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8" r:id="rId5"/>
    <p:sldId id="276" r:id="rId6"/>
    <p:sldId id="264" r:id="rId7"/>
    <p:sldId id="259" r:id="rId8"/>
    <p:sldId id="262" r:id="rId9"/>
    <p:sldId id="263" r:id="rId10"/>
    <p:sldId id="265" r:id="rId11"/>
    <p:sldId id="266" r:id="rId12"/>
    <p:sldId id="260" r:id="rId13"/>
    <p:sldId id="273" r:id="rId14"/>
    <p:sldId id="267" r:id="rId15"/>
    <p:sldId id="282" r:id="rId16"/>
    <p:sldId id="261" r:id="rId17"/>
    <p:sldId id="283" r:id="rId18"/>
    <p:sldId id="270" r:id="rId19"/>
    <p:sldId id="279" r:id="rId20"/>
    <p:sldId id="280" r:id="rId21"/>
    <p:sldId id="281" r:id="rId22"/>
    <p:sldId id="278" r:id="rId23"/>
    <p:sldId id="277" r:id="rId24"/>
    <p:sldId id="268" r:id="rId25"/>
    <p:sldId id="269" r:id="rId26"/>
    <p:sldId id="275" r:id="rId27"/>
    <p:sldId id="271" r:id="rId28"/>
    <p:sldId id="284" r:id="rId29"/>
    <p:sldId id="272" r:id="rId3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110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36E6-E793-452C-AB58-566495DCAD4F}" type="datetimeFigureOut">
              <a:rPr lang="nb-NO" smtClean="0"/>
              <a:pPr/>
              <a:t>25.09.2017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E796C-A1ED-4123-B019-EA53856A131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630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36E6-E793-452C-AB58-566495DCAD4F}" type="datetimeFigureOut">
              <a:rPr lang="nb-NO" smtClean="0"/>
              <a:pPr/>
              <a:t>25.09.2017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E796C-A1ED-4123-B019-EA53856A131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6259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36E6-E793-452C-AB58-566495DCAD4F}" type="datetimeFigureOut">
              <a:rPr lang="nb-NO" smtClean="0"/>
              <a:pPr/>
              <a:t>25.09.2017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E796C-A1ED-4123-B019-EA53856A131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118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36E6-E793-452C-AB58-566495DCAD4F}" type="datetimeFigureOut">
              <a:rPr lang="nb-NO" smtClean="0"/>
              <a:pPr/>
              <a:t>25.09.2017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E796C-A1ED-4123-B019-EA53856A131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060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36E6-E793-452C-AB58-566495DCAD4F}" type="datetimeFigureOut">
              <a:rPr lang="nb-NO" smtClean="0"/>
              <a:pPr/>
              <a:t>25.09.2017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E796C-A1ED-4123-B019-EA53856A131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284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36E6-E793-452C-AB58-566495DCAD4F}" type="datetimeFigureOut">
              <a:rPr lang="nb-NO" smtClean="0"/>
              <a:pPr/>
              <a:t>25.09.2017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E796C-A1ED-4123-B019-EA53856A131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996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36E6-E793-452C-AB58-566495DCAD4F}" type="datetimeFigureOut">
              <a:rPr lang="nb-NO" smtClean="0"/>
              <a:pPr/>
              <a:t>25.09.2017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E796C-A1ED-4123-B019-EA53856A131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257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36E6-E793-452C-AB58-566495DCAD4F}" type="datetimeFigureOut">
              <a:rPr lang="nb-NO" smtClean="0"/>
              <a:pPr/>
              <a:t>25.09.2017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E796C-A1ED-4123-B019-EA53856A131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896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36E6-E793-452C-AB58-566495DCAD4F}" type="datetimeFigureOut">
              <a:rPr lang="nb-NO" smtClean="0"/>
              <a:pPr/>
              <a:t>25.09.2017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E796C-A1ED-4123-B019-EA53856A131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77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36E6-E793-452C-AB58-566495DCAD4F}" type="datetimeFigureOut">
              <a:rPr lang="nb-NO" smtClean="0"/>
              <a:pPr/>
              <a:t>25.09.2017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E796C-A1ED-4123-B019-EA53856A131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8765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36E6-E793-452C-AB58-566495DCAD4F}" type="datetimeFigureOut">
              <a:rPr lang="nb-NO" smtClean="0"/>
              <a:pPr/>
              <a:t>25.09.2017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E796C-A1ED-4123-B019-EA53856A131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5955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436E6-E793-452C-AB58-566495DCAD4F}" type="datetimeFigureOut">
              <a:rPr lang="nb-NO" smtClean="0"/>
              <a:pPr/>
              <a:t>25.09.2017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E796C-A1ED-4123-B019-EA53856A131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4655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bank.org/projects/P101928/health-sector-technology-transfer-institutional-reform?lang=en&amp;tab=overview" TargetMode="External"/><Relationship Id="rId2" Type="http://schemas.openxmlformats.org/officeDocument/2006/relationships/hyperlink" Target="http://www.who.int/phi/programme_technology_transfer/e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said.gov/ghana/news-information/press-releases/official-launch-feed-future-usaid-agriculture-technolog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technology</a:t>
            </a:r>
            <a:r>
              <a:rPr lang="nb-NO" dirty="0" smtClean="0"/>
              <a:t> transfer </a:t>
            </a:r>
            <a:r>
              <a:rPr lang="nb-NO" dirty="0" err="1" smtClean="0"/>
              <a:t>debate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err="1" smtClean="0"/>
              <a:t>Monday</a:t>
            </a:r>
            <a:r>
              <a:rPr lang="nb-NO" dirty="0" smtClean="0"/>
              <a:t> 25/9 2017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2852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Limitations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models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err="1" smtClean="0"/>
              <a:t>Diffusion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technology</a:t>
            </a:r>
            <a:r>
              <a:rPr lang="nb-NO" sz="2400" dirty="0" smtClean="0"/>
              <a:t> </a:t>
            </a:r>
            <a:r>
              <a:rPr lang="nb-NO" sz="2400" dirty="0" err="1" smtClean="0"/>
              <a:t>model</a:t>
            </a:r>
            <a:r>
              <a:rPr lang="nb-NO" sz="2400" dirty="0" smtClean="0"/>
              <a:t> and TAM </a:t>
            </a:r>
            <a:r>
              <a:rPr lang="nb-NO" sz="2400" dirty="0" err="1" smtClean="0"/>
              <a:t>would</a:t>
            </a:r>
            <a:r>
              <a:rPr lang="nb-NO" sz="2400" dirty="0" smtClean="0"/>
              <a:t> </a:t>
            </a:r>
            <a:r>
              <a:rPr lang="nb-NO" sz="2400" dirty="0" err="1" smtClean="0"/>
              <a:t>work</a:t>
            </a:r>
            <a:r>
              <a:rPr lang="nb-NO" sz="2400" dirty="0" smtClean="0"/>
              <a:t> </a:t>
            </a:r>
            <a:r>
              <a:rPr lang="nb-NO" sz="2400" dirty="0" err="1" smtClean="0"/>
              <a:t>well</a:t>
            </a:r>
            <a:r>
              <a:rPr lang="nb-NO" sz="2400" dirty="0" smtClean="0"/>
              <a:t> for </a:t>
            </a:r>
            <a:r>
              <a:rPr lang="nb-NO" sz="2400" dirty="0" err="1" smtClean="0"/>
              <a:t>facebook</a:t>
            </a:r>
            <a:endParaRPr lang="nb-NO" sz="2400" dirty="0" smtClean="0"/>
          </a:p>
          <a:p>
            <a:r>
              <a:rPr lang="nb-NO" sz="2400" dirty="0" smtClean="0"/>
              <a:t>Suggested </a:t>
            </a:r>
            <a:r>
              <a:rPr lang="nb-NO" sz="2400" dirty="0" err="1" smtClean="0"/>
              <a:t>extension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models</a:t>
            </a:r>
            <a:r>
              <a:rPr lang="nb-NO" sz="2400" dirty="0" smtClean="0"/>
              <a:t> (</a:t>
            </a:r>
            <a:r>
              <a:rPr lang="nb-NO" sz="2400" dirty="0" err="1" smtClean="0"/>
              <a:t>indicate</a:t>
            </a:r>
            <a:r>
              <a:rPr lang="nb-NO" sz="2400" dirty="0" smtClean="0"/>
              <a:t> </a:t>
            </a:r>
            <a:r>
              <a:rPr lang="nb-NO" sz="2400" dirty="0" err="1" smtClean="0"/>
              <a:t>they</a:t>
            </a:r>
            <a:r>
              <a:rPr lang="nb-NO" sz="2400" dirty="0" smtClean="0"/>
              <a:t> </a:t>
            </a:r>
            <a:r>
              <a:rPr lang="nb-NO" sz="2400" dirty="0" err="1" smtClean="0"/>
              <a:t>are</a:t>
            </a:r>
            <a:r>
              <a:rPr lang="nb-NO" sz="2400" dirty="0" smtClean="0"/>
              <a:t> not </a:t>
            </a:r>
            <a:r>
              <a:rPr lang="nb-NO" sz="2400" dirty="0" err="1" smtClean="0"/>
              <a:t>very</a:t>
            </a:r>
            <a:r>
              <a:rPr lang="nb-NO" sz="2400" dirty="0" smtClean="0"/>
              <a:t> </a:t>
            </a:r>
            <a:r>
              <a:rPr lang="nb-NO" sz="2400" dirty="0" err="1" smtClean="0"/>
              <a:t>precise</a:t>
            </a:r>
            <a:r>
              <a:rPr lang="nb-NO" sz="2400" dirty="0" smtClean="0"/>
              <a:t>)</a:t>
            </a:r>
          </a:p>
          <a:p>
            <a:pPr lvl="1"/>
            <a:r>
              <a:rPr lang="nb-NO" sz="2000" dirty="0" err="1" smtClean="0"/>
              <a:t>Endorsement</a:t>
            </a:r>
            <a:r>
              <a:rPr lang="nb-NO" sz="2000" dirty="0" smtClean="0"/>
              <a:t> </a:t>
            </a:r>
            <a:r>
              <a:rPr lang="nb-NO" sz="2000" dirty="0" err="1" smtClean="0"/>
              <a:t>of</a:t>
            </a:r>
            <a:r>
              <a:rPr lang="nb-NO" sz="2000" dirty="0" smtClean="0"/>
              <a:t> </a:t>
            </a:r>
            <a:r>
              <a:rPr lang="nb-NO" sz="2000" dirty="0" err="1" smtClean="0"/>
              <a:t>top</a:t>
            </a:r>
            <a:r>
              <a:rPr lang="nb-NO" sz="2000" dirty="0" smtClean="0"/>
              <a:t> </a:t>
            </a:r>
            <a:r>
              <a:rPr lang="nb-NO" sz="2000" dirty="0" err="1" smtClean="0"/>
              <a:t>management</a:t>
            </a:r>
            <a:endParaRPr lang="nb-NO" sz="2000" dirty="0" smtClean="0"/>
          </a:p>
          <a:p>
            <a:pPr lvl="1"/>
            <a:r>
              <a:rPr lang="nb-NO" sz="2000" dirty="0" err="1" smtClean="0"/>
              <a:t>Technological</a:t>
            </a:r>
            <a:r>
              <a:rPr lang="nb-NO" sz="2000" dirty="0" smtClean="0"/>
              <a:t> </a:t>
            </a:r>
            <a:r>
              <a:rPr lang="nb-NO" sz="2000" dirty="0" err="1" smtClean="0"/>
              <a:t>culturation</a:t>
            </a:r>
            <a:endParaRPr lang="nb-NO" sz="2000" dirty="0" smtClean="0"/>
          </a:p>
          <a:p>
            <a:pPr lvl="1"/>
            <a:r>
              <a:rPr lang="nb-NO" sz="2000" dirty="0" err="1" smtClean="0"/>
              <a:t>Accessibility</a:t>
            </a:r>
            <a:endParaRPr lang="nb-NO" sz="2000" dirty="0" smtClean="0"/>
          </a:p>
          <a:p>
            <a:pPr lvl="1"/>
            <a:r>
              <a:rPr lang="nb-NO" sz="2000" dirty="0" err="1" smtClean="0"/>
              <a:t>Exposure</a:t>
            </a:r>
            <a:r>
              <a:rPr lang="nb-NO" sz="2000" dirty="0" smtClean="0"/>
              <a:t> to ICT (computer </a:t>
            </a:r>
            <a:r>
              <a:rPr lang="nb-NO" sz="2000" dirty="0" err="1" smtClean="0"/>
              <a:t>literacy</a:t>
            </a:r>
            <a:r>
              <a:rPr lang="nb-NO" sz="2000" dirty="0" smtClean="0"/>
              <a:t>)</a:t>
            </a:r>
          </a:p>
          <a:p>
            <a:pPr lvl="1"/>
            <a:r>
              <a:rPr lang="nb-NO" sz="2000" dirty="0" err="1" smtClean="0"/>
              <a:t>Perceived</a:t>
            </a:r>
            <a:r>
              <a:rPr lang="nb-NO" sz="2000" dirty="0" smtClean="0"/>
              <a:t> </a:t>
            </a:r>
            <a:r>
              <a:rPr lang="nb-NO" sz="2000" dirty="0" err="1" smtClean="0"/>
              <a:t>socio</a:t>
            </a:r>
            <a:r>
              <a:rPr lang="nb-NO" sz="2000" dirty="0" smtClean="0"/>
              <a:t> </a:t>
            </a:r>
            <a:r>
              <a:rPr lang="nb-NO" sz="2000" dirty="0" err="1" smtClean="0"/>
              <a:t>economic</a:t>
            </a:r>
            <a:r>
              <a:rPr lang="nb-NO" sz="2000" dirty="0" smtClean="0"/>
              <a:t> </a:t>
            </a:r>
            <a:r>
              <a:rPr lang="nb-NO" sz="2000" dirty="0" err="1" smtClean="0"/>
              <a:t>prospects</a:t>
            </a:r>
            <a:endParaRPr lang="nb-NO" sz="2000" dirty="0" smtClean="0"/>
          </a:p>
          <a:p>
            <a:pPr lvl="1"/>
            <a:r>
              <a:rPr lang="nb-NO" sz="2000" dirty="0" smtClean="0"/>
              <a:t>++</a:t>
            </a:r>
          </a:p>
          <a:p>
            <a:pPr lvl="1"/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 smtClean="0"/>
              <a:t>Critique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TAM</a:t>
            </a:r>
            <a:br>
              <a:rPr lang="nb-NO" dirty="0" smtClean="0"/>
            </a:br>
            <a:r>
              <a:rPr lang="nb-NO" sz="3100" dirty="0" smtClean="0"/>
              <a:t>(</a:t>
            </a:r>
            <a:r>
              <a:rPr lang="nb-NO" sz="3100" dirty="0" err="1" smtClean="0"/>
              <a:t>summarized</a:t>
            </a:r>
            <a:r>
              <a:rPr lang="nb-NO" sz="3100" dirty="0" smtClean="0"/>
              <a:t> by </a:t>
            </a:r>
            <a:r>
              <a:rPr lang="nb-NO" sz="3100" dirty="0" err="1" smtClean="0"/>
              <a:t>Nhampossa</a:t>
            </a:r>
            <a:r>
              <a:rPr lang="nb-NO" sz="3100" dirty="0" smtClean="0"/>
              <a:t>)</a:t>
            </a:r>
            <a:endParaRPr lang="nb-NO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Considering the characteristics of the technology itself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Technology is black-boxed. Are they all the same?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TAMs applicability to large, complex and interconnected systems remains questionable</a:t>
            </a:r>
          </a:p>
          <a:p>
            <a:r>
              <a:rPr lang="en-US" dirty="0" smtClean="0"/>
              <a:t>Socio-technical mismatch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All the suggestions in previous slide really say that context matter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When context/culture is considered, it is reduced to a limited set of variables, that are assumed measurable and standardized.</a:t>
            </a:r>
          </a:p>
          <a:p>
            <a:r>
              <a:rPr lang="en-US" dirty="0" smtClean="0"/>
              <a:t>A focus on voluntary use situations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Perhaps useful for individuals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Ignore the socio-political realities of organizations</a:t>
            </a:r>
          </a:p>
          <a:p>
            <a:pPr lvl="2"/>
            <a:r>
              <a:rPr lang="en-US" dirty="0" smtClean="0"/>
              <a:t>(</a:t>
            </a:r>
            <a:r>
              <a:rPr lang="en-US" dirty="0" err="1" smtClean="0"/>
              <a:t>UiO</a:t>
            </a:r>
            <a:r>
              <a:rPr lang="en-US" dirty="0" smtClean="0"/>
              <a:t> and </a:t>
            </a:r>
            <a:r>
              <a:rPr lang="en-US" dirty="0" err="1" smtClean="0"/>
              <a:t>microsoft</a:t>
            </a:r>
            <a:r>
              <a:rPr lang="en-US" dirty="0" smtClean="0"/>
              <a:t> exchange</a:t>
            </a:r>
            <a:r>
              <a:rPr lang="en-US" dirty="0" smtClean="0"/>
              <a:t>…, MS Outlook for email)</a:t>
            </a:r>
            <a:endParaRPr lang="en-US" dirty="0" smtClean="0"/>
          </a:p>
          <a:p>
            <a:r>
              <a:rPr lang="en-US" dirty="0" smtClean="0"/>
              <a:t>Snapshot instead of process perspective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ICT adoption is not phenomena easily understood in snapshots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Process perspectives needed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why did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Johan adopted Outlook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just recently?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Introducing</a:t>
            </a:r>
            <a:r>
              <a:rPr lang="nb-NO" dirty="0" smtClean="0"/>
              <a:t> </a:t>
            </a:r>
            <a:r>
              <a:rPr lang="nb-NO" dirty="0" err="1" smtClean="0"/>
              <a:t>Technology</a:t>
            </a:r>
            <a:r>
              <a:rPr lang="nb-NO" dirty="0" smtClean="0"/>
              <a:t> </a:t>
            </a:r>
            <a:r>
              <a:rPr lang="nb-NO" dirty="0" err="1" smtClean="0"/>
              <a:t>Translation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err="1" smtClean="0"/>
              <a:t>Need</a:t>
            </a:r>
            <a:r>
              <a:rPr lang="nb-NO" dirty="0" smtClean="0"/>
              <a:t> a </a:t>
            </a:r>
            <a:r>
              <a:rPr lang="nb-NO" dirty="0" err="1" smtClean="0"/>
              <a:t>broader</a:t>
            </a:r>
            <a:r>
              <a:rPr lang="nb-NO" dirty="0" smtClean="0"/>
              <a:t> </a:t>
            </a:r>
            <a:r>
              <a:rPr lang="nb-NO" dirty="0" err="1" smtClean="0"/>
              <a:t>view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technology</a:t>
            </a:r>
            <a:endParaRPr lang="nb-NO" dirty="0" smtClean="0"/>
          </a:p>
          <a:p>
            <a:r>
              <a:rPr lang="nb-NO" dirty="0" err="1" smtClean="0"/>
              <a:t>Socio-technical</a:t>
            </a:r>
            <a:endParaRPr lang="nb-NO" dirty="0" smtClean="0"/>
          </a:p>
          <a:p>
            <a:pPr lvl="1"/>
            <a:r>
              <a:rPr lang="nb-NO" dirty="0" err="1" smtClean="0"/>
              <a:t>Culture</a:t>
            </a:r>
            <a:endParaRPr lang="nb-NO" dirty="0" smtClean="0"/>
          </a:p>
          <a:p>
            <a:pPr lvl="1"/>
            <a:r>
              <a:rPr lang="nb-NO" dirty="0" smtClean="0"/>
              <a:t>Organizations, </a:t>
            </a:r>
            <a:r>
              <a:rPr lang="nb-NO" dirty="0" err="1" smtClean="0"/>
              <a:t>institutions</a:t>
            </a:r>
            <a:endParaRPr lang="nb-NO" dirty="0" smtClean="0"/>
          </a:p>
          <a:p>
            <a:pPr lvl="1"/>
            <a:r>
              <a:rPr lang="nb-NO" dirty="0" smtClean="0"/>
              <a:t>Language</a:t>
            </a:r>
          </a:p>
          <a:p>
            <a:r>
              <a:rPr lang="nb-NO" dirty="0" smtClean="0"/>
              <a:t>In </a:t>
            </a:r>
            <a:r>
              <a:rPr lang="nb-NO" dirty="0" err="1" smtClean="0"/>
              <a:t>short</a:t>
            </a:r>
            <a:r>
              <a:rPr lang="nb-NO" dirty="0" smtClean="0"/>
              <a:t>, </a:t>
            </a:r>
            <a:r>
              <a:rPr lang="nb-NO" dirty="0" err="1" smtClean="0"/>
              <a:t>context</a:t>
            </a:r>
            <a:r>
              <a:rPr lang="nb-NO" dirty="0" smtClean="0"/>
              <a:t> matters</a:t>
            </a:r>
          </a:p>
          <a:p>
            <a:endParaRPr lang="nb-NO" dirty="0" smtClean="0"/>
          </a:p>
          <a:p>
            <a:r>
              <a:rPr lang="nb-NO" dirty="0" err="1" smtClean="0"/>
              <a:t>Originally</a:t>
            </a:r>
            <a:r>
              <a:rPr lang="nb-NO" dirty="0" smtClean="0"/>
              <a:t> from ANT,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concept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translation</a:t>
            </a:r>
            <a:r>
              <a:rPr lang="nb-NO" dirty="0" smtClean="0"/>
              <a:t> has </a:t>
            </a:r>
            <a:r>
              <a:rPr lang="nb-NO" dirty="0" err="1" smtClean="0"/>
              <a:t>seen</a:t>
            </a:r>
            <a:r>
              <a:rPr lang="nb-NO" dirty="0" smtClean="0"/>
              <a:t> </a:t>
            </a:r>
            <a:r>
              <a:rPr lang="nb-NO" dirty="0" err="1" smtClean="0"/>
              <a:t>wide</a:t>
            </a:r>
            <a:r>
              <a:rPr lang="nb-NO" dirty="0" smtClean="0"/>
              <a:t> </a:t>
            </a:r>
            <a:r>
              <a:rPr lang="nb-NO" dirty="0" err="1" smtClean="0"/>
              <a:t>use</a:t>
            </a:r>
            <a:r>
              <a:rPr lang="nb-NO" dirty="0" smtClean="0"/>
              <a:t> in terms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explaining</a:t>
            </a:r>
            <a:r>
              <a:rPr lang="nb-NO" dirty="0" smtClean="0"/>
              <a:t> </a:t>
            </a:r>
            <a:r>
              <a:rPr lang="nb-NO" dirty="0" err="1" smtClean="0"/>
              <a:t>how</a:t>
            </a:r>
            <a:r>
              <a:rPr lang="nb-NO" dirty="0" smtClean="0"/>
              <a:t>, </a:t>
            </a:r>
            <a:r>
              <a:rPr lang="nb-NO" dirty="0" err="1" smtClean="0"/>
              <a:t>why</a:t>
            </a:r>
            <a:r>
              <a:rPr lang="nb-NO" dirty="0" smtClean="0"/>
              <a:t>, and </a:t>
            </a:r>
            <a:r>
              <a:rPr lang="nb-NO" dirty="0" err="1" smtClean="0"/>
              <a:t>what</a:t>
            </a:r>
            <a:r>
              <a:rPr lang="nb-NO" dirty="0" smtClean="0"/>
              <a:t> </a:t>
            </a:r>
            <a:r>
              <a:rPr lang="nb-NO" dirty="0" err="1" smtClean="0"/>
              <a:t>happens</a:t>
            </a:r>
            <a:r>
              <a:rPr lang="nb-NO" dirty="0" smtClean="0"/>
              <a:t> </a:t>
            </a:r>
            <a:r>
              <a:rPr lang="nb-NO" dirty="0" err="1" smtClean="0"/>
              <a:t>when</a:t>
            </a:r>
            <a:r>
              <a:rPr lang="nb-NO" dirty="0" smtClean="0"/>
              <a:t> </a:t>
            </a:r>
            <a:r>
              <a:rPr lang="nb-NO" dirty="0" err="1" smtClean="0"/>
              <a:t>technology</a:t>
            </a:r>
            <a:r>
              <a:rPr lang="nb-NO" dirty="0" smtClean="0"/>
              <a:t> is ”</a:t>
            </a:r>
            <a:r>
              <a:rPr lang="nb-NO" dirty="0" err="1" smtClean="0"/>
              <a:t>transferred</a:t>
            </a:r>
            <a:r>
              <a:rPr lang="nb-NO" dirty="0" smtClean="0"/>
              <a:t>”</a:t>
            </a:r>
          </a:p>
          <a:p>
            <a:pPr lvl="1">
              <a:buNone/>
            </a:pPr>
            <a:r>
              <a:rPr lang="nb-NO" dirty="0" smtClean="0"/>
              <a:t>		</a:t>
            </a:r>
          </a:p>
          <a:p>
            <a:pPr lvl="1">
              <a:buNone/>
            </a:pP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97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2800" dirty="0" err="1" smtClean="0"/>
              <a:t>Akrich’s</a:t>
            </a:r>
            <a:r>
              <a:rPr lang="nb-NO" sz="2800" dirty="0" smtClean="0"/>
              <a:t> </a:t>
            </a:r>
            <a:r>
              <a:rPr lang="nb-NO" sz="2800" dirty="0" err="1" smtClean="0"/>
              <a:t>example</a:t>
            </a:r>
            <a:r>
              <a:rPr lang="nb-NO" sz="2800" dirty="0" smtClean="0"/>
              <a:t> (1992): </a:t>
            </a:r>
            <a:r>
              <a:rPr lang="nb-NO" sz="2800" dirty="0" err="1" smtClean="0"/>
              <a:t>There</a:t>
            </a:r>
            <a:r>
              <a:rPr lang="nb-NO" sz="2800" dirty="0" smtClean="0"/>
              <a:t> is </a:t>
            </a:r>
            <a:r>
              <a:rPr lang="nb-NO" sz="2800" dirty="0" err="1" smtClean="0"/>
              <a:t>no</a:t>
            </a:r>
            <a:r>
              <a:rPr lang="nb-NO" sz="2800" dirty="0" smtClean="0"/>
              <a:t> </a:t>
            </a:r>
            <a:r>
              <a:rPr lang="nb-NO" sz="2800" dirty="0" err="1" smtClean="0"/>
              <a:t>such</a:t>
            </a:r>
            <a:r>
              <a:rPr lang="nb-NO" sz="2800" dirty="0" smtClean="0"/>
              <a:t> </a:t>
            </a:r>
            <a:r>
              <a:rPr lang="nb-NO" sz="2800" dirty="0" err="1" smtClean="0"/>
              <a:t>thing</a:t>
            </a:r>
            <a:r>
              <a:rPr lang="nb-NO" sz="2800" dirty="0" smtClean="0"/>
              <a:t> as </a:t>
            </a:r>
            <a:r>
              <a:rPr lang="nb-NO" sz="2800" dirty="0" err="1" smtClean="0"/>
              <a:t>technology</a:t>
            </a:r>
            <a:r>
              <a:rPr lang="nb-NO" sz="2800" dirty="0" smtClean="0"/>
              <a:t> transfer</a:t>
            </a:r>
            <a:endParaRPr lang="nb-NO" sz="2800" dirty="0"/>
          </a:p>
        </p:txBody>
      </p:sp>
      <p:pic>
        <p:nvPicPr>
          <p:cNvPr id="21506" name="Picture 2" descr="Image result for wood pulp machin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556792"/>
            <a:ext cx="4392488" cy="341724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7504" y="1052737"/>
            <a:ext cx="32403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A </a:t>
            </a:r>
            <a:r>
              <a:rPr lang="nb-NO" sz="1600" dirty="0" err="1" smtClean="0"/>
              <a:t>wood</a:t>
            </a:r>
            <a:r>
              <a:rPr lang="nb-NO" sz="1600" dirty="0" smtClean="0"/>
              <a:t> </a:t>
            </a:r>
            <a:r>
              <a:rPr lang="nb-NO" sz="1600" dirty="0" err="1" smtClean="0"/>
              <a:t>waste</a:t>
            </a:r>
            <a:r>
              <a:rPr lang="nb-NO" sz="1600" dirty="0" smtClean="0"/>
              <a:t> </a:t>
            </a:r>
            <a:r>
              <a:rPr lang="nb-NO" sz="1600" dirty="0" err="1" smtClean="0"/>
              <a:t>machine</a:t>
            </a:r>
            <a:r>
              <a:rPr lang="nb-NO" sz="1600" dirty="0" smtClean="0"/>
              <a:t> is ”</a:t>
            </a:r>
            <a:r>
              <a:rPr lang="nb-NO" sz="1600" dirty="0" err="1" smtClean="0"/>
              <a:t>transferred</a:t>
            </a:r>
            <a:r>
              <a:rPr lang="nb-NO" sz="1600" dirty="0" smtClean="0"/>
              <a:t>” from </a:t>
            </a:r>
            <a:r>
              <a:rPr lang="nb-NO" sz="1600" dirty="0" err="1" smtClean="0"/>
              <a:t>Sweden</a:t>
            </a:r>
            <a:r>
              <a:rPr lang="nb-NO" sz="1600" dirty="0" smtClean="0"/>
              <a:t> to Nicaragua</a:t>
            </a:r>
          </a:p>
          <a:p>
            <a:endParaRPr lang="nb-NO" sz="1600" dirty="0" smtClean="0"/>
          </a:p>
          <a:p>
            <a:r>
              <a:rPr lang="nb-NO" sz="1600" dirty="0" smtClean="0"/>
              <a:t>The </a:t>
            </a:r>
            <a:r>
              <a:rPr lang="nb-NO" sz="1600" dirty="0" err="1" smtClean="0"/>
              <a:t>social</a:t>
            </a:r>
            <a:r>
              <a:rPr lang="nb-NO" sz="1600" dirty="0" smtClean="0"/>
              <a:t> and </a:t>
            </a:r>
            <a:r>
              <a:rPr lang="nb-NO" sz="1600" dirty="0" err="1" smtClean="0"/>
              <a:t>technical</a:t>
            </a:r>
            <a:r>
              <a:rPr lang="nb-NO" sz="1600" dirty="0" smtClean="0"/>
              <a:t> </a:t>
            </a:r>
            <a:r>
              <a:rPr lang="nb-NO" sz="1600" dirty="0" err="1" smtClean="0"/>
              <a:t>relations</a:t>
            </a:r>
            <a:r>
              <a:rPr lang="nb-NO" sz="1600" dirty="0" smtClean="0"/>
              <a:t> (</a:t>
            </a:r>
            <a:r>
              <a:rPr lang="nb-NO" sz="1600" dirty="0" err="1" smtClean="0"/>
              <a:t>actor</a:t>
            </a:r>
            <a:r>
              <a:rPr lang="nb-NO" sz="1600" dirty="0" smtClean="0"/>
              <a:t> </a:t>
            </a:r>
            <a:r>
              <a:rPr lang="nb-NO" sz="1600" dirty="0" err="1" smtClean="0"/>
              <a:t>networks</a:t>
            </a:r>
            <a:r>
              <a:rPr lang="nb-NO" sz="1600" dirty="0" smtClean="0"/>
              <a:t>) </a:t>
            </a:r>
            <a:r>
              <a:rPr lang="nb-NO" sz="1600" dirty="0" err="1" smtClean="0"/>
              <a:t>around</a:t>
            </a:r>
            <a:r>
              <a:rPr lang="nb-NO" sz="1600" dirty="0" smtClean="0"/>
              <a:t> it </a:t>
            </a:r>
            <a:r>
              <a:rPr lang="nb-NO" sz="1600" dirty="0" err="1" smtClean="0"/>
              <a:t>are</a:t>
            </a:r>
            <a:r>
              <a:rPr lang="nb-NO" sz="1600" dirty="0" smtClean="0"/>
              <a:t> </a:t>
            </a:r>
            <a:r>
              <a:rPr lang="nb-NO" sz="1600" dirty="0" err="1" smtClean="0"/>
              <a:t>different</a:t>
            </a:r>
            <a:r>
              <a:rPr lang="nb-NO" sz="1600" dirty="0" smtClean="0"/>
              <a:t>, and start to </a:t>
            </a:r>
            <a:r>
              <a:rPr lang="nb-NO" sz="1600" dirty="0" err="1" smtClean="0"/>
              <a:t>change</a:t>
            </a:r>
            <a:r>
              <a:rPr lang="nb-NO" sz="1600" dirty="0" smtClean="0"/>
              <a:t>:</a:t>
            </a:r>
          </a:p>
          <a:p>
            <a:endParaRPr lang="nb-NO" sz="1600" dirty="0" smtClean="0"/>
          </a:p>
          <a:p>
            <a:r>
              <a:rPr lang="nb-NO" sz="1600" dirty="0" smtClean="0"/>
              <a:t>Little </a:t>
            </a:r>
            <a:r>
              <a:rPr lang="nb-NO" sz="1600" dirty="0" err="1" smtClean="0"/>
              <a:t>wood</a:t>
            </a:r>
            <a:r>
              <a:rPr lang="nb-NO" sz="1600" dirty="0" smtClean="0"/>
              <a:t> in Nicaragua, </a:t>
            </a:r>
            <a:r>
              <a:rPr lang="nb-NO" sz="1600" dirty="0" err="1" smtClean="0"/>
              <a:t>forests</a:t>
            </a:r>
            <a:r>
              <a:rPr lang="nb-NO" sz="1600" dirty="0" smtClean="0"/>
              <a:t> held by </a:t>
            </a:r>
            <a:r>
              <a:rPr lang="nb-NO" sz="1600" dirty="0" err="1" smtClean="0"/>
              <a:t>rebels</a:t>
            </a:r>
            <a:r>
              <a:rPr lang="nb-NO" sz="1600" dirty="0" smtClean="0"/>
              <a:t>. </a:t>
            </a:r>
            <a:r>
              <a:rPr lang="nb-NO" sz="1600" dirty="0" err="1" smtClean="0"/>
              <a:t>Can’t</a:t>
            </a:r>
            <a:r>
              <a:rPr lang="nb-NO" sz="1600" dirty="0" smtClean="0"/>
              <a:t> </a:t>
            </a:r>
            <a:r>
              <a:rPr lang="nb-NO" sz="1600" dirty="0" err="1" smtClean="0"/>
              <a:t>use</a:t>
            </a:r>
            <a:r>
              <a:rPr lang="nb-NO" sz="1600" dirty="0" smtClean="0"/>
              <a:t> </a:t>
            </a:r>
            <a:r>
              <a:rPr lang="nb-NO" sz="1600" dirty="0" err="1" smtClean="0"/>
              <a:t>rice</a:t>
            </a:r>
            <a:r>
              <a:rPr lang="nb-NO" sz="1600" dirty="0" smtClean="0"/>
              <a:t> </a:t>
            </a:r>
            <a:r>
              <a:rPr lang="nb-NO" sz="1600" dirty="0" err="1" smtClean="0"/>
              <a:t>waste</a:t>
            </a:r>
            <a:r>
              <a:rPr lang="nb-NO" sz="1600" dirty="0" smtClean="0"/>
              <a:t>. </a:t>
            </a:r>
            <a:r>
              <a:rPr lang="nb-NO" sz="1600" dirty="0" err="1" smtClean="0"/>
              <a:t>But</a:t>
            </a:r>
            <a:r>
              <a:rPr lang="nb-NO" sz="1600" dirty="0" smtClean="0"/>
              <a:t> </a:t>
            </a:r>
            <a:r>
              <a:rPr lang="nb-NO" sz="1600" dirty="0" err="1" smtClean="0"/>
              <a:t>cotton</a:t>
            </a:r>
            <a:r>
              <a:rPr lang="nb-NO" sz="1600" dirty="0" smtClean="0"/>
              <a:t> </a:t>
            </a:r>
            <a:r>
              <a:rPr lang="nb-NO" sz="1600" dirty="0" err="1" smtClean="0"/>
              <a:t>waste</a:t>
            </a:r>
            <a:r>
              <a:rPr lang="nb-NO" sz="1600" dirty="0" smtClean="0"/>
              <a:t> </a:t>
            </a:r>
            <a:r>
              <a:rPr lang="nb-NO" sz="1600" dirty="0" err="1" smtClean="0"/>
              <a:t>works</a:t>
            </a:r>
            <a:r>
              <a:rPr lang="nb-NO" sz="1600" dirty="0" smtClean="0"/>
              <a:t>! </a:t>
            </a:r>
            <a:r>
              <a:rPr lang="nb-NO" sz="1600" dirty="0" err="1" smtClean="0"/>
              <a:t>How</a:t>
            </a:r>
            <a:r>
              <a:rPr lang="nb-NO" sz="1600" dirty="0" smtClean="0"/>
              <a:t> to </a:t>
            </a:r>
            <a:r>
              <a:rPr lang="nb-NO" sz="1600" dirty="0" err="1" smtClean="0"/>
              <a:t>collect</a:t>
            </a:r>
            <a:r>
              <a:rPr lang="nb-NO" sz="1600" dirty="0" smtClean="0"/>
              <a:t> it? </a:t>
            </a:r>
            <a:r>
              <a:rPr lang="nb-NO" sz="1600" dirty="0" err="1" smtClean="0"/>
              <a:t>Machine</a:t>
            </a:r>
            <a:r>
              <a:rPr lang="nb-NO" sz="1600" dirty="0" smtClean="0"/>
              <a:t> from Sudan </a:t>
            </a:r>
            <a:r>
              <a:rPr lang="nb-NO" sz="1600" dirty="0" err="1" smtClean="0"/>
              <a:t>works</a:t>
            </a:r>
            <a:r>
              <a:rPr lang="nb-NO" sz="1600" dirty="0" smtClean="0"/>
              <a:t> ok. </a:t>
            </a:r>
            <a:r>
              <a:rPr lang="nb-NO" sz="1600" dirty="0" err="1" smtClean="0"/>
              <a:t>Another</a:t>
            </a:r>
            <a:r>
              <a:rPr lang="nb-NO" sz="1600" dirty="0" smtClean="0"/>
              <a:t> </a:t>
            </a:r>
            <a:r>
              <a:rPr lang="nb-NO" sz="1600" dirty="0" err="1" smtClean="0"/>
              <a:t>machine</a:t>
            </a:r>
            <a:r>
              <a:rPr lang="nb-NO" sz="1600" dirty="0" smtClean="0"/>
              <a:t> is </a:t>
            </a:r>
            <a:r>
              <a:rPr lang="nb-NO" sz="1600" dirty="0" err="1" smtClean="0"/>
              <a:t>built</a:t>
            </a:r>
            <a:r>
              <a:rPr lang="nb-NO" sz="1600" dirty="0" smtClean="0"/>
              <a:t> to </a:t>
            </a:r>
            <a:r>
              <a:rPr lang="nb-NO" sz="1600" dirty="0" err="1" smtClean="0"/>
              <a:t>harvest</a:t>
            </a:r>
            <a:r>
              <a:rPr lang="nb-NO" sz="1600" dirty="0" smtClean="0"/>
              <a:t> </a:t>
            </a:r>
            <a:r>
              <a:rPr lang="nb-NO" sz="1600" dirty="0" err="1" smtClean="0"/>
              <a:t>also</a:t>
            </a:r>
            <a:r>
              <a:rPr lang="nb-NO" sz="1600" dirty="0" smtClean="0"/>
              <a:t> </a:t>
            </a:r>
            <a:r>
              <a:rPr lang="nb-NO" sz="1600" dirty="0" err="1" smtClean="0"/>
              <a:t>waste</a:t>
            </a:r>
            <a:r>
              <a:rPr lang="nb-NO" sz="1600" dirty="0" smtClean="0"/>
              <a:t> under </a:t>
            </a:r>
            <a:r>
              <a:rPr lang="nb-NO" sz="1600" dirty="0" err="1" smtClean="0"/>
              <a:t>ground</a:t>
            </a:r>
            <a:r>
              <a:rPr lang="nb-NO" sz="1600" dirty="0" smtClean="0"/>
              <a:t>. </a:t>
            </a:r>
            <a:r>
              <a:rPr lang="nb-NO" sz="1600" dirty="0" err="1" smtClean="0"/>
              <a:t>But</a:t>
            </a:r>
            <a:r>
              <a:rPr lang="nb-NO" sz="1600" dirty="0" smtClean="0"/>
              <a:t> </a:t>
            </a:r>
            <a:r>
              <a:rPr lang="nb-NO" sz="1600" dirty="0" err="1" smtClean="0"/>
              <a:t>cotton</a:t>
            </a:r>
            <a:r>
              <a:rPr lang="nb-NO" sz="1600" dirty="0" smtClean="0"/>
              <a:t> </a:t>
            </a:r>
            <a:r>
              <a:rPr lang="nb-NO" sz="1600" dirty="0" err="1" smtClean="0"/>
              <a:t>waste</a:t>
            </a:r>
            <a:r>
              <a:rPr lang="nb-NO" sz="1600" dirty="0" smtClean="0"/>
              <a:t> </a:t>
            </a:r>
            <a:r>
              <a:rPr lang="nb-NO" sz="1600" dirty="0" err="1" smtClean="0"/>
              <a:t>only</a:t>
            </a:r>
            <a:r>
              <a:rPr lang="nb-NO" sz="1600" dirty="0" smtClean="0"/>
              <a:t> </a:t>
            </a:r>
            <a:r>
              <a:rPr lang="nb-NO" sz="1600" dirty="0" err="1" smtClean="0"/>
              <a:t>available</a:t>
            </a:r>
            <a:r>
              <a:rPr lang="nb-NO" sz="1600" dirty="0" smtClean="0"/>
              <a:t> a </a:t>
            </a:r>
            <a:r>
              <a:rPr lang="nb-NO" sz="1600" dirty="0" err="1" smtClean="0"/>
              <a:t>short</a:t>
            </a:r>
            <a:r>
              <a:rPr lang="nb-NO" sz="1600" dirty="0" smtClean="0"/>
              <a:t> </a:t>
            </a:r>
            <a:r>
              <a:rPr lang="nb-NO" sz="1600" dirty="0" err="1" smtClean="0"/>
              <a:t>period</a:t>
            </a:r>
            <a:r>
              <a:rPr lang="nb-NO" sz="1600" dirty="0" smtClean="0"/>
              <a:t> </a:t>
            </a:r>
            <a:r>
              <a:rPr lang="nb-NO" sz="1600" dirty="0" err="1" smtClean="0"/>
              <a:t>each</a:t>
            </a:r>
            <a:r>
              <a:rPr lang="nb-NO" sz="1600" dirty="0" smtClean="0"/>
              <a:t> </a:t>
            </a:r>
            <a:r>
              <a:rPr lang="nb-NO" sz="1600" dirty="0" err="1" smtClean="0"/>
              <a:t>year</a:t>
            </a:r>
            <a:r>
              <a:rPr lang="nb-NO" sz="1600" dirty="0" smtClean="0"/>
              <a:t>. </a:t>
            </a:r>
            <a:r>
              <a:rPr lang="nb-NO" sz="1600" dirty="0" err="1" smtClean="0"/>
              <a:t>Warehouses</a:t>
            </a:r>
            <a:r>
              <a:rPr lang="nb-NO" sz="1600" dirty="0" smtClean="0"/>
              <a:t> </a:t>
            </a:r>
            <a:r>
              <a:rPr lang="nb-NO" sz="1600" dirty="0" err="1" smtClean="0"/>
              <a:t>built</a:t>
            </a:r>
            <a:r>
              <a:rPr lang="nb-NO" sz="1600" dirty="0" smtClean="0"/>
              <a:t>! </a:t>
            </a:r>
            <a:r>
              <a:rPr lang="nb-NO" sz="1600" dirty="0" err="1" smtClean="0"/>
              <a:t>Then</a:t>
            </a:r>
            <a:r>
              <a:rPr lang="nb-NO" sz="1600" dirty="0" smtClean="0"/>
              <a:t>, </a:t>
            </a:r>
            <a:r>
              <a:rPr lang="nb-NO" sz="1600" dirty="0" err="1" smtClean="0"/>
              <a:t>Amphiserus</a:t>
            </a:r>
            <a:r>
              <a:rPr lang="nb-NO" sz="1600" dirty="0" smtClean="0"/>
              <a:t> </a:t>
            </a:r>
            <a:r>
              <a:rPr lang="nb-NO" sz="1600" dirty="0" err="1" smtClean="0"/>
              <a:t>Cornutu</a:t>
            </a:r>
            <a:r>
              <a:rPr lang="nb-NO" sz="1600" dirty="0" smtClean="0"/>
              <a:t>! The </a:t>
            </a:r>
            <a:r>
              <a:rPr lang="nb-NO" sz="1600" dirty="0" err="1" smtClean="0"/>
              <a:t>Sudanese</a:t>
            </a:r>
            <a:r>
              <a:rPr lang="nb-NO" sz="1600" dirty="0" smtClean="0"/>
              <a:t> </a:t>
            </a:r>
            <a:r>
              <a:rPr lang="nb-NO" sz="1600" dirty="0" err="1" smtClean="0"/>
              <a:t>machine</a:t>
            </a:r>
            <a:r>
              <a:rPr lang="nb-NO" sz="1600" dirty="0" smtClean="0"/>
              <a:t> have to be </a:t>
            </a:r>
            <a:r>
              <a:rPr lang="nb-NO" sz="1600" dirty="0" err="1" smtClean="0"/>
              <a:t>modified</a:t>
            </a:r>
            <a:r>
              <a:rPr lang="nb-NO" sz="1600" dirty="0" smtClean="0"/>
              <a:t> to </a:t>
            </a:r>
            <a:r>
              <a:rPr lang="nb-NO" sz="1600" dirty="0" err="1" smtClean="0"/>
              <a:t>compact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</a:t>
            </a:r>
            <a:r>
              <a:rPr lang="nb-NO" sz="1600" dirty="0" err="1" smtClean="0"/>
              <a:t>waste</a:t>
            </a:r>
            <a:r>
              <a:rPr lang="nb-NO" sz="1600" dirty="0" smtClean="0"/>
              <a:t> more. And so </a:t>
            </a:r>
            <a:r>
              <a:rPr lang="nb-NO" sz="1600" dirty="0" err="1" smtClean="0"/>
              <a:t>on</a:t>
            </a:r>
            <a:r>
              <a:rPr lang="nb-NO" sz="1600" dirty="0" smtClean="0"/>
              <a:t>…..</a:t>
            </a:r>
            <a:endParaRPr lang="nb-NO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5229200"/>
            <a:ext cx="4968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The </a:t>
            </a:r>
            <a:r>
              <a:rPr lang="nb-NO" dirty="0" err="1" smtClean="0"/>
              <a:t>network</a:t>
            </a:r>
            <a:r>
              <a:rPr lang="nb-NO" dirty="0" smtClean="0"/>
              <a:t> in Nicaragua is </a:t>
            </a:r>
            <a:r>
              <a:rPr lang="nb-NO" dirty="0" err="1" smtClean="0"/>
              <a:t>different</a:t>
            </a:r>
            <a:r>
              <a:rPr lang="nb-NO" dirty="0" smtClean="0"/>
              <a:t> from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one</a:t>
            </a:r>
            <a:r>
              <a:rPr lang="nb-NO" dirty="0" smtClean="0"/>
              <a:t> in </a:t>
            </a:r>
            <a:r>
              <a:rPr lang="nb-NO" dirty="0" err="1" smtClean="0"/>
              <a:t>Sweden</a:t>
            </a:r>
            <a:r>
              <a:rPr lang="nb-NO" dirty="0" smtClean="0"/>
              <a:t>. </a:t>
            </a:r>
            <a:r>
              <a:rPr lang="nb-NO" dirty="0" err="1" smtClean="0"/>
              <a:t>Technology</a:t>
            </a:r>
            <a:r>
              <a:rPr lang="nb-NO" dirty="0" smtClean="0"/>
              <a:t> is </a:t>
            </a:r>
            <a:r>
              <a:rPr lang="nb-NO" dirty="0" err="1" smtClean="0"/>
              <a:t>passed</a:t>
            </a:r>
            <a:r>
              <a:rPr lang="nb-NO" dirty="0" smtClean="0"/>
              <a:t> from hand to hand: a series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small</a:t>
            </a:r>
            <a:r>
              <a:rPr lang="nb-NO" dirty="0" smtClean="0"/>
              <a:t> </a:t>
            </a:r>
            <a:r>
              <a:rPr lang="nb-NO" dirty="0" err="1" smtClean="0"/>
              <a:t>translations</a:t>
            </a:r>
            <a:r>
              <a:rPr lang="nb-NO" dirty="0" smtClean="0"/>
              <a:t>. </a:t>
            </a:r>
            <a:r>
              <a:rPr lang="nb-NO" dirty="0" err="1" smtClean="0"/>
              <a:t>Also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technology</a:t>
            </a:r>
            <a:r>
              <a:rPr lang="nb-NO" dirty="0" smtClean="0"/>
              <a:t> is </a:t>
            </a:r>
            <a:r>
              <a:rPr lang="nb-NO" dirty="0" err="1" smtClean="0"/>
              <a:t>translated</a:t>
            </a:r>
            <a:r>
              <a:rPr lang="nb-NO" dirty="0" smtClean="0"/>
              <a:t>.</a:t>
            </a:r>
          </a:p>
          <a:p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Technology</a:t>
            </a:r>
            <a:r>
              <a:rPr lang="nb-NO" dirty="0" smtClean="0"/>
              <a:t> </a:t>
            </a:r>
            <a:r>
              <a:rPr lang="nb-NO" dirty="0" err="1" smtClean="0"/>
              <a:t>Translation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2000" dirty="0" err="1" smtClean="0"/>
              <a:t>Clarification</a:t>
            </a:r>
            <a:r>
              <a:rPr lang="nb-NO" sz="2000" dirty="0" smtClean="0"/>
              <a:t>: In ANT, </a:t>
            </a:r>
            <a:r>
              <a:rPr lang="nb-NO" sz="2000" dirty="0" err="1" smtClean="0"/>
              <a:t>technology</a:t>
            </a:r>
            <a:r>
              <a:rPr lang="nb-NO" sz="2000" dirty="0" smtClean="0"/>
              <a:t> </a:t>
            </a:r>
            <a:r>
              <a:rPr lang="nb-NO" sz="2000" dirty="0" err="1" smtClean="0"/>
              <a:t>also</a:t>
            </a:r>
            <a:r>
              <a:rPr lang="nb-NO" sz="2000" dirty="0" smtClean="0"/>
              <a:t> has </a:t>
            </a:r>
            <a:r>
              <a:rPr lang="nb-NO" sz="2000" i="1" dirty="0" err="1" smtClean="0"/>
              <a:t>agency</a:t>
            </a:r>
            <a:r>
              <a:rPr lang="nb-NO" sz="2000" i="1" dirty="0" smtClean="0"/>
              <a:t> </a:t>
            </a:r>
            <a:r>
              <a:rPr lang="nb-NO" sz="2000" dirty="0" smtClean="0"/>
              <a:t>(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power</a:t>
            </a:r>
            <a:r>
              <a:rPr lang="nb-NO" sz="2000" dirty="0" smtClean="0"/>
              <a:t> to </a:t>
            </a:r>
            <a:r>
              <a:rPr lang="nb-NO" sz="2000" dirty="0" err="1" smtClean="0"/>
              <a:t>act</a:t>
            </a:r>
            <a:r>
              <a:rPr lang="nb-NO" sz="2000" dirty="0" smtClean="0"/>
              <a:t>, to </a:t>
            </a:r>
            <a:r>
              <a:rPr lang="nb-NO" sz="2000" dirty="0" err="1" smtClean="0"/>
              <a:t>influence</a:t>
            </a:r>
            <a:r>
              <a:rPr lang="nb-NO" sz="2000" dirty="0" smtClean="0"/>
              <a:t>, to </a:t>
            </a:r>
            <a:r>
              <a:rPr lang="nb-NO" sz="2000" dirty="0" err="1" smtClean="0"/>
              <a:t>impose</a:t>
            </a:r>
            <a:r>
              <a:rPr lang="nb-NO" sz="2000" dirty="0" smtClean="0"/>
              <a:t>, to play a </a:t>
            </a:r>
            <a:r>
              <a:rPr lang="nb-NO" sz="2000" dirty="0" err="1" smtClean="0"/>
              <a:t>role</a:t>
            </a:r>
            <a:r>
              <a:rPr lang="nb-NO" sz="2000" dirty="0" smtClean="0"/>
              <a:t>). </a:t>
            </a:r>
            <a:r>
              <a:rPr lang="nb-NO" sz="2000" dirty="0" err="1" smtClean="0"/>
              <a:t>Think</a:t>
            </a:r>
            <a:r>
              <a:rPr lang="nb-NO" sz="2000" dirty="0" smtClean="0"/>
              <a:t> </a:t>
            </a:r>
            <a:r>
              <a:rPr lang="nb-NO" sz="2000" dirty="0" err="1" smtClean="0"/>
              <a:t>of</a:t>
            </a:r>
            <a:r>
              <a:rPr lang="nb-NO" sz="2000" dirty="0" smtClean="0"/>
              <a:t> </a:t>
            </a:r>
            <a:r>
              <a:rPr lang="nb-NO" sz="2000" dirty="0" err="1" smtClean="0"/>
              <a:t>how</a:t>
            </a:r>
            <a:r>
              <a:rPr lang="nb-NO" sz="2000" dirty="0" smtClean="0"/>
              <a:t> </a:t>
            </a:r>
            <a:r>
              <a:rPr lang="nb-NO" sz="2000" dirty="0" err="1" smtClean="0"/>
              <a:t>facebook</a:t>
            </a:r>
            <a:r>
              <a:rPr lang="nb-NO" sz="2000" dirty="0" smtClean="0"/>
              <a:t> </a:t>
            </a:r>
            <a:r>
              <a:rPr lang="nb-NO" sz="2000" dirty="0" err="1" smtClean="0"/>
              <a:t>rule</a:t>
            </a:r>
            <a:r>
              <a:rPr lang="nb-NO" sz="2000" dirty="0" smtClean="0"/>
              <a:t> </a:t>
            </a:r>
            <a:r>
              <a:rPr lang="nb-NO" sz="2000" dirty="0" err="1" smtClean="0"/>
              <a:t>you</a:t>
            </a:r>
            <a:r>
              <a:rPr lang="nb-NO" sz="2000" dirty="0" smtClean="0"/>
              <a:t> all</a:t>
            </a:r>
          </a:p>
          <a:p>
            <a:pPr>
              <a:buNone/>
            </a:pPr>
            <a:endParaRPr lang="nb-NO" sz="2000" i="1" dirty="0" smtClean="0"/>
          </a:p>
          <a:p>
            <a:r>
              <a:rPr lang="nb-NO" sz="2000" dirty="0" err="1" smtClean="0"/>
              <a:t>Technology</a:t>
            </a:r>
            <a:r>
              <a:rPr lang="nb-NO" sz="2000" dirty="0" smtClean="0"/>
              <a:t> transfer </a:t>
            </a:r>
            <a:r>
              <a:rPr lang="nb-NO" sz="2000" dirty="0" err="1" smtClean="0"/>
              <a:t>should</a:t>
            </a:r>
            <a:r>
              <a:rPr lang="nb-NO" sz="2000" dirty="0" smtClean="0"/>
              <a:t> be </a:t>
            </a:r>
            <a:r>
              <a:rPr lang="nb-NO" sz="2000" dirty="0" err="1" smtClean="0"/>
              <a:t>seen</a:t>
            </a:r>
            <a:r>
              <a:rPr lang="nb-NO" sz="2000" dirty="0" smtClean="0"/>
              <a:t> as an </a:t>
            </a:r>
            <a:r>
              <a:rPr lang="nb-NO" sz="2000" dirty="0" err="1" smtClean="0"/>
              <a:t>outcome</a:t>
            </a:r>
            <a:r>
              <a:rPr lang="nb-NO" sz="2000" dirty="0" smtClean="0"/>
              <a:t> </a:t>
            </a:r>
            <a:r>
              <a:rPr lang="nb-NO" sz="2000" dirty="0" err="1" smtClean="0"/>
              <a:t>of</a:t>
            </a:r>
            <a:r>
              <a:rPr lang="nb-NO" sz="2000" dirty="0" smtClean="0"/>
              <a:t> </a:t>
            </a:r>
            <a:r>
              <a:rPr lang="nb-NO" sz="2000" i="1" dirty="0" err="1" smtClean="0"/>
              <a:t>how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actors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translate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the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interests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of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others</a:t>
            </a:r>
            <a:r>
              <a:rPr lang="nb-NO" sz="2000" i="1" dirty="0" smtClean="0"/>
              <a:t> so </a:t>
            </a:r>
            <a:r>
              <a:rPr lang="nb-NO" sz="2000" i="1" dirty="0" err="1" smtClean="0"/>
              <a:t>that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they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become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aligned</a:t>
            </a:r>
            <a:r>
              <a:rPr lang="nb-NO" sz="2000" i="1" dirty="0" smtClean="0"/>
              <a:t> in </a:t>
            </a:r>
            <a:r>
              <a:rPr lang="nb-NO" sz="2000" i="1" dirty="0" err="1" smtClean="0"/>
              <a:t>the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complex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heterogeneous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network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of</a:t>
            </a:r>
            <a:r>
              <a:rPr lang="nb-NO" sz="2000" i="1" dirty="0" smtClean="0"/>
              <a:t> human and </a:t>
            </a:r>
            <a:r>
              <a:rPr lang="nb-NO" sz="2000" i="1" dirty="0" err="1" smtClean="0"/>
              <a:t>non-human</a:t>
            </a:r>
            <a:r>
              <a:rPr lang="nb-NO" sz="2000" i="1" dirty="0" smtClean="0"/>
              <a:t> </a:t>
            </a:r>
            <a:r>
              <a:rPr lang="nb-NO" sz="2000" i="1" dirty="0" err="1" smtClean="0"/>
              <a:t>actors</a:t>
            </a:r>
            <a:r>
              <a:rPr lang="nb-NO" sz="2000" dirty="0" smtClean="0"/>
              <a:t> (</a:t>
            </a:r>
            <a:r>
              <a:rPr lang="nb-NO" sz="2000" dirty="0" err="1" smtClean="0"/>
              <a:t>Nhampossa</a:t>
            </a:r>
            <a:r>
              <a:rPr lang="nb-NO" sz="2000" dirty="0" smtClean="0"/>
              <a:t>)</a:t>
            </a:r>
          </a:p>
          <a:p>
            <a:pPr lvl="1"/>
            <a:r>
              <a:rPr lang="nb-NO" sz="1600" dirty="0" err="1" smtClean="0">
                <a:solidFill>
                  <a:schemeClr val="accent5">
                    <a:lumMod val="50000"/>
                  </a:schemeClr>
                </a:solidFill>
              </a:rPr>
              <a:t>What</a:t>
            </a:r>
            <a:r>
              <a:rPr lang="nb-NO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nb-NO" sz="1600" dirty="0" err="1" smtClean="0">
                <a:solidFill>
                  <a:schemeClr val="accent5">
                    <a:lumMod val="50000"/>
                  </a:schemeClr>
                </a:solidFill>
              </a:rPr>
              <a:t>does</a:t>
            </a:r>
            <a:r>
              <a:rPr lang="nb-NO" sz="1600" dirty="0" smtClean="0">
                <a:solidFill>
                  <a:schemeClr val="accent5">
                    <a:lumMod val="50000"/>
                  </a:schemeClr>
                </a:solidFill>
              </a:rPr>
              <a:t> he </a:t>
            </a:r>
            <a:r>
              <a:rPr lang="nb-NO" sz="1600" dirty="0" err="1" smtClean="0">
                <a:solidFill>
                  <a:schemeClr val="accent5">
                    <a:lumMod val="50000"/>
                  </a:schemeClr>
                </a:solidFill>
              </a:rPr>
              <a:t>mean</a:t>
            </a:r>
            <a:r>
              <a:rPr lang="nb-NO" sz="1600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endParaRPr lang="nb-NO" sz="2000" dirty="0" smtClean="0"/>
          </a:p>
          <a:p>
            <a:r>
              <a:rPr lang="nb-NO" sz="2000" dirty="0" smtClean="0"/>
              <a:t>With </a:t>
            </a:r>
            <a:r>
              <a:rPr lang="nb-NO" sz="2000" dirty="0" err="1" smtClean="0"/>
              <a:t>this</a:t>
            </a:r>
            <a:r>
              <a:rPr lang="nb-NO" sz="2000" dirty="0" smtClean="0"/>
              <a:t> </a:t>
            </a:r>
            <a:r>
              <a:rPr lang="nb-NO" sz="2000" dirty="0" err="1" smtClean="0"/>
              <a:t>perspective</a:t>
            </a:r>
            <a:r>
              <a:rPr lang="nb-NO" sz="2000" dirty="0" smtClean="0"/>
              <a:t>, </a:t>
            </a:r>
            <a:r>
              <a:rPr lang="nb-NO" sz="2000" dirty="0" err="1" smtClean="0"/>
              <a:t>effectiveness</a:t>
            </a:r>
            <a:r>
              <a:rPr lang="nb-NO" sz="2000" dirty="0" smtClean="0"/>
              <a:t> </a:t>
            </a:r>
            <a:r>
              <a:rPr lang="nb-NO" sz="2000" dirty="0" err="1" smtClean="0"/>
              <a:t>of</a:t>
            </a:r>
            <a:r>
              <a:rPr lang="nb-NO" sz="2000" dirty="0" smtClean="0"/>
              <a:t> </a:t>
            </a:r>
            <a:r>
              <a:rPr lang="nb-NO" sz="2000" dirty="0" err="1" smtClean="0"/>
              <a:t>technology</a:t>
            </a:r>
            <a:r>
              <a:rPr lang="nb-NO" sz="2000" dirty="0" smtClean="0"/>
              <a:t> transfer </a:t>
            </a:r>
            <a:r>
              <a:rPr lang="nb-NO" sz="2000" dirty="0" err="1" smtClean="0"/>
              <a:t>process</a:t>
            </a:r>
            <a:r>
              <a:rPr lang="nb-NO" sz="2000" dirty="0" smtClean="0"/>
              <a:t> is dependent </a:t>
            </a:r>
            <a:r>
              <a:rPr lang="nb-NO" sz="2000" dirty="0" err="1" smtClean="0"/>
              <a:t>on</a:t>
            </a:r>
            <a:r>
              <a:rPr lang="nb-NO" sz="2000" dirty="0" smtClean="0"/>
              <a:t> </a:t>
            </a:r>
            <a:r>
              <a:rPr lang="nb-NO" sz="2000" dirty="0" err="1" smtClean="0"/>
              <a:t>how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actor</a:t>
            </a:r>
            <a:r>
              <a:rPr lang="nb-NO" sz="2000" dirty="0" smtClean="0"/>
              <a:t> </a:t>
            </a:r>
            <a:r>
              <a:rPr lang="nb-NO" sz="2000" dirty="0" err="1" smtClean="0"/>
              <a:t>network</a:t>
            </a:r>
            <a:r>
              <a:rPr lang="nb-NO" sz="2000" dirty="0" smtClean="0"/>
              <a:t> is </a:t>
            </a:r>
            <a:r>
              <a:rPr lang="nb-NO" sz="2000" dirty="0" err="1" smtClean="0"/>
              <a:t>created</a:t>
            </a:r>
            <a:r>
              <a:rPr lang="nb-NO" sz="2000" dirty="0" smtClean="0"/>
              <a:t> and </a:t>
            </a:r>
            <a:r>
              <a:rPr lang="nb-NO" sz="2000" dirty="0" err="1" smtClean="0"/>
              <a:t>strengthened</a:t>
            </a:r>
            <a:r>
              <a:rPr lang="nb-NO" sz="2000" dirty="0" smtClean="0"/>
              <a:t> over time</a:t>
            </a:r>
            <a:endParaRPr lang="nb-NO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600" dirty="0" err="1" smtClean="0"/>
              <a:t>How</a:t>
            </a:r>
            <a:r>
              <a:rPr lang="nb-NO" sz="3600" dirty="0" smtClean="0"/>
              <a:t> </a:t>
            </a:r>
            <a:r>
              <a:rPr lang="nb-NO" sz="3600" dirty="0" err="1" smtClean="0"/>
              <a:t>the</a:t>
            </a:r>
            <a:r>
              <a:rPr lang="nb-NO" sz="3600" dirty="0" smtClean="0"/>
              <a:t> </a:t>
            </a:r>
            <a:r>
              <a:rPr lang="nb-NO" sz="3600" dirty="0" err="1" smtClean="0"/>
              <a:t>translation</a:t>
            </a:r>
            <a:r>
              <a:rPr lang="nb-NO" sz="3600" dirty="0" smtClean="0"/>
              <a:t> </a:t>
            </a:r>
            <a:r>
              <a:rPr lang="nb-NO" sz="3600" dirty="0" err="1" smtClean="0"/>
              <a:t>perspective</a:t>
            </a:r>
            <a:r>
              <a:rPr lang="nb-NO" sz="3600" dirty="0" smtClean="0"/>
              <a:t> </a:t>
            </a:r>
            <a:r>
              <a:rPr lang="nb-NO" sz="3600" dirty="0" err="1" smtClean="0"/>
              <a:t>addresses</a:t>
            </a:r>
            <a:r>
              <a:rPr lang="nb-NO" sz="3600" dirty="0" smtClean="0"/>
              <a:t> </a:t>
            </a:r>
            <a:r>
              <a:rPr lang="nb-NO" sz="3600" dirty="0" err="1" smtClean="0"/>
              <a:t>some</a:t>
            </a:r>
            <a:r>
              <a:rPr lang="nb-NO" sz="3600" dirty="0" smtClean="0"/>
              <a:t> </a:t>
            </a:r>
            <a:r>
              <a:rPr lang="nb-NO" sz="3600" dirty="0" err="1" smtClean="0"/>
              <a:t>of</a:t>
            </a:r>
            <a:r>
              <a:rPr lang="nb-NO" sz="3600" dirty="0" smtClean="0"/>
              <a:t> </a:t>
            </a:r>
            <a:r>
              <a:rPr lang="nb-NO" sz="3600" dirty="0" err="1" smtClean="0"/>
              <a:t>the</a:t>
            </a:r>
            <a:r>
              <a:rPr lang="nb-NO" sz="3600" dirty="0" smtClean="0"/>
              <a:t> </a:t>
            </a:r>
            <a:r>
              <a:rPr lang="nb-NO" sz="3600" dirty="0" err="1" smtClean="0">
                <a:solidFill>
                  <a:srgbClr val="FF0000"/>
                </a:solidFill>
              </a:rPr>
              <a:t>critiques</a:t>
            </a:r>
            <a:r>
              <a:rPr lang="nb-NO" sz="3600" dirty="0" smtClean="0"/>
              <a:t> </a:t>
            </a:r>
            <a:r>
              <a:rPr lang="nb-NO" sz="3600" dirty="0" err="1" smtClean="0"/>
              <a:t>of</a:t>
            </a:r>
            <a:r>
              <a:rPr lang="nb-NO" sz="3600" dirty="0" smtClean="0"/>
              <a:t> TAM</a:t>
            </a:r>
            <a:endParaRPr lang="nb-N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Technology treated as black box</a:t>
            </a:r>
          </a:p>
          <a:p>
            <a:pPr lvl="1"/>
            <a:r>
              <a:rPr lang="en-US" sz="2600" dirty="0" smtClean="0"/>
              <a:t>Characteristics of technology important, how they shape and are shaped by socio-technical networks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Technology transfer is </a:t>
            </a:r>
            <a:r>
              <a:rPr lang="en-US" i="1" dirty="0" smtClean="0">
                <a:solidFill>
                  <a:srgbClr val="FF0000"/>
                </a:solidFill>
              </a:rPr>
              <a:t>one</a:t>
            </a:r>
            <a:r>
              <a:rPr lang="en-US" dirty="0" smtClean="0">
                <a:solidFill>
                  <a:srgbClr val="FF0000"/>
                </a:solidFill>
              </a:rPr>
              <a:t> big step from North to South</a:t>
            </a:r>
          </a:p>
          <a:p>
            <a:pPr lvl="1"/>
            <a:r>
              <a:rPr lang="en-US" sz="2600" dirty="0" smtClean="0"/>
              <a:t>Technology translation focus on small incremental steps of co-adaptation between actors (”users and technology”)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Socio-technical mismatch</a:t>
            </a:r>
          </a:p>
          <a:p>
            <a:pPr lvl="1"/>
            <a:r>
              <a:rPr lang="en-US" sz="2600" dirty="0" smtClean="0"/>
              <a:t>Translation perspective emphasize the socio-technical nature of any system. Translation processes include technology, politics, culture, institutions, history etc.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Diffusion of technology is measured in terms of rate of adoption</a:t>
            </a:r>
          </a:p>
          <a:p>
            <a:pPr lvl="1"/>
            <a:r>
              <a:rPr lang="en-US" sz="2600" dirty="0" smtClean="0"/>
              <a:t>Translation perspective instead focus on stability of network, and alignment of interests. Individuals are treated as part of the network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Diffusion perspective ignores challenges of scaling and sustaining over time</a:t>
            </a:r>
          </a:p>
          <a:p>
            <a:pPr lvl="1"/>
            <a:r>
              <a:rPr lang="en-US" sz="2600" dirty="0" smtClean="0"/>
              <a:t>In translation perspective, scaling and </a:t>
            </a:r>
            <a:r>
              <a:rPr lang="en-US" sz="2600" b="1" dirty="0" smtClean="0"/>
              <a:t>sustainability</a:t>
            </a:r>
            <a:r>
              <a:rPr lang="en-US" sz="2600" dirty="0" smtClean="0"/>
              <a:t> are core concerns.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Cultivating</a:t>
            </a:r>
            <a:r>
              <a:rPr lang="nb-NO" dirty="0" smtClean="0"/>
              <a:t> </a:t>
            </a:r>
            <a:r>
              <a:rPr lang="nb-NO" dirty="0" err="1" smtClean="0"/>
              <a:t>sustainable</a:t>
            </a:r>
            <a:r>
              <a:rPr lang="nb-NO" dirty="0" smtClean="0"/>
              <a:t> </a:t>
            </a:r>
            <a:r>
              <a:rPr lang="nb-NO" dirty="0" err="1" smtClean="0"/>
              <a:t>networks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dirty="0" err="1" smtClean="0"/>
              <a:t>Means</a:t>
            </a:r>
            <a:r>
              <a:rPr lang="nb-NO" dirty="0" smtClean="0"/>
              <a:t> </a:t>
            </a:r>
            <a:r>
              <a:rPr lang="nb-NO" dirty="0" err="1" smtClean="0"/>
              <a:t>what</a:t>
            </a:r>
            <a:r>
              <a:rPr lang="nb-NO" dirty="0" smtClean="0"/>
              <a:t>?</a:t>
            </a:r>
          </a:p>
          <a:p>
            <a:endParaRPr lang="nb-NO" dirty="0" smtClean="0"/>
          </a:p>
          <a:p>
            <a:pPr>
              <a:buNone/>
            </a:pPr>
            <a:r>
              <a:rPr lang="nb-NO" dirty="0" err="1" smtClean="0"/>
              <a:t>Examples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sustainable</a:t>
            </a:r>
            <a:r>
              <a:rPr lang="nb-NO" dirty="0" smtClean="0"/>
              <a:t> </a:t>
            </a:r>
            <a:r>
              <a:rPr lang="nb-NO" dirty="0" err="1" smtClean="0"/>
              <a:t>networks</a:t>
            </a:r>
            <a:r>
              <a:rPr lang="nb-NO" dirty="0" smtClean="0"/>
              <a:t>?</a:t>
            </a:r>
          </a:p>
          <a:p>
            <a:pPr lvl="1"/>
            <a:r>
              <a:rPr lang="nb-NO" dirty="0" smtClean="0"/>
              <a:t>HISP Uganda?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82484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8713" y="833438"/>
            <a:ext cx="6886575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80920" cy="864096"/>
          </a:xfrm>
        </p:spPr>
        <p:txBody>
          <a:bodyPr>
            <a:noAutofit/>
          </a:bodyPr>
          <a:lstStyle/>
          <a:p>
            <a:r>
              <a:rPr lang="nb-NO" sz="3200" dirty="0" err="1" smtClean="0"/>
              <a:t>Nhampossa’s</a:t>
            </a:r>
            <a:r>
              <a:rPr lang="nb-NO" sz="3200" dirty="0" smtClean="0"/>
              <a:t> </a:t>
            </a:r>
            <a:r>
              <a:rPr lang="nb-NO" sz="3200" dirty="0" err="1" smtClean="0"/>
              <a:t>view</a:t>
            </a:r>
            <a:r>
              <a:rPr lang="nb-NO" sz="3200" dirty="0" smtClean="0"/>
              <a:t> </a:t>
            </a:r>
            <a:r>
              <a:rPr lang="nb-NO" sz="3200" dirty="0" err="1" smtClean="0"/>
              <a:t>of</a:t>
            </a:r>
            <a:r>
              <a:rPr lang="nb-NO" sz="3200" dirty="0" smtClean="0"/>
              <a:t> </a:t>
            </a:r>
            <a:r>
              <a:rPr lang="nb-NO" sz="3200" dirty="0" err="1" smtClean="0"/>
              <a:t>technology</a:t>
            </a:r>
            <a:r>
              <a:rPr lang="nb-NO" sz="3200" dirty="0" smtClean="0"/>
              <a:t> </a:t>
            </a:r>
            <a:r>
              <a:rPr lang="nb-NO" sz="3200" dirty="0" err="1" smtClean="0"/>
              <a:t>translation</a:t>
            </a:r>
            <a:endParaRPr lang="nb-NO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Heeks</a:t>
            </a:r>
            <a:r>
              <a:rPr lang="nb-NO" dirty="0" smtClean="0"/>
              <a:t> (2002)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err="1" smtClean="0"/>
              <a:t>Looks</a:t>
            </a:r>
            <a:r>
              <a:rPr lang="nb-NO" sz="2400" dirty="0" smtClean="0"/>
              <a:t> at </a:t>
            </a:r>
            <a:r>
              <a:rPr lang="nb-NO" sz="2400" dirty="0" err="1" smtClean="0"/>
              <a:t>reasons</a:t>
            </a:r>
            <a:r>
              <a:rPr lang="nb-NO" sz="2400" dirty="0" smtClean="0"/>
              <a:t> for </a:t>
            </a:r>
            <a:r>
              <a:rPr lang="nb-NO" sz="2400" dirty="0" err="1" smtClean="0"/>
              <a:t>failures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information</a:t>
            </a:r>
            <a:r>
              <a:rPr lang="nb-NO" sz="2400" dirty="0" smtClean="0"/>
              <a:t> systems in </a:t>
            </a:r>
            <a:r>
              <a:rPr lang="nb-NO" sz="2400" dirty="0" err="1" smtClean="0"/>
              <a:t>developing</a:t>
            </a:r>
            <a:r>
              <a:rPr lang="nb-NO" sz="2400" dirty="0" smtClean="0"/>
              <a:t> </a:t>
            </a:r>
            <a:r>
              <a:rPr lang="nb-NO" sz="2400" dirty="0" err="1" smtClean="0"/>
              <a:t>countries</a:t>
            </a:r>
            <a:endParaRPr lang="nb-NO" sz="2400" dirty="0" smtClean="0"/>
          </a:p>
          <a:p>
            <a:r>
              <a:rPr lang="nb-NO" sz="2400" dirty="0" err="1" smtClean="0"/>
              <a:t>Partial</a:t>
            </a:r>
            <a:r>
              <a:rPr lang="nb-NO" sz="2400" dirty="0" smtClean="0"/>
              <a:t> </a:t>
            </a:r>
            <a:r>
              <a:rPr lang="nb-NO" sz="2400" dirty="0" err="1"/>
              <a:t>failure</a:t>
            </a:r>
            <a:r>
              <a:rPr lang="nb-NO" sz="2400" dirty="0"/>
              <a:t>, total </a:t>
            </a:r>
            <a:r>
              <a:rPr lang="nb-NO" sz="2400" dirty="0" err="1" smtClean="0"/>
              <a:t>failure</a:t>
            </a:r>
            <a:r>
              <a:rPr lang="nb-NO" sz="2400" dirty="0" smtClean="0"/>
              <a:t>, etc..</a:t>
            </a:r>
            <a:endParaRPr lang="nb-NO" sz="2400" dirty="0"/>
          </a:p>
          <a:p>
            <a:r>
              <a:rPr lang="nb-NO" sz="2400" dirty="0" err="1" smtClean="0"/>
              <a:t>Sustainability</a:t>
            </a:r>
            <a:r>
              <a:rPr lang="nb-NO" sz="2400" dirty="0" smtClean="0"/>
              <a:t> </a:t>
            </a:r>
            <a:r>
              <a:rPr lang="nb-NO" sz="2400" dirty="0" err="1" smtClean="0"/>
              <a:t>failure</a:t>
            </a:r>
            <a:r>
              <a:rPr lang="nb-NO" sz="2400" dirty="0" smtClean="0"/>
              <a:t>, </a:t>
            </a:r>
            <a:r>
              <a:rPr lang="nb-NO" sz="2400" dirty="0" err="1" smtClean="0"/>
              <a:t>particularly</a:t>
            </a:r>
            <a:r>
              <a:rPr lang="nb-NO" sz="2400" dirty="0" smtClean="0"/>
              <a:t> </a:t>
            </a:r>
            <a:r>
              <a:rPr lang="nb-NO" sz="2400" dirty="0" err="1" smtClean="0"/>
              <a:t>affecting</a:t>
            </a:r>
            <a:r>
              <a:rPr lang="nb-NO" sz="2400" dirty="0" smtClean="0"/>
              <a:t> DC</a:t>
            </a:r>
          </a:p>
          <a:p>
            <a:pPr lvl="1"/>
            <a:r>
              <a:rPr lang="nb-NO" sz="2000" dirty="0" err="1" smtClean="0"/>
              <a:t>Initially</a:t>
            </a:r>
            <a:r>
              <a:rPr lang="nb-NO" sz="2000" dirty="0" smtClean="0"/>
              <a:t> </a:t>
            </a:r>
            <a:r>
              <a:rPr lang="nb-NO" sz="2000" dirty="0" err="1" smtClean="0"/>
              <a:t>succeeding</a:t>
            </a:r>
            <a:r>
              <a:rPr lang="nb-NO" sz="2000" dirty="0" smtClean="0"/>
              <a:t>, </a:t>
            </a:r>
            <a:r>
              <a:rPr lang="nb-NO" sz="2000" dirty="0" err="1" smtClean="0"/>
              <a:t>but</a:t>
            </a:r>
            <a:r>
              <a:rPr lang="nb-NO" sz="2000" dirty="0" smtClean="0"/>
              <a:t> </a:t>
            </a:r>
            <a:r>
              <a:rPr lang="nb-NO" sz="2000" dirty="0" err="1" smtClean="0"/>
              <a:t>then</a:t>
            </a:r>
            <a:r>
              <a:rPr lang="nb-NO" sz="2000" dirty="0" smtClean="0"/>
              <a:t> falling </a:t>
            </a:r>
            <a:r>
              <a:rPr lang="nb-NO" sz="2000" dirty="0" err="1" smtClean="0"/>
              <a:t>apart</a:t>
            </a:r>
            <a:endParaRPr lang="nb-NO" sz="2000" dirty="0" smtClean="0"/>
          </a:p>
          <a:p>
            <a:pPr lvl="1"/>
            <a:r>
              <a:rPr lang="nb-NO" sz="2000" dirty="0" smtClean="0"/>
              <a:t>End </a:t>
            </a:r>
            <a:r>
              <a:rPr lang="nb-NO" sz="2000" dirty="0" err="1" smtClean="0"/>
              <a:t>of</a:t>
            </a:r>
            <a:r>
              <a:rPr lang="nb-NO" sz="2000" dirty="0" smtClean="0"/>
              <a:t> </a:t>
            </a:r>
            <a:r>
              <a:rPr lang="nb-NO" sz="2000" dirty="0" err="1" smtClean="0"/>
              <a:t>funding</a:t>
            </a:r>
            <a:endParaRPr lang="nb-NO" sz="2000" dirty="0" smtClean="0"/>
          </a:p>
          <a:p>
            <a:pPr lvl="1"/>
            <a:r>
              <a:rPr lang="nb-NO" sz="2000" dirty="0" err="1" smtClean="0"/>
              <a:t>When</a:t>
            </a:r>
            <a:r>
              <a:rPr lang="nb-NO" sz="2000" dirty="0" smtClean="0"/>
              <a:t> </a:t>
            </a:r>
            <a:r>
              <a:rPr lang="nb-NO" sz="2000" dirty="0" err="1" smtClean="0"/>
              <a:t>key</a:t>
            </a:r>
            <a:r>
              <a:rPr lang="nb-NO" sz="2000" dirty="0" smtClean="0"/>
              <a:t> staff </a:t>
            </a:r>
            <a:r>
              <a:rPr lang="nb-NO" sz="2000" dirty="0" err="1" smtClean="0"/>
              <a:t>quit</a:t>
            </a:r>
            <a:endParaRPr lang="nb-NO" sz="2000" dirty="0" smtClean="0"/>
          </a:p>
          <a:p>
            <a:pPr lvl="1"/>
            <a:r>
              <a:rPr lang="nb-NO" sz="2000" dirty="0" err="1" smtClean="0"/>
              <a:t>When</a:t>
            </a:r>
            <a:r>
              <a:rPr lang="nb-NO" sz="2000" dirty="0" smtClean="0"/>
              <a:t> senior-</a:t>
            </a:r>
            <a:r>
              <a:rPr lang="nb-NO" sz="2000" dirty="0" err="1" smtClean="0"/>
              <a:t>level</a:t>
            </a:r>
            <a:r>
              <a:rPr lang="nb-NO" sz="2000" dirty="0" smtClean="0"/>
              <a:t> champions </a:t>
            </a:r>
            <a:r>
              <a:rPr lang="nb-NO" sz="2000" dirty="0" err="1" smtClean="0"/>
              <a:t>move</a:t>
            </a:r>
            <a:r>
              <a:rPr lang="nb-NO" sz="2000" dirty="0" smtClean="0"/>
              <a:t> </a:t>
            </a:r>
            <a:r>
              <a:rPr lang="nb-NO" sz="2000" dirty="0" err="1" smtClean="0"/>
              <a:t>on</a:t>
            </a:r>
            <a:endParaRPr lang="nb-NO" sz="2000" dirty="0" smtClean="0"/>
          </a:p>
          <a:p>
            <a:r>
              <a:rPr lang="nb-NO" sz="2400" dirty="0" smtClean="0"/>
              <a:t>1/5 to ¼ IS </a:t>
            </a:r>
            <a:r>
              <a:rPr lang="nb-NO" sz="2400" dirty="0" err="1" smtClean="0"/>
              <a:t>projects</a:t>
            </a:r>
            <a:r>
              <a:rPr lang="nb-NO" sz="2400" dirty="0" smtClean="0"/>
              <a:t> in </a:t>
            </a:r>
            <a:r>
              <a:rPr lang="nb-NO" sz="2400" dirty="0" err="1" smtClean="0"/>
              <a:t>developed</a:t>
            </a:r>
            <a:r>
              <a:rPr lang="nb-NO" sz="2400" dirty="0" smtClean="0"/>
              <a:t> </a:t>
            </a:r>
            <a:r>
              <a:rPr lang="nb-NO" sz="2400" dirty="0" err="1" smtClean="0"/>
              <a:t>countries</a:t>
            </a:r>
            <a:r>
              <a:rPr lang="nb-NO" sz="2400" dirty="0" smtClean="0"/>
              <a:t> </a:t>
            </a:r>
            <a:r>
              <a:rPr lang="nb-NO" sz="2400" dirty="0" err="1" smtClean="0"/>
              <a:t>are</a:t>
            </a:r>
            <a:r>
              <a:rPr lang="nb-NO" sz="2400" dirty="0" smtClean="0"/>
              <a:t> total </a:t>
            </a:r>
            <a:r>
              <a:rPr lang="nb-NO" sz="2400" dirty="0" err="1" smtClean="0"/>
              <a:t>failures</a:t>
            </a:r>
            <a:endParaRPr lang="nb-NO" sz="2400" dirty="0" smtClean="0"/>
          </a:p>
          <a:p>
            <a:r>
              <a:rPr lang="nb-NO" sz="2400" dirty="0" smtClean="0"/>
              <a:t>1/3 to 3/5 fall in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partial</a:t>
            </a:r>
            <a:r>
              <a:rPr lang="nb-NO" sz="2400" dirty="0" smtClean="0"/>
              <a:t> </a:t>
            </a:r>
            <a:r>
              <a:rPr lang="nb-NO" sz="2400" dirty="0" err="1" smtClean="0"/>
              <a:t>failure</a:t>
            </a:r>
            <a:r>
              <a:rPr lang="nb-NO" sz="2400" dirty="0" smtClean="0"/>
              <a:t> </a:t>
            </a:r>
            <a:r>
              <a:rPr lang="nb-NO" sz="2400" dirty="0" err="1" smtClean="0"/>
              <a:t>category</a:t>
            </a:r>
            <a:endParaRPr lang="nb-NO" sz="2400" dirty="0" smtClean="0"/>
          </a:p>
          <a:p>
            <a:r>
              <a:rPr lang="nb-NO" sz="2400" dirty="0" err="1" smtClean="0"/>
              <a:t>Failure</a:t>
            </a:r>
            <a:r>
              <a:rPr lang="nb-NO" sz="2400" dirty="0" smtClean="0"/>
              <a:t> rates in DC </a:t>
            </a:r>
            <a:r>
              <a:rPr lang="nb-NO" sz="2400" dirty="0" err="1" smtClean="0"/>
              <a:t>might</a:t>
            </a:r>
            <a:r>
              <a:rPr lang="nb-NO" sz="2400" dirty="0" smtClean="0"/>
              <a:t> be (</a:t>
            </a:r>
            <a:r>
              <a:rPr lang="nb-NO" sz="2400" dirty="0" err="1" smtClean="0"/>
              <a:t>considerably</a:t>
            </a:r>
            <a:r>
              <a:rPr lang="nb-NO" sz="2400" dirty="0" smtClean="0"/>
              <a:t>) </a:t>
            </a:r>
            <a:r>
              <a:rPr lang="nb-NO" sz="2400" dirty="0" err="1" smtClean="0"/>
              <a:t>higher</a:t>
            </a:r>
            <a:endParaRPr lang="nb-NO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Design-</a:t>
            </a:r>
            <a:r>
              <a:rPr lang="nb-NO" dirty="0" err="1" smtClean="0"/>
              <a:t>actuality</a:t>
            </a:r>
            <a:r>
              <a:rPr lang="nb-NO" dirty="0" smtClean="0"/>
              <a:t> gaps</a:t>
            </a:r>
            <a:endParaRPr lang="nb-NO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850" y="1556792"/>
            <a:ext cx="7335574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335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Technology transfer</a:t>
            </a:r>
            <a:br>
              <a:rPr lang="nb-NO" dirty="0" smtClean="0"/>
            </a:br>
            <a:r>
              <a:rPr lang="nb-NO" dirty="0" err="1" smtClean="0"/>
              <a:t>outline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sz="2400" dirty="0" err="1" smtClean="0"/>
              <a:t>How</a:t>
            </a:r>
            <a:r>
              <a:rPr lang="nb-NO" sz="2400" dirty="0" smtClean="0"/>
              <a:t> to </a:t>
            </a:r>
            <a:r>
              <a:rPr lang="nb-NO" sz="2400" dirty="0" err="1" smtClean="0"/>
              <a:t>approach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readings</a:t>
            </a:r>
            <a:endParaRPr lang="nb-NO" sz="2400" dirty="0" smtClean="0"/>
          </a:p>
          <a:p>
            <a:endParaRPr lang="nb-NO" sz="2400" dirty="0" smtClean="0"/>
          </a:p>
          <a:p>
            <a:r>
              <a:rPr lang="nb-NO" sz="2400" dirty="0" err="1" smtClean="0"/>
              <a:t>Background</a:t>
            </a:r>
            <a:r>
              <a:rPr lang="nb-NO" sz="2400" dirty="0" smtClean="0"/>
              <a:t>; </a:t>
            </a:r>
            <a:r>
              <a:rPr lang="nb-NO" sz="2400" dirty="0" err="1" smtClean="0"/>
              <a:t>why</a:t>
            </a:r>
            <a:r>
              <a:rPr lang="nb-NO" sz="2400" dirty="0" smtClean="0"/>
              <a:t> is </a:t>
            </a:r>
            <a:r>
              <a:rPr lang="nb-NO" sz="2400" dirty="0" err="1" smtClean="0"/>
              <a:t>this</a:t>
            </a:r>
            <a:r>
              <a:rPr lang="nb-NO" sz="2400" dirty="0" smtClean="0"/>
              <a:t> </a:t>
            </a:r>
            <a:r>
              <a:rPr lang="nb-NO" sz="2400" dirty="0" err="1" smtClean="0"/>
              <a:t>important</a:t>
            </a:r>
            <a:endParaRPr lang="nb-NO" sz="2400" dirty="0" smtClean="0"/>
          </a:p>
          <a:p>
            <a:endParaRPr lang="nb-NO" sz="2400" dirty="0" smtClean="0"/>
          </a:p>
          <a:p>
            <a:r>
              <a:rPr lang="nb-NO" sz="2400" dirty="0" err="1" smtClean="0"/>
              <a:t>Historical</a:t>
            </a:r>
            <a:r>
              <a:rPr lang="nb-NO" sz="2400" dirty="0" smtClean="0"/>
              <a:t> </a:t>
            </a:r>
            <a:r>
              <a:rPr lang="nb-NO" sz="2400" dirty="0" err="1" smtClean="0"/>
              <a:t>models</a:t>
            </a:r>
            <a:r>
              <a:rPr lang="nb-NO" sz="2400" dirty="0" smtClean="0"/>
              <a:t> </a:t>
            </a:r>
            <a:r>
              <a:rPr lang="nb-NO" sz="2400" dirty="0" err="1" smtClean="0"/>
              <a:t>explaining</a:t>
            </a:r>
            <a:r>
              <a:rPr lang="nb-NO" sz="2400" dirty="0" smtClean="0"/>
              <a:t> </a:t>
            </a:r>
            <a:r>
              <a:rPr lang="nb-NO" sz="2400" dirty="0" err="1" smtClean="0"/>
              <a:t>technology</a:t>
            </a:r>
            <a:r>
              <a:rPr lang="nb-NO" sz="2400" dirty="0" smtClean="0"/>
              <a:t> </a:t>
            </a:r>
            <a:r>
              <a:rPr lang="nb-NO" sz="2400" dirty="0" err="1" smtClean="0"/>
              <a:t>diffusion</a:t>
            </a:r>
            <a:endParaRPr lang="nb-NO" sz="2400" dirty="0" smtClean="0"/>
          </a:p>
          <a:p>
            <a:endParaRPr lang="nb-NO" sz="2400" dirty="0" smtClean="0"/>
          </a:p>
          <a:p>
            <a:r>
              <a:rPr lang="nb-NO" sz="2400" dirty="0" err="1" smtClean="0"/>
              <a:t>Understanding</a:t>
            </a:r>
            <a:r>
              <a:rPr lang="nb-NO" sz="2400" dirty="0" smtClean="0"/>
              <a:t> it </a:t>
            </a:r>
            <a:r>
              <a:rPr lang="nb-NO" sz="2400" dirty="0" err="1" smtClean="0"/>
              <a:t>better</a:t>
            </a:r>
            <a:r>
              <a:rPr lang="nb-NO" sz="2400" dirty="0" smtClean="0"/>
              <a:t>:</a:t>
            </a:r>
          </a:p>
          <a:p>
            <a:pPr lvl="1"/>
            <a:r>
              <a:rPr lang="nb-NO" sz="2000" dirty="0" err="1" smtClean="0"/>
              <a:t>Technology</a:t>
            </a:r>
            <a:r>
              <a:rPr lang="nb-NO" sz="2000" dirty="0" smtClean="0"/>
              <a:t> </a:t>
            </a:r>
            <a:r>
              <a:rPr lang="nb-NO" sz="2000" dirty="0" err="1" smtClean="0"/>
              <a:t>translation</a:t>
            </a:r>
            <a:r>
              <a:rPr lang="nb-NO" sz="2000" dirty="0" smtClean="0"/>
              <a:t> and </a:t>
            </a:r>
            <a:r>
              <a:rPr lang="nb-NO" sz="2000" dirty="0" err="1" smtClean="0"/>
              <a:t>other</a:t>
            </a:r>
            <a:r>
              <a:rPr lang="nb-NO" sz="2000" dirty="0" smtClean="0"/>
              <a:t> variants</a:t>
            </a:r>
          </a:p>
          <a:p>
            <a:endParaRPr lang="nb-NO" sz="2400" dirty="0" smtClean="0"/>
          </a:p>
          <a:p>
            <a:r>
              <a:rPr lang="nb-NO" sz="2400" dirty="0" err="1" smtClean="0"/>
              <a:t>Success</a:t>
            </a:r>
            <a:r>
              <a:rPr lang="nb-NO" sz="2400" dirty="0" smtClean="0"/>
              <a:t> and </a:t>
            </a:r>
            <a:r>
              <a:rPr lang="nb-NO" sz="2400" dirty="0" err="1" smtClean="0"/>
              <a:t>failures</a:t>
            </a:r>
            <a:r>
              <a:rPr lang="nb-NO" sz="2400" dirty="0" smtClean="0"/>
              <a:t>. </a:t>
            </a:r>
            <a:r>
              <a:rPr lang="nb-NO" sz="2400" dirty="0" err="1" smtClean="0"/>
              <a:t>Challenges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design-actuality</a:t>
            </a:r>
            <a:r>
              <a:rPr lang="nb-NO" sz="2400" dirty="0" smtClean="0"/>
              <a:t> gaps. Design from </a:t>
            </a:r>
            <a:r>
              <a:rPr lang="nb-NO" sz="2400" dirty="0" err="1" smtClean="0"/>
              <a:t>nowhere</a:t>
            </a:r>
            <a:endParaRPr lang="nb-NO" sz="2400" dirty="0" smtClean="0"/>
          </a:p>
          <a:p>
            <a:endParaRPr lang="nb-NO" sz="2400" dirty="0" smtClean="0"/>
          </a:p>
          <a:p>
            <a:r>
              <a:rPr lang="nb-NO" sz="2400" dirty="0" err="1" smtClean="0"/>
              <a:t>Translations</a:t>
            </a:r>
            <a:r>
              <a:rPr lang="nb-NO" sz="2400" dirty="0" smtClean="0"/>
              <a:t> </a:t>
            </a:r>
            <a:r>
              <a:rPr lang="nb-NO" sz="2400" dirty="0" err="1" smtClean="0"/>
              <a:t>go</a:t>
            </a:r>
            <a:r>
              <a:rPr lang="nb-NO" sz="2400" dirty="0" smtClean="0"/>
              <a:t> </a:t>
            </a:r>
            <a:r>
              <a:rPr lang="nb-NO" sz="2400" dirty="0" err="1" smtClean="0"/>
              <a:t>both</a:t>
            </a:r>
            <a:r>
              <a:rPr lang="nb-NO" sz="2400" dirty="0" smtClean="0"/>
              <a:t> </a:t>
            </a:r>
            <a:r>
              <a:rPr lang="nb-NO" sz="2400" dirty="0" err="1" smtClean="0"/>
              <a:t>ways</a:t>
            </a:r>
            <a:r>
              <a:rPr lang="nb-NO" sz="2400" dirty="0" smtClean="0"/>
              <a:t>: </a:t>
            </a:r>
            <a:r>
              <a:rPr lang="nb-NO" sz="2400" dirty="0" err="1" smtClean="0"/>
              <a:t>the</a:t>
            </a:r>
            <a:r>
              <a:rPr lang="nb-NO" sz="2400" dirty="0" smtClean="0"/>
              <a:t> case </a:t>
            </a:r>
            <a:r>
              <a:rPr lang="nb-NO" sz="2400" dirty="0" err="1" smtClean="0"/>
              <a:t>of</a:t>
            </a:r>
            <a:r>
              <a:rPr lang="nb-NO" sz="2400" dirty="0" smtClean="0"/>
              <a:t> DHIS2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63638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Design-</a:t>
            </a:r>
            <a:r>
              <a:rPr lang="nb-NO" dirty="0" err="1" smtClean="0"/>
              <a:t>actuality</a:t>
            </a:r>
            <a:r>
              <a:rPr lang="nb-NO" dirty="0" smtClean="0"/>
              <a:t> gaps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b-NO" dirty="0" smtClean="0"/>
              <a:t>With </a:t>
            </a:r>
            <a:r>
              <a:rPr lang="nb-NO" dirty="0" err="1" smtClean="0"/>
              <a:t>technology</a:t>
            </a:r>
            <a:r>
              <a:rPr lang="nb-NO" dirty="0" smtClean="0"/>
              <a:t> transfer, </a:t>
            </a:r>
            <a:r>
              <a:rPr lang="nb-NO" dirty="0" err="1" smtClean="0"/>
              <a:t>the</a:t>
            </a:r>
            <a:r>
              <a:rPr lang="nb-NO" dirty="0" smtClean="0"/>
              <a:t> gaps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typically</a:t>
            </a:r>
            <a:r>
              <a:rPr lang="nb-NO" dirty="0" smtClean="0"/>
              <a:t> large</a:t>
            </a:r>
          </a:p>
          <a:p>
            <a:endParaRPr lang="nb-NO" dirty="0" smtClean="0"/>
          </a:p>
          <a:p>
            <a:r>
              <a:rPr lang="nb-NO" dirty="0" smtClean="0"/>
              <a:t>Extreme cases </a:t>
            </a:r>
            <a:r>
              <a:rPr lang="nb-NO" dirty="0" err="1" smtClean="0"/>
              <a:t>when</a:t>
            </a:r>
            <a:r>
              <a:rPr lang="nb-NO" dirty="0" smtClean="0"/>
              <a:t> </a:t>
            </a:r>
            <a:r>
              <a:rPr lang="nb-NO" dirty="0" err="1" smtClean="0"/>
              <a:t>technology</a:t>
            </a:r>
            <a:r>
              <a:rPr lang="nb-NO" dirty="0" smtClean="0"/>
              <a:t> is </a:t>
            </a:r>
            <a:r>
              <a:rPr lang="nb-NO" dirty="0" err="1" smtClean="0"/>
              <a:t>designed</a:t>
            </a:r>
            <a:r>
              <a:rPr lang="nb-NO" dirty="0" smtClean="0"/>
              <a:t> </a:t>
            </a:r>
            <a:r>
              <a:rPr lang="nb-NO" dirty="0" err="1" smtClean="0"/>
              <a:t>within</a:t>
            </a:r>
            <a:r>
              <a:rPr lang="nb-NO" dirty="0" smtClean="0"/>
              <a:t> and for an </a:t>
            </a:r>
            <a:r>
              <a:rPr lang="nb-NO" dirty="0" err="1" smtClean="0"/>
              <a:t>industrialized</a:t>
            </a:r>
            <a:r>
              <a:rPr lang="nb-NO" dirty="0" smtClean="0"/>
              <a:t> country setting, and </a:t>
            </a:r>
            <a:r>
              <a:rPr lang="nb-NO" dirty="0" err="1" smtClean="0"/>
              <a:t>transferred</a:t>
            </a:r>
            <a:r>
              <a:rPr lang="nb-NO" dirty="0" smtClean="0"/>
              <a:t> to a </a:t>
            </a:r>
            <a:r>
              <a:rPr lang="nb-NO" dirty="0" err="1" smtClean="0"/>
              <a:t>developing</a:t>
            </a:r>
            <a:r>
              <a:rPr lang="nb-NO" dirty="0" smtClean="0"/>
              <a:t> country </a:t>
            </a:r>
            <a:r>
              <a:rPr lang="nb-NO" dirty="0" err="1" smtClean="0"/>
              <a:t>context</a:t>
            </a:r>
            <a:endParaRPr lang="nb-NO" dirty="0" smtClean="0"/>
          </a:p>
          <a:p>
            <a:pPr lvl="1"/>
            <a:r>
              <a:rPr lang="nb-NO" dirty="0" err="1" smtClean="0"/>
              <a:t>Example</a:t>
            </a:r>
            <a:r>
              <a:rPr lang="nb-NO" dirty="0" smtClean="0"/>
              <a:t>: </a:t>
            </a:r>
            <a:r>
              <a:rPr lang="nb-NO" dirty="0" err="1" smtClean="0"/>
              <a:t>introduction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field</a:t>
            </a:r>
            <a:r>
              <a:rPr lang="nb-NO" dirty="0" smtClean="0"/>
              <a:t> </a:t>
            </a:r>
            <a:r>
              <a:rPr lang="nb-NO" dirty="0" err="1" smtClean="0"/>
              <a:t>health</a:t>
            </a:r>
            <a:r>
              <a:rPr lang="nb-NO" dirty="0" smtClean="0"/>
              <a:t> </a:t>
            </a:r>
            <a:r>
              <a:rPr lang="nb-NO" dirty="0" err="1" smtClean="0"/>
              <a:t>information</a:t>
            </a:r>
            <a:r>
              <a:rPr lang="nb-NO" dirty="0" smtClean="0"/>
              <a:t> system in </a:t>
            </a:r>
            <a:r>
              <a:rPr lang="nb-NO" dirty="0" err="1" smtClean="0"/>
              <a:t>Philippines</a:t>
            </a:r>
            <a:r>
              <a:rPr lang="nb-NO" dirty="0" smtClean="0"/>
              <a:t>, </a:t>
            </a:r>
            <a:r>
              <a:rPr lang="nb-NO" dirty="0" err="1" smtClean="0"/>
              <a:t>designed</a:t>
            </a:r>
            <a:r>
              <a:rPr lang="nb-NO" dirty="0" smtClean="0"/>
              <a:t> </a:t>
            </a:r>
            <a:r>
              <a:rPr lang="nb-NO" dirty="0" err="1" smtClean="0"/>
              <a:t>according</a:t>
            </a:r>
            <a:r>
              <a:rPr lang="nb-NO" dirty="0" smtClean="0"/>
              <a:t> to an American </a:t>
            </a:r>
            <a:r>
              <a:rPr lang="nb-NO" dirty="0" err="1" smtClean="0"/>
              <a:t>model</a:t>
            </a:r>
            <a:r>
              <a:rPr lang="nb-NO" dirty="0" smtClean="0"/>
              <a:t> </a:t>
            </a:r>
            <a:r>
              <a:rPr lang="nb-NO" dirty="0" err="1" smtClean="0"/>
              <a:t>assuming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presence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skilled</a:t>
            </a:r>
            <a:r>
              <a:rPr lang="nb-NO" dirty="0" smtClean="0"/>
              <a:t> programmers, </a:t>
            </a:r>
            <a:r>
              <a:rPr lang="nb-NO" dirty="0" err="1" smtClean="0"/>
              <a:t>skilled</a:t>
            </a:r>
            <a:r>
              <a:rPr lang="nb-NO" dirty="0" smtClean="0"/>
              <a:t> </a:t>
            </a:r>
            <a:r>
              <a:rPr lang="nb-NO" dirty="0" err="1" smtClean="0"/>
              <a:t>project</a:t>
            </a:r>
            <a:r>
              <a:rPr lang="nb-NO" dirty="0" smtClean="0"/>
              <a:t> managers, a sound </a:t>
            </a:r>
            <a:r>
              <a:rPr lang="nb-NO" dirty="0" err="1" smtClean="0"/>
              <a:t>technological</a:t>
            </a:r>
            <a:r>
              <a:rPr lang="nb-NO" dirty="0" smtClean="0"/>
              <a:t> </a:t>
            </a:r>
            <a:r>
              <a:rPr lang="nb-NO" dirty="0" err="1" smtClean="0"/>
              <a:t>infrastructure</a:t>
            </a:r>
            <a:r>
              <a:rPr lang="nb-NO" dirty="0" smtClean="0"/>
              <a:t>, and a </a:t>
            </a:r>
            <a:r>
              <a:rPr lang="nb-NO" dirty="0" err="1" smtClean="0"/>
              <a:t>need</a:t>
            </a:r>
            <a:r>
              <a:rPr lang="nb-NO" dirty="0" smtClean="0"/>
              <a:t> for outputs like </a:t>
            </a:r>
            <a:r>
              <a:rPr lang="nb-NO" dirty="0" err="1" smtClean="0"/>
              <a:t>those</a:t>
            </a:r>
            <a:r>
              <a:rPr lang="nb-NO" dirty="0" smtClean="0"/>
              <a:t> in an American </a:t>
            </a:r>
            <a:r>
              <a:rPr lang="nb-NO" dirty="0" err="1" smtClean="0"/>
              <a:t>health-care</a:t>
            </a:r>
            <a:r>
              <a:rPr lang="nb-NO" dirty="0" smtClean="0"/>
              <a:t> </a:t>
            </a:r>
            <a:r>
              <a:rPr lang="nb-NO" dirty="0" err="1" smtClean="0"/>
              <a:t>organization</a:t>
            </a:r>
            <a:endParaRPr lang="nb-NO" dirty="0" smtClean="0"/>
          </a:p>
          <a:p>
            <a:pPr lvl="1">
              <a:buNone/>
            </a:pPr>
            <a:endParaRPr lang="nb-NO" dirty="0" smtClean="0"/>
          </a:p>
          <a:p>
            <a:r>
              <a:rPr lang="nb-NO" dirty="0" smtClean="0"/>
              <a:t>Even </a:t>
            </a:r>
            <a:r>
              <a:rPr lang="nb-NO" dirty="0" err="1" smtClean="0"/>
              <a:t>when</a:t>
            </a:r>
            <a:r>
              <a:rPr lang="nb-NO" dirty="0" smtClean="0"/>
              <a:t> </a:t>
            </a:r>
            <a:r>
              <a:rPr lang="nb-NO" dirty="0" err="1" smtClean="0"/>
              <a:t>efforts</a:t>
            </a:r>
            <a:r>
              <a:rPr lang="nb-NO" dirty="0" smtClean="0"/>
              <a:t> to </a:t>
            </a:r>
            <a:r>
              <a:rPr lang="nb-NO" dirty="0" err="1" smtClean="0"/>
              <a:t>develop</a:t>
            </a:r>
            <a:r>
              <a:rPr lang="nb-NO" dirty="0" smtClean="0"/>
              <a:t> </a:t>
            </a:r>
            <a:r>
              <a:rPr lang="nb-NO" dirty="0" smtClean="0"/>
              <a:t>an </a:t>
            </a:r>
            <a:r>
              <a:rPr lang="nb-NO" dirty="0" err="1" smtClean="0"/>
              <a:t>information</a:t>
            </a:r>
            <a:r>
              <a:rPr lang="nb-NO" dirty="0" smtClean="0"/>
              <a:t> system </a:t>
            </a:r>
            <a:r>
              <a:rPr lang="nb-NO" dirty="0" err="1" smtClean="0"/>
              <a:t>specifically</a:t>
            </a:r>
            <a:r>
              <a:rPr lang="nb-NO" dirty="0" smtClean="0"/>
              <a:t> for a </a:t>
            </a:r>
            <a:r>
              <a:rPr lang="nb-NO" dirty="0" err="1" smtClean="0"/>
              <a:t>developing</a:t>
            </a:r>
            <a:r>
              <a:rPr lang="nb-NO" dirty="0" smtClean="0"/>
              <a:t> country </a:t>
            </a:r>
            <a:r>
              <a:rPr lang="nb-NO" dirty="0" err="1" smtClean="0"/>
              <a:t>organization</a:t>
            </a:r>
            <a:r>
              <a:rPr lang="nb-NO" dirty="0" smtClean="0"/>
              <a:t>, </a:t>
            </a:r>
            <a:r>
              <a:rPr lang="nb-NO" dirty="0" err="1" smtClean="0"/>
              <a:t>there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be </a:t>
            </a:r>
            <a:r>
              <a:rPr lang="nb-NO" dirty="0" err="1" smtClean="0"/>
              <a:t>similar</a:t>
            </a:r>
            <a:r>
              <a:rPr lang="nb-NO" dirty="0" smtClean="0"/>
              <a:t> problems. </a:t>
            </a:r>
            <a:r>
              <a:rPr lang="nb-NO" dirty="0" err="1" smtClean="0"/>
              <a:t>Industrialized</a:t>
            </a:r>
            <a:r>
              <a:rPr lang="nb-NO" dirty="0" smtClean="0"/>
              <a:t> country </a:t>
            </a:r>
            <a:r>
              <a:rPr lang="nb-NO" dirty="0" err="1" smtClean="0"/>
              <a:t>consultants</a:t>
            </a:r>
            <a:r>
              <a:rPr lang="nb-NO" dirty="0" smtClean="0"/>
              <a:t>, IT </a:t>
            </a:r>
            <a:r>
              <a:rPr lang="nb-NO" dirty="0" err="1" smtClean="0"/>
              <a:t>vendords</a:t>
            </a:r>
            <a:r>
              <a:rPr lang="nb-NO" dirty="0" smtClean="0"/>
              <a:t>, </a:t>
            </a:r>
            <a:r>
              <a:rPr lang="nb-NO" dirty="0" err="1" smtClean="0"/>
              <a:t>aid</a:t>
            </a:r>
            <a:r>
              <a:rPr lang="nb-NO" dirty="0" smtClean="0"/>
              <a:t> donors etc. «If it </a:t>
            </a:r>
            <a:r>
              <a:rPr lang="nb-NO" dirty="0" err="1" smtClean="0"/>
              <a:t>works</a:t>
            </a:r>
            <a:r>
              <a:rPr lang="nb-NO" dirty="0" smtClean="0"/>
              <a:t> for </a:t>
            </a:r>
            <a:r>
              <a:rPr lang="nb-NO" dirty="0" err="1" smtClean="0"/>
              <a:t>us</a:t>
            </a:r>
            <a:r>
              <a:rPr lang="nb-NO" dirty="0" smtClean="0"/>
              <a:t>, it </a:t>
            </a:r>
            <a:r>
              <a:rPr lang="nb-NO" dirty="0" err="1" smtClean="0"/>
              <a:t>will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 for </a:t>
            </a:r>
            <a:r>
              <a:rPr lang="nb-NO" dirty="0" err="1" smtClean="0"/>
              <a:t>you</a:t>
            </a:r>
            <a:r>
              <a:rPr lang="nb-NO" dirty="0" smtClean="0"/>
              <a:t>». Even </a:t>
            </a:r>
            <a:r>
              <a:rPr lang="nb-NO" dirty="0" err="1" smtClean="0"/>
              <a:t>if</a:t>
            </a:r>
            <a:r>
              <a:rPr lang="nb-NO" dirty="0" smtClean="0"/>
              <a:t> </a:t>
            </a:r>
            <a:r>
              <a:rPr lang="nb-NO" dirty="0" err="1" smtClean="0"/>
              <a:t>they</a:t>
            </a:r>
            <a:r>
              <a:rPr lang="nb-NO" dirty="0" smtClean="0"/>
              <a:t> </a:t>
            </a:r>
            <a:r>
              <a:rPr lang="nb-NO" dirty="0" err="1" smtClean="0"/>
              <a:t>try</a:t>
            </a:r>
            <a:r>
              <a:rPr lang="nb-NO" dirty="0" smtClean="0"/>
              <a:t>, </a:t>
            </a:r>
            <a:r>
              <a:rPr lang="nb-NO" dirty="0" err="1" smtClean="0"/>
              <a:t>their</a:t>
            </a:r>
            <a:r>
              <a:rPr lang="nb-NO" dirty="0" smtClean="0"/>
              <a:t> </a:t>
            </a:r>
            <a:r>
              <a:rPr lang="nb-NO" dirty="0" err="1" smtClean="0"/>
              <a:t>poor</a:t>
            </a:r>
            <a:r>
              <a:rPr lang="nb-NO" dirty="0" smtClean="0"/>
              <a:t> </a:t>
            </a:r>
            <a:r>
              <a:rPr lang="nb-NO" dirty="0" err="1" smtClean="0"/>
              <a:t>understanding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DC </a:t>
            </a:r>
            <a:r>
              <a:rPr lang="nb-NO" dirty="0" err="1" smtClean="0"/>
              <a:t>conditions</a:t>
            </a:r>
            <a:r>
              <a:rPr lang="nb-NO" dirty="0" smtClean="0"/>
              <a:t> </a:t>
            </a:r>
            <a:r>
              <a:rPr lang="nb-NO" dirty="0" err="1" smtClean="0"/>
              <a:t>will</a:t>
            </a:r>
            <a:r>
              <a:rPr lang="nb-NO" dirty="0" smtClean="0"/>
              <a:t> lead to gaps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2622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How to limit gaps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err="1" smtClean="0"/>
              <a:t>Actuality</a:t>
            </a:r>
            <a:r>
              <a:rPr lang="nb-NO" sz="2400" dirty="0" smtClean="0"/>
              <a:t> </a:t>
            </a:r>
            <a:r>
              <a:rPr lang="nb-NO" sz="2400" dirty="0" err="1" smtClean="0"/>
              <a:t>improvisation</a:t>
            </a:r>
            <a:r>
              <a:rPr lang="nb-NO" sz="2400" dirty="0" smtClean="0"/>
              <a:t>: </a:t>
            </a:r>
            <a:r>
              <a:rPr lang="nb-NO" sz="2400" dirty="0" err="1" smtClean="0"/>
              <a:t>changing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local</a:t>
            </a:r>
            <a:r>
              <a:rPr lang="nb-NO" sz="2400" dirty="0" smtClean="0"/>
              <a:t> </a:t>
            </a:r>
            <a:r>
              <a:rPr lang="nb-NO" sz="2400" dirty="0" err="1" smtClean="0"/>
              <a:t>actuality</a:t>
            </a:r>
            <a:r>
              <a:rPr lang="nb-NO" sz="2400" dirty="0" smtClean="0"/>
              <a:t> to make it </a:t>
            </a:r>
            <a:r>
              <a:rPr lang="nb-NO" sz="2400" dirty="0" err="1" smtClean="0"/>
              <a:t>closer</a:t>
            </a:r>
            <a:r>
              <a:rPr lang="nb-NO" sz="2400" dirty="0" smtClean="0"/>
              <a:t> to </a:t>
            </a:r>
            <a:r>
              <a:rPr lang="nb-NO" sz="2400" dirty="0" err="1" smtClean="0"/>
              <a:t>the</a:t>
            </a:r>
            <a:r>
              <a:rPr lang="nb-NO" sz="2400" dirty="0" smtClean="0"/>
              <a:t> IS design</a:t>
            </a:r>
          </a:p>
          <a:p>
            <a:r>
              <a:rPr lang="nb-NO" sz="2400" dirty="0" smtClean="0"/>
              <a:t>Design </a:t>
            </a:r>
            <a:r>
              <a:rPr lang="nb-NO" sz="2400" dirty="0" err="1" smtClean="0"/>
              <a:t>improvisation</a:t>
            </a:r>
            <a:r>
              <a:rPr lang="nb-NO" sz="2400" dirty="0" smtClean="0"/>
              <a:t>: </a:t>
            </a:r>
            <a:r>
              <a:rPr lang="nb-NO" sz="2400" dirty="0" err="1" smtClean="0"/>
              <a:t>changing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(</a:t>
            </a:r>
            <a:r>
              <a:rPr lang="nb-NO" sz="2400" dirty="0" err="1" smtClean="0"/>
              <a:t>often</a:t>
            </a:r>
            <a:r>
              <a:rPr lang="nb-NO" sz="2400" dirty="0" smtClean="0"/>
              <a:t> </a:t>
            </a:r>
            <a:r>
              <a:rPr lang="nb-NO" sz="2400" dirty="0" err="1" smtClean="0"/>
              <a:t>imported</a:t>
            </a:r>
            <a:r>
              <a:rPr lang="nb-NO" sz="2400" dirty="0" smtClean="0"/>
              <a:t>) IS design to make it </a:t>
            </a:r>
            <a:r>
              <a:rPr lang="nb-NO" sz="2400" dirty="0" err="1" smtClean="0"/>
              <a:t>closer</a:t>
            </a:r>
            <a:r>
              <a:rPr lang="nb-NO" sz="2400" dirty="0" smtClean="0"/>
              <a:t> to DC </a:t>
            </a:r>
            <a:r>
              <a:rPr lang="nb-NO" sz="2400" dirty="0" err="1" smtClean="0"/>
              <a:t>user</a:t>
            </a:r>
            <a:r>
              <a:rPr lang="nb-NO" sz="2400" dirty="0" smtClean="0"/>
              <a:t> </a:t>
            </a:r>
            <a:r>
              <a:rPr lang="nb-NO" sz="2400" dirty="0" err="1" smtClean="0"/>
              <a:t>actuality</a:t>
            </a:r>
            <a:endParaRPr lang="nb-NO" sz="2400" dirty="0" smtClean="0"/>
          </a:p>
          <a:p>
            <a:r>
              <a:rPr lang="nb-NO" sz="2400" dirty="0" err="1" smtClean="0"/>
              <a:t>These</a:t>
            </a:r>
            <a:r>
              <a:rPr lang="nb-NO" sz="2400" dirty="0" smtClean="0"/>
              <a:t> </a:t>
            </a:r>
            <a:r>
              <a:rPr lang="nb-NO" sz="2400" dirty="0" err="1" smtClean="0"/>
              <a:t>improvisations</a:t>
            </a:r>
            <a:r>
              <a:rPr lang="nb-NO" sz="2400" dirty="0" smtClean="0"/>
              <a:t> </a:t>
            </a:r>
            <a:r>
              <a:rPr lang="nb-NO" sz="2400" dirty="0" err="1" smtClean="0"/>
              <a:t>should</a:t>
            </a:r>
            <a:r>
              <a:rPr lang="nb-NO" sz="2400" dirty="0" smtClean="0"/>
              <a:t> be </a:t>
            </a:r>
            <a:r>
              <a:rPr lang="nb-NO" sz="2400" dirty="0" err="1" smtClean="0"/>
              <a:t>locally</a:t>
            </a:r>
            <a:r>
              <a:rPr lang="nb-NO" sz="2400" dirty="0" smtClean="0"/>
              <a:t> </a:t>
            </a:r>
            <a:r>
              <a:rPr lang="nb-NO" sz="2400" dirty="0" err="1" smtClean="0"/>
              <a:t>situated</a:t>
            </a:r>
            <a:endParaRPr lang="nb-NO" sz="2400" dirty="0" smtClean="0"/>
          </a:p>
          <a:p>
            <a:endParaRPr lang="nb-NO" sz="2400" dirty="0"/>
          </a:p>
          <a:p>
            <a:r>
              <a:rPr lang="nb-NO" sz="2400" dirty="0" smtClean="0">
                <a:solidFill>
                  <a:schemeClr val="accent5">
                    <a:lumMod val="50000"/>
                  </a:schemeClr>
                </a:solidFill>
              </a:rPr>
              <a:t>How </a:t>
            </a:r>
            <a:r>
              <a:rPr lang="nb-NO" sz="2400" dirty="0" err="1" smtClean="0">
                <a:solidFill>
                  <a:schemeClr val="accent5">
                    <a:lumMod val="50000"/>
                  </a:schemeClr>
                </a:solidFill>
              </a:rPr>
              <a:t>does</a:t>
            </a:r>
            <a:r>
              <a:rPr lang="nb-NO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nb-NO" sz="2400" dirty="0" err="1" smtClean="0">
                <a:solidFill>
                  <a:schemeClr val="accent5">
                    <a:lumMod val="50000"/>
                  </a:schemeClr>
                </a:solidFill>
              </a:rPr>
              <a:t>this</a:t>
            </a:r>
            <a:r>
              <a:rPr lang="nb-NO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nb-NO" sz="2400" dirty="0" err="1" smtClean="0">
                <a:solidFill>
                  <a:schemeClr val="accent5">
                    <a:lumMod val="50000"/>
                  </a:schemeClr>
                </a:solidFill>
              </a:rPr>
              <a:t>compare</a:t>
            </a:r>
            <a:r>
              <a:rPr lang="nb-NO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nb-NO" sz="2400" dirty="0" err="1" smtClean="0">
                <a:solidFill>
                  <a:schemeClr val="accent5">
                    <a:lumMod val="50000"/>
                  </a:schemeClr>
                </a:solidFill>
              </a:rPr>
              <a:t>with</a:t>
            </a:r>
            <a:r>
              <a:rPr lang="nb-NO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nb-NO" sz="2400" dirty="0" err="1" smtClean="0">
                <a:solidFill>
                  <a:schemeClr val="accent5">
                    <a:lumMod val="50000"/>
                  </a:schemeClr>
                </a:solidFill>
              </a:rPr>
              <a:t>translations</a:t>
            </a:r>
            <a:r>
              <a:rPr lang="nb-NO" sz="2400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nb-NO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09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 smtClean="0"/>
              <a:t>Complementing</a:t>
            </a:r>
            <a:r>
              <a:rPr lang="nb-NO" dirty="0" smtClean="0"/>
              <a:t> </a:t>
            </a:r>
            <a:r>
              <a:rPr lang="nb-NO" dirty="0" err="1" smtClean="0"/>
              <a:t>views</a:t>
            </a:r>
            <a:r>
              <a:rPr lang="nb-NO" dirty="0" smtClean="0"/>
              <a:t> </a:t>
            </a:r>
            <a:br>
              <a:rPr lang="nb-NO" dirty="0" smtClean="0"/>
            </a:br>
            <a:endParaRPr lang="nb-NO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Fluidity</a:t>
            </a:r>
            <a:r>
              <a:rPr lang="en-GB" dirty="0" smtClean="0"/>
              <a:t> as concept to understand attachment and detachment</a:t>
            </a:r>
            <a:endParaRPr lang="en-GB" i="1" dirty="0" smtClean="0"/>
          </a:p>
          <a:p>
            <a:r>
              <a:rPr lang="en-GB" dirty="0" smtClean="0"/>
              <a:t>The need for </a:t>
            </a:r>
            <a:r>
              <a:rPr lang="en-GB" i="1" dirty="0" smtClean="0"/>
              <a:t>learning</a:t>
            </a:r>
            <a:endParaRPr lang="en-GB" dirty="0" smtClean="0"/>
          </a:p>
          <a:p>
            <a:r>
              <a:rPr lang="en-GB" dirty="0" smtClean="0"/>
              <a:t>Designer/user relationships. </a:t>
            </a:r>
            <a:r>
              <a:rPr lang="en-GB" i="1" dirty="0" smtClean="0"/>
              <a:t>Design from nowhere, detached intimacy, located accountability</a:t>
            </a:r>
          </a:p>
          <a:p>
            <a:r>
              <a:rPr lang="en-GB" dirty="0" smtClean="0"/>
              <a:t>Non-linearity of transfer and translation; </a:t>
            </a:r>
            <a:r>
              <a:rPr lang="en-GB" i="1" dirty="0" smtClean="0"/>
              <a:t>circulating translations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88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The Zimbabwe Bush Pump type ‘B’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106688" cy="3917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400" dirty="0" smtClean="0"/>
              <a:t>Introduce </a:t>
            </a:r>
            <a:r>
              <a:rPr lang="nb-NO" sz="1400" dirty="0" err="1" smtClean="0"/>
              <a:t>Fluidity</a:t>
            </a:r>
            <a:r>
              <a:rPr lang="nb-NO" sz="1400" dirty="0" smtClean="0"/>
              <a:t> </a:t>
            </a:r>
            <a:r>
              <a:rPr lang="nb-NO" sz="1400" dirty="0" err="1" smtClean="0"/>
              <a:t>instead</a:t>
            </a:r>
            <a:r>
              <a:rPr lang="nb-NO" sz="1400" dirty="0" smtClean="0"/>
              <a:t> </a:t>
            </a:r>
            <a:r>
              <a:rPr lang="nb-NO" sz="1400" dirty="0" err="1" smtClean="0"/>
              <a:t>of</a:t>
            </a:r>
            <a:r>
              <a:rPr lang="nb-NO" sz="1400" dirty="0" smtClean="0"/>
              <a:t> </a:t>
            </a:r>
            <a:r>
              <a:rPr lang="nb-NO" sz="1400" dirty="0" err="1" smtClean="0"/>
              <a:t>networks</a:t>
            </a:r>
            <a:r>
              <a:rPr lang="nb-NO" sz="1400" dirty="0" smtClean="0"/>
              <a:t>: «an </a:t>
            </a:r>
            <a:r>
              <a:rPr lang="nb-NO" sz="1400" dirty="0" err="1" smtClean="0"/>
              <a:t>object</a:t>
            </a:r>
            <a:r>
              <a:rPr lang="nb-NO" sz="1400" dirty="0" smtClean="0"/>
              <a:t> </a:t>
            </a:r>
            <a:r>
              <a:rPr lang="nb-NO" sz="1400" dirty="0" err="1" smtClean="0"/>
              <a:t>that</a:t>
            </a:r>
            <a:r>
              <a:rPr lang="nb-NO" sz="1400" dirty="0" smtClean="0"/>
              <a:t> </a:t>
            </a:r>
            <a:r>
              <a:rPr lang="nb-NO" sz="1400" dirty="0" err="1" smtClean="0"/>
              <a:t>isn’t</a:t>
            </a:r>
            <a:r>
              <a:rPr lang="nb-NO" sz="1400" dirty="0" smtClean="0"/>
              <a:t> </a:t>
            </a:r>
            <a:r>
              <a:rPr lang="nb-NO" sz="1400" dirty="0" err="1" smtClean="0"/>
              <a:t>too</a:t>
            </a:r>
            <a:r>
              <a:rPr lang="nb-NO" sz="1400" dirty="0" smtClean="0"/>
              <a:t> </a:t>
            </a:r>
            <a:r>
              <a:rPr lang="nb-NO" sz="1400" dirty="0" err="1" smtClean="0"/>
              <a:t>rigorously</a:t>
            </a:r>
            <a:r>
              <a:rPr lang="nb-NO" sz="1400" dirty="0" smtClean="0"/>
              <a:t> </a:t>
            </a:r>
            <a:r>
              <a:rPr lang="nb-NO" sz="1400" dirty="0" err="1" smtClean="0"/>
              <a:t>bounded</a:t>
            </a:r>
            <a:r>
              <a:rPr lang="nb-NO" sz="1400" dirty="0" smtClean="0"/>
              <a:t>, </a:t>
            </a:r>
            <a:r>
              <a:rPr lang="nb-NO" sz="1400" dirty="0" err="1" smtClean="0"/>
              <a:t>that</a:t>
            </a:r>
            <a:r>
              <a:rPr lang="nb-NO" sz="1400" dirty="0" smtClean="0"/>
              <a:t> </a:t>
            </a:r>
            <a:r>
              <a:rPr lang="nb-NO" sz="1400" dirty="0" err="1" smtClean="0"/>
              <a:t>doesn’t</a:t>
            </a:r>
            <a:r>
              <a:rPr lang="nb-NO" sz="1400" dirty="0" smtClean="0"/>
              <a:t> </a:t>
            </a:r>
            <a:r>
              <a:rPr lang="nb-NO" sz="1400" dirty="0" err="1" smtClean="0"/>
              <a:t>impose</a:t>
            </a:r>
            <a:r>
              <a:rPr lang="nb-NO" sz="1400" dirty="0" smtClean="0"/>
              <a:t> </a:t>
            </a:r>
            <a:r>
              <a:rPr lang="nb-NO" sz="1400" dirty="0" err="1" smtClean="0"/>
              <a:t>itself</a:t>
            </a:r>
            <a:r>
              <a:rPr lang="nb-NO" sz="1400" dirty="0" smtClean="0"/>
              <a:t> </a:t>
            </a:r>
            <a:r>
              <a:rPr lang="nb-NO" sz="1400" dirty="0" err="1" smtClean="0"/>
              <a:t>but</a:t>
            </a:r>
            <a:r>
              <a:rPr lang="nb-NO" sz="1400" dirty="0" smtClean="0"/>
              <a:t> </a:t>
            </a:r>
            <a:r>
              <a:rPr lang="nb-NO" sz="1400" dirty="0" err="1" smtClean="0"/>
              <a:t>tries</a:t>
            </a:r>
            <a:r>
              <a:rPr lang="nb-NO" sz="1400" dirty="0" smtClean="0"/>
              <a:t> to serve, </a:t>
            </a:r>
            <a:r>
              <a:rPr lang="nb-NO" sz="1400" dirty="0" err="1" smtClean="0"/>
              <a:t>that</a:t>
            </a:r>
            <a:r>
              <a:rPr lang="nb-NO" sz="1400" dirty="0" smtClean="0"/>
              <a:t> is </a:t>
            </a:r>
            <a:r>
              <a:rPr lang="nb-NO" sz="1400" dirty="0" err="1" smtClean="0"/>
              <a:t>adaptable</a:t>
            </a:r>
            <a:r>
              <a:rPr lang="nb-NO" sz="1400" dirty="0" smtClean="0"/>
              <a:t>, </a:t>
            </a:r>
            <a:r>
              <a:rPr lang="nb-NO" sz="1400" dirty="0" err="1" smtClean="0"/>
              <a:t>flexible</a:t>
            </a:r>
            <a:r>
              <a:rPr lang="nb-NO" sz="1400" dirty="0" smtClean="0"/>
              <a:t> and </a:t>
            </a:r>
            <a:r>
              <a:rPr lang="nb-NO" sz="1400" dirty="0" err="1" smtClean="0"/>
              <a:t>responsive</a:t>
            </a:r>
            <a:r>
              <a:rPr lang="nb-NO" sz="1400" dirty="0" smtClean="0"/>
              <a:t> – in </a:t>
            </a:r>
            <a:r>
              <a:rPr lang="nb-NO" sz="1400" dirty="0" err="1" smtClean="0"/>
              <a:t>short</a:t>
            </a:r>
            <a:r>
              <a:rPr lang="nb-NO" sz="1400" dirty="0" smtClean="0"/>
              <a:t>, a fluid </a:t>
            </a:r>
            <a:r>
              <a:rPr lang="nb-NO" sz="1400" dirty="0" err="1" smtClean="0"/>
              <a:t>object</a:t>
            </a:r>
            <a:r>
              <a:rPr lang="nb-NO" sz="1400" dirty="0" smtClean="0"/>
              <a:t> – </a:t>
            </a:r>
            <a:r>
              <a:rPr lang="nb-NO" sz="1400" dirty="0" err="1" smtClean="0"/>
              <a:t>may</a:t>
            </a:r>
            <a:r>
              <a:rPr lang="nb-NO" sz="1400" dirty="0" smtClean="0"/>
              <a:t> </a:t>
            </a:r>
            <a:r>
              <a:rPr lang="nb-NO" sz="1400" dirty="0" err="1" smtClean="0"/>
              <a:t>well</a:t>
            </a:r>
            <a:r>
              <a:rPr lang="nb-NO" sz="1400" dirty="0" smtClean="0"/>
              <a:t> prove to be </a:t>
            </a:r>
            <a:r>
              <a:rPr lang="nb-NO" sz="1400" dirty="0" err="1" smtClean="0"/>
              <a:t>stronger</a:t>
            </a:r>
            <a:r>
              <a:rPr lang="nb-NO" sz="1400" dirty="0" smtClean="0"/>
              <a:t> </a:t>
            </a:r>
            <a:r>
              <a:rPr lang="nb-NO" sz="1400" dirty="0" err="1" smtClean="0"/>
              <a:t>than</a:t>
            </a:r>
            <a:r>
              <a:rPr lang="nb-NO" sz="1400" dirty="0" smtClean="0"/>
              <a:t> </a:t>
            </a:r>
            <a:r>
              <a:rPr lang="nb-NO" sz="1400" dirty="0" err="1" smtClean="0"/>
              <a:t>one</a:t>
            </a:r>
            <a:r>
              <a:rPr lang="nb-NO" sz="1400" dirty="0" smtClean="0"/>
              <a:t> </a:t>
            </a:r>
            <a:r>
              <a:rPr lang="nb-NO" sz="1400" dirty="0" err="1" smtClean="0"/>
              <a:t>which</a:t>
            </a:r>
            <a:r>
              <a:rPr lang="nb-NO" sz="1400" dirty="0" smtClean="0"/>
              <a:t> is </a:t>
            </a:r>
            <a:r>
              <a:rPr lang="nb-NO" sz="1400" dirty="0" err="1" smtClean="0"/>
              <a:t>firm</a:t>
            </a:r>
            <a:r>
              <a:rPr lang="nb-NO" sz="1400" dirty="0" smtClean="0"/>
              <a:t>» </a:t>
            </a:r>
            <a:endParaRPr lang="nb-NO" sz="1400" dirty="0"/>
          </a:p>
        </p:txBody>
      </p:sp>
      <p:pic>
        <p:nvPicPr>
          <p:cNvPr id="1026" name="Picture 2" descr="Image result for bush pu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412776"/>
            <a:ext cx="4557285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645024"/>
            <a:ext cx="276225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16016" y="5085184"/>
            <a:ext cx="4248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High </a:t>
            </a:r>
            <a:r>
              <a:rPr lang="nb-NO" dirty="0" err="1" smtClean="0"/>
              <a:t>interpretive</a:t>
            </a:r>
            <a:r>
              <a:rPr lang="nb-NO" dirty="0" smtClean="0"/>
              <a:t> </a:t>
            </a:r>
            <a:r>
              <a:rPr lang="nb-NO" dirty="0" err="1" smtClean="0"/>
              <a:t>flexibility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err="1" smtClean="0"/>
              <a:t>Heeks</a:t>
            </a:r>
            <a:r>
              <a:rPr lang="nb-NO" dirty="0" smtClean="0"/>
              <a:t>’ </a:t>
            </a:r>
            <a:r>
              <a:rPr lang="nb-NO" dirty="0" err="1" smtClean="0"/>
              <a:t>point</a:t>
            </a:r>
            <a:r>
              <a:rPr lang="nb-NO" dirty="0" smtClean="0"/>
              <a:t> </a:t>
            </a:r>
            <a:r>
              <a:rPr lang="nb-NO" dirty="0" err="1" smtClean="0"/>
              <a:t>about</a:t>
            </a:r>
            <a:r>
              <a:rPr lang="nb-NO" dirty="0" smtClean="0"/>
              <a:t> </a:t>
            </a:r>
            <a:r>
              <a:rPr lang="nb-NO" dirty="0" err="1" smtClean="0"/>
              <a:t>local</a:t>
            </a:r>
            <a:r>
              <a:rPr lang="nb-NO" dirty="0" smtClean="0"/>
              <a:t> </a:t>
            </a:r>
            <a:r>
              <a:rPr lang="nb-NO" dirty="0" err="1" smtClean="0"/>
              <a:t>improvisation</a:t>
            </a:r>
            <a:r>
              <a:rPr lang="nb-NO" dirty="0" smtClean="0"/>
              <a:t>?</a:t>
            </a:r>
          </a:p>
          <a:p>
            <a:endParaRPr lang="nb-NO" dirty="0"/>
          </a:p>
          <a:p>
            <a:r>
              <a:rPr lang="nb-NO" dirty="0" smtClean="0"/>
              <a:t>How </a:t>
            </a:r>
            <a:r>
              <a:rPr lang="nb-NO" dirty="0" err="1" smtClean="0"/>
              <a:t>does</a:t>
            </a:r>
            <a:r>
              <a:rPr lang="nb-NO" dirty="0" smtClean="0"/>
              <a:t>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relate</a:t>
            </a:r>
            <a:r>
              <a:rPr lang="nb-NO" dirty="0" smtClean="0"/>
              <a:t> to </a:t>
            </a:r>
            <a:r>
              <a:rPr lang="nb-NO" dirty="0" err="1" smtClean="0"/>
              <a:t>translation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5696381"/>
            <a:ext cx="3943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Steel and </a:t>
            </a:r>
            <a:r>
              <a:rPr lang="nb-NO" dirty="0" err="1" smtClean="0"/>
              <a:t>wood</a:t>
            </a:r>
            <a:r>
              <a:rPr lang="nb-NO" dirty="0" smtClean="0"/>
              <a:t>. </a:t>
            </a:r>
            <a:r>
              <a:rPr lang="nb-NO" dirty="0" err="1" smtClean="0"/>
              <a:t>Locally</a:t>
            </a:r>
            <a:r>
              <a:rPr lang="nb-NO" dirty="0" smtClean="0"/>
              <a:t> </a:t>
            </a:r>
            <a:r>
              <a:rPr lang="nb-NO" dirty="0" err="1" smtClean="0"/>
              <a:t>replacable</a:t>
            </a:r>
            <a:r>
              <a:rPr lang="nb-NO" dirty="0" smtClean="0"/>
              <a:t> parts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Technology </a:t>
            </a:r>
            <a:r>
              <a:rPr lang="nb-NO" dirty="0" err="1" smtClean="0"/>
              <a:t>learning</a:t>
            </a:r>
            <a:r>
              <a:rPr lang="nb-NO" dirty="0" smtClean="0"/>
              <a:t> (</a:t>
            </a:r>
            <a:r>
              <a:rPr lang="nb-NO" dirty="0" err="1" smtClean="0"/>
              <a:t>Braa</a:t>
            </a:r>
            <a:r>
              <a:rPr lang="nb-NO" dirty="0" smtClean="0"/>
              <a:t> et al)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Not </a:t>
            </a:r>
            <a:r>
              <a:rPr lang="nb-NO" sz="2400" dirty="0" err="1" smtClean="0"/>
              <a:t>only</a:t>
            </a:r>
            <a:r>
              <a:rPr lang="nb-NO" sz="2400" dirty="0" smtClean="0"/>
              <a:t> «</a:t>
            </a:r>
            <a:r>
              <a:rPr lang="nb-NO" sz="2400" dirty="0" err="1" smtClean="0"/>
              <a:t>will</a:t>
            </a:r>
            <a:r>
              <a:rPr lang="nb-NO" sz="2400" dirty="0" smtClean="0"/>
              <a:t> have to </a:t>
            </a:r>
            <a:r>
              <a:rPr lang="nb-NO" sz="2400" dirty="0" err="1" smtClean="0"/>
              <a:t>learn</a:t>
            </a:r>
            <a:r>
              <a:rPr lang="nb-NO" sz="2400" dirty="0" smtClean="0"/>
              <a:t>» to </a:t>
            </a:r>
            <a:r>
              <a:rPr lang="nb-NO" sz="2400" dirty="0" err="1" smtClean="0"/>
              <a:t>use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technology</a:t>
            </a:r>
            <a:r>
              <a:rPr lang="nb-NO" sz="2400" dirty="0" smtClean="0"/>
              <a:t>, </a:t>
            </a:r>
            <a:r>
              <a:rPr lang="nb-NO" sz="2400" dirty="0" err="1" smtClean="0"/>
              <a:t>but</a:t>
            </a:r>
            <a:r>
              <a:rPr lang="nb-NO" sz="2400" dirty="0" smtClean="0"/>
              <a:t> «must </a:t>
            </a:r>
            <a:r>
              <a:rPr lang="nb-NO" sz="2400" dirty="0" err="1" smtClean="0"/>
              <a:t>learn</a:t>
            </a:r>
            <a:r>
              <a:rPr lang="nb-NO" sz="2400" dirty="0" smtClean="0"/>
              <a:t>» to be </a:t>
            </a:r>
            <a:r>
              <a:rPr lang="nb-NO" sz="2400" dirty="0" err="1" smtClean="0"/>
              <a:t>able</a:t>
            </a:r>
            <a:r>
              <a:rPr lang="nb-NO" sz="2400" dirty="0" smtClean="0"/>
              <a:t> to </a:t>
            </a:r>
            <a:r>
              <a:rPr lang="nb-NO" sz="2400" dirty="0" err="1" smtClean="0"/>
              <a:t>catch</a:t>
            </a:r>
            <a:r>
              <a:rPr lang="nb-NO" sz="2400" dirty="0" smtClean="0"/>
              <a:t> up </a:t>
            </a:r>
            <a:r>
              <a:rPr lang="nb-NO" sz="2400" dirty="0" err="1" smtClean="0"/>
              <a:t>with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industrialized</a:t>
            </a:r>
            <a:r>
              <a:rPr lang="nb-NO" sz="2400" dirty="0" smtClean="0"/>
              <a:t> </a:t>
            </a:r>
            <a:r>
              <a:rPr lang="nb-NO" sz="2400" dirty="0" err="1" smtClean="0"/>
              <a:t>countries</a:t>
            </a:r>
            <a:endParaRPr lang="nb-NO" sz="2400" dirty="0" smtClean="0"/>
          </a:p>
          <a:p>
            <a:endParaRPr lang="nb-NO" sz="2400" dirty="0" smtClean="0"/>
          </a:p>
          <a:p>
            <a:r>
              <a:rPr lang="nb-NO" sz="2400" dirty="0" err="1" smtClean="0"/>
              <a:t>Additional</a:t>
            </a:r>
            <a:r>
              <a:rPr lang="nb-NO" sz="2400" dirty="0" smtClean="0"/>
              <a:t> </a:t>
            </a:r>
            <a:r>
              <a:rPr lang="nb-NO" sz="2400" dirty="0" err="1" smtClean="0"/>
              <a:t>point</a:t>
            </a:r>
            <a:r>
              <a:rPr lang="nb-NO" sz="2400" dirty="0" smtClean="0"/>
              <a:t>: ICT </a:t>
            </a:r>
            <a:r>
              <a:rPr lang="nb-NO" sz="2400" dirty="0" err="1" smtClean="0"/>
              <a:t>development</a:t>
            </a:r>
            <a:r>
              <a:rPr lang="nb-NO" sz="2400" dirty="0" smtClean="0"/>
              <a:t> </a:t>
            </a:r>
            <a:r>
              <a:rPr lang="nb-NO" sz="2400" dirty="0" err="1" smtClean="0"/>
              <a:t>should</a:t>
            </a:r>
            <a:r>
              <a:rPr lang="nb-NO" sz="2400" dirty="0" smtClean="0"/>
              <a:t> be </a:t>
            </a:r>
            <a:r>
              <a:rPr lang="nb-NO" sz="2400" dirty="0" err="1" smtClean="0"/>
              <a:t>sheltered</a:t>
            </a:r>
            <a:r>
              <a:rPr lang="nb-NO" sz="2400" dirty="0" smtClean="0"/>
              <a:t> from </a:t>
            </a:r>
            <a:r>
              <a:rPr lang="nb-NO" sz="2400" dirty="0" err="1" smtClean="0"/>
              <a:t>international</a:t>
            </a:r>
            <a:r>
              <a:rPr lang="nb-NO" sz="2400" dirty="0" smtClean="0"/>
              <a:t> </a:t>
            </a:r>
            <a:r>
              <a:rPr lang="nb-NO" sz="2400" dirty="0" err="1" smtClean="0"/>
              <a:t>competition</a:t>
            </a:r>
            <a:r>
              <a:rPr lang="nb-NO" sz="2400" dirty="0" smtClean="0"/>
              <a:t>. </a:t>
            </a:r>
            <a:r>
              <a:rPr lang="nb-NO" sz="2400" dirty="0" err="1" smtClean="0"/>
              <a:t>Need</a:t>
            </a:r>
            <a:r>
              <a:rPr lang="nb-NO" sz="2400" dirty="0" smtClean="0"/>
              <a:t> to </a:t>
            </a:r>
            <a:r>
              <a:rPr lang="nb-NO" sz="2400" dirty="0" err="1" smtClean="0"/>
              <a:t>develop</a:t>
            </a:r>
            <a:r>
              <a:rPr lang="nb-NO" sz="2400" dirty="0" smtClean="0"/>
              <a:t> </a:t>
            </a:r>
            <a:r>
              <a:rPr lang="nb-NO" sz="2400" dirty="0" err="1" smtClean="0"/>
              <a:t>capacity</a:t>
            </a:r>
            <a:r>
              <a:rPr lang="nb-NO" sz="2400" dirty="0" smtClean="0"/>
              <a:t> </a:t>
            </a:r>
            <a:r>
              <a:rPr lang="nb-NO" sz="2400" dirty="0" err="1" smtClean="0"/>
              <a:t>themselves</a:t>
            </a:r>
            <a:endParaRPr lang="nb-NO" sz="2400" dirty="0" smtClean="0"/>
          </a:p>
          <a:p>
            <a:endParaRPr lang="nb-NO" sz="2400" dirty="0" smtClean="0"/>
          </a:p>
          <a:p>
            <a:r>
              <a:rPr lang="nb-NO" sz="2400" dirty="0" err="1" smtClean="0"/>
              <a:t>Heeks</a:t>
            </a:r>
            <a:r>
              <a:rPr lang="nb-NO" sz="2400" dirty="0" smtClean="0"/>
              <a:t>’ </a:t>
            </a:r>
            <a:r>
              <a:rPr lang="nb-NO" sz="2400" dirty="0" err="1" smtClean="0"/>
              <a:t>point</a:t>
            </a:r>
            <a:r>
              <a:rPr lang="nb-NO" sz="2400" dirty="0" smtClean="0"/>
              <a:t> </a:t>
            </a:r>
            <a:r>
              <a:rPr lang="nb-NO" sz="2400" dirty="0" err="1" smtClean="0"/>
              <a:t>about</a:t>
            </a:r>
            <a:r>
              <a:rPr lang="nb-NO" sz="2400" dirty="0" smtClean="0"/>
              <a:t> </a:t>
            </a:r>
            <a:r>
              <a:rPr lang="nb-NO" sz="2400" dirty="0" err="1" smtClean="0"/>
              <a:t>developing</a:t>
            </a:r>
            <a:r>
              <a:rPr lang="nb-NO" sz="2400" dirty="0" smtClean="0"/>
              <a:t> in and for DC: </a:t>
            </a:r>
            <a:r>
              <a:rPr lang="nb-NO" sz="2400" dirty="0" err="1" smtClean="0"/>
              <a:t>who</a:t>
            </a:r>
            <a:r>
              <a:rPr lang="nb-NO" sz="2400" dirty="0" smtClean="0"/>
              <a:t> </a:t>
            </a:r>
            <a:r>
              <a:rPr lang="nb-NO" sz="2400" dirty="0" err="1" smtClean="0"/>
              <a:t>will</a:t>
            </a:r>
            <a:r>
              <a:rPr lang="nb-NO" sz="2400" dirty="0" smtClean="0"/>
              <a:t> </a:t>
            </a:r>
            <a:r>
              <a:rPr lang="nb-NO" sz="2400" dirty="0" err="1" smtClean="0"/>
              <a:t>develop</a:t>
            </a:r>
            <a:r>
              <a:rPr lang="nb-NO" sz="2400" dirty="0" smtClean="0"/>
              <a:t> </a:t>
            </a:r>
            <a:r>
              <a:rPr lang="nb-NO" sz="2400" dirty="0" err="1" smtClean="0"/>
              <a:t>this</a:t>
            </a:r>
            <a:r>
              <a:rPr lang="nb-NO" sz="2400" dirty="0" smtClean="0"/>
              <a:t>? The </a:t>
            </a:r>
            <a:r>
              <a:rPr lang="nb-NO" sz="2400" dirty="0" err="1" smtClean="0"/>
              <a:t>people</a:t>
            </a:r>
            <a:r>
              <a:rPr lang="nb-NO" sz="2400" dirty="0" smtClean="0"/>
              <a:t> </a:t>
            </a:r>
            <a:r>
              <a:rPr lang="nb-NO" sz="2400" dirty="0" err="1" smtClean="0"/>
              <a:t>who</a:t>
            </a:r>
            <a:r>
              <a:rPr lang="nb-NO" sz="2400" dirty="0" smtClean="0"/>
              <a:t> </a:t>
            </a:r>
            <a:r>
              <a:rPr lang="nb-NO" sz="2400" dirty="0" err="1" smtClean="0"/>
              <a:t>know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context</a:t>
            </a:r>
            <a:r>
              <a:rPr lang="nb-NO" sz="2400" dirty="0" smtClean="0"/>
              <a:t> and </a:t>
            </a:r>
            <a:r>
              <a:rPr lang="nb-NO" sz="2400" dirty="0" err="1" smtClean="0"/>
              <a:t>assumptions</a:t>
            </a:r>
            <a:endParaRPr lang="nb-N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200" dirty="0" err="1" smtClean="0"/>
              <a:t>Suchman’s</a:t>
            </a:r>
            <a:r>
              <a:rPr lang="nb-NO" sz="3200" dirty="0" smtClean="0"/>
              <a:t> </a:t>
            </a:r>
            <a:r>
              <a:rPr lang="nb-NO" sz="3200" dirty="0" err="1" smtClean="0"/>
              <a:t>Located</a:t>
            </a:r>
            <a:r>
              <a:rPr lang="nb-NO" sz="3200" dirty="0" smtClean="0"/>
              <a:t> </a:t>
            </a:r>
            <a:r>
              <a:rPr lang="nb-NO" sz="3200" dirty="0" err="1" smtClean="0"/>
              <a:t>acountabilities</a:t>
            </a:r>
            <a:r>
              <a:rPr lang="nb-NO" sz="3200" dirty="0" smtClean="0"/>
              <a:t> in </a:t>
            </a:r>
            <a:r>
              <a:rPr lang="nb-NO" sz="3200" dirty="0" err="1" smtClean="0"/>
              <a:t>technology</a:t>
            </a:r>
            <a:r>
              <a:rPr lang="nb-NO" sz="3200" dirty="0" smtClean="0"/>
              <a:t> </a:t>
            </a:r>
            <a:r>
              <a:rPr lang="nb-NO" sz="3200" dirty="0" err="1" smtClean="0"/>
              <a:t>production</a:t>
            </a:r>
            <a:endParaRPr lang="nb-N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b-NO" dirty="0" err="1" smtClean="0"/>
              <a:t>Pointing</a:t>
            </a:r>
            <a:r>
              <a:rPr lang="nb-NO" dirty="0" smtClean="0"/>
              <a:t> to </a:t>
            </a:r>
            <a:r>
              <a:rPr lang="nb-NO" dirty="0" err="1" smtClean="0"/>
              <a:t>three</a:t>
            </a:r>
            <a:r>
              <a:rPr lang="nb-NO" dirty="0" smtClean="0"/>
              <a:t> </a:t>
            </a:r>
            <a:r>
              <a:rPr lang="nb-NO" dirty="0" err="1" smtClean="0"/>
              <a:t>contrasting</a:t>
            </a:r>
            <a:r>
              <a:rPr lang="nb-NO" dirty="0" smtClean="0"/>
              <a:t> </a:t>
            </a:r>
            <a:r>
              <a:rPr lang="nb-NO" dirty="0" err="1" smtClean="0"/>
              <a:t>positions</a:t>
            </a:r>
            <a:r>
              <a:rPr lang="nb-NO" dirty="0" smtClean="0"/>
              <a:t> for design:</a:t>
            </a:r>
          </a:p>
          <a:p>
            <a:r>
              <a:rPr lang="nb-NO" dirty="0" smtClean="0"/>
              <a:t>Design from </a:t>
            </a:r>
            <a:r>
              <a:rPr lang="nb-NO" dirty="0" err="1" smtClean="0"/>
              <a:t>nowhere</a:t>
            </a:r>
            <a:r>
              <a:rPr lang="nb-NO" dirty="0" smtClean="0"/>
              <a:t>:</a:t>
            </a:r>
          </a:p>
          <a:p>
            <a:pPr lvl="1"/>
            <a:r>
              <a:rPr lang="nb-NO" dirty="0" smtClean="0"/>
              <a:t>A </a:t>
            </a:r>
            <a:r>
              <a:rPr lang="nb-NO" dirty="0" err="1" smtClean="0"/>
              <a:t>view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designers </a:t>
            </a:r>
            <a:r>
              <a:rPr lang="nb-NO" dirty="0" err="1" smtClean="0"/>
              <a:t>can</a:t>
            </a:r>
            <a:r>
              <a:rPr lang="nb-NO" dirty="0" smtClean="0"/>
              <a:t> make </a:t>
            </a:r>
            <a:r>
              <a:rPr lang="nb-NO" dirty="0" err="1" smtClean="0"/>
              <a:t>commodified</a:t>
            </a:r>
            <a:r>
              <a:rPr lang="nb-NO" dirty="0" smtClean="0"/>
              <a:t> </a:t>
            </a:r>
            <a:r>
              <a:rPr lang="nb-NO" dirty="0" err="1" smtClean="0"/>
              <a:t>technologies</a:t>
            </a:r>
            <a:r>
              <a:rPr lang="nb-NO" dirty="0" smtClean="0"/>
              <a:t> </a:t>
            </a:r>
            <a:r>
              <a:rPr lang="nb-NO" dirty="0" err="1" smtClean="0"/>
              <a:t>detached</a:t>
            </a:r>
            <a:r>
              <a:rPr lang="nb-NO" dirty="0" smtClean="0"/>
              <a:t> from </a:t>
            </a:r>
            <a:r>
              <a:rPr lang="nb-NO" dirty="0" err="1" smtClean="0"/>
              <a:t>any</a:t>
            </a:r>
            <a:r>
              <a:rPr lang="nb-NO" dirty="0" smtClean="0"/>
              <a:t> </a:t>
            </a:r>
            <a:r>
              <a:rPr lang="nb-NO" dirty="0" err="1" smtClean="0"/>
              <a:t>context</a:t>
            </a:r>
            <a:endParaRPr lang="nb-NO" dirty="0" smtClean="0"/>
          </a:p>
          <a:p>
            <a:pPr lvl="1"/>
            <a:r>
              <a:rPr lang="nb-NO" dirty="0" smtClean="0"/>
              <a:t>Led to a rise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intermediaries</a:t>
            </a:r>
            <a:r>
              <a:rPr lang="nb-NO" dirty="0" smtClean="0"/>
              <a:t> (</a:t>
            </a:r>
            <a:r>
              <a:rPr lang="nb-NO" dirty="0" err="1" smtClean="0"/>
              <a:t>trying</a:t>
            </a:r>
            <a:r>
              <a:rPr lang="nb-NO" dirty="0" smtClean="0"/>
              <a:t> to make </a:t>
            </a:r>
            <a:r>
              <a:rPr lang="nb-NO" dirty="0" err="1" smtClean="0"/>
              <a:t>the</a:t>
            </a:r>
            <a:r>
              <a:rPr lang="nb-NO" dirty="0" smtClean="0"/>
              <a:t> system </a:t>
            </a:r>
            <a:r>
              <a:rPr lang="nb-NO" dirty="0" err="1" smtClean="0"/>
              <a:t>fit</a:t>
            </a:r>
            <a:r>
              <a:rPr lang="nb-NO" dirty="0" smtClean="0"/>
              <a:t>)</a:t>
            </a:r>
          </a:p>
          <a:p>
            <a:pPr lvl="1">
              <a:buNone/>
            </a:pPr>
            <a:endParaRPr lang="nb-NO" dirty="0" smtClean="0"/>
          </a:p>
          <a:p>
            <a:r>
              <a:rPr lang="nb-NO" dirty="0" err="1" smtClean="0"/>
              <a:t>Detached</a:t>
            </a:r>
            <a:r>
              <a:rPr lang="nb-NO" dirty="0" smtClean="0"/>
              <a:t> </a:t>
            </a:r>
            <a:r>
              <a:rPr lang="nb-NO" dirty="0" err="1" smtClean="0"/>
              <a:t>intimacy</a:t>
            </a:r>
            <a:endParaRPr lang="nb-NO" dirty="0" smtClean="0"/>
          </a:p>
          <a:p>
            <a:pPr lvl="1"/>
            <a:r>
              <a:rPr lang="nb-NO" dirty="0" smtClean="0"/>
              <a:t>A </a:t>
            </a:r>
            <a:r>
              <a:rPr lang="nb-NO" dirty="0" err="1" smtClean="0"/>
              <a:t>cadre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developers</a:t>
            </a:r>
            <a:r>
              <a:rPr lang="nb-NO" dirty="0" smtClean="0"/>
              <a:t> turn back </a:t>
            </a:r>
            <a:r>
              <a:rPr lang="nb-NO" dirty="0" err="1" smtClean="0"/>
              <a:t>towards</a:t>
            </a:r>
            <a:r>
              <a:rPr lang="nb-NO" dirty="0" smtClean="0"/>
              <a:t> </a:t>
            </a:r>
            <a:r>
              <a:rPr lang="nb-NO" dirty="0" err="1" smtClean="0"/>
              <a:t>themselves</a:t>
            </a:r>
            <a:r>
              <a:rPr lang="nb-NO" dirty="0" smtClean="0"/>
              <a:t>. </a:t>
            </a:r>
          </a:p>
          <a:p>
            <a:pPr lvl="1"/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make a </a:t>
            </a:r>
            <a:r>
              <a:rPr lang="nb-NO" dirty="0" err="1" smtClean="0"/>
              <a:t>career</a:t>
            </a:r>
            <a:r>
              <a:rPr lang="nb-NO" dirty="0" smtClean="0"/>
              <a:t> </a:t>
            </a:r>
            <a:r>
              <a:rPr lang="nb-NO" dirty="0" err="1" smtClean="0"/>
              <a:t>only</a:t>
            </a:r>
            <a:r>
              <a:rPr lang="nb-NO" dirty="0" smtClean="0"/>
              <a:t> </a:t>
            </a:r>
            <a:r>
              <a:rPr lang="nb-NO" dirty="0" err="1" smtClean="0"/>
              <a:t>engaging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likeminded</a:t>
            </a:r>
            <a:endParaRPr lang="nb-NO" dirty="0" smtClean="0"/>
          </a:p>
          <a:p>
            <a:pPr lvl="1">
              <a:buNone/>
            </a:pPr>
            <a:endParaRPr lang="nb-NO" dirty="0" smtClean="0"/>
          </a:p>
          <a:p>
            <a:r>
              <a:rPr lang="nb-NO" dirty="0" err="1" smtClean="0"/>
              <a:t>Located</a:t>
            </a:r>
            <a:r>
              <a:rPr lang="nb-NO" dirty="0" smtClean="0"/>
              <a:t> </a:t>
            </a:r>
            <a:r>
              <a:rPr lang="nb-NO" dirty="0" err="1" smtClean="0"/>
              <a:t>accountability</a:t>
            </a:r>
            <a:endParaRPr lang="nb-NO" dirty="0" smtClean="0"/>
          </a:p>
          <a:p>
            <a:pPr lvl="1"/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see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world from </a:t>
            </a:r>
            <a:r>
              <a:rPr lang="nb-NO" dirty="0" err="1" smtClean="0"/>
              <a:t>our</a:t>
            </a:r>
            <a:r>
              <a:rPr lang="nb-NO" dirty="0" smtClean="0"/>
              <a:t> </a:t>
            </a:r>
            <a:r>
              <a:rPr lang="nb-NO" dirty="0" err="1" smtClean="0"/>
              <a:t>own</a:t>
            </a:r>
            <a:r>
              <a:rPr lang="nb-NO" dirty="0" smtClean="0"/>
              <a:t> (limited) location</a:t>
            </a:r>
          </a:p>
          <a:p>
            <a:pPr lvl="1"/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responsible</a:t>
            </a:r>
            <a:r>
              <a:rPr lang="nb-NO" dirty="0" smtClean="0"/>
              <a:t> for </a:t>
            </a:r>
            <a:r>
              <a:rPr lang="nb-NO" dirty="0" err="1" smtClean="0"/>
              <a:t>creating</a:t>
            </a:r>
            <a:r>
              <a:rPr lang="nb-NO" dirty="0" smtClean="0"/>
              <a:t> </a:t>
            </a:r>
            <a:r>
              <a:rPr lang="nb-NO" dirty="0" err="1" smtClean="0"/>
              <a:t>collective</a:t>
            </a:r>
            <a:r>
              <a:rPr lang="nb-NO" dirty="0" smtClean="0"/>
              <a:t> </a:t>
            </a:r>
            <a:r>
              <a:rPr lang="nb-NO" dirty="0" err="1" smtClean="0"/>
              <a:t>knowledge</a:t>
            </a:r>
            <a:r>
              <a:rPr lang="nb-NO" dirty="0" smtClean="0"/>
              <a:t> </a:t>
            </a:r>
            <a:r>
              <a:rPr lang="nb-NO" dirty="0" err="1" smtClean="0"/>
              <a:t>about</a:t>
            </a:r>
            <a:r>
              <a:rPr lang="nb-NO" dirty="0" smtClean="0"/>
              <a:t> </a:t>
            </a:r>
            <a:r>
              <a:rPr lang="nb-NO" dirty="0" err="1" smtClean="0"/>
              <a:t>localities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both</a:t>
            </a:r>
            <a:r>
              <a:rPr lang="nb-NO" dirty="0" smtClean="0"/>
              <a:t> </a:t>
            </a:r>
            <a:r>
              <a:rPr lang="nb-NO" dirty="0" err="1" smtClean="0"/>
              <a:t>development</a:t>
            </a:r>
            <a:r>
              <a:rPr lang="nb-NO" dirty="0" smtClean="0"/>
              <a:t> and </a:t>
            </a:r>
            <a:r>
              <a:rPr lang="nb-NO" dirty="0" err="1" smtClean="0"/>
              <a:t>use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err="1" smtClean="0">
                <a:solidFill>
                  <a:schemeClr val="accent5">
                    <a:lumMod val="50000"/>
                  </a:schemeClr>
                </a:solidFill>
              </a:rPr>
              <a:t>What</a:t>
            </a:r>
            <a:r>
              <a:rPr lang="nb-NO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nb-NO" dirty="0" err="1" smtClean="0">
                <a:solidFill>
                  <a:schemeClr val="accent5">
                    <a:lumMod val="50000"/>
                  </a:schemeClr>
                </a:solidFill>
              </a:rPr>
              <a:t>are</a:t>
            </a:r>
            <a:r>
              <a:rPr lang="nb-NO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nb-NO" dirty="0" err="1" smtClean="0">
                <a:solidFill>
                  <a:schemeClr val="accent5">
                    <a:lumMod val="50000"/>
                  </a:schemeClr>
                </a:solidFill>
              </a:rPr>
              <a:t>the</a:t>
            </a:r>
            <a:r>
              <a:rPr lang="nb-NO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nb-NO" dirty="0" err="1" smtClean="0">
                <a:solidFill>
                  <a:schemeClr val="accent5">
                    <a:lumMod val="50000"/>
                  </a:schemeClr>
                </a:solidFill>
              </a:rPr>
              <a:t>implications</a:t>
            </a:r>
            <a:r>
              <a:rPr lang="nb-NO" dirty="0" smtClean="0">
                <a:solidFill>
                  <a:schemeClr val="accent5">
                    <a:lumMod val="50000"/>
                  </a:schemeClr>
                </a:solidFill>
              </a:rPr>
              <a:t> for ”</a:t>
            </a:r>
            <a:r>
              <a:rPr lang="nb-NO" dirty="0" err="1" smtClean="0">
                <a:solidFill>
                  <a:schemeClr val="accent5">
                    <a:lumMod val="50000"/>
                  </a:schemeClr>
                </a:solidFill>
              </a:rPr>
              <a:t>technology</a:t>
            </a:r>
            <a:r>
              <a:rPr lang="nb-NO" dirty="0" smtClean="0">
                <a:solidFill>
                  <a:schemeClr val="accent5">
                    <a:lumMod val="50000"/>
                  </a:schemeClr>
                </a:solidFill>
              </a:rPr>
              <a:t> transfer”?</a:t>
            </a:r>
            <a:endParaRPr lang="nb-NO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 smtClean="0"/>
              <a:t>Pointing</a:t>
            </a:r>
            <a:r>
              <a:rPr lang="nb-NO" dirty="0" smtClean="0"/>
              <a:t> to </a:t>
            </a:r>
            <a:r>
              <a:rPr lang="nb-NO" dirty="0" err="1" smtClean="0"/>
              <a:t>some</a:t>
            </a:r>
            <a:r>
              <a:rPr lang="nb-NO" dirty="0" smtClean="0"/>
              <a:t> </a:t>
            </a:r>
            <a:r>
              <a:rPr lang="nb-NO" dirty="0" err="1" smtClean="0"/>
              <a:t>possible</a:t>
            </a:r>
            <a:r>
              <a:rPr lang="nb-NO" dirty="0" smtClean="0"/>
              <a:t> </a:t>
            </a:r>
            <a:r>
              <a:rPr lang="nb-NO" dirty="0" err="1" smtClean="0"/>
              <a:t>implications</a:t>
            </a:r>
            <a:r>
              <a:rPr lang="nb-NO" dirty="0" smtClean="0"/>
              <a:t> for </a:t>
            </a:r>
            <a:r>
              <a:rPr lang="nb-NO" dirty="0" err="1" smtClean="0"/>
              <a:t>technology</a:t>
            </a:r>
            <a:r>
              <a:rPr lang="nb-NO" dirty="0" smtClean="0"/>
              <a:t> </a:t>
            </a:r>
            <a:r>
              <a:rPr lang="nb-NO" dirty="0" err="1" smtClean="0"/>
              <a:t>production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sz="2000" dirty="0" smtClean="0"/>
          </a:p>
          <a:p>
            <a:r>
              <a:rPr lang="nb-NO" sz="2000" dirty="0" err="1" smtClean="0"/>
              <a:t>Understanding</a:t>
            </a:r>
            <a:r>
              <a:rPr lang="nb-NO" sz="2000" dirty="0" smtClean="0"/>
              <a:t> </a:t>
            </a:r>
            <a:r>
              <a:rPr lang="nb-NO" sz="2000" dirty="0" err="1" smtClean="0"/>
              <a:t>technology</a:t>
            </a:r>
            <a:r>
              <a:rPr lang="nb-NO" sz="2000" dirty="0" smtClean="0"/>
              <a:t> </a:t>
            </a:r>
            <a:r>
              <a:rPr lang="nb-NO" sz="2000" dirty="0" err="1" smtClean="0"/>
              <a:t>use</a:t>
            </a:r>
            <a:r>
              <a:rPr lang="nb-NO" sz="2000" dirty="0" smtClean="0"/>
              <a:t> as </a:t>
            </a:r>
            <a:r>
              <a:rPr lang="nb-NO" sz="2000" dirty="0" err="1" smtClean="0"/>
              <a:t>recontextualization</a:t>
            </a:r>
            <a:r>
              <a:rPr lang="nb-NO" sz="2000" dirty="0" smtClean="0"/>
              <a:t> </a:t>
            </a:r>
            <a:r>
              <a:rPr lang="nb-NO" sz="2000" dirty="0" err="1" smtClean="0"/>
              <a:t>of</a:t>
            </a:r>
            <a:r>
              <a:rPr lang="nb-NO" sz="2000" dirty="0" smtClean="0"/>
              <a:t> </a:t>
            </a:r>
            <a:r>
              <a:rPr lang="nb-NO" sz="2000" dirty="0" err="1" smtClean="0"/>
              <a:t>technologies</a:t>
            </a:r>
            <a:r>
              <a:rPr lang="nb-NO" sz="2000" dirty="0" smtClean="0"/>
              <a:t> </a:t>
            </a:r>
            <a:r>
              <a:rPr lang="nb-NO" sz="2000" dirty="0" err="1" smtClean="0"/>
              <a:t>designed</a:t>
            </a:r>
            <a:r>
              <a:rPr lang="nb-NO" sz="2000" dirty="0" smtClean="0"/>
              <a:t> </a:t>
            </a:r>
            <a:r>
              <a:rPr lang="nb-NO" sz="2000" dirty="0" err="1" smtClean="0"/>
              <a:t>another</a:t>
            </a:r>
            <a:r>
              <a:rPr lang="nb-NO" sz="2000" dirty="0" smtClean="0"/>
              <a:t> </a:t>
            </a:r>
            <a:r>
              <a:rPr lang="nb-NO" sz="2000" dirty="0" err="1" smtClean="0"/>
              <a:t>place</a:t>
            </a:r>
            <a:r>
              <a:rPr lang="nb-NO" sz="2000" dirty="0" smtClean="0"/>
              <a:t> (</a:t>
            </a:r>
            <a:r>
              <a:rPr lang="nb-NO" sz="2000" b="1" dirty="0" err="1" smtClean="0"/>
              <a:t>similar</a:t>
            </a:r>
            <a:r>
              <a:rPr lang="nb-NO" sz="2000" b="1" dirty="0" smtClean="0"/>
              <a:t> to </a:t>
            </a:r>
            <a:r>
              <a:rPr lang="nb-NO" sz="2000" b="1" dirty="0" err="1" smtClean="0"/>
              <a:t>translation</a:t>
            </a:r>
            <a:r>
              <a:rPr lang="nb-NO" sz="2000" dirty="0" smtClean="0"/>
              <a:t>)</a:t>
            </a:r>
          </a:p>
          <a:p>
            <a:endParaRPr lang="nb-NO" sz="2000" dirty="0" smtClean="0"/>
          </a:p>
          <a:p>
            <a:r>
              <a:rPr lang="nb-NO" sz="2000" dirty="0" err="1" smtClean="0"/>
              <a:t>Accepting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limited </a:t>
            </a:r>
            <a:r>
              <a:rPr lang="nb-NO" sz="2000" dirty="0" err="1" smtClean="0"/>
              <a:t>power</a:t>
            </a:r>
            <a:r>
              <a:rPr lang="nb-NO" sz="2000" dirty="0" smtClean="0"/>
              <a:t> </a:t>
            </a:r>
            <a:r>
              <a:rPr lang="nb-NO" sz="2000" dirty="0" err="1" smtClean="0"/>
              <a:t>of</a:t>
            </a:r>
            <a:r>
              <a:rPr lang="nb-NO" sz="2000" dirty="0" smtClean="0"/>
              <a:t> </a:t>
            </a:r>
            <a:r>
              <a:rPr lang="nb-NO" sz="2000" dirty="0" err="1" smtClean="0"/>
              <a:t>any</a:t>
            </a:r>
            <a:r>
              <a:rPr lang="nb-NO" sz="2000" dirty="0" smtClean="0"/>
              <a:t> </a:t>
            </a:r>
            <a:r>
              <a:rPr lang="nb-NO" sz="2000" dirty="0" err="1" smtClean="0"/>
              <a:t>actors</a:t>
            </a:r>
            <a:r>
              <a:rPr lang="nb-NO" sz="2000" dirty="0" smtClean="0"/>
              <a:t> or </a:t>
            </a:r>
            <a:r>
              <a:rPr lang="nb-NO" sz="2000" dirty="0" err="1" smtClean="0"/>
              <a:t>artifacts</a:t>
            </a:r>
            <a:r>
              <a:rPr lang="nb-NO" sz="2000" dirty="0" smtClean="0"/>
              <a:t> to </a:t>
            </a:r>
            <a:r>
              <a:rPr lang="nb-NO" sz="2000" dirty="0" err="1" smtClean="0"/>
              <a:t>control</a:t>
            </a:r>
            <a:r>
              <a:rPr lang="nb-NO" sz="2000" dirty="0" smtClean="0"/>
              <a:t> </a:t>
            </a:r>
            <a:r>
              <a:rPr lang="nb-NO" sz="2000" dirty="0" err="1" smtClean="0"/>
              <a:t>technology</a:t>
            </a:r>
            <a:r>
              <a:rPr lang="nb-NO" sz="2000" dirty="0" smtClean="0"/>
              <a:t> </a:t>
            </a:r>
            <a:r>
              <a:rPr lang="nb-NO" sz="2000" dirty="0" err="1" smtClean="0"/>
              <a:t>production</a:t>
            </a:r>
            <a:r>
              <a:rPr lang="nb-NO" sz="2000" dirty="0" smtClean="0"/>
              <a:t>/</a:t>
            </a:r>
            <a:r>
              <a:rPr lang="nb-NO" sz="2000" dirty="0" err="1" smtClean="0"/>
              <a:t>use</a:t>
            </a:r>
            <a:r>
              <a:rPr lang="nb-NO" sz="2000" dirty="0" smtClean="0"/>
              <a:t> (</a:t>
            </a:r>
            <a:r>
              <a:rPr lang="nb-NO" sz="2000" b="1" dirty="0" err="1" smtClean="0"/>
              <a:t>fluidity</a:t>
            </a:r>
            <a:r>
              <a:rPr lang="nb-NO" sz="2000" b="1" dirty="0" smtClean="0"/>
              <a:t>, </a:t>
            </a:r>
            <a:r>
              <a:rPr lang="nb-NO" sz="2000" b="1" dirty="0" err="1" smtClean="0"/>
              <a:t>networks</a:t>
            </a:r>
            <a:r>
              <a:rPr lang="nb-NO" sz="2000" dirty="0" smtClean="0"/>
              <a:t>)</a:t>
            </a:r>
          </a:p>
          <a:p>
            <a:endParaRPr lang="nb-NO" sz="2000" dirty="0" smtClean="0"/>
          </a:p>
          <a:p>
            <a:endParaRPr lang="nb-NO" dirty="0" smtClean="0"/>
          </a:p>
          <a:p>
            <a:pPr>
              <a:buNone/>
            </a:pP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Circulating</a:t>
            </a:r>
            <a:r>
              <a:rPr lang="nb-NO" dirty="0" smtClean="0"/>
              <a:t> </a:t>
            </a:r>
            <a:r>
              <a:rPr lang="nb-NO" dirty="0" err="1" smtClean="0"/>
              <a:t>translations</a:t>
            </a:r>
            <a:endParaRPr lang="nb-NO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40768"/>
            <a:ext cx="370522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5" y="1700808"/>
            <a:ext cx="36724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Stresses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need</a:t>
            </a:r>
            <a:r>
              <a:rPr lang="nb-NO" dirty="0" smtClean="0"/>
              <a:t> for </a:t>
            </a:r>
            <a:r>
              <a:rPr lang="nb-NO" dirty="0" err="1" smtClean="0"/>
              <a:t>learning</a:t>
            </a:r>
            <a:r>
              <a:rPr lang="nb-NO" dirty="0" smtClean="0"/>
              <a:t> and </a:t>
            </a:r>
            <a:r>
              <a:rPr lang="nb-NO" dirty="0" err="1" smtClean="0"/>
              <a:t>local</a:t>
            </a:r>
            <a:r>
              <a:rPr lang="nb-NO" dirty="0" smtClean="0"/>
              <a:t> </a:t>
            </a:r>
            <a:r>
              <a:rPr lang="nb-NO" dirty="0" err="1" smtClean="0"/>
              <a:t>adaptations</a:t>
            </a:r>
            <a:r>
              <a:rPr lang="nb-NO" dirty="0" smtClean="0"/>
              <a:t>, or </a:t>
            </a:r>
            <a:r>
              <a:rPr lang="nb-NO" dirty="0" err="1" smtClean="0"/>
              <a:t>translations</a:t>
            </a:r>
            <a:r>
              <a:rPr lang="nb-NO" dirty="0" smtClean="0"/>
              <a:t>.</a:t>
            </a:r>
          </a:p>
          <a:p>
            <a:endParaRPr lang="nb-NO" dirty="0"/>
          </a:p>
          <a:p>
            <a:r>
              <a:rPr lang="nb-NO" dirty="0" err="1" smtClean="0"/>
              <a:t>Translations</a:t>
            </a:r>
            <a:r>
              <a:rPr lang="nb-NO" dirty="0" smtClean="0"/>
              <a:t> </a:t>
            </a:r>
            <a:r>
              <a:rPr lang="nb-NO" dirty="0" err="1" smtClean="0"/>
              <a:t>also</a:t>
            </a:r>
            <a:r>
              <a:rPr lang="nb-NO" dirty="0" smtClean="0"/>
              <a:t> </a:t>
            </a:r>
            <a:r>
              <a:rPr lang="nb-NO" dirty="0" err="1" smtClean="0"/>
              <a:t>affect</a:t>
            </a:r>
            <a:r>
              <a:rPr lang="nb-NO" dirty="0" smtClean="0"/>
              <a:t> </a:t>
            </a:r>
            <a:r>
              <a:rPr lang="nb-NO" dirty="0" err="1" smtClean="0"/>
              <a:t>what</a:t>
            </a:r>
            <a:r>
              <a:rPr lang="nb-NO" dirty="0" smtClean="0"/>
              <a:t> is </a:t>
            </a:r>
            <a:r>
              <a:rPr lang="nb-NO" dirty="0" err="1" smtClean="0"/>
              <a:t>transferred</a:t>
            </a:r>
            <a:r>
              <a:rPr lang="nb-NO" dirty="0" smtClean="0"/>
              <a:t> (</a:t>
            </a:r>
            <a:r>
              <a:rPr lang="nb-NO" dirty="0" err="1" smtClean="0"/>
              <a:t>software</a:t>
            </a:r>
            <a:r>
              <a:rPr lang="nb-NO" dirty="0" smtClean="0"/>
              <a:t>)</a:t>
            </a:r>
          </a:p>
          <a:p>
            <a:endParaRPr lang="nb-NO" dirty="0"/>
          </a:p>
          <a:p>
            <a:r>
              <a:rPr lang="nb-NO" dirty="0" smtClean="0"/>
              <a:t>With digital </a:t>
            </a:r>
            <a:r>
              <a:rPr lang="nb-NO" dirty="0" err="1" smtClean="0"/>
              <a:t>artefacts</a:t>
            </a:r>
            <a:r>
              <a:rPr lang="nb-NO" dirty="0" smtClean="0"/>
              <a:t> (</a:t>
            </a:r>
            <a:r>
              <a:rPr lang="nb-NO" dirty="0" err="1" smtClean="0"/>
              <a:t>software</a:t>
            </a:r>
            <a:r>
              <a:rPr lang="nb-NO" dirty="0" smtClean="0"/>
              <a:t>, </a:t>
            </a:r>
            <a:r>
              <a:rPr lang="nb-NO" dirty="0" err="1" smtClean="0"/>
              <a:t>written</a:t>
            </a:r>
            <a:r>
              <a:rPr lang="nb-NO" dirty="0" smtClean="0"/>
              <a:t> </a:t>
            </a:r>
            <a:r>
              <a:rPr lang="nb-NO" dirty="0" err="1" smtClean="0"/>
              <a:t>documents</a:t>
            </a:r>
            <a:r>
              <a:rPr lang="nb-NO" dirty="0" smtClean="0"/>
              <a:t>), </a:t>
            </a:r>
            <a:r>
              <a:rPr lang="nb-NO" dirty="0" err="1" smtClean="0"/>
              <a:t>these</a:t>
            </a:r>
            <a:r>
              <a:rPr lang="nb-NO" dirty="0" smtClean="0"/>
              <a:t> </a:t>
            </a:r>
            <a:r>
              <a:rPr lang="nb-NO" dirty="0" err="1" smtClean="0"/>
              <a:t>translations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easily</a:t>
            </a:r>
            <a:r>
              <a:rPr lang="nb-NO" dirty="0" smtClean="0"/>
              <a:t> travel </a:t>
            </a:r>
            <a:r>
              <a:rPr lang="nb-NO" dirty="0" err="1" smtClean="0"/>
              <a:t>further</a:t>
            </a:r>
            <a:r>
              <a:rPr lang="nb-NO" dirty="0" smtClean="0"/>
              <a:t>, </a:t>
            </a:r>
            <a:r>
              <a:rPr lang="nb-NO" dirty="0" err="1" smtClean="0"/>
              <a:t>leading</a:t>
            </a:r>
            <a:r>
              <a:rPr lang="nb-NO" dirty="0" smtClean="0"/>
              <a:t> to </a:t>
            </a:r>
            <a:r>
              <a:rPr lang="nb-NO" dirty="0" err="1" smtClean="0"/>
              <a:t>further</a:t>
            </a:r>
            <a:r>
              <a:rPr lang="nb-NO" dirty="0" smtClean="0"/>
              <a:t> </a:t>
            </a:r>
            <a:r>
              <a:rPr lang="nb-NO" dirty="0" err="1" smtClean="0"/>
              <a:t>translations</a:t>
            </a:r>
            <a:r>
              <a:rPr lang="nb-NO" dirty="0" smtClean="0"/>
              <a:t> in </a:t>
            </a:r>
            <a:r>
              <a:rPr lang="nb-NO" dirty="0" err="1" smtClean="0"/>
              <a:t>other</a:t>
            </a:r>
            <a:r>
              <a:rPr lang="nb-NO" dirty="0" smtClean="0"/>
              <a:t> </a:t>
            </a:r>
            <a:r>
              <a:rPr lang="nb-NO" dirty="0" err="1" smtClean="0"/>
              <a:t>contexts</a:t>
            </a:r>
            <a:r>
              <a:rPr lang="nb-NO" dirty="0" smtClean="0"/>
              <a:t>.</a:t>
            </a:r>
          </a:p>
          <a:p>
            <a:endParaRPr lang="nb-NO" dirty="0"/>
          </a:p>
          <a:p>
            <a:r>
              <a:rPr lang="nb-NO" dirty="0" smtClean="0"/>
              <a:t>The global and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local</a:t>
            </a:r>
            <a:r>
              <a:rPr lang="nb-NO" dirty="0" smtClean="0"/>
              <a:t> </a:t>
            </a:r>
            <a:r>
              <a:rPr lang="nb-NO" dirty="0" err="1" smtClean="0"/>
              <a:t>mutually</a:t>
            </a:r>
            <a:r>
              <a:rPr lang="nb-NO" dirty="0" smtClean="0"/>
              <a:t> </a:t>
            </a:r>
            <a:r>
              <a:rPr lang="nb-NO" dirty="0" err="1" smtClean="0"/>
              <a:t>reinforce</a:t>
            </a:r>
            <a:r>
              <a:rPr lang="nb-NO" dirty="0" smtClean="0"/>
              <a:t> </a:t>
            </a:r>
            <a:r>
              <a:rPr lang="nb-NO" dirty="0" err="1" smtClean="0"/>
              <a:t>each</a:t>
            </a:r>
            <a:r>
              <a:rPr lang="nb-NO" dirty="0" smtClean="0"/>
              <a:t> </a:t>
            </a:r>
            <a:r>
              <a:rPr lang="nb-NO" dirty="0" err="1" smtClean="0"/>
              <a:t>other</a:t>
            </a:r>
            <a:endParaRPr lang="nb-NO" dirty="0" smtClean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5013176"/>
            <a:ext cx="3888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>
                <a:solidFill>
                  <a:schemeClr val="accent5">
                    <a:lumMod val="50000"/>
                  </a:schemeClr>
                </a:solidFill>
              </a:rPr>
              <a:t>What</a:t>
            </a:r>
            <a:r>
              <a:rPr lang="nb-NO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nb-NO" dirty="0" err="1" smtClean="0">
                <a:solidFill>
                  <a:schemeClr val="accent5">
                    <a:lumMod val="50000"/>
                  </a:schemeClr>
                </a:solidFill>
              </a:rPr>
              <a:t>would</a:t>
            </a:r>
            <a:r>
              <a:rPr lang="nb-NO" dirty="0" smtClean="0">
                <a:solidFill>
                  <a:schemeClr val="accent5">
                    <a:lumMod val="50000"/>
                  </a:schemeClr>
                </a:solidFill>
              </a:rPr>
              <a:t> DHIS2 be like </a:t>
            </a:r>
            <a:r>
              <a:rPr lang="nb-NO" dirty="0" err="1" smtClean="0">
                <a:solidFill>
                  <a:schemeClr val="accent5">
                    <a:lumMod val="50000"/>
                  </a:schemeClr>
                </a:solidFill>
              </a:rPr>
              <a:t>if</a:t>
            </a:r>
            <a:r>
              <a:rPr lang="nb-NO" dirty="0" smtClean="0">
                <a:solidFill>
                  <a:schemeClr val="accent5">
                    <a:lumMod val="50000"/>
                  </a:schemeClr>
                </a:solidFill>
              </a:rPr>
              <a:t> it </a:t>
            </a:r>
            <a:r>
              <a:rPr lang="nb-NO" dirty="0" err="1" smtClean="0">
                <a:solidFill>
                  <a:schemeClr val="accent5">
                    <a:lumMod val="50000"/>
                  </a:schemeClr>
                </a:solidFill>
              </a:rPr>
              <a:t>had</a:t>
            </a:r>
            <a:r>
              <a:rPr lang="nb-NO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nb-NO" dirty="0" err="1" smtClean="0">
                <a:solidFill>
                  <a:schemeClr val="accent5">
                    <a:lumMod val="50000"/>
                  </a:schemeClr>
                </a:solidFill>
              </a:rPr>
              <a:t>only</a:t>
            </a:r>
            <a:r>
              <a:rPr lang="nb-NO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nb-NO" dirty="0" err="1" smtClean="0">
                <a:solidFill>
                  <a:schemeClr val="accent5">
                    <a:lumMod val="50000"/>
                  </a:schemeClr>
                </a:solidFill>
              </a:rPr>
              <a:t>been</a:t>
            </a:r>
            <a:r>
              <a:rPr lang="nb-NO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nb-NO" dirty="0" err="1" smtClean="0">
                <a:solidFill>
                  <a:schemeClr val="accent5">
                    <a:lumMod val="50000"/>
                  </a:schemeClr>
                </a:solidFill>
              </a:rPr>
              <a:t>implemented</a:t>
            </a:r>
            <a:r>
              <a:rPr lang="nb-NO" dirty="0" smtClean="0">
                <a:solidFill>
                  <a:schemeClr val="accent5">
                    <a:lumMod val="50000"/>
                  </a:schemeClr>
                </a:solidFill>
              </a:rPr>
              <a:t> in </a:t>
            </a:r>
            <a:r>
              <a:rPr lang="nb-NO" dirty="0" err="1" smtClean="0">
                <a:solidFill>
                  <a:schemeClr val="accent5">
                    <a:lumMod val="50000"/>
                  </a:schemeClr>
                </a:solidFill>
              </a:rPr>
              <a:t>one</a:t>
            </a:r>
            <a:r>
              <a:rPr lang="nb-NO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nb-NO" dirty="0" err="1" smtClean="0">
                <a:solidFill>
                  <a:schemeClr val="accent5">
                    <a:lumMod val="50000"/>
                  </a:schemeClr>
                </a:solidFill>
              </a:rPr>
              <a:t>country</a:t>
            </a:r>
            <a:r>
              <a:rPr lang="nb-NO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endParaRPr lang="nb-NO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nb-NO" dirty="0" smtClean="0">
                <a:solidFill>
                  <a:schemeClr val="accent5">
                    <a:lumMod val="50000"/>
                  </a:schemeClr>
                </a:solidFill>
              </a:rPr>
              <a:t>Design from </a:t>
            </a:r>
            <a:r>
              <a:rPr lang="nb-NO" dirty="0" err="1" smtClean="0">
                <a:solidFill>
                  <a:schemeClr val="accent5">
                    <a:lumMod val="50000"/>
                  </a:schemeClr>
                </a:solidFill>
              </a:rPr>
              <a:t>nowhere</a:t>
            </a:r>
            <a:r>
              <a:rPr lang="nb-NO" dirty="0" smtClean="0">
                <a:solidFill>
                  <a:schemeClr val="accent5">
                    <a:lumMod val="50000"/>
                  </a:schemeClr>
                </a:solidFill>
              </a:rPr>
              <a:t>? Design from </a:t>
            </a:r>
            <a:r>
              <a:rPr lang="nb-NO" dirty="0" err="1" smtClean="0">
                <a:solidFill>
                  <a:schemeClr val="accent5">
                    <a:lumMod val="50000"/>
                  </a:schemeClr>
                </a:solidFill>
              </a:rPr>
              <a:t>everywhere</a:t>
            </a:r>
            <a:r>
              <a:rPr lang="nb-NO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836712"/>
            <a:ext cx="6886575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80920" cy="864096"/>
          </a:xfrm>
        </p:spPr>
        <p:txBody>
          <a:bodyPr>
            <a:noAutofit/>
          </a:bodyPr>
          <a:lstStyle/>
          <a:p>
            <a:r>
              <a:rPr lang="nb-NO" sz="2800" dirty="0" err="1" smtClean="0"/>
              <a:t>Nhampossa’s</a:t>
            </a:r>
            <a:r>
              <a:rPr lang="nb-NO" sz="2800" dirty="0" smtClean="0"/>
              <a:t> </a:t>
            </a:r>
            <a:r>
              <a:rPr lang="nb-NO" sz="2800" dirty="0" err="1" smtClean="0"/>
              <a:t>view</a:t>
            </a:r>
            <a:r>
              <a:rPr lang="nb-NO" sz="2800" dirty="0" smtClean="0"/>
              <a:t> </a:t>
            </a:r>
            <a:r>
              <a:rPr lang="nb-NO" sz="2800" dirty="0" err="1" smtClean="0"/>
              <a:t>of</a:t>
            </a:r>
            <a:r>
              <a:rPr lang="nb-NO" sz="2800" dirty="0" smtClean="0"/>
              <a:t> </a:t>
            </a:r>
            <a:r>
              <a:rPr lang="nb-NO" sz="2800" dirty="0" err="1" smtClean="0"/>
              <a:t>technology</a:t>
            </a:r>
            <a:r>
              <a:rPr lang="nb-NO" sz="2800" dirty="0" smtClean="0"/>
              <a:t> </a:t>
            </a:r>
            <a:r>
              <a:rPr lang="nb-NO" sz="2800" dirty="0" err="1" smtClean="0"/>
              <a:t>translation</a:t>
            </a:r>
            <a:r>
              <a:rPr lang="nb-NO" sz="2800" dirty="0" smtClean="0"/>
              <a:t> </a:t>
            </a:r>
            <a:r>
              <a:rPr lang="nb-NO" sz="2800" dirty="0" err="1" smtClean="0"/>
              <a:t>revisited</a:t>
            </a:r>
            <a:endParaRPr lang="nb-NO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4149080"/>
            <a:ext cx="2331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Circulating</a:t>
            </a:r>
            <a:r>
              <a:rPr lang="nb-NO" dirty="0" smtClean="0"/>
              <a:t> </a:t>
            </a:r>
            <a:r>
              <a:rPr lang="nb-NO" dirty="0" err="1" smtClean="0"/>
              <a:t>translations</a:t>
            </a:r>
            <a:endParaRPr lang="nb-NO" dirty="0"/>
          </a:p>
        </p:txBody>
      </p:sp>
      <p:sp>
        <p:nvSpPr>
          <p:cNvPr id="6" name="TextBox 5"/>
          <p:cNvSpPr txBox="1"/>
          <p:nvPr/>
        </p:nvSpPr>
        <p:spPr>
          <a:xfrm>
            <a:off x="2987824" y="5805264"/>
            <a:ext cx="3595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Creating</a:t>
            </a:r>
            <a:r>
              <a:rPr lang="nb-NO" dirty="0" smtClean="0"/>
              <a:t> </a:t>
            </a:r>
            <a:r>
              <a:rPr lang="nb-NO" dirty="0" err="1" smtClean="0"/>
              <a:t>networks</a:t>
            </a:r>
            <a:r>
              <a:rPr lang="nb-NO" dirty="0" smtClean="0"/>
              <a:t>, </a:t>
            </a:r>
            <a:r>
              <a:rPr lang="nb-NO" dirty="0" err="1" smtClean="0"/>
              <a:t>aligning</a:t>
            </a:r>
            <a:r>
              <a:rPr lang="nb-NO" dirty="0" smtClean="0"/>
              <a:t> </a:t>
            </a:r>
            <a:r>
              <a:rPr lang="nb-NO" dirty="0" err="1" smtClean="0"/>
              <a:t>interests</a:t>
            </a:r>
            <a:endParaRPr lang="nb-NO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5076056" y="1988840"/>
            <a:ext cx="2186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Flexibility</a:t>
            </a:r>
            <a:endParaRPr lang="nb-NO" dirty="0" smtClean="0"/>
          </a:p>
          <a:p>
            <a:r>
              <a:rPr lang="nb-NO" dirty="0" smtClean="0"/>
              <a:t>Design </a:t>
            </a:r>
            <a:r>
              <a:rPr lang="nb-NO" dirty="0" err="1" smtClean="0"/>
              <a:t>improvisation</a:t>
            </a:r>
            <a:endParaRPr lang="nb-NO" dirty="0" smtClean="0"/>
          </a:p>
          <a:p>
            <a:r>
              <a:rPr lang="nb-NO" dirty="0" err="1" smtClean="0"/>
              <a:t>Fluidity</a:t>
            </a:r>
            <a:endParaRPr lang="nb-NO" dirty="0"/>
          </a:p>
        </p:txBody>
      </p:sp>
      <p:sp>
        <p:nvSpPr>
          <p:cNvPr id="8" name="TextBox 7"/>
          <p:cNvSpPr txBox="1"/>
          <p:nvPr/>
        </p:nvSpPr>
        <p:spPr>
          <a:xfrm>
            <a:off x="5436096" y="4293096"/>
            <a:ext cx="206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Technology</a:t>
            </a:r>
            <a:r>
              <a:rPr lang="nb-NO" dirty="0" smtClean="0"/>
              <a:t> </a:t>
            </a:r>
            <a:r>
              <a:rPr lang="nb-NO" dirty="0" err="1" smtClean="0"/>
              <a:t>learning</a:t>
            </a:r>
            <a:endParaRPr lang="nb-NO" dirty="0"/>
          </a:p>
        </p:txBody>
      </p:sp>
      <p:sp>
        <p:nvSpPr>
          <p:cNvPr id="9" name="TextBox 8"/>
          <p:cNvSpPr txBox="1"/>
          <p:nvPr/>
        </p:nvSpPr>
        <p:spPr>
          <a:xfrm>
            <a:off x="1907704" y="2276872"/>
            <a:ext cx="2170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Design-actuality</a:t>
            </a:r>
            <a:r>
              <a:rPr lang="nb-NO" dirty="0" smtClean="0"/>
              <a:t> gaps</a:t>
            </a:r>
            <a:endParaRPr lang="nb-NO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Take-away</a:t>
            </a:r>
            <a:r>
              <a:rPr lang="nb-NO" dirty="0" smtClean="0"/>
              <a:t> </a:t>
            </a:r>
            <a:r>
              <a:rPr lang="nb-NO" dirty="0" err="1" smtClean="0"/>
              <a:t>points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smtClean="0"/>
              <a:t>Transfer as </a:t>
            </a:r>
            <a:r>
              <a:rPr lang="nb-NO" dirty="0" err="1" smtClean="0"/>
              <a:t>translation</a:t>
            </a:r>
            <a:endParaRPr lang="nb-NO" dirty="0" smtClean="0"/>
          </a:p>
          <a:p>
            <a:pPr lvl="1"/>
            <a:r>
              <a:rPr lang="nb-NO" dirty="0" err="1" smtClean="0"/>
              <a:t>Focus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process</a:t>
            </a:r>
            <a:r>
              <a:rPr lang="nb-NO" dirty="0" smtClean="0"/>
              <a:t>; </a:t>
            </a:r>
            <a:r>
              <a:rPr lang="nb-NO" dirty="0" err="1" smtClean="0"/>
              <a:t>small-step</a:t>
            </a:r>
            <a:r>
              <a:rPr lang="nb-NO" dirty="0" smtClean="0"/>
              <a:t> </a:t>
            </a:r>
            <a:r>
              <a:rPr lang="nb-NO" dirty="0" err="1" smtClean="0"/>
              <a:t>incremental</a:t>
            </a:r>
            <a:r>
              <a:rPr lang="nb-NO" dirty="0" smtClean="0"/>
              <a:t> </a:t>
            </a:r>
            <a:r>
              <a:rPr lang="nb-NO" dirty="0" err="1" smtClean="0"/>
              <a:t>cultivation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networks</a:t>
            </a:r>
            <a:r>
              <a:rPr lang="nb-NO" dirty="0" smtClean="0"/>
              <a:t>. </a:t>
            </a:r>
            <a:r>
              <a:rPr lang="nb-NO" dirty="0" err="1" smtClean="0"/>
              <a:t>Transferred</a:t>
            </a:r>
            <a:r>
              <a:rPr lang="nb-NO" dirty="0" smtClean="0"/>
              <a:t> </a:t>
            </a:r>
            <a:r>
              <a:rPr lang="nb-NO" dirty="0" err="1" smtClean="0"/>
              <a:t>technologies</a:t>
            </a:r>
            <a:r>
              <a:rPr lang="nb-NO" dirty="0" smtClean="0"/>
              <a:t> </a:t>
            </a:r>
            <a:r>
              <a:rPr lang="nb-NO" dirty="0" err="1" smtClean="0"/>
              <a:t>change</a:t>
            </a:r>
            <a:r>
              <a:rPr lang="nb-NO" dirty="0" smtClean="0"/>
              <a:t> </a:t>
            </a:r>
            <a:r>
              <a:rPr lang="nb-NO" dirty="0" err="1" smtClean="0"/>
              <a:t>their</a:t>
            </a:r>
            <a:r>
              <a:rPr lang="nb-NO" dirty="0" smtClean="0"/>
              <a:t> </a:t>
            </a:r>
            <a:r>
              <a:rPr lang="nb-NO" dirty="0" err="1" smtClean="0"/>
              <a:t>new</a:t>
            </a:r>
            <a:r>
              <a:rPr lang="nb-NO" dirty="0" smtClean="0"/>
              <a:t> </a:t>
            </a:r>
            <a:r>
              <a:rPr lang="nb-NO" dirty="0" err="1" smtClean="0"/>
              <a:t>context</a:t>
            </a:r>
            <a:r>
              <a:rPr lang="nb-NO" dirty="0" smtClean="0"/>
              <a:t>, and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changed</a:t>
            </a:r>
            <a:r>
              <a:rPr lang="nb-NO" dirty="0" smtClean="0"/>
              <a:t> </a:t>
            </a:r>
            <a:r>
              <a:rPr lang="nb-NO" dirty="0" err="1" smtClean="0"/>
              <a:t>themselves</a:t>
            </a:r>
            <a:r>
              <a:rPr lang="nb-NO" dirty="0" smtClean="0"/>
              <a:t>.</a:t>
            </a:r>
          </a:p>
          <a:p>
            <a:pPr lvl="1"/>
            <a:endParaRPr lang="nb-NO" dirty="0" smtClean="0"/>
          </a:p>
          <a:p>
            <a:r>
              <a:rPr lang="nb-NO" dirty="0" err="1" smtClean="0"/>
              <a:t>Flexible</a:t>
            </a:r>
            <a:r>
              <a:rPr lang="nb-NO" dirty="0" smtClean="0"/>
              <a:t>, </a:t>
            </a:r>
            <a:r>
              <a:rPr lang="nb-NO" dirty="0" err="1" smtClean="0"/>
              <a:t>improvisable</a:t>
            </a:r>
            <a:r>
              <a:rPr lang="nb-NO" dirty="0" smtClean="0"/>
              <a:t>, </a:t>
            </a:r>
            <a:r>
              <a:rPr lang="nb-NO" i="1" dirty="0" smtClean="0"/>
              <a:t>fluid</a:t>
            </a:r>
            <a:r>
              <a:rPr lang="nb-NO" dirty="0" smtClean="0"/>
              <a:t>, </a:t>
            </a:r>
            <a:r>
              <a:rPr lang="nb-NO" dirty="0" err="1" smtClean="0"/>
              <a:t>technologies</a:t>
            </a:r>
            <a:r>
              <a:rPr lang="nb-NO" dirty="0" smtClean="0"/>
              <a:t> make </a:t>
            </a:r>
            <a:r>
              <a:rPr lang="nb-NO" i="1" dirty="0" err="1" smtClean="0"/>
              <a:t>design-actuality</a:t>
            </a:r>
            <a:r>
              <a:rPr lang="nb-NO" i="1" dirty="0" smtClean="0"/>
              <a:t> gaps</a:t>
            </a:r>
            <a:r>
              <a:rPr lang="nb-NO" dirty="0" smtClean="0"/>
              <a:t> less </a:t>
            </a:r>
            <a:r>
              <a:rPr lang="nb-NO" dirty="0" err="1" smtClean="0"/>
              <a:t>dangerous</a:t>
            </a:r>
            <a:r>
              <a:rPr lang="nb-NO" dirty="0" smtClean="0"/>
              <a:t>. </a:t>
            </a:r>
            <a:r>
              <a:rPr lang="nb-NO" dirty="0" err="1" smtClean="0"/>
              <a:t>Allow</a:t>
            </a:r>
            <a:r>
              <a:rPr lang="nb-NO" dirty="0" smtClean="0"/>
              <a:t> </a:t>
            </a:r>
            <a:r>
              <a:rPr lang="nb-NO" dirty="0" err="1" smtClean="0"/>
              <a:t>easier</a:t>
            </a:r>
            <a:r>
              <a:rPr lang="nb-NO" dirty="0" smtClean="0"/>
              <a:t> </a:t>
            </a:r>
            <a:r>
              <a:rPr lang="nb-NO" i="1" dirty="0" err="1" smtClean="0"/>
              <a:t>recontextualization</a:t>
            </a:r>
            <a:endParaRPr lang="nb-NO" dirty="0" smtClean="0"/>
          </a:p>
          <a:p>
            <a:endParaRPr lang="nb-NO" dirty="0" smtClean="0"/>
          </a:p>
          <a:p>
            <a:r>
              <a:rPr lang="nb-NO" i="1" dirty="0" err="1" smtClean="0"/>
              <a:t>Learning</a:t>
            </a:r>
            <a:r>
              <a:rPr lang="nb-NO" i="1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technology</a:t>
            </a:r>
            <a:r>
              <a:rPr lang="nb-NO" dirty="0" smtClean="0"/>
              <a:t>, and </a:t>
            </a:r>
            <a:r>
              <a:rPr lang="nb-NO" dirty="0" err="1" smtClean="0"/>
              <a:t>how</a:t>
            </a:r>
            <a:r>
              <a:rPr lang="nb-NO" dirty="0" smtClean="0"/>
              <a:t> to </a:t>
            </a:r>
            <a:r>
              <a:rPr lang="nb-NO" dirty="0" err="1" smtClean="0"/>
              <a:t>develop</a:t>
            </a:r>
            <a:r>
              <a:rPr lang="nb-NO" dirty="0" smtClean="0"/>
              <a:t> it, is </a:t>
            </a:r>
            <a:r>
              <a:rPr lang="nb-NO" dirty="0" err="1" smtClean="0"/>
              <a:t>important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err="1" smtClean="0"/>
              <a:t>Translations</a:t>
            </a:r>
            <a:r>
              <a:rPr lang="nb-NO" dirty="0" smtClean="0"/>
              <a:t> </a:t>
            </a:r>
            <a:r>
              <a:rPr lang="nb-NO" i="1" dirty="0" err="1" smtClean="0"/>
              <a:t>circulate</a:t>
            </a:r>
            <a:r>
              <a:rPr lang="nb-NO" dirty="0" smtClean="0"/>
              <a:t>. </a:t>
            </a:r>
            <a:r>
              <a:rPr lang="nb-NO" dirty="0" err="1" smtClean="0"/>
              <a:t>We</a:t>
            </a:r>
            <a:r>
              <a:rPr lang="nb-NO" dirty="0" smtClean="0"/>
              <a:t> live in a global world, it </a:t>
            </a:r>
            <a:r>
              <a:rPr lang="nb-NO" dirty="0" err="1" smtClean="0"/>
              <a:t>influences</a:t>
            </a:r>
            <a:r>
              <a:rPr lang="nb-NO" dirty="0" smtClean="0"/>
              <a:t> </a:t>
            </a:r>
            <a:r>
              <a:rPr lang="nb-NO" dirty="0" err="1" smtClean="0"/>
              <a:t>us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Guide to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readings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Main narrative is from </a:t>
            </a:r>
            <a:r>
              <a:rPr lang="en-US" dirty="0" err="1" smtClean="0"/>
              <a:t>Nhampossa’s</a:t>
            </a:r>
            <a:r>
              <a:rPr lang="en-US" dirty="0" smtClean="0"/>
              <a:t> thesis</a:t>
            </a:r>
          </a:p>
          <a:p>
            <a:pPr lvl="1"/>
            <a:r>
              <a:rPr lang="en-US" dirty="0" smtClean="0"/>
              <a:t>Chapter 2 nicely summarize discourses around technology transfer and translation</a:t>
            </a:r>
          </a:p>
          <a:p>
            <a:pPr lvl="1"/>
            <a:r>
              <a:rPr lang="en-US" dirty="0" smtClean="0"/>
              <a:t>Chapter 6 presents more in-depth on translation, strategies to manage it etc. </a:t>
            </a:r>
          </a:p>
          <a:p>
            <a:r>
              <a:rPr lang="en-US" dirty="0" err="1" smtClean="0"/>
              <a:t>Heeks</a:t>
            </a:r>
            <a:r>
              <a:rPr lang="en-US" dirty="0" smtClean="0"/>
              <a:t>: Presents a reasonable framework to understand aspects of sustainability. Design-actuality gaps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Recommended readings</a:t>
            </a:r>
          </a:p>
          <a:p>
            <a:pPr lvl="1"/>
            <a:r>
              <a:rPr lang="en-US" dirty="0" err="1" smtClean="0"/>
              <a:t>Suchman</a:t>
            </a:r>
            <a:r>
              <a:rPr lang="en-US" dirty="0" smtClean="0"/>
              <a:t>: technology use is re-contextualization of technologies “designed from nowhere”</a:t>
            </a:r>
          </a:p>
          <a:p>
            <a:pPr lvl="1"/>
            <a:r>
              <a:rPr lang="en-US" dirty="0" err="1" smtClean="0"/>
              <a:t>Laet</a:t>
            </a:r>
            <a:r>
              <a:rPr lang="en-US" dirty="0" smtClean="0"/>
              <a:t> and Mol: very nicely written! Shows translations (assembling of networks) through the concept of fluidity. Also relevant for “frugal technologies” session</a:t>
            </a:r>
          </a:p>
          <a:p>
            <a:pPr lvl="1"/>
            <a:r>
              <a:rPr lang="en-US" dirty="0" err="1" smtClean="0"/>
              <a:t>Braa</a:t>
            </a:r>
            <a:r>
              <a:rPr lang="en-US" dirty="0" smtClean="0"/>
              <a:t> et al: technology learning. No tech transfer without knowledge transfer, and knowledge creation</a:t>
            </a:r>
          </a:p>
          <a:p>
            <a:pPr lvl="1"/>
            <a:r>
              <a:rPr lang="en-US" dirty="0" smtClean="0"/>
              <a:t>Sahay et al: circulating translations. Deals with technology translations between multiple locales. Relevant for understanding DHIS2 and implementations in countries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Background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err="1" smtClean="0"/>
              <a:t>Technology</a:t>
            </a:r>
            <a:r>
              <a:rPr lang="nb-NO" dirty="0" smtClean="0"/>
              <a:t> transfer, in a </a:t>
            </a:r>
            <a:r>
              <a:rPr lang="nb-NO" dirty="0" err="1" smtClean="0"/>
              <a:t>wide</a:t>
            </a:r>
            <a:r>
              <a:rPr lang="nb-NO" dirty="0" smtClean="0"/>
              <a:t> </a:t>
            </a:r>
            <a:r>
              <a:rPr lang="nb-NO" dirty="0" err="1" smtClean="0"/>
              <a:t>sense</a:t>
            </a:r>
            <a:r>
              <a:rPr lang="nb-NO" dirty="0" smtClean="0"/>
              <a:t>, </a:t>
            </a:r>
            <a:r>
              <a:rPr lang="nb-NO" dirty="0" err="1" smtClean="0"/>
              <a:t>means</a:t>
            </a:r>
            <a:r>
              <a:rPr lang="nb-NO" dirty="0" smtClean="0"/>
              <a:t> </a:t>
            </a:r>
            <a:r>
              <a:rPr lang="nb-NO" dirty="0" err="1" smtClean="0"/>
              <a:t>transferring</a:t>
            </a:r>
            <a:r>
              <a:rPr lang="nb-NO" dirty="0" smtClean="0"/>
              <a:t> </a:t>
            </a:r>
            <a:r>
              <a:rPr lang="nb-NO" dirty="0" err="1" smtClean="0"/>
              <a:t>technology</a:t>
            </a:r>
            <a:r>
              <a:rPr lang="nb-NO" dirty="0" smtClean="0"/>
              <a:t> from </a:t>
            </a:r>
            <a:r>
              <a:rPr lang="nb-NO" dirty="0" err="1" smtClean="0"/>
              <a:t>originator/group</a:t>
            </a:r>
            <a:r>
              <a:rPr lang="nb-NO" dirty="0" smtClean="0"/>
              <a:t>, to </a:t>
            </a:r>
            <a:r>
              <a:rPr lang="nb-NO" dirty="0" err="1" smtClean="0"/>
              <a:t>wider</a:t>
            </a:r>
            <a:r>
              <a:rPr lang="nb-NO" dirty="0" smtClean="0"/>
              <a:t> </a:t>
            </a:r>
            <a:r>
              <a:rPr lang="nb-NO" dirty="0" err="1" smtClean="0"/>
              <a:t>dissemination</a:t>
            </a:r>
            <a:r>
              <a:rPr lang="nb-NO" dirty="0" smtClean="0"/>
              <a:t>. </a:t>
            </a:r>
            <a:r>
              <a:rPr lang="nb-NO" dirty="0" err="1" smtClean="0"/>
              <a:t>Can</a:t>
            </a:r>
            <a:r>
              <a:rPr lang="nb-NO" dirty="0" smtClean="0"/>
              <a:t> be from </a:t>
            </a:r>
            <a:r>
              <a:rPr lang="nb-NO" dirty="0" err="1" smtClean="0"/>
              <a:t>universities</a:t>
            </a:r>
            <a:r>
              <a:rPr lang="nb-NO" dirty="0" smtClean="0"/>
              <a:t> to private </a:t>
            </a:r>
            <a:r>
              <a:rPr lang="nb-NO" dirty="0" err="1" smtClean="0"/>
              <a:t>sector</a:t>
            </a:r>
            <a:r>
              <a:rPr lang="nb-NO" dirty="0" smtClean="0"/>
              <a:t>, from large </a:t>
            </a:r>
            <a:r>
              <a:rPr lang="nb-NO" dirty="0" err="1" smtClean="0"/>
              <a:t>businesses</a:t>
            </a:r>
            <a:r>
              <a:rPr lang="nb-NO" dirty="0" smtClean="0"/>
              <a:t> to </a:t>
            </a:r>
            <a:r>
              <a:rPr lang="nb-NO" dirty="0" err="1" smtClean="0"/>
              <a:t>small</a:t>
            </a:r>
            <a:r>
              <a:rPr lang="nb-NO" dirty="0" smtClean="0"/>
              <a:t> </a:t>
            </a:r>
            <a:r>
              <a:rPr lang="nb-NO" dirty="0" err="1" smtClean="0"/>
              <a:t>ones</a:t>
            </a:r>
            <a:r>
              <a:rPr lang="nb-NO" dirty="0" smtClean="0"/>
              <a:t>, from </a:t>
            </a:r>
            <a:r>
              <a:rPr lang="nb-NO" dirty="0" err="1" smtClean="0"/>
              <a:t>government</a:t>
            </a:r>
            <a:r>
              <a:rPr lang="nb-NO" dirty="0" smtClean="0"/>
              <a:t> to business, </a:t>
            </a:r>
            <a:r>
              <a:rPr lang="nb-NO" dirty="0" err="1" smtClean="0"/>
              <a:t>across</a:t>
            </a:r>
            <a:r>
              <a:rPr lang="nb-NO" dirty="0" smtClean="0"/>
              <a:t> borders, etc.</a:t>
            </a:r>
          </a:p>
          <a:p>
            <a:pPr lvl="1"/>
            <a:endParaRPr lang="nb-NO" dirty="0" smtClean="0"/>
          </a:p>
          <a:p>
            <a:pPr lvl="1"/>
            <a:r>
              <a:rPr lang="nb-NO" dirty="0" smtClean="0"/>
              <a:t>In </a:t>
            </a:r>
            <a:r>
              <a:rPr lang="nb-NO" dirty="0" err="1" smtClean="0"/>
              <a:t>our</a:t>
            </a:r>
            <a:r>
              <a:rPr lang="nb-NO" dirty="0" smtClean="0"/>
              <a:t> case, it is </a:t>
            </a:r>
            <a:r>
              <a:rPr lang="nb-NO" dirty="0" err="1" smtClean="0"/>
              <a:t>usually</a:t>
            </a:r>
            <a:r>
              <a:rPr lang="nb-NO" dirty="0" smtClean="0"/>
              <a:t> in </a:t>
            </a:r>
            <a:r>
              <a:rPr lang="nb-NO" dirty="0" err="1" smtClean="0"/>
              <a:t>addition</a:t>
            </a:r>
            <a:r>
              <a:rPr lang="nb-NO" dirty="0" smtClean="0"/>
              <a:t> </a:t>
            </a:r>
            <a:r>
              <a:rPr lang="nb-NO" dirty="0" err="1" smtClean="0"/>
              <a:t>seen</a:t>
            </a:r>
            <a:r>
              <a:rPr lang="nb-NO" dirty="0" smtClean="0"/>
              <a:t> as </a:t>
            </a:r>
            <a:r>
              <a:rPr lang="nb-NO" dirty="0" err="1" smtClean="0"/>
              <a:t>transferring</a:t>
            </a:r>
            <a:r>
              <a:rPr lang="nb-NO" dirty="0" smtClean="0"/>
              <a:t> from ”</a:t>
            </a:r>
            <a:r>
              <a:rPr lang="nb-NO" dirty="0" err="1" smtClean="0"/>
              <a:t>developed</a:t>
            </a:r>
            <a:r>
              <a:rPr lang="nb-NO" dirty="0" smtClean="0"/>
              <a:t>” </a:t>
            </a:r>
            <a:r>
              <a:rPr lang="nb-NO" dirty="0" err="1" smtClean="0"/>
              <a:t>country</a:t>
            </a:r>
            <a:r>
              <a:rPr lang="nb-NO" dirty="0" smtClean="0"/>
              <a:t> to ”</a:t>
            </a:r>
            <a:r>
              <a:rPr lang="nb-NO" dirty="0" err="1" smtClean="0"/>
              <a:t>developing</a:t>
            </a:r>
            <a:r>
              <a:rPr lang="nb-NO" dirty="0" smtClean="0"/>
              <a:t>”.</a:t>
            </a:r>
          </a:p>
          <a:p>
            <a:pPr lvl="1"/>
            <a:endParaRPr lang="nb-NO" dirty="0" smtClean="0"/>
          </a:p>
          <a:p>
            <a:r>
              <a:rPr lang="nb-NO" dirty="0" smtClean="0"/>
              <a:t>International </a:t>
            </a:r>
            <a:r>
              <a:rPr lang="nb-NO" dirty="0" err="1" smtClean="0"/>
              <a:t>development</a:t>
            </a:r>
            <a:r>
              <a:rPr lang="nb-NO" dirty="0" smtClean="0"/>
              <a:t> has </a:t>
            </a:r>
            <a:r>
              <a:rPr lang="nb-NO" dirty="0" err="1" smtClean="0"/>
              <a:t>been</a:t>
            </a:r>
            <a:r>
              <a:rPr lang="nb-NO" dirty="0" smtClean="0"/>
              <a:t>, and </a:t>
            </a:r>
            <a:r>
              <a:rPr lang="nb-NO" dirty="0" err="1" smtClean="0"/>
              <a:t>continues</a:t>
            </a:r>
            <a:r>
              <a:rPr lang="nb-NO" dirty="0" smtClean="0"/>
              <a:t> to be, </a:t>
            </a:r>
            <a:r>
              <a:rPr lang="nb-NO" dirty="0" err="1" smtClean="0"/>
              <a:t>focused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«</a:t>
            </a:r>
            <a:r>
              <a:rPr lang="nb-NO" dirty="0" err="1" smtClean="0"/>
              <a:t>moving/developing</a:t>
            </a:r>
            <a:r>
              <a:rPr lang="nb-NO" dirty="0" smtClean="0"/>
              <a:t> </a:t>
            </a:r>
            <a:r>
              <a:rPr lang="nb-NO" dirty="0" err="1" smtClean="0"/>
              <a:t>technology</a:t>
            </a:r>
            <a:r>
              <a:rPr lang="nb-NO" dirty="0" smtClean="0"/>
              <a:t> from </a:t>
            </a:r>
            <a:r>
              <a:rPr lang="nb-NO" dirty="0" err="1" smtClean="0"/>
              <a:t>one</a:t>
            </a:r>
            <a:r>
              <a:rPr lang="nb-NO" dirty="0" smtClean="0"/>
              <a:t> </a:t>
            </a:r>
            <a:r>
              <a:rPr lang="nb-NO" dirty="0" err="1" smtClean="0"/>
              <a:t>context</a:t>
            </a:r>
            <a:r>
              <a:rPr lang="nb-NO" dirty="0" smtClean="0"/>
              <a:t> to </a:t>
            </a:r>
            <a:r>
              <a:rPr lang="nb-NO" dirty="0" err="1" smtClean="0"/>
              <a:t>another</a:t>
            </a:r>
            <a:r>
              <a:rPr lang="nb-NO" dirty="0" smtClean="0"/>
              <a:t>»</a:t>
            </a:r>
          </a:p>
          <a:p>
            <a:r>
              <a:rPr lang="nb-NO" dirty="0" smtClean="0"/>
              <a:t>From </a:t>
            </a:r>
            <a:r>
              <a:rPr lang="nb-NO" dirty="0" err="1" smtClean="0"/>
              <a:t>early</a:t>
            </a:r>
            <a:r>
              <a:rPr lang="nb-NO" dirty="0" smtClean="0"/>
              <a:t> </a:t>
            </a:r>
            <a:r>
              <a:rPr lang="nb-NO" dirty="0" err="1" smtClean="0"/>
              <a:t>days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international</a:t>
            </a:r>
            <a:r>
              <a:rPr lang="nb-NO" dirty="0" smtClean="0"/>
              <a:t> </a:t>
            </a:r>
            <a:r>
              <a:rPr lang="nb-NO" dirty="0" err="1" smtClean="0"/>
              <a:t>development</a:t>
            </a:r>
            <a:endParaRPr lang="nb-NO" dirty="0" smtClean="0"/>
          </a:p>
          <a:p>
            <a:pPr lvl="1"/>
            <a:r>
              <a:rPr lang="nb-NO" dirty="0" smtClean="0"/>
              <a:t>Agricultural </a:t>
            </a:r>
            <a:r>
              <a:rPr lang="nb-NO" dirty="0" err="1" smtClean="0"/>
              <a:t>machinery</a:t>
            </a:r>
            <a:r>
              <a:rPr lang="nb-NO" dirty="0" smtClean="0"/>
              <a:t>. </a:t>
            </a:r>
            <a:r>
              <a:rPr lang="nb-NO" dirty="0" err="1" smtClean="0"/>
              <a:t>Some</a:t>
            </a:r>
            <a:r>
              <a:rPr lang="nb-NO" dirty="0" smtClean="0"/>
              <a:t> </a:t>
            </a:r>
            <a:r>
              <a:rPr lang="nb-NO" dirty="0" err="1" smtClean="0"/>
              <a:t>industrialization</a:t>
            </a:r>
            <a:r>
              <a:rPr lang="nb-NO" dirty="0" smtClean="0"/>
              <a:t> (</a:t>
            </a:r>
            <a:r>
              <a:rPr lang="nb-NO" dirty="0" err="1" smtClean="0"/>
              <a:t>perhaps</a:t>
            </a:r>
            <a:r>
              <a:rPr lang="nb-NO" dirty="0" smtClean="0"/>
              <a:t> more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Soviet</a:t>
            </a:r>
            <a:r>
              <a:rPr lang="nb-NO" dirty="0" smtClean="0"/>
              <a:t> camp?)</a:t>
            </a:r>
          </a:p>
          <a:p>
            <a:r>
              <a:rPr lang="nb-NO" dirty="0" smtClean="0"/>
              <a:t>A </a:t>
            </a:r>
            <a:r>
              <a:rPr lang="nb-NO" dirty="0" err="1" smtClean="0"/>
              <a:t>very</a:t>
            </a:r>
            <a:r>
              <a:rPr lang="nb-NO" dirty="0" smtClean="0"/>
              <a:t> </a:t>
            </a:r>
            <a:r>
              <a:rPr lang="nb-NO" dirty="0" err="1" smtClean="0"/>
              <a:t>common</a:t>
            </a:r>
            <a:r>
              <a:rPr lang="nb-NO" dirty="0" smtClean="0"/>
              <a:t> </a:t>
            </a:r>
            <a:r>
              <a:rPr lang="nb-NO" dirty="0" err="1" smtClean="0"/>
              <a:t>theme</a:t>
            </a:r>
            <a:r>
              <a:rPr lang="nb-NO" dirty="0" smtClean="0"/>
              <a:t> </a:t>
            </a:r>
            <a:r>
              <a:rPr lang="nb-NO" dirty="0" err="1" smtClean="0"/>
              <a:t>also</a:t>
            </a:r>
            <a:r>
              <a:rPr lang="nb-NO" dirty="0" smtClean="0"/>
              <a:t> in ICT4D, </a:t>
            </a:r>
            <a:r>
              <a:rPr lang="nb-NO" dirty="0" err="1" smtClean="0"/>
              <a:t>almost</a:t>
            </a:r>
            <a:r>
              <a:rPr lang="nb-NO" dirty="0" smtClean="0"/>
              <a:t> by </a:t>
            </a:r>
            <a:r>
              <a:rPr lang="nb-NO" dirty="0" err="1" smtClean="0"/>
              <a:t>definition</a:t>
            </a:r>
            <a:endParaRPr lang="nb-NO" dirty="0" smtClean="0"/>
          </a:p>
          <a:p>
            <a:pPr lvl="1"/>
            <a:r>
              <a:rPr lang="nb-NO" dirty="0" smtClean="0"/>
              <a:t>ICT (from </a:t>
            </a:r>
            <a:r>
              <a:rPr lang="nb-NO" dirty="0" err="1" smtClean="0"/>
              <a:t>developed</a:t>
            </a:r>
            <a:r>
              <a:rPr lang="nb-NO" dirty="0" smtClean="0"/>
              <a:t> </a:t>
            </a:r>
            <a:r>
              <a:rPr lang="nb-NO" dirty="0" err="1" smtClean="0"/>
              <a:t>country</a:t>
            </a:r>
            <a:r>
              <a:rPr lang="nb-NO" dirty="0" smtClean="0"/>
              <a:t>) 4 D (in </a:t>
            </a:r>
            <a:r>
              <a:rPr lang="nb-NO" dirty="0" err="1" smtClean="0"/>
              <a:t>developing</a:t>
            </a:r>
            <a:r>
              <a:rPr lang="nb-NO" dirty="0" smtClean="0"/>
              <a:t> </a:t>
            </a:r>
            <a:r>
              <a:rPr lang="nb-NO" dirty="0" err="1" smtClean="0"/>
              <a:t>country</a:t>
            </a:r>
            <a:r>
              <a:rPr lang="nb-NO" dirty="0" smtClean="0"/>
              <a:t>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609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600" dirty="0" err="1" smtClean="0"/>
              <a:t>Why</a:t>
            </a:r>
            <a:r>
              <a:rPr lang="nb-NO" sz="3600" dirty="0" smtClean="0"/>
              <a:t> transfer </a:t>
            </a:r>
            <a:r>
              <a:rPr lang="nb-NO" sz="3600" dirty="0" err="1" smtClean="0"/>
              <a:t>of</a:t>
            </a:r>
            <a:r>
              <a:rPr lang="nb-NO" sz="3600" dirty="0" smtClean="0"/>
              <a:t> </a:t>
            </a:r>
            <a:r>
              <a:rPr lang="nb-NO" sz="3600" dirty="0" err="1" smtClean="0"/>
              <a:t>ICTs</a:t>
            </a:r>
            <a:r>
              <a:rPr lang="nb-NO" sz="3600" dirty="0" smtClean="0"/>
              <a:t> from </a:t>
            </a:r>
            <a:r>
              <a:rPr lang="nb-NO" sz="3600" dirty="0" err="1" smtClean="0"/>
              <a:t>developed</a:t>
            </a:r>
            <a:r>
              <a:rPr lang="nb-NO" sz="3600" dirty="0" smtClean="0"/>
              <a:t> to </a:t>
            </a:r>
            <a:r>
              <a:rPr lang="nb-NO" sz="3600" dirty="0" err="1" smtClean="0"/>
              <a:t>developing</a:t>
            </a:r>
            <a:r>
              <a:rPr lang="nb-NO" sz="3600" dirty="0" smtClean="0"/>
              <a:t> </a:t>
            </a:r>
            <a:r>
              <a:rPr lang="nb-NO" sz="3600" dirty="0" err="1" smtClean="0"/>
              <a:t>countries</a:t>
            </a:r>
            <a:r>
              <a:rPr lang="nb-NO" sz="3600" dirty="0" smtClean="0"/>
              <a:t> (</a:t>
            </a:r>
            <a:r>
              <a:rPr lang="nb-NO" sz="3600" dirty="0" err="1" smtClean="0"/>
              <a:t>summary</a:t>
            </a:r>
            <a:r>
              <a:rPr lang="nb-NO" sz="3600" dirty="0" smtClean="0"/>
              <a:t> in </a:t>
            </a:r>
            <a:r>
              <a:rPr lang="nb-NO" sz="3600" dirty="0" err="1" smtClean="0"/>
              <a:t>Heeks</a:t>
            </a:r>
            <a:r>
              <a:rPr lang="nb-NO" sz="3600" dirty="0" smtClean="0"/>
              <a:t>)</a:t>
            </a:r>
            <a:endParaRPr lang="nb-N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2400" b="1" dirty="0" err="1" smtClean="0"/>
              <a:t>Economics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of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innovation</a:t>
            </a:r>
            <a:r>
              <a:rPr lang="nb-NO" sz="2400" dirty="0" smtClean="0"/>
              <a:t>: </a:t>
            </a:r>
            <a:r>
              <a:rPr lang="nb-NO" sz="2400" dirty="0" err="1" smtClean="0"/>
              <a:t>domination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industrialized</a:t>
            </a:r>
            <a:r>
              <a:rPr lang="nb-NO" sz="2400" dirty="0" smtClean="0"/>
              <a:t> </a:t>
            </a:r>
            <a:r>
              <a:rPr lang="nb-NO" sz="2400" dirty="0" err="1" smtClean="0"/>
              <a:t>countries</a:t>
            </a:r>
            <a:r>
              <a:rPr lang="nb-NO" sz="2400" dirty="0" smtClean="0"/>
              <a:t> </a:t>
            </a:r>
            <a:r>
              <a:rPr lang="nb-NO" sz="2400" dirty="0" err="1" smtClean="0"/>
              <a:t>research</a:t>
            </a:r>
            <a:r>
              <a:rPr lang="nb-NO" sz="2400" dirty="0" smtClean="0"/>
              <a:t> and </a:t>
            </a:r>
            <a:r>
              <a:rPr lang="nb-NO" sz="2400" dirty="0" err="1" smtClean="0"/>
              <a:t>development</a:t>
            </a:r>
            <a:endParaRPr lang="nb-NO" sz="2400" dirty="0" smtClean="0"/>
          </a:p>
          <a:p>
            <a:r>
              <a:rPr lang="nb-NO" sz="2400" b="1" dirty="0" err="1" smtClean="0"/>
              <a:t>Economics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of</a:t>
            </a:r>
            <a:r>
              <a:rPr lang="nb-NO" sz="2400" b="1" dirty="0" smtClean="0"/>
              <a:t> business</a:t>
            </a:r>
            <a:r>
              <a:rPr lang="nb-NO" sz="2400" dirty="0" smtClean="0"/>
              <a:t>: </a:t>
            </a:r>
            <a:r>
              <a:rPr lang="nb-NO" sz="2400" dirty="0" err="1" smtClean="0"/>
              <a:t>industrialized-country</a:t>
            </a:r>
            <a:r>
              <a:rPr lang="nb-NO" sz="2400" dirty="0" smtClean="0"/>
              <a:t> </a:t>
            </a:r>
            <a:r>
              <a:rPr lang="nb-NO" sz="2400" dirty="0" err="1" smtClean="0"/>
              <a:t>businesses</a:t>
            </a:r>
            <a:r>
              <a:rPr lang="nb-NO" sz="2400" dirty="0" smtClean="0"/>
              <a:t> </a:t>
            </a:r>
            <a:r>
              <a:rPr lang="nb-NO" sz="2400" dirty="0" err="1" smtClean="0"/>
              <a:t>able</a:t>
            </a:r>
            <a:r>
              <a:rPr lang="nb-NO" sz="2400" dirty="0" smtClean="0"/>
              <a:t> to </a:t>
            </a:r>
            <a:r>
              <a:rPr lang="nb-NO" sz="2400" dirty="0" err="1" smtClean="0"/>
              <a:t>invest</a:t>
            </a:r>
            <a:r>
              <a:rPr lang="nb-NO" sz="2400" dirty="0" smtClean="0"/>
              <a:t> more and </a:t>
            </a:r>
            <a:r>
              <a:rPr lang="nb-NO" sz="2400" dirty="0" err="1" smtClean="0"/>
              <a:t>earlier</a:t>
            </a:r>
            <a:r>
              <a:rPr lang="nb-NO" sz="2400" dirty="0" smtClean="0"/>
              <a:t> in ICT</a:t>
            </a:r>
          </a:p>
          <a:p>
            <a:r>
              <a:rPr lang="nb-NO" sz="2400" b="1" dirty="0" err="1" smtClean="0"/>
              <a:t>Economics</a:t>
            </a:r>
            <a:r>
              <a:rPr lang="nb-NO" sz="2400" b="1" dirty="0" smtClean="0"/>
              <a:t> and </a:t>
            </a:r>
            <a:r>
              <a:rPr lang="nb-NO" sz="2400" b="1" dirty="0" err="1" smtClean="0"/>
              <a:t>politics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of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aid</a:t>
            </a:r>
            <a:r>
              <a:rPr lang="nb-NO" sz="2400" dirty="0" smtClean="0"/>
              <a:t>: </a:t>
            </a:r>
            <a:r>
              <a:rPr lang="nb-NO" sz="2400" dirty="0" err="1" smtClean="0"/>
              <a:t>flow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resources</a:t>
            </a:r>
            <a:r>
              <a:rPr lang="nb-NO" sz="2400" dirty="0" smtClean="0"/>
              <a:t> and artefacts from </a:t>
            </a:r>
            <a:r>
              <a:rPr lang="nb-NO" sz="2400" dirty="0" err="1" smtClean="0"/>
              <a:t>developed</a:t>
            </a:r>
            <a:r>
              <a:rPr lang="nb-NO" sz="2400" dirty="0" smtClean="0"/>
              <a:t> to </a:t>
            </a:r>
            <a:r>
              <a:rPr lang="nb-NO" sz="2400" dirty="0" err="1" smtClean="0"/>
              <a:t>developing</a:t>
            </a:r>
            <a:endParaRPr lang="nb-NO" sz="2400" dirty="0" smtClean="0"/>
          </a:p>
          <a:p>
            <a:r>
              <a:rPr lang="nb-NO" sz="2400" b="1" dirty="0" err="1" smtClean="0"/>
              <a:t>Belief</a:t>
            </a:r>
            <a:r>
              <a:rPr lang="nb-NO" sz="2400" b="1" dirty="0" smtClean="0"/>
              <a:t> in </a:t>
            </a:r>
            <a:r>
              <a:rPr lang="nb-NO" sz="2400" b="1" dirty="0" err="1" smtClean="0"/>
              <a:t>superiority</a:t>
            </a:r>
            <a:r>
              <a:rPr lang="nb-NO" sz="2400" b="1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imported</a:t>
            </a:r>
            <a:r>
              <a:rPr lang="nb-NO" sz="2400" dirty="0" smtClean="0"/>
              <a:t> </a:t>
            </a:r>
            <a:r>
              <a:rPr lang="nb-NO" sz="2400" dirty="0" err="1" smtClean="0"/>
              <a:t>items</a:t>
            </a:r>
            <a:endParaRPr lang="nb-NO" sz="2400" dirty="0" smtClean="0"/>
          </a:p>
          <a:p>
            <a:r>
              <a:rPr lang="nb-NO" sz="2400" dirty="0" smtClean="0"/>
              <a:t>All </a:t>
            </a:r>
            <a:r>
              <a:rPr lang="nb-NO" sz="2400" dirty="0" err="1" smtClean="0"/>
              <a:t>of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above</a:t>
            </a:r>
            <a:r>
              <a:rPr lang="nb-NO" sz="2400" dirty="0" smtClean="0"/>
              <a:t> </a:t>
            </a:r>
            <a:r>
              <a:rPr lang="nb-NO" sz="2400" dirty="0" err="1" smtClean="0"/>
              <a:t>enabled</a:t>
            </a:r>
            <a:r>
              <a:rPr lang="nb-NO" sz="2400" dirty="0" smtClean="0"/>
              <a:t> and </a:t>
            </a:r>
            <a:r>
              <a:rPr lang="nb-NO" sz="2400" dirty="0" err="1" smtClean="0"/>
              <a:t>strengthened</a:t>
            </a:r>
            <a:r>
              <a:rPr lang="nb-NO" sz="2400" dirty="0" smtClean="0"/>
              <a:t> by </a:t>
            </a:r>
            <a:r>
              <a:rPr lang="nb-NO" sz="2400" b="1" dirty="0" err="1" smtClean="0"/>
              <a:t>globalization</a:t>
            </a:r>
            <a:r>
              <a:rPr lang="nb-NO" sz="2400" dirty="0" smtClean="0"/>
              <a:t>: </a:t>
            </a:r>
            <a:r>
              <a:rPr lang="nb-NO" sz="2400" dirty="0" err="1" smtClean="0"/>
              <a:t>carried</a:t>
            </a:r>
            <a:r>
              <a:rPr lang="nb-NO" sz="2400" dirty="0" smtClean="0"/>
              <a:t> </a:t>
            </a:r>
            <a:r>
              <a:rPr lang="nb-NO" sz="2400" dirty="0" err="1" smtClean="0"/>
              <a:t>ideas</a:t>
            </a:r>
            <a:r>
              <a:rPr lang="nb-NO" sz="2400" dirty="0" smtClean="0"/>
              <a:t> and systems from </a:t>
            </a:r>
            <a:r>
              <a:rPr lang="nb-NO" sz="2400" dirty="0" err="1" smtClean="0"/>
              <a:t>developed</a:t>
            </a:r>
            <a:r>
              <a:rPr lang="nb-NO" sz="2400" dirty="0" smtClean="0"/>
              <a:t> to </a:t>
            </a:r>
            <a:r>
              <a:rPr lang="nb-NO" sz="2400" dirty="0" err="1" smtClean="0"/>
              <a:t>developing</a:t>
            </a:r>
            <a:endParaRPr lang="nb-N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Billions </a:t>
            </a:r>
            <a:r>
              <a:rPr lang="nb-NO" dirty="0" err="1" smtClean="0"/>
              <a:t>of</a:t>
            </a:r>
            <a:r>
              <a:rPr lang="nb-NO" dirty="0" smtClean="0"/>
              <a:t> $ </a:t>
            </a:r>
            <a:r>
              <a:rPr lang="nb-NO" dirty="0" err="1" smtClean="0"/>
              <a:t>going</a:t>
            </a:r>
            <a:r>
              <a:rPr lang="nb-NO" dirty="0" smtClean="0"/>
              <a:t> </a:t>
            </a:r>
            <a:r>
              <a:rPr lang="nb-NO" dirty="0" err="1" smtClean="0"/>
              <a:t>into</a:t>
            </a:r>
            <a:r>
              <a:rPr lang="nb-NO" dirty="0" smtClean="0"/>
              <a:t> ”</a:t>
            </a:r>
            <a:r>
              <a:rPr lang="nb-NO" dirty="0" err="1" smtClean="0"/>
              <a:t>technology</a:t>
            </a:r>
            <a:r>
              <a:rPr lang="nb-NO" dirty="0" smtClean="0"/>
              <a:t> transfer”, led by </a:t>
            </a:r>
            <a:r>
              <a:rPr lang="nb-NO" dirty="0" err="1" smtClean="0"/>
              <a:t>development</a:t>
            </a:r>
            <a:r>
              <a:rPr lang="nb-NO" dirty="0" smtClean="0"/>
              <a:t> </a:t>
            </a:r>
            <a:r>
              <a:rPr lang="nb-NO" dirty="0" err="1" smtClean="0"/>
              <a:t>agencies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nb-NO" sz="2000" dirty="0" smtClean="0">
              <a:hlinkClick r:id="rId2"/>
            </a:endParaRPr>
          </a:p>
          <a:p>
            <a:r>
              <a:rPr lang="nb-NO" sz="2000" dirty="0" smtClean="0">
                <a:hlinkClick r:id="rId2"/>
              </a:rPr>
              <a:t>http://www.who.int/phi/programme_technology_transfer/en/</a:t>
            </a:r>
            <a:endParaRPr lang="nb-NO" sz="2000" dirty="0" smtClean="0"/>
          </a:p>
          <a:p>
            <a:r>
              <a:rPr lang="nb-NO" sz="2000" dirty="0" smtClean="0">
                <a:hlinkClick r:id="rId3"/>
              </a:rPr>
              <a:t>http://www.worldbank.org/projects/P101928/health-sector-technology-transfer-institutional-reform?lang=en&amp;tab=overview</a:t>
            </a:r>
            <a:endParaRPr lang="nb-NO" sz="2000" dirty="0" smtClean="0"/>
          </a:p>
          <a:p>
            <a:r>
              <a:rPr lang="nb-NO" sz="2000" dirty="0" smtClean="0">
                <a:hlinkClick r:id="rId4"/>
              </a:rPr>
              <a:t>https://www.usaid.gov/ghana/news-information/press-releases/official-launch-feed-future-usaid-agriculture-technology</a:t>
            </a:r>
            <a:endParaRPr lang="nb-NO" sz="2000" dirty="0" smtClean="0"/>
          </a:p>
          <a:p>
            <a:endParaRPr lang="nb-NO" dirty="0" smtClean="0"/>
          </a:p>
          <a:p>
            <a:r>
              <a:rPr lang="en-US" dirty="0" smtClean="0"/>
              <a:t>IT is seen as a key tool in achieving [economic growth], and becomes part of a technically rational and technologically determinist agenda that focuses on the digital divide, on “</a:t>
            </a:r>
            <a:r>
              <a:rPr lang="en-US" dirty="0" err="1" smtClean="0"/>
              <a:t>eDevelopment</a:t>
            </a:r>
            <a:r>
              <a:rPr lang="en-US" dirty="0" smtClean="0"/>
              <a:t>,” and on IT infrastructure (Wilson &amp; </a:t>
            </a:r>
            <a:r>
              <a:rPr lang="en-US" dirty="0" err="1" smtClean="0"/>
              <a:t>Heeks</a:t>
            </a:r>
            <a:r>
              <a:rPr lang="en-US" dirty="0" smtClean="0"/>
              <a:t>, 2000).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Question 1: How is this seen from the various perspectives on development (from lecture 1)?</a:t>
            </a:r>
            <a:endParaRPr lang="nb-NO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nb-NO" dirty="0" smtClean="0"/>
          </a:p>
          <a:p>
            <a:r>
              <a:rPr lang="nb-NO" dirty="0" err="1" smtClean="0">
                <a:solidFill>
                  <a:schemeClr val="accent5">
                    <a:lumMod val="50000"/>
                  </a:schemeClr>
                </a:solidFill>
              </a:rPr>
              <a:t>Question</a:t>
            </a:r>
            <a:r>
              <a:rPr lang="nb-NO" dirty="0" smtClean="0">
                <a:solidFill>
                  <a:schemeClr val="accent5">
                    <a:lumMod val="50000"/>
                  </a:schemeClr>
                </a:solidFill>
              </a:rPr>
              <a:t> 2: </a:t>
            </a:r>
            <a:r>
              <a:rPr lang="nb-NO" dirty="0" err="1" smtClean="0">
                <a:solidFill>
                  <a:schemeClr val="accent5">
                    <a:lumMod val="50000"/>
                  </a:schemeClr>
                </a:solidFill>
              </a:rPr>
              <a:t>How</a:t>
            </a:r>
            <a:r>
              <a:rPr lang="nb-NO" dirty="0" smtClean="0">
                <a:solidFill>
                  <a:schemeClr val="accent5">
                    <a:lumMod val="50000"/>
                  </a:schemeClr>
                </a:solidFill>
              </a:rPr>
              <a:t> do </a:t>
            </a:r>
            <a:r>
              <a:rPr lang="nb-NO" dirty="0" err="1" smtClean="0">
                <a:solidFill>
                  <a:schemeClr val="accent5">
                    <a:lumMod val="50000"/>
                  </a:schemeClr>
                </a:solidFill>
              </a:rPr>
              <a:t>we</a:t>
            </a:r>
            <a:r>
              <a:rPr lang="nb-NO" dirty="0" smtClean="0">
                <a:solidFill>
                  <a:schemeClr val="accent5">
                    <a:lumMod val="50000"/>
                  </a:schemeClr>
                </a:solidFill>
              </a:rPr>
              <a:t> transfer </a:t>
            </a:r>
            <a:r>
              <a:rPr lang="nb-NO" dirty="0" err="1" smtClean="0">
                <a:solidFill>
                  <a:schemeClr val="accent5">
                    <a:lumMod val="50000"/>
                  </a:schemeClr>
                </a:solidFill>
              </a:rPr>
              <a:t>technology</a:t>
            </a:r>
            <a:r>
              <a:rPr lang="nb-NO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nb-NO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Historical</a:t>
            </a:r>
            <a:r>
              <a:rPr lang="nb-NO" dirty="0" smtClean="0"/>
              <a:t> </a:t>
            </a:r>
            <a:r>
              <a:rPr lang="nb-NO" dirty="0" err="1" smtClean="0"/>
              <a:t>models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Rogers’ </a:t>
            </a:r>
            <a:r>
              <a:rPr lang="nb-NO" dirty="0" err="1" smtClean="0"/>
              <a:t>Diffusion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Technology</a:t>
            </a:r>
            <a:endParaRPr lang="nb-NO" dirty="0" smtClean="0"/>
          </a:p>
          <a:p>
            <a:r>
              <a:rPr lang="nb-NO" dirty="0" smtClean="0"/>
              <a:t>TAM</a:t>
            </a:r>
          </a:p>
          <a:p>
            <a:r>
              <a:rPr lang="nb-NO" dirty="0" err="1" smtClean="0"/>
              <a:t>Critiques</a:t>
            </a:r>
            <a:r>
              <a:rPr lang="nb-NO" dirty="0" smtClean="0"/>
              <a:t>, and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realization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better</a:t>
            </a:r>
            <a:r>
              <a:rPr lang="nb-NO" dirty="0" smtClean="0"/>
              <a:t> </a:t>
            </a:r>
            <a:r>
              <a:rPr lang="nb-NO" dirty="0" err="1" smtClean="0"/>
              <a:t>explanations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needed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0164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Diffusion of technology</a:t>
            </a:r>
            <a:br>
              <a:rPr lang="en-US" dirty="0" smtClean="0"/>
            </a:br>
            <a:r>
              <a:rPr lang="en-US" sz="3100" dirty="0" smtClean="0"/>
              <a:t>Rogers (1983)</a:t>
            </a:r>
            <a:endParaRPr lang="en-US" dirty="0"/>
          </a:p>
        </p:txBody>
      </p:sp>
      <p:pic>
        <p:nvPicPr>
          <p:cNvPr id="1026" name="Picture 2" descr="https://upload.wikimedia.org/wikipedia/commons/thumb/1/11/Diffusion_of_ideas.svg/2000px-Diffusion_of_ideas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3" y="1196752"/>
            <a:ext cx="7101013" cy="532859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1268760"/>
            <a:ext cx="36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Focus on individuals (”early adopters”, ”laggards”)</a:t>
            </a:r>
          </a:p>
          <a:p>
            <a:endParaRPr lang="en-US" dirty="0" smtClean="0"/>
          </a:p>
          <a:p>
            <a:r>
              <a:rPr lang="en-US" dirty="0" smtClean="0"/>
              <a:t>Does not deal with social systems in which the diffusion takes place</a:t>
            </a:r>
          </a:p>
          <a:p>
            <a:endParaRPr lang="en-US" dirty="0" smtClean="0"/>
          </a:p>
          <a:p>
            <a:r>
              <a:rPr lang="en-US" dirty="0" smtClean="0"/>
              <a:t>Critiqued for failing to account for complex technological innovation (ICTs). Technology as material object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 smtClean="0"/>
              <a:t>Technology</a:t>
            </a:r>
            <a:r>
              <a:rPr lang="nb-NO" dirty="0" smtClean="0"/>
              <a:t> </a:t>
            </a:r>
            <a:r>
              <a:rPr lang="nb-NO" dirty="0" err="1" smtClean="0"/>
              <a:t>Acceptance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r>
              <a:rPr lang="nb-NO" dirty="0" smtClean="0"/>
              <a:t> (TAM)</a:t>
            </a:r>
            <a:br>
              <a:rPr lang="nb-NO" dirty="0" smtClean="0"/>
            </a:br>
            <a:r>
              <a:rPr lang="nb-NO" sz="2700" dirty="0" smtClean="0"/>
              <a:t>(Davis et al 1989)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err="1" smtClean="0"/>
              <a:t>Builds</a:t>
            </a:r>
            <a:r>
              <a:rPr lang="nb-NO" sz="2400" dirty="0" smtClean="0"/>
              <a:t> </a:t>
            </a:r>
            <a:r>
              <a:rPr lang="nb-NO" sz="2400" dirty="0" err="1" smtClean="0"/>
              <a:t>on</a:t>
            </a:r>
            <a:r>
              <a:rPr lang="nb-NO" sz="2400" dirty="0" smtClean="0"/>
              <a:t>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ideas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, </a:t>
            </a:r>
            <a:r>
              <a:rPr lang="nb-NO" sz="2400" dirty="0" err="1" smtClean="0"/>
              <a:t>among</a:t>
            </a:r>
            <a:r>
              <a:rPr lang="nb-NO" sz="2400" dirty="0" smtClean="0"/>
              <a:t> </a:t>
            </a:r>
            <a:r>
              <a:rPr lang="nb-NO" sz="2400" dirty="0" err="1" smtClean="0"/>
              <a:t>others</a:t>
            </a:r>
            <a:r>
              <a:rPr lang="nb-NO" sz="2400" dirty="0" smtClean="0"/>
              <a:t>, Rogers</a:t>
            </a:r>
          </a:p>
          <a:p>
            <a:r>
              <a:rPr lang="nb-NO" sz="2400" dirty="0" err="1" smtClean="0"/>
              <a:t>Tailored</a:t>
            </a:r>
            <a:r>
              <a:rPr lang="nb-NO" sz="2400" dirty="0" smtClean="0"/>
              <a:t> to </a:t>
            </a:r>
            <a:r>
              <a:rPr lang="nb-NO" sz="2400" dirty="0" err="1" smtClean="0"/>
              <a:t>the</a:t>
            </a:r>
            <a:r>
              <a:rPr lang="nb-NO" sz="2400" dirty="0" smtClean="0"/>
              <a:t> </a:t>
            </a:r>
            <a:r>
              <a:rPr lang="nb-NO" sz="2400" dirty="0" err="1" smtClean="0"/>
              <a:t>context</a:t>
            </a:r>
            <a:r>
              <a:rPr lang="nb-NO" sz="2400" dirty="0" smtClean="0"/>
              <a:t> </a:t>
            </a:r>
            <a:r>
              <a:rPr lang="nb-NO" sz="2400" dirty="0" err="1" smtClean="0"/>
              <a:t>of</a:t>
            </a:r>
            <a:r>
              <a:rPr lang="nb-NO" sz="2400" dirty="0" smtClean="0"/>
              <a:t> ICT, </a:t>
            </a:r>
            <a:r>
              <a:rPr lang="nb-NO" sz="2400" dirty="0" err="1" smtClean="0"/>
              <a:t>designed</a:t>
            </a:r>
            <a:r>
              <a:rPr lang="nb-NO" sz="2400" dirty="0" smtClean="0"/>
              <a:t> to </a:t>
            </a:r>
            <a:r>
              <a:rPr lang="nb-NO" sz="2400" dirty="0" err="1" smtClean="0"/>
              <a:t>predicts</a:t>
            </a:r>
            <a:r>
              <a:rPr lang="nb-NO" sz="2400" dirty="0" smtClean="0"/>
              <a:t> ICT </a:t>
            </a:r>
            <a:r>
              <a:rPr lang="nb-NO" sz="2400" dirty="0" err="1" smtClean="0"/>
              <a:t>acceptance</a:t>
            </a:r>
            <a:endParaRPr lang="nb-NO" sz="2400" dirty="0" smtClean="0"/>
          </a:p>
          <a:p>
            <a:pPr lvl="1"/>
            <a:r>
              <a:rPr lang="nb-NO" sz="2000" dirty="0" err="1" smtClean="0"/>
              <a:t>Perceived</a:t>
            </a:r>
            <a:r>
              <a:rPr lang="nb-NO" sz="2000" dirty="0" smtClean="0"/>
              <a:t> </a:t>
            </a:r>
            <a:r>
              <a:rPr lang="nb-NO" sz="2000" dirty="0" err="1" smtClean="0"/>
              <a:t>usefulness</a:t>
            </a:r>
            <a:endParaRPr lang="nb-NO" sz="2000" dirty="0" smtClean="0"/>
          </a:p>
          <a:p>
            <a:pPr lvl="1"/>
            <a:r>
              <a:rPr lang="nb-NO" sz="2000" dirty="0" err="1" smtClean="0"/>
              <a:t>Perceived</a:t>
            </a:r>
            <a:r>
              <a:rPr lang="nb-NO" sz="2000" dirty="0" smtClean="0"/>
              <a:t> </a:t>
            </a:r>
            <a:r>
              <a:rPr lang="nb-NO" sz="2000" dirty="0" err="1" smtClean="0"/>
              <a:t>ease</a:t>
            </a:r>
            <a:r>
              <a:rPr lang="nb-NO" sz="2000" dirty="0" smtClean="0"/>
              <a:t> </a:t>
            </a:r>
            <a:r>
              <a:rPr lang="nb-NO" sz="2000" dirty="0" err="1" smtClean="0"/>
              <a:t>of</a:t>
            </a:r>
            <a:r>
              <a:rPr lang="nb-NO" sz="2000" dirty="0" smtClean="0"/>
              <a:t> </a:t>
            </a:r>
            <a:r>
              <a:rPr lang="nb-NO" sz="2000" dirty="0" err="1" smtClean="0"/>
              <a:t>use</a:t>
            </a:r>
            <a:endParaRPr lang="nb-NO" sz="2000" dirty="0" smtClean="0"/>
          </a:p>
          <a:p>
            <a:endParaRPr lang="nb-NO" sz="2400" dirty="0"/>
          </a:p>
        </p:txBody>
      </p:sp>
      <p:pic>
        <p:nvPicPr>
          <p:cNvPr id="20482" name="Picture 2" descr="https://upload.wikimedia.org/wikipedia/commons/6/67/Technology_Acceptance_Mod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573016"/>
            <a:ext cx="6675265" cy="25111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1974</Words>
  <Application>Microsoft Office PowerPoint</Application>
  <PresentationFormat>On-screen Show (4:3)</PresentationFormat>
  <Paragraphs>225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Wingdings</vt:lpstr>
      <vt:lpstr>Office Theme</vt:lpstr>
      <vt:lpstr>The technology transfer debate</vt:lpstr>
      <vt:lpstr>Technology transfer outline</vt:lpstr>
      <vt:lpstr>Guide to the readings</vt:lpstr>
      <vt:lpstr>Background</vt:lpstr>
      <vt:lpstr>Why transfer of ICTs from developed to developing countries (summary in Heeks)</vt:lpstr>
      <vt:lpstr>Billions of $ going into ”technology transfer”, led by development agencies</vt:lpstr>
      <vt:lpstr>Historical models</vt:lpstr>
      <vt:lpstr>Diffusion of technology Rogers (1983)</vt:lpstr>
      <vt:lpstr>Technology Acceptance Model (TAM) (Davis et al 1989)</vt:lpstr>
      <vt:lpstr>Limitations of the models</vt:lpstr>
      <vt:lpstr>Critique of TAM (summarized by Nhampossa)</vt:lpstr>
      <vt:lpstr>Introducing Technology Translation</vt:lpstr>
      <vt:lpstr>Akrich’s example (1992): There is no such thing as technology transfer</vt:lpstr>
      <vt:lpstr>Technology Translation</vt:lpstr>
      <vt:lpstr>How the translation perspective addresses some of the critiques of TAM</vt:lpstr>
      <vt:lpstr>Cultivating sustainable networks</vt:lpstr>
      <vt:lpstr>Nhampossa’s view of technology translation</vt:lpstr>
      <vt:lpstr>Heeks (2002)</vt:lpstr>
      <vt:lpstr>Design-actuality gaps</vt:lpstr>
      <vt:lpstr>Design-actuality gaps</vt:lpstr>
      <vt:lpstr>How to limit gaps</vt:lpstr>
      <vt:lpstr>Complementing views  </vt:lpstr>
      <vt:lpstr>The Zimbabwe Bush Pump type ‘B’</vt:lpstr>
      <vt:lpstr>Technology learning (Braa et al)</vt:lpstr>
      <vt:lpstr>Suchman’s Located acountabilities in technology production</vt:lpstr>
      <vt:lpstr>Pointing to some possible implications for technology production</vt:lpstr>
      <vt:lpstr>Circulating translations</vt:lpstr>
      <vt:lpstr>Nhampossa’s view of technology translation revisited</vt:lpstr>
      <vt:lpstr>Take-away points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technology transfer debate</dc:title>
  <dc:creator>Johan Ivar Sæbø</dc:creator>
  <cp:lastModifiedBy>Johan Ivar Sæbø</cp:lastModifiedBy>
  <cp:revision>36</cp:revision>
  <dcterms:created xsi:type="dcterms:W3CDTF">2016-10-07T12:46:16Z</dcterms:created>
  <dcterms:modified xsi:type="dcterms:W3CDTF">2017-09-25T11:26:51Z</dcterms:modified>
</cp:coreProperties>
</file>