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trictFirstAndLastChars="0" saveSubsetFonts="1" autoCompressPictures="0">
  <p:sldMasterIdLst>
    <p:sldMasterId id="2147483648" r:id="rId1"/>
  </p:sldMasterIdLst>
  <p:notesMasterIdLst>
    <p:notesMasterId r:id="rId85"/>
  </p:notesMasterIdLst>
  <p:handoutMasterIdLst>
    <p:handoutMasterId r:id="rId86"/>
  </p:handoutMasterIdLst>
  <p:sldIdLst>
    <p:sldId id="256" r:id="rId2"/>
    <p:sldId id="259" r:id="rId3"/>
    <p:sldId id="260" r:id="rId4"/>
    <p:sldId id="261" r:id="rId5"/>
    <p:sldId id="311" r:id="rId6"/>
    <p:sldId id="288" r:id="rId7"/>
    <p:sldId id="276" r:id="rId8"/>
    <p:sldId id="277" r:id="rId9"/>
    <p:sldId id="265" r:id="rId10"/>
    <p:sldId id="289" r:id="rId11"/>
    <p:sldId id="293" r:id="rId12"/>
    <p:sldId id="281" r:id="rId13"/>
    <p:sldId id="294" r:id="rId14"/>
    <p:sldId id="282" r:id="rId15"/>
    <p:sldId id="297" r:id="rId16"/>
    <p:sldId id="298" r:id="rId17"/>
    <p:sldId id="295" r:id="rId18"/>
    <p:sldId id="299" r:id="rId19"/>
    <p:sldId id="300" r:id="rId20"/>
    <p:sldId id="302" r:id="rId21"/>
    <p:sldId id="307" r:id="rId22"/>
    <p:sldId id="308" r:id="rId23"/>
    <p:sldId id="301" r:id="rId24"/>
    <p:sldId id="303" r:id="rId25"/>
    <p:sldId id="309" r:id="rId26"/>
    <p:sldId id="312" r:id="rId27"/>
    <p:sldId id="317" r:id="rId28"/>
    <p:sldId id="313" r:id="rId29"/>
    <p:sldId id="315" r:id="rId30"/>
    <p:sldId id="268" r:id="rId31"/>
    <p:sldId id="320" r:id="rId32"/>
    <p:sldId id="322" r:id="rId33"/>
    <p:sldId id="323" r:id="rId34"/>
    <p:sldId id="321" r:id="rId35"/>
    <p:sldId id="305" r:id="rId36"/>
    <p:sldId id="325" r:id="rId37"/>
    <p:sldId id="327" r:id="rId38"/>
    <p:sldId id="326" r:id="rId39"/>
    <p:sldId id="324" r:id="rId40"/>
    <p:sldId id="328" r:id="rId41"/>
    <p:sldId id="329" r:id="rId42"/>
    <p:sldId id="330" r:id="rId43"/>
    <p:sldId id="331" r:id="rId44"/>
    <p:sldId id="332" r:id="rId45"/>
    <p:sldId id="333" r:id="rId46"/>
    <p:sldId id="334" r:id="rId47"/>
    <p:sldId id="335" r:id="rId48"/>
    <p:sldId id="336" r:id="rId49"/>
    <p:sldId id="337" r:id="rId50"/>
    <p:sldId id="338" r:id="rId51"/>
    <p:sldId id="339" r:id="rId52"/>
    <p:sldId id="340" r:id="rId53"/>
    <p:sldId id="341" r:id="rId54"/>
    <p:sldId id="343" r:id="rId55"/>
    <p:sldId id="342" r:id="rId56"/>
    <p:sldId id="344" r:id="rId57"/>
    <p:sldId id="345" r:id="rId58"/>
    <p:sldId id="346" r:id="rId59"/>
    <p:sldId id="347" r:id="rId60"/>
    <p:sldId id="348" r:id="rId61"/>
    <p:sldId id="353" r:id="rId62"/>
    <p:sldId id="374" r:id="rId63"/>
    <p:sldId id="351" r:id="rId64"/>
    <p:sldId id="355" r:id="rId65"/>
    <p:sldId id="352" r:id="rId66"/>
    <p:sldId id="354" r:id="rId67"/>
    <p:sldId id="363" r:id="rId68"/>
    <p:sldId id="362" r:id="rId69"/>
    <p:sldId id="356" r:id="rId70"/>
    <p:sldId id="357" r:id="rId71"/>
    <p:sldId id="358" r:id="rId72"/>
    <p:sldId id="359" r:id="rId73"/>
    <p:sldId id="360" r:id="rId74"/>
    <p:sldId id="361" r:id="rId75"/>
    <p:sldId id="364" r:id="rId76"/>
    <p:sldId id="365" r:id="rId77"/>
    <p:sldId id="366" r:id="rId78"/>
    <p:sldId id="371" r:id="rId79"/>
    <p:sldId id="370" r:id="rId80"/>
    <p:sldId id="367" r:id="rId81"/>
    <p:sldId id="368" r:id="rId82"/>
    <p:sldId id="372" r:id="rId83"/>
    <p:sldId id="373" r:id="rId84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672">
          <p15:clr>
            <a:srgbClr val="A4A3A4"/>
          </p15:clr>
        </p15:guide>
        <p15:guide id="3" pos="5472">
          <p15:clr>
            <a:srgbClr val="A4A3A4"/>
          </p15:clr>
        </p15:guide>
        <p15:guide id="4" pos="1008">
          <p15:clr>
            <a:srgbClr val="A4A3A4"/>
          </p15:clr>
        </p15:guide>
        <p15:guide id="5" pos="115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08" autoAdjust="0"/>
    <p:restoredTop sz="93909" autoAdjust="0"/>
  </p:normalViewPr>
  <p:slideViewPr>
    <p:cSldViewPr snapToGrid="0">
      <p:cViewPr varScale="1">
        <p:scale>
          <a:sx n="153" d="100"/>
          <a:sy n="153" d="100"/>
        </p:scale>
        <p:origin x="2022" y="138"/>
      </p:cViewPr>
      <p:guideLst>
        <p:guide orient="horz" pos="2160"/>
        <p:guide pos="672"/>
        <p:guide pos="5472"/>
        <p:guide pos="1008"/>
        <p:guide pos="11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22262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9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llef Struksnes Jahren" userId="9d445570-a449-4513-bfeb-7fce20956292" providerId="ADAL" clId="{31164212-1D2E-4AA4-8E5F-C7CBBC968D94}"/>
    <pc:docChg chg="modSld">
      <pc:chgData name="Tollef Struksnes Jahren" userId="9d445570-a449-4513-bfeb-7fce20956292" providerId="ADAL" clId="{31164212-1D2E-4AA4-8E5F-C7CBBC968D94}" dt="2018-05-14T08:17:03.231" v="196"/>
      <pc:docMkLst>
        <pc:docMk/>
      </pc:docMkLst>
      <pc:sldChg chg="modSp modAnim">
        <pc:chgData name="Tollef Struksnes Jahren" userId="9d445570-a449-4513-bfeb-7fce20956292" providerId="ADAL" clId="{31164212-1D2E-4AA4-8E5F-C7CBBC968D94}" dt="2018-05-14T07:39:36.417" v="27" actId="1076"/>
        <pc:sldMkLst>
          <pc:docMk/>
          <pc:sldMk cId="1059877406" sldId="321"/>
        </pc:sldMkLst>
        <pc:spChg chg="mod">
          <ac:chgData name="Tollef Struksnes Jahren" userId="9d445570-a449-4513-bfeb-7fce20956292" providerId="ADAL" clId="{31164212-1D2E-4AA4-8E5F-C7CBBC968D94}" dt="2018-05-14T07:39:36.417" v="27" actId="1076"/>
          <ac:spMkLst>
            <pc:docMk/>
            <pc:sldMk cId="1059877406" sldId="321"/>
            <ac:spMk id="3" creationId="{5855D377-59CB-4FDB-93D7-68A871182F71}"/>
          </ac:spMkLst>
        </pc:spChg>
      </pc:sldChg>
      <pc:sldChg chg="modSp modAnim">
        <pc:chgData name="Tollef Struksnes Jahren" userId="9d445570-a449-4513-bfeb-7fce20956292" providerId="ADAL" clId="{31164212-1D2E-4AA4-8E5F-C7CBBC968D94}" dt="2018-05-14T07:54:36.614" v="125" actId="20577"/>
        <pc:sldMkLst>
          <pc:docMk/>
          <pc:sldMk cId="1983991740" sldId="324"/>
        </pc:sldMkLst>
        <pc:spChg chg="mod">
          <ac:chgData name="Tollef Struksnes Jahren" userId="9d445570-a449-4513-bfeb-7fce20956292" providerId="ADAL" clId="{31164212-1D2E-4AA4-8E5F-C7CBBC968D94}" dt="2018-05-14T07:54:36.614" v="125" actId="20577"/>
          <ac:spMkLst>
            <pc:docMk/>
            <pc:sldMk cId="1983991740" sldId="324"/>
            <ac:spMk id="3" creationId="{E490CA60-9360-43DD-81B5-758291EE11E6}"/>
          </ac:spMkLst>
        </pc:spChg>
      </pc:sldChg>
      <pc:sldChg chg="modSp">
        <pc:chgData name="Tollef Struksnes Jahren" userId="9d445570-a449-4513-bfeb-7fce20956292" providerId="ADAL" clId="{31164212-1D2E-4AA4-8E5F-C7CBBC968D94}" dt="2018-05-14T08:15:48.652" v="180" actId="20577"/>
        <pc:sldMkLst>
          <pc:docMk/>
          <pc:sldMk cId="1530168553" sldId="346"/>
        </pc:sldMkLst>
        <pc:spChg chg="mod">
          <ac:chgData name="Tollef Struksnes Jahren" userId="9d445570-a449-4513-bfeb-7fce20956292" providerId="ADAL" clId="{31164212-1D2E-4AA4-8E5F-C7CBBC968D94}" dt="2018-05-14T08:15:48.652" v="180" actId="20577"/>
          <ac:spMkLst>
            <pc:docMk/>
            <pc:sldMk cId="1530168553" sldId="346"/>
            <ac:spMk id="2" creationId="{A1A08F9F-E49B-40C7-9771-90572D7B903F}"/>
          </ac:spMkLst>
        </pc:spChg>
      </pc:sldChg>
      <pc:sldChg chg="modSp">
        <pc:chgData name="Tollef Struksnes Jahren" userId="9d445570-a449-4513-bfeb-7fce20956292" providerId="ADAL" clId="{31164212-1D2E-4AA4-8E5F-C7CBBC968D94}" dt="2018-05-14T08:16:00.771" v="183" actId="14100"/>
        <pc:sldMkLst>
          <pc:docMk/>
          <pc:sldMk cId="2214283276" sldId="347"/>
        </pc:sldMkLst>
        <pc:spChg chg="mod">
          <ac:chgData name="Tollef Struksnes Jahren" userId="9d445570-a449-4513-bfeb-7fce20956292" providerId="ADAL" clId="{31164212-1D2E-4AA4-8E5F-C7CBBC968D94}" dt="2018-05-14T08:16:00.771" v="183" actId="14100"/>
          <ac:spMkLst>
            <pc:docMk/>
            <pc:sldMk cId="2214283276" sldId="347"/>
            <ac:spMk id="2" creationId="{84991F7E-94E9-4B57-8D0F-1434120B08F4}"/>
          </ac:spMkLst>
        </pc:spChg>
      </pc:sldChg>
      <pc:sldChg chg="modSp modAnim">
        <pc:chgData name="Tollef Struksnes Jahren" userId="9d445570-a449-4513-bfeb-7fce20956292" providerId="ADAL" clId="{31164212-1D2E-4AA4-8E5F-C7CBBC968D94}" dt="2018-05-14T08:16:06.682" v="186" actId="14100"/>
        <pc:sldMkLst>
          <pc:docMk/>
          <pc:sldMk cId="2928786435" sldId="348"/>
        </pc:sldMkLst>
        <pc:spChg chg="mod">
          <ac:chgData name="Tollef Struksnes Jahren" userId="9d445570-a449-4513-bfeb-7fce20956292" providerId="ADAL" clId="{31164212-1D2E-4AA4-8E5F-C7CBBC968D94}" dt="2018-05-14T08:16:06.682" v="186" actId="14100"/>
          <ac:spMkLst>
            <pc:docMk/>
            <pc:sldMk cId="2928786435" sldId="348"/>
            <ac:spMk id="2" creationId="{67A31107-7874-40E1-8846-4ABC03E75A26}"/>
          </ac:spMkLst>
        </pc:spChg>
        <pc:spChg chg="mod">
          <ac:chgData name="Tollef Struksnes Jahren" userId="9d445570-a449-4513-bfeb-7fce20956292" providerId="ADAL" clId="{31164212-1D2E-4AA4-8E5F-C7CBBC968D94}" dt="2018-05-14T08:04:45.592" v="129" actId="20577"/>
          <ac:spMkLst>
            <pc:docMk/>
            <pc:sldMk cId="2928786435" sldId="348"/>
            <ac:spMk id="3" creationId="{D4CA8BC2-4F48-4AE2-8C7E-D5591210C747}"/>
          </ac:spMkLst>
        </pc:spChg>
      </pc:sldChg>
      <pc:sldChg chg="modSp">
        <pc:chgData name="Tollef Struksnes Jahren" userId="9d445570-a449-4513-bfeb-7fce20956292" providerId="ADAL" clId="{31164212-1D2E-4AA4-8E5F-C7CBBC968D94}" dt="2018-05-14T08:16:25.116" v="188"/>
        <pc:sldMkLst>
          <pc:docMk/>
          <pc:sldMk cId="2408930086" sldId="353"/>
        </pc:sldMkLst>
        <pc:spChg chg="mod">
          <ac:chgData name="Tollef Struksnes Jahren" userId="9d445570-a449-4513-bfeb-7fce20956292" providerId="ADAL" clId="{31164212-1D2E-4AA4-8E5F-C7CBBC968D94}" dt="2018-05-14T08:16:25.116" v="188"/>
          <ac:spMkLst>
            <pc:docMk/>
            <pc:sldMk cId="2408930086" sldId="353"/>
            <ac:spMk id="2" creationId="{F5D4ED4B-36AF-4200-B7BC-0B1084F492D7}"/>
          </ac:spMkLst>
        </pc:spChg>
      </pc:sldChg>
      <pc:sldChg chg="modSp">
        <pc:chgData name="Tollef Struksnes Jahren" userId="9d445570-a449-4513-bfeb-7fce20956292" providerId="ADAL" clId="{31164212-1D2E-4AA4-8E5F-C7CBBC968D94}" dt="2018-05-14T08:16:45.802" v="190"/>
        <pc:sldMkLst>
          <pc:docMk/>
          <pc:sldMk cId="2555275809" sldId="365"/>
        </pc:sldMkLst>
        <pc:spChg chg="mod">
          <ac:chgData name="Tollef Struksnes Jahren" userId="9d445570-a449-4513-bfeb-7fce20956292" providerId="ADAL" clId="{31164212-1D2E-4AA4-8E5F-C7CBBC968D94}" dt="2018-05-14T08:16:45.802" v="190"/>
          <ac:spMkLst>
            <pc:docMk/>
            <pc:sldMk cId="2555275809" sldId="365"/>
            <ac:spMk id="2" creationId="{6499CBE8-F08C-4E6D-82C2-645575BC68A2}"/>
          </ac:spMkLst>
        </pc:spChg>
        <pc:spChg chg="mod">
          <ac:chgData name="Tollef Struksnes Jahren" userId="9d445570-a449-4513-bfeb-7fce20956292" providerId="ADAL" clId="{31164212-1D2E-4AA4-8E5F-C7CBBC968D94}" dt="2018-05-14T08:12:56.700" v="146" actId="20577"/>
          <ac:spMkLst>
            <pc:docMk/>
            <pc:sldMk cId="2555275809" sldId="365"/>
            <ac:spMk id="3" creationId="{9D65CF80-1C11-48A6-B303-C89426FC81D1}"/>
          </ac:spMkLst>
        </pc:spChg>
      </pc:sldChg>
      <pc:sldChg chg="modSp">
        <pc:chgData name="Tollef Struksnes Jahren" userId="9d445570-a449-4513-bfeb-7fce20956292" providerId="ADAL" clId="{31164212-1D2E-4AA4-8E5F-C7CBBC968D94}" dt="2018-05-14T08:16:52.023" v="192"/>
        <pc:sldMkLst>
          <pc:docMk/>
          <pc:sldMk cId="246990571" sldId="366"/>
        </pc:sldMkLst>
        <pc:spChg chg="mod">
          <ac:chgData name="Tollef Struksnes Jahren" userId="9d445570-a449-4513-bfeb-7fce20956292" providerId="ADAL" clId="{31164212-1D2E-4AA4-8E5F-C7CBBC968D94}" dt="2018-05-14T08:16:52.023" v="192"/>
          <ac:spMkLst>
            <pc:docMk/>
            <pc:sldMk cId="246990571" sldId="366"/>
            <ac:spMk id="2" creationId="{2FDA6CE6-7D78-45E6-B60D-2A159E210E62}"/>
          </ac:spMkLst>
        </pc:spChg>
      </pc:sldChg>
      <pc:sldChg chg="modSp">
        <pc:chgData name="Tollef Struksnes Jahren" userId="9d445570-a449-4513-bfeb-7fce20956292" providerId="ADAL" clId="{31164212-1D2E-4AA4-8E5F-C7CBBC968D94}" dt="2018-05-14T08:17:00.112" v="194"/>
        <pc:sldMkLst>
          <pc:docMk/>
          <pc:sldMk cId="3705430916" sldId="367"/>
        </pc:sldMkLst>
        <pc:spChg chg="mod">
          <ac:chgData name="Tollef Struksnes Jahren" userId="9d445570-a449-4513-bfeb-7fce20956292" providerId="ADAL" clId="{31164212-1D2E-4AA4-8E5F-C7CBBC968D94}" dt="2018-05-14T08:17:00.112" v="194"/>
          <ac:spMkLst>
            <pc:docMk/>
            <pc:sldMk cId="3705430916" sldId="367"/>
            <ac:spMk id="2" creationId="{043107C1-4FE1-4967-ACDD-A85A05C482D7}"/>
          </ac:spMkLst>
        </pc:spChg>
      </pc:sldChg>
      <pc:sldChg chg="modSp">
        <pc:chgData name="Tollef Struksnes Jahren" userId="9d445570-a449-4513-bfeb-7fce20956292" providerId="ADAL" clId="{31164212-1D2E-4AA4-8E5F-C7CBBC968D94}" dt="2018-05-14T08:17:03.231" v="196"/>
        <pc:sldMkLst>
          <pc:docMk/>
          <pc:sldMk cId="2836104067" sldId="368"/>
        </pc:sldMkLst>
        <pc:spChg chg="mod">
          <ac:chgData name="Tollef Struksnes Jahren" userId="9d445570-a449-4513-bfeb-7fce20956292" providerId="ADAL" clId="{31164212-1D2E-4AA4-8E5F-C7CBBC968D94}" dt="2018-05-14T08:17:03.231" v="196"/>
          <ac:spMkLst>
            <pc:docMk/>
            <pc:sldMk cId="2836104067" sldId="368"/>
            <ac:spMk id="2" creationId="{D75A193B-8D47-4EC2-B576-76BBC32BACFD}"/>
          </ac:spMkLst>
        </pc:spChg>
      </pc:sldChg>
      <pc:sldChg chg="modSp">
        <pc:chgData name="Tollef Struksnes Jahren" userId="9d445570-a449-4513-bfeb-7fce20956292" providerId="ADAL" clId="{31164212-1D2E-4AA4-8E5F-C7CBBC968D94}" dt="2018-05-14T08:14:43.236" v="152" actId="20577"/>
        <pc:sldMkLst>
          <pc:docMk/>
          <pc:sldMk cId="2700990121" sldId="373"/>
        </pc:sldMkLst>
        <pc:spChg chg="mod">
          <ac:chgData name="Tollef Struksnes Jahren" userId="9d445570-a449-4513-bfeb-7fce20956292" providerId="ADAL" clId="{31164212-1D2E-4AA4-8E5F-C7CBBC968D94}" dt="2018-05-14T08:14:43.236" v="152" actId="20577"/>
          <ac:spMkLst>
            <pc:docMk/>
            <pc:sldMk cId="2700990121" sldId="373"/>
            <ac:spMk id="3" creationId="{1B88A6F5-A54D-48DF-8AF9-02574F312B3B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eaLnBrk="0" hangingPunct="0">
              <a:defRPr sz="1300"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eaLnBrk="0" hangingPunct="0">
              <a:defRPr sz="1300"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2EC6D662-3951-4A62-8C7D-361631346D9A}" type="datetime1">
              <a:rPr lang="nb-NO"/>
              <a:pPr>
                <a:defRPr/>
              </a:pPr>
              <a:t>14.05.2018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eaLnBrk="0" hangingPunct="0">
              <a:defRPr sz="1300"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 eaLnBrk="0" hangingPunct="0">
              <a:defRPr sz="1300"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893D748C-24CD-4CCB-AD09-9A1F37645523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3789403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5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EBF4BD47-C6F9-482E-AFC6-30D9BA9E4F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4621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altLang="nb-NO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fld id="{05B6B6BB-D657-4E81-B08A-93132BE5A221}" type="slidenum">
              <a:rPr lang="en-US" altLang="nb-NO" sz="1300" smtClean="0"/>
              <a:pPr/>
              <a:t>2</a:t>
            </a:fld>
            <a:endParaRPr lang="en-US" altLang="nb-NO" sz="13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lassholder for notat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Typically, we want the parametric function to have less parameters than the values in the table. </a:t>
                </a:r>
              </a:p>
              <a:p>
                <a:r>
                  <a:rPr lang="en-US" dirty="0"/>
                  <a:t>Practical if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acc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nb-NO" b="1" i="1" smtClean="0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nb-NO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is differentiable w.r.t</a:t>
                </a:r>
                <a:r>
                  <a:rPr lang="en-US" baseline="0" dirty="0"/>
                  <a:t> theta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Plassholder for notat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Typically, we want the parametric function to have less parameters than the values in the table. </a:t>
                </a:r>
              </a:p>
              <a:p>
                <a:r>
                  <a:rPr lang="en-US" dirty="0"/>
                  <a:t>Practical if </a:t>
                </a:r>
                <a:r>
                  <a:rPr lang="nb-NO" b="0" i="0">
                    <a:latin typeface="Cambria Math" panose="02040503050406030204" pitchFamily="18" charset="0"/>
                  </a:rPr>
                  <a:t>𝑄</a:t>
                </a:r>
                <a:r>
                  <a:rPr lang="en-US" b="0" i="0">
                    <a:latin typeface="Cambria Math" panose="02040503050406030204" pitchFamily="18" charset="0"/>
                  </a:rPr>
                  <a:t> ̂</a:t>
                </a:r>
                <a:r>
                  <a:rPr lang="en-US" i="0">
                    <a:latin typeface="Cambria Math" panose="02040503050406030204" pitchFamily="18" charset="0"/>
                  </a:rPr>
                  <a:t>(𝑠,𝑎, </a:t>
                </a:r>
                <a:r>
                  <a:rPr lang="nb-NO" b="1" i="0">
                    <a:latin typeface="Cambria Math" panose="02040503050406030204" pitchFamily="18" charset="0"/>
                  </a:rPr>
                  <a:t>𝜽)</a:t>
                </a:r>
                <a:r>
                  <a:rPr lang="nb-NO" b="0" i="0">
                    <a:latin typeface="Cambria Math" panose="02040503050406030204" pitchFamily="18" charset="0"/>
                  </a:rPr>
                  <a:t>  </a:t>
                </a:r>
                <a:r>
                  <a:rPr lang="en-US" dirty="0"/>
                  <a:t> is differentiable w.r.t</a:t>
                </a:r>
                <a:r>
                  <a:rPr lang="en-US" baseline="0" dirty="0"/>
                  <a:t> theta</a:t>
                </a:r>
                <a:endParaRPr lang="en-US" dirty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F4BD47-C6F9-482E-AFC6-30D9BA9E4F75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789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Initialize Q to be something, the weights in the function approximation.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F4BD47-C6F9-482E-AFC6-30D9BA9E4F75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0427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Example: Pong, it can be difficult to estimate the final score at a given state within the episode. However, I can be much simpler to estimate were to move to be able to hit the ball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F4BD47-C6F9-482E-AFC6-30D9BA9E4F75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8138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lassholder for notat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Can estimate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b-NO" i="1">
                            <a:latin typeface="Cambria Math" panose="02040503050406030204" pitchFamily="18" charset="0"/>
                          </a:rPr>
                          <m:t>𝑟</m:t>
                        </m:r>
                        <m:d>
                          <m:dPr>
                            <m:ctrlPr>
                              <a:rPr lang="nb-NO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  <m:r>
                          <a:rPr lang="nb-NO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nb-NO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b-NO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nb-NO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∇</m:t>
                            </m:r>
                          </m:e>
                          <m:sub>
                            <m:r>
                              <a:rPr lang="nb-NO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func>
                          <m:funcPr>
                            <m:ctrlPr>
                              <a:rPr lang="nb-NO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nb-NO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d>
                              <m:dPr>
                                <m:ctrlPr>
                                  <a:rPr lang="nb-NO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nb-NO" i="1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  <m:r>
                                  <a:rPr lang="nb-NO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nb-NO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d>
                          </m:e>
                        </m:func>
                      </m:e>
                    </m:d>
                  </m:oMath>
                </a14:m>
                <a:r>
                  <a:rPr lang="en-US" dirty="0"/>
                  <a:t> using Monte Carlo sampling</a:t>
                </a:r>
              </a:p>
            </p:txBody>
          </p:sp>
        </mc:Choice>
        <mc:Fallback xmlns="">
          <p:sp>
            <p:nvSpPr>
              <p:cNvPr id="3" name="Plassholder for notat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Can estimate </a:t>
                </a:r>
                <a:r>
                  <a:rPr lang="nb-NO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〖</a:t>
                </a:r>
                <a:r>
                  <a:rPr lang="nb-NO" b="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  <a:r>
                  <a:rPr lang="en-US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𝔼</a:t>
                </a:r>
                <a:r>
                  <a:rPr lang="nb-NO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〗_(𝜏</a:t>
                </a:r>
                <a:r>
                  <a:rPr lang="en-US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~𝑝(𝜏,𝜃)</a:t>
                </a:r>
                <a:r>
                  <a:rPr lang="nb-NO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  <a:r>
                  <a:rPr lang="en-US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[</a:t>
                </a:r>
                <a:r>
                  <a:rPr lang="nb-NO" i="0">
                    <a:latin typeface="Cambria Math" panose="02040503050406030204" pitchFamily="18" charset="0"/>
                  </a:rPr>
                  <a:t>𝑟(𝜏)  </a:t>
                </a:r>
                <a:r>
                  <a:rPr lang="nb-NO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〖 ∇〗_𝜃  log⁡</a:t>
                </a:r>
                <a:r>
                  <a:rPr lang="nb-NO" i="0">
                    <a:latin typeface="Cambria Math" panose="02040503050406030204" pitchFamily="18" charset="0"/>
                  </a:rPr>
                  <a:t>𝑝(𝜏,𝜃) ]</a:t>
                </a:r>
                <a:r>
                  <a:rPr lang="en-US" dirty="0"/>
                  <a:t> using Monte Carlo sampling</a:t>
                </a:r>
              </a:p>
            </p:txBody>
          </p:sp>
        </mc:Fallback>
      </mc:AlternateContent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F4BD47-C6F9-482E-AFC6-30D9BA9E4F75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6499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F4BD47-C6F9-482E-AFC6-30D9BA9E4F75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630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Supervised Learning we cannot affect the environment.</a:t>
            </a:r>
          </a:p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F4BD47-C6F9-482E-AFC6-30D9BA9E4F75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564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Attention models in image classification, eye perception, we first look at the image in low res, and the </a:t>
            </a:r>
            <a:r>
              <a:rPr lang="en-US" dirty="0" err="1"/>
              <a:t>focues</a:t>
            </a:r>
            <a:r>
              <a:rPr lang="en-US" dirty="0"/>
              <a:t> onto smaller regions.</a:t>
            </a:r>
          </a:p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F4BD47-C6F9-482E-AFC6-30D9BA9E4F75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5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F4BD47-C6F9-482E-AFC6-30D9BA9E4F75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179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F4BD47-C6F9-482E-AFC6-30D9BA9E4F75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9850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discount: </a:t>
            </a:r>
          </a:p>
          <a:p>
            <a:pPr marL="171450" indent="-171450">
              <a:buFontTx/>
              <a:buChar char="-"/>
            </a:pPr>
            <a:r>
              <a:rPr lang="en-US" dirty="0"/>
              <a:t>To avoid inf returns in cyclic process. </a:t>
            </a:r>
          </a:p>
          <a:p>
            <a:pPr marL="171450" indent="-171450">
              <a:buFontTx/>
              <a:buChar char="-"/>
            </a:pPr>
            <a:r>
              <a:rPr lang="en-US" dirty="0"/>
              <a:t>Uncertain of the future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F4BD47-C6F9-482E-AFC6-30D9BA9E4F75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0944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lassholder for notat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nb-NO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 -&gt;</a:t>
                </a:r>
                <a:r>
                  <a:rPr lang="en-US" baseline="0" dirty="0"/>
                  <a:t> How much do we value reward coming soon </a:t>
                </a:r>
                <a:r>
                  <a:rPr lang="en-US" baseline="0" dirty="0" err="1"/>
                  <a:t>comparred</a:t>
                </a:r>
                <a:r>
                  <a:rPr lang="en-US" baseline="0" dirty="0"/>
                  <a:t> to at the end.</a:t>
                </a:r>
                <a:endParaRPr lang="en-US" dirty="0"/>
              </a:p>
            </p:txBody>
          </p:sp>
        </mc:Choice>
        <mc:Fallback xmlns="">
          <p:sp>
            <p:nvSpPr>
              <p:cNvPr id="3" name="Plassholder for notat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nb-NO" i="0">
                    <a:latin typeface="Cambria Math" panose="02040503050406030204" pitchFamily="18" charset="0"/>
                  </a:rPr>
                  <a:t>𝛾</a:t>
                </a:r>
                <a:r>
                  <a:rPr lang="en-US" dirty="0"/>
                  <a:t> -&gt;</a:t>
                </a:r>
                <a:r>
                  <a:rPr lang="en-US" baseline="0" dirty="0"/>
                  <a:t> How much do we value reward coming soon </a:t>
                </a:r>
                <a:r>
                  <a:rPr lang="en-US" baseline="0" dirty="0" err="1"/>
                  <a:t>comparred</a:t>
                </a:r>
                <a:r>
                  <a:rPr lang="en-US" baseline="0" dirty="0"/>
                  <a:t> to at the end.</a:t>
                </a:r>
                <a:endParaRPr lang="en-US" dirty="0"/>
              </a:p>
            </p:txBody>
          </p:sp>
        </mc:Fallback>
      </mc:AlternateContent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F4BD47-C6F9-482E-AFC6-30D9BA9E4F75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3572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F4BD47-C6F9-482E-AFC6-30D9BA9E4F75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6509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F4BD47-C6F9-482E-AFC6-30D9BA9E4F75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034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1143000" y="2286000"/>
            <a:ext cx="7543800" cy="1143000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143000" y="3429000"/>
            <a:ext cx="75438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1307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nb-NO"/>
              <a:t>20.1.2017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48A9A-7406-4BC9-BB02-B9946773AD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795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838200"/>
            <a:ext cx="192405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838200"/>
            <a:ext cx="561975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nb-NO"/>
              <a:t>20.1.2017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D10756-F10D-49BF-90FC-1F81060AEB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545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030307" y="134815"/>
            <a:ext cx="656493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Page </a:t>
            </a:r>
            <a:fld id="{6EF640D3-31FB-4353-8FC0-A4A96FD821F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29063DCA-67DB-4C0C-A82F-40C01B16839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412523" y="128953"/>
            <a:ext cx="142435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defRPr/>
            </a:pPr>
            <a:r>
              <a:rPr lang="en-US" dirty="0"/>
              <a:t>INF 5860</a:t>
            </a:r>
          </a:p>
          <a:p>
            <a:pPr>
              <a:defRPr/>
            </a:pPr>
            <a:r>
              <a:rPr lang="nb-NO" dirty="0"/>
              <a:t>09.05.2018</a:t>
            </a:r>
          </a:p>
        </p:txBody>
      </p:sp>
    </p:spTree>
    <p:extLst>
      <p:ext uri="{BB962C8B-B14F-4D97-AF65-F5344CB8AC3E}">
        <p14:creationId xmlns:p14="http://schemas.microsoft.com/office/powerpoint/2010/main" val="48846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nb-NO"/>
              <a:t>27.1.2017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98753C-53CE-4020-932C-369EF4DD90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945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981200"/>
            <a:ext cx="37719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7719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nb-NO"/>
              <a:t>27.1.2017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FA973-018A-4257-9728-D9A0C2B067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074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nb-NO"/>
              <a:t>27.1.2017		</a:t>
            </a: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7B234-E708-4F4E-8F1B-87A9D20806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633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nb-NO"/>
              <a:t>27.1.2017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32957-6614-41A6-8DAB-A2B0D71964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303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nb-NO"/>
              <a:t>27.1.2017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6A48EF-82D7-418D-A51F-B02E2550E5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617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nb-NO"/>
              <a:t>27.1.2017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C828A-D08C-4A77-B0A8-E1BCC59BAE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48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nb-NO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nb-NO"/>
              <a:t>27.1.2017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/>
              <a:t>INF 5860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5444D-1B6B-46B9-85AA-58EEA8070A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491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838200"/>
            <a:ext cx="7696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b-NO"/>
              <a:t>Click to edit Master title style</a:t>
            </a: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981200"/>
            <a:ext cx="7696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b-NO"/>
              <a:t>Click to edit Master text styles</a:t>
            </a:r>
          </a:p>
          <a:p>
            <a:pPr lvl="1"/>
            <a:r>
              <a:rPr lang="en-US" altLang="nb-NO"/>
              <a:t>Second level</a:t>
            </a:r>
          </a:p>
          <a:p>
            <a:pPr lvl="2"/>
            <a:r>
              <a:rPr lang="en-US" altLang="nb-NO"/>
              <a:t>Third level</a:t>
            </a:r>
          </a:p>
          <a:p>
            <a:pPr lvl="3"/>
            <a:r>
              <a:rPr lang="en-US" altLang="nb-NO"/>
              <a:t>Fourth level</a:t>
            </a:r>
          </a:p>
          <a:p>
            <a:pPr lvl="4"/>
            <a:r>
              <a:rPr lang="en-US" altLang="nb-NO"/>
              <a:t>Fifth level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0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900"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r>
              <a:rPr lang="nb-NO"/>
              <a:t>11. april 2011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248400"/>
            <a:ext cx="480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900"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r>
              <a:rPr lang="en-US"/>
              <a:t>Tema Powerpoint</a:t>
            </a: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01000" y="6248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900"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45CB3380-414D-4B62-965F-3C0E27D2ED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8" descr="MN_IFI_A_ENG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294957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rhNxt0VccsE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603.06765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karpathy.github.io/2016/05/31/rl/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1eYniJ0Rnk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nb-NO" dirty="0"/>
              <a:t>INF 5860 Machine learning for image classification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nb-NO" dirty="0"/>
              <a:t>Lecture 14: Reinforcement learning</a:t>
            </a:r>
          </a:p>
          <a:p>
            <a:r>
              <a:rPr lang="en-US" altLang="nb-NO" dirty="0"/>
              <a:t>May 9 , 2018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8BA5BB3-2347-43AE-9A38-EDFCAE7A3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Reinforcement learning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089BF53-A2F5-4D59-B65D-09B0E1D17F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makes reinforcement learning different from other machine learning paradigms? </a:t>
            </a:r>
          </a:p>
          <a:p>
            <a:endParaRPr lang="en-US" dirty="0"/>
          </a:p>
          <a:p>
            <a:pPr lvl="1"/>
            <a:r>
              <a:rPr lang="en-US" dirty="0"/>
              <a:t>There is no supervisor, only a reward signal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Feedback is delayed, not instantaneous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Time really matters (sequential, non </a:t>
            </a:r>
            <a:r>
              <a:rPr lang="en-US" dirty="0" err="1"/>
              <a:t>i.i.d</a:t>
            </a:r>
            <a:r>
              <a:rPr lang="en-US" dirty="0"/>
              <a:t> data)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Agent’s actions affect the subsequent data it receives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E1AEE27-D603-458C-A10A-917F8DD36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146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4F49A72-07F2-4E7E-BF47-17375184F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Mountain Car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C966F03-8689-4D2A-9D16-3049540AF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496" y="1905000"/>
            <a:ext cx="3329940" cy="4114800"/>
          </a:xfrm>
        </p:spPr>
        <p:txBody>
          <a:bodyPr/>
          <a:lstStyle/>
          <a:p>
            <a:endParaRPr lang="en-US" b="1" dirty="0"/>
          </a:p>
          <a:p>
            <a:r>
              <a:rPr lang="en-US" b="1" dirty="0"/>
              <a:t>Objective:</a:t>
            </a:r>
          </a:p>
          <a:p>
            <a:pPr lvl="1"/>
            <a:r>
              <a:rPr lang="en-US" dirty="0"/>
              <a:t>Get to the goal</a:t>
            </a:r>
          </a:p>
          <a:p>
            <a:endParaRPr lang="en-US" b="1" dirty="0"/>
          </a:p>
          <a:p>
            <a:r>
              <a:rPr lang="en-US" b="1" dirty="0"/>
              <a:t>State variables:</a:t>
            </a:r>
          </a:p>
          <a:p>
            <a:pPr lvl="1"/>
            <a:r>
              <a:rPr lang="en-US" dirty="0"/>
              <a:t>Position and velocity</a:t>
            </a:r>
          </a:p>
          <a:p>
            <a:pPr lvl="1"/>
            <a:endParaRPr lang="en-US" dirty="0"/>
          </a:p>
          <a:p>
            <a:r>
              <a:rPr lang="en-US" b="1" dirty="0"/>
              <a:t>Actions:</a:t>
            </a:r>
          </a:p>
          <a:p>
            <a:pPr lvl="1"/>
            <a:r>
              <a:rPr lang="en-US" dirty="0"/>
              <a:t>Motor: Left, Neutral, right</a:t>
            </a:r>
          </a:p>
          <a:p>
            <a:pPr lvl="1"/>
            <a:endParaRPr lang="en-US" dirty="0"/>
          </a:p>
          <a:p>
            <a:r>
              <a:rPr lang="en-US" b="1" dirty="0"/>
              <a:t>Reward:</a:t>
            </a:r>
          </a:p>
          <a:p>
            <a:pPr lvl="1"/>
            <a:r>
              <a:rPr lang="en-US" dirty="0"/>
              <a:t>(-1) for each time step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8409F91-FE6D-4CCA-982E-4D4CE2640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6F9F5045-E13B-4F6B-9974-B7A99966B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1566" y="1116405"/>
            <a:ext cx="3266521" cy="2434483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9F8EB4E0-F48B-4CF3-BB8B-40FA6CF71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2120" y="3962400"/>
            <a:ext cx="2354580" cy="289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5599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36ED021-856F-498D-AC6B-34DEFB91B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Robots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D8A8AF4-AD1F-47F3-9A25-418BC1E14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1C3DCD68-B316-416E-8160-0FC91662F4BB}"/>
              </a:ext>
            </a:extLst>
          </p:cNvPr>
          <p:cNvSpPr txBox="1"/>
          <p:nvPr/>
        </p:nvSpPr>
        <p:spPr>
          <a:xfrm>
            <a:off x="571501" y="2072640"/>
            <a:ext cx="414528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Objective:</a:t>
            </a:r>
          </a:p>
          <a:p>
            <a:pPr lvl="1"/>
            <a:r>
              <a:rPr lang="en-US" sz="1600" dirty="0"/>
              <a:t>Get the robot to move forward</a:t>
            </a:r>
          </a:p>
          <a:p>
            <a:endParaRPr lang="en-US" sz="1600" b="1" dirty="0"/>
          </a:p>
          <a:p>
            <a:r>
              <a:rPr lang="en-US" sz="1600" b="1" dirty="0"/>
              <a:t>State variables:</a:t>
            </a:r>
          </a:p>
          <a:p>
            <a:pPr lvl="1"/>
            <a:r>
              <a:rPr lang="en-US" sz="1600" dirty="0"/>
              <a:t>Angle and positions of the joints</a:t>
            </a:r>
          </a:p>
          <a:p>
            <a:pPr lvl="1"/>
            <a:endParaRPr lang="en-US" sz="1600" dirty="0"/>
          </a:p>
          <a:p>
            <a:r>
              <a:rPr lang="en-US" sz="1600" b="1" dirty="0"/>
              <a:t>Actions:</a:t>
            </a:r>
          </a:p>
          <a:p>
            <a:pPr lvl="1"/>
            <a:r>
              <a:rPr lang="en-US" sz="1600" dirty="0"/>
              <a:t>Torques applied on joints</a:t>
            </a:r>
          </a:p>
          <a:p>
            <a:pPr lvl="1"/>
            <a:endParaRPr lang="en-US" sz="1600" dirty="0"/>
          </a:p>
          <a:p>
            <a:r>
              <a:rPr lang="en-US" sz="1600" b="1" dirty="0"/>
              <a:t>Reward:</a:t>
            </a:r>
          </a:p>
          <a:p>
            <a:pPr lvl="1"/>
            <a:r>
              <a:rPr lang="en-US" sz="1600" dirty="0"/>
              <a:t>(+1) at each time step upright + forward movement</a:t>
            </a:r>
          </a:p>
          <a:p>
            <a:endParaRPr lang="en-US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085EF98B-ADA1-486C-B5E4-E1B8CAAE8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5328" y="1288495"/>
            <a:ext cx="2572020" cy="2461527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0C8511B1-0057-460B-8FAB-2BB2FF2B2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5328" y="4137577"/>
            <a:ext cx="2584602" cy="246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178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BD7EEF6-5F77-45B6-A4FE-6EAB8FFAE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F6989EB-23A3-4BB0-BF82-B9FAC3FF10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https://www.youtube.com/watch?v=rhNxt0VccsE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CE46DF7-B487-4BDE-8ED6-97222E01F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5" name="Media på Internett 4">
            <a:hlinkClick r:id="" action="ppaction://media"/>
            <a:extLst>
              <a:ext uri="{FF2B5EF4-FFF2-40B4-BE49-F238E27FC236}">
                <a16:creationId xmlns:a16="http://schemas.microsoft.com/office/drawing/2014/main" id="{3900869E-BB6E-4102-99EC-8ED0594CEFB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90600" y="850323"/>
            <a:ext cx="7696200" cy="432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6207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3C6066E-920B-4425-BE2B-ACB96B966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Atari games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1E545CA-15EE-4616-9999-7B23FA6BF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C60B02B6-1B68-4521-98BF-DC95F3318D5F}"/>
              </a:ext>
            </a:extLst>
          </p:cNvPr>
          <p:cNvSpPr/>
          <p:nvPr/>
        </p:nvSpPr>
        <p:spPr>
          <a:xfrm>
            <a:off x="426720" y="2330143"/>
            <a:ext cx="332994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Objective:</a:t>
            </a:r>
          </a:p>
          <a:p>
            <a:pPr lvl="1"/>
            <a:r>
              <a:rPr lang="en-US" sz="1600" dirty="0"/>
              <a:t>Complete the game with the highest score</a:t>
            </a:r>
          </a:p>
          <a:p>
            <a:endParaRPr lang="en-US" sz="1600" b="1" dirty="0"/>
          </a:p>
          <a:p>
            <a:r>
              <a:rPr lang="en-US" sz="1600" b="1" dirty="0"/>
              <a:t>State variables:</a:t>
            </a:r>
          </a:p>
          <a:p>
            <a:pPr lvl="1"/>
            <a:r>
              <a:rPr lang="en-US" sz="1600" dirty="0"/>
              <a:t>Raw pixel inputs of the game state</a:t>
            </a:r>
          </a:p>
          <a:p>
            <a:pPr lvl="1"/>
            <a:endParaRPr lang="en-US" sz="1600" dirty="0"/>
          </a:p>
          <a:p>
            <a:r>
              <a:rPr lang="en-US" sz="1600" b="1" dirty="0"/>
              <a:t>Actions:</a:t>
            </a:r>
          </a:p>
          <a:p>
            <a:pPr lvl="1"/>
            <a:r>
              <a:rPr lang="en-US" sz="1600" dirty="0"/>
              <a:t>Game controls, e.g. left, right, up, down, shoot.</a:t>
            </a:r>
          </a:p>
          <a:p>
            <a:pPr lvl="1"/>
            <a:endParaRPr lang="en-US" sz="1600" dirty="0"/>
          </a:p>
          <a:p>
            <a:r>
              <a:rPr lang="en-US" sz="1600" b="1" dirty="0"/>
              <a:t>Reward:</a:t>
            </a:r>
          </a:p>
          <a:p>
            <a:pPr lvl="1"/>
            <a:r>
              <a:rPr lang="en-US" sz="1600" dirty="0"/>
              <a:t>Score increases/decreases at each time step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80355164-5FA3-4235-931E-9E2A4F116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1125" y="2459302"/>
            <a:ext cx="2477082" cy="1544617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E4C765FD-2545-4766-AFB1-0DF42F213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4666" y="2459302"/>
            <a:ext cx="2439334" cy="1628532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BA901C30-71CC-4412-950C-85ECE06F2E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8645" y="4398237"/>
            <a:ext cx="2425355" cy="1621563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E65E43A1-D2D3-43C7-9681-B3A718660B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5332" y="4398237"/>
            <a:ext cx="2439334" cy="162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6856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2C949A8-F328-4680-9097-B26B96E73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Distinguishing images with small differences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626E8A8-1A72-45C0-A5AE-95380B8B9C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You have high resolution images </a:t>
            </a:r>
          </a:p>
          <a:p>
            <a:r>
              <a:rPr lang="en-US" dirty="0"/>
              <a:t>You separate classes based on small, but characteristic differences </a:t>
            </a:r>
          </a:p>
          <a:p>
            <a:pPr lvl="1"/>
            <a:r>
              <a:rPr lang="en-US" dirty="0"/>
              <a:t>Birds </a:t>
            </a:r>
          </a:p>
          <a:p>
            <a:pPr lvl="1"/>
            <a:r>
              <a:rPr lang="en-US" dirty="0"/>
              <a:t>Tumors </a:t>
            </a:r>
          </a:p>
          <a:p>
            <a:pPr lvl="1"/>
            <a:r>
              <a:rPr lang="en-US" dirty="0"/>
              <a:t>Brands</a:t>
            </a:r>
          </a:p>
          <a:p>
            <a:endParaRPr lang="en-US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58EBDE3-CA4B-4C31-B3E5-A547C5CD0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5" name="Shape 245">
            <a:extLst>
              <a:ext uri="{FF2B5EF4-FFF2-40B4-BE49-F238E27FC236}">
                <a16:creationId xmlns:a16="http://schemas.microsoft.com/office/drawing/2014/main" id="{06BAB50A-87FC-4E1C-967C-247B791195EF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84778" y="3893820"/>
            <a:ext cx="5864276" cy="23317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12194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4A8F36C-542F-4954-98C1-625EDE651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Distinguishing images with small differences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97F605A-A25F-45D1-956E-05CCBE3D3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260" y="1996440"/>
            <a:ext cx="3246120" cy="4114800"/>
          </a:xfrm>
        </p:spPr>
        <p:txBody>
          <a:bodyPr/>
          <a:lstStyle/>
          <a:p>
            <a:pPr marL="425450" indent="-28575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</a:pPr>
            <a:endParaRPr lang="no" dirty="0"/>
          </a:p>
          <a:p>
            <a:pPr marL="425450" indent="-28575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</a:pPr>
            <a:r>
              <a:rPr lang="no" dirty="0"/>
              <a:t>Pre-trained CNN features</a:t>
            </a:r>
          </a:p>
          <a:p>
            <a:pPr marL="425450" indent="-28575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</a:pPr>
            <a:r>
              <a:rPr lang="no" dirty="0"/>
              <a:t>Attention network output confidence map</a:t>
            </a:r>
          </a:p>
          <a:p>
            <a:pPr marL="425450" indent="-28575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</a:pPr>
            <a:r>
              <a:rPr lang="no" dirty="0"/>
              <a:t>Spatial softmax for finding probabilities of locations</a:t>
            </a:r>
          </a:p>
          <a:p>
            <a:pPr marL="425450" indent="-28575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</a:pPr>
            <a:r>
              <a:rPr lang="no" dirty="0"/>
              <a:t>Crop and resize image features</a:t>
            </a:r>
          </a:p>
          <a:p>
            <a:pPr marL="425450" indent="-28575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</a:pPr>
            <a:endParaRPr lang="no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BB847C7-E6C5-4F40-931A-874719501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5" name="Shape 252">
            <a:extLst>
              <a:ext uri="{FF2B5EF4-FFF2-40B4-BE49-F238E27FC236}">
                <a16:creationId xmlns:a16="http://schemas.microsoft.com/office/drawing/2014/main" id="{FA743C95-19A9-49E6-845F-1FA0D3E94EF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36925" y="2435207"/>
            <a:ext cx="4797900" cy="267338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253">
            <a:extLst>
              <a:ext uri="{FF2B5EF4-FFF2-40B4-BE49-F238E27FC236}">
                <a16:creationId xmlns:a16="http://schemas.microsoft.com/office/drawing/2014/main" id="{079C572A-51B2-4E1D-83B4-8BB6B34A737C}"/>
              </a:ext>
            </a:extLst>
          </p:cNvPr>
          <p:cNvSpPr txBox="1"/>
          <p:nvPr/>
        </p:nvSpPr>
        <p:spPr>
          <a:xfrm>
            <a:off x="4511855" y="5468415"/>
            <a:ext cx="3993000" cy="37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no" sz="1000" u="sng" dirty="0">
                <a:solidFill>
                  <a:schemeClr val="hlink"/>
                </a:solidFill>
                <a:hlinkClick r:id="rId3"/>
              </a:rPr>
              <a:t>Fully Convolutional Attention Networks for Fine-Grained Recognition</a:t>
            </a:r>
          </a:p>
        </p:txBody>
      </p:sp>
    </p:spTree>
    <p:extLst>
      <p:ext uri="{BB962C8B-B14F-4D97-AF65-F5344CB8AC3E}">
        <p14:creationId xmlns:p14="http://schemas.microsoft.com/office/powerpoint/2010/main" val="19327027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30B1570-27E2-4D11-BD3D-E956481424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Motivation</a:t>
            </a:r>
          </a:p>
          <a:p>
            <a:pPr>
              <a:lnSpc>
                <a:spcPct val="150000"/>
              </a:lnSpc>
            </a:pPr>
            <a:r>
              <a:rPr lang="en-US" b="1" dirty="0"/>
              <a:t>Introduction to reinforcement learning (RL)</a:t>
            </a:r>
          </a:p>
          <a:p>
            <a:pPr>
              <a:lnSpc>
                <a:spcPct val="150000"/>
              </a:lnSpc>
            </a:pPr>
            <a:r>
              <a:rPr lang="en-US" dirty="0"/>
              <a:t>Value function based methods (Q-learning)</a:t>
            </a:r>
          </a:p>
          <a:p>
            <a:pPr>
              <a:lnSpc>
                <a:spcPct val="150000"/>
              </a:lnSpc>
            </a:pPr>
            <a:r>
              <a:rPr lang="en-US" dirty="0"/>
              <a:t>Policy based methods (policy gradients)</a:t>
            </a:r>
          </a:p>
          <a:p>
            <a:pPr>
              <a:lnSpc>
                <a:spcPct val="150000"/>
              </a:lnSpc>
            </a:pPr>
            <a:r>
              <a:rPr lang="en-US" dirty="0"/>
              <a:t>Value function and policy based methods (Actor-Critic)</a:t>
            </a:r>
          </a:p>
          <a:p>
            <a:pPr>
              <a:lnSpc>
                <a:spcPct val="150000"/>
              </a:lnSpc>
            </a:pPr>
            <a:r>
              <a:rPr lang="en-US" dirty="0"/>
              <a:t>Miscellaneous</a:t>
            </a:r>
          </a:p>
          <a:p>
            <a:endParaRPr lang="en-US" sz="1600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4210DF2-B987-4514-B783-12AF15B9F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A9168886-8A3B-4CE2-9022-65F8DDF7A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838200"/>
            <a:ext cx="7696200" cy="1143000"/>
          </a:xfrm>
          <a:solidFill>
            <a:srgbClr val="B75149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Progress</a:t>
            </a:r>
          </a:p>
        </p:txBody>
      </p:sp>
    </p:spTree>
    <p:extLst>
      <p:ext uri="{BB962C8B-B14F-4D97-AF65-F5344CB8AC3E}">
        <p14:creationId xmlns:p14="http://schemas.microsoft.com/office/powerpoint/2010/main" val="1728707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70BB9C2-688A-4CBC-98F0-FD57FED5C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6C4DA93-F241-4303-9527-E986F2833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49EF85D9-C655-41D2-BF72-9E163562A0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26126" y="1082440"/>
            <a:ext cx="4637614" cy="570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953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3A6E133-222A-40A3-BBD3-0C5C36B27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(trajectory) and State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3884F090-023F-407E-AA06-756422258BE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81940" y="1981200"/>
                <a:ext cx="5654040" cy="4808220"/>
              </a:xfrm>
            </p:spPr>
            <p:txBody>
              <a:bodyPr/>
              <a:lstStyle/>
              <a:p>
                <a:r>
                  <a:rPr lang="en-US" b="1" dirty="0"/>
                  <a:t>History / trajectory 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nb-NO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nb-NO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nb-NO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nb-NO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nb-NO" b="0" i="1" smtClean="0"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nb-NO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nb-NO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nb-NO" b="0" i="1" smtClean="0">
                        <a:latin typeface="Cambria Math" panose="02040503050406030204" pitchFamily="18" charset="0"/>
                      </a:rPr>
                      <m:t>,…,  </m:t>
                    </m:r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nb-NO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nb-NO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endParaRPr lang="en-US" b="1" dirty="0"/>
              </a:p>
              <a:p>
                <a:r>
                  <a:rPr lang="en-US" b="1" dirty="0"/>
                  <a:t>Full observatory:</a:t>
                </a:r>
              </a:p>
              <a:p>
                <a:pPr lvl="1"/>
                <a:r>
                  <a:rPr lang="en-US" dirty="0"/>
                  <a:t>Agent direct observe the environment state.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sup>
                    </m:sSubSup>
                  </m:oMath>
                </a14:m>
                <a:endParaRPr lang="en-US" b="1" dirty="0"/>
              </a:p>
              <a:p>
                <a:pPr lvl="1"/>
                <a:endParaRPr lang="en-US" b="1" dirty="0"/>
              </a:p>
              <a:p>
                <a:r>
                  <a:rPr lang="en-US" b="1" dirty="0"/>
                  <a:t>State:</a:t>
                </a:r>
              </a:p>
              <a:p>
                <a:pPr lvl="1"/>
                <a:r>
                  <a:rPr lang="en-US" dirty="0"/>
                  <a:t>The state is a summary (of the actions and observations) that determines what happens next given an action.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nb-NO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nb-NO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nb-NO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nb-NO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nb-NO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nb-NO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nb-NO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r>
                  <a:rPr lang="en-US" b="1" dirty="0"/>
                  <a:t>Partially observability: </a:t>
                </a:r>
                <a:endParaRPr lang="en-US" dirty="0"/>
              </a:p>
              <a:p>
                <a:pPr lvl="1"/>
                <a:r>
                  <a:rPr lang="en-US" dirty="0"/>
                  <a:t>The agent indirectly observes the environment. </a:t>
                </a:r>
              </a:p>
              <a:p>
                <a:pPr lvl="1"/>
                <a:r>
                  <a:rPr lang="en-US" dirty="0"/>
                  <a:t>Robot with a camera</a:t>
                </a:r>
              </a:p>
            </p:txBody>
          </p:sp>
        </mc:Choice>
        <mc:Fallback xmlns="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3884F090-023F-407E-AA06-756422258BE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1940" y="1981200"/>
                <a:ext cx="5654040" cy="4808220"/>
              </a:xfrm>
              <a:blipFill>
                <a:blip r:embed="rId3"/>
                <a:stretch>
                  <a:fillRect l="-431" t="-3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6AC5C8D-90EA-46CE-98C9-168B1959A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8" name="Plassholder for innhold 4">
            <a:extLst>
              <a:ext uri="{FF2B5EF4-FFF2-40B4-BE49-F238E27FC236}">
                <a16:creationId xmlns:a16="http://schemas.microsoft.com/office/drawing/2014/main" id="{A2620896-91CA-4FDE-8593-88E14392CC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226156" y="2227385"/>
            <a:ext cx="2834024" cy="3484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1160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BC0660-6E8B-4620-B1A0-AE7C84411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409C4F2-95A5-4C57-A205-12DA8E40D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Motivation</a:t>
            </a:r>
          </a:p>
          <a:p>
            <a:pPr>
              <a:lnSpc>
                <a:spcPct val="150000"/>
              </a:lnSpc>
            </a:pPr>
            <a:r>
              <a:rPr lang="en-US" dirty="0"/>
              <a:t>Introduction to reinforcement learning (RL)</a:t>
            </a:r>
          </a:p>
          <a:p>
            <a:pPr>
              <a:lnSpc>
                <a:spcPct val="150000"/>
              </a:lnSpc>
            </a:pPr>
            <a:r>
              <a:rPr lang="en-US" dirty="0"/>
              <a:t>Value function based methods (Q-learning)</a:t>
            </a:r>
          </a:p>
          <a:p>
            <a:pPr>
              <a:lnSpc>
                <a:spcPct val="150000"/>
              </a:lnSpc>
            </a:pPr>
            <a:r>
              <a:rPr lang="en-US" dirty="0"/>
              <a:t>Policy based methods (policy gradients)</a:t>
            </a:r>
          </a:p>
          <a:p>
            <a:pPr>
              <a:lnSpc>
                <a:spcPct val="150000"/>
              </a:lnSpc>
            </a:pPr>
            <a:r>
              <a:rPr lang="en-US" dirty="0"/>
              <a:t>Value function and policy based methods (Actor-Critic)</a:t>
            </a:r>
          </a:p>
          <a:p>
            <a:pPr>
              <a:lnSpc>
                <a:spcPct val="150000"/>
              </a:lnSpc>
            </a:pPr>
            <a:r>
              <a:rPr lang="en-US" dirty="0"/>
              <a:t>Miscellaneous</a:t>
            </a:r>
          </a:p>
          <a:p>
            <a:endParaRPr lang="en-US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F8EFE6C-ECA1-43F5-8CCF-0D7986859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8925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5739CBE-631A-4418-B09B-623592110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Markov Property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456042F-3967-4B03-AA87-63E8F07A6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Plassholder for innhold 5">
                <a:extLst>
                  <a:ext uri="{FF2B5EF4-FFF2-40B4-BE49-F238E27FC236}">
                    <a16:creationId xmlns:a16="http://schemas.microsoft.com/office/drawing/2014/main" id="{112E4142-67CA-440C-AAC9-B35D1B67D60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90600" y="1981200"/>
                <a:ext cx="4754880" cy="4114800"/>
              </a:xfrm>
            </p:spPr>
            <p:txBody>
              <a:bodyPr/>
              <a:lstStyle/>
              <a:p>
                <a:r>
                  <a:rPr lang="en-US" b="1" dirty="0"/>
                  <a:t>Definition</a:t>
                </a:r>
                <a:r>
                  <a:rPr lang="en-US" dirty="0"/>
                  <a:t>:</a:t>
                </a:r>
              </a:p>
              <a:p>
                <a:pPr lvl="1"/>
                <a:r>
                  <a:rPr lang="en-US" dirty="0"/>
                  <a:t>A state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 is Markov if and only if:</a:t>
                </a:r>
              </a:p>
              <a:p>
                <a:pPr marL="457200" lvl="1" indent="0">
                  <a:buNone/>
                </a:pPr>
                <a:r>
                  <a:rPr lang="en-US" dirty="0">
                    <a:ea typeface="Cambria Math" panose="020405030504060302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ℙ</m:t>
                    </m:r>
                    <m:d>
                      <m:dPr>
                        <m:begChr m:val="["/>
                        <m:endChr m:val="]"/>
                        <m:ctrlPr>
                          <a:rPr lang="nb-NO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nb-NO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b-NO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nb-NO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nb-NO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nb-NO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nb-NO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b-NO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nb-NO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nb-NO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ℙ</m:t>
                    </m:r>
                    <m:d>
                      <m:dPr>
                        <m:begChr m:val="["/>
                        <m:endChr m:val="]"/>
                        <m:ctrlP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nb-NO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b-NO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nb-NO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nb-NO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nb-NO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nb-NO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e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nb-NO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nb-NO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nb-NO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nb-NO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nb-NO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nb-NO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,…,</m:t>
                            </m:r>
                            <m:r>
                              <a:rPr lang="nb-NO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nb-NO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r>
                  <a:rPr lang="en-US" dirty="0"/>
                  <a:t>The state capture all relevant information from the history</a:t>
                </a:r>
              </a:p>
              <a:p>
                <a:r>
                  <a:rPr lang="en-US" dirty="0"/>
                  <a:t>The state is sufficient to describe the statistics of the future.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Plassholder for innhold 5">
                <a:extLst>
                  <a:ext uri="{FF2B5EF4-FFF2-40B4-BE49-F238E27FC236}">
                    <a16:creationId xmlns:a16="http://schemas.microsoft.com/office/drawing/2014/main" id="{112E4142-67CA-440C-AAC9-B35D1B67D6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90600" y="1981200"/>
                <a:ext cx="4754880" cy="4114800"/>
              </a:xfrm>
              <a:blipFill>
                <a:blip r:embed="rId2"/>
                <a:stretch>
                  <a:fillRect l="-513" t="-444" r="-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Bilde 2">
            <a:extLst>
              <a:ext uri="{FF2B5EF4-FFF2-40B4-BE49-F238E27FC236}">
                <a16:creationId xmlns:a16="http://schemas.microsoft.com/office/drawing/2014/main" id="{A09050D6-6E80-4A37-AE7C-6762431E1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5403" y="2227385"/>
            <a:ext cx="3218597" cy="351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0278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88CC8B6-7627-4725-8ADE-037232169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29749FC4-0A42-4EE5-AA00-AD928C7166D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62353" y="1981200"/>
                <a:ext cx="7696200" cy="4114800"/>
              </a:xfrm>
            </p:spPr>
            <p:txBody>
              <a:bodyPr/>
              <a:lstStyle/>
              <a:p>
                <a:r>
                  <a:rPr lang="en-US" dirty="0"/>
                  <a:t>The agent’s policy defines it’s behavior. </a:t>
                </a:r>
              </a:p>
              <a:p>
                <a:endParaRPr lang="en-US" dirty="0"/>
              </a:p>
              <a:p>
                <a:r>
                  <a:rPr lang="en-US" dirty="0"/>
                  <a:t>A policy, </a:t>
                </a:r>
                <a14:m>
                  <m:oMath xmlns:m="http://schemas.openxmlformats.org/officeDocument/2006/math">
                    <m:r>
                      <a:rPr lang="nb-NO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nb-NO" b="0" i="1" dirty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is a map from state to actions</a:t>
                </a:r>
              </a:p>
              <a:p>
                <a:pPr lvl="1"/>
                <a:r>
                  <a:rPr lang="en-US" b="1" dirty="0"/>
                  <a:t>Deterministic</a:t>
                </a:r>
                <a:r>
                  <a:rPr lang="en-US" dirty="0"/>
                  <a:t> policy: </a:t>
                </a:r>
                <a14:m>
                  <m:oMath xmlns:m="http://schemas.openxmlformats.org/officeDocument/2006/math">
                    <m:r>
                      <a:rPr lang="nb-NO" i="1" dirty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nb-NO" b="0" i="1" dirty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nb-NO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nb-NO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nb-NO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r>
                  <a:rPr lang="en-US" b="1" dirty="0"/>
                  <a:t>Stochastic</a:t>
                </a:r>
                <a:r>
                  <a:rPr lang="en-US" dirty="0"/>
                  <a:t> policy: </a:t>
                </a:r>
                <a14:m>
                  <m:oMath xmlns:m="http://schemas.openxmlformats.org/officeDocument/2006/math">
                    <m:r>
                      <a:rPr lang="nb-NO" i="1" dirty="0">
                        <a:latin typeface="Cambria Math" panose="02040503050406030204" pitchFamily="18" charset="0"/>
                      </a:rPr>
                      <m:t>𝜋</m:t>
                    </m:r>
                    <m:d>
                      <m:dPr>
                        <m:ctrlPr>
                          <a:rPr lang="nb-NO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nb-NO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b-NO" b="0" i="1" dirty="0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nb-NO" b="0" i="1" dirty="0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nb-NO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b-NO" b="0" i="1" dirty="0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nb-NO" b="0" i="1" dirty="0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nb-NO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ℙ</m:t>
                    </m:r>
                    <m:r>
                      <a:rPr lang="nb-NO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nb-NO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nb-NO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nb-NO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nb-NO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29749FC4-0A42-4EE5-AA00-AD928C7166D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62353" y="1981200"/>
                <a:ext cx="7696200" cy="4114800"/>
              </a:xfrm>
              <a:blipFill>
                <a:blip r:embed="rId2"/>
                <a:stretch>
                  <a:fillRect l="-317" t="-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9E39025-8683-4134-AA37-80735B2FA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23A7681E-FA4C-4943-A1B9-0EA1CFF24F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5403" y="2227385"/>
            <a:ext cx="3218597" cy="351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8588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A3973EA-59C5-4071-B88E-3776E405B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Reward and Return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2BF6487-6A68-45D1-B319-7FF50C715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Plassholder for innhold 5">
                <a:extLst>
                  <a:ext uri="{FF2B5EF4-FFF2-40B4-BE49-F238E27FC236}">
                    <a16:creationId xmlns:a16="http://schemas.microsoft.com/office/drawing/2014/main" id="{41698C7F-1442-4B9D-9CC5-F77459FB848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90600" y="1981200"/>
                <a:ext cx="4934803" cy="4114800"/>
              </a:xfrm>
            </p:spPr>
            <p:txBody>
              <a:bodyPr/>
              <a:lstStyle/>
              <a:p>
                <a:r>
                  <a:rPr lang="en-US" dirty="0"/>
                  <a:t>The </a:t>
                </a:r>
                <a:r>
                  <a:rPr lang="en-US" b="1" dirty="0"/>
                  <a:t>reward</a:t>
                </a:r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, is a scalar value the agent receives for each step t.</a:t>
                </a:r>
              </a:p>
              <a:p>
                <a:endParaRPr lang="en-US" dirty="0"/>
              </a:p>
              <a:p>
                <a:r>
                  <a:rPr lang="en-US" dirty="0"/>
                  <a:t>The </a:t>
                </a:r>
                <a:r>
                  <a:rPr lang="en-US" b="1" dirty="0"/>
                  <a:t>return,</a:t>
                </a:r>
                <a:r>
                  <a:rPr lang="nb-NO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nb-NO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, is the total discounted accumulated reward form a given time-step t.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nb-NO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nb-NO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nb-NO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nb-NO" b="0" i="1" smtClean="0">
                        <a:latin typeface="Cambria Math" panose="02040503050406030204" pitchFamily="18" charset="0"/>
                      </a:rPr>
                      <m:t>+…= </m:t>
                    </m:r>
                    <m:nary>
                      <m:naryPr>
                        <m:chr m:val="∑"/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nb-NO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brk m:alnAt="23"/>
                          </m:rPr>
                          <a:rPr lang="nb-NO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nb-NO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sSup>
                          <m:sSupPr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</m:e>
                    </m:nary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r>
                  <a:rPr lang="en-US" b="1" dirty="0"/>
                  <a:t>Discount factor</a:t>
                </a:r>
                <a:r>
                  <a:rPr lang="en-US" dirty="0"/>
                  <a:t>: </a:t>
                </a:r>
              </a:p>
              <a:p>
                <a:pPr lvl="1"/>
                <a:r>
                  <a:rPr lang="en-US" dirty="0"/>
                  <a:t>We can apply a discord factor, </a:t>
                </a:r>
                <a14:m>
                  <m:oMath xmlns:m="http://schemas.openxmlformats.org/officeDocument/2006/math">
                    <m:r>
                      <a:rPr lang="nb-NO" i="1">
                        <a:latin typeface="Cambria Math" panose="02040503050406030204" pitchFamily="18" charset="0"/>
                      </a:rPr>
                      <m:t>𝛾</m:t>
                    </m:r>
                    <m:r>
                      <a:rPr lang="nb-NO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nb-NO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nb-NO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to weight how we evaluate return. 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The agent's goal is to maximize the </a:t>
                </a:r>
                <a:r>
                  <a:rPr lang="en-US" b="1" dirty="0"/>
                  <a:t>return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Plassholder for innhold 5">
                <a:extLst>
                  <a:ext uri="{FF2B5EF4-FFF2-40B4-BE49-F238E27FC236}">
                    <a16:creationId xmlns:a16="http://schemas.microsoft.com/office/drawing/2014/main" id="{41698C7F-1442-4B9D-9CC5-F77459FB848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90600" y="1981200"/>
                <a:ext cx="4934803" cy="4114800"/>
              </a:xfrm>
              <a:blipFill>
                <a:blip r:embed="rId3"/>
                <a:stretch>
                  <a:fillRect l="-494" t="-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Bilde 7">
            <a:extLst>
              <a:ext uri="{FF2B5EF4-FFF2-40B4-BE49-F238E27FC236}">
                <a16:creationId xmlns:a16="http://schemas.microsoft.com/office/drawing/2014/main" id="{F792D647-B7FD-42E0-8093-0EEB29E7DF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5403" y="2227385"/>
            <a:ext cx="3218597" cy="351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5750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3B2592E-B6C4-4AED-8679-D408FEDC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Markov Decision Process (MDP)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630E471B-6E02-4030-8CD3-AD338C57EB7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mathematical formulation of the reinforcement learning (RL) problem. </a:t>
                </a:r>
              </a:p>
              <a:p>
                <a:endParaRPr lang="en-US" dirty="0"/>
              </a:p>
              <a:p>
                <a:r>
                  <a:rPr lang="en-US" dirty="0"/>
                  <a:t>A </a:t>
                </a:r>
                <a:r>
                  <a:rPr lang="en-US" b="1" dirty="0"/>
                  <a:t>Markov Decision Process </a:t>
                </a:r>
                <a:r>
                  <a:rPr lang="en-US" dirty="0"/>
                  <a:t>is a tuple,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ℳ</m:t>
                    </m:r>
                    <m:r>
                      <a:rPr lang="nb-NO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d>
                  </m:oMath>
                </a14:m>
                <a:r>
                  <a:rPr lang="en-US" dirty="0"/>
                  <a:t>, where every state has the Markov property.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457200" lvl="1" indent="0">
                  <a:buNone/>
                </a:pPr>
                <a:r>
                  <a:rPr lang="en-US" i="1" dirty="0"/>
                  <a:t>S: </a:t>
                </a:r>
                <a:r>
                  <a:rPr lang="en-US" dirty="0"/>
                  <a:t>A finite set of states</a:t>
                </a:r>
              </a:p>
              <a:p>
                <a:pPr marL="457200" lvl="1" indent="0">
                  <a:buNone/>
                </a:pPr>
                <a:r>
                  <a:rPr lang="en-US" i="1" dirty="0"/>
                  <a:t>A</a:t>
                </a:r>
                <a:r>
                  <a:rPr lang="en-US" dirty="0"/>
                  <a:t>: A finite set of </a:t>
                </a:r>
                <a:r>
                  <a:rPr lang="en-US" i="1" dirty="0"/>
                  <a:t>actions</a:t>
                </a:r>
                <a:endParaRPr lang="en-US" dirty="0"/>
              </a:p>
              <a:p>
                <a:pPr marL="457200" lvl="1" indent="0">
                  <a:buNone/>
                </a:pPr>
                <a:r>
                  <a:rPr lang="en-US" i="1" dirty="0"/>
                  <a:t>P:</a:t>
                </a:r>
                <a:r>
                  <a:rPr lang="en-US" dirty="0"/>
                  <a:t> The transition probability matrix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      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sSub>
                            <m:sSubPr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sSub>
                            <m:sSubPr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ℙ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 | </m:t>
                          </m:r>
                          <m:sSub>
                            <m:sSubPr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  <a:p>
                <a:pPr marL="457200" lvl="1" indent="0">
                  <a:buNone/>
                </a:pPr>
                <a:r>
                  <a:rPr lang="en-US" dirty="0"/>
                  <a:t>R: Reward function:</a:t>
                </a:r>
              </a:p>
              <a:p>
                <a:pPr marL="457200" lvl="1" indent="0">
                  <a:buNone/>
                </a:pPr>
                <a:r>
                  <a:rPr lang="en-US" dirty="0"/>
                  <a:t>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 </m:t>
                        </m:r>
                        <m:sSub>
                          <m:sSubPr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nb-NO" dirty="0"/>
                  <a:t>        </a:t>
                </a:r>
                <a14:m>
                  <m:oMath xmlns:m="http://schemas.openxmlformats.org/officeDocument/2006/math">
                    <m:r>
                      <a:rPr lang="nb-NO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: is a discount factor </a:t>
                </a:r>
                <a14:m>
                  <m:oMath xmlns:m="http://schemas.openxmlformats.org/officeDocument/2006/math">
                    <m:r>
                      <a:rPr lang="nb-NO" i="1">
                        <a:latin typeface="Cambria Math" panose="02040503050406030204" pitchFamily="18" charset="0"/>
                      </a:rPr>
                      <m:t>𝛾</m:t>
                    </m:r>
                    <m:r>
                      <m:rPr>
                        <m:nor/>
                      </m:rPr>
                      <a:rPr lang="en-US" dirty="0"/>
                      <m:t>∈</m:t>
                    </m:r>
                    <m:r>
                      <m:rPr>
                        <m:nor/>
                      </m:rPr>
                      <a:rPr lang="nb-NO" b="0" i="0" dirty="0" smtClean="0"/>
                      <m:t> </m:t>
                    </m:r>
                    <m:r>
                      <m:rPr>
                        <m:nor/>
                      </m:rPr>
                      <a:rPr lang="nb-NO" b="0" i="0" dirty="0" smtClean="0"/>
                      <m:t>[</m:t>
                    </m:r>
                    <m:r>
                      <m:rPr>
                        <m:nor/>
                      </m:rPr>
                      <a:rPr lang="nb-NO" b="0" i="0" dirty="0" smtClean="0"/>
                      <m:t>0,1</m:t>
                    </m:r>
                    <m:r>
                      <m:rPr>
                        <m:nor/>
                      </m:rPr>
                      <a:rPr lang="nb-NO" b="0" i="0" dirty="0" smtClean="0"/>
                      <m:t>]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630E471B-6E02-4030-8CD3-AD338C57EB7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317" t="-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3FC8AED7-6AAE-4A46-9276-3FD1A9EB6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2073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35AC98C-A536-42CC-9329-BAB1EFC23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Markov Decision Process (timeline)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734A063-136C-4BCB-A7A0-FAE3F4A83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A001A6A0-4BA3-4584-8AB7-6AD61A2EB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4499" y="3721860"/>
            <a:ext cx="2549501" cy="31361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4ED52DCF-D2B6-4570-A400-C4B9DC369AD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0267" y="1927860"/>
                <a:ext cx="7940040" cy="4114800"/>
              </a:xfrm>
            </p:spPr>
            <p:txBody>
              <a:bodyPr/>
              <a:lstStyle/>
              <a:p>
                <a:r>
                  <a:rPr lang="en-US" dirty="0"/>
                  <a:t>The environment samples an initial state,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nb-NO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nb-NO" b="0" dirty="0"/>
                  <a:t> for </a:t>
                </a:r>
                <a:r>
                  <a:rPr lang="en-US" b="0" dirty="0"/>
                  <a:t>time-step</a:t>
                </a:r>
                <a:r>
                  <a:rPr lang="nb-NO" b="0" dirty="0"/>
                  <a:t> t=0.</a:t>
                </a:r>
              </a:p>
              <a:p>
                <a:pPr marL="0" indent="0">
                  <a:buNone/>
                </a:pPr>
                <a:endParaRPr lang="nb-NO" b="0" dirty="0"/>
              </a:p>
              <a:p>
                <a:r>
                  <a:rPr lang="en-US" dirty="0"/>
                  <a:t>For time-step, t, until termination:</a:t>
                </a:r>
              </a:p>
              <a:p>
                <a:pPr lvl="1"/>
                <a:r>
                  <a:rPr lang="en-US" dirty="0"/>
                  <a:t>Agent selects an action given a policy: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nb-NO" b="0" i="0" dirty="0" smtClean="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nb-NO" b="0" i="0" dirty="0" smtClean="0"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</m:sSub>
                    <m:r>
                      <a:rPr lang="nb-NO" b="0" i="0" dirty="0" smtClean="0">
                        <a:latin typeface="Cambria Math" panose="02040503050406030204" pitchFamily="18" charset="0"/>
                      </a:rPr>
                      <m:t>= </m:t>
                    </m:r>
                    <m:r>
                      <a:rPr lang="nb-NO" i="1" dirty="0">
                        <a:latin typeface="Cambria Math" panose="02040503050406030204" pitchFamily="18" charset="0"/>
                      </a:rPr>
                      <m:t>𝜋</m:t>
                    </m:r>
                    <m:d>
                      <m:dPr>
                        <m:ctrlPr>
                          <a:rPr lang="nb-NO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nb-NO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b-NO" i="1" dirty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nb-NO" b="0" i="1" dirty="0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nb-NO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b-NO" i="1" dirty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nb-NO" b="0" i="1" dirty="0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nb-NO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ℙ</m:t>
                    </m:r>
                    <m:r>
                      <a:rPr lang="nb-NO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nb-NO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nb-NO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nb-NO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nb-NO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Environment samples a reward: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nb-NO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ℙ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nb-NO" i="1" smtClean="0">
                            <a:latin typeface="Cambria Math" panose="02040503050406030204" pitchFamily="18" charset="0"/>
                          </a:rPr>
                          <m:t> | </m:t>
                        </m:r>
                        <m:sSub>
                          <m:sSubPr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Environment samples next state: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nb-NO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ℙ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nb-NO" i="1">
                            <a:latin typeface="Cambria Math" panose="02040503050406030204" pitchFamily="18" charset="0"/>
                          </a:rPr>
                          <m:t> | </m:t>
                        </m:r>
                        <m:sSub>
                          <m:sSubPr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Agent receives the next state,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, and the reward,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4ED52DCF-D2B6-4570-A400-C4B9DC369A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0267" y="1927860"/>
                <a:ext cx="7940040" cy="4114800"/>
              </a:xfrm>
              <a:blipFill>
                <a:blip r:embed="rId3"/>
                <a:stretch>
                  <a:fillRect l="-307" t="-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89868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2C5A078-362E-4C34-ABB3-704E0C6DC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C88D57E4-5B40-4B2E-859F-1130098AAB6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48640" y="1981200"/>
                <a:ext cx="4655820" cy="4114800"/>
              </a:xfrm>
            </p:spPr>
            <p:txBody>
              <a:bodyPr/>
              <a:lstStyle/>
              <a:p>
                <a:r>
                  <a:rPr lang="en-US" dirty="0"/>
                  <a:t>The objective in reinforcement learning (RL) is to find the optimal policy,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</m:oMath>
                </a14:m>
                <a:r>
                  <a:rPr lang="en-US" dirty="0"/>
                  <a:t>, which maximize the expected accumulated reward.</a:t>
                </a:r>
              </a:p>
              <a:p>
                <a:endParaRPr lang="en-US" dirty="0"/>
              </a:p>
              <a:p>
                <a:r>
                  <a:rPr lang="en-US" dirty="0"/>
                  <a:t>Agent’s taxonomy to find the optimal policy in reinforcement learning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C88D57E4-5B40-4B2E-859F-1130098AAB6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8640" y="1981200"/>
                <a:ext cx="4655820" cy="4114800"/>
              </a:xfrm>
              <a:blipFill>
                <a:blip r:embed="rId2"/>
                <a:stretch>
                  <a:fillRect l="-524" t="-444" r="-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B3A4557-9342-439B-B211-6E8CF9BE1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976B8E08-5D0D-4611-A747-C2DCD88DD2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700" y="3783495"/>
            <a:ext cx="3789068" cy="261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5028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30B1570-27E2-4D11-BD3D-E956481424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Motivation</a:t>
            </a:r>
          </a:p>
          <a:p>
            <a:pPr>
              <a:lnSpc>
                <a:spcPct val="150000"/>
              </a:lnSpc>
            </a:pPr>
            <a:r>
              <a:rPr lang="en-US" dirty="0"/>
              <a:t>Introduction to reinforcement learning (RL)</a:t>
            </a:r>
          </a:p>
          <a:p>
            <a:pPr>
              <a:lnSpc>
                <a:spcPct val="150000"/>
              </a:lnSpc>
            </a:pPr>
            <a:r>
              <a:rPr lang="en-US" b="1" dirty="0"/>
              <a:t>Value function based methods (Q-learning)</a:t>
            </a:r>
          </a:p>
          <a:p>
            <a:pPr>
              <a:lnSpc>
                <a:spcPct val="150000"/>
              </a:lnSpc>
            </a:pPr>
            <a:r>
              <a:rPr lang="en-US" dirty="0"/>
              <a:t>Policy based methods (policy gradients)</a:t>
            </a:r>
          </a:p>
          <a:p>
            <a:pPr>
              <a:lnSpc>
                <a:spcPct val="150000"/>
              </a:lnSpc>
            </a:pPr>
            <a:r>
              <a:rPr lang="en-US" dirty="0"/>
              <a:t>Value function and policy based methods (Actor-Critic)</a:t>
            </a:r>
          </a:p>
          <a:p>
            <a:pPr>
              <a:lnSpc>
                <a:spcPct val="150000"/>
              </a:lnSpc>
            </a:pPr>
            <a:r>
              <a:rPr lang="en-US" dirty="0"/>
              <a:t>Miscellaneous</a:t>
            </a:r>
          </a:p>
          <a:p>
            <a:endParaRPr lang="en-US" sz="1600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4210DF2-B987-4514-B783-12AF15B9F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A9168886-8A3B-4CE2-9022-65F8DDF7A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838200"/>
            <a:ext cx="7696200" cy="1143000"/>
          </a:xfrm>
          <a:solidFill>
            <a:srgbClr val="B75149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Progress</a:t>
            </a:r>
          </a:p>
        </p:txBody>
      </p:sp>
    </p:spTree>
    <p:extLst>
      <p:ext uri="{BB962C8B-B14F-4D97-AF65-F5344CB8AC3E}">
        <p14:creationId xmlns:p14="http://schemas.microsoft.com/office/powerpoint/2010/main" val="17979929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9274FD2-9319-4373-982B-0791C7F53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0E89086A-C141-4AEF-8603-6B595B34DFC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Our goal is it find the policy which maximize the accumulated reward:</a:t>
                </a:r>
              </a:p>
              <a:p>
                <a:pPr marL="0" indent="0">
                  <a:buNone/>
                </a:pPr>
                <a:r>
                  <a:rPr lang="nb-NO" dirty="0"/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nb-NO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nb-NO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nb-NO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nb-NO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i="1"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nb-NO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nb-NO" i="1">
                        <a:latin typeface="Cambria Math" panose="02040503050406030204" pitchFamily="18" charset="0"/>
                      </a:rPr>
                      <m:t>+…= </m:t>
                    </m:r>
                    <m:nary>
                      <m:naryPr>
                        <m:chr m:val="∑"/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nb-NO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brk m:alnAt="23"/>
                          </m:rPr>
                          <a:rPr lang="nb-NO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sSup>
                          <m:sSupPr>
                            <m:ctrlPr>
                              <a:rPr lang="nb-NO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</m:e>
                    </m:nary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nb-NO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Due to the randomness of the transition probability and the reward function, we use the expected value in the definition of the optimal policy.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nb-NO" b="0" dirty="0"/>
                  <a:t>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  <m:r>
                      <a:rPr lang="nb-NO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nb-NO" b="0" i="0" smtClean="0">
                                <a:latin typeface="Cambria Math" panose="02040503050406030204" pitchFamily="18" charset="0"/>
                              </a:rPr>
                              <m:t>arg</m:t>
                            </m:r>
                            <m:r>
                              <a:rPr lang="nb-NO" b="0" i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nb-NO" b="0" i="0" smtClean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lim>
                        </m:limLow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</m:e>
                    </m:func>
                    <m:d>
                      <m:dPr>
                        <m:begChr m:val="["/>
                        <m:endChr m:val="]"/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m:rPr>
                        <m:nor/>
                      </m:rPr>
                      <a:rPr lang="pl-PL"/>
                      <m:t> 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0E89086A-C141-4AEF-8603-6B595B34DFC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317" t="-1481" r="-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595D81F-0CF3-4119-9D9D-BC233F1DA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Page </a:t>
            </a:r>
            <a:fld id="{6EF640D3-31FB-4353-8FC0-A4A96FD821F2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44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E7E5136-8BC1-4CA9-8130-2DDA7FB81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State-value function and action-value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875E8FA0-429F-47D8-85F6-A4D30A6A1B7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90600" y="1981200"/>
                <a:ext cx="7696200" cy="4617720"/>
              </a:xfrm>
            </p:spPr>
            <p:txBody>
              <a:bodyPr/>
              <a:lstStyle/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While we follow our policy, we would like to know if we are not a good or bad state/position. Imagine trajectory: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nb-NO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nb-NO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nb-NO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nb-NO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nb-NO" b="0" i="1" smtClean="0">
                        <a:latin typeface="Cambria Math" panose="02040503050406030204" pitchFamily="18" charset="0"/>
                      </a:rPr>
                      <m:t>,…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Definition</a:t>
                </a:r>
                <a:r>
                  <a:rPr lang="en-US" b="1" dirty="0"/>
                  <a:t>: </a:t>
                </a:r>
                <a:r>
                  <a:rPr lang="en-US" dirty="0"/>
                  <a:t>a </a:t>
                </a:r>
                <a:r>
                  <a:rPr lang="en-US" b="1" dirty="0"/>
                  <a:t>state-</a:t>
                </a:r>
                <a:r>
                  <a:rPr lang="en-US" b="1" i="1" dirty="0"/>
                  <a:t>value function</a:t>
                </a:r>
                <a:r>
                  <a:rPr lang="en-US" i="1" dirty="0"/>
                  <a:t>,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en-US" dirty="0"/>
                  <a:t>, of an MDP is the expected return starting from state, s, and then following the policy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dirty="0"/>
                  <a:t> In general, how good is it to be in this state.</a:t>
                </a:r>
              </a:p>
              <a:p>
                <a:pPr marL="0" lvl="0" indent="0">
                  <a:buNone/>
                </a:pPr>
                <a:r>
                  <a:rPr lang="en-US" dirty="0"/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  <m:d>
                      <m:dPr>
                        <m:begChr m:val="[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nb-NO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/>
              </a:p>
              <a:p>
                <a:pPr lvl="0"/>
                <a:endParaRPr lang="en-US" dirty="0"/>
              </a:p>
              <a:p>
                <a:r>
                  <a:rPr lang="en-US" dirty="0"/>
                  <a:t>Definition</a:t>
                </a:r>
                <a:r>
                  <a:rPr lang="en-US" b="1" dirty="0"/>
                  <a:t>: </a:t>
                </a:r>
                <a:r>
                  <a:rPr lang="en-US" dirty="0"/>
                  <a:t>an </a:t>
                </a:r>
                <a:r>
                  <a:rPr lang="en-US" b="1" i="1" dirty="0"/>
                  <a:t>action-value (q-value) function</a:t>
                </a:r>
                <a:r>
                  <a:rPr lang="en-US" i="1" dirty="0"/>
                  <a:t>,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</m:oMath>
                </a14:m>
                <a:r>
                  <a:rPr lang="en-US" dirty="0"/>
                  <a:t>, is the expected return starting from state, s, taking action, a, and following policy,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dirty="0"/>
                  <a:t> In general, how good it is to take this action.</a:t>
                </a:r>
              </a:p>
              <a:p>
                <a:pPr marL="0" indent="0">
                  <a:buNone/>
                </a:pPr>
                <a:r>
                  <a:rPr lang="en-US" dirty="0"/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nb-NO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 | </m:t>
                        </m:r>
                        <m:sSub>
                          <m:sSubPr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875E8FA0-429F-47D8-85F6-A4D30A6A1B7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90600" y="1981200"/>
                <a:ext cx="7696200" cy="4617720"/>
              </a:xfrm>
              <a:blipFill>
                <a:blip r:embed="rId2"/>
                <a:stretch>
                  <a:fillRect l="-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FCD299D-8DF4-4884-A7E3-5AF6F90E0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7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6C798F6-01DD-494B-9BA8-FF275BAE1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State-value function and action-value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96935F91-ABC9-472E-AE84-FCF60DEC636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b="1" dirty="0"/>
              </a:p>
              <a:p>
                <a:r>
                  <a:rPr lang="en-US" b="1" dirty="0"/>
                  <a:t>Define</a:t>
                </a:r>
                <a:r>
                  <a:rPr lang="en-US" dirty="0"/>
                  <a:t>: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≥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𝑖𝑓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  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≥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,    </m:t>
                    </m:r>
                    <m:r>
                      <a:rPr lang="en-US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 dirty="0"/>
              </a:p>
              <a:p>
                <a:endParaRPr lang="en-US" b="1" dirty="0"/>
              </a:p>
              <a:p>
                <a:r>
                  <a:rPr lang="en-US" b="1" dirty="0"/>
                  <a:t>Definition: </a:t>
                </a:r>
                <a:r>
                  <a:rPr lang="en-US" dirty="0"/>
                  <a:t>The optimal state-value function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en-US" dirty="0"/>
                  <a:t>, is the maximum value function over all policies:</a:t>
                </a:r>
              </a:p>
              <a:p>
                <a:pPr lvl="0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func>
                  </m:oMath>
                </a14:m>
                <a:endParaRPr lang="en-US" dirty="0"/>
              </a:p>
              <a:p>
                <a:pPr lvl="0"/>
                <a:endParaRPr lang="en-US" dirty="0"/>
              </a:p>
              <a:p>
                <a:r>
                  <a:rPr lang="en-US" b="1" dirty="0"/>
                  <a:t>Definition: </a:t>
                </a:r>
                <a:r>
                  <a:rPr lang="en-US" dirty="0"/>
                  <a:t>The optimal action-value function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</m:oMath>
                </a14:m>
                <a:r>
                  <a:rPr lang="en-US" dirty="0"/>
                  <a:t>, is the maximum action-value function over all policies:</a:t>
                </a:r>
              </a:p>
              <a:p>
                <a:pPr lvl="0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</m:e>
                    </m:func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 </a:t>
                </a:r>
              </a:p>
              <a:p>
                <a:r>
                  <a:rPr lang="en-US" b="1" dirty="0"/>
                  <a:t>Note</a:t>
                </a:r>
                <a:r>
                  <a:rPr lang="en-US" dirty="0"/>
                  <a:t>: If we knew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</m:oMath>
                </a14:m>
                <a:r>
                  <a:rPr lang="en-US" dirty="0"/>
                  <a:t> the RL problem is solved.</a:t>
                </a:r>
              </a:p>
            </p:txBody>
          </p:sp>
        </mc:Choice>
        <mc:Fallback xmlns="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96935F91-ABC9-472E-AE84-FCF60DEC636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3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75BA34A-55A4-42D0-A332-ECA3187E6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21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D1E173D-90AB-49C6-A878-88DE79936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today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2AD2D50-E8A6-4CA6-ABE7-E3ED667CDC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 to main concepts and terminology of reinforcement learning</a:t>
            </a:r>
          </a:p>
          <a:p>
            <a:endParaRPr lang="en-US" dirty="0"/>
          </a:p>
          <a:p>
            <a:r>
              <a:rPr lang="en-US" dirty="0"/>
              <a:t>The goal is for you to be familiar with policy gradients and Q-learning</a:t>
            </a:r>
          </a:p>
          <a:p>
            <a:endParaRPr lang="en-US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B3F73E3-2E39-4C0F-8DB9-5831EE6E5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4203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540D0B7-4801-47DA-B03F-B2248CC33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Bellman (expectation)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8885FA6C-0C4A-4E38-94FE-37602C638D1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Bellman equation is a recursive equation which can decompose the value function into two part:</a:t>
                </a:r>
              </a:p>
              <a:p>
                <a:endParaRPr lang="en-US" dirty="0"/>
              </a:p>
              <a:p>
                <a:pPr lvl="1"/>
                <a:r>
                  <a:rPr lang="en-US" dirty="0"/>
                  <a:t>Immediate reward,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nb-NO" b="0" dirty="0"/>
              </a:p>
              <a:p>
                <a:pPr lvl="1"/>
                <a:r>
                  <a:rPr lang="en-US" dirty="0"/>
                  <a:t>Discounted value of successor state, </a:t>
                </a:r>
                <a14:m>
                  <m:oMath xmlns:m="http://schemas.openxmlformats.org/officeDocument/2006/math">
                    <m:r>
                      <a:rPr lang="nb-NO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nb-NO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nb-NO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nb-NO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nb-NO" b="0" dirty="0"/>
                  <a:t>	</a:t>
                </a:r>
                <a14:m>
                  <m:oMath xmlns:m="http://schemas.openxmlformats.org/officeDocument/2006/math">
                    <m:r>
                      <a:rPr lang="nb-NO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d>
                      <m:d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nb-NO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  <m:r>
                      <a:rPr lang="nb-NO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nb-NO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nb-NO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nb-NO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nb-NO" dirty="0"/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nb-NO" b="0" dirty="0"/>
                  <a:t>	       </a:t>
                </a:r>
                <a14:m>
                  <m:oMath xmlns:m="http://schemas.openxmlformats.org/officeDocument/2006/math">
                    <m:r>
                      <a:rPr lang="nb-NO" b="0" i="1" smtClean="0">
                        <a:latin typeface="Cambria Math" panose="02040503050406030204" pitchFamily="18" charset="0"/>
                      </a:rPr>
                      <m:t> 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  <m:r>
                      <a:rPr lang="nb-NO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nb-NO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nb-NO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nb-NO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nb-NO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p>
                              <m:sSupPr>
                                <m:ctrlP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nb-NO" i="1"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nb-NO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nb-NO" i="1"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+…       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/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dirty="0"/>
                  <a:t>	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  <m:d>
                      <m:dPr>
                        <m:begChr m:val="[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nb-NO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nb-NO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nb-NO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nb-NO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nb-NO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p>
                              <m:sSupPr>
                                <m:ctrlPr>
                                  <a:rPr lang="nb-NO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nb-NO" i="1"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lang="nb-NO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nb-NO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nb-NO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nb-NO" i="1"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lang="nb-NO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nb-NO" i="1">
                            <a:latin typeface="Cambria Math" panose="02040503050406030204" pitchFamily="18" charset="0"/>
                          </a:rPr>
                          <m:t>+…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)  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/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dirty="0"/>
                  <a:t>	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  <m:d>
                      <m:dPr>
                        <m:begChr m:val="[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nb-NO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nb-NO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  <m:sSub>
                          <m:sSubPr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b-NO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/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dirty="0"/>
                  <a:t>	        </a:t>
                </a:r>
                <a14:m>
                  <m:oMath xmlns:m="http://schemas.openxmlformats.org/officeDocument/2006/math">
                    <m:r>
                      <a:rPr lang="nb-NO" b="0" i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  <m:r>
                      <a:rPr lang="nb-NO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nb-NO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nb-NO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lang="nb-NO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8885FA6C-0C4A-4E38-94FE-37602C638D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317" t="-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0A5DA28-2475-47A5-A7AE-5C5B5D01A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250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51244E8-3B96-4E29-9091-4C74285AF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find the best policy?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016407BF-AC14-4D5B-B05E-8F5636272BA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We will go though a simple example, </a:t>
                </a:r>
                <a:r>
                  <a:rPr lang="en-US" dirty="0" err="1"/>
                  <a:t>Gridworld</a:t>
                </a:r>
                <a:r>
                  <a:rPr lang="en-US" dirty="0"/>
                  <a:t>, to show how the Bellman equation can be used iteratively to evaluate a policy, </a:t>
                </a:r>
                <a14:m>
                  <m:oMath xmlns:m="http://schemas.openxmlformats.org/officeDocument/2006/math">
                    <m:r>
                      <a:rPr lang="nb-NO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nb-NO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dirty="0"/>
                  <a:t> The Goal is to give an intuition of how the </a:t>
                </a:r>
                <a:r>
                  <a:rPr lang="en-US" b="1" dirty="0"/>
                  <a:t>Bellman equation </a:t>
                </a:r>
                <a:r>
                  <a:rPr lang="en-US" dirty="0"/>
                  <a:t>is used.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d>
                            <m:dPr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 =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r>
                        <a:rPr lang="nb-NO" i="1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nb-NO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𝑣</m:t>
                          </m:r>
                          <m:d>
                            <m:dPr>
                              <m:ctrlPr>
                                <a:rPr lang="nb-NO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nb-NO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t</m:t>
                          </m:r>
                        </m:sub>
                      </m:sSub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016407BF-AC14-4D5B-B05E-8F5636272BA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317" t="-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0A11AAA-B97D-4655-B1DF-442E38751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8482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C10F327B-FF37-4544-92B1-64DD47B789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Terminal states are shown as shaded</a:t>
                </a:r>
              </a:p>
              <a:p>
                <a:r>
                  <a:rPr lang="en-US" dirty="0"/>
                  <a:t>Actions leading out of the grid leave state unchanged </a:t>
                </a:r>
              </a:p>
              <a:p>
                <a:r>
                  <a:rPr lang="en-US" dirty="0"/>
                  <a:t>Reward is (-1) until a terminal state is reached</a:t>
                </a:r>
              </a:p>
              <a:p>
                <a:r>
                  <a:rPr lang="en-US" dirty="0"/>
                  <a:t>Agent follows uniform random policy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nb-NO" b="0" dirty="0"/>
                  <a:t>     </a:t>
                </a:r>
                <a14:m>
                  <m:oMath xmlns:m="http://schemas.openxmlformats.org/officeDocument/2006/math">
                    <m:r>
                      <a:rPr lang="nb-NO" b="0" i="1" smtClean="0">
                        <a:latin typeface="Cambria Math" panose="02040503050406030204" pitchFamily="18" charset="0"/>
                      </a:rPr>
                      <m:t>𝜋</m:t>
                    </m:r>
                    <m:d>
                      <m:d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⋅</m:t>
                        </m:r>
                      </m:e>
                    </m:d>
                    <m:r>
                      <a:rPr lang="nb-NO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nb-NO" i="1">
                        <a:latin typeface="Cambria Math" panose="02040503050406030204" pitchFamily="18" charset="0"/>
                      </a:rPr>
                      <m:t>𝜋</m:t>
                    </m:r>
                    <m:d>
                      <m:d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e>
                        <m:r>
                          <a:rPr lang="nb-NO" i="1">
                            <a:latin typeface="Cambria Math" panose="02040503050406030204" pitchFamily="18" charset="0"/>
                          </a:rPr>
                          <m:t>⋅</m:t>
                        </m:r>
                      </m:e>
                    </m:d>
                    <m:r>
                      <a:rPr lang="nb-NO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nb-NO" i="1">
                        <a:latin typeface="Cambria Math" panose="02040503050406030204" pitchFamily="18" charset="0"/>
                      </a:rPr>
                      <m:t>𝜋</m:t>
                    </m:r>
                    <m:d>
                      <m:d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e>
                        <m:r>
                          <a:rPr lang="nb-NO" i="1" smtClean="0">
                            <a:latin typeface="Cambria Math" panose="02040503050406030204" pitchFamily="18" charset="0"/>
                          </a:rPr>
                          <m:t>⋅</m:t>
                        </m:r>
                      </m:e>
                    </m:d>
                    <m:r>
                      <a:rPr lang="nb-NO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nb-NO" i="1">
                        <a:latin typeface="Cambria Math" panose="02040503050406030204" pitchFamily="18" charset="0"/>
                      </a:rPr>
                      <m:t>𝜋</m:t>
                    </m:r>
                    <m:d>
                      <m:d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e>
                        <m:r>
                          <a:rPr lang="nb-NO" i="1">
                            <a:latin typeface="Cambria Math" panose="02040503050406030204" pitchFamily="18" charset="0"/>
                          </a:rPr>
                          <m:t>⋅</m:t>
                        </m:r>
                      </m:e>
                    </m:d>
                    <m:r>
                      <a:rPr lang="nb-NO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nb-NO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nb-NO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nb-NO" b="0" i="1" smtClean="0">
                        <a:latin typeface="Cambria Math" panose="02040503050406030204" pitchFamily="18" charset="0"/>
                      </a:rPr>
                      <m:t>25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C10F327B-FF37-4544-92B1-64DD47B789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tel 1">
            <a:extLst>
              <a:ext uri="{FF2B5EF4-FFF2-40B4-BE49-F238E27FC236}">
                <a16:creationId xmlns:a16="http://schemas.microsoft.com/office/drawing/2014/main" id="{4EC4905A-8E07-498D-BF03-BBF3920C4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a Random Policy in </a:t>
            </a:r>
            <a:r>
              <a:rPr lang="en-US" dirty="0" err="1"/>
              <a:t>Gridworld</a:t>
            </a:r>
            <a:r>
              <a:rPr lang="en-US" dirty="0"/>
              <a:t> using the Bellman eq.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1797B94-B2CF-427F-9068-8682EA8E2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AE81C625-30CD-41BB-BF61-89A98109D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5450" y="2352440"/>
            <a:ext cx="4982270" cy="168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655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3DBF097B-D551-43AC-B0E4-902FD93E8B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9868" y="1415113"/>
            <a:ext cx="3631612" cy="3826725"/>
          </a:xfrm>
          <a:prstGeom prst="rect">
            <a:avLst/>
          </a:prstGeom>
        </p:spPr>
      </p:pic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40EBB63-DEA6-4820-B2A9-3C15D5511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81B67CAB-9E27-47DD-8337-15A879CBA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1913" y="1937103"/>
            <a:ext cx="3695700" cy="32956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ktangel 6">
                <a:extLst>
                  <a:ext uri="{FF2B5EF4-FFF2-40B4-BE49-F238E27FC236}">
                    <a16:creationId xmlns:a16="http://schemas.microsoft.com/office/drawing/2014/main" id="{2D12BCFE-9406-4968-8052-9201B35E5ED6}"/>
                  </a:ext>
                </a:extLst>
              </p:cNvPr>
              <p:cNvSpPr/>
              <p:nvPr/>
            </p:nvSpPr>
            <p:spPr>
              <a:xfrm>
                <a:off x="2213348" y="5879731"/>
                <a:ext cx="470648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nb-NO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 =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r>
                        <a:rPr lang="nb-NO" i="1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nb-NO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𝛾</m:t>
                          </m:r>
                          <m:sSub>
                            <m:sSubPr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d>
                            <m:dPr>
                              <m:ctrlPr>
                                <a:rPr lang="nb-NO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nb-NO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t</m:t>
                          </m:r>
                        </m:sub>
                      </m:sSub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ktangel 6">
                <a:extLst>
                  <a:ext uri="{FF2B5EF4-FFF2-40B4-BE49-F238E27FC236}">
                    <a16:creationId xmlns:a16="http://schemas.microsoft.com/office/drawing/2014/main" id="{2D12BCFE-9406-4968-8052-9201B35E5E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3348" y="5879731"/>
                <a:ext cx="4706481" cy="400110"/>
              </a:xfrm>
              <a:prstGeom prst="rect">
                <a:avLst/>
              </a:prstGeom>
              <a:blipFill>
                <a:blip r:embed="rId4"/>
                <a:stretch>
                  <a:fillRect b="-1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A24BE5ED-76EE-4DDC-A2B0-457C77476652}"/>
              </a:ext>
            </a:extLst>
          </p:cNvPr>
          <p:cNvCxnSpPr/>
          <p:nvPr/>
        </p:nvCxnSpPr>
        <p:spPr bwMode="auto">
          <a:xfrm>
            <a:off x="4488180" y="716280"/>
            <a:ext cx="0" cy="4983480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029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C848A60-E40D-47FC-BE9A-B34AD6C7E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evaluation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5855D377-59CB-4FDB-93D7-68A871182F7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43422" y="1675461"/>
                <a:ext cx="4842354" cy="4975860"/>
              </a:xfrm>
            </p:spPr>
            <p:txBody>
              <a:bodyPr/>
              <a:lstStyle/>
              <a:p>
                <a:r>
                  <a:rPr lang="en-US" dirty="0"/>
                  <a:t>We can </a:t>
                </a:r>
                <a:r>
                  <a:rPr lang="en-US" b="1" dirty="0"/>
                  <a:t>evaluate</a:t>
                </a:r>
                <a:r>
                  <a:rPr lang="en-US" dirty="0"/>
                  <a:t> the policy </a:t>
                </a:r>
                <a14:m>
                  <m:oMath xmlns:m="http://schemas.openxmlformats.org/officeDocument/2006/math">
                    <m:r>
                      <a:rPr lang="nb-NO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/>
                  <a:t>, by iteratively update the state-value function.</a:t>
                </a:r>
              </a:p>
              <a:p>
                <a:pPr marL="457200" lvl="1" indent="0">
                  <a:lnSpc>
                    <a:spcPct val="150000"/>
                  </a:lnSpc>
                  <a:buNone/>
                </a:pPr>
                <a:r>
                  <a:rPr lang="en-US" dirty="0"/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sub>
                        </m:sSub>
                        <m:d>
                          <m:dPr>
                            <m:ctrlPr>
                              <a:rPr lang="nb-NO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nb-NO" i="1">
                            <a:latin typeface="Cambria Math" panose="02040503050406030204" pitchFamily="18" charset="0"/>
                          </a:rPr>
                          <m:t> =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  <m:r>
                      <a:rPr lang="nb-NO" i="1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nb-NO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nb-NO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𝑣</m:t>
                        </m:r>
                        <m:d>
                          <m:dPr>
                            <m:ctrlPr>
                              <a:rPr lang="nb-NO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nb-NO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nb-NO" i="1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nb-NO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nb-NO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nb-NO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nb-NO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We can </a:t>
                </a:r>
                <a:r>
                  <a:rPr lang="en-US" b="1" dirty="0"/>
                  <a:t>improve</a:t>
                </a:r>
                <a:r>
                  <a:rPr lang="en-US" dirty="0"/>
                  <a:t> the policy by acting greedily with respect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nb-NO" i="1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</m:oMath>
                </a14:m>
                <a:r>
                  <a:rPr lang="nb-NO" i="1" dirty="0">
                    <a:latin typeface="Cambria Math" panose="02040503050406030204" pitchFamily="18" charset="0"/>
                  </a:rPr>
                  <a:t>. 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nb-NO" b="0" dirty="0"/>
                  <a:t>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nb-NO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nb-NO" b="0" i="1" smtClean="0">
                        <a:latin typeface="Cambria Math" panose="02040503050406030204" pitchFamily="18" charset="0"/>
                      </a:rPr>
                      <m:t>𝑔𝑟𝑒𝑒𝑑𝑦</m:t>
                    </m:r>
                    <m:r>
                      <a:rPr lang="nb-NO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  <m:r>
                      <a:rPr lang="nb-NO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In our example, we found the optimal policy,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b-NO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nb-NO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dirty="0"/>
                  <a:t>=</a:t>
                </a:r>
                <a:r>
                  <a:rPr lang="nb-NO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, after one iteration only.</a:t>
                </a:r>
              </a:p>
              <a:p>
                <a:endParaRPr lang="en-US" dirty="0"/>
              </a:p>
              <a:p>
                <a:r>
                  <a:rPr lang="en-US" dirty="0"/>
                  <a:t>In general, iterating between policy evaluation and policy improvement is required before finding the optimal policy</a:t>
                </a:r>
              </a:p>
              <a:p>
                <a:endParaRPr lang="en-US" dirty="0"/>
              </a:p>
              <a:p>
                <a:r>
                  <a:rPr lang="en-US" dirty="0"/>
                  <a:t>This was an example with a known MDP, we knew the rewards and the transitions probabilities.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5855D377-59CB-4FDB-93D7-68A871182F7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3422" y="1675461"/>
                <a:ext cx="4842354" cy="4975860"/>
              </a:xfrm>
              <a:blipFill>
                <a:blip r:embed="rId2"/>
                <a:stretch>
                  <a:fillRect l="-503" t="-368" b="-6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6AB61E5-16EE-4A8D-9D05-077231A96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AD85AA1C-242C-4A97-9F63-FF9E8EF6B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425440" y="1981200"/>
            <a:ext cx="3631612" cy="382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987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20BFA5A-8063-4DB3-A623-64AB0039E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Bellman (optimality)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A100A480-66F2-4566-9FB1-64B2A1D6139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41020" y="2227385"/>
                <a:ext cx="8145780" cy="4541520"/>
              </a:xfrm>
            </p:spPr>
            <p:txBody>
              <a:bodyPr/>
              <a:lstStyle/>
              <a:p>
                <a:r>
                  <a:rPr lang="en-US" dirty="0"/>
                  <a:t>Lets define the optimal Q-value (</a:t>
                </a:r>
                <a:r>
                  <a:rPr lang="en-US" i="1" dirty="0"/>
                  <a:t>action-value</a:t>
                </a:r>
                <a:r>
                  <a:rPr lang="en-US" dirty="0"/>
                  <a:t>) function,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</m:oMath>
                </a14:m>
                <a:r>
                  <a:rPr lang="en-US" dirty="0"/>
                  <a:t>, to be the maximum expected reward given an state, action pair.</a:t>
                </a:r>
              </a:p>
              <a:p>
                <a:pPr marL="0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b-NO" i="1">
                          <a:latin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lang="nb-NO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nb-NO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nb-NO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𝔼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nb-NO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 | </m:t>
                              </m:r>
                              <m:sSub>
                                <m:sSubPr>
                                  <m:ctrlPr>
                                    <a:rPr lang="nb-NO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nb-NO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e>
                      </m:func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dirty="0">
                  <a:latin typeface="Cambria Math" panose="02040503050406030204" pitchFamily="18" charset="0"/>
                </a:endParaRPr>
              </a:p>
              <a:p>
                <a:r>
                  <a:rPr lang="en-US" dirty="0">
                    <a:latin typeface="Cambria Math" panose="02040503050406030204" pitchFamily="18" charset="0"/>
                  </a:rPr>
                  <a:t>The optimal Q-value function,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nb-NO" i="1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</m:oMath>
                </a14:m>
                <a:r>
                  <a:rPr lang="en-US" dirty="0">
                    <a:latin typeface="Cambria Math" panose="02040503050406030204" pitchFamily="18" charset="0"/>
                  </a:rPr>
                  <a:t>, satisfy the following form of the bellman equation:</a:t>
                </a:r>
              </a:p>
              <a:p>
                <a:endParaRPr lang="en-US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nb-NO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  <m:func>
                            <m:funcPr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nb-NO" b="0" i="0" smtClean="0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sSub>
                                    <m:sSubPr>
                                      <m:ctrlPr>
                                        <a:rPr lang="nb-NO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nb-NO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nb-NO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| </m:t>
                          </m:r>
                          <m:sSub>
                            <m:sSubPr>
                              <m:ctrlPr>
                                <a:rPr lang="nb-NO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nb-NO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dirty="0">
                  <a:latin typeface="Cambria Math" panose="02040503050406030204" pitchFamily="18" charset="0"/>
                </a:endParaRPr>
              </a:p>
              <a:p>
                <a:r>
                  <a:rPr lang="en-US" b="1" dirty="0">
                    <a:latin typeface="Cambria Math" panose="02040503050406030204" pitchFamily="18" charset="0"/>
                  </a:rPr>
                  <a:t>Note</a:t>
                </a:r>
                <a:r>
                  <a:rPr lang="en-US" dirty="0">
                    <a:latin typeface="Cambria Math" panose="02040503050406030204" pitchFamily="18" charset="0"/>
                  </a:rPr>
                  <a:t>: The optimal policy,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</m:oMath>
                </a14:m>
                <a:r>
                  <a:rPr lang="en-US" dirty="0">
                    <a:latin typeface="Cambria Math" panose="02040503050406030204" pitchFamily="18" charset="0"/>
                  </a:rPr>
                  <a:t>, is achieved by taking the action with the highest Q-value.</a:t>
                </a:r>
              </a:p>
              <a:p>
                <a:r>
                  <a:rPr lang="en-US" b="1" dirty="0">
                    <a:latin typeface="Cambria Math" panose="02040503050406030204" pitchFamily="18" charset="0"/>
                  </a:rPr>
                  <a:t>Note</a:t>
                </a:r>
                <a:r>
                  <a:rPr lang="en-US" dirty="0">
                    <a:latin typeface="Cambria Math" panose="02040503050406030204" pitchFamily="18" charset="0"/>
                  </a:rPr>
                  <a:t>: We still need the expectation, as the randomness of the environment is unknown. </a:t>
                </a:r>
              </a:p>
              <a:p>
                <a:pPr marL="0" indent="0">
                  <a:buNone/>
                </a:pPr>
                <a:endParaRPr lang="en-US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A100A480-66F2-4566-9FB1-64B2A1D6139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1020" y="2227385"/>
                <a:ext cx="8145780" cy="4541520"/>
              </a:xfrm>
              <a:blipFill>
                <a:blip r:embed="rId2"/>
                <a:stretch>
                  <a:fillRect l="-374" t="-4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D9F8948-5782-495F-8FD8-4FE091949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365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C4EBBE3-C262-406B-AA5D-4C12D9FDA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for the optimal policy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549A1A0E-C97A-4807-9BE0-C5B986E2A63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90600" y="1981200"/>
                <a:ext cx="7696200" cy="48006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The goal is to find a Q-value function which satisfy the Bellman (optimality) equation. An algorithm, </a:t>
                </a:r>
                <a:r>
                  <a:rPr lang="en-US" b="1" dirty="0"/>
                  <a:t>value iteration</a:t>
                </a:r>
                <a:r>
                  <a:rPr lang="en-US" dirty="0"/>
                  <a:t>, can be used to iteratively update our Q-value function. 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nb-NO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nb-NO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nb-NO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𝛾</m:t>
                          </m:r>
                          <m:func>
                            <m:funcPr>
                              <m:ctrlPr>
                                <a:rPr lang="nb-NO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nb-NO" i="1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nb-NO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sSub>
                                    <m:sSubPr>
                                      <m:ctrlPr>
                                        <a:rPr lang="nb-NO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nb-NO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nb-NO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nb-NO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nb-NO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nb-NO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nb-NO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nb-NO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nb-NO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nb-NO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nb-NO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nb-NO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nb-NO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| </m:t>
                          </m:r>
                          <m:sSub>
                            <m:sSubPr>
                              <m:ctrlPr>
                                <a:rPr lang="nb-NO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nb-NO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nb-NO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nb-NO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r>
                  <a:rPr lang="en-US" b="1" dirty="0"/>
                  <a:t>Notation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r>
                      <a:rPr lang="nb-NO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, is the iteration update step, </a:t>
                </a:r>
                <a14:m>
                  <m:oMath xmlns:m="http://schemas.openxmlformats.org/officeDocument/2006/math">
                    <m:r>
                      <a:rPr lang="nb-NO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, is the sequential time-step in an episode.</a:t>
                </a:r>
              </a:p>
              <a:p>
                <a:endParaRPr lang="en-US" dirty="0"/>
              </a:p>
              <a:p>
                <a:r>
                  <a:rPr lang="en-US" dirty="0"/>
                  <a:t>The Q-value,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nb-NO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, will converge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</m:oMath>
                </a14:m>
                <a:r>
                  <a:rPr lang="en-US" dirty="0"/>
                  <a:t> under some mathematical conditions.</a:t>
                </a:r>
              </a:p>
              <a:p>
                <a:endParaRPr lang="en-US" dirty="0"/>
              </a:p>
              <a:p>
                <a:r>
                  <a:rPr lang="en-US" dirty="0"/>
                  <a:t>While solving for the optimal Q-value function, we normally encounter two challenges:</a:t>
                </a:r>
              </a:p>
              <a:p>
                <a:pPr lvl="1"/>
                <a:r>
                  <a:rPr lang="en-US" dirty="0"/>
                  <a:t>The “</a:t>
                </a:r>
                <a14:m>
                  <m:oMath xmlns:m="http://schemas.openxmlformats.org/officeDocument/2006/math">
                    <m:r>
                      <a:rPr lang="nb-NO" i="1">
                        <a:latin typeface="Cambria Math" panose="02040503050406030204" pitchFamily="18" charset="0"/>
                      </a:rPr>
                      <m:t>𝑚𝑎𝑥</m:t>
                    </m:r>
                  </m:oMath>
                </a14:m>
                <a:r>
                  <a:rPr lang="en-US" dirty="0"/>
                  <a:t>” property while sampling new episodes can lead to suboptimal policy.</a:t>
                </a:r>
              </a:p>
              <a:p>
                <a:pPr lvl="1"/>
                <a:r>
                  <a:rPr lang="en-US" dirty="0"/>
                  <a:t>The state-action space is too large to store.</a:t>
                </a:r>
              </a:p>
              <a:p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549A1A0E-C97A-4807-9BE0-C5B986E2A63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90600" y="1981200"/>
                <a:ext cx="7696200" cy="4800600"/>
              </a:xfrm>
              <a:blipFill>
                <a:blip r:embed="rId2"/>
                <a:stretch>
                  <a:fillRect l="-475" t="-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7C38FDE-A539-4E08-9799-D36A2D4BC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40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A340B57-E28F-4840-9D44-6E183E1B6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Exploration vs Exploitation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607B798B-46B0-4AA4-A177-912FC0FF98D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90600" y="1854005"/>
                <a:ext cx="7696200" cy="4876800"/>
              </a:xfrm>
            </p:spPr>
            <p:txBody>
              <a:bodyPr/>
              <a:lstStyle/>
              <a:p>
                <a:r>
                  <a:rPr lang="en-US" dirty="0"/>
                  <a:t>“The “</a:t>
                </a:r>
                <a14:m>
                  <m:oMath xmlns:m="http://schemas.openxmlformats.org/officeDocument/2006/math">
                    <m:r>
                      <a:rPr lang="nb-NO" i="1">
                        <a:latin typeface="Cambria Math" panose="02040503050406030204" pitchFamily="18" charset="0"/>
                      </a:rPr>
                      <m:t>𝑚𝑎𝑥</m:t>
                    </m:r>
                  </m:oMath>
                </a14:m>
                <a:r>
                  <a:rPr lang="en-US" dirty="0"/>
                  <a:t>” property while sampling new episodes can lead to suboptimal policy”</a:t>
                </a:r>
              </a:p>
              <a:p>
                <a:endParaRPr lang="en-US" dirty="0"/>
              </a:p>
              <a:p>
                <a:r>
                  <a:rPr lang="en-US" b="1" dirty="0"/>
                  <a:t>Exploitation:</a:t>
                </a:r>
                <a:endParaRPr lang="en-US" dirty="0"/>
              </a:p>
              <a:p>
                <a:pPr lvl="1"/>
                <a:r>
                  <a:rPr lang="en-US" dirty="0"/>
                  <a:t>By selecting the action with the highest q-value while sampling new episodes, we can refine our policy efficiently from an already promising region in the state action space.</a:t>
                </a:r>
              </a:p>
              <a:p>
                <a:pPr lvl="1"/>
                <a:endParaRPr lang="en-US" dirty="0"/>
              </a:p>
              <a:p>
                <a:r>
                  <a:rPr lang="en-US" b="1" dirty="0"/>
                  <a:t>Exploration:</a:t>
                </a:r>
              </a:p>
              <a:p>
                <a:pPr lvl="1"/>
                <a:r>
                  <a:rPr lang="en-US" dirty="0"/>
                  <a:t>To find a new and maybe more promising region within the state action space, we do not want to limit our search in the state action space. </a:t>
                </a:r>
              </a:p>
              <a:p>
                <a:pPr lvl="1"/>
                <a:r>
                  <a:rPr lang="en-US" dirty="0"/>
                  <a:t>We introduce a randomness while sampling new episodes.</a:t>
                </a:r>
              </a:p>
              <a:p>
                <a:pPr lvl="1"/>
                <a:r>
                  <a:rPr lang="en-US" dirty="0"/>
                  <a:t>With a probability of </a:t>
                </a:r>
                <a14:m>
                  <m:oMath xmlns:m="http://schemas.openxmlformats.org/officeDocument/2006/math">
                    <m:r>
                      <a:rPr lang="nb-NO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 lets choose a random action:</a:t>
                </a:r>
              </a:p>
              <a:p>
                <a:pPr lvl="1"/>
                <a:endParaRPr lang="en-US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𝜋</m:t>
                      </m:r>
                      <m:d>
                        <m:d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e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nb-NO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b>
                              </m:sSub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unc>
                                <m:funcPr>
                                  <m:ctrlPr>
                                    <a:rPr lang="nb-NO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limLow>
                                    <m:limLowPr>
                                      <m:ctrlPr>
                                        <a:rPr lang="nb-NO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limLow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nb-NO">
                                          <a:latin typeface="Cambria Math" panose="02040503050406030204" pitchFamily="18" charset="0"/>
                                        </a:rPr>
                                        <m:t>argmax</m:t>
                                      </m:r>
                                    </m:e>
                                    <m:lim>
                                      <m:r>
                                        <a:rPr lang="nb-NO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nb-NO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∈</m:t>
                                      </m:r>
                                      <m:r>
                                        <a:rPr lang="nb-NO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𝐴</m:t>
                                      </m:r>
                                    </m:lim>
                                  </m:limLow>
                                </m:fName>
                                <m:e>
                                  <m: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func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,  </m:t>
                              </m:r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𝑤𝑖𝑡</m:t>
                              </m:r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𝑝𝑟𝑜𝑏𝑎𝑏𝑖𝑙𝑙𝑖𝑡𝑦</m:t>
                              </m:r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e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𝑟𝑎𝑛𝑑𝑜𝑚</m:t>
                              </m:r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𝑎𝑐𝑡𝑖𝑜𝑛</m:t>
                              </m:r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,  </m:t>
                              </m:r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𝑤𝑖𝑡</m:t>
                              </m:r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𝑝𝑟𝑜𝑏𝑎𝑏𝑖𝑙𝑙𝑖𝑡𝑦</m:t>
                              </m:r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607B798B-46B0-4AA4-A177-912FC0FF98D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90600" y="1854005"/>
                <a:ext cx="7696200" cy="4876800"/>
              </a:xfrm>
              <a:blipFill>
                <a:blip r:embed="rId3"/>
                <a:stretch>
                  <a:fillRect l="-317" t="-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8177EF5-9203-411C-BC3E-324C7124D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270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D34FB46-F883-4013-8405-AF20197F8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 approximation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6F6C7599-DA62-41AA-A9A6-E97236CCB9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90600" y="1981199"/>
                <a:ext cx="7696200" cy="4741985"/>
              </a:xfrm>
            </p:spPr>
            <p:txBody>
              <a:bodyPr/>
              <a:lstStyle/>
              <a:p>
                <a:r>
                  <a:rPr lang="en-US" dirty="0"/>
                  <a:t>In the </a:t>
                </a:r>
                <a:r>
                  <a:rPr lang="en-US" dirty="0" err="1"/>
                  <a:t>Gridworld</a:t>
                </a:r>
                <a:r>
                  <a:rPr lang="en-US" dirty="0"/>
                  <a:t> example, we stored the state-values for each state. What if the state-action space is too large to be stored e.g. continuous?</a:t>
                </a:r>
              </a:p>
              <a:p>
                <a:endParaRPr lang="en-US" dirty="0"/>
              </a:p>
              <a:p>
                <a:r>
                  <a:rPr lang="en-US" dirty="0"/>
                  <a:t>We approximate the Q-value using a parameterized function e.g. neural network.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acc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nb-NO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br>
                  <a:rPr lang="en-US" dirty="0"/>
                </a:br>
                <a:endParaRPr lang="en-US" dirty="0"/>
              </a:p>
              <a:p>
                <a:r>
                  <a:rPr lang="en-US" dirty="0"/>
                  <a:t>We want the function to generalize:</a:t>
                </a:r>
              </a:p>
              <a:p>
                <a:pPr lvl="1"/>
                <a:r>
                  <a:rPr lang="en-US" dirty="0"/>
                  <a:t>Similar states should get similar action-values,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b-NO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acc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nb-NO" b="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en-US" dirty="0"/>
                  <a:t> can also generalize to unseen states. A table version would just require to much data. </a:t>
                </a:r>
              </a:p>
              <a:p>
                <a:endParaRPr lang="en-US" dirty="0"/>
              </a:p>
              <a:p>
                <a:r>
                  <a:rPr lang="en-US" dirty="0"/>
                  <a:t>In supervised learning: </a:t>
                </a:r>
              </a:p>
              <a:p>
                <a:pPr lvl="1"/>
                <a:r>
                  <a:rPr lang="en-US" dirty="0"/>
                  <a:t>Building a function approximation vs memorizing all images (table).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6F6C7599-DA62-41AA-A9A6-E97236CCB9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90600" y="1981199"/>
                <a:ext cx="7696200" cy="4741985"/>
              </a:xfrm>
              <a:blipFill>
                <a:blip r:embed="rId3"/>
                <a:stretch>
                  <a:fillRect l="-317" t="-386" r="-5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C22744F-6E6D-4093-B1CB-2855BACE8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69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EA60138-A2C5-41DC-9D27-A7FD2F67C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for the optimal policy: </a:t>
            </a:r>
            <a:br>
              <a:rPr lang="en-US" dirty="0"/>
            </a:br>
            <a:r>
              <a:rPr lang="en-US" dirty="0"/>
              <a:t>Q-learning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E490CA60-9360-43DD-81B5-758291EE11E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90600" y="1981199"/>
                <a:ext cx="7696200" cy="4832959"/>
              </a:xfrm>
            </p:spPr>
            <p:txBody>
              <a:bodyPr/>
              <a:lstStyle/>
              <a:p>
                <a:r>
                  <a:rPr lang="en-US" b="1" dirty="0"/>
                  <a:t>Goal</a:t>
                </a:r>
                <a:r>
                  <a:rPr lang="en-US" dirty="0"/>
                  <a:t>: Find a Q-function satisfying the Bellman (optimality) equation.</a:t>
                </a:r>
              </a:p>
              <a:p>
                <a:r>
                  <a:rPr lang="en-US" b="1" dirty="0"/>
                  <a:t>Idea</a:t>
                </a:r>
                <a:r>
                  <a:rPr lang="en-US" dirty="0"/>
                  <a:t>: The Q-value at the last time step is bounded by the true Q-value, the correctness of the Q-value estimates increase with time-steps.</a:t>
                </a:r>
              </a:p>
              <a:p>
                <a:r>
                  <a:rPr lang="en-US" b="1" dirty="0"/>
                  <a:t>Init: </a:t>
                </a:r>
                <a:r>
                  <a:rPr lang="en-US" dirty="0"/>
                  <a:t>Initialize the weights in the neural network e.g. randomly. 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nb-NO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nb-NO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nb-NO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𝛾</m:t>
                          </m:r>
                          <m:func>
                            <m:funcPr>
                              <m:ctrlPr>
                                <a:rPr lang="nb-NO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nb-NO" i="1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nb-NO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sSub>
                                    <m:sSubPr>
                                      <m:ctrlPr>
                                        <a:rPr lang="nb-NO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nb-NO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nb-NO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nb-NO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nb-NO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b-NO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nb-NO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nb-NO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nb-NO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nb-NO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nb-NO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nb-NO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nb-NO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nb-NO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nb-NO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nb-NO" b="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| </m:t>
                          </m:r>
                          <m:sSub>
                            <m:sSubPr>
                              <m:ctrlPr>
                                <a:rPr lang="nb-NO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nb-NO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nb-NO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nb-NO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Reference: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nb-NO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nb-NO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nb-NO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𝛾</m:t>
                          </m:r>
                          <m:func>
                            <m:funcPr>
                              <m:ctrlPr>
                                <a:rPr lang="nb-NO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nb-NO" i="1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nb-NO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sSub>
                                    <m:sSubPr>
                                      <m:ctrlPr>
                                        <a:rPr lang="nb-NO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nb-NO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nb-NO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nb-NO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nb-NO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lim>
                              </m:limLow>
                            </m:fName>
                            <m:e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nb-NO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nb-NO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nb-NO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nb-NO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nb-NO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nb-NO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nb-NO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nb-NO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nb-NO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| </m:t>
                          </m:r>
                          <m:sSub>
                            <m:sSubPr>
                              <m:ctrlPr>
                                <a:rPr lang="nb-NO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nb-NO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nb-NO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nb-NO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Loss: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nb-NO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nb-NO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nb-NO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nb-NO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nb-NO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nb-NO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sSub>
                            <m:sSubPr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nb-NO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nb-NO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nb-NO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nb-NO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nb-NO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nb-NO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</m:sub>
                          </m:sSub>
                          <m:sSub>
                            <m:sSubPr>
                              <m:ctrlPr>
                                <a:rPr lang="nb-N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nb-N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nb-NO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nb-NO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nb-NO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</m:t>
                          </m:r>
                          <m:sSub>
                            <m:sSubPr>
                              <m:ctrlPr>
                                <a:rPr lang="nb-N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nb-N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nb-NO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nb-NO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nb-NO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nb-NO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  <m:sub>
                                          <m:r>
                                            <a:rPr lang="nb-NO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nb-NO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nb-NO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  <m:r>
                                        <a:rPr lang="nb-NO" i="1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sSub>
                                        <m:sSubPr>
                                          <m:ctrlPr>
                                            <a:rPr lang="nb-NO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nb-NO" b="0" i="1"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nb-NO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is your dataset with state action pairs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nb-NO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</m:sub>
                    </m:sSub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nb-NO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nb-NO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E490CA60-9360-43DD-81B5-758291EE11E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90600" y="1981199"/>
                <a:ext cx="7696200" cy="4832959"/>
              </a:xfrm>
              <a:blipFill>
                <a:blip r:embed="rId3"/>
                <a:stretch>
                  <a:fillRect l="-317" t="-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56C8A2C-52C0-4806-9064-F46A2B9F2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991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11F7529-A648-42A7-BEAD-42813B3C2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BFD67B7-BF3F-4583-B5C5-681B05DDE3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Video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CS231n: Lecture 14 | Deep Reinforcement Learning: https://www.youtube.com/watch?v=lvoHnicueoE&amp;index=14&amp;list=PLC1qU-LWwrF64f4QKQT-Vg5Wr4qEE1Zxk&amp;t=3s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Text</a:t>
            </a:r>
            <a:r>
              <a:rPr lang="en-US" dirty="0"/>
              <a:t>:</a:t>
            </a:r>
          </a:p>
          <a:p>
            <a:pPr lvl="1"/>
            <a:r>
              <a:rPr lang="no" dirty="0"/>
              <a:t>Karpathy blog: (Reinforcement learning/Policy learning) </a:t>
            </a:r>
            <a:r>
              <a:rPr lang="no" u="sng" dirty="0">
                <a:solidFill>
                  <a:schemeClr val="hlink"/>
                </a:solidFill>
                <a:hlinkClick r:id="rId2"/>
              </a:rPr>
              <a:t>http://karpathy.github.io/2016/05/31/rl/</a:t>
            </a:r>
          </a:p>
          <a:p>
            <a:endParaRPr lang="en-US" dirty="0"/>
          </a:p>
          <a:p>
            <a:r>
              <a:rPr lang="en-US" b="1" dirty="0"/>
              <a:t>Optional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RL Course by David Silver: https://www.youtube.com/watch?v=2pWv7GOvuf0&amp;list=PL7-jPKtc4r78-wCZcQn5IqyuWhBZ8fOxT&amp;index=0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A29C3E1-B399-42E4-9810-420ED9576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601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08ED94E-8721-4007-8714-7CB16DB10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for the optimal policy: </a:t>
            </a:r>
            <a:br>
              <a:rPr lang="en-US" dirty="0"/>
            </a:br>
            <a:r>
              <a:rPr lang="en-US" dirty="0"/>
              <a:t>Q-learning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AD4C01F1-3A86-432C-88BD-FF13908DDE9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Loss: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nb-NO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nb-NO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nb-NO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nb-NO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nb-NO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nb-NO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sSub>
                            <m:sSubPr>
                              <m:ctrlPr>
                                <a:rPr lang="nb-N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nb-N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nb-NO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nb-N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nb-N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nb-N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nb-N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nb-N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</m:sub>
                          </m:sSub>
                          <m:sSub>
                            <m:sSubPr>
                              <m:ctrlPr>
                                <a:rPr lang="nb-N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nb-N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nb-NO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nb-N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nb-N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nb-NO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</m:t>
                          </m:r>
                          <m:sSub>
                            <m:sSubPr>
                              <m:ctrlPr>
                                <a:rPr lang="nb-N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nb-N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nb-NO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nb-NO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nb-NO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nb-NO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nb-NO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  <m:sub>
                                          <m:r>
                                            <a:rPr lang="nb-NO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nb-NO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nb-NO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  <m:r>
                                        <a:rPr lang="nb-NO" i="1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sSub>
                                        <m:sSubPr>
                                          <m:ctrlPr>
                                            <a:rPr lang="nb-NO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nb-NO" i="1"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nb-NO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>
                  <a:lnSpc>
                    <a:spcPct val="150000"/>
                  </a:lnSpc>
                </a:pPr>
                <a:r>
                  <a:rPr lang="en-US" dirty="0"/>
                  <a:t>Compute gradients:</a:t>
                </a:r>
              </a:p>
              <a:p>
                <a:pPr marL="457200" lvl="1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nb-N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a:rPr lang="nb-NO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</m:e>
                        <m:sub>
                          <m:r>
                            <a:rPr lang="nb-NO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nb-NO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nb-NO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nb-NO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nb-NO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nb-NO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nb-NO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nb-NO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nb-NO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nb-NO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sSub>
                            <m:sSubPr>
                              <m:ctrlPr>
                                <a:rPr lang="nb-N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nb-N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nb-NO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nb-N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nb-N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nb-N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nb-N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nb-N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</m:sub>
                          </m:sSub>
                          <m:sSub>
                            <m:sSubPr>
                              <m:ctrlPr>
                                <a:rPr lang="nb-N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nb-N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nb-NO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nb-N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nb-N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nb-NO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</m:t>
                          </m:r>
                          <m:sSub>
                            <m:sSubPr>
                              <m:ctrlPr>
                                <a:rPr lang="nb-N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nb-N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nb-NO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nb-NO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nb-NO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nb-NO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nb-NO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nb-NO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nb-NO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nb-NO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nb-N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nb-NO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nb-NO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∇</m:t>
                                  </m:r>
                                </m:e>
                                <m:sub>
                                  <m:r>
                                    <a:rPr lang="nb-NO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</m:e>
                            <m:sub>
                              <m:r>
                                <a:rPr lang="nb-N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nb-NO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nb-NO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nb-NO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pPr>
                  <a:lnSpc>
                    <a:spcPct val="150000"/>
                  </a:lnSpc>
                </a:pPr>
                <a:r>
                  <a:rPr lang="en-US" dirty="0"/>
                  <a:t>Update weights 	</a:t>
                </a:r>
                <a:r>
                  <a:rPr lang="nb-NO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b-NO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nb-NO" b="0" dirty="0">
                    <a:ea typeface="Cambria Math" panose="02040503050406030204" pitchFamily="18" charset="0"/>
                  </a:rPr>
                  <a:t>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nb-NO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nb-NO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nb-NO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nb-NO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nb-NO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nb-NO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∇</m:t>
                            </m:r>
                          </m:e>
                          <m:sub>
                            <m:r>
                              <a:rPr lang="nb-NO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</m:e>
                      <m:sub>
                        <m: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nb-NO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nb-NO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AD4C01F1-3A86-432C-88BD-FF13908DDE9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317" t="-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B453E51-E9AF-432A-B942-43E6D1E49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8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4144604-2F72-4BC0-9B70-DAF145360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491" y="838200"/>
            <a:ext cx="8021782" cy="1143000"/>
          </a:xfrm>
        </p:spPr>
        <p:txBody>
          <a:bodyPr/>
          <a:lstStyle/>
          <a:p>
            <a:r>
              <a:rPr lang="en-US" dirty="0"/>
              <a:t>Example: Deep Q-learning (Atari Games)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BFEA687-872F-46CB-A807-25E942F50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DAD62B6F-4153-4E8B-B92E-44CE423B26F5}"/>
              </a:ext>
            </a:extLst>
          </p:cNvPr>
          <p:cNvSpPr/>
          <p:nvPr/>
        </p:nvSpPr>
        <p:spPr>
          <a:xfrm>
            <a:off x="426720" y="2330143"/>
            <a:ext cx="332994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Objective:</a:t>
            </a:r>
          </a:p>
          <a:p>
            <a:pPr lvl="1"/>
            <a:r>
              <a:rPr lang="en-US" sz="1600" dirty="0"/>
              <a:t>Complete the game with the highest score</a:t>
            </a:r>
          </a:p>
          <a:p>
            <a:endParaRPr lang="en-US" sz="1600" b="1" dirty="0"/>
          </a:p>
          <a:p>
            <a:r>
              <a:rPr lang="en-US" sz="1600" b="1" dirty="0"/>
              <a:t>State variables:</a:t>
            </a:r>
          </a:p>
          <a:p>
            <a:pPr lvl="1"/>
            <a:r>
              <a:rPr lang="en-US" sz="1600" dirty="0"/>
              <a:t>Raw pixel inputs of the game state</a:t>
            </a:r>
          </a:p>
          <a:p>
            <a:pPr lvl="1"/>
            <a:endParaRPr lang="en-US" sz="1600" dirty="0"/>
          </a:p>
          <a:p>
            <a:r>
              <a:rPr lang="en-US" sz="1600" b="1" dirty="0"/>
              <a:t>Actions:</a:t>
            </a:r>
          </a:p>
          <a:p>
            <a:pPr lvl="1"/>
            <a:r>
              <a:rPr lang="en-US" sz="1600" dirty="0"/>
              <a:t>Game controls, e.g. left, right, up, down, shoot.</a:t>
            </a:r>
          </a:p>
          <a:p>
            <a:pPr lvl="1"/>
            <a:endParaRPr lang="en-US" sz="1600" dirty="0"/>
          </a:p>
          <a:p>
            <a:r>
              <a:rPr lang="en-US" sz="1600" b="1" dirty="0"/>
              <a:t>Reward:</a:t>
            </a:r>
          </a:p>
          <a:p>
            <a:pPr lvl="1"/>
            <a:r>
              <a:rPr lang="en-US" sz="1600" dirty="0"/>
              <a:t>Score increases/decreases at each time step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C225FA03-EA1B-495A-BB07-72C0BCFB4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1125" y="2459302"/>
            <a:ext cx="2477082" cy="1544617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10A048B4-CF23-4C66-A77F-80502FBD2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4666" y="2459302"/>
            <a:ext cx="2439334" cy="1628532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6C5DAC27-3ADE-4FCE-BB36-F4C0D51FDD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8645" y="4398237"/>
            <a:ext cx="2425355" cy="1621563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7D422EA8-ADBC-4AFC-A98D-1C699F2CDC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5332" y="4398237"/>
            <a:ext cx="2439334" cy="162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0256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A98D2CCB-BFD3-4FC1-8C7E-B3E34B6E0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8576" y="3429000"/>
            <a:ext cx="5273136" cy="3182064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F1868CFF-A4E5-4941-B840-AD51E98C9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Q-learning (Atari Games)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9A5276BA-EF9E-4BA1-AB40-1BF032FADF2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90600" y="1981200"/>
                <a:ext cx="7613073" cy="2085109"/>
              </a:xfrm>
            </p:spPr>
            <p:txBody>
              <a:bodyPr/>
              <a:lstStyle/>
              <a:p>
                <a:r>
                  <a:rPr lang="en-US" dirty="0"/>
                  <a:t>Example taken from: [</a:t>
                </a:r>
                <a:r>
                  <a:rPr lang="en-US" dirty="0" err="1"/>
                  <a:t>Mnih</a:t>
                </a:r>
                <a:r>
                  <a:rPr lang="en-US" dirty="0"/>
                  <a:t> </a:t>
                </a:r>
                <a:r>
                  <a:rPr lang="en-US" dirty="0" err="1"/>
                  <a:t>er</a:t>
                </a:r>
                <a:r>
                  <a:rPr lang="en-US" dirty="0"/>
                  <a:t> al. NIPS Workshop 2013; Nature 2015] </a:t>
                </a:r>
              </a:p>
              <a:p>
                <a:endParaRPr lang="en-US" dirty="0"/>
              </a:p>
              <a:p>
                <a:r>
                  <a:rPr lang="en-US" dirty="0"/>
                  <a:t>Q-network architecture:</a:t>
                </a:r>
              </a:p>
              <a:p>
                <a:pPr lvl="1"/>
                <a:r>
                  <a:rPr lang="en-US" dirty="0"/>
                  <a:t>FC-4 outputs Q values for all actions</a:t>
                </a:r>
              </a:p>
              <a:p>
                <a:pPr lvl="1"/>
                <a:r>
                  <a:rPr lang="en-US" dirty="0"/>
                  <a:t>A state,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, is a set pixels from stacked frames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9A5276BA-EF9E-4BA1-AB40-1BF032FADF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90600" y="1981200"/>
                <a:ext cx="7613073" cy="2085109"/>
              </a:xfrm>
              <a:blipFill>
                <a:blip r:embed="rId3"/>
                <a:stretch>
                  <a:fillRect l="-321" t="-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77538B9-200D-49FD-B784-40F44C7F5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5039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39E6CEE-BB07-4905-8139-22AEEA897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Experience replay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8300097D-9586-4F8E-B56A-5790C96F56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Loss: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nb-NO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nb-NO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nb-N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nb-N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nb-NO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nb-NO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sSub>
                            <m:sSubPr>
                              <m:ctrlPr>
                                <a:rPr lang="nb-N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nb-N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nb-NO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nb-N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nb-N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nb-N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nb-N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nb-N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</m:sub>
                          </m:sSub>
                          <m:sSub>
                            <m:sSubPr>
                              <m:ctrlPr>
                                <a:rPr lang="nb-N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nb-N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nb-NO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nb-N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nb-N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nb-NO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</m:t>
                          </m:r>
                          <m:sSub>
                            <m:sSubPr>
                              <m:ctrlPr>
                                <a:rPr lang="nb-N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nb-N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nb-NO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nb-NO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nb-NO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nb-NO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nb-NO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  <m:sub>
                                          <m:r>
                                            <a:rPr lang="nb-NO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nb-NO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nb-NO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  <m:r>
                                        <a:rPr lang="nb-NO" i="1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sSub>
                                        <m:sSubPr>
                                          <m:ctrlPr>
                                            <a:rPr lang="nb-NO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nb-NO" i="1"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nb-NO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nb-NO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r>
                  <a:rPr lang="en-US" dirty="0"/>
                  <a:t>The loss function is defined by two state action pairs,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nb-NO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nb-NO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nb-NO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nb-NO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nb-NO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nb-NO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nb-NO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. We can store a </a:t>
                </a:r>
                <a:r>
                  <a:rPr lang="en-US" b="1" dirty="0"/>
                  <a:t>replay memory</a:t>
                </a:r>
                <a:r>
                  <a:rPr lang="en-US" dirty="0"/>
                  <a:t> table form the episodes played. The table is updated when new episodes are available.</a:t>
                </a:r>
              </a:p>
              <a:p>
                <a:pPr marL="457200" lvl="1" indent="0">
                  <a:buNone/>
                </a:pPr>
                <a:endParaRPr lang="en-US" dirty="0"/>
              </a:p>
              <a:p>
                <a:r>
                  <a:rPr lang="en-US" dirty="0"/>
                  <a:t>Normally, state action pairs from the same episode are used to update the network. However, we can select random mini batches for the </a:t>
                </a:r>
                <a:r>
                  <a:rPr lang="en-US" b="1" dirty="0"/>
                  <a:t>replay memory. </a:t>
                </a:r>
                <a:r>
                  <a:rPr lang="en-US" dirty="0"/>
                  <a:t>This breaks the correlation between the data used to update the network. </a:t>
                </a:r>
              </a:p>
              <a:p>
                <a:endParaRPr lang="en-US" dirty="0"/>
              </a:p>
              <a:p>
                <a:r>
                  <a:rPr lang="en-US" dirty="0"/>
                  <a:t>More data efficient as we can reuse the data.</a:t>
                </a:r>
              </a:p>
            </p:txBody>
          </p:sp>
        </mc:Choice>
        <mc:Fallback xmlns="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8300097D-9586-4F8E-B56A-5790C96F56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317" t="-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4903C48-0F61-40AC-94FF-C0D16D468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9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DEAC0D3-2DA1-42EC-941F-F7624CDF7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90FC563-4F65-4C33-AEDE-A62655DA0B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0B43CD0-C675-4C4B-B88C-D9B352E23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F4E802F-48C8-4622-942F-321470B26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4821"/>
            <a:ext cx="9144000" cy="460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3878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38B5581-01CA-47C4-B95D-8D1B9BF97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C7B2B5A-387F-4966-AE06-4016B15FBD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54A0688-4D21-47F6-A01A-F5E5B16AB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1AF587E7-9FE0-4FD3-94FB-86409B018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8603"/>
            <a:ext cx="9144000" cy="462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8781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AA2314A-261D-4568-8552-0007F114B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EB98212-DCA6-4595-9AA4-27E9809882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0EE7186-8587-4ABA-95B5-F76F1F4E6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727AB5A1-6C36-4051-AEF7-450932E8A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8577"/>
            <a:ext cx="9144000" cy="462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867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D4CE3EF-7799-4478-8C1D-013E6F37C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A07E2A2-388F-4521-8C04-343BB3ED98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31476E0-0908-4D40-8672-A6FCE7929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991D404B-A140-4D7F-94E6-3F34E5F71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9835"/>
            <a:ext cx="9144000" cy="461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3157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E7FAACF-BF23-40DC-A24D-56766DDDB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57187E8-C005-473D-B27C-9B49471B9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11AB0FD-6380-4D99-B724-D0B4FC867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3E295B79-D05B-4AA8-AD23-A154480FE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8603"/>
            <a:ext cx="9144000" cy="462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7536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C80C1F2-D1FB-48A1-BAF2-8D1A6503F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B85C9AA-FC85-418E-A852-D513E0CD0F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36F4F7CD-9D7C-4755-9A0C-F9AD1B81C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3897930F-1F09-4320-BCCD-99E61C66C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9835"/>
            <a:ext cx="9144000" cy="461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030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30B1570-27E2-4D11-BD3D-E956481424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/>
              <a:t>Motivation</a:t>
            </a:r>
          </a:p>
          <a:p>
            <a:pPr>
              <a:lnSpc>
                <a:spcPct val="150000"/>
              </a:lnSpc>
            </a:pPr>
            <a:r>
              <a:rPr lang="en-US" dirty="0"/>
              <a:t>Introduction to reinforcement learning (RL)</a:t>
            </a:r>
          </a:p>
          <a:p>
            <a:pPr>
              <a:lnSpc>
                <a:spcPct val="150000"/>
              </a:lnSpc>
            </a:pPr>
            <a:r>
              <a:rPr lang="en-US" dirty="0"/>
              <a:t>Value function based methods (Q-learning)</a:t>
            </a:r>
          </a:p>
          <a:p>
            <a:pPr>
              <a:lnSpc>
                <a:spcPct val="150000"/>
              </a:lnSpc>
            </a:pPr>
            <a:r>
              <a:rPr lang="en-US" dirty="0"/>
              <a:t>Policy based methods (policy gradients)</a:t>
            </a:r>
          </a:p>
          <a:p>
            <a:pPr>
              <a:lnSpc>
                <a:spcPct val="150000"/>
              </a:lnSpc>
            </a:pPr>
            <a:r>
              <a:rPr lang="en-US" dirty="0"/>
              <a:t>Value function and policy based methods (Actor-Critic)</a:t>
            </a:r>
          </a:p>
          <a:p>
            <a:pPr>
              <a:lnSpc>
                <a:spcPct val="150000"/>
              </a:lnSpc>
            </a:pPr>
            <a:r>
              <a:rPr lang="en-US" dirty="0"/>
              <a:t>Miscellaneous</a:t>
            </a:r>
          </a:p>
          <a:p>
            <a:endParaRPr lang="en-US" sz="1600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4210DF2-B987-4514-B783-12AF15B9F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A9168886-8A3B-4CE2-9022-65F8DDF7A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838200"/>
            <a:ext cx="7696200" cy="1143000"/>
          </a:xfrm>
          <a:solidFill>
            <a:srgbClr val="B75149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Progress</a:t>
            </a:r>
          </a:p>
        </p:txBody>
      </p:sp>
    </p:spTree>
    <p:extLst>
      <p:ext uri="{BB962C8B-B14F-4D97-AF65-F5344CB8AC3E}">
        <p14:creationId xmlns:p14="http://schemas.microsoft.com/office/powerpoint/2010/main" val="24350451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4110197-BCF2-49C3-BACD-754BE3FD6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FD21F9A-883C-4BC1-9FF5-FA38E3028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4B8AB8CB-8A00-4F3C-8EFF-DB0E9DF04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063F6AA2-148B-466A-87EB-5D58C61E4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7369"/>
            <a:ext cx="9144000" cy="462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3325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8CC4746-33D4-47D5-8523-BC3664D78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9D750E2-5FD1-422A-9EAA-4920890C70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396EBCFF-84F5-4389-8677-85E4D56F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69B73664-4C7B-4EB9-9051-962A99E03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8577"/>
            <a:ext cx="9144000" cy="462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0442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59B7D20-2F21-474A-9A95-BD8B185F5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853336F-E229-49D5-ACFE-300E0D789E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9EF3088-C49F-451E-B45D-AEA39ABF9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22221FE3-EBE5-436F-8329-1BBF94CCC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7342"/>
            <a:ext cx="9144000" cy="462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1746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486D479-5F60-4CD9-8ED5-5782A782A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05D7641-5336-44D7-BAFD-75FD3FA1ED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https://www.youtube.com/watch?v=V1eYniJ0Rnk</a:t>
            </a:r>
          </a:p>
          <a:p>
            <a:endParaRPr lang="en-US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9E0A40E-B014-4C65-926E-CEFE84D6D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  <p:pic>
        <p:nvPicPr>
          <p:cNvPr id="5" name="Media på Internett 4">
            <a:hlinkClick r:id="" action="ppaction://media"/>
            <a:extLst>
              <a:ext uri="{FF2B5EF4-FFF2-40B4-BE49-F238E27FC236}">
                <a16:creationId xmlns:a16="http://schemas.microsoft.com/office/drawing/2014/main" id="{3204EEA0-C754-4AF3-B221-DEF171AAB17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23455" y="838200"/>
            <a:ext cx="8063345" cy="453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6945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30B1570-27E2-4D11-BD3D-E956481424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Motivation</a:t>
            </a:r>
          </a:p>
          <a:p>
            <a:pPr>
              <a:lnSpc>
                <a:spcPct val="150000"/>
              </a:lnSpc>
            </a:pPr>
            <a:r>
              <a:rPr lang="en-US" dirty="0"/>
              <a:t>Introduction to reinforcement learning (RL)</a:t>
            </a:r>
          </a:p>
          <a:p>
            <a:pPr>
              <a:lnSpc>
                <a:spcPct val="150000"/>
              </a:lnSpc>
            </a:pPr>
            <a:r>
              <a:rPr lang="en-US" dirty="0"/>
              <a:t>Value function based methods (Q-learning)</a:t>
            </a:r>
          </a:p>
          <a:p>
            <a:pPr>
              <a:lnSpc>
                <a:spcPct val="150000"/>
              </a:lnSpc>
            </a:pPr>
            <a:r>
              <a:rPr lang="en-US" b="1" dirty="0"/>
              <a:t>Policy based methods (policy gradients)</a:t>
            </a:r>
          </a:p>
          <a:p>
            <a:pPr>
              <a:lnSpc>
                <a:spcPct val="150000"/>
              </a:lnSpc>
            </a:pPr>
            <a:r>
              <a:rPr lang="en-US" dirty="0"/>
              <a:t>Value function and policy based methods (Actor-Critic)</a:t>
            </a:r>
          </a:p>
          <a:p>
            <a:pPr>
              <a:lnSpc>
                <a:spcPct val="150000"/>
              </a:lnSpc>
            </a:pPr>
            <a:r>
              <a:rPr lang="en-US" dirty="0"/>
              <a:t>Miscellaneous</a:t>
            </a:r>
          </a:p>
          <a:p>
            <a:endParaRPr lang="en-US" sz="1600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4210DF2-B987-4514-B783-12AF15B9F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A9168886-8A3B-4CE2-9022-65F8DDF7A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838200"/>
            <a:ext cx="7696200" cy="1143000"/>
          </a:xfrm>
          <a:solidFill>
            <a:srgbClr val="B75149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Progress</a:t>
            </a:r>
          </a:p>
        </p:txBody>
      </p:sp>
    </p:spTree>
    <p:extLst>
      <p:ext uri="{BB962C8B-B14F-4D97-AF65-F5344CB8AC3E}">
        <p14:creationId xmlns:p14="http://schemas.microsoft.com/office/powerpoint/2010/main" val="2610977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91AB82B-79BF-461C-A662-0C61359EC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based methods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3BCE3EA-C042-4CFC-9896-5AF7F01F70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b="1" dirty="0"/>
              <a:t>Value function based methods</a:t>
            </a:r>
            <a:r>
              <a:rPr lang="no" dirty="0"/>
              <a:t>: </a:t>
            </a:r>
          </a:p>
          <a:p>
            <a:pPr lvl="1">
              <a:spcBef>
                <a:spcPts val="0"/>
              </a:spcBef>
            </a:pPr>
            <a:r>
              <a:rPr lang="no" dirty="0"/>
              <a:t>Learning the expected future reward for a given action.</a:t>
            </a:r>
          </a:p>
          <a:p>
            <a:pPr lvl="1">
              <a:spcBef>
                <a:spcPts val="0"/>
              </a:spcBef>
            </a:pPr>
            <a:r>
              <a:rPr lang="en-US" dirty="0"/>
              <a:t>The policy was to act greedily or epsilon-greedily on the estimated values. </a:t>
            </a:r>
            <a:endParaRPr lang="no" dirty="0"/>
          </a:p>
          <a:p>
            <a:pPr>
              <a:spcBef>
                <a:spcPts val="0"/>
              </a:spcBef>
            </a:pPr>
            <a:endParaRPr lang="no" dirty="0"/>
          </a:p>
          <a:p>
            <a:pPr>
              <a:spcBef>
                <a:spcPts val="0"/>
              </a:spcBef>
            </a:pPr>
            <a:endParaRPr lang="no" dirty="0"/>
          </a:p>
          <a:p>
            <a:pPr>
              <a:spcBef>
                <a:spcPts val="0"/>
              </a:spcBef>
            </a:pPr>
            <a:r>
              <a:rPr lang="en-US" b="1" dirty="0"/>
              <a:t>Policy based methods</a:t>
            </a:r>
            <a:r>
              <a:rPr lang="no" dirty="0"/>
              <a:t>: </a:t>
            </a:r>
          </a:p>
          <a:p>
            <a:pPr lvl="1">
              <a:spcBef>
                <a:spcPts val="0"/>
              </a:spcBef>
            </a:pPr>
            <a:r>
              <a:rPr lang="no" dirty="0"/>
              <a:t>Learning the probability that an action is good directly.</a:t>
            </a:r>
          </a:p>
          <a:p>
            <a:pPr>
              <a:spcBef>
                <a:spcPts val="0"/>
              </a:spcBef>
            </a:pPr>
            <a:endParaRPr lang="no" dirty="0"/>
          </a:p>
          <a:p>
            <a:pPr>
              <a:spcBef>
                <a:spcPts val="0"/>
              </a:spcBef>
            </a:pPr>
            <a:endParaRPr lang="no" dirty="0"/>
          </a:p>
          <a:p>
            <a:pPr>
              <a:spcBef>
                <a:spcPts val="0"/>
              </a:spcBef>
            </a:pPr>
            <a:r>
              <a:rPr lang="no" b="1" dirty="0"/>
              <a:t>Ad</a:t>
            </a:r>
            <a:r>
              <a:rPr lang="en-US" b="1" dirty="0"/>
              <a:t>vantage of Policy based methods:</a:t>
            </a:r>
          </a:p>
          <a:p>
            <a:pPr lvl="1">
              <a:spcBef>
                <a:spcPts val="0"/>
              </a:spcBef>
            </a:pPr>
            <a:r>
              <a:rPr lang="en-US" dirty="0"/>
              <a:t>We might need a less complex function for approximating the best action compared to estimate the final reward.</a:t>
            </a:r>
            <a:endParaRPr lang="en-US" b="1" dirty="0"/>
          </a:p>
          <a:p>
            <a:pPr lvl="1">
              <a:spcBef>
                <a:spcPts val="0"/>
              </a:spcBef>
            </a:pPr>
            <a:r>
              <a:rPr lang="en-US" dirty="0"/>
              <a:t>Example: Think of Pong</a:t>
            </a:r>
            <a:endParaRPr lang="no" dirty="0"/>
          </a:p>
          <a:p>
            <a:pPr>
              <a:spcBef>
                <a:spcPts val="0"/>
              </a:spcBef>
            </a:pPr>
            <a:endParaRPr lang="no" dirty="0"/>
          </a:p>
          <a:p>
            <a:endParaRPr lang="en-US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7BDDCAA-3296-46F8-A4A3-17C1424DB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82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11EBC92-93BB-4E86-B7A5-F29741378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based methods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DA59FEB-12D9-4F92-A1F1-07F1FC0D3A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Goal:</a:t>
            </a:r>
          </a:p>
          <a:p>
            <a:pPr lvl="1"/>
            <a:r>
              <a:rPr lang="en-US" dirty="0"/>
              <a:t>The goal is to use experience/samples to try to make a policy better. </a:t>
            </a:r>
          </a:p>
          <a:p>
            <a:pPr lvl="0"/>
            <a:endParaRPr lang="en-US" dirty="0"/>
          </a:p>
          <a:p>
            <a:pPr lvl="0"/>
            <a:r>
              <a:rPr lang="en-US" b="1" dirty="0"/>
              <a:t>Idea:</a:t>
            </a:r>
          </a:p>
          <a:p>
            <a:pPr lvl="1"/>
            <a:r>
              <a:rPr lang="en-US" dirty="0"/>
              <a:t>If a trajectory achieves a high reward, the actions were good</a:t>
            </a:r>
          </a:p>
          <a:p>
            <a:pPr lvl="1"/>
            <a:r>
              <a:rPr lang="en-US" dirty="0"/>
              <a:t>If a trajectory achieves a low reward, the actions were bad</a:t>
            </a:r>
          </a:p>
          <a:p>
            <a:pPr lvl="1"/>
            <a:r>
              <a:rPr lang="en-US" dirty="0"/>
              <a:t>We will use gradients to enforce more of the good actions and less of the bad actions. Hence the method is called Policy Gradients.</a:t>
            </a:r>
          </a:p>
          <a:p>
            <a:pPr lvl="1"/>
            <a:endParaRPr lang="en-US" dirty="0"/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C5F383F-BCE9-4503-9D6D-1741F7695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82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57E2DDF-F49A-4F2D-BA22-0CAE55414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Gradients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2815244B-8983-4E61-A3DF-2C9B05CE036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Our policy,</a:t>
                </a:r>
                <a:r>
                  <a:rPr lang="nb-NO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i="1" dirty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nb-NO" b="0" i="1" dirty="0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nb-NO" b="0" i="0" dirty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dirty="0"/>
                  <a:t> is a parametric function of parameter </a:t>
                </a:r>
                <a14:m>
                  <m:oMath xmlns:m="http://schemas.openxmlformats.org/officeDocument/2006/math">
                    <m:r>
                      <a:rPr lang="nb-NO" i="1" dirty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nb-NO" b="0" i="0" dirty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pPr>
                  <a:lnSpc>
                    <a:spcPct val="150000"/>
                  </a:lnSpc>
                </a:pPr>
                <a:r>
                  <a:rPr lang="en-US" dirty="0"/>
                  <a:t>We can define an objective function for a given policy as: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nb-NO" dirty="0"/>
                  <a:t>	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𝒥</m:t>
                    </m:r>
                    <m:d>
                      <m:d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b-NO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nb-NO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r>
                      <a:rPr lang="nb-NO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nb-NO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nb-NO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nb-NO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≥</m:t>
                            </m:r>
                            <m:r>
                              <m:rPr>
                                <m:brk m:alnAt="7"/>
                              </m:rPr>
                              <a:rPr lang="nb-NO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nb-NO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nb-NO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lang="nb-NO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nb-NO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nb-NO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nb-NO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nb-NO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|</m:t>
                            </m:r>
                            <m:sSub>
                              <m:sSubPr>
                                <m:ctrlPr>
                                  <a:rPr lang="nb-NO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nb-NO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b>
                                <m:r>
                                  <a:rPr lang="nb-NO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sub>
                            </m:sSub>
                          </m:e>
                        </m:nary>
                      </m:e>
                    </m:d>
                  </m:oMath>
                </a14:m>
                <a:r>
                  <a:rPr lang="en-US" dirty="0"/>
                  <a:t>  </a:t>
                </a:r>
              </a:p>
              <a:p>
                <a:endParaRPr lang="en-US" dirty="0"/>
              </a:p>
              <a:p>
                <a:r>
                  <a:rPr lang="en-US" dirty="0"/>
                  <a:t>Note: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nb-NO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 is the discord factor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 is the reward at time-step t.</a:t>
                </a:r>
              </a:p>
              <a:p>
                <a:endParaRPr lang="en-US" dirty="0"/>
              </a:p>
              <a:p>
                <a:r>
                  <a:rPr lang="en-US" dirty="0"/>
                  <a:t>Assuming our policy is differentiable we can use gradient ascent to maximum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𝒥</m:t>
                    </m:r>
                  </m:oMath>
                </a14:m>
                <a:r>
                  <a:rPr lang="en-US" dirty="0"/>
                  <a:t> w.r.t to </a:t>
                </a:r>
                <a14:m>
                  <m:oMath xmlns:m="http://schemas.openxmlformats.org/officeDocument/2006/math">
                    <m:r>
                      <a:rPr lang="nb-NO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2815244B-8983-4E61-A3DF-2C9B05CE036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317" t="-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49813FA-7F21-4174-953D-026083021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59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1A08F9F-E49B-40C7-9771-90572D7B9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838200"/>
            <a:ext cx="7771356" cy="1143000"/>
          </a:xfrm>
        </p:spPr>
        <p:txBody>
          <a:bodyPr/>
          <a:lstStyle/>
          <a:p>
            <a:r>
              <a:rPr lang="en-US" dirty="0"/>
              <a:t>REINFORCE algorithm </a:t>
            </a:r>
            <a:r>
              <a:rPr lang="en-US" dirty="0">
                <a:solidFill>
                  <a:srgbClr val="FF0000"/>
                </a:solidFill>
              </a:rPr>
              <a:t>(not curriculum)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27F6EC30-8C05-42B0-AE17-EA82EB005AC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latin typeface="Cambria Math" panose="02040503050406030204" pitchFamily="18" charset="0"/>
                  </a:rPr>
                  <a:t>Our environment and sampling of our action is stochastic. Lets define the return as the expected accumulated reward.</a:t>
                </a:r>
              </a:p>
              <a:p>
                <a:pPr marL="0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i="1" dirty="0">
                    <a:latin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𝒥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nb-NO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)]</m:t>
                    </m:r>
                  </m:oMath>
                </a14:m>
                <a:r>
                  <a:rPr lang="en-US" dirty="0"/>
                  <a:t>  </a:t>
                </a:r>
              </a:p>
              <a:p>
                <a:pPr marL="0" indent="0">
                  <a:buNone/>
                </a:pPr>
                <a:r>
                  <a:rPr lang="nb-NO" b="0" dirty="0"/>
                  <a:t>                        </a:t>
                </a:r>
                <a14:m>
                  <m:oMath xmlns:m="http://schemas.openxmlformats.org/officeDocument/2006/math">
                    <m:r>
                      <a:rPr lang="nb-NO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  <m:sup/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d>
                          <m:dPr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𝜏</m:t>
                            </m:r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</m:nary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Note:</a:t>
                </a:r>
              </a:p>
              <a:p>
                <a:pPr lvl="1"/>
                <a:r>
                  <a:rPr lang="en-US" dirty="0"/>
                  <a:t>Trajectory: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nb-NO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nb-NO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nb-NO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nb-NO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nb-NO" i="1"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nb-NO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nb-NO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nb-NO" i="1">
                        <a:latin typeface="Cambria Math" panose="02040503050406030204" pitchFamily="18" charset="0"/>
                      </a:rPr>
                      <m:t>,…,  </m:t>
                    </m:r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nb-NO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nb-NO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nb-NO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nb-NO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nb-NO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We need the gradient of the objective function to update the parameters,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. </a:t>
                </a:r>
              </a:p>
              <a:p>
                <a:pPr marL="0" indent="0">
                  <a:buNone/>
                </a:pPr>
                <a:r>
                  <a:rPr lang="nb-NO" dirty="0">
                    <a:ea typeface="Cambria Math" panose="02040503050406030204" pitchFamily="18" charset="0"/>
                  </a:rPr>
                  <a:t>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nb-NO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𝒥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nb-NO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nb-NO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nb-NO" b="0" i="1" smtClean="0">
                        <a:latin typeface="Cambria Math" panose="02040503050406030204" pitchFamily="18" charset="0"/>
                      </a:rPr>
                      <m:t> </m:t>
                    </m:r>
                    <m:nary>
                      <m:nary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nb-NO" i="1"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  <m:sup/>
                      <m:e>
                        <m:r>
                          <a:rPr lang="nb-NO" i="1">
                            <a:latin typeface="Cambria Math" panose="02040503050406030204" pitchFamily="18" charset="0"/>
                          </a:rPr>
                          <m:t>𝑟</m:t>
                        </m:r>
                        <m:d>
                          <m:dPr>
                            <m:ctrlPr>
                              <a:rPr lang="nb-NO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  <m:sSub>
                          <m:sSubPr>
                            <m:ctrlPr>
                              <a:rPr lang="nb-NO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b-NO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nb-NO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∇</m:t>
                            </m:r>
                          </m:e>
                          <m:sub>
                            <m:r>
                              <a:rPr lang="nb-NO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r>
                          <a:rPr lang="nb-NO" i="1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nb-NO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𝜏</m:t>
                            </m:r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  <m:r>
                          <a:rPr lang="nb-NO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</m:nary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27F6EC30-8C05-42B0-AE17-EA82EB005A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396" t="-593" r="-713" b="-1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0A21BF3-1967-4764-ACF5-32A4FD1CE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16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4991F7E-94E9-4B57-8D0F-1434120B0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838200"/>
            <a:ext cx="7771356" cy="1143000"/>
          </a:xfrm>
        </p:spPr>
        <p:txBody>
          <a:bodyPr/>
          <a:lstStyle/>
          <a:p>
            <a:r>
              <a:rPr lang="en-US" dirty="0"/>
              <a:t>REINFORCE algorithm </a:t>
            </a:r>
            <a:r>
              <a:rPr lang="en-US" dirty="0">
                <a:solidFill>
                  <a:srgbClr val="FF0000"/>
                </a:solidFill>
              </a:rPr>
              <a:t>(not curriculum)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E2D45E93-0509-481B-86CF-4A924CE4D62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nb-NO" dirty="0">
                    <a:ea typeface="Cambria Math" panose="02040503050406030204" pitchFamily="18" charset="0"/>
                  </a:rPr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nb-NO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𝒥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nb-NO" i="1">
                        <a:latin typeface="Cambria Math" panose="02040503050406030204" pitchFamily="18" charset="0"/>
                      </a:rPr>
                      <m:t> =</m:t>
                    </m:r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nb-NO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)]</m:t>
                    </m:r>
                  </m:oMath>
                </a14:m>
                <a:endParaRPr lang="nb-NO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dirty="0"/>
                  <a:t>                   </a:t>
                </a:r>
                <a14:m>
                  <m:oMath xmlns:m="http://schemas.openxmlformats.org/officeDocument/2006/math">
                    <m:r>
                      <a:rPr lang="nb-NO" b="0" i="0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nb-NO" i="1"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  <m:sup/>
                      <m:e>
                        <m:r>
                          <a:rPr lang="nb-NO" i="1">
                            <a:latin typeface="Cambria Math" panose="02040503050406030204" pitchFamily="18" charset="0"/>
                          </a:rPr>
                          <m:t>𝑟</m:t>
                        </m:r>
                        <m:d>
                          <m:dPr>
                            <m:ctrlPr>
                              <a:rPr lang="nb-NO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  <m:sSub>
                          <m:sSubPr>
                            <m:ctrlPr>
                              <a:rPr lang="nb-NO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b-NO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nb-NO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∇</m:t>
                            </m:r>
                          </m:e>
                          <m:sub>
                            <m:r>
                              <a:rPr lang="nb-NO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r>
                          <a:rPr lang="nb-NO" i="1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nb-NO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𝜏</m:t>
                            </m:r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  <m:r>
                          <a:rPr lang="nb-NO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</m:nary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We can rewrite the equation to become an expectation of an gradient using the following trick: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nb-NO" dirty="0">
                    <a:ea typeface="Cambria Math" panose="02040503050406030204" pitchFamily="18" charset="0"/>
                  </a:rPr>
                  <a:t>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nb-NO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b-NO" i="1">
                            <a:latin typeface="Cambria Math" panose="02040503050406030204" pitchFamily="18" charset="0"/>
                          </a:rPr>
                          <m:t>𝜏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nb-NO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nb-NO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b-NO" i="1">
                            <a:latin typeface="Cambria Math" panose="02040503050406030204" pitchFamily="18" charset="0"/>
                          </a:rPr>
                          <m:t>𝜏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f>
                      <m:fPr>
                        <m:ctrlPr>
                          <a:rPr lang="nb-NO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nb-NO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b-NO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nb-NO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∇</m:t>
                            </m:r>
                          </m:e>
                          <m:sub>
                            <m:r>
                              <a:rPr lang="nb-NO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r>
                          <a:rPr lang="nb-NO" i="1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nb-NO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𝜏</m:t>
                            </m:r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num>
                      <m:den>
                        <m:r>
                          <a:rPr lang="nb-NO" i="1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nb-NO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𝜏</m:t>
                            </m:r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den>
                    </m:f>
                    <m:r>
                      <a:rPr lang="nb-NO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nb-NO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b-NO" i="1">
                            <a:latin typeface="Cambria Math" panose="02040503050406030204" pitchFamily="18" charset="0"/>
                          </a:rPr>
                          <m:t>𝜏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func>
                      <m:funcPr>
                        <m:ctrlPr>
                          <a:rPr lang="nb-NO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nb-NO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nb-NO" i="1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nb-NO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𝜏</m:t>
                            </m:r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  <m:r>
                          <m:rPr>
                            <m:nor/>
                          </m:rPr>
                          <a:rPr lang="en-US" dirty="0"/>
                          <m:t> </m:t>
                        </m:r>
                      </m:e>
                    </m:func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nb-NO" b="0" dirty="0">
                    <a:ea typeface="Cambria Math" panose="02040503050406030204" pitchFamily="18" charset="0"/>
                  </a:rPr>
                  <a:t>        </a:t>
                </a:r>
                <a14:m>
                  <m:oMath xmlns:m="http://schemas.openxmlformats.org/officeDocument/2006/math">
                    <m:r>
                      <a:rPr lang="nb-NO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nb-NO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𝒥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nb-NO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nb-NO" i="1"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  <m:sup/>
                      <m:e>
                        <m:r>
                          <a:rPr lang="nb-NO" i="1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nb-NO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𝜏</m:t>
                            </m:r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  <m:d>
                          <m:dPr>
                            <m:ctrlPr>
                              <a:rPr lang="nb-NO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d>
                              <m:dPr>
                                <m:ctrlPr>
                                  <a:rPr lang="nb-NO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nb-NO" i="1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nb-NO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nb-NO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nb-NO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∇</m:t>
                                </m:r>
                              </m:e>
                              <m:sub>
                                <m:r>
                                  <a:rPr lang="nb-NO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sub>
                            </m:sSub>
                            <m:func>
                              <m:funcPr>
                                <m:ctrlPr>
                                  <a:rPr lang="nb-NO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nb-NO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r>
                                  <a:rPr lang="nb-NO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d>
                                  <m:dPr>
                                    <m:ctrlPr>
                                      <a:rPr lang="nb-NO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nb-NO" i="1">
                                        <a:latin typeface="Cambria Math" panose="02040503050406030204" pitchFamily="18" charset="0"/>
                                      </a:rPr>
                                      <m:t>𝜏</m:t>
                                    </m:r>
                                    <m:r>
                                      <a:rPr lang="nb-NO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nb-NO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d>
                              </m:e>
                            </m:func>
                          </m:e>
                        </m:d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</m:nary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nb-NO" dirty="0">
                    <a:ea typeface="Cambria Math" panose="02040503050406030204" pitchFamily="18" charset="0"/>
                  </a:rPr>
                  <a:t>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 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b-NO" i="1">
                            <a:latin typeface="Cambria Math" panose="02040503050406030204" pitchFamily="18" charset="0"/>
                          </a:rPr>
                          <m:t>𝑟</m:t>
                        </m:r>
                        <m:d>
                          <m:dPr>
                            <m:ctrlPr>
                              <a:rPr lang="nb-NO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  <m:r>
                          <a:rPr lang="nb-NO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nb-NO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b-NO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nb-NO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∇</m:t>
                            </m:r>
                          </m:e>
                          <m:sub>
                            <m:r>
                              <a:rPr lang="nb-NO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func>
                          <m:funcPr>
                            <m:ctrlPr>
                              <a:rPr lang="nb-NO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nb-NO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d>
                              <m:dPr>
                                <m:ctrlPr>
                                  <a:rPr lang="nb-NO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nb-NO" i="1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  <m:r>
                                  <a:rPr lang="nb-NO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nb-NO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d>
                          </m:e>
                        </m:func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E2D45E93-0509-481B-86CF-4A924CE4D62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317" t="-1630" r="-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3C665D3-4F04-4F21-BED3-D15E1CB71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B9BE208F-5877-4A4B-9FE7-10EC77732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354" y="1995265"/>
            <a:ext cx="2391109" cy="67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28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B0BE5F2-CA4D-4798-8938-405C62BD1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Branches of Machine Learning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E31132AD-5B68-465B-A04B-CC4AF7B231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4622" y="2356925"/>
            <a:ext cx="4194795" cy="4114800"/>
          </a:xfrm>
          <a:prstGeom prst="rect">
            <a:avLst/>
          </a:prstGeom>
        </p:spPr>
      </p:pic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4DF3D6E-4A6D-4067-A8AB-21427E44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65883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A31107-7874-40E1-8846-4ABC03E75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599" y="838200"/>
            <a:ext cx="7815197" cy="1143000"/>
          </a:xfrm>
        </p:spPr>
        <p:txBody>
          <a:bodyPr/>
          <a:lstStyle/>
          <a:p>
            <a:r>
              <a:rPr lang="en-US" dirty="0"/>
              <a:t>REINFORCE algorithm </a:t>
            </a:r>
            <a:r>
              <a:rPr lang="en-US" dirty="0">
                <a:solidFill>
                  <a:srgbClr val="FF0000"/>
                </a:solidFill>
              </a:rPr>
              <a:t>(not curriculum)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D4CA8BC2-4F48-4AE2-8C7E-D5591210C74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90599" y="1981200"/>
                <a:ext cx="7696200" cy="4114800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𝒥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sSub>
                        <m:sSubPr>
                          <m:ctrlPr>
                            <a:rPr lang="nb-NO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nb-NO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nb-NO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nb-NO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dirty="0"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ea typeface="Cambria Math" panose="02040503050406030204" pitchFamily="18" charset="0"/>
                  </a:rPr>
                  <a:t>Expanding the probability of a trajectory based on the term,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𝜏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e>
                    </m:func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: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dirty="0"/>
                  <a:t>                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𝜏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nb-NO" b="0" i="1" smtClean="0"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∏"/>
                        <m:supHide m:val="on"/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nb-NO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≥</m:t>
                        </m:r>
                        <m:r>
                          <m:rPr>
                            <m:brk m:alnAt="7"/>
                          </m:rPr>
                          <a:rPr lang="nb-NO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  <m:sup/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sSub>
                              <m:sSubPr>
                                <m:ctrlP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dirty="0"/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nb-NO" b="0" dirty="0"/>
                  <a:t>           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nb-NO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𝜏</m:t>
                            </m:r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e>
                    </m:func>
                    <m:r>
                      <a:rPr lang="nb-NO" i="1"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∑"/>
                        <m:supHide m:val="on"/>
                        <m:ctrlPr>
                          <a:rPr lang="nb-NO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nb-NO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≥</m:t>
                        </m:r>
                        <m:r>
                          <m:rPr>
                            <m:brk m:alnAt="7"/>
                          </m:rP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  <m:sup/>
                      <m:e>
                        <m:d>
                          <m:dPr>
                            <m:ctrlPr>
                              <a:rPr lang="nb-NO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nb-NO" b="0" i="0" smtClean="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nb-NO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nb-NO" i="1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  <m:sub>
                                        <m:r>
                                          <a:rPr lang="nb-NO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a:rPr lang="nb-NO" i="1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nb-NO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nb-NO" i="1"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sSub>
                                      <m:sSubPr>
                                        <m:ctrlPr>
                                          <a:rPr lang="nb-NO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nb-NO" i="1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  <m:sub>
                                        <m:r>
                                          <a:rPr lang="nb-NO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  <m:r>
                                      <a:rPr lang="nb-NO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nb-NO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nb-NO" i="1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nb-NO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unc>
                                  <m:funcPr>
                                    <m:ctrlPr>
                                      <a:rPr lang="nb-NO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nb-NO" b="0" i="0" smtClean="0">
                                        <a:latin typeface="Cambria Math" panose="02040503050406030204" pitchFamily="18" charset="0"/>
                                      </a:rPr>
                                      <m:t>log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nb-NO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nb-NO" i="1">
                                            <a:latin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e>
                                      <m:sub>
                                        <m:r>
                                          <a:rPr lang="nb-NO" i="1"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sub>
                                    </m:sSub>
                                    <m:r>
                                      <a:rPr lang="nb-NO" i="1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nb-NO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nb-NO" i="1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nb-NO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  <m:r>
                                      <a:rPr lang="nb-NO" i="1"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sSub>
                                      <m:sSubPr>
                                        <m:ctrlPr>
                                          <a:rPr lang="nb-NO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nb-NO" i="1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  <m:sub>
                                        <m:r>
                                          <a:rPr lang="nb-NO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  <m:r>
                                      <a:rPr lang="nb-NO" i="1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func>
                              </m:e>
                            </m:func>
                          </m:e>
                        </m:d>
                      </m:e>
                    </m:nary>
                  </m:oMath>
                </a14:m>
                <a:r>
                  <a:rPr lang="en-US" dirty="0"/>
                  <a:t> 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dirty="0">
                    <a:ea typeface="Cambria Math" panose="02040503050406030204" pitchFamily="18" charset="0"/>
                  </a:rPr>
                  <a:t>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𝜏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e>
                    </m:func>
                    <m:r>
                      <a:rPr lang="nb-NO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nb-NO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≥</m:t>
                        </m:r>
                        <m:r>
                          <m:rPr>
                            <m:brk m:alnAt="7"/>
                          </m:rP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  <m:sup/>
                      <m:e>
                        <m:func>
                          <m:funcPr>
                            <m:ctrlPr>
                              <a:rPr lang="nb-NO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∇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</m:sub>
                            </m:sSub>
                            <m:r>
                              <m:rPr>
                                <m:sty m:val="p"/>
                              </m:rPr>
                              <a:rPr lang="nb-NO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sSub>
                              <m:sSubPr>
                                <m:ctrlPr>
                                  <a:rPr lang="nb-NO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nb-NO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b>
                                <m:r>
                                  <a:rPr lang="nb-NO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sub>
                            </m:sSub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nb-NO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nb-NO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nb-NO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sSub>
                              <m:sSubPr>
                                <m:ctrlPr>
                                  <a:rPr lang="nb-NO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nb-NO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nb-NO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e>
                    </m:nary>
                  </m:oMath>
                </a14:m>
                <a:r>
                  <a:rPr lang="en-US" dirty="0"/>
                  <a:t> 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en-US" dirty="0"/>
              </a:p>
              <a:p>
                <a:pPr>
                  <a:lnSpc>
                    <a:spcPct val="150000"/>
                  </a:lnSpc>
                </a:pPr>
                <a:r>
                  <a:rPr lang="en-US" dirty="0"/>
                  <a:t>We can sample trajectories to get estimates of the gradient.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dirty="0">
                    <a:ea typeface="Cambria Math" panose="02040503050406030204" pitchFamily="18" charset="0"/>
                  </a:rPr>
                  <a:t>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𝒥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nb-NO" b="0" i="1" smtClean="0">
                        <a:latin typeface="Cambria Math" panose="02040503050406030204" pitchFamily="18" charset="0"/>
                      </a:rPr>
                      <m:t>≈</m:t>
                    </m:r>
                    <m:nary>
                      <m:naryPr>
                        <m:chr m:val="∑"/>
                        <m:supHide m:val="on"/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nb-NO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≥</m:t>
                        </m:r>
                        <m:r>
                          <m:rPr>
                            <m:brk m:alnAt="7"/>
                          </m:rP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  <m:sup/>
                      <m:e>
                        <m:func>
                          <m:funcPr>
                            <m:ctrlPr>
                              <a:rPr lang="nb-NO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</m:d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∇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  <m:r>
                                  <a:rPr lang="nb-NO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</m:sub>
                            </m:sSub>
                            <m:r>
                              <m:rPr>
                                <m:sty m:val="p"/>
                              </m:rPr>
                              <a:rPr lang="nb-NO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sSub>
                              <m:sSubPr>
                                <m:ctrlPr>
                                  <a:rPr lang="nb-NO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nb-NO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b>
                                <m:r>
                                  <a:rPr lang="nb-NO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sub>
                            </m:sSub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nb-NO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nb-NO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nb-NO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sSub>
                              <m:sSubPr>
                                <m:ctrlPr>
                                  <a:rPr lang="nb-NO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nb-NO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nb-NO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e>
                    </m:nary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D4CA8BC2-4F48-4AE2-8C7E-D5591210C74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90599" y="1981200"/>
                <a:ext cx="7696200" cy="4114800"/>
              </a:xfrm>
              <a:blipFill>
                <a:blip r:embed="rId2"/>
                <a:stretch>
                  <a:fillRect l="-2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0634CF5-DC0F-4517-A1EF-93EAE10B9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78643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5D4ED4B-36AF-4200-B7BC-0B1084F49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 algorithm (</a:t>
            </a:r>
            <a:r>
              <a:rPr lang="en-US" dirty="0">
                <a:ea typeface="Cambria Math" panose="02040503050406030204" pitchFamily="18" charset="0"/>
              </a:rPr>
              <a:t>Pseudocode</a:t>
            </a:r>
            <a:r>
              <a:rPr lang="en-US" dirty="0"/>
              <a:t>) </a:t>
            </a:r>
            <a:r>
              <a:rPr lang="en-US" dirty="0">
                <a:solidFill>
                  <a:srgbClr val="FF0000"/>
                </a:solidFill>
              </a:rPr>
              <a:t>(not curriculum)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1BB1A9A9-FC55-4387-B440-3F9F5A4F19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ea typeface="Cambria Math" panose="02040503050406030204" pitchFamily="18" charset="0"/>
                  </a:rPr>
                  <a:t>Update parameters by stochastic gradient </a:t>
                </a:r>
                <a:r>
                  <a:rPr lang="en-US" b="1" dirty="0">
                    <a:ea typeface="Cambria Math" panose="02040503050406030204" pitchFamily="18" charset="0"/>
                  </a:rPr>
                  <a:t>ascent</a:t>
                </a:r>
              </a:p>
              <a:p>
                <a:r>
                  <a:rPr lang="en-US" dirty="0">
                    <a:ea typeface="Cambria Math" panose="02040503050406030204" pitchFamily="18" charset="0"/>
                  </a:rPr>
                  <a:t>Using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as the return at time-step t.</a:t>
                </a:r>
              </a:p>
              <a:p>
                <a:endParaRPr lang="en-US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b-NO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nb-NO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nb-NO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nb-NO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r>
                        <a:rPr lang="nb-NO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func>
                        <m:funcPr>
                          <m:ctrlPr>
                            <a:rPr lang="nb-NO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nb-N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nb-NO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sSub>
                            <m:sSubPr>
                              <m:ctrlPr>
                                <a:rPr lang="nb-NO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nb-NO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nb-NO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sSub>
                        <m:sSubPr>
                          <m:ctrlPr>
                            <a:rPr lang="nb-NO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endParaRPr lang="en-US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b="1" dirty="0">
                    <a:ea typeface="Cambria Math" panose="02040503050406030204" pitchFamily="18" charset="0"/>
                  </a:rPr>
                  <a:t>function </a:t>
                </a:r>
                <a:r>
                  <a:rPr lang="en-US" b="1" dirty="0"/>
                  <a:t>REINFORCE</a:t>
                </a:r>
                <a:endParaRPr lang="en-US" b="1" dirty="0"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r>
                  <a:rPr lang="en-US" dirty="0">
                    <a:ea typeface="Cambria Math" panose="02040503050406030204" pitchFamily="18" charset="0"/>
                  </a:rPr>
                  <a:t>Initialize </a:t>
                </a:r>
                <a14:m>
                  <m:oMath xmlns:m="http://schemas.openxmlformats.org/officeDocument/2006/math">
                    <m:r>
                      <a:rPr lang="nb-NO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arbitrarily</a:t>
                </a:r>
              </a:p>
              <a:p>
                <a:pPr marL="457200" lvl="1" indent="0">
                  <a:buNone/>
                </a:pPr>
                <a:r>
                  <a:rPr lang="en-US" b="1" dirty="0">
                    <a:ea typeface="Cambria Math" panose="02040503050406030204" pitchFamily="18" charset="0"/>
                  </a:rPr>
                  <a:t>for</a:t>
                </a:r>
                <a:r>
                  <a:rPr lang="en-US" dirty="0">
                    <a:ea typeface="Cambria Math" panose="02040503050406030204" pitchFamily="18" charset="0"/>
                  </a:rPr>
                  <a:t> each episode {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nb-NO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nb-NO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nb-NO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nb-NO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nb-NO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nb-NO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nb-NO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nb-NO" i="1"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nb-NO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nb-NO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nb-NO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nb-NO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nb-NO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nb-NO" i="1">
                        <a:latin typeface="Cambria Math" panose="02040503050406030204" pitchFamily="18" charset="0"/>
                      </a:rPr>
                      <m:t>,…,  </m:t>
                    </m:r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nb-NO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nb-NO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nb-NO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nb-NO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nb-NO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} </a:t>
                </a:r>
                <a14:m>
                  <m:oMath xmlns:m="http://schemas.openxmlformats.org/officeDocument/2006/math">
                    <m:r>
                      <a:rPr lang="nb-NO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:r>
                  <a:rPr lang="en-US" b="1" dirty="0">
                    <a:ea typeface="Cambria Math" panose="02040503050406030204" pitchFamily="18" charset="0"/>
                  </a:rPr>
                  <a:t>do</a:t>
                </a:r>
              </a:p>
              <a:p>
                <a:pPr marL="914400" lvl="2" indent="0">
                  <a:buNone/>
                </a:pPr>
                <a:r>
                  <a:rPr lang="en-US" b="1" dirty="0">
                    <a:ea typeface="Cambria Math" panose="02040503050406030204" pitchFamily="18" charset="0"/>
                  </a:rPr>
                  <a:t>for </a:t>
                </a:r>
                <a14:m>
                  <m:oMath xmlns:m="http://schemas.openxmlformats.org/officeDocument/2006/math">
                    <m:r>
                      <a:rPr lang="nb-NO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nb-NO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nb-NO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to </a:t>
                </a:r>
                <a14:m>
                  <m:oMath xmlns:m="http://schemas.openxmlformats.org/officeDocument/2006/math">
                    <m:r>
                      <a:rPr lang="nb-NO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nb-NO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nb-NO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:r>
                  <a:rPr lang="en-US" b="1" dirty="0">
                    <a:ea typeface="Cambria Math" panose="02040503050406030204" pitchFamily="18" charset="0"/>
                  </a:rPr>
                  <a:t>do</a:t>
                </a:r>
              </a:p>
              <a:p>
                <a:pPr marL="914400" lvl="2" indent="0">
                  <a:buNone/>
                </a:pPr>
                <a:r>
                  <a:rPr lang="en-US" b="1" dirty="0">
                    <a:ea typeface="Cambria Math" panose="02040503050406030204" pitchFamily="18" charset="0"/>
                  </a:rPr>
                  <a:t>         </a:t>
                </a:r>
                <a14:m>
                  <m:oMath xmlns:m="http://schemas.openxmlformats.org/officeDocument/2006/math">
                    <m:r>
                      <a:rPr lang="nb-NO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nb-NO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nb-NO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nb-NO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nb-NO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func>
                      <m:func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  <m:r>
                              <a:rPr lang="nb-NO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lang="nb-NO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sSub>
                          <m:sSubPr>
                            <m:ctrlPr>
                              <a:rPr lang="nb-NO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r>
                          <a:rPr lang="nb-NO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nb-NO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nb-NO" i="1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nb-NO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nb-NO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nb-NO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pPr marL="914400" lvl="2" indent="0">
                  <a:buNone/>
                </a:pPr>
                <a:r>
                  <a:rPr lang="en-US" b="1" dirty="0">
                    <a:ea typeface="Cambria Math" panose="02040503050406030204" pitchFamily="18" charset="0"/>
                  </a:rPr>
                  <a:t>end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</a:p>
              <a:p>
                <a:pPr marL="457200" lvl="1" indent="0">
                  <a:buNone/>
                </a:pPr>
                <a:r>
                  <a:rPr lang="en-US" b="1" dirty="0">
                    <a:ea typeface="Cambria Math" panose="02040503050406030204" pitchFamily="18" charset="0"/>
                  </a:rPr>
                  <a:t>end</a:t>
                </a:r>
              </a:p>
              <a:p>
                <a:pPr marL="457200" lvl="1" indent="0">
                  <a:buNone/>
                </a:pPr>
                <a:r>
                  <a:rPr lang="en-US" b="1" dirty="0">
                    <a:ea typeface="Cambria Math" panose="02040503050406030204" pitchFamily="18" charset="0"/>
                  </a:rPr>
                  <a:t>return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b-NO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b="1" dirty="0"/>
                  <a:t>end function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1BB1A9A9-FC55-4387-B440-3F9F5A4F19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75" t="-444" b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FEA960C-35FC-4318-A22F-7E5F83AE8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93008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22A34F8-221D-49B7-8ECC-BAA9B50FA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o" dirty="0"/>
              <a:t>Game of Pong</a:t>
            </a:r>
            <a:endParaRPr lang="en-US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AA11448-68FE-482C-A490-6C05639A6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63</a:t>
            </a:fld>
            <a:endParaRPr lang="en-US" dirty="0"/>
          </a:p>
        </p:txBody>
      </p:sp>
      <p:pic>
        <p:nvPicPr>
          <p:cNvPr id="5" name="Shape 318">
            <a:extLst>
              <a:ext uri="{FF2B5EF4-FFF2-40B4-BE49-F238E27FC236}">
                <a16:creationId xmlns:a16="http://schemas.microsoft.com/office/drawing/2014/main" id="{E1B82DB5-CD62-4230-B226-B70BAD48BF02}"/>
              </a:ext>
            </a:extLst>
          </p:cNvPr>
          <p:cNvPicPr preferRelativeResize="0">
            <a:picLocks noGrp="1" noChangeAspect="1"/>
          </p:cNvPicPr>
          <p:nvPr>
            <p:ph idx="1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25424" y="2613660"/>
            <a:ext cx="5864071" cy="3162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73337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5ADC352-C407-464E-BEB9-C29344CF1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o" dirty="0"/>
              <a:t>Policy learning: </a:t>
            </a:r>
            <a:r>
              <a:rPr lang="en-US" dirty="0"/>
              <a:t>Pong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D9125D04-BFF1-4C9E-9954-376E3DCC0F0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974271"/>
                <a:ext cx="7696200" cy="4748913"/>
              </a:xfrm>
            </p:spPr>
            <p:txBody>
              <a:bodyPr/>
              <a:lstStyle/>
              <a:p>
                <a:r>
                  <a:rPr lang="no" dirty="0"/>
                  <a:t>Policy learning</a:t>
                </a:r>
                <a:endParaRPr lang="en-US" dirty="0"/>
              </a:p>
              <a:p>
                <a:pPr lvl="1"/>
                <a:r>
                  <a:rPr lang="en-US" dirty="0"/>
                  <a:t>We t</a:t>
                </a:r>
                <a:r>
                  <a:rPr lang="no" dirty="0"/>
                  <a:t>ake input images </a:t>
                </a:r>
                <a:r>
                  <a:rPr lang="en-US" dirty="0"/>
                  <a:t>as </a:t>
                </a:r>
                <a:r>
                  <a:rPr lang="no" dirty="0"/>
                  <a:t>state</a:t>
                </a:r>
                <a:r>
                  <a:rPr lang="en-US" dirty="0"/>
                  <a:t>s</a:t>
                </a:r>
              </a:p>
              <a:p>
                <a:pPr lvl="1"/>
                <a:r>
                  <a:rPr lang="no" dirty="0"/>
                  <a:t>Output probability of being good action</a:t>
                </a:r>
              </a:p>
              <a:p>
                <a:pPr lvl="1"/>
                <a:r>
                  <a:rPr lang="no" dirty="0"/>
                  <a:t>Choose an action</a:t>
                </a:r>
              </a:p>
              <a:p>
                <a:pPr lvl="1"/>
                <a:r>
                  <a:rPr lang="no" dirty="0"/>
                  <a:t>Observe: reward (/punishment)</a:t>
                </a:r>
              </a:p>
              <a:p>
                <a:pPr lvl="1"/>
                <a:r>
                  <a:rPr lang="no" dirty="0"/>
                  <a:t>Improve</a:t>
                </a:r>
              </a:p>
              <a:p>
                <a:endParaRPr lang="no" dirty="0"/>
              </a:p>
              <a:p>
                <a:endParaRPr lang="no" dirty="0"/>
              </a:p>
              <a:p>
                <a:r>
                  <a:rPr lang="no" dirty="0"/>
                  <a:t>The game: </a:t>
                </a:r>
              </a:p>
              <a:p>
                <a:pPr lvl="1"/>
                <a:r>
                  <a:rPr lang="en-US" dirty="0"/>
                  <a:t>Actions: </a:t>
                </a:r>
              </a:p>
              <a:p>
                <a:pPr lvl="2"/>
                <a:r>
                  <a:rPr lang="en-US" dirty="0"/>
                  <a:t>Up</a:t>
                </a:r>
              </a:p>
              <a:p>
                <a:pPr lvl="2"/>
                <a:r>
                  <a:rPr lang="en-US" dirty="0"/>
                  <a:t>Down</a:t>
                </a:r>
              </a:p>
              <a:p>
                <a:pPr lvl="1"/>
                <a:r>
                  <a:rPr lang="no" dirty="0"/>
                  <a:t>Reward:</a:t>
                </a:r>
              </a:p>
              <a:p>
                <a:pPr lvl="2"/>
                <a:r>
                  <a:rPr lang="en-US" dirty="0"/>
                  <a:t>Winning </a:t>
                </a:r>
                <a14:m>
                  <m:oMath xmlns:m="http://schemas.openxmlformats.org/officeDocument/2006/math">
                    <m:r>
                      <a:rPr lang="nb-NO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nb-NO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nb-NO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no" dirty="0"/>
                  <a:t> </a:t>
                </a:r>
              </a:p>
              <a:p>
                <a:pPr lvl="2"/>
                <a:r>
                  <a:rPr lang="en-US" dirty="0"/>
                  <a:t>Losing   </a:t>
                </a:r>
                <a14:m>
                  <m:oMath xmlns:m="http://schemas.openxmlformats.org/officeDocument/2006/math">
                    <m:r>
                      <a:rPr lang="nb-NO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nb-NO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D9125D04-BFF1-4C9E-9954-376E3DCC0F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974271"/>
                <a:ext cx="7696200" cy="4748913"/>
              </a:xfrm>
              <a:blipFill>
                <a:blip r:embed="rId3"/>
                <a:stretch>
                  <a:fillRect l="-317" t="-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1D48F24-6DF5-45E5-BA37-087ADB0E9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64</a:t>
            </a:fld>
            <a:endParaRPr lang="en-US" dirty="0"/>
          </a:p>
        </p:txBody>
      </p:sp>
      <p:pic>
        <p:nvPicPr>
          <p:cNvPr id="5" name="Shape 287">
            <a:extLst>
              <a:ext uri="{FF2B5EF4-FFF2-40B4-BE49-F238E27FC236}">
                <a16:creationId xmlns:a16="http://schemas.microsoft.com/office/drawing/2014/main" id="{7F400410-53E9-4D39-ACA7-556932CB2E1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99560" y="3804545"/>
            <a:ext cx="4924425" cy="25124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599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47E23FA-5EBE-4D6C-BCEF-F8CE28012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 vs Reinforcement learning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2458DC02-632E-4F22-8A95-2C8D7384E01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1981200"/>
                <a:ext cx="3844636" cy="4606636"/>
              </a:xfrm>
            </p:spPr>
            <p:txBody>
              <a:bodyPr/>
              <a:lstStyle/>
              <a:p>
                <a:endParaRPr lang="en-US" dirty="0"/>
              </a:p>
              <a:p>
                <a:r>
                  <a:rPr lang="en-US" dirty="0"/>
                  <a:t>Imagine you play pong and the agent predicts:</a:t>
                </a:r>
              </a:p>
              <a:p>
                <a:pPr lvl="1"/>
                <a:r>
                  <a:rPr lang="en-US" dirty="0"/>
                  <a:t>Up </a:t>
                </a:r>
                <a14:m>
                  <m:oMath xmlns:m="http://schemas.openxmlformats.org/officeDocument/2006/math">
                    <m:r>
                      <a:rPr lang="nb-NO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func>
                      <m:func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nb-NO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=−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 (</m:t>
                        </m:r>
                      </m:e>
                    </m:func>
                  </m:oMath>
                </a14:m>
                <a:r>
                  <a:rPr lang="en-US" dirty="0"/>
                  <a:t>30%)</a:t>
                </a:r>
              </a:p>
              <a:p>
                <a:pPr lvl="1"/>
                <a:r>
                  <a:rPr lang="en-US" dirty="0"/>
                  <a:t>Down </a:t>
                </a:r>
                <a14:m>
                  <m:oMath xmlns:m="http://schemas.openxmlformats.org/officeDocument/2006/math">
                    <m:r>
                      <a:rPr lang="nb-NO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func>
                      <m:func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nb-NO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nb-NO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=−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36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 (</m:t>
                        </m:r>
                      </m:e>
                    </m:func>
                  </m:oMath>
                </a14:m>
                <a:r>
                  <a:rPr lang="en-US" dirty="0"/>
                  <a:t>70%)</a:t>
                </a:r>
              </a:p>
              <a:p>
                <a:pPr lvl="1"/>
                <a:r>
                  <a:rPr lang="en-US" dirty="0"/>
                  <a:t>correct action is “Up”</a:t>
                </a:r>
              </a:p>
              <a:p>
                <a:pPr lvl="1"/>
                <a:endParaRPr lang="en-US" dirty="0"/>
              </a:p>
              <a:p>
                <a:r>
                  <a:rPr lang="en-US" b="1" dirty="0"/>
                  <a:t>Supervised learning</a:t>
                </a:r>
                <a:r>
                  <a:rPr lang="en-US" dirty="0"/>
                  <a:t>:</a:t>
                </a:r>
              </a:p>
              <a:p>
                <a:pPr lvl="1"/>
                <a:r>
                  <a:rPr lang="en-US" dirty="0"/>
                  <a:t>You choose the output with the highest probability</a:t>
                </a:r>
              </a:p>
              <a:p>
                <a:pPr lvl="1"/>
                <a:r>
                  <a:rPr lang="en-US" dirty="0"/>
                  <a:t>You get an immediate reward</a:t>
                </a:r>
              </a:p>
              <a:p>
                <a:endParaRPr lang="en-US" b="1" dirty="0"/>
              </a:p>
              <a:p>
                <a:r>
                  <a:rPr lang="en-US" b="1" dirty="0"/>
                  <a:t>Policy learning:</a:t>
                </a:r>
              </a:p>
              <a:p>
                <a:pPr lvl="1"/>
                <a:r>
                  <a:rPr lang="en-US" dirty="0"/>
                  <a:t>You sample an action with given the probability distribution</a:t>
                </a:r>
              </a:p>
              <a:p>
                <a:pPr lvl="1"/>
                <a:r>
                  <a:rPr lang="en-US" dirty="0"/>
                  <a:t>Wait until you get an reward to backprop (May be many steps)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2458DC02-632E-4F22-8A95-2C8D7384E01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981200"/>
                <a:ext cx="3844636" cy="4606636"/>
              </a:xfrm>
              <a:blipFill>
                <a:blip r:embed="rId2"/>
                <a:stretch>
                  <a:fillRect l="-634" r="-2060" b="-6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4CB990A0-DCA3-4496-8231-E7BD32209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65</a:t>
            </a:fld>
            <a:endParaRPr lang="en-US" dirty="0"/>
          </a:p>
        </p:txBody>
      </p:sp>
      <p:pic>
        <p:nvPicPr>
          <p:cNvPr id="5" name="Shape 301">
            <a:extLst>
              <a:ext uri="{FF2B5EF4-FFF2-40B4-BE49-F238E27FC236}">
                <a16:creationId xmlns:a16="http://schemas.microsoft.com/office/drawing/2014/main" id="{1EEF9F35-9133-41B3-9723-A25A4487F80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02325" y="2440948"/>
            <a:ext cx="4882325" cy="1229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302">
            <a:extLst>
              <a:ext uri="{FF2B5EF4-FFF2-40B4-BE49-F238E27FC236}">
                <a16:creationId xmlns:a16="http://schemas.microsoft.com/office/drawing/2014/main" id="{67A18407-1847-43F7-B35C-78248792A89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02325" y="3982747"/>
            <a:ext cx="4882325" cy="116332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410">
            <a:extLst>
              <a:ext uri="{FF2B5EF4-FFF2-40B4-BE49-F238E27FC236}">
                <a16:creationId xmlns:a16="http://schemas.microsoft.com/office/drawing/2014/main" id="{915A3CBA-6173-44CF-93E2-47490401D7EB}"/>
              </a:ext>
            </a:extLst>
          </p:cNvPr>
          <p:cNvSpPr/>
          <p:nvPr/>
        </p:nvSpPr>
        <p:spPr>
          <a:xfrm>
            <a:off x="4202325" y="6168775"/>
            <a:ext cx="251400" cy="239400"/>
          </a:xfrm>
          <a:prstGeom prst="ellipse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" name="Shape 411">
            <a:extLst>
              <a:ext uri="{FF2B5EF4-FFF2-40B4-BE49-F238E27FC236}">
                <a16:creationId xmlns:a16="http://schemas.microsoft.com/office/drawing/2014/main" id="{CDF756DE-44E7-42AD-A7A7-18AC08204DA2}"/>
              </a:ext>
            </a:extLst>
          </p:cNvPr>
          <p:cNvSpPr/>
          <p:nvPr/>
        </p:nvSpPr>
        <p:spPr>
          <a:xfrm>
            <a:off x="4654112" y="6168775"/>
            <a:ext cx="251400" cy="239400"/>
          </a:xfrm>
          <a:prstGeom prst="ellipse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" name="Shape 412">
            <a:extLst>
              <a:ext uri="{FF2B5EF4-FFF2-40B4-BE49-F238E27FC236}">
                <a16:creationId xmlns:a16="http://schemas.microsoft.com/office/drawing/2014/main" id="{B8740440-AD46-4931-A7DD-BE7890827D4D}"/>
              </a:ext>
            </a:extLst>
          </p:cNvPr>
          <p:cNvSpPr/>
          <p:nvPr/>
        </p:nvSpPr>
        <p:spPr>
          <a:xfrm>
            <a:off x="5105900" y="6168775"/>
            <a:ext cx="251400" cy="239400"/>
          </a:xfrm>
          <a:prstGeom prst="ellipse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" name="Shape 413">
            <a:extLst>
              <a:ext uri="{FF2B5EF4-FFF2-40B4-BE49-F238E27FC236}">
                <a16:creationId xmlns:a16="http://schemas.microsoft.com/office/drawing/2014/main" id="{73F08930-C8C4-44B9-8AB3-89F0C599B296}"/>
              </a:ext>
            </a:extLst>
          </p:cNvPr>
          <p:cNvSpPr/>
          <p:nvPr/>
        </p:nvSpPr>
        <p:spPr>
          <a:xfrm>
            <a:off x="5557662" y="6168775"/>
            <a:ext cx="251400" cy="239400"/>
          </a:xfrm>
          <a:prstGeom prst="ellipse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414">
            <a:extLst>
              <a:ext uri="{FF2B5EF4-FFF2-40B4-BE49-F238E27FC236}">
                <a16:creationId xmlns:a16="http://schemas.microsoft.com/office/drawing/2014/main" id="{CE433EC7-C0DA-4572-BEC8-A1CA32B6729C}"/>
              </a:ext>
            </a:extLst>
          </p:cNvPr>
          <p:cNvSpPr/>
          <p:nvPr/>
        </p:nvSpPr>
        <p:spPr>
          <a:xfrm>
            <a:off x="6009437" y="6168775"/>
            <a:ext cx="251400" cy="239400"/>
          </a:xfrm>
          <a:prstGeom prst="ellipse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415">
            <a:extLst>
              <a:ext uri="{FF2B5EF4-FFF2-40B4-BE49-F238E27FC236}">
                <a16:creationId xmlns:a16="http://schemas.microsoft.com/office/drawing/2014/main" id="{B31B6A35-CB97-49B5-AC32-8A1D78FD153C}"/>
              </a:ext>
            </a:extLst>
          </p:cNvPr>
          <p:cNvSpPr/>
          <p:nvPr/>
        </p:nvSpPr>
        <p:spPr>
          <a:xfrm>
            <a:off x="6461225" y="6168775"/>
            <a:ext cx="251400" cy="239400"/>
          </a:xfrm>
          <a:prstGeom prst="ellipse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" name="Shape 416">
            <a:extLst>
              <a:ext uri="{FF2B5EF4-FFF2-40B4-BE49-F238E27FC236}">
                <a16:creationId xmlns:a16="http://schemas.microsoft.com/office/drawing/2014/main" id="{31944939-0033-4DB5-84A3-4D4F907903EB}"/>
              </a:ext>
            </a:extLst>
          </p:cNvPr>
          <p:cNvSpPr/>
          <p:nvPr/>
        </p:nvSpPr>
        <p:spPr>
          <a:xfrm>
            <a:off x="6913012" y="6168775"/>
            <a:ext cx="251400" cy="239400"/>
          </a:xfrm>
          <a:prstGeom prst="ellipse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" name="Shape 417">
            <a:extLst>
              <a:ext uri="{FF2B5EF4-FFF2-40B4-BE49-F238E27FC236}">
                <a16:creationId xmlns:a16="http://schemas.microsoft.com/office/drawing/2014/main" id="{D426E104-DBF6-4337-AF68-518A0536C938}"/>
              </a:ext>
            </a:extLst>
          </p:cNvPr>
          <p:cNvSpPr/>
          <p:nvPr/>
        </p:nvSpPr>
        <p:spPr>
          <a:xfrm>
            <a:off x="7364800" y="6168775"/>
            <a:ext cx="251400" cy="239400"/>
          </a:xfrm>
          <a:prstGeom prst="ellipse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" name="Shape 418">
            <a:extLst>
              <a:ext uri="{FF2B5EF4-FFF2-40B4-BE49-F238E27FC236}">
                <a16:creationId xmlns:a16="http://schemas.microsoft.com/office/drawing/2014/main" id="{8B36A5B5-6FD6-442B-AD3B-091F0EB52C3E}"/>
              </a:ext>
            </a:extLst>
          </p:cNvPr>
          <p:cNvSpPr/>
          <p:nvPr/>
        </p:nvSpPr>
        <p:spPr>
          <a:xfrm>
            <a:off x="7816562" y="6168775"/>
            <a:ext cx="251400" cy="239400"/>
          </a:xfrm>
          <a:prstGeom prst="ellipse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" name="Shape 419">
            <a:extLst>
              <a:ext uri="{FF2B5EF4-FFF2-40B4-BE49-F238E27FC236}">
                <a16:creationId xmlns:a16="http://schemas.microsoft.com/office/drawing/2014/main" id="{1E58623D-1362-41F5-A722-AAECF0282C23}"/>
              </a:ext>
            </a:extLst>
          </p:cNvPr>
          <p:cNvSpPr/>
          <p:nvPr/>
        </p:nvSpPr>
        <p:spPr>
          <a:xfrm>
            <a:off x="8268337" y="6168775"/>
            <a:ext cx="251400" cy="239400"/>
          </a:xfrm>
          <a:prstGeom prst="ellipse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17" name="Shape 420">
            <a:extLst>
              <a:ext uri="{FF2B5EF4-FFF2-40B4-BE49-F238E27FC236}">
                <a16:creationId xmlns:a16="http://schemas.microsoft.com/office/drawing/2014/main" id="{F0BC9D8F-934A-406B-A812-94C74784B206}"/>
              </a:ext>
            </a:extLst>
          </p:cNvPr>
          <p:cNvCxnSpPr>
            <a:stCxn id="7" idx="6"/>
            <a:endCxn id="8" idx="2"/>
          </p:cNvCxnSpPr>
          <p:nvPr/>
        </p:nvCxnSpPr>
        <p:spPr>
          <a:xfrm>
            <a:off x="4453725" y="6288475"/>
            <a:ext cx="20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8" name="Shape 421">
            <a:extLst>
              <a:ext uri="{FF2B5EF4-FFF2-40B4-BE49-F238E27FC236}">
                <a16:creationId xmlns:a16="http://schemas.microsoft.com/office/drawing/2014/main" id="{A8D20689-1728-4DD3-B2A8-84781F877898}"/>
              </a:ext>
            </a:extLst>
          </p:cNvPr>
          <p:cNvCxnSpPr/>
          <p:nvPr/>
        </p:nvCxnSpPr>
        <p:spPr>
          <a:xfrm>
            <a:off x="4905525" y="6288475"/>
            <a:ext cx="20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9" name="Shape 422">
            <a:extLst>
              <a:ext uri="{FF2B5EF4-FFF2-40B4-BE49-F238E27FC236}">
                <a16:creationId xmlns:a16="http://schemas.microsoft.com/office/drawing/2014/main" id="{590A91A2-E8E6-42E7-B42F-C46FC831FCB0}"/>
              </a:ext>
            </a:extLst>
          </p:cNvPr>
          <p:cNvCxnSpPr/>
          <p:nvPr/>
        </p:nvCxnSpPr>
        <p:spPr>
          <a:xfrm>
            <a:off x="5357287" y="6288475"/>
            <a:ext cx="20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0" name="Shape 423">
            <a:extLst>
              <a:ext uri="{FF2B5EF4-FFF2-40B4-BE49-F238E27FC236}">
                <a16:creationId xmlns:a16="http://schemas.microsoft.com/office/drawing/2014/main" id="{95BA62D6-6579-48A3-A25F-6F809A71EB08}"/>
              </a:ext>
            </a:extLst>
          </p:cNvPr>
          <p:cNvCxnSpPr/>
          <p:nvPr/>
        </p:nvCxnSpPr>
        <p:spPr>
          <a:xfrm>
            <a:off x="5813349" y="6288475"/>
            <a:ext cx="20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1" name="Shape 424">
            <a:extLst>
              <a:ext uri="{FF2B5EF4-FFF2-40B4-BE49-F238E27FC236}">
                <a16:creationId xmlns:a16="http://schemas.microsoft.com/office/drawing/2014/main" id="{93AFC0E2-8932-4374-A0F3-02C05F6A6324}"/>
              </a:ext>
            </a:extLst>
          </p:cNvPr>
          <p:cNvCxnSpPr/>
          <p:nvPr/>
        </p:nvCxnSpPr>
        <p:spPr>
          <a:xfrm>
            <a:off x="6265149" y="6288475"/>
            <a:ext cx="20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2" name="Shape 425">
            <a:extLst>
              <a:ext uri="{FF2B5EF4-FFF2-40B4-BE49-F238E27FC236}">
                <a16:creationId xmlns:a16="http://schemas.microsoft.com/office/drawing/2014/main" id="{24875014-EFD8-4CB0-B9EE-8753DF25B817}"/>
              </a:ext>
            </a:extLst>
          </p:cNvPr>
          <p:cNvCxnSpPr/>
          <p:nvPr/>
        </p:nvCxnSpPr>
        <p:spPr>
          <a:xfrm>
            <a:off x="6716911" y="6288475"/>
            <a:ext cx="20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3" name="Shape 426">
            <a:extLst>
              <a:ext uri="{FF2B5EF4-FFF2-40B4-BE49-F238E27FC236}">
                <a16:creationId xmlns:a16="http://schemas.microsoft.com/office/drawing/2014/main" id="{57DF1B18-4694-4FC1-8AC1-2C57EAD9648E}"/>
              </a:ext>
            </a:extLst>
          </p:cNvPr>
          <p:cNvCxnSpPr/>
          <p:nvPr/>
        </p:nvCxnSpPr>
        <p:spPr>
          <a:xfrm>
            <a:off x="7168627" y="6288475"/>
            <a:ext cx="20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" name="Shape 427">
            <a:extLst>
              <a:ext uri="{FF2B5EF4-FFF2-40B4-BE49-F238E27FC236}">
                <a16:creationId xmlns:a16="http://schemas.microsoft.com/office/drawing/2014/main" id="{8E0A125E-C4A6-426E-8A0A-FF176FFDFA1D}"/>
              </a:ext>
            </a:extLst>
          </p:cNvPr>
          <p:cNvCxnSpPr/>
          <p:nvPr/>
        </p:nvCxnSpPr>
        <p:spPr>
          <a:xfrm>
            <a:off x="7620427" y="6288475"/>
            <a:ext cx="20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5" name="Shape 428">
            <a:extLst>
              <a:ext uri="{FF2B5EF4-FFF2-40B4-BE49-F238E27FC236}">
                <a16:creationId xmlns:a16="http://schemas.microsoft.com/office/drawing/2014/main" id="{E2466DF3-F546-4241-9D7A-601A7B281C8D}"/>
              </a:ext>
            </a:extLst>
          </p:cNvPr>
          <p:cNvCxnSpPr/>
          <p:nvPr/>
        </p:nvCxnSpPr>
        <p:spPr>
          <a:xfrm>
            <a:off x="8072189" y="6288475"/>
            <a:ext cx="20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2317244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970328A-5B23-4241-B84E-0707E8559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o" dirty="0"/>
              <a:t>Playing game</a:t>
            </a:r>
            <a:r>
              <a:rPr lang="en-US" dirty="0"/>
              <a:t>s</a:t>
            </a:r>
            <a:r>
              <a:rPr lang="no" dirty="0"/>
              <a:t> of Pong</a:t>
            </a:r>
            <a:endParaRPr lang="en-US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3C177A7-1F1E-495B-9AB2-83553B394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764" y="1981200"/>
            <a:ext cx="3519054" cy="4114800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Examples of games/episodes</a:t>
            </a:r>
          </a:p>
          <a:p>
            <a:endParaRPr lang="en-US" dirty="0"/>
          </a:p>
          <a:p>
            <a:r>
              <a:rPr lang="en-US" dirty="0"/>
              <a:t>You play a lot of actions and receive an reward at the end</a:t>
            </a:r>
          </a:p>
          <a:p>
            <a:endParaRPr lang="en-US" dirty="0"/>
          </a:p>
          <a:p>
            <a:r>
              <a:rPr lang="no" dirty="0"/>
              <a:t>You get a result, WIN! Great, but how do you know which action, caused the victory?</a:t>
            </a:r>
          </a:p>
          <a:p>
            <a:pPr lvl="1"/>
            <a:r>
              <a:rPr lang="no" dirty="0"/>
              <a:t>Well… you don’t</a:t>
            </a:r>
          </a:p>
          <a:p>
            <a:pPr lvl="1"/>
            <a:endParaRPr lang="no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76F040B-D0D4-4E28-A5B3-E52803397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66</a:t>
            </a:fld>
            <a:endParaRPr lang="en-US" dirty="0"/>
          </a:p>
        </p:txBody>
      </p:sp>
      <p:pic>
        <p:nvPicPr>
          <p:cNvPr id="5" name="Shape 325">
            <a:extLst>
              <a:ext uri="{FF2B5EF4-FFF2-40B4-BE49-F238E27FC236}">
                <a16:creationId xmlns:a16="http://schemas.microsoft.com/office/drawing/2014/main" id="{D85FBE71-F4CD-46F2-B79F-29E8E42045D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96145" y="2282293"/>
            <a:ext cx="5347855" cy="21825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214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0E507C0-DAE3-43E4-AE58-92372CA68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o" dirty="0"/>
              <a:t>Which action caused the final results?</a:t>
            </a:r>
            <a:endParaRPr lang="en-US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C5D7048-8666-48CB-AA60-20A76E1A8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282293"/>
            <a:ext cx="3539836" cy="4114800"/>
          </a:xfrm>
        </p:spPr>
        <p:txBody>
          <a:bodyPr/>
          <a:lstStyle/>
          <a:p>
            <a:r>
              <a:rPr lang="en-US" dirty="0"/>
              <a:t>In a winning series there may be many non-optimal actions</a:t>
            </a:r>
          </a:p>
          <a:p>
            <a:endParaRPr lang="en-US" dirty="0"/>
          </a:p>
          <a:p>
            <a:r>
              <a:rPr lang="en-US" dirty="0"/>
              <a:t>In a losing series there may be good actions</a:t>
            </a:r>
          </a:p>
          <a:p>
            <a:endParaRPr lang="en-US" dirty="0"/>
          </a:p>
          <a:p>
            <a:r>
              <a:rPr lang="en-US" dirty="0"/>
              <a:t>The </a:t>
            </a:r>
            <a:r>
              <a:rPr lang="en-US" b="1" dirty="0"/>
              <a:t>true </a:t>
            </a:r>
            <a:r>
              <a:rPr lang="en-US" dirty="0"/>
              <a:t>effect is found by averaging out the noise, as winnings series tend to have more good action and visa versa</a:t>
            </a:r>
          </a:p>
          <a:p>
            <a:endParaRPr lang="en-US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11B4602-6A97-49C6-859F-352681718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67</a:t>
            </a:fld>
            <a:endParaRPr lang="en-US" dirty="0"/>
          </a:p>
        </p:txBody>
      </p:sp>
      <p:pic>
        <p:nvPicPr>
          <p:cNvPr id="6" name="Shape 325">
            <a:extLst>
              <a:ext uri="{FF2B5EF4-FFF2-40B4-BE49-F238E27FC236}">
                <a16:creationId xmlns:a16="http://schemas.microsoft.com/office/drawing/2014/main" id="{75E63F7F-426D-4AE7-A8BD-EEA2FD90AD4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96145" y="2282293"/>
            <a:ext cx="5347855" cy="21825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7188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E0A5976-787A-4C84-A848-04347405D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o" dirty="0"/>
              <a:t>A chain of actions can cause large variations in performance</a:t>
            </a:r>
            <a:endParaRPr lang="en-US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78CDC8B-AB10-446E-9130-9AF010668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237" y="2161309"/>
            <a:ext cx="3470564" cy="41148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If we change one action early in the network, we can easily move into unchartered territory.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Imagine a self-driving car model that is used to driving on roads. If it happens to miss the road, it may have no idea what to do.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If one action in the chain changes, other earlier actions may go from WIN, WIN, WIN to LOSE, LOSE, LOSE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This high variance gradients make learning slow</a:t>
            </a:r>
          </a:p>
          <a:p>
            <a:endParaRPr lang="en-US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33583630-AE75-4A41-8524-3CEBACE95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68</a:t>
            </a:fld>
            <a:endParaRPr lang="en-US" dirty="0"/>
          </a:p>
        </p:txBody>
      </p:sp>
      <p:pic>
        <p:nvPicPr>
          <p:cNvPr id="5" name="Shape 325">
            <a:extLst>
              <a:ext uri="{FF2B5EF4-FFF2-40B4-BE49-F238E27FC236}">
                <a16:creationId xmlns:a16="http://schemas.microsoft.com/office/drawing/2014/main" id="{7184AC15-375F-4D06-92F8-EFA03A642788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96145" y="2282293"/>
            <a:ext cx="5347855" cy="21825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533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C98E7D9-91FB-4FC9-9FE4-C96ABF62C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gradients: High variance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C4E1EE7-BC4E-4B2B-9E26-4E109151D2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B6A0EDB-F4A5-4245-AED4-2967644B5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69</a:t>
            </a:fld>
            <a:endParaRPr lang="en-US" dirty="0"/>
          </a:p>
        </p:txBody>
      </p:sp>
      <p:sp>
        <p:nvSpPr>
          <p:cNvPr id="5" name="Shape 410">
            <a:extLst>
              <a:ext uri="{FF2B5EF4-FFF2-40B4-BE49-F238E27FC236}">
                <a16:creationId xmlns:a16="http://schemas.microsoft.com/office/drawing/2014/main" id="{2625F0B8-A762-4F35-AC57-0060CD0FDCCE}"/>
              </a:ext>
            </a:extLst>
          </p:cNvPr>
          <p:cNvSpPr/>
          <p:nvPr/>
        </p:nvSpPr>
        <p:spPr>
          <a:xfrm>
            <a:off x="1511993" y="2884800"/>
            <a:ext cx="251400" cy="239400"/>
          </a:xfrm>
          <a:prstGeom prst="ellipse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" name="Shape 411">
            <a:extLst>
              <a:ext uri="{FF2B5EF4-FFF2-40B4-BE49-F238E27FC236}">
                <a16:creationId xmlns:a16="http://schemas.microsoft.com/office/drawing/2014/main" id="{41184561-3AA2-4785-9D10-29C7E659BCA8}"/>
              </a:ext>
            </a:extLst>
          </p:cNvPr>
          <p:cNvSpPr/>
          <p:nvPr/>
        </p:nvSpPr>
        <p:spPr>
          <a:xfrm>
            <a:off x="1963780" y="2884800"/>
            <a:ext cx="251400" cy="239400"/>
          </a:xfrm>
          <a:prstGeom prst="ellipse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" name="Shape 412">
            <a:extLst>
              <a:ext uri="{FF2B5EF4-FFF2-40B4-BE49-F238E27FC236}">
                <a16:creationId xmlns:a16="http://schemas.microsoft.com/office/drawing/2014/main" id="{887897B0-69BA-4B5A-AD77-36D348E77B48}"/>
              </a:ext>
            </a:extLst>
          </p:cNvPr>
          <p:cNvSpPr/>
          <p:nvPr/>
        </p:nvSpPr>
        <p:spPr>
          <a:xfrm>
            <a:off x="2415568" y="2884800"/>
            <a:ext cx="251400" cy="239400"/>
          </a:xfrm>
          <a:prstGeom prst="ellipse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" name="Shape 413">
            <a:extLst>
              <a:ext uri="{FF2B5EF4-FFF2-40B4-BE49-F238E27FC236}">
                <a16:creationId xmlns:a16="http://schemas.microsoft.com/office/drawing/2014/main" id="{B6C42BCA-218C-4DEC-A37A-AB9B54C83539}"/>
              </a:ext>
            </a:extLst>
          </p:cNvPr>
          <p:cNvSpPr/>
          <p:nvPr/>
        </p:nvSpPr>
        <p:spPr>
          <a:xfrm>
            <a:off x="2867330" y="2884800"/>
            <a:ext cx="251400" cy="239400"/>
          </a:xfrm>
          <a:prstGeom prst="ellipse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" name="Shape 414">
            <a:extLst>
              <a:ext uri="{FF2B5EF4-FFF2-40B4-BE49-F238E27FC236}">
                <a16:creationId xmlns:a16="http://schemas.microsoft.com/office/drawing/2014/main" id="{655EA7CA-212A-416F-A643-056CDC2ABAD3}"/>
              </a:ext>
            </a:extLst>
          </p:cNvPr>
          <p:cNvSpPr/>
          <p:nvPr/>
        </p:nvSpPr>
        <p:spPr>
          <a:xfrm>
            <a:off x="3319105" y="2884800"/>
            <a:ext cx="251400" cy="239400"/>
          </a:xfrm>
          <a:prstGeom prst="ellipse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" name="Shape 415">
            <a:extLst>
              <a:ext uri="{FF2B5EF4-FFF2-40B4-BE49-F238E27FC236}">
                <a16:creationId xmlns:a16="http://schemas.microsoft.com/office/drawing/2014/main" id="{BD5BA24F-4577-4042-A21B-1539DDE21F4E}"/>
              </a:ext>
            </a:extLst>
          </p:cNvPr>
          <p:cNvSpPr/>
          <p:nvPr/>
        </p:nvSpPr>
        <p:spPr>
          <a:xfrm>
            <a:off x="3770893" y="2884800"/>
            <a:ext cx="251400" cy="239400"/>
          </a:xfrm>
          <a:prstGeom prst="ellipse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416">
            <a:extLst>
              <a:ext uri="{FF2B5EF4-FFF2-40B4-BE49-F238E27FC236}">
                <a16:creationId xmlns:a16="http://schemas.microsoft.com/office/drawing/2014/main" id="{A01533A9-1034-4516-84BF-2C77858DD7D7}"/>
              </a:ext>
            </a:extLst>
          </p:cNvPr>
          <p:cNvSpPr/>
          <p:nvPr/>
        </p:nvSpPr>
        <p:spPr>
          <a:xfrm>
            <a:off x="4222680" y="2884800"/>
            <a:ext cx="251400" cy="239400"/>
          </a:xfrm>
          <a:prstGeom prst="ellipse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417">
            <a:extLst>
              <a:ext uri="{FF2B5EF4-FFF2-40B4-BE49-F238E27FC236}">
                <a16:creationId xmlns:a16="http://schemas.microsoft.com/office/drawing/2014/main" id="{EE0BAA23-FBD2-4C35-8F42-25C4CC3B3DD8}"/>
              </a:ext>
            </a:extLst>
          </p:cNvPr>
          <p:cNvSpPr/>
          <p:nvPr/>
        </p:nvSpPr>
        <p:spPr>
          <a:xfrm>
            <a:off x="4674468" y="2884800"/>
            <a:ext cx="251400" cy="239400"/>
          </a:xfrm>
          <a:prstGeom prst="ellipse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" name="Shape 418">
            <a:extLst>
              <a:ext uri="{FF2B5EF4-FFF2-40B4-BE49-F238E27FC236}">
                <a16:creationId xmlns:a16="http://schemas.microsoft.com/office/drawing/2014/main" id="{75874A2F-5A40-4F30-A77F-0F10949C7FD9}"/>
              </a:ext>
            </a:extLst>
          </p:cNvPr>
          <p:cNvSpPr/>
          <p:nvPr/>
        </p:nvSpPr>
        <p:spPr>
          <a:xfrm>
            <a:off x="5126230" y="2884800"/>
            <a:ext cx="251400" cy="239400"/>
          </a:xfrm>
          <a:prstGeom prst="ellipse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" name="Shape 419">
            <a:extLst>
              <a:ext uri="{FF2B5EF4-FFF2-40B4-BE49-F238E27FC236}">
                <a16:creationId xmlns:a16="http://schemas.microsoft.com/office/drawing/2014/main" id="{D3F293A0-13EA-450F-A796-F2F49FC562D9}"/>
              </a:ext>
            </a:extLst>
          </p:cNvPr>
          <p:cNvSpPr/>
          <p:nvPr/>
        </p:nvSpPr>
        <p:spPr>
          <a:xfrm>
            <a:off x="5578005" y="2884800"/>
            <a:ext cx="251400" cy="239400"/>
          </a:xfrm>
          <a:prstGeom prst="ellipse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15" name="Shape 420">
            <a:extLst>
              <a:ext uri="{FF2B5EF4-FFF2-40B4-BE49-F238E27FC236}">
                <a16:creationId xmlns:a16="http://schemas.microsoft.com/office/drawing/2014/main" id="{D778BCD1-AAFA-42F5-BC0F-957C3CD324A8}"/>
              </a:ext>
            </a:extLst>
          </p:cNvPr>
          <p:cNvCxnSpPr>
            <a:stCxn id="5" idx="6"/>
            <a:endCxn id="6" idx="2"/>
          </p:cNvCxnSpPr>
          <p:nvPr/>
        </p:nvCxnSpPr>
        <p:spPr>
          <a:xfrm>
            <a:off x="1763393" y="3004500"/>
            <a:ext cx="20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" name="Shape 421">
            <a:extLst>
              <a:ext uri="{FF2B5EF4-FFF2-40B4-BE49-F238E27FC236}">
                <a16:creationId xmlns:a16="http://schemas.microsoft.com/office/drawing/2014/main" id="{13EC884B-62E1-41D1-B3DC-50216AA3AB7B}"/>
              </a:ext>
            </a:extLst>
          </p:cNvPr>
          <p:cNvCxnSpPr/>
          <p:nvPr/>
        </p:nvCxnSpPr>
        <p:spPr>
          <a:xfrm>
            <a:off x="2215193" y="3004500"/>
            <a:ext cx="20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" name="Shape 422">
            <a:extLst>
              <a:ext uri="{FF2B5EF4-FFF2-40B4-BE49-F238E27FC236}">
                <a16:creationId xmlns:a16="http://schemas.microsoft.com/office/drawing/2014/main" id="{A06711BC-34D7-45E7-8132-AA4C42557749}"/>
              </a:ext>
            </a:extLst>
          </p:cNvPr>
          <p:cNvCxnSpPr/>
          <p:nvPr/>
        </p:nvCxnSpPr>
        <p:spPr>
          <a:xfrm>
            <a:off x="2666955" y="3004500"/>
            <a:ext cx="20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8" name="Shape 423">
            <a:extLst>
              <a:ext uri="{FF2B5EF4-FFF2-40B4-BE49-F238E27FC236}">
                <a16:creationId xmlns:a16="http://schemas.microsoft.com/office/drawing/2014/main" id="{F150BAEC-A7CD-4019-929C-05A4A1246E7D}"/>
              </a:ext>
            </a:extLst>
          </p:cNvPr>
          <p:cNvCxnSpPr/>
          <p:nvPr/>
        </p:nvCxnSpPr>
        <p:spPr>
          <a:xfrm>
            <a:off x="3123017" y="3004500"/>
            <a:ext cx="20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9" name="Shape 424">
            <a:extLst>
              <a:ext uri="{FF2B5EF4-FFF2-40B4-BE49-F238E27FC236}">
                <a16:creationId xmlns:a16="http://schemas.microsoft.com/office/drawing/2014/main" id="{FA23DAEE-609D-4508-95AA-02DCC531AF0F}"/>
              </a:ext>
            </a:extLst>
          </p:cNvPr>
          <p:cNvCxnSpPr/>
          <p:nvPr/>
        </p:nvCxnSpPr>
        <p:spPr>
          <a:xfrm>
            <a:off x="3574817" y="3004500"/>
            <a:ext cx="20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0" name="Shape 425">
            <a:extLst>
              <a:ext uri="{FF2B5EF4-FFF2-40B4-BE49-F238E27FC236}">
                <a16:creationId xmlns:a16="http://schemas.microsoft.com/office/drawing/2014/main" id="{716C261D-9C3C-4C4C-97C6-3793880E1291}"/>
              </a:ext>
            </a:extLst>
          </p:cNvPr>
          <p:cNvCxnSpPr/>
          <p:nvPr/>
        </p:nvCxnSpPr>
        <p:spPr>
          <a:xfrm>
            <a:off x="4026579" y="3004500"/>
            <a:ext cx="20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1" name="Shape 426">
            <a:extLst>
              <a:ext uri="{FF2B5EF4-FFF2-40B4-BE49-F238E27FC236}">
                <a16:creationId xmlns:a16="http://schemas.microsoft.com/office/drawing/2014/main" id="{2C3D309B-EC67-4B17-9902-25259FB9B748}"/>
              </a:ext>
            </a:extLst>
          </p:cNvPr>
          <p:cNvCxnSpPr/>
          <p:nvPr/>
        </p:nvCxnSpPr>
        <p:spPr>
          <a:xfrm>
            <a:off x="4478295" y="3004500"/>
            <a:ext cx="20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2" name="Shape 427">
            <a:extLst>
              <a:ext uri="{FF2B5EF4-FFF2-40B4-BE49-F238E27FC236}">
                <a16:creationId xmlns:a16="http://schemas.microsoft.com/office/drawing/2014/main" id="{F073AEC9-0DE0-41B4-B48B-E8087E630AA4}"/>
              </a:ext>
            </a:extLst>
          </p:cNvPr>
          <p:cNvCxnSpPr/>
          <p:nvPr/>
        </p:nvCxnSpPr>
        <p:spPr>
          <a:xfrm>
            <a:off x="4930095" y="3004500"/>
            <a:ext cx="20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3" name="Shape 428">
            <a:extLst>
              <a:ext uri="{FF2B5EF4-FFF2-40B4-BE49-F238E27FC236}">
                <a16:creationId xmlns:a16="http://schemas.microsoft.com/office/drawing/2014/main" id="{A7F269B7-253C-49AC-B130-DA2865CE3867}"/>
              </a:ext>
            </a:extLst>
          </p:cNvPr>
          <p:cNvCxnSpPr/>
          <p:nvPr/>
        </p:nvCxnSpPr>
        <p:spPr>
          <a:xfrm>
            <a:off x="5381857" y="3004500"/>
            <a:ext cx="20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412951864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7E1DE9B-58DA-42E6-BFE7-DE3AACB45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gradients: High variance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38B16257-B537-4868-B2D4-3345969F5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70</a:t>
            </a:fld>
            <a:endParaRPr lang="en-US" dirty="0"/>
          </a:p>
        </p:txBody>
      </p:sp>
      <p:sp>
        <p:nvSpPr>
          <p:cNvPr id="5" name="Shape 434">
            <a:extLst>
              <a:ext uri="{FF2B5EF4-FFF2-40B4-BE49-F238E27FC236}">
                <a16:creationId xmlns:a16="http://schemas.microsoft.com/office/drawing/2014/main" id="{67FC71E5-3C13-44E6-B3B0-3184A467D95B}"/>
              </a:ext>
            </a:extLst>
          </p:cNvPr>
          <p:cNvSpPr/>
          <p:nvPr/>
        </p:nvSpPr>
        <p:spPr>
          <a:xfrm>
            <a:off x="1394229" y="2978481"/>
            <a:ext cx="251400" cy="239400"/>
          </a:xfrm>
          <a:prstGeom prst="ellipse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" name="Shape 435">
            <a:extLst>
              <a:ext uri="{FF2B5EF4-FFF2-40B4-BE49-F238E27FC236}">
                <a16:creationId xmlns:a16="http://schemas.microsoft.com/office/drawing/2014/main" id="{61BC2B0F-2BA9-47C2-B53D-6CCC32F79BB2}"/>
              </a:ext>
            </a:extLst>
          </p:cNvPr>
          <p:cNvSpPr/>
          <p:nvPr/>
        </p:nvSpPr>
        <p:spPr>
          <a:xfrm>
            <a:off x="1846016" y="2978481"/>
            <a:ext cx="251400" cy="239400"/>
          </a:xfrm>
          <a:prstGeom prst="ellipse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" name="Shape 436">
            <a:extLst>
              <a:ext uri="{FF2B5EF4-FFF2-40B4-BE49-F238E27FC236}">
                <a16:creationId xmlns:a16="http://schemas.microsoft.com/office/drawing/2014/main" id="{ED55CFD3-D472-41F8-8DB6-5380F1657579}"/>
              </a:ext>
            </a:extLst>
          </p:cNvPr>
          <p:cNvSpPr/>
          <p:nvPr/>
        </p:nvSpPr>
        <p:spPr>
          <a:xfrm>
            <a:off x="2297804" y="2978481"/>
            <a:ext cx="251400" cy="239400"/>
          </a:xfrm>
          <a:prstGeom prst="ellipse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" name="Shape 437">
            <a:extLst>
              <a:ext uri="{FF2B5EF4-FFF2-40B4-BE49-F238E27FC236}">
                <a16:creationId xmlns:a16="http://schemas.microsoft.com/office/drawing/2014/main" id="{E997A697-F17C-4BF3-90AC-5F9B3C7FF3AB}"/>
              </a:ext>
            </a:extLst>
          </p:cNvPr>
          <p:cNvSpPr/>
          <p:nvPr/>
        </p:nvSpPr>
        <p:spPr>
          <a:xfrm>
            <a:off x="2749566" y="2978481"/>
            <a:ext cx="251400" cy="239400"/>
          </a:xfrm>
          <a:prstGeom prst="ellipse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" name="Shape 438">
            <a:extLst>
              <a:ext uri="{FF2B5EF4-FFF2-40B4-BE49-F238E27FC236}">
                <a16:creationId xmlns:a16="http://schemas.microsoft.com/office/drawing/2014/main" id="{56EFEF45-1A13-4BB1-96BE-A052897BD598}"/>
              </a:ext>
            </a:extLst>
          </p:cNvPr>
          <p:cNvSpPr/>
          <p:nvPr/>
        </p:nvSpPr>
        <p:spPr>
          <a:xfrm>
            <a:off x="3201341" y="2978481"/>
            <a:ext cx="251400" cy="239400"/>
          </a:xfrm>
          <a:prstGeom prst="ellipse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" name="Shape 439">
            <a:extLst>
              <a:ext uri="{FF2B5EF4-FFF2-40B4-BE49-F238E27FC236}">
                <a16:creationId xmlns:a16="http://schemas.microsoft.com/office/drawing/2014/main" id="{2BF6A57F-5B33-40B3-BC56-E68D1832D710}"/>
              </a:ext>
            </a:extLst>
          </p:cNvPr>
          <p:cNvSpPr/>
          <p:nvPr/>
        </p:nvSpPr>
        <p:spPr>
          <a:xfrm>
            <a:off x="3653129" y="2978481"/>
            <a:ext cx="251400" cy="239400"/>
          </a:xfrm>
          <a:prstGeom prst="ellipse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440">
            <a:extLst>
              <a:ext uri="{FF2B5EF4-FFF2-40B4-BE49-F238E27FC236}">
                <a16:creationId xmlns:a16="http://schemas.microsoft.com/office/drawing/2014/main" id="{B4DB2761-8E3E-443D-87AB-971F1673CE0F}"/>
              </a:ext>
            </a:extLst>
          </p:cNvPr>
          <p:cNvSpPr/>
          <p:nvPr/>
        </p:nvSpPr>
        <p:spPr>
          <a:xfrm>
            <a:off x="4104916" y="2978481"/>
            <a:ext cx="251400" cy="239400"/>
          </a:xfrm>
          <a:prstGeom prst="ellipse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441">
            <a:extLst>
              <a:ext uri="{FF2B5EF4-FFF2-40B4-BE49-F238E27FC236}">
                <a16:creationId xmlns:a16="http://schemas.microsoft.com/office/drawing/2014/main" id="{D6FE6D9A-1A32-4665-890C-73DD515BE6D9}"/>
              </a:ext>
            </a:extLst>
          </p:cNvPr>
          <p:cNvSpPr/>
          <p:nvPr/>
        </p:nvSpPr>
        <p:spPr>
          <a:xfrm>
            <a:off x="4556704" y="2978481"/>
            <a:ext cx="251400" cy="239400"/>
          </a:xfrm>
          <a:prstGeom prst="ellipse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" name="Shape 442">
            <a:extLst>
              <a:ext uri="{FF2B5EF4-FFF2-40B4-BE49-F238E27FC236}">
                <a16:creationId xmlns:a16="http://schemas.microsoft.com/office/drawing/2014/main" id="{0BB61C6D-9F83-4790-BB32-D40E44E36B26}"/>
              </a:ext>
            </a:extLst>
          </p:cNvPr>
          <p:cNvSpPr/>
          <p:nvPr/>
        </p:nvSpPr>
        <p:spPr>
          <a:xfrm>
            <a:off x="5008466" y="2978481"/>
            <a:ext cx="251400" cy="239400"/>
          </a:xfrm>
          <a:prstGeom prst="ellipse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" name="Shape 443">
            <a:extLst>
              <a:ext uri="{FF2B5EF4-FFF2-40B4-BE49-F238E27FC236}">
                <a16:creationId xmlns:a16="http://schemas.microsoft.com/office/drawing/2014/main" id="{D0F1D7A1-07D7-433F-8DFB-D5F3C21D5E71}"/>
              </a:ext>
            </a:extLst>
          </p:cNvPr>
          <p:cNvSpPr/>
          <p:nvPr/>
        </p:nvSpPr>
        <p:spPr>
          <a:xfrm>
            <a:off x="5460241" y="2978481"/>
            <a:ext cx="251400" cy="239400"/>
          </a:xfrm>
          <a:prstGeom prst="ellipse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15" name="Shape 444">
            <a:extLst>
              <a:ext uri="{FF2B5EF4-FFF2-40B4-BE49-F238E27FC236}">
                <a16:creationId xmlns:a16="http://schemas.microsoft.com/office/drawing/2014/main" id="{DD4F58FF-EDB1-4908-AB08-2A8E60B097C7}"/>
              </a:ext>
            </a:extLst>
          </p:cNvPr>
          <p:cNvCxnSpPr>
            <a:stCxn id="5" idx="6"/>
            <a:endCxn id="6" idx="2"/>
          </p:cNvCxnSpPr>
          <p:nvPr/>
        </p:nvCxnSpPr>
        <p:spPr>
          <a:xfrm>
            <a:off x="1645629" y="3098181"/>
            <a:ext cx="20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" name="Shape 445">
            <a:extLst>
              <a:ext uri="{FF2B5EF4-FFF2-40B4-BE49-F238E27FC236}">
                <a16:creationId xmlns:a16="http://schemas.microsoft.com/office/drawing/2014/main" id="{AEBD5307-637F-40FE-A4B7-DC1259BF4F3A}"/>
              </a:ext>
            </a:extLst>
          </p:cNvPr>
          <p:cNvCxnSpPr/>
          <p:nvPr/>
        </p:nvCxnSpPr>
        <p:spPr>
          <a:xfrm>
            <a:off x="2097429" y="3098181"/>
            <a:ext cx="20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" name="Shape 446">
            <a:extLst>
              <a:ext uri="{FF2B5EF4-FFF2-40B4-BE49-F238E27FC236}">
                <a16:creationId xmlns:a16="http://schemas.microsoft.com/office/drawing/2014/main" id="{92FDDC01-6A2A-4BBE-92AA-1FD8FDA428D3}"/>
              </a:ext>
            </a:extLst>
          </p:cNvPr>
          <p:cNvCxnSpPr/>
          <p:nvPr/>
        </p:nvCxnSpPr>
        <p:spPr>
          <a:xfrm>
            <a:off x="2549191" y="3098181"/>
            <a:ext cx="20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8" name="Shape 447">
            <a:extLst>
              <a:ext uri="{FF2B5EF4-FFF2-40B4-BE49-F238E27FC236}">
                <a16:creationId xmlns:a16="http://schemas.microsoft.com/office/drawing/2014/main" id="{326883BA-89DF-4411-B643-E7BD7E8E413F}"/>
              </a:ext>
            </a:extLst>
          </p:cNvPr>
          <p:cNvCxnSpPr/>
          <p:nvPr/>
        </p:nvCxnSpPr>
        <p:spPr>
          <a:xfrm>
            <a:off x="3005253" y="3098181"/>
            <a:ext cx="20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9" name="Shape 448">
            <a:extLst>
              <a:ext uri="{FF2B5EF4-FFF2-40B4-BE49-F238E27FC236}">
                <a16:creationId xmlns:a16="http://schemas.microsoft.com/office/drawing/2014/main" id="{9597DF0F-93AC-45F7-A256-DDE20DF28264}"/>
              </a:ext>
            </a:extLst>
          </p:cNvPr>
          <p:cNvCxnSpPr/>
          <p:nvPr/>
        </p:nvCxnSpPr>
        <p:spPr>
          <a:xfrm>
            <a:off x="3457053" y="3098181"/>
            <a:ext cx="20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0" name="Shape 449">
            <a:extLst>
              <a:ext uri="{FF2B5EF4-FFF2-40B4-BE49-F238E27FC236}">
                <a16:creationId xmlns:a16="http://schemas.microsoft.com/office/drawing/2014/main" id="{C2796E87-9F50-4E24-A869-35D4DA355F8A}"/>
              </a:ext>
            </a:extLst>
          </p:cNvPr>
          <p:cNvCxnSpPr/>
          <p:nvPr/>
        </p:nvCxnSpPr>
        <p:spPr>
          <a:xfrm>
            <a:off x="3908815" y="3098181"/>
            <a:ext cx="20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1" name="Shape 450">
            <a:extLst>
              <a:ext uri="{FF2B5EF4-FFF2-40B4-BE49-F238E27FC236}">
                <a16:creationId xmlns:a16="http://schemas.microsoft.com/office/drawing/2014/main" id="{366C9C3F-694A-4CE5-9D19-1693ED2BE13B}"/>
              </a:ext>
            </a:extLst>
          </p:cNvPr>
          <p:cNvCxnSpPr/>
          <p:nvPr/>
        </p:nvCxnSpPr>
        <p:spPr>
          <a:xfrm>
            <a:off x="4360531" y="3098181"/>
            <a:ext cx="20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2" name="Shape 451">
            <a:extLst>
              <a:ext uri="{FF2B5EF4-FFF2-40B4-BE49-F238E27FC236}">
                <a16:creationId xmlns:a16="http://schemas.microsoft.com/office/drawing/2014/main" id="{E188DB4B-D60A-44EA-97AB-7D38C7D6090F}"/>
              </a:ext>
            </a:extLst>
          </p:cNvPr>
          <p:cNvCxnSpPr/>
          <p:nvPr/>
        </p:nvCxnSpPr>
        <p:spPr>
          <a:xfrm>
            <a:off x="4812331" y="3098181"/>
            <a:ext cx="20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3" name="Shape 452">
            <a:extLst>
              <a:ext uri="{FF2B5EF4-FFF2-40B4-BE49-F238E27FC236}">
                <a16:creationId xmlns:a16="http://schemas.microsoft.com/office/drawing/2014/main" id="{10D3CBC9-AEB5-487E-9253-36C66D59F3B9}"/>
              </a:ext>
            </a:extLst>
          </p:cNvPr>
          <p:cNvCxnSpPr/>
          <p:nvPr/>
        </p:nvCxnSpPr>
        <p:spPr>
          <a:xfrm>
            <a:off x="5264093" y="3098181"/>
            <a:ext cx="20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4" name="Shape 453">
            <a:extLst>
              <a:ext uri="{FF2B5EF4-FFF2-40B4-BE49-F238E27FC236}">
                <a16:creationId xmlns:a16="http://schemas.microsoft.com/office/drawing/2014/main" id="{BE6D179F-697E-4A20-88D7-9B77EB3BE393}"/>
              </a:ext>
            </a:extLst>
          </p:cNvPr>
          <p:cNvSpPr txBox="1"/>
          <p:nvPr/>
        </p:nvSpPr>
        <p:spPr>
          <a:xfrm>
            <a:off x="6076679" y="2990456"/>
            <a:ext cx="467100" cy="22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no"/>
              <a:t>42</a:t>
            </a:r>
          </a:p>
        </p:txBody>
      </p:sp>
      <p:sp>
        <p:nvSpPr>
          <p:cNvPr id="25" name="Shape 454">
            <a:extLst>
              <a:ext uri="{FF2B5EF4-FFF2-40B4-BE49-F238E27FC236}">
                <a16:creationId xmlns:a16="http://schemas.microsoft.com/office/drawing/2014/main" id="{CCA5FF98-2EEC-4DE1-B7CC-36D29F7F1E55}"/>
              </a:ext>
            </a:extLst>
          </p:cNvPr>
          <p:cNvSpPr/>
          <p:nvPr/>
        </p:nvSpPr>
        <p:spPr>
          <a:xfrm>
            <a:off x="5876279" y="3047331"/>
            <a:ext cx="200400" cy="1017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2992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9DED4CA-1498-4BEB-A9C4-6506D03CF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058A4ED2-78CE-49A4-B127-1098F079933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90600" y="1981200"/>
                <a:ext cx="7491663" cy="4407568"/>
              </a:xfrm>
            </p:spPr>
            <p:txBody>
              <a:bodyPr/>
              <a:lstStyle/>
              <a:p>
                <a:r>
                  <a:rPr lang="en-US" dirty="0"/>
                  <a:t>Given a training set with input </a:t>
                </a:r>
                <a14:m>
                  <m:oMath xmlns:m="http://schemas.openxmlformats.org/officeDocument/2006/math">
                    <m:r>
                      <a:rPr lang="nb-NO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and desired output </a:t>
                </a:r>
                <a14:m>
                  <m:oMath xmlns:m="http://schemas.openxmlformats.org/officeDocument/2006/math">
                    <m:r>
                      <a:rPr lang="nb-NO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𝑡𝑟𝑎𝑖𝑛</m:t>
                        </m:r>
                      </m:sub>
                    </m:sSub>
                    <m:r>
                      <a:rPr lang="nb-NO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nb-NO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nb-NO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nb-NO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nb-NO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nb-NO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nb-NO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nb-NO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nb-NO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nb-NO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nb-NO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nb-NO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  <m:r>
                          <a:rPr lang="nb-NO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nb-NO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b-NO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(</m:t>
                            </m:r>
                            <m:r>
                              <a:rPr lang="nb-NO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d>
                              <m:dPr>
                                <m:ctrlPr>
                                  <a:rPr lang="nb-NO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  <m: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nb-NO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b-NO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nb-NO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nb-NO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nb-NO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  <m:r>
                          <a:rPr lang="nb-NO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),…,</m:t>
                        </m:r>
                        <m:sSup>
                          <m:sSupPr>
                            <m:ctrlPr>
                              <a:rPr lang="nb-NO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b-NO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nb-NO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d>
                              <m:dPr>
                                <m:ctrlPr>
                                  <a:rPr lang="nb-NO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</m:d>
                          </m:sup>
                        </m:sSup>
                        <m: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nb-NO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b-NO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d>
                              <m:dPr>
                                <m:ctrlPr>
                                  <a:rPr lang="nb-NO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</m:d>
                          </m:sup>
                        </m:sSup>
                        <m:r>
                          <a:rPr lang="nb-NO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r>
                  <a:rPr lang="en-US" dirty="0"/>
                  <a:t>The goal is to create a function </a:t>
                </a:r>
                <a14:m>
                  <m:oMath xmlns:m="http://schemas.openxmlformats.org/officeDocument/2006/math">
                    <m:r>
                      <a:rPr lang="nb-NO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that “approximates” this mapping: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nb-NO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nb-NO" b="0" i="1" smtClean="0">
                        <a:latin typeface="Cambria Math" panose="02040503050406030204" pitchFamily="18" charset="0"/>
                      </a:rPr>
                      <m:t>≈</m:t>
                    </m:r>
                    <m:r>
                      <a:rPr lang="nb-NO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nb-NO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nb-NO" b="0" i="0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m:rPr>
                        <m:nor/>
                      </m:rPr>
                      <a:rPr lang="en-US" dirty="0"/>
                      <m:t>∀</m:t>
                    </m:r>
                    <m:r>
                      <m:rPr>
                        <m:nor/>
                      </m:rPr>
                      <a:rPr lang="nb-NO" b="0" i="0" dirty="0" smtClean="0"/>
                      <m:t>(</m:t>
                    </m:r>
                    <m:r>
                      <m:rPr>
                        <m:nor/>
                      </m:rPr>
                      <a:rPr lang="nb-NO" b="0" i="0" dirty="0" smtClean="0"/>
                      <m:t>x</m:t>
                    </m:r>
                    <m:r>
                      <m:rPr>
                        <m:nor/>
                      </m:rPr>
                      <a:rPr lang="nb-NO" b="0" i="0" dirty="0" smtClean="0"/>
                      <m:t>,</m:t>
                    </m:r>
                    <m:r>
                      <m:rPr>
                        <m:nor/>
                      </m:rPr>
                      <a:rPr lang="nb-NO" b="0" i="0" dirty="0" smtClean="0"/>
                      <m:t>y</m:t>
                    </m:r>
                    <m:r>
                      <m:rPr>
                        <m:nor/>
                      </m:rPr>
                      <a:rPr lang="nb-NO" b="0" i="0" dirty="0" smtClean="0"/>
                      <m:t>)  </m:t>
                    </m:r>
                    <m:r>
                      <m:rPr>
                        <m:nor/>
                      </m:rPr>
                      <a:rPr lang="en-US" dirty="0"/>
                      <m:t>∈</m:t>
                    </m:r>
                    <m:sSub>
                      <m:sSubPr>
                        <m:ctrlPr>
                          <a:rPr lang="nb-NO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dirty="0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m:rPr>
                            <m:sty m:val="p"/>
                          </m:rPr>
                          <a:rPr lang="nb-NO" b="0" i="1" dirty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nb-NO" b="0" i="1" dirty="0" smtClean="0">
                            <a:latin typeface="Cambria Math" panose="02040503050406030204" pitchFamily="18" charset="0"/>
                          </a:rPr>
                          <m:t>𝑡𝑟𝑎𝑖𝑛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r>
                  <a:rPr lang="en-US" dirty="0"/>
                  <a:t>Hope that this generalizes well to unseen examples: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nb-NO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b-NO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nb-NO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nb-NO" i="1">
                        <a:latin typeface="Cambria Math" panose="02040503050406030204" pitchFamily="18" charset="0"/>
                      </a:rPr>
                      <m:t>≈</m:t>
                    </m:r>
                    <m:r>
                      <a:rPr lang="nb-NO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nb-NO" i="1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nb-NO">
                        <a:latin typeface="Cambria Math" panose="02040503050406030204" pitchFamily="18" charset="0"/>
                      </a:rPr>
                      <m:t>   </m:t>
                    </m:r>
                    <m:r>
                      <m:rPr>
                        <m:nor/>
                      </m:rPr>
                      <a:rPr lang="en-US" dirty="0"/>
                      <m:t>∀</m:t>
                    </m:r>
                    <m:r>
                      <m:rPr>
                        <m:nor/>
                      </m:rPr>
                      <a:rPr lang="nb-NO" dirty="0"/>
                      <m:t>(</m:t>
                    </m:r>
                    <m:r>
                      <m:rPr>
                        <m:nor/>
                      </m:rPr>
                      <a:rPr lang="nb-NO" dirty="0"/>
                      <m:t>x</m:t>
                    </m:r>
                    <m:r>
                      <m:rPr>
                        <m:nor/>
                      </m:rPr>
                      <a:rPr lang="nb-NO" dirty="0"/>
                      <m:t>,</m:t>
                    </m:r>
                    <m:r>
                      <m:rPr>
                        <m:nor/>
                      </m:rPr>
                      <a:rPr lang="nb-NO" dirty="0"/>
                      <m:t>y</m:t>
                    </m:r>
                    <m:r>
                      <m:rPr>
                        <m:nor/>
                      </m:rPr>
                      <a:rPr lang="nb-NO" dirty="0"/>
                      <m:t>)  </m:t>
                    </m:r>
                    <m:r>
                      <m:rPr>
                        <m:nor/>
                      </m:rPr>
                      <a:rPr lang="en-US" dirty="0"/>
                      <m:t>∈</m:t>
                    </m:r>
                    <m:sSub>
                      <m:sSubPr>
                        <m:ctrlPr>
                          <a:rPr lang="nb-NO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i="1" dirty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m:rPr>
                            <m:sty m:val="p"/>
                          </m:rPr>
                          <a:rPr lang="nb-NO" i="1" dirty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nb-NO" i="1" dirty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nb-NO" b="0" i="1" dirty="0" smtClean="0">
                            <a:latin typeface="Cambria Math" panose="02040503050406030204" pitchFamily="18" charset="0"/>
                          </a:rPr>
                          <m:t>𝑒𝑠𝑡</m:t>
                        </m:r>
                      </m:sub>
                    </m:sSub>
                  </m:oMath>
                </a14:m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r>
                  <a:rPr lang="en-US" dirty="0"/>
                  <a:t>Examples:</a:t>
                </a:r>
              </a:p>
              <a:p>
                <a:pPr lvl="1"/>
                <a:r>
                  <a:rPr lang="en-US" dirty="0"/>
                  <a:t>Classification, regression, object detection,</a:t>
                </a:r>
              </a:p>
              <a:p>
                <a:pPr lvl="1"/>
                <a:r>
                  <a:rPr lang="en-US" dirty="0"/>
                  <a:t>Segmentation, image captioning.</a:t>
                </a:r>
              </a:p>
              <a:p>
                <a:pPr marL="457200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058A4ED2-78CE-49A4-B127-1098F07993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90600" y="1981200"/>
                <a:ext cx="7491663" cy="4407568"/>
              </a:xfrm>
              <a:blipFill>
                <a:blip r:embed="rId2"/>
                <a:stretch>
                  <a:fillRect l="-326" t="-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92FEE8E-32A2-42C8-89A4-BFA1300E8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2F3AC10-F1DB-4624-A504-0B6C973DE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4630" y="4235930"/>
            <a:ext cx="2931006" cy="237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46188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C809D86-4C5D-41C1-9F3A-76F011219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o" dirty="0"/>
              <a:t>Variance - all choices get the reward</a:t>
            </a:r>
            <a:endParaRPr lang="en-US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D5B3224-1E63-4F78-8DF8-7168B2432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451E6BE-BE04-48EA-98FC-52A3904DB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71</a:t>
            </a:fld>
            <a:endParaRPr lang="en-US" dirty="0"/>
          </a:p>
        </p:txBody>
      </p:sp>
      <p:sp>
        <p:nvSpPr>
          <p:cNvPr id="5" name="Shape 460">
            <a:extLst>
              <a:ext uri="{FF2B5EF4-FFF2-40B4-BE49-F238E27FC236}">
                <a16:creationId xmlns:a16="http://schemas.microsoft.com/office/drawing/2014/main" id="{37A94E23-4EF6-41CD-9AC4-151F05173495}"/>
              </a:ext>
            </a:extLst>
          </p:cNvPr>
          <p:cNvSpPr/>
          <p:nvPr/>
        </p:nvSpPr>
        <p:spPr>
          <a:xfrm>
            <a:off x="1283393" y="3189600"/>
            <a:ext cx="251400" cy="239400"/>
          </a:xfrm>
          <a:prstGeom prst="ellipse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" name="Shape 461">
            <a:extLst>
              <a:ext uri="{FF2B5EF4-FFF2-40B4-BE49-F238E27FC236}">
                <a16:creationId xmlns:a16="http://schemas.microsoft.com/office/drawing/2014/main" id="{85C33482-ECF9-4097-8B41-1875239A5DFB}"/>
              </a:ext>
            </a:extLst>
          </p:cNvPr>
          <p:cNvSpPr/>
          <p:nvPr/>
        </p:nvSpPr>
        <p:spPr>
          <a:xfrm>
            <a:off x="1735180" y="3189600"/>
            <a:ext cx="251400" cy="239400"/>
          </a:xfrm>
          <a:prstGeom prst="ellipse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" name="Shape 462">
            <a:extLst>
              <a:ext uri="{FF2B5EF4-FFF2-40B4-BE49-F238E27FC236}">
                <a16:creationId xmlns:a16="http://schemas.microsoft.com/office/drawing/2014/main" id="{AD7B1DB3-D5A5-4A09-B09B-BDC42F66EE58}"/>
              </a:ext>
            </a:extLst>
          </p:cNvPr>
          <p:cNvSpPr/>
          <p:nvPr/>
        </p:nvSpPr>
        <p:spPr>
          <a:xfrm>
            <a:off x="2186968" y="3189600"/>
            <a:ext cx="251400" cy="239400"/>
          </a:xfrm>
          <a:prstGeom prst="ellipse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" name="Shape 463">
            <a:extLst>
              <a:ext uri="{FF2B5EF4-FFF2-40B4-BE49-F238E27FC236}">
                <a16:creationId xmlns:a16="http://schemas.microsoft.com/office/drawing/2014/main" id="{9642C1B3-2507-4DFF-853D-14C77E20D5C8}"/>
              </a:ext>
            </a:extLst>
          </p:cNvPr>
          <p:cNvSpPr/>
          <p:nvPr/>
        </p:nvSpPr>
        <p:spPr>
          <a:xfrm>
            <a:off x="2638730" y="3189600"/>
            <a:ext cx="251400" cy="239400"/>
          </a:xfrm>
          <a:prstGeom prst="ellipse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" name="Shape 464">
            <a:extLst>
              <a:ext uri="{FF2B5EF4-FFF2-40B4-BE49-F238E27FC236}">
                <a16:creationId xmlns:a16="http://schemas.microsoft.com/office/drawing/2014/main" id="{B0001789-48F8-4A06-9B4E-A1B314F85C03}"/>
              </a:ext>
            </a:extLst>
          </p:cNvPr>
          <p:cNvSpPr/>
          <p:nvPr/>
        </p:nvSpPr>
        <p:spPr>
          <a:xfrm>
            <a:off x="3090505" y="3189600"/>
            <a:ext cx="251400" cy="239400"/>
          </a:xfrm>
          <a:prstGeom prst="ellipse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" name="Shape 465">
            <a:extLst>
              <a:ext uri="{FF2B5EF4-FFF2-40B4-BE49-F238E27FC236}">
                <a16:creationId xmlns:a16="http://schemas.microsoft.com/office/drawing/2014/main" id="{C74ED073-46D2-4B2D-8FEE-E35713D00A90}"/>
              </a:ext>
            </a:extLst>
          </p:cNvPr>
          <p:cNvSpPr/>
          <p:nvPr/>
        </p:nvSpPr>
        <p:spPr>
          <a:xfrm>
            <a:off x="3542293" y="3189600"/>
            <a:ext cx="251400" cy="239400"/>
          </a:xfrm>
          <a:prstGeom prst="ellipse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466">
            <a:extLst>
              <a:ext uri="{FF2B5EF4-FFF2-40B4-BE49-F238E27FC236}">
                <a16:creationId xmlns:a16="http://schemas.microsoft.com/office/drawing/2014/main" id="{2FB243EC-9FE3-495E-B7AA-6F2B6A833B6D}"/>
              </a:ext>
            </a:extLst>
          </p:cNvPr>
          <p:cNvSpPr/>
          <p:nvPr/>
        </p:nvSpPr>
        <p:spPr>
          <a:xfrm>
            <a:off x="3994080" y="3189600"/>
            <a:ext cx="251400" cy="239400"/>
          </a:xfrm>
          <a:prstGeom prst="ellipse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467">
            <a:extLst>
              <a:ext uri="{FF2B5EF4-FFF2-40B4-BE49-F238E27FC236}">
                <a16:creationId xmlns:a16="http://schemas.microsoft.com/office/drawing/2014/main" id="{CC7A2A87-714F-4604-B362-672839D94884}"/>
              </a:ext>
            </a:extLst>
          </p:cNvPr>
          <p:cNvSpPr/>
          <p:nvPr/>
        </p:nvSpPr>
        <p:spPr>
          <a:xfrm>
            <a:off x="4445868" y="3189600"/>
            <a:ext cx="251400" cy="239400"/>
          </a:xfrm>
          <a:prstGeom prst="ellipse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" name="Shape 468">
            <a:extLst>
              <a:ext uri="{FF2B5EF4-FFF2-40B4-BE49-F238E27FC236}">
                <a16:creationId xmlns:a16="http://schemas.microsoft.com/office/drawing/2014/main" id="{138EEED5-4ED7-4AE7-9D4B-EBB695245A3A}"/>
              </a:ext>
            </a:extLst>
          </p:cNvPr>
          <p:cNvSpPr/>
          <p:nvPr/>
        </p:nvSpPr>
        <p:spPr>
          <a:xfrm>
            <a:off x="4897630" y="3189600"/>
            <a:ext cx="251400" cy="239400"/>
          </a:xfrm>
          <a:prstGeom prst="ellipse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" name="Shape 469">
            <a:extLst>
              <a:ext uri="{FF2B5EF4-FFF2-40B4-BE49-F238E27FC236}">
                <a16:creationId xmlns:a16="http://schemas.microsoft.com/office/drawing/2014/main" id="{8C853613-4C23-4122-9D0C-A1669045EC2D}"/>
              </a:ext>
            </a:extLst>
          </p:cNvPr>
          <p:cNvSpPr/>
          <p:nvPr/>
        </p:nvSpPr>
        <p:spPr>
          <a:xfrm>
            <a:off x="5349405" y="3189600"/>
            <a:ext cx="251400" cy="239400"/>
          </a:xfrm>
          <a:prstGeom prst="ellipse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15" name="Shape 470">
            <a:extLst>
              <a:ext uri="{FF2B5EF4-FFF2-40B4-BE49-F238E27FC236}">
                <a16:creationId xmlns:a16="http://schemas.microsoft.com/office/drawing/2014/main" id="{1AA1489F-883A-4F7A-A76A-A5D2EB5DD8C0}"/>
              </a:ext>
            </a:extLst>
          </p:cNvPr>
          <p:cNvCxnSpPr>
            <a:stCxn id="5" idx="6"/>
            <a:endCxn id="6" idx="2"/>
          </p:cNvCxnSpPr>
          <p:nvPr/>
        </p:nvCxnSpPr>
        <p:spPr>
          <a:xfrm>
            <a:off x="1534793" y="3309300"/>
            <a:ext cx="20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" name="Shape 471">
            <a:extLst>
              <a:ext uri="{FF2B5EF4-FFF2-40B4-BE49-F238E27FC236}">
                <a16:creationId xmlns:a16="http://schemas.microsoft.com/office/drawing/2014/main" id="{9CA09D0C-3E70-45F2-9AA8-BD0FE0A8B2D1}"/>
              </a:ext>
            </a:extLst>
          </p:cNvPr>
          <p:cNvCxnSpPr/>
          <p:nvPr/>
        </p:nvCxnSpPr>
        <p:spPr>
          <a:xfrm>
            <a:off x="1986593" y="3309300"/>
            <a:ext cx="20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" name="Shape 472">
            <a:extLst>
              <a:ext uri="{FF2B5EF4-FFF2-40B4-BE49-F238E27FC236}">
                <a16:creationId xmlns:a16="http://schemas.microsoft.com/office/drawing/2014/main" id="{2639C432-F403-45AB-B70B-FEA6D4E8F949}"/>
              </a:ext>
            </a:extLst>
          </p:cNvPr>
          <p:cNvCxnSpPr/>
          <p:nvPr/>
        </p:nvCxnSpPr>
        <p:spPr>
          <a:xfrm>
            <a:off x="2438355" y="3309300"/>
            <a:ext cx="20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8" name="Shape 473">
            <a:extLst>
              <a:ext uri="{FF2B5EF4-FFF2-40B4-BE49-F238E27FC236}">
                <a16:creationId xmlns:a16="http://schemas.microsoft.com/office/drawing/2014/main" id="{40A7EF62-5D40-4985-B9F6-2BC600E39678}"/>
              </a:ext>
            </a:extLst>
          </p:cNvPr>
          <p:cNvCxnSpPr/>
          <p:nvPr/>
        </p:nvCxnSpPr>
        <p:spPr>
          <a:xfrm>
            <a:off x="2894417" y="3309300"/>
            <a:ext cx="20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9" name="Shape 474">
            <a:extLst>
              <a:ext uri="{FF2B5EF4-FFF2-40B4-BE49-F238E27FC236}">
                <a16:creationId xmlns:a16="http://schemas.microsoft.com/office/drawing/2014/main" id="{2A38F67B-F2DC-41BF-BA9A-7B877A9B75F7}"/>
              </a:ext>
            </a:extLst>
          </p:cNvPr>
          <p:cNvCxnSpPr/>
          <p:nvPr/>
        </p:nvCxnSpPr>
        <p:spPr>
          <a:xfrm>
            <a:off x="3346217" y="3309300"/>
            <a:ext cx="20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0" name="Shape 475">
            <a:extLst>
              <a:ext uri="{FF2B5EF4-FFF2-40B4-BE49-F238E27FC236}">
                <a16:creationId xmlns:a16="http://schemas.microsoft.com/office/drawing/2014/main" id="{2B99A982-0DC2-4213-82A0-65358BC589B0}"/>
              </a:ext>
            </a:extLst>
          </p:cNvPr>
          <p:cNvCxnSpPr/>
          <p:nvPr/>
        </p:nvCxnSpPr>
        <p:spPr>
          <a:xfrm>
            <a:off x="3797979" y="3309300"/>
            <a:ext cx="20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1" name="Shape 476">
            <a:extLst>
              <a:ext uri="{FF2B5EF4-FFF2-40B4-BE49-F238E27FC236}">
                <a16:creationId xmlns:a16="http://schemas.microsoft.com/office/drawing/2014/main" id="{BC2035EF-FD64-451E-B9DF-23CAA718F76F}"/>
              </a:ext>
            </a:extLst>
          </p:cNvPr>
          <p:cNvCxnSpPr/>
          <p:nvPr/>
        </p:nvCxnSpPr>
        <p:spPr>
          <a:xfrm>
            <a:off x="4249695" y="3309300"/>
            <a:ext cx="20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2" name="Shape 477">
            <a:extLst>
              <a:ext uri="{FF2B5EF4-FFF2-40B4-BE49-F238E27FC236}">
                <a16:creationId xmlns:a16="http://schemas.microsoft.com/office/drawing/2014/main" id="{046ABF2A-D869-471E-8FFA-C0F784E341D7}"/>
              </a:ext>
            </a:extLst>
          </p:cNvPr>
          <p:cNvCxnSpPr/>
          <p:nvPr/>
        </p:nvCxnSpPr>
        <p:spPr>
          <a:xfrm>
            <a:off x="4701495" y="3309300"/>
            <a:ext cx="20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3" name="Shape 478">
            <a:extLst>
              <a:ext uri="{FF2B5EF4-FFF2-40B4-BE49-F238E27FC236}">
                <a16:creationId xmlns:a16="http://schemas.microsoft.com/office/drawing/2014/main" id="{EAABDA59-FE63-4E2E-B57C-F6164DC4154E}"/>
              </a:ext>
            </a:extLst>
          </p:cNvPr>
          <p:cNvCxnSpPr/>
          <p:nvPr/>
        </p:nvCxnSpPr>
        <p:spPr>
          <a:xfrm>
            <a:off x="5153257" y="3309300"/>
            <a:ext cx="20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4" name="Shape 479">
            <a:extLst>
              <a:ext uri="{FF2B5EF4-FFF2-40B4-BE49-F238E27FC236}">
                <a16:creationId xmlns:a16="http://schemas.microsoft.com/office/drawing/2014/main" id="{ED0967B1-B48A-46AF-8E82-6355857235F0}"/>
              </a:ext>
            </a:extLst>
          </p:cNvPr>
          <p:cNvSpPr txBox="1"/>
          <p:nvPr/>
        </p:nvSpPr>
        <p:spPr>
          <a:xfrm>
            <a:off x="5965843" y="3201575"/>
            <a:ext cx="656630" cy="22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no" dirty="0"/>
              <a:t>42</a:t>
            </a:r>
          </a:p>
        </p:txBody>
      </p:sp>
      <p:sp>
        <p:nvSpPr>
          <p:cNvPr id="25" name="Shape 480">
            <a:extLst>
              <a:ext uri="{FF2B5EF4-FFF2-40B4-BE49-F238E27FC236}">
                <a16:creationId xmlns:a16="http://schemas.microsoft.com/office/drawing/2014/main" id="{CA371436-46FE-438F-B740-89513C9BC445}"/>
              </a:ext>
            </a:extLst>
          </p:cNvPr>
          <p:cNvSpPr/>
          <p:nvPr/>
        </p:nvSpPr>
        <p:spPr>
          <a:xfrm>
            <a:off x="5765443" y="3258450"/>
            <a:ext cx="200400" cy="1017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" name="Shape 481">
            <a:extLst>
              <a:ext uri="{FF2B5EF4-FFF2-40B4-BE49-F238E27FC236}">
                <a16:creationId xmlns:a16="http://schemas.microsoft.com/office/drawing/2014/main" id="{7AF8CB77-665C-47CF-9703-2F76E6FD8286}"/>
              </a:ext>
            </a:extLst>
          </p:cNvPr>
          <p:cNvSpPr/>
          <p:nvPr/>
        </p:nvSpPr>
        <p:spPr>
          <a:xfrm>
            <a:off x="1361242" y="2974036"/>
            <a:ext cx="101700" cy="1977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" name="Shape 482">
            <a:extLst>
              <a:ext uri="{FF2B5EF4-FFF2-40B4-BE49-F238E27FC236}">
                <a16:creationId xmlns:a16="http://schemas.microsoft.com/office/drawing/2014/main" id="{C50994B0-A53B-4125-BB5D-BB93C9BDA6F9}"/>
              </a:ext>
            </a:extLst>
          </p:cNvPr>
          <p:cNvSpPr/>
          <p:nvPr/>
        </p:nvSpPr>
        <p:spPr>
          <a:xfrm>
            <a:off x="1812454" y="2974036"/>
            <a:ext cx="101700" cy="1977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" name="Shape 483">
            <a:extLst>
              <a:ext uri="{FF2B5EF4-FFF2-40B4-BE49-F238E27FC236}">
                <a16:creationId xmlns:a16="http://schemas.microsoft.com/office/drawing/2014/main" id="{23141C6B-DC31-4320-B517-99419F82E016}"/>
              </a:ext>
            </a:extLst>
          </p:cNvPr>
          <p:cNvSpPr/>
          <p:nvPr/>
        </p:nvSpPr>
        <p:spPr>
          <a:xfrm>
            <a:off x="2263654" y="2974024"/>
            <a:ext cx="101700" cy="1977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" name="Shape 484">
            <a:extLst>
              <a:ext uri="{FF2B5EF4-FFF2-40B4-BE49-F238E27FC236}">
                <a16:creationId xmlns:a16="http://schemas.microsoft.com/office/drawing/2014/main" id="{D0A1F522-A370-46C7-9E39-09CA552C1B15}"/>
              </a:ext>
            </a:extLst>
          </p:cNvPr>
          <p:cNvSpPr/>
          <p:nvPr/>
        </p:nvSpPr>
        <p:spPr>
          <a:xfrm>
            <a:off x="2714842" y="2974036"/>
            <a:ext cx="101700" cy="1977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" name="Shape 485">
            <a:extLst>
              <a:ext uri="{FF2B5EF4-FFF2-40B4-BE49-F238E27FC236}">
                <a16:creationId xmlns:a16="http://schemas.microsoft.com/office/drawing/2014/main" id="{125EFAEA-3449-49D8-BCA2-11623D3B9535}"/>
              </a:ext>
            </a:extLst>
          </p:cNvPr>
          <p:cNvSpPr/>
          <p:nvPr/>
        </p:nvSpPr>
        <p:spPr>
          <a:xfrm>
            <a:off x="3166054" y="2974036"/>
            <a:ext cx="101700" cy="1977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" name="Shape 486">
            <a:extLst>
              <a:ext uri="{FF2B5EF4-FFF2-40B4-BE49-F238E27FC236}">
                <a16:creationId xmlns:a16="http://schemas.microsoft.com/office/drawing/2014/main" id="{BA430812-2AB6-4A98-BEF3-378A1CDB29B7}"/>
              </a:ext>
            </a:extLst>
          </p:cNvPr>
          <p:cNvSpPr/>
          <p:nvPr/>
        </p:nvSpPr>
        <p:spPr>
          <a:xfrm>
            <a:off x="3617254" y="2974024"/>
            <a:ext cx="101700" cy="1977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" name="Shape 487">
            <a:extLst>
              <a:ext uri="{FF2B5EF4-FFF2-40B4-BE49-F238E27FC236}">
                <a16:creationId xmlns:a16="http://schemas.microsoft.com/office/drawing/2014/main" id="{1405C6FF-A175-4EC2-96F7-D4FE47F43E50}"/>
              </a:ext>
            </a:extLst>
          </p:cNvPr>
          <p:cNvSpPr/>
          <p:nvPr/>
        </p:nvSpPr>
        <p:spPr>
          <a:xfrm>
            <a:off x="4068442" y="2974036"/>
            <a:ext cx="101700" cy="1977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" name="Shape 488">
            <a:extLst>
              <a:ext uri="{FF2B5EF4-FFF2-40B4-BE49-F238E27FC236}">
                <a16:creationId xmlns:a16="http://schemas.microsoft.com/office/drawing/2014/main" id="{D096F1E0-AE4B-4652-B5BE-8707D217E76E}"/>
              </a:ext>
            </a:extLst>
          </p:cNvPr>
          <p:cNvSpPr/>
          <p:nvPr/>
        </p:nvSpPr>
        <p:spPr>
          <a:xfrm>
            <a:off x="4519654" y="2974036"/>
            <a:ext cx="101700" cy="1977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" name="Shape 489">
            <a:extLst>
              <a:ext uri="{FF2B5EF4-FFF2-40B4-BE49-F238E27FC236}">
                <a16:creationId xmlns:a16="http://schemas.microsoft.com/office/drawing/2014/main" id="{A1B63789-7EC2-4F04-A549-E77A609F678F}"/>
              </a:ext>
            </a:extLst>
          </p:cNvPr>
          <p:cNvSpPr/>
          <p:nvPr/>
        </p:nvSpPr>
        <p:spPr>
          <a:xfrm>
            <a:off x="4970854" y="2974024"/>
            <a:ext cx="101700" cy="1977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" name="Shape 490">
            <a:extLst>
              <a:ext uri="{FF2B5EF4-FFF2-40B4-BE49-F238E27FC236}">
                <a16:creationId xmlns:a16="http://schemas.microsoft.com/office/drawing/2014/main" id="{704E9533-DEF4-4C9B-AE5F-74E4490E69E4}"/>
              </a:ext>
            </a:extLst>
          </p:cNvPr>
          <p:cNvSpPr txBox="1"/>
          <p:nvPr/>
        </p:nvSpPr>
        <p:spPr>
          <a:xfrm>
            <a:off x="4789793" y="2683350"/>
            <a:ext cx="467100" cy="22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no"/>
              <a:t>42</a:t>
            </a:r>
          </a:p>
        </p:txBody>
      </p:sp>
      <p:sp>
        <p:nvSpPr>
          <p:cNvPr id="36" name="Shape 491">
            <a:extLst>
              <a:ext uri="{FF2B5EF4-FFF2-40B4-BE49-F238E27FC236}">
                <a16:creationId xmlns:a16="http://schemas.microsoft.com/office/drawing/2014/main" id="{12A6E630-9836-48AD-946A-24CFE8FFF926}"/>
              </a:ext>
            </a:extLst>
          </p:cNvPr>
          <p:cNvSpPr txBox="1"/>
          <p:nvPr/>
        </p:nvSpPr>
        <p:spPr>
          <a:xfrm>
            <a:off x="4338018" y="2683350"/>
            <a:ext cx="467100" cy="22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no"/>
              <a:t>42</a:t>
            </a:r>
          </a:p>
        </p:txBody>
      </p:sp>
      <p:sp>
        <p:nvSpPr>
          <p:cNvPr id="37" name="Shape 492">
            <a:extLst>
              <a:ext uri="{FF2B5EF4-FFF2-40B4-BE49-F238E27FC236}">
                <a16:creationId xmlns:a16="http://schemas.microsoft.com/office/drawing/2014/main" id="{B4E0DB88-0C6A-4EFB-9BDB-91139DC1B17C}"/>
              </a:ext>
            </a:extLst>
          </p:cNvPr>
          <p:cNvSpPr txBox="1"/>
          <p:nvPr/>
        </p:nvSpPr>
        <p:spPr>
          <a:xfrm>
            <a:off x="3885743" y="2683350"/>
            <a:ext cx="467100" cy="22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no"/>
              <a:t>42</a:t>
            </a:r>
          </a:p>
        </p:txBody>
      </p:sp>
      <p:sp>
        <p:nvSpPr>
          <p:cNvPr id="38" name="Shape 493">
            <a:extLst>
              <a:ext uri="{FF2B5EF4-FFF2-40B4-BE49-F238E27FC236}">
                <a16:creationId xmlns:a16="http://schemas.microsoft.com/office/drawing/2014/main" id="{31CA77AC-34AC-4B52-B3D5-DD2B8951D094}"/>
              </a:ext>
            </a:extLst>
          </p:cNvPr>
          <p:cNvSpPr txBox="1"/>
          <p:nvPr/>
        </p:nvSpPr>
        <p:spPr>
          <a:xfrm>
            <a:off x="3434693" y="2683350"/>
            <a:ext cx="467100" cy="22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no"/>
              <a:t>42</a:t>
            </a:r>
          </a:p>
        </p:txBody>
      </p:sp>
      <p:sp>
        <p:nvSpPr>
          <p:cNvPr id="39" name="Shape 494">
            <a:extLst>
              <a:ext uri="{FF2B5EF4-FFF2-40B4-BE49-F238E27FC236}">
                <a16:creationId xmlns:a16="http://schemas.microsoft.com/office/drawing/2014/main" id="{858B781F-BC49-49CD-B531-52423D5E002D}"/>
              </a:ext>
            </a:extLst>
          </p:cNvPr>
          <p:cNvSpPr txBox="1"/>
          <p:nvPr/>
        </p:nvSpPr>
        <p:spPr>
          <a:xfrm>
            <a:off x="2982918" y="2683350"/>
            <a:ext cx="467100" cy="22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no"/>
              <a:t>42</a:t>
            </a:r>
          </a:p>
        </p:txBody>
      </p:sp>
      <p:sp>
        <p:nvSpPr>
          <p:cNvPr id="40" name="Shape 495">
            <a:extLst>
              <a:ext uri="{FF2B5EF4-FFF2-40B4-BE49-F238E27FC236}">
                <a16:creationId xmlns:a16="http://schemas.microsoft.com/office/drawing/2014/main" id="{0288A416-7D50-4CAC-8913-89E09A39C161}"/>
              </a:ext>
            </a:extLst>
          </p:cNvPr>
          <p:cNvSpPr txBox="1"/>
          <p:nvPr/>
        </p:nvSpPr>
        <p:spPr>
          <a:xfrm>
            <a:off x="2530643" y="2683350"/>
            <a:ext cx="467100" cy="22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no"/>
              <a:t>42</a:t>
            </a:r>
          </a:p>
        </p:txBody>
      </p:sp>
      <p:sp>
        <p:nvSpPr>
          <p:cNvPr id="41" name="Shape 496">
            <a:extLst>
              <a:ext uri="{FF2B5EF4-FFF2-40B4-BE49-F238E27FC236}">
                <a16:creationId xmlns:a16="http://schemas.microsoft.com/office/drawing/2014/main" id="{A9020EB9-D656-4BAE-A25A-B372546C00C7}"/>
              </a:ext>
            </a:extLst>
          </p:cNvPr>
          <p:cNvSpPr txBox="1"/>
          <p:nvPr/>
        </p:nvSpPr>
        <p:spPr>
          <a:xfrm>
            <a:off x="2063543" y="2683350"/>
            <a:ext cx="467100" cy="22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no"/>
              <a:t>42</a:t>
            </a:r>
          </a:p>
        </p:txBody>
      </p:sp>
      <p:sp>
        <p:nvSpPr>
          <p:cNvPr id="42" name="Shape 497">
            <a:extLst>
              <a:ext uri="{FF2B5EF4-FFF2-40B4-BE49-F238E27FC236}">
                <a16:creationId xmlns:a16="http://schemas.microsoft.com/office/drawing/2014/main" id="{99891CC3-0E8C-4453-A026-DDA1600949C2}"/>
              </a:ext>
            </a:extLst>
          </p:cNvPr>
          <p:cNvSpPr txBox="1"/>
          <p:nvPr/>
        </p:nvSpPr>
        <p:spPr>
          <a:xfrm>
            <a:off x="1611768" y="2683350"/>
            <a:ext cx="467100" cy="22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no"/>
              <a:t>42</a:t>
            </a:r>
          </a:p>
        </p:txBody>
      </p:sp>
      <p:sp>
        <p:nvSpPr>
          <p:cNvPr id="43" name="Shape 498">
            <a:extLst>
              <a:ext uri="{FF2B5EF4-FFF2-40B4-BE49-F238E27FC236}">
                <a16:creationId xmlns:a16="http://schemas.microsoft.com/office/drawing/2014/main" id="{D2D4E8B1-AD8E-4CA3-8E87-E9730DCD3D85}"/>
              </a:ext>
            </a:extLst>
          </p:cNvPr>
          <p:cNvSpPr txBox="1"/>
          <p:nvPr/>
        </p:nvSpPr>
        <p:spPr>
          <a:xfrm>
            <a:off x="1159493" y="2683350"/>
            <a:ext cx="467100" cy="22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no"/>
              <a:t>42</a:t>
            </a:r>
          </a:p>
        </p:txBody>
      </p:sp>
    </p:spTree>
    <p:extLst>
      <p:ext uri="{BB962C8B-B14F-4D97-AF65-F5344CB8AC3E}">
        <p14:creationId xmlns:p14="http://schemas.microsoft.com/office/powerpoint/2010/main" val="422841035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91CC6E0-4E5B-4416-B5A6-BEB50EFA9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o" dirty="0"/>
              <a:t>Variance - other possible paths</a:t>
            </a:r>
            <a:endParaRPr lang="en-US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FE9DC1B-11F3-4121-85AD-24A78A270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72</a:t>
            </a:fld>
            <a:endParaRPr lang="en-US" dirty="0"/>
          </a:p>
        </p:txBody>
      </p:sp>
      <p:sp>
        <p:nvSpPr>
          <p:cNvPr id="5" name="Shape 504">
            <a:extLst>
              <a:ext uri="{FF2B5EF4-FFF2-40B4-BE49-F238E27FC236}">
                <a16:creationId xmlns:a16="http://schemas.microsoft.com/office/drawing/2014/main" id="{C9996C27-7173-46BC-BC4F-48257468EDD8}"/>
              </a:ext>
            </a:extLst>
          </p:cNvPr>
          <p:cNvSpPr/>
          <p:nvPr/>
        </p:nvSpPr>
        <p:spPr>
          <a:xfrm>
            <a:off x="1241829" y="3189600"/>
            <a:ext cx="251400" cy="239400"/>
          </a:xfrm>
          <a:prstGeom prst="ellipse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" name="Shape 505">
            <a:extLst>
              <a:ext uri="{FF2B5EF4-FFF2-40B4-BE49-F238E27FC236}">
                <a16:creationId xmlns:a16="http://schemas.microsoft.com/office/drawing/2014/main" id="{7D0D282D-C886-4344-BB69-599E1A7B9F9E}"/>
              </a:ext>
            </a:extLst>
          </p:cNvPr>
          <p:cNvSpPr/>
          <p:nvPr/>
        </p:nvSpPr>
        <p:spPr>
          <a:xfrm>
            <a:off x="1693616" y="3189600"/>
            <a:ext cx="251400" cy="239400"/>
          </a:xfrm>
          <a:prstGeom prst="ellipse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" name="Shape 506">
            <a:extLst>
              <a:ext uri="{FF2B5EF4-FFF2-40B4-BE49-F238E27FC236}">
                <a16:creationId xmlns:a16="http://schemas.microsoft.com/office/drawing/2014/main" id="{6F112030-0E59-432B-8C7E-22FCE5D4D9B0}"/>
              </a:ext>
            </a:extLst>
          </p:cNvPr>
          <p:cNvSpPr/>
          <p:nvPr/>
        </p:nvSpPr>
        <p:spPr>
          <a:xfrm>
            <a:off x="2145404" y="3189600"/>
            <a:ext cx="251400" cy="239400"/>
          </a:xfrm>
          <a:prstGeom prst="ellipse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" name="Shape 507">
            <a:extLst>
              <a:ext uri="{FF2B5EF4-FFF2-40B4-BE49-F238E27FC236}">
                <a16:creationId xmlns:a16="http://schemas.microsoft.com/office/drawing/2014/main" id="{2CD6A1E1-549E-4585-896B-D0770E8A8EF3}"/>
              </a:ext>
            </a:extLst>
          </p:cNvPr>
          <p:cNvSpPr/>
          <p:nvPr/>
        </p:nvSpPr>
        <p:spPr>
          <a:xfrm>
            <a:off x="2597166" y="3189600"/>
            <a:ext cx="251400" cy="239400"/>
          </a:xfrm>
          <a:prstGeom prst="ellipse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" name="Shape 508">
            <a:extLst>
              <a:ext uri="{FF2B5EF4-FFF2-40B4-BE49-F238E27FC236}">
                <a16:creationId xmlns:a16="http://schemas.microsoft.com/office/drawing/2014/main" id="{4A633C4C-FB20-4300-9A73-05358874A42B}"/>
              </a:ext>
            </a:extLst>
          </p:cNvPr>
          <p:cNvSpPr/>
          <p:nvPr/>
        </p:nvSpPr>
        <p:spPr>
          <a:xfrm>
            <a:off x="3048941" y="3189600"/>
            <a:ext cx="251400" cy="239400"/>
          </a:xfrm>
          <a:prstGeom prst="ellipse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" name="Shape 509">
            <a:extLst>
              <a:ext uri="{FF2B5EF4-FFF2-40B4-BE49-F238E27FC236}">
                <a16:creationId xmlns:a16="http://schemas.microsoft.com/office/drawing/2014/main" id="{6D94CC1B-7080-4D23-B577-97C6A0FB9264}"/>
              </a:ext>
            </a:extLst>
          </p:cNvPr>
          <p:cNvSpPr/>
          <p:nvPr/>
        </p:nvSpPr>
        <p:spPr>
          <a:xfrm>
            <a:off x="3500729" y="3189600"/>
            <a:ext cx="251400" cy="239400"/>
          </a:xfrm>
          <a:prstGeom prst="ellipse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510">
            <a:extLst>
              <a:ext uri="{FF2B5EF4-FFF2-40B4-BE49-F238E27FC236}">
                <a16:creationId xmlns:a16="http://schemas.microsoft.com/office/drawing/2014/main" id="{0CCA5527-BF9E-4911-A755-DC832968A166}"/>
              </a:ext>
            </a:extLst>
          </p:cNvPr>
          <p:cNvSpPr/>
          <p:nvPr/>
        </p:nvSpPr>
        <p:spPr>
          <a:xfrm>
            <a:off x="3952516" y="3189600"/>
            <a:ext cx="251400" cy="239400"/>
          </a:xfrm>
          <a:prstGeom prst="ellipse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511">
            <a:extLst>
              <a:ext uri="{FF2B5EF4-FFF2-40B4-BE49-F238E27FC236}">
                <a16:creationId xmlns:a16="http://schemas.microsoft.com/office/drawing/2014/main" id="{E94DC472-B077-465D-9EC4-AF57B7C81443}"/>
              </a:ext>
            </a:extLst>
          </p:cNvPr>
          <p:cNvSpPr/>
          <p:nvPr/>
        </p:nvSpPr>
        <p:spPr>
          <a:xfrm>
            <a:off x="4404304" y="3189600"/>
            <a:ext cx="251400" cy="239400"/>
          </a:xfrm>
          <a:prstGeom prst="ellipse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" name="Shape 512">
            <a:extLst>
              <a:ext uri="{FF2B5EF4-FFF2-40B4-BE49-F238E27FC236}">
                <a16:creationId xmlns:a16="http://schemas.microsoft.com/office/drawing/2014/main" id="{D07A2B8A-8862-4ABF-B250-4ADFA87D59FA}"/>
              </a:ext>
            </a:extLst>
          </p:cNvPr>
          <p:cNvSpPr/>
          <p:nvPr/>
        </p:nvSpPr>
        <p:spPr>
          <a:xfrm>
            <a:off x="4856066" y="3189600"/>
            <a:ext cx="251400" cy="239400"/>
          </a:xfrm>
          <a:prstGeom prst="ellipse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" name="Shape 513">
            <a:extLst>
              <a:ext uri="{FF2B5EF4-FFF2-40B4-BE49-F238E27FC236}">
                <a16:creationId xmlns:a16="http://schemas.microsoft.com/office/drawing/2014/main" id="{D6FF73C0-D29F-4447-A362-035B9CBB4738}"/>
              </a:ext>
            </a:extLst>
          </p:cNvPr>
          <p:cNvSpPr/>
          <p:nvPr/>
        </p:nvSpPr>
        <p:spPr>
          <a:xfrm>
            <a:off x="5307841" y="3189600"/>
            <a:ext cx="251400" cy="239400"/>
          </a:xfrm>
          <a:prstGeom prst="ellipse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15" name="Shape 514">
            <a:extLst>
              <a:ext uri="{FF2B5EF4-FFF2-40B4-BE49-F238E27FC236}">
                <a16:creationId xmlns:a16="http://schemas.microsoft.com/office/drawing/2014/main" id="{C0903D79-8AEA-4995-B54E-E4FC1E1C14D9}"/>
              </a:ext>
            </a:extLst>
          </p:cNvPr>
          <p:cNvCxnSpPr>
            <a:stCxn id="5" idx="6"/>
            <a:endCxn id="6" idx="2"/>
          </p:cNvCxnSpPr>
          <p:nvPr/>
        </p:nvCxnSpPr>
        <p:spPr>
          <a:xfrm>
            <a:off x="1493229" y="3309300"/>
            <a:ext cx="20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" name="Shape 515">
            <a:extLst>
              <a:ext uri="{FF2B5EF4-FFF2-40B4-BE49-F238E27FC236}">
                <a16:creationId xmlns:a16="http://schemas.microsoft.com/office/drawing/2014/main" id="{BAF21CF9-11D5-44D8-AA46-F5DB827C16A5}"/>
              </a:ext>
            </a:extLst>
          </p:cNvPr>
          <p:cNvCxnSpPr/>
          <p:nvPr/>
        </p:nvCxnSpPr>
        <p:spPr>
          <a:xfrm>
            <a:off x="1945029" y="3309300"/>
            <a:ext cx="20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" name="Shape 516">
            <a:extLst>
              <a:ext uri="{FF2B5EF4-FFF2-40B4-BE49-F238E27FC236}">
                <a16:creationId xmlns:a16="http://schemas.microsoft.com/office/drawing/2014/main" id="{81DE4052-66CF-4929-B0BA-BC4EF0450C9A}"/>
              </a:ext>
            </a:extLst>
          </p:cNvPr>
          <p:cNvCxnSpPr/>
          <p:nvPr/>
        </p:nvCxnSpPr>
        <p:spPr>
          <a:xfrm>
            <a:off x="2396791" y="3309300"/>
            <a:ext cx="20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8" name="Shape 517">
            <a:extLst>
              <a:ext uri="{FF2B5EF4-FFF2-40B4-BE49-F238E27FC236}">
                <a16:creationId xmlns:a16="http://schemas.microsoft.com/office/drawing/2014/main" id="{04A6ECD3-1DB6-48EA-8E20-AC6E19AEA2C7}"/>
              </a:ext>
            </a:extLst>
          </p:cNvPr>
          <p:cNvCxnSpPr/>
          <p:nvPr/>
        </p:nvCxnSpPr>
        <p:spPr>
          <a:xfrm>
            <a:off x="2852853" y="3309300"/>
            <a:ext cx="20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9" name="Shape 518">
            <a:extLst>
              <a:ext uri="{FF2B5EF4-FFF2-40B4-BE49-F238E27FC236}">
                <a16:creationId xmlns:a16="http://schemas.microsoft.com/office/drawing/2014/main" id="{7123CFF7-EF6C-47DE-ACAB-DC721BD24DCE}"/>
              </a:ext>
            </a:extLst>
          </p:cNvPr>
          <p:cNvCxnSpPr/>
          <p:nvPr/>
        </p:nvCxnSpPr>
        <p:spPr>
          <a:xfrm>
            <a:off x="3304653" y="3309300"/>
            <a:ext cx="20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0" name="Shape 519">
            <a:extLst>
              <a:ext uri="{FF2B5EF4-FFF2-40B4-BE49-F238E27FC236}">
                <a16:creationId xmlns:a16="http://schemas.microsoft.com/office/drawing/2014/main" id="{E1B60ADB-CB4E-4F7D-81A8-6E53DDB36B2E}"/>
              </a:ext>
            </a:extLst>
          </p:cNvPr>
          <p:cNvCxnSpPr/>
          <p:nvPr/>
        </p:nvCxnSpPr>
        <p:spPr>
          <a:xfrm>
            <a:off x="3756415" y="3309300"/>
            <a:ext cx="20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1" name="Shape 520">
            <a:extLst>
              <a:ext uri="{FF2B5EF4-FFF2-40B4-BE49-F238E27FC236}">
                <a16:creationId xmlns:a16="http://schemas.microsoft.com/office/drawing/2014/main" id="{530544B0-2478-44E5-820C-D2ED2D3054DD}"/>
              </a:ext>
            </a:extLst>
          </p:cNvPr>
          <p:cNvCxnSpPr/>
          <p:nvPr/>
        </p:nvCxnSpPr>
        <p:spPr>
          <a:xfrm>
            <a:off x="4208131" y="3309300"/>
            <a:ext cx="20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2" name="Shape 521">
            <a:extLst>
              <a:ext uri="{FF2B5EF4-FFF2-40B4-BE49-F238E27FC236}">
                <a16:creationId xmlns:a16="http://schemas.microsoft.com/office/drawing/2014/main" id="{E08959B4-91F4-473D-8EE2-876DC12A8DB2}"/>
              </a:ext>
            </a:extLst>
          </p:cNvPr>
          <p:cNvCxnSpPr/>
          <p:nvPr/>
        </p:nvCxnSpPr>
        <p:spPr>
          <a:xfrm>
            <a:off x="4659931" y="3309300"/>
            <a:ext cx="20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3" name="Shape 522">
            <a:extLst>
              <a:ext uri="{FF2B5EF4-FFF2-40B4-BE49-F238E27FC236}">
                <a16:creationId xmlns:a16="http://schemas.microsoft.com/office/drawing/2014/main" id="{1C88C73B-A322-4B10-83DA-65375D7C21EB}"/>
              </a:ext>
            </a:extLst>
          </p:cNvPr>
          <p:cNvCxnSpPr/>
          <p:nvPr/>
        </p:nvCxnSpPr>
        <p:spPr>
          <a:xfrm>
            <a:off x="5111693" y="3309300"/>
            <a:ext cx="20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4" name="Shape 523">
            <a:extLst>
              <a:ext uri="{FF2B5EF4-FFF2-40B4-BE49-F238E27FC236}">
                <a16:creationId xmlns:a16="http://schemas.microsoft.com/office/drawing/2014/main" id="{2E5DBF53-8423-49C3-B6F3-FB903B303402}"/>
              </a:ext>
            </a:extLst>
          </p:cNvPr>
          <p:cNvSpPr txBox="1"/>
          <p:nvPr/>
        </p:nvSpPr>
        <p:spPr>
          <a:xfrm>
            <a:off x="5924278" y="3201575"/>
            <a:ext cx="628921" cy="22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no" dirty="0"/>
              <a:t>42</a:t>
            </a:r>
          </a:p>
        </p:txBody>
      </p:sp>
      <p:sp>
        <p:nvSpPr>
          <p:cNvPr id="25" name="Shape 524">
            <a:extLst>
              <a:ext uri="{FF2B5EF4-FFF2-40B4-BE49-F238E27FC236}">
                <a16:creationId xmlns:a16="http://schemas.microsoft.com/office/drawing/2014/main" id="{0DBC2720-37CA-470D-B3AE-FF136D42C366}"/>
              </a:ext>
            </a:extLst>
          </p:cNvPr>
          <p:cNvSpPr/>
          <p:nvPr/>
        </p:nvSpPr>
        <p:spPr>
          <a:xfrm>
            <a:off x="5723879" y="3258450"/>
            <a:ext cx="200400" cy="1017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" name="Shape 525">
            <a:extLst>
              <a:ext uri="{FF2B5EF4-FFF2-40B4-BE49-F238E27FC236}">
                <a16:creationId xmlns:a16="http://schemas.microsoft.com/office/drawing/2014/main" id="{A8A7EDB4-6389-42DD-AA37-F9465C900694}"/>
              </a:ext>
            </a:extLst>
          </p:cNvPr>
          <p:cNvSpPr/>
          <p:nvPr/>
        </p:nvSpPr>
        <p:spPr>
          <a:xfrm>
            <a:off x="1319678" y="2974036"/>
            <a:ext cx="101700" cy="1977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" name="Shape 526">
            <a:extLst>
              <a:ext uri="{FF2B5EF4-FFF2-40B4-BE49-F238E27FC236}">
                <a16:creationId xmlns:a16="http://schemas.microsoft.com/office/drawing/2014/main" id="{9092B10D-2B4E-4D7B-9593-E7E29DD64915}"/>
              </a:ext>
            </a:extLst>
          </p:cNvPr>
          <p:cNvSpPr/>
          <p:nvPr/>
        </p:nvSpPr>
        <p:spPr>
          <a:xfrm>
            <a:off x="1770890" y="2974036"/>
            <a:ext cx="101700" cy="1977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" name="Shape 527">
            <a:extLst>
              <a:ext uri="{FF2B5EF4-FFF2-40B4-BE49-F238E27FC236}">
                <a16:creationId xmlns:a16="http://schemas.microsoft.com/office/drawing/2014/main" id="{4193BE4F-2CC8-4EE1-9B74-379D00BB5054}"/>
              </a:ext>
            </a:extLst>
          </p:cNvPr>
          <p:cNvSpPr/>
          <p:nvPr/>
        </p:nvSpPr>
        <p:spPr>
          <a:xfrm>
            <a:off x="2222090" y="2974024"/>
            <a:ext cx="101700" cy="1977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" name="Shape 528">
            <a:extLst>
              <a:ext uri="{FF2B5EF4-FFF2-40B4-BE49-F238E27FC236}">
                <a16:creationId xmlns:a16="http://schemas.microsoft.com/office/drawing/2014/main" id="{B3792E8C-4581-470D-94E6-89AB176B8677}"/>
              </a:ext>
            </a:extLst>
          </p:cNvPr>
          <p:cNvSpPr/>
          <p:nvPr/>
        </p:nvSpPr>
        <p:spPr>
          <a:xfrm>
            <a:off x="2673278" y="2974036"/>
            <a:ext cx="101700" cy="1977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" name="Shape 529">
            <a:extLst>
              <a:ext uri="{FF2B5EF4-FFF2-40B4-BE49-F238E27FC236}">
                <a16:creationId xmlns:a16="http://schemas.microsoft.com/office/drawing/2014/main" id="{4DB6EFA4-ED75-4B6A-B648-4971769C0762}"/>
              </a:ext>
            </a:extLst>
          </p:cNvPr>
          <p:cNvSpPr/>
          <p:nvPr/>
        </p:nvSpPr>
        <p:spPr>
          <a:xfrm>
            <a:off x="3124490" y="2974036"/>
            <a:ext cx="101700" cy="1977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" name="Shape 530">
            <a:extLst>
              <a:ext uri="{FF2B5EF4-FFF2-40B4-BE49-F238E27FC236}">
                <a16:creationId xmlns:a16="http://schemas.microsoft.com/office/drawing/2014/main" id="{FA385235-CA8F-4F25-BBAC-64C7705581F2}"/>
              </a:ext>
            </a:extLst>
          </p:cNvPr>
          <p:cNvSpPr/>
          <p:nvPr/>
        </p:nvSpPr>
        <p:spPr>
          <a:xfrm>
            <a:off x="3575690" y="2974024"/>
            <a:ext cx="101700" cy="1977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" name="Shape 531">
            <a:extLst>
              <a:ext uri="{FF2B5EF4-FFF2-40B4-BE49-F238E27FC236}">
                <a16:creationId xmlns:a16="http://schemas.microsoft.com/office/drawing/2014/main" id="{A9663DBB-6742-4EE2-A472-B79A0FDE8683}"/>
              </a:ext>
            </a:extLst>
          </p:cNvPr>
          <p:cNvSpPr/>
          <p:nvPr/>
        </p:nvSpPr>
        <p:spPr>
          <a:xfrm>
            <a:off x="4026878" y="2974036"/>
            <a:ext cx="101700" cy="1977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" name="Shape 532">
            <a:extLst>
              <a:ext uri="{FF2B5EF4-FFF2-40B4-BE49-F238E27FC236}">
                <a16:creationId xmlns:a16="http://schemas.microsoft.com/office/drawing/2014/main" id="{59AAF3F0-7205-4386-B3B8-BA3221A50573}"/>
              </a:ext>
            </a:extLst>
          </p:cNvPr>
          <p:cNvSpPr/>
          <p:nvPr/>
        </p:nvSpPr>
        <p:spPr>
          <a:xfrm>
            <a:off x="4478090" y="2974036"/>
            <a:ext cx="101700" cy="1977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" name="Shape 533">
            <a:extLst>
              <a:ext uri="{FF2B5EF4-FFF2-40B4-BE49-F238E27FC236}">
                <a16:creationId xmlns:a16="http://schemas.microsoft.com/office/drawing/2014/main" id="{BAD31BFA-F160-4EDB-A3DE-76F93D2FD749}"/>
              </a:ext>
            </a:extLst>
          </p:cNvPr>
          <p:cNvSpPr/>
          <p:nvPr/>
        </p:nvSpPr>
        <p:spPr>
          <a:xfrm>
            <a:off x="4929290" y="2974024"/>
            <a:ext cx="101700" cy="1977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" name="Shape 534">
            <a:extLst>
              <a:ext uri="{FF2B5EF4-FFF2-40B4-BE49-F238E27FC236}">
                <a16:creationId xmlns:a16="http://schemas.microsoft.com/office/drawing/2014/main" id="{65296713-C569-4CEE-B7AE-2F5E603E4B73}"/>
              </a:ext>
            </a:extLst>
          </p:cNvPr>
          <p:cNvSpPr txBox="1"/>
          <p:nvPr/>
        </p:nvSpPr>
        <p:spPr>
          <a:xfrm>
            <a:off x="4748229" y="2683350"/>
            <a:ext cx="467100" cy="22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no"/>
              <a:t>42</a:t>
            </a:r>
          </a:p>
        </p:txBody>
      </p:sp>
      <p:sp>
        <p:nvSpPr>
          <p:cNvPr id="36" name="Shape 535">
            <a:extLst>
              <a:ext uri="{FF2B5EF4-FFF2-40B4-BE49-F238E27FC236}">
                <a16:creationId xmlns:a16="http://schemas.microsoft.com/office/drawing/2014/main" id="{5EDD4091-E506-461D-8228-4302176BDD20}"/>
              </a:ext>
            </a:extLst>
          </p:cNvPr>
          <p:cNvSpPr txBox="1"/>
          <p:nvPr/>
        </p:nvSpPr>
        <p:spPr>
          <a:xfrm>
            <a:off x="4296454" y="2683350"/>
            <a:ext cx="467100" cy="22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no"/>
              <a:t>42</a:t>
            </a:r>
          </a:p>
        </p:txBody>
      </p:sp>
      <p:sp>
        <p:nvSpPr>
          <p:cNvPr id="37" name="Shape 536">
            <a:extLst>
              <a:ext uri="{FF2B5EF4-FFF2-40B4-BE49-F238E27FC236}">
                <a16:creationId xmlns:a16="http://schemas.microsoft.com/office/drawing/2014/main" id="{A4E42857-A34F-4DF9-AF0A-20384E264D13}"/>
              </a:ext>
            </a:extLst>
          </p:cNvPr>
          <p:cNvSpPr txBox="1"/>
          <p:nvPr/>
        </p:nvSpPr>
        <p:spPr>
          <a:xfrm>
            <a:off x="3844179" y="2683350"/>
            <a:ext cx="467100" cy="22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no"/>
              <a:t>42</a:t>
            </a:r>
          </a:p>
        </p:txBody>
      </p:sp>
      <p:sp>
        <p:nvSpPr>
          <p:cNvPr id="38" name="Shape 537">
            <a:extLst>
              <a:ext uri="{FF2B5EF4-FFF2-40B4-BE49-F238E27FC236}">
                <a16:creationId xmlns:a16="http://schemas.microsoft.com/office/drawing/2014/main" id="{DA588AE2-94CF-4509-A96A-7090FF322A99}"/>
              </a:ext>
            </a:extLst>
          </p:cNvPr>
          <p:cNvSpPr txBox="1"/>
          <p:nvPr/>
        </p:nvSpPr>
        <p:spPr>
          <a:xfrm>
            <a:off x="3393129" y="2683350"/>
            <a:ext cx="467100" cy="22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no"/>
              <a:t>42</a:t>
            </a:r>
          </a:p>
        </p:txBody>
      </p:sp>
      <p:sp>
        <p:nvSpPr>
          <p:cNvPr id="39" name="Shape 538">
            <a:extLst>
              <a:ext uri="{FF2B5EF4-FFF2-40B4-BE49-F238E27FC236}">
                <a16:creationId xmlns:a16="http://schemas.microsoft.com/office/drawing/2014/main" id="{CC05DC6D-3F83-4F3F-8342-BF14D6507B39}"/>
              </a:ext>
            </a:extLst>
          </p:cNvPr>
          <p:cNvSpPr txBox="1"/>
          <p:nvPr/>
        </p:nvSpPr>
        <p:spPr>
          <a:xfrm>
            <a:off x="2941354" y="2683350"/>
            <a:ext cx="467100" cy="22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no"/>
              <a:t>42</a:t>
            </a:r>
          </a:p>
        </p:txBody>
      </p:sp>
      <p:sp>
        <p:nvSpPr>
          <p:cNvPr id="40" name="Shape 539">
            <a:extLst>
              <a:ext uri="{FF2B5EF4-FFF2-40B4-BE49-F238E27FC236}">
                <a16:creationId xmlns:a16="http://schemas.microsoft.com/office/drawing/2014/main" id="{6F84DC29-5C8C-4877-9B12-E4940A3A2B77}"/>
              </a:ext>
            </a:extLst>
          </p:cNvPr>
          <p:cNvSpPr txBox="1"/>
          <p:nvPr/>
        </p:nvSpPr>
        <p:spPr>
          <a:xfrm>
            <a:off x="2489079" y="2683350"/>
            <a:ext cx="467100" cy="22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no"/>
              <a:t>42</a:t>
            </a:r>
          </a:p>
        </p:txBody>
      </p:sp>
      <p:sp>
        <p:nvSpPr>
          <p:cNvPr id="41" name="Shape 540">
            <a:extLst>
              <a:ext uri="{FF2B5EF4-FFF2-40B4-BE49-F238E27FC236}">
                <a16:creationId xmlns:a16="http://schemas.microsoft.com/office/drawing/2014/main" id="{B664E04F-19A6-449D-BB29-82DF70BA4343}"/>
              </a:ext>
            </a:extLst>
          </p:cNvPr>
          <p:cNvSpPr txBox="1"/>
          <p:nvPr/>
        </p:nvSpPr>
        <p:spPr>
          <a:xfrm>
            <a:off x="2021979" y="2683350"/>
            <a:ext cx="467100" cy="22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no"/>
              <a:t>42</a:t>
            </a:r>
          </a:p>
        </p:txBody>
      </p:sp>
      <p:sp>
        <p:nvSpPr>
          <p:cNvPr id="42" name="Shape 541">
            <a:extLst>
              <a:ext uri="{FF2B5EF4-FFF2-40B4-BE49-F238E27FC236}">
                <a16:creationId xmlns:a16="http://schemas.microsoft.com/office/drawing/2014/main" id="{2E677422-EAB1-4764-9666-63B7562DA783}"/>
              </a:ext>
            </a:extLst>
          </p:cNvPr>
          <p:cNvSpPr txBox="1"/>
          <p:nvPr/>
        </p:nvSpPr>
        <p:spPr>
          <a:xfrm>
            <a:off x="1570204" y="2683350"/>
            <a:ext cx="467100" cy="22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no"/>
              <a:t>42</a:t>
            </a:r>
          </a:p>
        </p:txBody>
      </p:sp>
      <p:sp>
        <p:nvSpPr>
          <p:cNvPr id="43" name="Shape 542">
            <a:extLst>
              <a:ext uri="{FF2B5EF4-FFF2-40B4-BE49-F238E27FC236}">
                <a16:creationId xmlns:a16="http://schemas.microsoft.com/office/drawing/2014/main" id="{D73B35FD-C22A-440A-8D46-15149B66C3C8}"/>
              </a:ext>
            </a:extLst>
          </p:cNvPr>
          <p:cNvSpPr txBox="1"/>
          <p:nvPr/>
        </p:nvSpPr>
        <p:spPr>
          <a:xfrm>
            <a:off x="1117929" y="2683350"/>
            <a:ext cx="467100" cy="22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no"/>
              <a:t>42</a:t>
            </a:r>
          </a:p>
        </p:txBody>
      </p:sp>
      <p:cxnSp>
        <p:nvCxnSpPr>
          <p:cNvPr id="44" name="Shape 543">
            <a:extLst>
              <a:ext uri="{FF2B5EF4-FFF2-40B4-BE49-F238E27FC236}">
                <a16:creationId xmlns:a16="http://schemas.microsoft.com/office/drawing/2014/main" id="{32B99D98-3FA7-4D38-BDB3-C3BDC189CE2F}"/>
              </a:ext>
            </a:extLst>
          </p:cNvPr>
          <p:cNvCxnSpPr>
            <a:stCxn id="5" idx="4"/>
          </p:cNvCxnSpPr>
          <p:nvPr/>
        </p:nvCxnSpPr>
        <p:spPr>
          <a:xfrm>
            <a:off x="1367529" y="3429000"/>
            <a:ext cx="102000" cy="20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5" name="Shape 544">
            <a:extLst>
              <a:ext uri="{FF2B5EF4-FFF2-40B4-BE49-F238E27FC236}">
                <a16:creationId xmlns:a16="http://schemas.microsoft.com/office/drawing/2014/main" id="{8BA6347D-BA69-4646-9156-0CA34F25B984}"/>
              </a:ext>
            </a:extLst>
          </p:cNvPr>
          <p:cNvCxnSpPr>
            <a:stCxn id="6" idx="4"/>
          </p:cNvCxnSpPr>
          <p:nvPr/>
        </p:nvCxnSpPr>
        <p:spPr>
          <a:xfrm>
            <a:off x="1819316" y="3429000"/>
            <a:ext cx="96000" cy="211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6" name="Shape 545">
            <a:extLst>
              <a:ext uri="{FF2B5EF4-FFF2-40B4-BE49-F238E27FC236}">
                <a16:creationId xmlns:a16="http://schemas.microsoft.com/office/drawing/2014/main" id="{DA0B651B-8E7B-4BDA-A760-EF3BBCA9856E}"/>
              </a:ext>
            </a:extLst>
          </p:cNvPr>
          <p:cNvCxnSpPr/>
          <p:nvPr/>
        </p:nvCxnSpPr>
        <p:spPr>
          <a:xfrm>
            <a:off x="2265129" y="3429000"/>
            <a:ext cx="102000" cy="20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7" name="Shape 546">
            <a:extLst>
              <a:ext uri="{FF2B5EF4-FFF2-40B4-BE49-F238E27FC236}">
                <a16:creationId xmlns:a16="http://schemas.microsoft.com/office/drawing/2014/main" id="{DFF6329D-8D21-403A-85EA-D9533BFA69BB}"/>
              </a:ext>
            </a:extLst>
          </p:cNvPr>
          <p:cNvCxnSpPr/>
          <p:nvPr/>
        </p:nvCxnSpPr>
        <p:spPr>
          <a:xfrm>
            <a:off x="2716929" y="3424950"/>
            <a:ext cx="102000" cy="20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8" name="Shape 547">
            <a:extLst>
              <a:ext uri="{FF2B5EF4-FFF2-40B4-BE49-F238E27FC236}">
                <a16:creationId xmlns:a16="http://schemas.microsoft.com/office/drawing/2014/main" id="{9102E695-44F9-428A-A3B5-48713DBBDD23}"/>
              </a:ext>
            </a:extLst>
          </p:cNvPr>
          <p:cNvCxnSpPr/>
          <p:nvPr/>
        </p:nvCxnSpPr>
        <p:spPr>
          <a:xfrm>
            <a:off x="3168716" y="3424950"/>
            <a:ext cx="96000" cy="211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9" name="Shape 548">
            <a:extLst>
              <a:ext uri="{FF2B5EF4-FFF2-40B4-BE49-F238E27FC236}">
                <a16:creationId xmlns:a16="http://schemas.microsoft.com/office/drawing/2014/main" id="{E5A404EC-D9E9-4A1C-971A-2397C583A937}"/>
              </a:ext>
            </a:extLst>
          </p:cNvPr>
          <p:cNvCxnSpPr/>
          <p:nvPr/>
        </p:nvCxnSpPr>
        <p:spPr>
          <a:xfrm>
            <a:off x="3614529" y="3424950"/>
            <a:ext cx="102000" cy="20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0" name="Shape 549">
            <a:extLst>
              <a:ext uri="{FF2B5EF4-FFF2-40B4-BE49-F238E27FC236}">
                <a16:creationId xmlns:a16="http://schemas.microsoft.com/office/drawing/2014/main" id="{772A32C9-0434-4EF9-8476-2F2F4784D955}"/>
              </a:ext>
            </a:extLst>
          </p:cNvPr>
          <p:cNvCxnSpPr/>
          <p:nvPr/>
        </p:nvCxnSpPr>
        <p:spPr>
          <a:xfrm>
            <a:off x="4094691" y="3420900"/>
            <a:ext cx="102000" cy="20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1" name="Shape 550">
            <a:extLst>
              <a:ext uri="{FF2B5EF4-FFF2-40B4-BE49-F238E27FC236}">
                <a16:creationId xmlns:a16="http://schemas.microsoft.com/office/drawing/2014/main" id="{7F9D2486-DB80-43E7-95F7-0AB858D13AF9}"/>
              </a:ext>
            </a:extLst>
          </p:cNvPr>
          <p:cNvCxnSpPr/>
          <p:nvPr/>
        </p:nvCxnSpPr>
        <p:spPr>
          <a:xfrm>
            <a:off x="4559054" y="3429100"/>
            <a:ext cx="83400" cy="20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2" name="Shape 551">
            <a:extLst>
              <a:ext uri="{FF2B5EF4-FFF2-40B4-BE49-F238E27FC236}">
                <a16:creationId xmlns:a16="http://schemas.microsoft.com/office/drawing/2014/main" id="{09403EDC-76AB-42B2-B0EA-FF55372A9894}"/>
              </a:ext>
            </a:extLst>
          </p:cNvPr>
          <p:cNvCxnSpPr>
            <a:stCxn id="13" idx="4"/>
          </p:cNvCxnSpPr>
          <p:nvPr/>
        </p:nvCxnSpPr>
        <p:spPr>
          <a:xfrm>
            <a:off x="4981766" y="3429000"/>
            <a:ext cx="112500" cy="195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395554550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87B598B-79AF-4FC4-9BBC-8773213B4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o" dirty="0"/>
              <a:t>Variance - high probability to chose some other path</a:t>
            </a:r>
            <a:endParaRPr lang="en-US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36F453A-D820-476F-B1DF-8D0B5F038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A59C2DC-1CA0-4164-8231-76D5F383D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73</a:t>
            </a:fld>
            <a:endParaRPr lang="en-US" dirty="0"/>
          </a:p>
        </p:txBody>
      </p:sp>
      <p:sp>
        <p:nvSpPr>
          <p:cNvPr id="5" name="Shape 557">
            <a:extLst>
              <a:ext uri="{FF2B5EF4-FFF2-40B4-BE49-F238E27FC236}">
                <a16:creationId xmlns:a16="http://schemas.microsoft.com/office/drawing/2014/main" id="{B9361E40-E767-423C-89E5-D2AD5A4FF7FB}"/>
              </a:ext>
            </a:extLst>
          </p:cNvPr>
          <p:cNvSpPr/>
          <p:nvPr/>
        </p:nvSpPr>
        <p:spPr>
          <a:xfrm>
            <a:off x="1304175" y="3309300"/>
            <a:ext cx="251400" cy="239400"/>
          </a:xfrm>
          <a:prstGeom prst="ellipse">
            <a:avLst/>
          </a:prstGeom>
          <a:solidFill>
            <a:srgbClr val="EA9999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" name="Shape 558">
            <a:extLst>
              <a:ext uri="{FF2B5EF4-FFF2-40B4-BE49-F238E27FC236}">
                <a16:creationId xmlns:a16="http://schemas.microsoft.com/office/drawing/2014/main" id="{64F0129A-A76E-47F3-8B22-943C819595FA}"/>
              </a:ext>
            </a:extLst>
          </p:cNvPr>
          <p:cNvSpPr/>
          <p:nvPr/>
        </p:nvSpPr>
        <p:spPr>
          <a:xfrm>
            <a:off x="1755962" y="3309300"/>
            <a:ext cx="251400" cy="239400"/>
          </a:xfrm>
          <a:prstGeom prst="ellipse">
            <a:avLst/>
          </a:prstGeom>
          <a:solidFill>
            <a:srgbClr val="EA9999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" name="Shape 559">
            <a:extLst>
              <a:ext uri="{FF2B5EF4-FFF2-40B4-BE49-F238E27FC236}">
                <a16:creationId xmlns:a16="http://schemas.microsoft.com/office/drawing/2014/main" id="{591FCC2E-5655-43D8-B0A7-E9A728413222}"/>
              </a:ext>
            </a:extLst>
          </p:cNvPr>
          <p:cNvSpPr/>
          <p:nvPr/>
        </p:nvSpPr>
        <p:spPr>
          <a:xfrm>
            <a:off x="2207750" y="3309300"/>
            <a:ext cx="251400" cy="239400"/>
          </a:xfrm>
          <a:prstGeom prst="ellipse">
            <a:avLst/>
          </a:prstGeom>
          <a:solidFill>
            <a:srgbClr val="EA9999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" name="Shape 560">
            <a:extLst>
              <a:ext uri="{FF2B5EF4-FFF2-40B4-BE49-F238E27FC236}">
                <a16:creationId xmlns:a16="http://schemas.microsoft.com/office/drawing/2014/main" id="{9F21E724-2CD5-4B2F-91FF-0D82F00E6E08}"/>
              </a:ext>
            </a:extLst>
          </p:cNvPr>
          <p:cNvSpPr/>
          <p:nvPr/>
        </p:nvSpPr>
        <p:spPr>
          <a:xfrm>
            <a:off x="2659512" y="3309300"/>
            <a:ext cx="251400" cy="239400"/>
          </a:xfrm>
          <a:prstGeom prst="ellipse">
            <a:avLst/>
          </a:prstGeom>
          <a:solidFill>
            <a:srgbClr val="EA9999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" name="Shape 561">
            <a:extLst>
              <a:ext uri="{FF2B5EF4-FFF2-40B4-BE49-F238E27FC236}">
                <a16:creationId xmlns:a16="http://schemas.microsoft.com/office/drawing/2014/main" id="{C95A7FE6-2906-471F-BE89-E1A543C5C2A8}"/>
              </a:ext>
            </a:extLst>
          </p:cNvPr>
          <p:cNvSpPr/>
          <p:nvPr/>
        </p:nvSpPr>
        <p:spPr>
          <a:xfrm>
            <a:off x="3111287" y="3309300"/>
            <a:ext cx="251400" cy="239400"/>
          </a:xfrm>
          <a:prstGeom prst="ellipse">
            <a:avLst/>
          </a:prstGeom>
          <a:solidFill>
            <a:srgbClr val="EA9999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" name="Shape 562">
            <a:extLst>
              <a:ext uri="{FF2B5EF4-FFF2-40B4-BE49-F238E27FC236}">
                <a16:creationId xmlns:a16="http://schemas.microsoft.com/office/drawing/2014/main" id="{168BCB23-003C-40A5-8994-ADA560EACA98}"/>
              </a:ext>
            </a:extLst>
          </p:cNvPr>
          <p:cNvSpPr/>
          <p:nvPr/>
        </p:nvSpPr>
        <p:spPr>
          <a:xfrm>
            <a:off x="3563075" y="3309300"/>
            <a:ext cx="251400" cy="239400"/>
          </a:xfrm>
          <a:prstGeom prst="ellipse">
            <a:avLst/>
          </a:prstGeom>
          <a:solidFill>
            <a:srgbClr val="B6D7A8">
              <a:alpha val="42540"/>
            </a:srgbClr>
          </a:solidFill>
          <a:ln w="9525" cap="flat" cmpd="sng">
            <a:solidFill>
              <a:srgbClr val="DEDEDE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563">
            <a:extLst>
              <a:ext uri="{FF2B5EF4-FFF2-40B4-BE49-F238E27FC236}">
                <a16:creationId xmlns:a16="http://schemas.microsoft.com/office/drawing/2014/main" id="{929C6396-3F21-4718-9783-850CD647637C}"/>
              </a:ext>
            </a:extLst>
          </p:cNvPr>
          <p:cNvSpPr/>
          <p:nvPr/>
        </p:nvSpPr>
        <p:spPr>
          <a:xfrm>
            <a:off x="4014862" y="3309300"/>
            <a:ext cx="251400" cy="239400"/>
          </a:xfrm>
          <a:prstGeom prst="ellipse">
            <a:avLst/>
          </a:prstGeom>
          <a:solidFill>
            <a:srgbClr val="B6D7A8">
              <a:alpha val="42540"/>
            </a:srgbClr>
          </a:solidFill>
          <a:ln w="9525" cap="flat" cmpd="sng">
            <a:solidFill>
              <a:srgbClr val="DEDEDE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564">
            <a:extLst>
              <a:ext uri="{FF2B5EF4-FFF2-40B4-BE49-F238E27FC236}">
                <a16:creationId xmlns:a16="http://schemas.microsoft.com/office/drawing/2014/main" id="{DDE2CB04-5893-48BB-9FEE-B03136CBF3B8}"/>
              </a:ext>
            </a:extLst>
          </p:cNvPr>
          <p:cNvSpPr/>
          <p:nvPr/>
        </p:nvSpPr>
        <p:spPr>
          <a:xfrm>
            <a:off x="4466650" y="3309300"/>
            <a:ext cx="251400" cy="239400"/>
          </a:xfrm>
          <a:prstGeom prst="ellipse">
            <a:avLst/>
          </a:prstGeom>
          <a:solidFill>
            <a:srgbClr val="B6D7A8">
              <a:alpha val="42540"/>
            </a:srgbClr>
          </a:solidFill>
          <a:ln w="9525" cap="flat" cmpd="sng">
            <a:solidFill>
              <a:srgbClr val="DEDEDE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" name="Shape 565">
            <a:extLst>
              <a:ext uri="{FF2B5EF4-FFF2-40B4-BE49-F238E27FC236}">
                <a16:creationId xmlns:a16="http://schemas.microsoft.com/office/drawing/2014/main" id="{46366A96-2A01-431B-8312-FF1BA23DB342}"/>
              </a:ext>
            </a:extLst>
          </p:cNvPr>
          <p:cNvSpPr/>
          <p:nvPr/>
        </p:nvSpPr>
        <p:spPr>
          <a:xfrm>
            <a:off x="4918412" y="3309300"/>
            <a:ext cx="251400" cy="239400"/>
          </a:xfrm>
          <a:prstGeom prst="ellipse">
            <a:avLst/>
          </a:prstGeom>
          <a:solidFill>
            <a:srgbClr val="B6D7A8">
              <a:alpha val="42540"/>
            </a:srgbClr>
          </a:solidFill>
          <a:ln w="9525" cap="flat" cmpd="sng">
            <a:solidFill>
              <a:srgbClr val="DEDEDE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" name="Shape 566">
            <a:extLst>
              <a:ext uri="{FF2B5EF4-FFF2-40B4-BE49-F238E27FC236}">
                <a16:creationId xmlns:a16="http://schemas.microsoft.com/office/drawing/2014/main" id="{554B75E8-7063-4960-8D8D-A6C1F5BBB236}"/>
              </a:ext>
            </a:extLst>
          </p:cNvPr>
          <p:cNvSpPr/>
          <p:nvPr/>
        </p:nvSpPr>
        <p:spPr>
          <a:xfrm>
            <a:off x="5370187" y="3309300"/>
            <a:ext cx="251400" cy="239400"/>
          </a:xfrm>
          <a:prstGeom prst="ellipse">
            <a:avLst/>
          </a:prstGeom>
          <a:solidFill>
            <a:srgbClr val="6AA84F">
              <a:alpha val="31000"/>
            </a:srgbClr>
          </a:solidFill>
          <a:ln w="9525" cap="flat" cmpd="sng">
            <a:solidFill>
              <a:srgbClr val="CBCBC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15" name="Shape 567">
            <a:extLst>
              <a:ext uri="{FF2B5EF4-FFF2-40B4-BE49-F238E27FC236}">
                <a16:creationId xmlns:a16="http://schemas.microsoft.com/office/drawing/2014/main" id="{704F8FA4-E5EE-4473-BDBF-3150F112890C}"/>
              </a:ext>
            </a:extLst>
          </p:cNvPr>
          <p:cNvCxnSpPr>
            <a:stCxn id="5" idx="6"/>
            <a:endCxn id="6" idx="2"/>
          </p:cNvCxnSpPr>
          <p:nvPr/>
        </p:nvCxnSpPr>
        <p:spPr>
          <a:xfrm>
            <a:off x="1555575" y="3429000"/>
            <a:ext cx="20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" name="Shape 568">
            <a:extLst>
              <a:ext uri="{FF2B5EF4-FFF2-40B4-BE49-F238E27FC236}">
                <a16:creationId xmlns:a16="http://schemas.microsoft.com/office/drawing/2014/main" id="{9A28D171-B4F0-4FA0-8A0F-A21B4C265C0C}"/>
              </a:ext>
            </a:extLst>
          </p:cNvPr>
          <p:cNvCxnSpPr/>
          <p:nvPr/>
        </p:nvCxnSpPr>
        <p:spPr>
          <a:xfrm>
            <a:off x="2007375" y="3429000"/>
            <a:ext cx="20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" name="Shape 569">
            <a:extLst>
              <a:ext uri="{FF2B5EF4-FFF2-40B4-BE49-F238E27FC236}">
                <a16:creationId xmlns:a16="http://schemas.microsoft.com/office/drawing/2014/main" id="{363309D6-C45E-4154-AAB0-C6735517D9ED}"/>
              </a:ext>
            </a:extLst>
          </p:cNvPr>
          <p:cNvCxnSpPr/>
          <p:nvPr/>
        </p:nvCxnSpPr>
        <p:spPr>
          <a:xfrm>
            <a:off x="2459137" y="3429000"/>
            <a:ext cx="20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8" name="Shape 570">
            <a:extLst>
              <a:ext uri="{FF2B5EF4-FFF2-40B4-BE49-F238E27FC236}">
                <a16:creationId xmlns:a16="http://schemas.microsoft.com/office/drawing/2014/main" id="{E3D16385-2C88-40B4-8EC7-AEB03DD243BC}"/>
              </a:ext>
            </a:extLst>
          </p:cNvPr>
          <p:cNvCxnSpPr/>
          <p:nvPr/>
        </p:nvCxnSpPr>
        <p:spPr>
          <a:xfrm>
            <a:off x="2915199" y="3429000"/>
            <a:ext cx="20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9" name="Shape 571">
            <a:extLst>
              <a:ext uri="{FF2B5EF4-FFF2-40B4-BE49-F238E27FC236}">
                <a16:creationId xmlns:a16="http://schemas.microsoft.com/office/drawing/2014/main" id="{F839ECF1-9F6C-4F92-A4C0-3C3D6CAE8B72}"/>
              </a:ext>
            </a:extLst>
          </p:cNvPr>
          <p:cNvCxnSpPr/>
          <p:nvPr/>
        </p:nvCxnSpPr>
        <p:spPr>
          <a:xfrm>
            <a:off x="3366999" y="3429000"/>
            <a:ext cx="20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0" name="Shape 572">
            <a:extLst>
              <a:ext uri="{FF2B5EF4-FFF2-40B4-BE49-F238E27FC236}">
                <a16:creationId xmlns:a16="http://schemas.microsoft.com/office/drawing/2014/main" id="{17BC0DB9-F90C-4236-907E-499FF84055C2}"/>
              </a:ext>
            </a:extLst>
          </p:cNvPr>
          <p:cNvCxnSpPr/>
          <p:nvPr/>
        </p:nvCxnSpPr>
        <p:spPr>
          <a:xfrm>
            <a:off x="3818761" y="3429000"/>
            <a:ext cx="200400" cy="0"/>
          </a:xfrm>
          <a:prstGeom prst="straightConnector1">
            <a:avLst/>
          </a:prstGeom>
          <a:noFill/>
          <a:ln w="9525" cap="flat" cmpd="sng">
            <a:solidFill>
              <a:srgbClr val="DEDEDE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1" name="Shape 573">
            <a:extLst>
              <a:ext uri="{FF2B5EF4-FFF2-40B4-BE49-F238E27FC236}">
                <a16:creationId xmlns:a16="http://schemas.microsoft.com/office/drawing/2014/main" id="{2DA091EA-4797-4794-9E3E-03320C7086EC}"/>
              </a:ext>
            </a:extLst>
          </p:cNvPr>
          <p:cNvCxnSpPr/>
          <p:nvPr/>
        </p:nvCxnSpPr>
        <p:spPr>
          <a:xfrm>
            <a:off x="4270477" y="3429000"/>
            <a:ext cx="200400" cy="0"/>
          </a:xfrm>
          <a:prstGeom prst="straightConnector1">
            <a:avLst/>
          </a:prstGeom>
          <a:noFill/>
          <a:ln w="9525" cap="flat" cmpd="sng">
            <a:solidFill>
              <a:srgbClr val="DEDEDE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2" name="Shape 574">
            <a:extLst>
              <a:ext uri="{FF2B5EF4-FFF2-40B4-BE49-F238E27FC236}">
                <a16:creationId xmlns:a16="http://schemas.microsoft.com/office/drawing/2014/main" id="{4D3640AF-6D5F-488E-84B7-41269DCF3A7B}"/>
              </a:ext>
            </a:extLst>
          </p:cNvPr>
          <p:cNvCxnSpPr/>
          <p:nvPr/>
        </p:nvCxnSpPr>
        <p:spPr>
          <a:xfrm>
            <a:off x="4722277" y="3429000"/>
            <a:ext cx="200400" cy="0"/>
          </a:xfrm>
          <a:prstGeom prst="straightConnector1">
            <a:avLst/>
          </a:prstGeom>
          <a:noFill/>
          <a:ln w="9525" cap="flat" cmpd="sng">
            <a:solidFill>
              <a:srgbClr val="DEDEDE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3" name="Shape 575">
            <a:extLst>
              <a:ext uri="{FF2B5EF4-FFF2-40B4-BE49-F238E27FC236}">
                <a16:creationId xmlns:a16="http://schemas.microsoft.com/office/drawing/2014/main" id="{81DDC632-136C-49CE-9A01-36A31B57404A}"/>
              </a:ext>
            </a:extLst>
          </p:cNvPr>
          <p:cNvCxnSpPr/>
          <p:nvPr/>
        </p:nvCxnSpPr>
        <p:spPr>
          <a:xfrm>
            <a:off x="5174039" y="3429000"/>
            <a:ext cx="200400" cy="0"/>
          </a:xfrm>
          <a:prstGeom prst="straightConnector1">
            <a:avLst/>
          </a:prstGeom>
          <a:noFill/>
          <a:ln w="9525" cap="flat" cmpd="sng">
            <a:solidFill>
              <a:srgbClr val="DEDEDE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4" name="Shape 576">
            <a:extLst>
              <a:ext uri="{FF2B5EF4-FFF2-40B4-BE49-F238E27FC236}">
                <a16:creationId xmlns:a16="http://schemas.microsoft.com/office/drawing/2014/main" id="{42876E15-D62B-4D63-881C-1F95D7CC72A9}"/>
              </a:ext>
            </a:extLst>
          </p:cNvPr>
          <p:cNvSpPr txBox="1"/>
          <p:nvPr/>
        </p:nvSpPr>
        <p:spPr>
          <a:xfrm>
            <a:off x="5986624" y="3321275"/>
            <a:ext cx="698193" cy="22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no" dirty="0"/>
              <a:t>42</a:t>
            </a:r>
          </a:p>
        </p:txBody>
      </p:sp>
      <p:sp>
        <p:nvSpPr>
          <p:cNvPr id="25" name="Shape 577">
            <a:extLst>
              <a:ext uri="{FF2B5EF4-FFF2-40B4-BE49-F238E27FC236}">
                <a16:creationId xmlns:a16="http://schemas.microsoft.com/office/drawing/2014/main" id="{95B1FE7A-F663-42F6-B512-24361DCC9C5D}"/>
              </a:ext>
            </a:extLst>
          </p:cNvPr>
          <p:cNvSpPr/>
          <p:nvPr/>
        </p:nvSpPr>
        <p:spPr>
          <a:xfrm>
            <a:off x="5786225" y="3378150"/>
            <a:ext cx="200400" cy="1017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" name="Shape 578">
            <a:extLst>
              <a:ext uri="{FF2B5EF4-FFF2-40B4-BE49-F238E27FC236}">
                <a16:creationId xmlns:a16="http://schemas.microsoft.com/office/drawing/2014/main" id="{ADACD188-FB32-48DC-8CE4-224C3A081578}"/>
              </a:ext>
            </a:extLst>
          </p:cNvPr>
          <p:cNvSpPr/>
          <p:nvPr/>
        </p:nvSpPr>
        <p:spPr>
          <a:xfrm>
            <a:off x="1382024" y="3093736"/>
            <a:ext cx="101700" cy="1977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" name="Shape 579">
            <a:extLst>
              <a:ext uri="{FF2B5EF4-FFF2-40B4-BE49-F238E27FC236}">
                <a16:creationId xmlns:a16="http://schemas.microsoft.com/office/drawing/2014/main" id="{CE6C2BE5-F4A5-4E59-B601-DB32EF3C561A}"/>
              </a:ext>
            </a:extLst>
          </p:cNvPr>
          <p:cNvSpPr/>
          <p:nvPr/>
        </p:nvSpPr>
        <p:spPr>
          <a:xfrm>
            <a:off x="1833236" y="3093736"/>
            <a:ext cx="101700" cy="1977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" name="Shape 580">
            <a:extLst>
              <a:ext uri="{FF2B5EF4-FFF2-40B4-BE49-F238E27FC236}">
                <a16:creationId xmlns:a16="http://schemas.microsoft.com/office/drawing/2014/main" id="{C91D7F99-7506-489F-B968-D9EA993D4C7C}"/>
              </a:ext>
            </a:extLst>
          </p:cNvPr>
          <p:cNvSpPr/>
          <p:nvPr/>
        </p:nvSpPr>
        <p:spPr>
          <a:xfrm>
            <a:off x="2284436" y="3093724"/>
            <a:ext cx="101700" cy="1977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" name="Shape 581">
            <a:extLst>
              <a:ext uri="{FF2B5EF4-FFF2-40B4-BE49-F238E27FC236}">
                <a16:creationId xmlns:a16="http://schemas.microsoft.com/office/drawing/2014/main" id="{FB3A79ED-6F5E-45B0-9EB8-14F4DE7E18A6}"/>
              </a:ext>
            </a:extLst>
          </p:cNvPr>
          <p:cNvSpPr/>
          <p:nvPr/>
        </p:nvSpPr>
        <p:spPr>
          <a:xfrm>
            <a:off x="2735624" y="3093736"/>
            <a:ext cx="101700" cy="1977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" name="Shape 582">
            <a:extLst>
              <a:ext uri="{FF2B5EF4-FFF2-40B4-BE49-F238E27FC236}">
                <a16:creationId xmlns:a16="http://schemas.microsoft.com/office/drawing/2014/main" id="{D66F6F91-0DC3-4BE8-89FE-DB95747BA89E}"/>
              </a:ext>
            </a:extLst>
          </p:cNvPr>
          <p:cNvSpPr/>
          <p:nvPr/>
        </p:nvSpPr>
        <p:spPr>
          <a:xfrm>
            <a:off x="3186836" y="3093736"/>
            <a:ext cx="101700" cy="1977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" name="Shape 583">
            <a:extLst>
              <a:ext uri="{FF2B5EF4-FFF2-40B4-BE49-F238E27FC236}">
                <a16:creationId xmlns:a16="http://schemas.microsoft.com/office/drawing/2014/main" id="{00639200-F337-4FBB-BACD-F82A1660521C}"/>
              </a:ext>
            </a:extLst>
          </p:cNvPr>
          <p:cNvSpPr/>
          <p:nvPr/>
        </p:nvSpPr>
        <p:spPr>
          <a:xfrm>
            <a:off x="3638036" y="3093724"/>
            <a:ext cx="101700" cy="1977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" name="Shape 584">
            <a:extLst>
              <a:ext uri="{FF2B5EF4-FFF2-40B4-BE49-F238E27FC236}">
                <a16:creationId xmlns:a16="http://schemas.microsoft.com/office/drawing/2014/main" id="{9D8013D2-970F-44D7-AD4D-F02AF7A32D44}"/>
              </a:ext>
            </a:extLst>
          </p:cNvPr>
          <p:cNvSpPr/>
          <p:nvPr/>
        </p:nvSpPr>
        <p:spPr>
          <a:xfrm>
            <a:off x="4089224" y="3093736"/>
            <a:ext cx="101700" cy="1977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" name="Shape 585">
            <a:extLst>
              <a:ext uri="{FF2B5EF4-FFF2-40B4-BE49-F238E27FC236}">
                <a16:creationId xmlns:a16="http://schemas.microsoft.com/office/drawing/2014/main" id="{6F309D80-DBF2-4A36-9044-B8A0F2F94F5A}"/>
              </a:ext>
            </a:extLst>
          </p:cNvPr>
          <p:cNvSpPr/>
          <p:nvPr/>
        </p:nvSpPr>
        <p:spPr>
          <a:xfrm>
            <a:off x="4540436" y="3093736"/>
            <a:ext cx="101700" cy="1977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" name="Shape 586">
            <a:extLst>
              <a:ext uri="{FF2B5EF4-FFF2-40B4-BE49-F238E27FC236}">
                <a16:creationId xmlns:a16="http://schemas.microsoft.com/office/drawing/2014/main" id="{0F2703A1-BB9D-4E88-99DD-9BF9F78E84FE}"/>
              </a:ext>
            </a:extLst>
          </p:cNvPr>
          <p:cNvSpPr/>
          <p:nvPr/>
        </p:nvSpPr>
        <p:spPr>
          <a:xfrm>
            <a:off x="4991636" y="3093724"/>
            <a:ext cx="101700" cy="1977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" name="Shape 587">
            <a:extLst>
              <a:ext uri="{FF2B5EF4-FFF2-40B4-BE49-F238E27FC236}">
                <a16:creationId xmlns:a16="http://schemas.microsoft.com/office/drawing/2014/main" id="{14035E75-711C-46B2-9B03-C774BBE0D977}"/>
              </a:ext>
            </a:extLst>
          </p:cNvPr>
          <p:cNvSpPr txBox="1"/>
          <p:nvPr/>
        </p:nvSpPr>
        <p:spPr>
          <a:xfrm>
            <a:off x="4810575" y="2803050"/>
            <a:ext cx="467100" cy="22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no"/>
              <a:t>42</a:t>
            </a:r>
          </a:p>
        </p:txBody>
      </p:sp>
      <p:sp>
        <p:nvSpPr>
          <p:cNvPr id="36" name="Shape 588">
            <a:extLst>
              <a:ext uri="{FF2B5EF4-FFF2-40B4-BE49-F238E27FC236}">
                <a16:creationId xmlns:a16="http://schemas.microsoft.com/office/drawing/2014/main" id="{E61B2A3F-962D-490A-9D73-E88AC966A331}"/>
              </a:ext>
            </a:extLst>
          </p:cNvPr>
          <p:cNvSpPr txBox="1"/>
          <p:nvPr/>
        </p:nvSpPr>
        <p:spPr>
          <a:xfrm>
            <a:off x="4358800" y="2803050"/>
            <a:ext cx="467100" cy="22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no"/>
              <a:t>42</a:t>
            </a:r>
          </a:p>
        </p:txBody>
      </p:sp>
      <p:sp>
        <p:nvSpPr>
          <p:cNvPr id="37" name="Shape 589">
            <a:extLst>
              <a:ext uri="{FF2B5EF4-FFF2-40B4-BE49-F238E27FC236}">
                <a16:creationId xmlns:a16="http://schemas.microsoft.com/office/drawing/2014/main" id="{0428B7DF-81A7-4E11-86B4-748D7FB46803}"/>
              </a:ext>
            </a:extLst>
          </p:cNvPr>
          <p:cNvSpPr txBox="1"/>
          <p:nvPr/>
        </p:nvSpPr>
        <p:spPr>
          <a:xfrm>
            <a:off x="3906525" y="2803050"/>
            <a:ext cx="467100" cy="22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no"/>
              <a:t>42</a:t>
            </a:r>
          </a:p>
        </p:txBody>
      </p:sp>
      <p:sp>
        <p:nvSpPr>
          <p:cNvPr id="38" name="Shape 590">
            <a:extLst>
              <a:ext uri="{FF2B5EF4-FFF2-40B4-BE49-F238E27FC236}">
                <a16:creationId xmlns:a16="http://schemas.microsoft.com/office/drawing/2014/main" id="{427B4F07-7F4F-4DE2-8828-485495B7AF9D}"/>
              </a:ext>
            </a:extLst>
          </p:cNvPr>
          <p:cNvSpPr txBox="1"/>
          <p:nvPr/>
        </p:nvSpPr>
        <p:spPr>
          <a:xfrm>
            <a:off x="3455475" y="2803050"/>
            <a:ext cx="467100" cy="22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no"/>
              <a:t>42</a:t>
            </a:r>
          </a:p>
        </p:txBody>
      </p:sp>
      <p:sp>
        <p:nvSpPr>
          <p:cNvPr id="39" name="Shape 591">
            <a:extLst>
              <a:ext uri="{FF2B5EF4-FFF2-40B4-BE49-F238E27FC236}">
                <a16:creationId xmlns:a16="http://schemas.microsoft.com/office/drawing/2014/main" id="{C2F8D6AF-F905-4D9E-9A4D-B71447D74A85}"/>
              </a:ext>
            </a:extLst>
          </p:cNvPr>
          <p:cNvSpPr txBox="1"/>
          <p:nvPr/>
        </p:nvSpPr>
        <p:spPr>
          <a:xfrm>
            <a:off x="3003700" y="2803050"/>
            <a:ext cx="467100" cy="22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no"/>
              <a:t>42</a:t>
            </a:r>
          </a:p>
        </p:txBody>
      </p:sp>
      <p:sp>
        <p:nvSpPr>
          <p:cNvPr id="40" name="Shape 592">
            <a:extLst>
              <a:ext uri="{FF2B5EF4-FFF2-40B4-BE49-F238E27FC236}">
                <a16:creationId xmlns:a16="http://schemas.microsoft.com/office/drawing/2014/main" id="{7F890377-D17A-4F63-A35E-56F1C8AA93FE}"/>
              </a:ext>
            </a:extLst>
          </p:cNvPr>
          <p:cNvSpPr txBox="1"/>
          <p:nvPr/>
        </p:nvSpPr>
        <p:spPr>
          <a:xfrm>
            <a:off x="2551425" y="2803050"/>
            <a:ext cx="467100" cy="22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no"/>
              <a:t>42</a:t>
            </a:r>
          </a:p>
        </p:txBody>
      </p:sp>
      <p:sp>
        <p:nvSpPr>
          <p:cNvPr id="41" name="Shape 593">
            <a:extLst>
              <a:ext uri="{FF2B5EF4-FFF2-40B4-BE49-F238E27FC236}">
                <a16:creationId xmlns:a16="http://schemas.microsoft.com/office/drawing/2014/main" id="{0761C375-3CB6-42B1-90D0-363BFAE7E18A}"/>
              </a:ext>
            </a:extLst>
          </p:cNvPr>
          <p:cNvSpPr txBox="1"/>
          <p:nvPr/>
        </p:nvSpPr>
        <p:spPr>
          <a:xfrm>
            <a:off x="2084325" y="2803050"/>
            <a:ext cx="467100" cy="22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no"/>
              <a:t>42</a:t>
            </a:r>
          </a:p>
        </p:txBody>
      </p:sp>
      <p:sp>
        <p:nvSpPr>
          <p:cNvPr id="42" name="Shape 594">
            <a:extLst>
              <a:ext uri="{FF2B5EF4-FFF2-40B4-BE49-F238E27FC236}">
                <a16:creationId xmlns:a16="http://schemas.microsoft.com/office/drawing/2014/main" id="{121DF71C-CCE2-4E8E-9776-ED54F042DDBC}"/>
              </a:ext>
            </a:extLst>
          </p:cNvPr>
          <p:cNvSpPr txBox="1"/>
          <p:nvPr/>
        </p:nvSpPr>
        <p:spPr>
          <a:xfrm>
            <a:off x="1632550" y="2803050"/>
            <a:ext cx="467100" cy="22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no"/>
              <a:t>42</a:t>
            </a:r>
          </a:p>
        </p:txBody>
      </p:sp>
      <p:sp>
        <p:nvSpPr>
          <p:cNvPr id="43" name="Shape 595">
            <a:extLst>
              <a:ext uri="{FF2B5EF4-FFF2-40B4-BE49-F238E27FC236}">
                <a16:creationId xmlns:a16="http://schemas.microsoft.com/office/drawing/2014/main" id="{3179F406-33AB-492D-B1FB-3E470BBD8E3E}"/>
              </a:ext>
            </a:extLst>
          </p:cNvPr>
          <p:cNvSpPr txBox="1"/>
          <p:nvPr/>
        </p:nvSpPr>
        <p:spPr>
          <a:xfrm>
            <a:off x="1180275" y="2803050"/>
            <a:ext cx="467100" cy="22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no"/>
              <a:t>42</a:t>
            </a:r>
          </a:p>
        </p:txBody>
      </p:sp>
      <p:cxnSp>
        <p:nvCxnSpPr>
          <p:cNvPr id="44" name="Shape 596">
            <a:extLst>
              <a:ext uri="{FF2B5EF4-FFF2-40B4-BE49-F238E27FC236}">
                <a16:creationId xmlns:a16="http://schemas.microsoft.com/office/drawing/2014/main" id="{7D2E2B9F-0333-48F3-95DE-2586F6973BA0}"/>
              </a:ext>
            </a:extLst>
          </p:cNvPr>
          <p:cNvCxnSpPr>
            <a:stCxn id="5" idx="4"/>
          </p:cNvCxnSpPr>
          <p:nvPr/>
        </p:nvCxnSpPr>
        <p:spPr>
          <a:xfrm>
            <a:off x="1429875" y="3548700"/>
            <a:ext cx="102000" cy="20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5" name="Shape 597">
            <a:extLst>
              <a:ext uri="{FF2B5EF4-FFF2-40B4-BE49-F238E27FC236}">
                <a16:creationId xmlns:a16="http://schemas.microsoft.com/office/drawing/2014/main" id="{038ECAB0-520D-44E4-8C62-8D35F3D057C9}"/>
              </a:ext>
            </a:extLst>
          </p:cNvPr>
          <p:cNvCxnSpPr>
            <a:stCxn id="6" idx="4"/>
          </p:cNvCxnSpPr>
          <p:nvPr/>
        </p:nvCxnSpPr>
        <p:spPr>
          <a:xfrm>
            <a:off x="1881662" y="3548700"/>
            <a:ext cx="96000" cy="211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6" name="Shape 598">
            <a:extLst>
              <a:ext uri="{FF2B5EF4-FFF2-40B4-BE49-F238E27FC236}">
                <a16:creationId xmlns:a16="http://schemas.microsoft.com/office/drawing/2014/main" id="{F4C114D5-961A-4167-8EBE-9473456A84B8}"/>
              </a:ext>
            </a:extLst>
          </p:cNvPr>
          <p:cNvCxnSpPr/>
          <p:nvPr/>
        </p:nvCxnSpPr>
        <p:spPr>
          <a:xfrm>
            <a:off x="2327475" y="3548700"/>
            <a:ext cx="102000" cy="20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7" name="Shape 599">
            <a:extLst>
              <a:ext uri="{FF2B5EF4-FFF2-40B4-BE49-F238E27FC236}">
                <a16:creationId xmlns:a16="http://schemas.microsoft.com/office/drawing/2014/main" id="{B564FFA7-1428-478D-86FD-DBD3D997241C}"/>
              </a:ext>
            </a:extLst>
          </p:cNvPr>
          <p:cNvCxnSpPr/>
          <p:nvPr/>
        </p:nvCxnSpPr>
        <p:spPr>
          <a:xfrm>
            <a:off x="2779275" y="3544650"/>
            <a:ext cx="102000" cy="20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8" name="Shape 600">
            <a:extLst>
              <a:ext uri="{FF2B5EF4-FFF2-40B4-BE49-F238E27FC236}">
                <a16:creationId xmlns:a16="http://schemas.microsoft.com/office/drawing/2014/main" id="{B57B0F3C-4FDD-4C2E-9B05-B8910414B56F}"/>
              </a:ext>
            </a:extLst>
          </p:cNvPr>
          <p:cNvCxnSpPr/>
          <p:nvPr/>
        </p:nvCxnSpPr>
        <p:spPr>
          <a:xfrm>
            <a:off x="3231062" y="3544650"/>
            <a:ext cx="96000" cy="211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9" name="Shape 601">
            <a:extLst>
              <a:ext uri="{FF2B5EF4-FFF2-40B4-BE49-F238E27FC236}">
                <a16:creationId xmlns:a16="http://schemas.microsoft.com/office/drawing/2014/main" id="{907D557D-1B03-45BF-B71A-6B9B4F72EBA1}"/>
              </a:ext>
            </a:extLst>
          </p:cNvPr>
          <p:cNvCxnSpPr/>
          <p:nvPr/>
        </p:nvCxnSpPr>
        <p:spPr>
          <a:xfrm>
            <a:off x="3676875" y="3544650"/>
            <a:ext cx="102000" cy="203700"/>
          </a:xfrm>
          <a:prstGeom prst="straightConnector1">
            <a:avLst/>
          </a:prstGeom>
          <a:noFill/>
          <a:ln w="9525" cap="flat" cmpd="sng">
            <a:solidFill>
              <a:srgbClr val="DEDEDE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0" name="Shape 602">
            <a:extLst>
              <a:ext uri="{FF2B5EF4-FFF2-40B4-BE49-F238E27FC236}">
                <a16:creationId xmlns:a16="http://schemas.microsoft.com/office/drawing/2014/main" id="{CC8CA510-14F3-43E8-8954-DBE49C968619}"/>
              </a:ext>
            </a:extLst>
          </p:cNvPr>
          <p:cNvCxnSpPr/>
          <p:nvPr/>
        </p:nvCxnSpPr>
        <p:spPr>
          <a:xfrm>
            <a:off x="4157037" y="3540600"/>
            <a:ext cx="102000" cy="203700"/>
          </a:xfrm>
          <a:prstGeom prst="straightConnector1">
            <a:avLst/>
          </a:prstGeom>
          <a:noFill/>
          <a:ln w="9525" cap="flat" cmpd="sng">
            <a:solidFill>
              <a:srgbClr val="DEDEDE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1" name="Shape 603">
            <a:extLst>
              <a:ext uri="{FF2B5EF4-FFF2-40B4-BE49-F238E27FC236}">
                <a16:creationId xmlns:a16="http://schemas.microsoft.com/office/drawing/2014/main" id="{29C56FA5-B91F-4B04-AC1D-CF2BB709E41D}"/>
              </a:ext>
            </a:extLst>
          </p:cNvPr>
          <p:cNvCxnSpPr/>
          <p:nvPr/>
        </p:nvCxnSpPr>
        <p:spPr>
          <a:xfrm>
            <a:off x="4621400" y="3548800"/>
            <a:ext cx="83400" cy="203700"/>
          </a:xfrm>
          <a:prstGeom prst="straightConnector1">
            <a:avLst/>
          </a:prstGeom>
          <a:noFill/>
          <a:ln w="9525" cap="flat" cmpd="sng">
            <a:solidFill>
              <a:srgbClr val="DEDEDE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2" name="Shape 604">
            <a:extLst>
              <a:ext uri="{FF2B5EF4-FFF2-40B4-BE49-F238E27FC236}">
                <a16:creationId xmlns:a16="http://schemas.microsoft.com/office/drawing/2014/main" id="{D933C494-1C8F-4F90-9AF8-E20467A78894}"/>
              </a:ext>
            </a:extLst>
          </p:cNvPr>
          <p:cNvCxnSpPr>
            <a:stCxn id="13" idx="4"/>
          </p:cNvCxnSpPr>
          <p:nvPr/>
        </p:nvCxnSpPr>
        <p:spPr>
          <a:xfrm>
            <a:off x="5044112" y="3548700"/>
            <a:ext cx="112500" cy="195600"/>
          </a:xfrm>
          <a:prstGeom prst="straightConnector1">
            <a:avLst/>
          </a:prstGeom>
          <a:noFill/>
          <a:ln w="9525" cap="flat" cmpd="sng">
            <a:solidFill>
              <a:srgbClr val="DEDEDE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53" name="Shape 605">
            <a:extLst>
              <a:ext uri="{FF2B5EF4-FFF2-40B4-BE49-F238E27FC236}">
                <a16:creationId xmlns:a16="http://schemas.microsoft.com/office/drawing/2014/main" id="{84FE9996-4D2C-4A0A-814C-D1D3D1BAF7C1}"/>
              </a:ext>
            </a:extLst>
          </p:cNvPr>
          <p:cNvSpPr/>
          <p:nvPr/>
        </p:nvSpPr>
        <p:spPr>
          <a:xfrm>
            <a:off x="3231075" y="3748350"/>
            <a:ext cx="251400" cy="239400"/>
          </a:xfrm>
          <a:prstGeom prst="ellipse">
            <a:avLst/>
          </a:prstGeom>
          <a:solidFill>
            <a:srgbClr val="EA9999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4" name="Shape 606">
            <a:extLst>
              <a:ext uri="{FF2B5EF4-FFF2-40B4-BE49-F238E27FC236}">
                <a16:creationId xmlns:a16="http://schemas.microsoft.com/office/drawing/2014/main" id="{6EF878C2-00A6-4FD6-89EE-76F80600F23C}"/>
              </a:ext>
            </a:extLst>
          </p:cNvPr>
          <p:cNvSpPr/>
          <p:nvPr/>
        </p:nvSpPr>
        <p:spPr>
          <a:xfrm>
            <a:off x="3482475" y="4108350"/>
            <a:ext cx="251400" cy="239400"/>
          </a:xfrm>
          <a:prstGeom prst="ellipse">
            <a:avLst/>
          </a:prstGeom>
          <a:solidFill>
            <a:srgbClr val="EA9999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5" name="Shape 607">
            <a:extLst>
              <a:ext uri="{FF2B5EF4-FFF2-40B4-BE49-F238E27FC236}">
                <a16:creationId xmlns:a16="http://schemas.microsoft.com/office/drawing/2014/main" id="{B46FB962-D6E3-4A0D-8E3E-0E49D80FDEFA}"/>
              </a:ext>
            </a:extLst>
          </p:cNvPr>
          <p:cNvSpPr/>
          <p:nvPr/>
        </p:nvSpPr>
        <p:spPr>
          <a:xfrm>
            <a:off x="3733875" y="4472300"/>
            <a:ext cx="251400" cy="239400"/>
          </a:xfrm>
          <a:prstGeom prst="ellipse">
            <a:avLst/>
          </a:prstGeom>
          <a:solidFill>
            <a:srgbClr val="EA9999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6" name="Shape 608">
            <a:extLst>
              <a:ext uri="{FF2B5EF4-FFF2-40B4-BE49-F238E27FC236}">
                <a16:creationId xmlns:a16="http://schemas.microsoft.com/office/drawing/2014/main" id="{1155F715-E844-403E-AA57-FC55CC859853}"/>
              </a:ext>
            </a:extLst>
          </p:cNvPr>
          <p:cNvSpPr/>
          <p:nvPr/>
        </p:nvSpPr>
        <p:spPr>
          <a:xfrm>
            <a:off x="4050800" y="4876200"/>
            <a:ext cx="251400" cy="239400"/>
          </a:xfrm>
          <a:prstGeom prst="ellipse">
            <a:avLst/>
          </a:prstGeom>
          <a:solidFill>
            <a:srgbClr val="A61C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57" name="Shape 609">
            <a:extLst>
              <a:ext uri="{FF2B5EF4-FFF2-40B4-BE49-F238E27FC236}">
                <a16:creationId xmlns:a16="http://schemas.microsoft.com/office/drawing/2014/main" id="{0D350ADE-6F39-4B13-BEA5-8B4639BFB7CF}"/>
              </a:ext>
            </a:extLst>
          </p:cNvPr>
          <p:cNvCxnSpPr>
            <a:stCxn id="53" idx="5"/>
            <a:endCxn id="54" idx="1"/>
          </p:cNvCxnSpPr>
          <p:nvPr/>
        </p:nvCxnSpPr>
        <p:spPr>
          <a:xfrm>
            <a:off x="3445658" y="3952690"/>
            <a:ext cx="73500" cy="190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8" name="Shape 610">
            <a:extLst>
              <a:ext uri="{FF2B5EF4-FFF2-40B4-BE49-F238E27FC236}">
                <a16:creationId xmlns:a16="http://schemas.microsoft.com/office/drawing/2014/main" id="{827D4D37-2C79-466D-881F-86F188C552D1}"/>
              </a:ext>
            </a:extLst>
          </p:cNvPr>
          <p:cNvCxnSpPr>
            <a:stCxn id="54" idx="5"/>
            <a:endCxn id="55" idx="1"/>
          </p:cNvCxnSpPr>
          <p:nvPr/>
        </p:nvCxnSpPr>
        <p:spPr>
          <a:xfrm>
            <a:off x="3697058" y="4312690"/>
            <a:ext cx="73500" cy="194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9" name="Shape 611">
            <a:extLst>
              <a:ext uri="{FF2B5EF4-FFF2-40B4-BE49-F238E27FC236}">
                <a16:creationId xmlns:a16="http://schemas.microsoft.com/office/drawing/2014/main" id="{C6ADBDEB-16BB-43E4-BC2C-5B17A373907D}"/>
              </a:ext>
            </a:extLst>
          </p:cNvPr>
          <p:cNvCxnSpPr>
            <a:stCxn id="55" idx="5"/>
            <a:endCxn id="56" idx="1"/>
          </p:cNvCxnSpPr>
          <p:nvPr/>
        </p:nvCxnSpPr>
        <p:spPr>
          <a:xfrm>
            <a:off x="3948458" y="4676640"/>
            <a:ext cx="139200" cy="234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60" name="Shape 612">
            <a:extLst>
              <a:ext uri="{FF2B5EF4-FFF2-40B4-BE49-F238E27FC236}">
                <a16:creationId xmlns:a16="http://schemas.microsoft.com/office/drawing/2014/main" id="{3880C7C6-A2EA-4CAF-8D01-5F0270E8D193}"/>
              </a:ext>
            </a:extLst>
          </p:cNvPr>
          <p:cNvSpPr/>
          <p:nvPr/>
        </p:nvSpPr>
        <p:spPr>
          <a:xfrm>
            <a:off x="4405850" y="4937975"/>
            <a:ext cx="200400" cy="1017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1" name="Shape 613">
            <a:extLst>
              <a:ext uri="{FF2B5EF4-FFF2-40B4-BE49-F238E27FC236}">
                <a16:creationId xmlns:a16="http://schemas.microsoft.com/office/drawing/2014/main" id="{03DC3C2E-F855-425B-ABB4-732DB38A1E3C}"/>
              </a:ext>
            </a:extLst>
          </p:cNvPr>
          <p:cNvSpPr txBox="1"/>
          <p:nvPr/>
        </p:nvSpPr>
        <p:spPr>
          <a:xfrm>
            <a:off x="4612925" y="4875125"/>
            <a:ext cx="419100" cy="22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no"/>
              <a:t>-8</a:t>
            </a:r>
          </a:p>
        </p:txBody>
      </p:sp>
    </p:spTree>
    <p:extLst>
      <p:ext uri="{BB962C8B-B14F-4D97-AF65-F5344CB8AC3E}">
        <p14:creationId xmlns:p14="http://schemas.microsoft.com/office/powerpoint/2010/main" val="140738344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BAA074-4488-4DB4-ADA6-47B3D7777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o" dirty="0"/>
              <a:t>Variance - same actions for same state: now negative</a:t>
            </a:r>
            <a:endParaRPr lang="en-US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CA2CA40-4A6C-4AB8-880A-AA6C3FB58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74</a:t>
            </a:fld>
            <a:endParaRPr lang="en-US" dirty="0"/>
          </a:p>
        </p:txBody>
      </p:sp>
      <p:sp>
        <p:nvSpPr>
          <p:cNvPr id="5" name="Shape 619">
            <a:extLst>
              <a:ext uri="{FF2B5EF4-FFF2-40B4-BE49-F238E27FC236}">
                <a16:creationId xmlns:a16="http://schemas.microsoft.com/office/drawing/2014/main" id="{512CF48F-DEA2-4E1D-90D5-01CC4FE07DD8}"/>
              </a:ext>
            </a:extLst>
          </p:cNvPr>
          <p:cNvSpPr/>
          <p:nvPr/>
        </p:nvSpPr>
        <p:spPr>
          <a:xfrm>
            <a:off x="1463503" y="2940076"/>
            <a:ext cx="251400" cy="239400"/>
          </a:xfrm>
          <a:prstGeom prst="ellipse">
            <a:avLst/>
          </a:prstGeom>
          <a:solidFill>
            <a:srgbClr val="EA9999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" name="Shape 620">
            <a:extLst>
              <a:ext uri="{FF2B5EF4-FFF2-40B4-BE49-F238E27FC236}">
                <a16:creationId xmlns:a16="http://schemas.microsoft.com/office/drawing/2014/main" id="{A586FB12-10BB-4090-BC8C-C8C669DA8493}"/>
              </a:ext>
            </a:extLst>
          </p:cNvPr>
          <p:cNvSpPr/>
          <p:nvPr/>
        </p:nvSpPr>
        <p:spPr>
          <a:xfrm>
            <a:off x="1915290" y="2940076"/>
            <a:ext cx="251400" cy="239400"/>
          </a:xfrm>
          <a:prstGeom prst="ellipse">
            <a:avLst/>
          </a:prstGeom>
          <a:solidFill>
            <a:srgbClr val="EA9999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" name="Shape 621">
            <a:extLst>
              <a:ext uri="{FF2B5EF4-FFF2-40B4-BE49-F238E27FC236}">
                <a16:creationId xmlns:a16="http://schemas.microsoft.com/office/drawing/2014/main" id="{89340E45-4084-4D27-948E-7AFEF32FBF7A}"/>
              </a:ext>
            </a:extLst>
          </p:cNvPr>
          <p:cNvSpPr/>
          <p:nvPr/>
        </p:nvSpPr>
        <p:spPr>
          <a:xfrm>
            <a:off x="2367078" y="2940076"/>
            <a:ext cx="251400" cy="239400"/>
          </a:xfrm>
          <a:prstGeom prst="ellipse">
            <a:avLst/>
          </a:prstGeom>
          <a:solidFill>
            <a:srgbClr val="EA9999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" name="Shape 622">
            <a:extLst>
              <a:ext uri="{FF2B5EF4-FFF2-40B4-BE49-F238E27FC236}">
                <a16:creationId xmlns:a16="http://schemas.microsoft.com/office/drawing/2014/main" id="{B8420DE5-67AA-4784-9BA2-4280DE4E3018}"/>
              </a:ext>
            </a:extLst>
          </p:cNvPr>
          <p:cNvSpPr/>
          <p:nvPr/>
        </p:nvSpPr>
        <p:spPr>
          <a:xfrm>
            <a:off x="2818840" y="2940076"/>
            <a:ext cx="251400" cy="239400"/>
          </a:xfrm>
          <a:prstGeom prst="ellipse">
            <a:avLst/>
          </a:prstGeom>
          <a:solidFill>
            <a:srgbClr val="EA9999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" name="Shape 623">
            <a:extLst>
              <a:ext uri="{FF2B5EF4-FFF2-40B4-BE49-F238E27FC236}">
                <a16:creationId xmlns:a16="http://schemas.microsoft.com/office/drawing/2014/main" id="{545D5B1C-9D09-40E8-90EA-FD39E88622E7}"/>
              </a:ext>
            </a:extLst>
          </p:cNvPr>
          <p:cNvSpPr/>
          <p:nvPr/>
        </p:nvSpPr>
        <p:spPr>
          <a:xfrm>
            <a:off x="3270615" y="2940076"/>
            <a:ext cx="251400" cy="239400"/>
          </a:xfrm>
          <a:prstGeom prst="ellipse">
            <a:avLst/>
          </a:prstGeom>
          <a:solidFill>
            <a:srgbClr val="EA9999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" name="Shape 624">
            <a:extLst>
              <a:ext uri="{FF2B5EF4-FFF2-40B4-BE49-F238E27FC236}">
                <a16:creationId xmlns:a16="http://schemas.microsoft.com/office/drawing/2014/main" id="{DEAA5D7E-8DE7-4F99-963A-A79B2EB91D7D}"/>
              </a:ext>
            </a:extLst>
          </p:cNvPr>
          <p:cNvSpPr/>
          <p:nvPr/>
        </p:nvSpPr>
        <p:spPr>
          <a:xfrm>
            <a:off x="3722403" y="2940076"/>
            <a:ext cx="251400" cy="239400"/>
          </a:xfrm>
          <a:prstGeom prst="ellipse">
            <a:avLst/>
          </a:prstGeom>
          <a:solidFill>
            <a:srgbClr val="B6D7A8">
              <a:alpha val="42540"/>
            </a:srgbClr>
          </a:solidFill>
          <a:ln w="9525" cap="flat" cmpd="sng">
            <a:solidFill>
              <a:srgbClr val="DEDEDE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625">
            <a:extLst>
              <a:ext uri="{FF2B5EF4-FFF2-40B4-BE49-F238E27FC236}">
                <a16:creationId xmlns:a16="http://schemas.microsoft.com/office/drawing/2014/main" id="{96175D15-658D-40B7-BA3D-91C2E7EEC740}"/>
              </a:ext>
            </a:extLst>
          </p:cNvPr>
          <p:cNvSpPr/>
          <p:nvPr/>
        </p:nvSpPr>
        <p:spPr>
          <a:xfrm>
            <a:off x="4174190" y="2940076"/>
            <a:ext cx="251400" cy="239400"/>
          </a:xfrm>
          <a:prstGeom prst="ellipse">
            <a:avLst/>
          </a:prstGeom>
          <a:solidFill>
            <a:srgbClr val="B6D7A8">
              <a:alpha val="42540"/>
            </a:srgbClr>
          </a:solidFill>
          <a:ln w="9525" cap="flat" cmpd="sng">
            <a:solidFill>
              <a:srgbClr val="DEDEDE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626">
            <a:extLst>
              <a:ext uri="{FF2B5EF4-FFF2-40B4-BE49-F238E27FC236}">
                <a16:creationId xmlns:a16="http://schemas.microsoft.com/office/drawing/2014/main" id="{C37E4B66-4F46-4D4F-84AF-C31E6183E86F}"/>
              </a:ext>
            </a:extLst>
          </p:cNvPr>
          <p:cNvSpPr/>
          <p:nvPr/>
        </p:nvSpPr>
        <p:spPr>
          <a:xfrm>
            <a:off x="4625978" y="2940076"/>
            <a:ext cx="251400" cy="239400"/>
          </a:xfrm>
          <a:prstGeom prst="ellipse">
            <a:avLst/>
          </a:prstGeom>
          <a:solidFill>
            <a:srgbClr val="B6D7A8">
              <a:alpha val="42540"/>
            </a:srgbClr>
          </a:solidFill>
          <a:ln w="9525" cap="flat" cmpd="sng">
            <a:solidFill>
              <a:srgbClr val="DEDEDE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" name="Shape 627">
            <a:extLst>
              <a:ext uri="{FF2B5EF4-FFF2-40B4-BE49-F238E27FC236}">
                <a16:creationId xmlns:a16="http://schemas.microsoft.com/office/drawing/2014/main" id="{6134CEC2-2764-445D-B271-A77D7F35E80F}"/>
              </a:ext>
            </a:extLst>
          </p:cNvPr>
          <p:cNvSpPr/>
          <p:nvPr/>
        </p:nvSpPr>
        <p:spPr>
          <a:xfrm>
            <a:off x="5077740" y="2940076"/>
            <a:ext cx="251400" cy="239400"/>
          </a:xfrm>
          <a:prstGeom prst="ellipse">
            <a:avLst/>
          </a:prstGeom>
          <a:solidFill>
            <a:srgbClr val="B6D7A8">
              <a:alpha val="42540"/>
            </a:srgbClr>
          </a:solidFill>
          <a:ln w="9525" cap="flat" cmpd="sng">
            <a:solidFill>
              <a:srgbClr val="DEDEDE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" name="Shape 628">
            <a:extLst>
              <a:ext uri="{FF2B5EF4-FFF2-40B4-BE49-F238E27FC236}">
                <a16:creationId xmlns:a16="http://schemas.microsoft.com/office/drawing/2014/main" id="{1B484CB7-F2E6-4017-ACC0-C70248C0BB63}"/>
              </a:ext>
            </a:extLst>
          </p:cNvPr>
          <p:cNvSpPr/>
          <p:nvPr/>
        </p:nvSpPr>
        <p:spPr>
          <a:xfrm>
            <a:off x="5529515" y="2940076"/>
            <a:ext cx="251400" cy="239400"/>
          </a:xfrm>
          <a:prstGeom prst="ellipse">
            <a:avLst/>
          </a:prstGeom>
          <a:solidFill>
            <a:srgbClr val="6AA84F">
              <a:alpha val="31000"/>
            </a:srgbClr>
          </a:solidFill>
          <a:ln w="9525" cap="flat" cmpd="sng">
            <a:solidFill>
              <a:srgbClr val="CBCBC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15" name="Shape 629">
            <a:extLst>
              <a:ext uri="{FF2B5EF4-FFF2-40B4-BE49-F238E27FC236}">
                <a16:creationId xmlns:a16="http://schemas.microsoft.com/office/drawing/2014/main" id="{1EE07F6E-C72E-473F-BA69-6332EC641750}"/>
              </a:ext>
            </a:extLst>
          </p:cNvPr>
          <p:cNvCxnSpPr>
            <a:stCxn id="5" idx="6"/>
            <a:endCxn id="6" idx="2"/>
          </p:cNvCxnSpPr>
          <p:nvPr/>
        </p:nvCxnSpPr>
        <p:spPr>
          <a:xfrm>
            <a:off x="1714903" y="3059776"/>
            <a:ext cx="20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" name="Shape 630">
            <a:extLst>
              <a:ext uri="{FF2B5EF4-FFF2-40B4-BE49-F238E27FC236}">
                <a16:creationId xmlns:a16="http://schemas.microsoft.com/office/drawing/2014/main" id="{BDC74C25-9C30-47BC-932A-CFD56288068A}"/>
              </a:ext>
            </a:extLst>
          </p:cNvPr>
          <p:cNvCxnSpPr/>
          <p:nvPr/>
        </p:nvCxnSpPr>
        <p:spPr>
          <a:xfrm>
            <a:off x="2166703" y="3059776"/>
            <a:ext cx="20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" name="Shape 631">
            <a:extLst>
              <a:ext uri="{FF2B5EF4-FFF2-40B4-BE49-F238E27FC236}">
                <a16:creationId xmlns:a16="http://schemas.microsoft.com/office/drawing/2014/main" id="{1CDE31B1-86E7-45C5-95E7-6E43D7E274C7}"/>
              </a:ext>
            </a:extLst>
          </p:cNvPr>
          <p:cNvCxnSpPr/>
          <p:nvPr/>
        </p:nvCxnSpPr>
        <p:spPr>
          <a:xfrm>
            <a:off x="2618465" y="3059776"/>
            <a:ext cx="20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8" name="Shape 632">
            <a:extLst>
              <a:ext uri="{FF2B5EF4-FFF2-40B4-BE49-F238E27FC236}">
                <a16:creationId xmlns:a16="http://schemas.microsoft.com/office/drawing/2014/main" id="{03B0DE3B-6CA0-474D-8A0C-4A93FFE0BA67}"/>
              </a:ext>
            </a:extLst>
          </p:cNvPr>
          <p:cNvCxnSpPr/>
          <p:nvPr/>
        </p:nvCxnSpPr>
        <p:spPr>
          <a:xfrm>
            <a:off x="3074527" y="3059776"/>
            <a:ext cx="20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9" name="Shape 633">
            <a:extLst>
              <a:ext uri="{FF2B5EF4-FFF2-40B4-BE49-F238E27FC236}">
                <a16:creationId xmlns:a16="http://schemas.microsoft.com/office/drawing/2014/main" id="{6E5EBF4A-1FD8-4E3B-8814-5FDB818B95F0}"/>
              </a:ext>
            </a:extLst>
          </p:cNvPr>
          <p:cNvCxnSpPr/>
          <p:nvPr/>
        </p:nvCxnSpPr>
        <p:spPr>
          <a:xfrm>
            <a:off x="3526327" y="3059776"/>
            <a:ext cx="20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0" name="Shape 634">
            <a:extLst>
              <a:ext uri="{FF2B5EF4-FFF2-40B4-BE49-F238E27FC236}">
                <a16:creationId xmlns:a16="http://schemas.microsoft.com/office/drawing/2014/main" id="{30F2F980-32D2-473F-A775-3730440EB56C}"/>
              </a:ext>
            </a:extLst>
          </p:cNvPr>
          <p:cNvCxnSpPr/>
          <p:nvPr/>
        </p:nvCxnSpPr>
        <p:spPr>
          <a:xfrm>
            <a:off x="3978089" y="3059776"/>
            <a:ext cx="200400" cy="0"/>
          </a:xfrm>
          <a:prstGeom prst="straightConnector1">
            <a:avLst/>
          </a:prstGeom>
          <a:noFill/>
          <a:ln w="9525" cap="flat" cmpd="sng">
            <a:solidFill>
              <a:srgbClr val="DEDEDE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1" name="Shape 635">
            <a:extLst>
              <a:ext uri="{FF2B5EF4-FFF2-40B4-BE49-F238E27FC236}">
                <a16:creationId xmlns:a16="http://schemas.microsoft.com/office/drawing/2014/main" id="{6F046FDB-7DC0-4B40-8791-C87CC031ECB4}"/>
              </a:ext>
            </a:extLst>
          </p:cNvPr>
          <p:cNvCxnSpPr/>
          <p:nvPr/>
        </p:nvCxnSpPr>
        <p:spPr>
          <a:xfrm>
            <a:off x="4429805" y="3059776"/>
            <a:ext cx="200400" cy="0"/>
          </a:xfrm>
          <a:prstGeom prst="straightConnector1">
            <a:avLst/>
          </a:prstGeom>
          <a:noFill/>
          <a:ln w="9525" cap="flat" cmpd="sng">
            <a:solidFill>
              <a:srgbClr val="DEDEDE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2" name="Shape 636">
            <a:extLst>
              <a:ext uri="{FF2B5EF4-FFF2-40B4-BE49-F238E27FC236}">
                <a16:creationId xmlns:a16="http://schemas.microsoft.com/office/drawing/2014/main" id="{2D7CEF46-5D28-484C-840D-9BB3A6F99D13}"/>
              </a:ext>
            </a:extLst>
          </p:cNvPr>
          <p:cNvCxnSpPr/>
          <p:nvPr/>
        </p:nvCxnSpPr>
        <p:spPr>
          <a:xfrm>
            <a:off x="4881605" y="3059776"/>
            <a:ext cx="200400" cy="0"/>
          </a:xfrm>
          <a:prstGeom prst="straightConnector1">
            <a:avLst/>
          </a:prstGeom>
          <a:noFill/>
          <a:ln w="9525" cap="flat" cmpd="sng">
            <a:solidFill>
              <a:srgbClr val="DEDEDE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3" name="Shape 637">
            <a:extLst>
              <a:ext uri="{FF2B5EF4-FFF2-40B4-BE49-F238E27FC236}">
                <a16:creationId xmlns:a16="http://schemas.microsoft.com/office/drawing/2014/main" id="{ACF0D85E-D86D-4F69-BAB2-26730A69103C}"/>
              </a:ext>
            </a:extLst>
          </p:cNvPr>
          <p:cNvCxnSpPr/>
          <p:nvPr/>
        </p:nvCxnSpPr>
        <p:spPr>
          <a:xfrm>
            <a:off x="5333367" y="3059776"/>
            <a:ext cx="200400" cy="0"/>
          </a:xfrm>
          <a:prstGeom prst="straightConnector1">
            <a:avLst/>
          </a:prstGeom>
          <a:noFill/>
          <a:ln w="9525" cap="flat" cmpd="sng">
            <a:solidFill>
              <a:srgbClr val="DEDEDE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4" name="Shape 638">
            <a:extLst>
              <a:ext uri="{FF2B5EF4-FFF2-40B4-BE49-F238E27FC236}">
                <a16:creationId xmlns:a16="http://schemas.microsoft.com/office/drawing/2014/main" id="{5D69DB1B-26AF-4478-B06E-98DBC73B8CF3}"/>
              </a:ext>
            </a:extLst>
          </p:cNvPr>
          <p:cNvSpPr/>
          <p:nvPr/>
        </p:nvSpPr>
        <p:spPr>
          <a:xfrm rot="10800000" flipH="1">
            <a:off x="1523377" y="3458326"/>
            <a:ext cx="101700" cy="1977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" name="Shape 639">
            <a:extLst>
              <a:ext uri="{FF2B5EF4-FFF2-40B4-BE49-F238E27FC236}">
                <a16:creationId xmlns:a16="http://schemas.microsoft.com/office/drawing/2014/main" id="{6EAFB367-4F3C-4270-9EF6-813E8AA3B8F9}"/>
              </a:ext>
            </a:extLst>
          </p:cNvPr>
          <p:cNvSpPr/>
          <p:nvPr/>
        </p:nvSpPr>
        <p:spPr>
          <a:xfrm rot="10800000" flipH="1">
            <a:off x="1974589" y="3458325"/>
            <a:ext cx="101700" cy="1977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" name="Shape 640">
            <a:extLst>
              <a:ext uri="{FF2B5EF4-FFF2-40B4-BE49-F238E27FC236}">
                <a16:creationId xmlns:a16="http://schemas.microsoft.com/office/drawing/2014/main" id="{456FBAF3-6929-4B70-BB83-67A0E62B1895}"/>
              </a:ext>
            </a:extLst>
          </p:cNvPr>
          <p:cNvSpPr/>
          <p:nvPr/>
        </p:nvSpPr>
        <p:spPr>
          <a:xfrm rot="10800000" flipH="1">
            <a:off x="2425789" y="3458337"/>
            <a:ext cx="101700" cy="1977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" name="Shape 641">
            <a:extLst>
              <a:ext uri="{FF2B5EF4-FFF2-40B4-BE49-F238E27FC236}">
                <a16:creationId xmlns:a16="http://schemas.microsoft.com/office/drawing/2014/main" id="{7F0D83CD-2A51-4137-847E-ADE75B228B75}"/>
              </a:ext>
            </a:extLst>
          </p:cNvPr>
          <p:cNvSpPr txBox="1"/>
          <p:nvPr/>
        </p:nvSpPr>
        <p:spPr>
          <a:xfrm>
            <a:off x="2243903" y="3731176"/>
            <a:ext cx="467100" cy="22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no"/>
              <a:t>-8</a:t>
            </a:r>
          </a:p>
        </p:txBody>
      </p:sp>
      <p:sp>
        <p:nvSpPr>
          <p:cNvPr id="28" name="Shape 642">
            <a:extLst>
              <a:ext uri="{FF2B5EF4-FFF2-40B4-BE49-F238E27FC236}">
                <a16:creationId xmlns:a16="http://schemas.microsoft.com/office/drawing/2014/main" id="{159BB799-AF58-4000-9B1E-2642BE8A1213}"/>
              </a:ext>
            </a:extLst>
          </p:cNvPr>
          <p:cNvSpPr txBox="1"/>
          <p:nvPr/>
        </p:nvSpPr>
        <p:spPr>
          <a:xfrm>
            <a:off x="1792128" y="3731176"/>
            <a:ext cx="467100" cy="22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no"/>
              <a:t>-8</a:t>
            </a:r>
          </a:p>
        </p:txBody>
      </p:sp>
      <p:sp>
        <p:nvSpPr>
          <p:cNvPr id="29" name="Shape 643">
            <a:extLst>
              <a:ext uri="{FF2B5EF4-FFF2-40B4-BE49-F238E27FC236}">
                <a16:creationId xmlns:a16="http://schemas.microsoft.com/office/drawing/2014/main" id="{2ED6A12F-835E-4155-90CD-CE796BE506C7}"/>
              </a:ext>
            </a:extLst>
          </p:cNvPr>
          <p:cNvSpPr txBox="1"/>
          <p:nvPr/>
        </p:nvSpPr>
        <p:spPr>
          <a:xfrm>
            <a:off x="1339853" y="3731176"/>
            <a:ext cx="467100" cy="22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no"/>
              <a:t>-8</a:t>
            </a:r>
          </a:p>
        </p:txBody>
      </p:sp>
      <p:cxnSp>
        <p:nvCxnSpPr>
          <p:cNvPr id="30" name="Shape 644">
            <a:extLst>
              <a:ext uri="{FF2B5EF4-FFF2-40B4-BE49-F238E27FC236}">
                <a16:creationId xmlns:a16="http://schemas.microsoft.com/office/drawing/2014/main" id="{433E0799-393A-4E7E-9189-5555F774955F}"/>
              </a:ext>
            </a:extLst>
          </p:cNvPr>
          <p:cNvCxnSpPr>
            <a:stCxn id="5" idx="4"/>
          </p:cNvCxnSpPr>
          <p:nvPr/>
        </p:nvCxnSpPr>
        <p:spPr>
          <a:xfrm>
            <a:off x="1589203" y="3179476"/>
            <a:ext cx="102000" cy="20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1" name="Shape 645">
            <a:extLst>
              <a:ext uri="{FF2B5EF4-FFF2-40B4-BE49-F238E27FC236}">
                <a16:creationId xmlns:a16="http://schemas.microsoft.com/office/drawing/2014/main" id="{77E2CAFC-B04E-4944-A191-985E2BF87E30}"/>
              </a:ext>
            </a:extLst>
          </p:cNvPr>
          <p:cNvCxnSpPr>
            <a:stCxn id="6" idx="4"/>
          </p:cNvCxnSpPr>
          <p:nvPr/>
        </p:nvCxnSpPr>
        <p:spPr>
          <a:xfrm>
            <a:off x="2040990" y="3179476"/>
            <a:ext cx="96000" cy="211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2" name="Shape 646">
            <a:extLst>
              <a:ext uri="{FF2B5EF4-FFF2-40B4-BE49-F238E27FC236}">
                <a16:creationId xmlns:a16="http://schemas.microsoft.com/office/drawing/2014/main" id="{5EB67717-3CDE-4479-B6DA-03DFB81DBECA}"/>
              </a:ext>
            </a:extLst>
          </p:cNvPr>
          <p:cNvCxnSpPr/>
          <p:nvPr/>
        </p:nvCxnSpPr>
        <p:spPr>
          <a:xfrm>
            <a:off x="2486803" y="3179476"/>
            <a:ext cx="102000" cy="20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3" name="Shape 647">
            <a:extLst>
              <a:ext uri="{FF2B5EF4-FFF2-40B4-BE49-F238E27FC236}">
                <a16:creationId xmlns:a16="http://schemas.microsoft.com/office/drawing/2014/main" id="{AD5881D2-A89C-4021-94C4-A09EC5A1C99B}"/>
              </a:ext>
            </a:extLst>
          </p:cNvPr>
          <p:cNvCxnSpPr/>
          <p:nvPr/>
        </p:nvCxnSpPr>
        <p:spPr>
          <a:xfrm>
            <a:off x="2938603" y="3175426"/>
            <a:ext cx="102000" cy="20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4" name="Shape 648">
            <a:extLst>
              <a:ext uri="{FF2B5EF4-FFF2-40B4-BE49-F238E27FC236}">
                <a16:creationId xmlns:a16="http://schemas.microsoft.com/office/drawing/2014/main" id="{45BA5123-2D73-4908-A9EB-621CCA6DC45D}"/>
              </a:ext>
            </a:extLst>
          </p:cNvPr>
          <p:cNvCxnSpPr/>
          <p:nvPr/>
        </p:nvCxnSpPr>
        <p:spPr>
          <a:xfrm>
            <a:off x="3390390" y="3175426"/>
            <a:ext cx="96000" cy="211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5" name="Shape 649">
            <a:extLst>
              <a:ext uri="{FF2B5EF4-FFF2-40B4-BE49-F238E27FC236}">
                <a16:creationId xmlns:a16="http://schemas.microsoft.com/office/drawing/2014/main" id="{46A0A26B-CB32-4502-A3A7-EAB9B278C494}"/>
              </a:ext>
            </a:extLst>
          </p:cNvPr>
          <p:cNvCxnSpPr/>
          <p:nvPr/>
        </p:nvCxnSpPr>
        <p:spPr>
          <a:xfrm>
            <a:off x="3836203" y="3175426"/>
            <a:ext cx="102000" cy="203700"/>
          </a:xfrm>
          <a:prstGeom prst="straightConnector1">
            <a:avLst/>
          </a:prstGeom>
          <a:noFill/>
          <a:ln w="9525" cap="flat" cmpd="sng">
            <a:solidFill>
              <a:srgbClr val="DEDEDE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6" name="Shape 650">
            <a:extLst>
              <a:ext uri="{FF2B5EF4-FFF2-40B4-BE49-F238E27FC236}">
                <a16:creationId xmlns:a16="http://schemas.microsoft.com/office/drawing/2014/main" id="{E3AA537F-6540-4CAA-BAAA-C7522200748D}"/>
              </a:ext>
            </a:extLst>
          </p:cNvPr>
          <p:cNvCxnSpPr/>
          <p:nvPr/>
        </p:nvCxnSpPr>
        <p:spPr>
          <a:xfrm>
            <a:off x="4316365" y="3171376"/>
            <a:ext cx="102000" cy="203700"/>
          </a:xfrm>
          <a:prstGeom prst="straightConnector1">
            <a:avLst/>
          </a:prstGeom>
          <a:noFill/>
          <a:ln w="9525" cap="flat" cmpd="sng">
            <a:solidFill>
              <a:srgbClr val="DEDEDE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7" name="Shape 651">
            <a:extLst>
              <a:ext uri="{FF2B5EF4-FFF2-40B4-BE49-F238E27FC236}">
                <a16:creationId xmlns:a16="http://schemas.microsoft.com/office/drawing/2014/main" id="{0B67F95C-3643-43C5-A96A-9EEF34F82332}"/>
              </a:ext>
            </a:extLst>
          </p:cNvPr>
          <p:cNvCxnSpPr/>
          <p:nvPr/>
        </p:nvCxnSpPr>
        <p:spPr>
          <a:xfrm>
            <a:off x="4780728" y="3179576"/>
            <a:ext cx="83400" cy="203700"/>
          </a:xfrm>
          <a:prstGeom prst="straightConnector1">
            <a:avLst/>
          </a:prstGeom>
          <a:noFill/>
          <a:ln w="9525" cap="flat" cmpd="sng">
            <a:solidFill>
              <a:srgbClr val="DEDEDE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8" name="Shape 652">
            <a:extLst>
              <a:ext uri="{FF2B5EF4-FFF2-40B4-BE49-F238E27FC236}">
                <a16:creationId xmlns:a16="http://schemas.microsoft.com/office/drawing/2014/main" id="{F42ED2BB-8E8B-4C03-B61A-09ECB1B5BF69}"/>
              </a:ext>
            </a:extLst>
          </p:cNvPr>
          <p:cNvCxnSpPr>
            <a:stCxn id="13" idx="4"/>
          </p:cNvCxnSpPr>
          <p:nvPr/>
        </p:nvCxnSpPr>
        <p:spPr>
          <a:xfrm>
            <a:off x="5203440" y="3179476"/>
            <a:ext cx="112500" cy="195600"/>
          </a:xfrm>
          <a:prstGeom prst="straightConnector1">
            <a:avLst/>
          </a:prstGeom>
          <a:noFill/>
          <a:ln w="9525" cap="flat" cmpd="sng">
            <a:solidFill>
              <a:srgbClr val="DEDEDE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9" name="Shape 653">
            <a:extLst>
              <a:ext uri="{FF2B5EF4-FFF2-40B4-BE49-F238E27FC236}">
                <a16:creationId xmlns:a16="http://schemas.microsoft.com/office/drawing/2014/main" id="{D6A65840-BE3B-498E-9F03-46223ACFDA96}"/>
              </a:ext>
            </a:extLst>
          </p:cNvPr>
          <p:cNvSpPr/>
          <p:nvPr/>
        </p:nvSpPr>
        <p:spPr>
          <a:xfrm>
            <a:off x="3390403" y="3379126"/>
            <a:ext cx="251400" cy="239400"/>
          </a:xfrm>
          <a:prstGeom prst="ellipse">
            <a:avLst/>
          </a:prstGeom>
          <a:solidFill>
            <a:srgbClr val="EA9999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0" name="Shape 654">
            <a:extLst>
              <a:ext uri="{FF2B5EF4-FFF2-40B4-BE49-F238E27FC236}">
                <a16:creationId xmlns:a16="http://schemas.microsoft.com/office/drawing/2014/main" id="{12EF5F96-7D1C-4957-A3DA-D3A7F94A8A91}"/>
              </a:ext>
            </a:extLst>
          </p:cNvPr>
          <p:cNvSpPr/>
          <p:nvPr/>
        </p:nvSpPr>
        <p:spPr>
          <a:xfrm>
            <a:off x="3641803" y="3739126"/>
            <a:ext cx="251400" cy="239400"/>
          </a:xfrm>
          <a:prstGeom prst="ellipse">
            <a:avLst/>
          </a:prstGeom>
          <a:solidFill>
            <a:srgbClr val="EA9999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1" name="Shape 655">
            <a:extLst>
              <a:ext uri="{FF2B5EF4-FFF2-40B4-BE49-F238E27FC236}">
                <a16:creationId xmlns:a16="http://schemas.microsoft.com/office/drawing/2014/main" id="{7D9D4DFA-D6EC-45BF-B0D8-90EFA98B6F0A}"/>
              </a:ext>
            </a:extLst>
          </p:cNvPr>
          <p:cNvSpPr/>
          <p:nvPr/>
        </p:nvSpPr>
        <p:spPr>
          <a:xfrm>
            <a:off x="3893203" y="4103076"/>
            <a:ext cx="251400" cy="239400"/>
          </a:xfrm>
          <a:prstGeom prst="ellipse">
            <a:avLst/>
          </a:prstGeom>
          <a:solidFill>
            <a:srgbClr val="EA9999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2" name="Shape 656">
            <a:extLst>
              <a:ext uri="{FF2B5EF4-FFF2-40B4-BE49-F238E27FC236}">
                <a16:creationId xmlns:a16="http://schemas.microsoft.com/office/drawing/2014/main" id="{58508F15-4B18-4F3C-9E25-2A96E2546EF2}"/>
              </a:ext>
            </a:extLst>
          </p:cNvPr>
          <p:cNvSpPr/>
          <p:nvPr/>
        </p:nvSpPr>
        <p:spPr>
          <a:xfrm>
            <a:off x="4210128" y="4506976"/>
            <a:ext cx="251400" cy="239400"/>
          </a:xfrm>
          <a:prstGeom prst="ellipse">
            <a:avLst/>
          </a:prstGeom>
          <a:solidFill>
            <a:srgbClr val="A61C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43" name="Shape 657">
            <a:extLst>
              <a:ext uri="{FF2B5EF4-FFF2-40B4-BE49-F238E27FC236}">
                <a16:creationId xmlns:a16="http://schemas.microsoft.com/office/drawing/2014/main" id="{AFC664A7-B356-4C32-97CD-04969E48A65B}"/>
              </a:ext>
            </a:extLst>
          </p:cNvPr>
          <p:cNvCxnSpPr>
            <a:stCxn id="39" idx="5"/>
            <a:endCxn id="40" idx="1"/>
          </p:cNvCxnSpPr>
          <p:nvPr/>
        </p:nvCxnSpPr>
        <p:spPr>
          <a:xfrm>
            <a:off x="3604986" y="3583466"/>
            <a:ext cx="73500" cy="190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4" name="Shape 658">
            <a:extLst>
              <a:ext uri="{FF2B5EF4-FFF2-40B4-BE49-F238E27FC236}">
                <a16:creationId xmlns:a16="http://schemas.microsoft.com/office/drawing/2014/main" id="{5B5788B3-9304-4CA4-BAFB-91B322430D6C}"/>
              </a:ext>
            </a:extLst>
          </p:cNvPr>
          <p:cNvCxnSpPr>
            <a:stCxn id="40" idx="5"/>
            <a:endCxn id="41" idx="1"/>
          </p:cNvCxnSpPr>
          <p:nvPr/>
        </p:nvCxnSpPr>
        <p:spPr>
          <a:xfrm>
            <a:off x="3856386" y="3943466"/>
            <a:ext cx="73500" cy="194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5" name="Shape 659">
            <a:extLst>
              <a:ext uri="{FF2B5EF4-FFF2-40B4-BE49-F238E27FC236}">
                <a16:creationId xmlns:a16="http://schemas.microsoft.com/office/drawing/2014/main" id="{6B0497CB-2180-4B8C-A577-997D6E581231}"/>
              </a:ext>
            </a:extLst>
          </p:cNvPr>
          <p:cNvCxnSpPr>
            <a:stCxn id="41" idx="5"/>
            <a:endCxn id="42" idx="1"/>
          </p:cNvCxnSpPr>
          <p:nvPr/>
        </p:nvCxnSpPr>
        <p:spPr>
          <a:xfrm>
            <a:off x="4107786" y="4307416"/>
            <a:ext cx="139200" cy="234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6" name="Shape 660">
            <a:extLst>
              <a:ext uri="{FF2B5EF4-FFF2-40B4-BE49-F238E27FC236}">
                <a16:creationId xmlns:a16="http://schemas.microsoft.com/office/drawing/2014/main" id="{4995FC84-7BEA-4CAC-ADBF-A82723B6C85F}"/>
              </a:ext>
            </a:extLst>
          </p:cNvPr>
          <p:cNvSpPr/>
          <p:nvPr/>
        </p:nvSpPr>
        <p:spPr>
          <a:xfrm>
            <a:off x="4565178" y="4568751"/>
            <a:ext cx="200400" cy="1017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7" name="Shape 661">
            <a:extLst>
              <a:ext uri="{FF2B5EF4-FFF2-40B4-BE49-F238E27FC236}">
                <a16:creationId xmlns:a16="http://schemas.microsoft.com/office/drawing/2014/main" id="{1008E4D8-6BC4-4FC0-B47A-DA85AA46DF4E}"/>
              </a:ext>
            </a:extLst>
          </p:cNvPr>
          <p:cNvSpPr txBox="1"/>
          <p:nvPr/>
        </p:nvSpPr>
        <p:spPr>
          <a:xfrm>
            <a:off x="4772253" y="4505901"/>
            <a:ext cx="419100" cy="22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no"/>
              <a:t>-8</a:t>
            </a:r>
          </a:p>
        </p:txBody>
      </p:sp>
      <p:grpSp>
        <p:nvGrpSpPr>
          <p:cNvPr id="48" name="Shape 662">
            <a:extLst>
              <a:ext uri="{FF2B5EF4-FFF2-40B4-BE49-F238E27FC236}">
                <a16:creationId xmlns:a16="http://schemas.microsoft.com/office/drawing/2014/main" id="{D2AB5690-E4D4-4D74-AA59-428D9B5F4466}"/>
              </a:ext>
            </a:extLst>
          </p:cNvPr>
          <p:cNvGrpSpPr/>
          <p:nvPr/>
        </p:nvGrpSpPr>
        <p:grpSpPr>
          <a:xfrm>
            <a:off x="3202540" y="3731187"/>
            <a:ext cx="467100" cy="500238"/>
            <a:chOff x="2082162" y="2613111"/>
            <a:chExt cx="467100" cy="500238"/>
          </a:xfrm>
        </p:grpSpPr>
        <p:sp>
          <p:nvSpPr>
            <p:cNvPr id="49" name="Shape 663">
              <a:extLst>
                <a:ext uri="{FF2B5EF4-FFF2-40B4-BE49-F238E27FC236}">
                  <a16:creationId xmlns:a16="http://schemas.microsoft.com/office/drawing/2014/main" id="{B7737705-39E6-4871-83CD-C652FAC4591E}"/>
                </a:ext>
              </a:extLst>
            </p:cNvPr>
            <p:cNvSpPr/>
            <p:nvPr/>
          </p:nvSpPr>
          <p:spPr>
            <a:xfrm rot="10800000" flipH="1">
              <a:off x="2264049" y="2613111"/>
              <a:ext cx="101700" cy="1977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4CCC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0" name="Shape 664">
              <a:extLst>
                <a:ext uri="{FF2B5EF4-FFF2-40B4-BE49-F238E27FC236}">
                  <a16:creationId xmlns:a16="http://schemas.microsoft.com/office/drawing/2014/main" id="{E596C3A7-55DD-4DAB-94F3-66843FC01DE0}"/>
                </a:ext>
              </a:extLst>
            </p:cNvPr>
            <p:cNvSpPr txBox="1"/>
            <p:nvPr/>
          </p:nvSpPr>
          <p:spPr>
            <a:xfrm>
              <a:off x="2082162" y="2885950"/>
              <a:ext cx="467100" cy="2274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l" rtl="0">
                <a:spcBef>
                  <a:spcPts val="0"/>
                </a:spcBef>
                <a:buNone/>
              </a:pPr>
              <a:r>
                <a:rPr lang="no"/>
                <a:t>-8</a:t>
              </a:r>
            </a:p>
          </p:txBody>
        </p:sp>
      </p:grpSp>
      <p:sp>
        <p:nvSpPr>
          <p:cNvPr id="51" name="Shape 665">
            <a:extLst>
              <a:ext uri="{FF2B5EF4-FFF2-40B4-BE49-F238E27FC236}">
                <a16:creationId xmlns:a16="http://schemas.microsoft.com/office/drawing/2014/main" id="{A9E3A60F-E5DE-479B-AD3C-14DADE8A82F9}"/>
              </a:ext>
            </a:extLst>
          </p:cNvPr>
          <p:cNvSpPr/>
          <p:nvPr/>
        </p:nvSpPr>
        <p:spPr>
          <a:xfrm rot="10800000" flipH="1">
            <a:off x="2813339" y="3458337"/>
            <a:ext cx="101700" cy="1977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2" name="Shape 666">
            <a:extLst>
              <a:ext uri="{FF2B5EF4-FFF2-40B4-BE49-F238E27FC236}">
                <a16:creationId xmlns:a16="http://schemas.microsoft.com/office/drawing/2014/main" id="{58433C41-A0CB-47C9-94A1-6A83183030A9}"/>
              </a:ext>
            </a:extLst>
          </p:cNvPr>
          <p:cNvSpPr txBox="1"/>
          <p:nvPr/>
        </p:nvSpPr>
        <p:spPr>
          <a:xfrm>
            <a:off x="2631453" y="3731176"/>
            <a:ext cx="467100" cy="22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no"/>
              <a:t>-8</a:t>
            </a:r>
          </a:p>
        </p:txBody>
      </p:sp>
      <p:sp>
        <p:nvSpPr>
          <p:cNvPr id="53" name="Shape 667">
            <a:extLst>
              <a:ext uri="{FF2B5EF4-FFF2-40B4-BE49-F238E27FC236}">
                <a16:creationId xmlns:a16="http://schemas.microsoft.com/office/drawing/2014/main" id="{6C25B0ED-CF81-4286-9371-C3E59F1A37F6}"/>
              </a:ext>
            </a:extLst>
          </p:cNvPr>
          <p:cNvSpPr/>
          <p:nvPr/>
        </p:nvSpPr>
        <p:spPr>
          <a:xfrm rot="10800000" flipH="1">
            <a:off x="3668289" y="4035987"/>
            <a:ext cx="101700" cy="1977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4" name="Shape 668">
            <a:extLst>
              <a:ext uri="{FF2B5EF4-FFF2-40B4-BE49-F238E27FC236}">
                <a16:creationId xmlns:a16="http://schemas.microsoft.com/office/drawing/2014/main" id="{375368F0-451A-477A-AD9B-83C462B7641A}"/>
              </a:ext>
            </a:extLst>
          </p:cNvPr>
          <p:cNvSpPr txBox="1"/>
          <p:nvPr/>
        </p:nvSpPr>
        <p:spPr>
          <a:xfrm>
            <a:off x="3486403" y="4308826"/>
            <a:ext cx="467100" cy="22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no"/>
              <a:t>-8</a:t>
            </a:r>
          </a:p>
        </p:txBody>
      </p:sp>
      <p:sp>
        <p:nvSpPr>
          <p:cNvPr id="55" name="Shape 669">
            <a:extLst>
              <a:ext uri="{FF2B5EF4-FFF2-40B4-BE49-F238E27FC236}">
                <a16:creationId xmlns:a16="http://schemas.microsoft.com/office/drawing/2014/main" id="{3F82F3FB-E57C-47F5-95D6-34E9CA216903}"/>
              </a:ext>
            </a:extLst>
          </p:cNvPr>
          <p:cNvSpPr/>
          <p:nvPr/>
        </p:nvSpPr>
        <p:spPr>
          <a:xfrm rot="10800000" flipH="1">
            <a:off x="3967239" y="4376562"/>
            <a:ext cx="101699" cy="1977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6" name="Shape 670">
            <a:extLst>
              <a:ext uri="{FF2B5EF4-FFF2-40B4-BE49-F238E27FC236}">
                <a16:creationId xmlns:a16="http://schemas.microsoft.com/office/drawing/2014/main" id="{B80B8523-D3E0-4F6F-998E-E9098A6E6C2F}"/>
              </a:ext>
            </a:extLst>
          </p:cNvPr>
          <p:cNvSpPr txBox="1"/>
          <p:nvPr/>
        </p:nvSpPr>
        <p:spPr>
          <a:xfrm>
            <a:off x="3785353" y="4649401"/>
            <a:ext cx="467100" cy="22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no"/>
              <a:t>-8</a:t>
            </a:r>
          </a:p>
        </p:txBody>
      </p:sp>
    </p:spTree>
    <p:extLst>
      <p:ext uri="{BB962C8B-B14F-4D97-AF65-F5344CB8AC3E}">
        <p14:creationId xmlns:p14="http://schemas.microsoft.com/office/powerpoint/2010/main" val="380091854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F52AF15-B1B7-4005-A7C6-3ACD1B84F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Variance reduction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2DA5DA1-62FB-407B-8468-303CD15FD7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064328"/>
            <a:ext cx="3713018" cy="1837112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In pong and most other applications, the final actions leading up to the win relate more to the final result than other actions.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19AF5E0-09C4-47F5-9B52-0850EFEE6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75</a:t>
            </a:fld>
            <a:endParaRPr lang="en-US" dirty="0"/>
          </a:p>
        </p:txBody>
      </p:sp>
      <p:pic>
        <p:nvPicPr>
          <p:cNvPr id="5" name="Shape 325">
            <a:extLst>
              <a:ext uri="{FF2B5EF4-FFF2-40B4-BE49-F238E27FC236}">
                <a16:creationId xmlns:a16="http://schemas.microsoft.com/office/drawing/2014/main" id="{EBFB9CAE-E309-431E-AA8C-5831F867A98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96145" y="2282293"/>
            <a:ext cx="5347855" cy="218257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410">
            <a:extLst>
              <a:ext uri="{FF2B5EF4-FFF2-40B4-BE49-F238E27FC236}">
                <a16:creationId xmlns:a16="http://schemas.microsoft.com/office/drawing/2014/main" id="{3E42E429-FD19-47C0-8710-26CFBB76A214}"/>
              </a:ext>
            </a:extLst>
          </p:cNvPr>
          <p:cNvSpPr/>
          <p:nvPr/>
        </p:nvSpPr>
        <p:spPr>
          <a:xfrm>
            <a:off x="4202325" y="6168775"/>
            <a:ext cx="251400" cy="239400"/>
          </a:xfrm>
          <a:prstGeom prst="ellipse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" name="Shape 411">
            <a:extLst>
              <a:ext uri="{FF2B5EF4-FFF2-40B4-BE49-F238E27FC236}">
                <a16:creationId xmlns:a16="http://schemas.microsoft.com/office/drawing/2014/main" id="{D9CEA897-508D-4586-AC36-BEEC4981C13C}"/>
              </a:ext>
            </a:extLst>
          </p:cNvPr>
          <p:cNvSpPr/>
          <p:nvPr/>
        </p:nvSpPr>
        <p:spPr>
          <a:xfrm>
            <a:off x="4654112" y="6168775"/>
            <a:ext cx="251400" cy="239400"/>
          </a:xfrm>
          <a:prstGeom prst="ellipse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" name="Shape 412">
            <a:extLst>
              <a:ext uri="{FF2B5EF4-FFF2-40B4-BE49-F238E27FC236}">
                <a16:creationId xmlns:a16="http://schemas.microsoft.com/office/drawing/2014/main" id="{82B12472-83D3-439B-A4D4-9941CFF420D4}"/>
              </a:ext>
            </a:extLst>
          </p:cNvPr>
          <p:cNvSpPr/>
          <p:nvPr/>
        </p:nvSpPr>
        <p:spPr>
          <a:xfrm>
            <a:off x="5105900" y="6168775"/>
            <a:ext cx="251400" cy="239400"/>
          </a:xfrm>
          <a:prstGeom prst="ellipse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" name="Shape 413">
            <a:extLst>
              <a:ext uri="{FF2B5EF4-FFF2-40B4-BE49-F238E27FC236}">
                <a16:creationId xmlns:a16="http://schemas.microsoft.com/office/drawing/2014/main" id="{F19E695E-20B4-4E5F-8525-0BCC2F5FB1F7}"/>
              </a:ext>
            </a:extLst>
          </p:cNvPr>
          <p:cNvSpPr/>
          <p:nvPr/>
        </p:nvSpPr>
        <p:spPr>
          <a:xfrm>
            <a:off x="5557662" y="6168775"/>
            <a:ext cx="251400" cy="239400"/>
          </a:xfrm>
          <a:prstGeom prst="ellipse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" name="Shape 414">
            <a:extLst>
              <a:ext uri="{FF2B5EF4-FFF2-40B4-BE49-F238E27FC236}">
                <a16:creationId xmlns:a16="http://schemas.microsoft.com/office/drawing/2014/main" id="{F8D5539D-94A0-4D32-A213-6AB705F7AFE6}"/>
              </a:ext>
            </a:extLst>
          </p:cNvPr>
          <p:cNvSpPr/>
          <p:nvPr/>
        </p:nvSpPr>
        <p:spPr>
          <a:xfrm>
            <a:off x="6009437" y="6168775"/>
            <a:ext cx="251400" cy="239400"/>
          </a:xfrm>
          <a:prstGeom prst="ellipse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415">
            <a:extLst>
              <a:ext uri="{FF2B5EF4-FFF2-40B4-BE49-F238E27FC236}">
                <a16:creationId xmlns:a16="http://schemas.microsoft.com/office/drawing/2014/main" id="{F1C6DAD2-ADE3-47EF-BE9A-9DA81922781C}"/>
              </a:ext>
            </a:extLst>
          </p:cNvPr>
          <p:cNvSpPr/>
          <p:nvPr/>
        </p:nvSpPr>
        <p:spPr>
          <a:xfrm>
            <a:off x="6461225" y="6168775"/>
            <a:ext cx="251400" cy="239400"/>
          </a:xfrm>
          <a:prstGeom prst="ellipse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416">
            <a:extLst>
              <a:ext uri="{FF2B5EF4-FFF2-40B4-BE49-F238E27FC236}">
                <a16:creationId xmlns:a16="http://schemas.microsoft.com/office/drawing/2014/main" id="{9E26D393-946E-42BA-A2A6-3F01E8AB037E}"/>
              </a:ext>
            </a:extLst>
          </p:cNvPr>
          <p:cNvSpPr/>
          <p:nvPr/>
        </p:nvSpPr>
        <p:spPr>
          <a:xfrm>
            <a:off x="6913012" y="6168775"/>
            <a:ext cx="251400" cy="239400"/>
          </a:xfrm>
          <a:prstGeom prst="ellipse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" name="Shape 417">
            <a:extLst>
              <a:ext uri="{FF2B5EF4-FFF2-40B4-BE49-F238E27FC236}">
                <a16:creationId xmlns:a16="http://schemas.microsoft.com/office/drawing/2014/main" id="{CB36906D-5703-4506-A21D-69228190BE92}"/>
              </a:ext>
            </a:extLst>
          </p:cNvPr>
          <p:cNvSpPr/>
          <p:nvPr/>
        </p:nvSpPr>
        <p:spPr>
          <a:xfrm>
            <a:off x="7364800" y="6168775"/>
            <a:ext cx="251400" cy="239400"/>
          </a:xfrm>
          <a:prstGeom prst="ellipse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" name="Shape 418">
            <a:extLst>
              <a:ext uri="{FF2B5EF4-FFF2-40B4-BE49-F238E27FC236}">
                <a16:creationId xmlns:a16="http://schemas.microsoft.com/office/drawing/2014/main" id="{F29423FE-F1BC-4D2A-A600-9F19D99EA147}"/>
              </a:ext>
            </a:extLst>
          </p:cNvPr>
          <p:cNvSpPr/>
          <p:nvPr/>
        </p:nvSpPr>
        <p:spPr>
          <a:xfrm>
            <a:off x="7816562" y="6168775"/>
            <a:ext cx="251400" cy="239400"/>
          </a:xfrm>
          <a:prstGeom prst="ellipse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" name="Shape 419">
            <a:extLst>
              <a:ext uri="{FF2B5EF4-FFF2-40B4-BE49-F238E27FC236}">
                <a16:creationId xmlns:a16="http://schemas.microsoft.com/office/drawing/2014/main" id="{41F54679-025F-4E63-B6F9-5F65C190AE14}"/>
              </a:ext>
            </a:extLst>
          </p:cNvPr>
          <p:cNvSpPr/>
          <p:nvPr/>
        </p:nvSpPr>
        <p:spPr>
          <a:xfrm>
            <a:off x="8268337" y="6168775"/>
            <a:ext cx="251400" cy="239400"/>
          </a:xfrm>
          <a:prstGeom prst="ellipse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16" name="Shape 420">
            <a:extLst>
              <a:ext uri="{FF2B5EF4-FFF2-40B4-BE49-F238E27FC236}">
                <a16:creationId xmlns:a16="http://schemas.microsoft.com/office/drawing/2014/main" id="{0DB64115-589B-4996-9F32-EF1DE71709BE}"/>
              </a:ext>
            </a:extLst>
          </p:cNvPr>
          <p:cNvCxnSpPr>
            <a:stCxn id="6" idx="6"/>
            <a:endCxn id="7" idx="2"/>
          </p:cNvCxnSpPr>
          <p:nvPr/>
        </p:nvCxnSpPr>
        <p:spPr>
          <a:xfrm>
            <a:off x="4453725" y="6288475"/>
            <a:ext cx="20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" name="Shape 421">
            <a:extLst>
              <a:ext uri="{FF2B5EF4-FFF2-40B4-BE49-F238E27FC236}">
                <a16:creationId xmlns:a16="http://schemas.microsoft.com/office/drawing/2014/main" id="{E2FDF600-9503-4A7E-B05C-6921B5F2F1CF}"/>
              </a:ext>
            </a:extLst>
          </p:cNvPr>
          <p:cNvCxnSpPr/>
          <p:nvPr/>
        </p:nvCxnSpPr>
        <p:spPr>
          <a:xfrm>
            <a:off x="4905525" y="6288475"/>
            <a:ext cx="20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8" name="Shape 422">
            <a:extLst>
              <a:ext uri="{FF2B5EF4-FFF2-40B4-BE49-F238E27FC236}">
                <a16:creationId xmlns:a16="http://schemas.microsoft.com/office/drawing/2014/main" id="{666115B3-52B7-45CB-B2A5-E2B7219FF1EC}"/>
              </a:ext>
            </a:extLst>
          </p:cNvPr>
          <p:cNvCxnSpPr/>
          <p:nvPr/>
        </p:nvCxnSpPr>
        <p:spPr>
          <a:xfrm>
            <a:off x="5357287" y="6288475"/>
            <a:ext cx="20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9" name="Shape 423">
            <a:extLst>
              <a:ext uri="{FF2B5EF4-FFF2-40B4-BE49-F238E27FC236}">
                <a16:creationId xmlns:a16="http://schemas.microsoft.com/office/drawing/2014/main" id="{E92AFB92-E2CD-42D1-B56C-C2E9D9D58947}"/>
              </a:ext>
            </a:extLst>
          </p:cNvPr>
          <p:cNvCxnSpPr/>
          <p:nvPr/>
        </p:nvCxnSpPr>
        <p:spPr>
          <a:xfrm>
            <a:off x="5813349" y="6288475"/>
            <a:ext cx="20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0" name="Shape 424">
            <a:extLst>
              <a:ext uri="{FF2B5EF4-FFF2-40B4-BE49-F238E27FC236}">
                <a16:creationId xmlns:a16="http://schemas.microsoft.com/office/drawing/2014/main" id="{454E2194-43DE-4B4F-B8F3-9B90075AF2A7}"/>
              </a:ext>
            </a:extLst>
          </p:cNvPr>
          <p:cNvCxnSpPr/>
          <p:nvPr/>
        </p:nvCxnSpPr>
        <p:spPr>
          <a:xfrm>
            <a:off x="6265149" y="6288475"/>
            <a:ext cx="20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1" name="Shape 425">
            <a:extLst>
              <a:ext uri="{FF2B5EF4-FFF2-40B4-BE49-F238E27FC236}">
                <a16:creationId xmlns:a16="http://schemas.microsoft.com/office/drawing/2014/main" id="{D1B50FA2-A653-4C40-A4CD-AB4D38F8B7F8}"/>
              </a:ext>
            </a:extLst>
          </p:cNvPr>
          <p:cNvCxnSpPr/>
          <p:nvPr/>
        </p:nvCxnSpPr>
        <p:spPr>
          <a:xfrm>
            <a:off x="6716911" y="6288475"/>
            <a:ext cx="20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2" name="Shape 426">
            <a:extLst>
              <a:ext uri="{FF2B5EF4-FFF2-40B4-BE49-F238E27FC236}">
                <a16:creationId xmlns:a16="http://schemas.microsoft.com/office/drawing/2014/main" id="{398F1888-DAA5-4FE2-89A4-863269AEF1E2}"/>
              </a:ext>
            </a:extLst>
          </p:cNvPr>
          <p:cNvCxnSpPr/>
          <p:nvPr/>
        </p:nvCxnSpPr>
        <p:spPr>
          <a:xfrm>
            <a:off x="7168627" y="6288475"/>
            <a:ext cx="20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3" name="Shape 427">
            <a:extLst>
              <a:ext uri="{FF2B5EF4-FFF2-40B4-BE49-F238E27FC236}">
                <a16:creationId xmlns:a16="http://schemas.microsoft.com/office/drawing/2014/main" id="{440AD7E3-9EB9-49E0-8111-C924EA689BA6}"/>
              </a:ext>
            </a:extLst>
          </p:cNvPr>
          <p:cNvCxnSpPr/>
          <p:nvPr/>
        </p:nvCxnSpPr>
        <p:spPr>
          <a:xfrm>
            <a:off x="7620427" y="6288475"/>
            <a:ext cx="20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" name="Shape 428">
            <a:extLst>
              <a:ext uri="{FF2B5EF4-FFF2-40B4-BE49-F238E27FC236}">
                <a16:creationId xmlns:a16="http://schemas.microsoft.com/office/drawing/2014/main" id="{3DB3A337-62E7-4438-8C04-F99BCA71C122}"/>
              </a:ext>
            </a:extLst>
          </p:cNvPr>
          <p:cNvCxnSpPr/>
          <p:nvPr/>
        </p:nvCxnSpPr>
        <p:spPr>
          <a:xfrm>
            <a:off x="8072189" y="6288475"/>
            <a:ext cx="20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41983870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3DDE65F-1256-4ED2-9F39-557E7968F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Variance reduction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58BB6104-AAD6-4D2F-81A3-E8748ADC71B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Gradient estimator: </a:t>
                </a:r>
              </a:p>
              <a:p>
                <a:pPr marL="0" indent="0">
                  <a:buNone/>
                </a:pPr>
                <a:r>
                  <a:rPr lang="en-US" dirty="0">
                    <a:ea typeface="Cambria Math" panose="02040503050406030204" pitchFamily="18" charset="0"/>
                  </a:rPr>
                  <a:t>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𝒥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nb-NO" i="1">
                        <a:latin typeface="Cambria Math" panose="02040503050406030204" pitchFamily="18" charset="0"/>
                      </a:rPr>
                      <m:t>≈</m:t>
                    </m:r>
                    <m:nary>
                      <m:naryPr>
                        <m:chr m:val="∑"/>
                        <m:supHide m:val="on"/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nb-NO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≥</m:t>
                        </m:r>
                        <m:r>
                          <m:rPr>
                            <m:brk m:alnAt="7"/>
                          </m:rP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  <m:sup/>
                      <m:e>
                        <m:func>
                          <m:funcPr>
                            <m:ctrlPr>
                              <a:rPr lang="nb-NO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</m:d>
                                <m:r>
                                  <a:rPr lang="nb-NO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∇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  <m:r>
                                  <a:rPr lang="nb-NO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</m:sub>
                            </m:sSub>
                            <m:r>
                              <m:rPr>
                                <m:sty m:val="p"/>
                              </m:rPr>
                              <a:rPr lang="nb-NO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sSub>
                              <m:sSubPr>
                                <m:ctrlPr>
                                  <a:rPr lang="nb-NO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nb-NO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b>
                                <m:r>
                                  <a:rPr lang="nb-NO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sub>
                            </m:sSub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nb-NO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nb-NO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nb-NO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sSub>
                              <m:sSubPr>
                                <m:ctrlPr>
                                  <a:rPr lang="nb-NO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nb-NO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nb-NO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e>
                    </m:nary>
                  </m:oMath>
                </a14:m>
                <a:r>
                  <a:rPr lang="en-US" dirty="0"/>
                  <a:t> 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b="1" dirty="0"/>
                  <a:t>First idea</a:t>
                </a:r>
                <a:r>
                  <a:rPr lang="en-US" dirty="0"/>
                  <a:t>: The return can be the accumulative reward from the state and to the end.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𝒥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nb-NO" i="1">
                          <a:latin typeface="Cambria Math" panose="02040503050406030204" pitchFamily="18" charset="0"/>
                        </a:rPr>
                        <m:t>≈</m:t>
                      </m:r>
                      <m:nary>
                        <m:naryPr>
                          <m:chr m:val="∑"/>
                          <m:supHide m:val="on"/>
                          <m:ctrlPr>
                            <a:rPr lang="nb-NO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nb-NO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nb-NO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≥</m:t>
                          </m:r>
                          <m:r>
                            <m:rPr>
                              <m:brk m:alnAt="7"/>
                            </m:rPr>
                            <a:rPr lang="nb-NO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nb-NO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nb-NO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nb-NO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m:rPr>
                                      <m:brk m:alnAt="7"/>
                                    </m:rPr>
                                    <a:rPr lang="nb-NO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  <m:r>
                                    <a:rPr lang="nb-NO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≥</m:t>
                                  </m:r>
                                  <m:r>
                                    <a:rPr lang="nb-NO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nb-NO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d>
                        </m:e>
                      </m:nary>
                      <m:func>
                        <m:funcPr>
                          <m:ctrlPr>
                            <a:rPr lang="nb-NO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nb-N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nb-NO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sSub>
                            <m:sSubPr>
                              <m:ctrlPr>
                                <a:rPr lang="nb-NO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nb-NO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nb-NO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b="1" dirty="0"/>
                  <a:t>Second idea</a:t>
                </a:r>
                <a:r>
                  <a:rPr lang="en-US" dirty="0"/>
                  <a:t>: Add the discount factor, </a:t>
                </a:r>
                <a14:m>
                  <m:oMath xmlns:m="http://schemas.openxmlformats.org/officeDocument/2006/math">
                    <m:r>
                      <a:rPr lang="nb-NO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, to reduce the effect of delayed rewards 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𝒥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nb-NO" i="1">
                          <a:latin typeface="Cambria Math" panose="02040503050406030204" pitchFamily="18" charset="0"/>
                        </a:rPr>
                        <m:t>≈</m:t>
                      </m:r>
                      <m:nary>
                        <m:naryPr>
                          <m:chr m:val="∑"/>
                          <m:supHide m:val="on"/>
                          <m:ctrlPr>
                            <a:rPr lang="nb-NO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nb-NO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nb-NO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≥</m:t>
                          </m:r>
                          <m:r>
                            <m:rPr>
                              <m:brk m:alnAt="7"/>
                            </m:rPr>
                            <a:rPr lang="nb-NO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nb-N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nb-NO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nb-NO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m:rPr>
                                      <m:brk m:alnAt="7"/>
                                    </m:rPr>
                                    <a:rPr lang="nb-NO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  <m:r>
                                    <a:rPr lang="nb-NO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≥</m:t>
                                  </m:r>
                                  <m:r>
                                    <a:rPr lang="nb-NO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nb-NO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sSup>
                                        <m:sSupPr>
                                          <m:ctrlPr>
                                            <a:rPr lang="nb-NO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nb-NO" b="0" i="1" smtClean="0">
                                              <a:latin typeface="Cambria Math" panose="02040503050406030204" pitchFamily="18" charset="0"/>
                                            </a:rPr>
                                            <m:t>𝛾</m:t>
                                          </m:r>
                                        </m:e>
                                        <m:sup>
                                          <m:sSup>
                                            <m:sSupPr>
                                              <m:ctrlPr>
                                                <a:rPr lang="nb-NO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nb-NO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p>
                                              <m:r>
                                                <a:rPr lang="nb-NO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  <m:r>
                                            <a:rPr lang="nb-NO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nb-NO" b="0" i="1" smtClean="0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p>
                                      </m:s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nb-NO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nb-NO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d>
                        </m:e>
                      </m:nary>
                      <m:func>
                        <m:funcPr>
                          <m:ctrlPr>
                            <a:rPr lang="nb-NO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nb-N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nb-NO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sSub>
                            <m:sSubPr>
                              <m:ctrlPr>
                                <a:rPr lang="nb-NO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nb-NO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nb-NO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58BB6104-AAD6-4D2F-81A3-E8748ADC71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317" t="-1778" r="-8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608F12B-DE8B-4443-BAB9-387E9D243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76</a:t>
            </a:fld>
            <a:endParaRPr lang="en-US" dirty="0"/>
          </a:p>
        </p:txBody>
      </p:sp>
      <p:sp>
        <p:nvSpPr>
          <p:cNvPr id="6" name="Shape 410">
            <a:extLst>
              <a:ext uri="{FF2B5EF4-FFF2-40B4-BE49-F238E27FC236}">
                <a16:creationId xmlns:a16="http://schemas.microsoft.com/office/drawing/2014/main" id="{7D1A9513-9CBE-4E2A-BB5F-0D747D8B1774}"/>
              </a:ext>
            </a:extLst>
          </p:cNvPr>
          <p:cNvSpPr/>
          <p:nvPr/>
        </p:nvSpPr>
        <p:spPr>
          <a:xfrm>
            <a:off x="4680307" y="6432012"/>
            <a:ext cx="251400" cy="239400"/>
          </a:xfrm>
          <a:prstGeom prst="ellipse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" name="Shape 411">
            <a:extLst>
              <a:ext uri="{FF2B5EF4-FFF2-40B4-BE49-F238E27FC236}">
                <a16:creationId xmlns:a16="http://schemas.microsoft.com/office/drawing/2014/main" id="{BF035449-78FB-4899-8C3A-233E1B6F9C8B}"/>
              </a:ext>
            </a:extLst>
          </p:cNvPr>
          <p:cNvSpPr/>
          <p:nvPr/>
        </p:nvSpPr>
        <p:spPr>
          <a:xfrm>
            <a:off x="5132094" y="6432012"/>
            <a:ext cx="251400" cy="239400"/>
          </a:xfrm>
          <a:prstGeom prst="ellipse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" name="Shape 412">
            <a:extLst>
              <a:ext uri="{FF2B5EF4-FFF2-40B4-BE49-F238E27FC236}">
                <a16:creationId xmlns:a16="http://schemas.microsoft.com/office/drawing/2014/main" id="{6E4CABFC-E74F-44DC-9BD3-A84BEE5A88C8}"/>
              </a:ext>
            </a:extLst>
          </p:cNvPr>
          <p:cNvSpPr/>
          <p:nvPr/>
        </p:nvSpPr>
        <p:spPr>
          <a:xfrm>
            <a:off x="5583882" y="6432012"/>
            <a:ext cx="251400" cy="239400"/>
          </a:xfrm>
          <a:prstGeom prst="ellipse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" name="Shape 413">
            <a:extLst>
              <a:ext uri="{FF2B5EF4-FFF2-40B4-BE49-F238E27FC236}">
                <a16:creationId xmlns:a16="http://schemas.microsoft.com/office/drawing/2014/main" id="{5DA339A3-9F74-4BB0-8C82-F763B2F40292}"/>
              </a:ext>
            </a:extLst>
          </p:cNvPr>
          <p:cNvSpPr/>
          <p:nvPr/>
        </p:nvSpPr>
        <p:spPr>
          <a:xfrm>
            <a:off x="6035644" y="6432012"/>
            <a:ext cx="251400" cy="239400"/>
          </a:xfrm>
          <a:prstGeom prst="ellipse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" name="Shape 414">
            <a:extLst>
              <a:ext uri="{FF2B5EF4-FFF2-40B4-BE49-F238E27FC236}">
                <a16:creationId xmlns:a16="http://schemas.microsoft.com/office/drawing/2014/main" id="{69B8DCC2-B635-4A36-A891-0F133BEBE741}"/>
              </a:ext>
            </a:extLst>
          </p:cNvPr>
          <p:cNvSpPr/>
          <p:nvPr/>
        </p:nvSpPr>
        <p:spPr>
          <a:xfrm>
            <a:off x="6487419" y="6432012"/>
            <a:ext cx="251400" cy="239400"/>
          </a:xfrm>
          <a:prstGeom prst="ellipse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415">
            <a:extLst>
              <a:ext uri="{FF2B5EF4-FFF2-40B4-BE49-F238E27FC236}">
                <a16:creationId xmlns:a16="http://schemas.microsoft.com/office/drawing/2014/main" id="{D0564E6B-EC56-4483-8A49-4E2F84872A5A}"/>
              </a:ext>
            </a:extLst>
          </p:cNvPr>
          <p:cNvSpPr/>
          <p:nvPr/>
        </p:nvSpPr>
        <p:spPr>
          <a:xfrm>
            <a:off x="6939207" y="6432012"/>
            <a:ext cx="251400" cy="239400"/>
          </a:xfrm>
          <a:prstGeom prst="ellipse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416">
            <a:extLst>
              <a:ext uri="{FF2B5EF4-FFF2-40B4-BE49-F238E27FC236}">
                <a16:creationId xmlns:a16="http://schemas.microsoft.com/office/drawing/2014/main" id="{AC9ED602-065B-4E3F-878D-35B3ED8066E3}"/>
              </a:ext>
            </a:extLst>
          </p:cNvPr>
          <p:cNvSpPr/>
          <p:nvPr/>
        </p:nvSpPr>
        <p:spPr>
          <a:xfrm>
            <a:off x="7390994" y="6432012"/>
            <a:ext cx="251400" cy="239400"/>
          </a:xfrm>
          <a:prstGeom prst="ellipse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" name="Shape 417">
            <a:extLst>
              <a:ext uri="{FF2B5EF4-FFF2-40B4-BE49-F238E27FC236}">
                <a16:creationId xmlns:a16="http://schemas.microsoft.com/office/drawing/2014/main" id="{8F6CF7CF-23C0-494D-9541-7FF07B210F97}"/>
              </a:ext>
            </a:extLst>
          </p:cNvPr>
          <p:cNvSpPr/>
          <p:nvPr/>
        </p:nvSpPr>
        <p:spPr>
          <a:xfrm>
            <a:off x="7842782" y="6432012"/>
            <a:ext cx="251400" cy="239400"/>
          </a:xfrm>
          <a:prstGeom prst="ellipse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" name="Shape 418">
            <a:extLst>
              <a:ext uri="{FF2B5EF4-FFF2-40B4-BE49-F238E27FC236}">
                <a16:creationId xmlns:a16="http://schemas.microsoft.com/office/drawing/2014/main" id="{DEBA3636-34CE-4ECE-93A8-5F80C63E9D6C}"/>
              </a:ext>
            </a:extLst>
          </p:cNvPr>
          <p:cNvSpPr/>
          <p:nvPr/>
        </p:nvSpPr>
        <p:spPr>
          <a:xfrm>
            <a:off x="8294544" y="6432012"/>
            <a:ext cx="251400" cy="239400"/>
          </a:xfrm>
          <a:prstGeom prst="ellipse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" name="Shape 419">
            <a:extLst>
              <a:ext uri="{FF2B5EF4-FFF2-40B4-BE49-F238E27FC236}">
                <a16:creationId xmlns:a16="http://schemas.microsoft.com/office/drawing/2014/main" id="{B5FAD2F6-6788-43B7-A641-22849475F466}"/>
              </a:ext>
            </a:extLst>
          </p:cNvPr>
          <p:cNvSpPr/>
          <p:nvPr/>
        </p:nvSpPr>
        <p:spPr>
          <a:xfrm>
            <a:off x="8746319" y="6432012"/>
            <a:ext cx="251400" cy="239400"/>
          </a:xfrm>
          <a:prstGeom prst="ellipse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16" name="Shape 420">
            <a:extLst>
              <a:ext uri="{FF2B5EF4-FFF2-40B4-BE49-F238E27FC236}">
                <a16:creationId xmlns:a16="http://schemas.microsoft.com/office/drawing/2014/main" id="{D180980A-8969-4BBD-A072-3FB719B4ECBF}"/>
              </a:ext>
            </a:extLst>
          </p:cNvPr>
          <p:cNvCxnSpPr>
            <a:stCxn id="6" idx="6"/>
            <a:endCxn id="7" idx="2"/>
          </p:cNvCxnSpPr>
          <p:nvPr/>
        </p:nvCxnSpPr>
        <p:spPr>
          <a:xfrm>
            <a:off x="4931707" y="6551712"/>
            <a:ext cx="20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" name="Shape 421">
            <a:extLst>
              <a:ext uri="{FF2B5EF4-FFF2-40B4-BE49-F238E27FC236}">
                <a16:creationId xmlns:a16="http://schemas.microsoft.com/office/drawing/2014/main" id="{7325C6B4-9DEA-469C-9FE8-6C87FAF0E61B}"/>
              </a:ext>
            </a:extLst>
          </p:cNvPr>
          <p:cNvCxnSpPr/>
          <p:nvPr/>
        </p:nvCxnSpPr>
        <p:spPr>
          <a:xfrm>
            <a:off x="5383507" y="6551712"/>
            <a:ext cx="20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8" name="Shape 422">
            <a:extLst>
              <a:ext uri="{FF2B5EF4-FFF2-40B4-BE49-F238E27FC236}">
                <a16:creationId xmlns:a16="http://schemas.microsoft.com/office/drawing/2014/main" id="{F39FAF9C-3F57-4D7C-A8D9-A65535B37800}"/>
              </a:ext>
            </a:extLst>
          </p:cNvPr>
          <p:cNvCxnSpPr/>
          <p:nvPr/>
        </p:nvCxnSpPr>
        <p:spPr>
          <a:xfrm>
            <a:off x="5835269" y="6551712"/>
            <a:ext cx="20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9" name="Shape 423">
            <a:extLst>
              <a:ext uri="{FF2B5EF4-FFF2-40B4-BE49-F238E27FC236}">
                <a16:creationId xmlns:a16="http://schemas.microsoft.com/office/drawing/2014/main" id="{A603ECD4-0EBA-44B9-9723-653B7121AC83}"/>
              </a:ext>
            </a:extLst>
          </p:cNvPr>
          <p:cNvCxnSpPr/>
          <p:nvPr/>
        </p:nvCxnSpPr>
        <p:spPr>
          <a:xfrm>
            <a:off x="6291331" y="6551712"/>
            <a:ext cx="20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0" name="Shape 424">
            <a:extLst>
              <a:ext uri="{FF2B5EF4-FFF2-40B4-BE49-F238E27FC236}">
                <a16:creationId xmlns:a16="http://schemas.microsoft.com/office/drawing/2014/main" id="{0727BD83-FD90-4893-BF50-34017111996C}"/>
              </a:ext>
            </a:extLst>
          </p:cNvPr>
          <p:cNvCxnSpPr/>
          <p:nvPr/>
        </p:nvCxnSpPr>
        <p:spPr>
          <a:xfrm>
            <a:off x="6743131" y="6551712"/>
            <a:ext cx="20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1" name="Shape 425">
            <a:extLst>
              <a:ext uri="{FF2B5EF4-FFF2-40B4-BE49-F238E27FC236}">
                <a16:creationId xmlns:a16="http://schemas.microsoft.com/office/drawing/2014/main" id="{D233BF88-3AA1-43A5-9DCB-8AA098C2EEC1}"/>
              </a:ext>
            </a:extLst>
          </p:cNvPr>
          <p:cNvCxnSpPr/>
          <p:nvPr/>
        </p:nvCxnSpPr>
        <p:spPr>
          <a:xfrm>
            <a:off x="7194893" y="6551712"/>
            <a:ext cx="20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2" name="Shape 426">
            <a:extLst>
              <a:ext uri="{FF2B5EF4-FFF2-40B4-BE49-F238E27FC236}">
                <a16:creationId xmlns:a16="http://schemas.microsoft.com/office/drawing/2014/main" id="{9A902A9B-399F-4146-96AE-852AD3148082}"/>
              </a:ext>
            </a:extLst>
          </p:cNvPr>
          <p:cNvCxnSpPr/>
          <p:nvPr/>
        </p:nvCxnSpPr>
        <p:spPr>
          <a:xfrm>
            <a:off x="7646609" y="6551712"/>
            <a:ext cx="20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3" name="Shape 427">
            <a:extLst>
              <a:ext uri="{FF2B5EF4-FFF2-40B4-BE49-F238E27FC236}">
                <a16:creationId xmlns:a16="http://schemas.microsoft.com/office/drawing/2014/main" id="{F56233E6-5A52-4E95-967B-78BFD3CB29F7}"/>
              </a:ext>
            </a:extLst>
          </p:cNvPr>
          <p:cNvCxnSpPr/>
          <p:nvPr/>
        </p:nvCxnSpPr>
        <p:spPr>
          <a:xfrm>
            <a:off x="8098409" y="6551712"/>
            <a:ext cx="20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" name="Shape 428">
            <a:extLst>
              <a:ext uri="{FF2B5EF4-FFF2-40B4-BE49-F238E27FC236}">
                <a16:creationId xmlns:a16="http://schemas.microsoft.com/office/drawing/2014/main" id="{9DE7E384-14B6-489F-A9AD-D502A07303E5}"/>
              </a:ext>
            </a:extLst>
          </p:cNvPr>
          <p:cNvCxnSpPr/>
          <p:nvPr/>
        </p:nvCxnSpPr>
        <p:spPr>
          <a:xfrm>
            <a:off x="8550171" y="6551712"/>
            <a:ext cx="20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133449829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499CBE8-F08C-4E6D-82C2-645575BC6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Variance reduction: Baseline </a:t>
            </a:r>
            <a:r>
              <a:rPr lang="en-US" dirty="0">
                <a:solidFill>
                  <a:srgbClr val="FF0000"/>
                </a:solidFill>
              </a:rPr>
              <a:t>(not curriculum)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9D65CF80-1C11-48A6-B303-C89426FC81D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accumulated discounted reward is not necessarily a reasonable value to be used for changing our probability distribution of the agent e.g. all reward are positive. </a:t>
                </a:r>
              </a:p>
              <a:p>
                <a:endParaRPr lang="en-US" dirty="0"/>
              </a:p>
              <a:p>
                <a:r>
                  <a:rPr lang="en-US" dirty="0"/>
                  <a:t>What we care about is whether an action is better or worse then expected. We can subtract an estimate of the goodness of the state (</a:t>
                </a:r>
                <a:r>
                  <a:rPr lang="en-US" b="1" dirty="0"/>
                  <a:t>baseline)</a:t>
                </a:r>
                <a:r>
                  <a:rPr lang="en-US" dirty="0"/>
                  <a:t>. 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𝒥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nb-NO" i="1">
                          <a:latin typeface="Cambria Math" panose="02040503050406030204" pitchFamily="18" charset="0"/>
                        </a:rPr>
                        <m:t>≈</m:t>
                      </m:r>
                      <m:nary>
                        <m:naryPr>
                          <m:chr m:val="∑"/>
                          <m:supHide m:val="on"/>
                          <m:ctrlPr>
                            <a:rPr lang="nb-NO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nb-NO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nb-NO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≥</m:t>
                          </m:r>
                          <m:r>
                            <m:rPr>
                              <m:brk m:alnAt="7"/>
                            </m:rPr>
                            <a:rPr lang="nb-NO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nb-N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nb-NO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nb-NO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m:rPr>
                                      <m:brk m:alnAt="7"/>
                                    </m:rPr>
                                    <a:rPr lang="nb-NO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  <m:r>
                                    <a:rPr lang="nb-NO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≥</m:t>
                                  </m:r>
                                  <m:r>
                                    <a:rPr lang="nb-NO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nb-NO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sSup>
                                        <m:sSupPr>
                                          <m:ctrlPr>
                                            <a:rPr lang="nb-NO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nb-NO" i="1">
                                              <a:latin typeface="Cambria Math" panose="02040503050406030204" pitchFamily="18" charset="0"/>
                                            </a:rPr>
                                            <m:t>𝛾</m:t>
                                          </m:r>
                                        </m:e>
                                        <m:sup>
                                          <m:sSup>
                                            <m:sSupPr>
                                              <m:ctrlPr>
                                                <a:rPr lang="nb-NO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nb-NO" i="1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p>
                                              <m:r>
                                                <a:rPr lang="nb-NO" i="1"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  <m:r>
                                            <a:rPr lang="nb-NO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nb-NO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p>
                                      </m:s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nb-NO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nb-NO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b>
                                  </m:sSub>
                                </m:e>
                              </m:nary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</m:nary>
                      <m:func>
                        <m:funcPr>
                          <m:ctrlPr>
                            <a:rPr lang="nb-NO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nb-N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nb-NO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sSub>
                            <m:sSubPr>
                              <m:ctrlPr>
                                <a:rPr lang="nb-NO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nb-NO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nb-NO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The most naive form of the baseline could be to use an moving average of the return experienced by all trajectories so far.</a:t>
                </a:r>
              </a:p>
            </p:txBody>
          </p:sp>
        </mc:Choice>
        <mc:Fallback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9D65CF80-1C11-48A6-B303-C89426FC81D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317" t="-444" r="-1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D9956E4-7418-4D81-A805-E2BE0A31E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27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FDA6CE6-7D78-45E6-B60D-2A159E210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Variance reduction: Baseline </a:t>
            </a:r>
            <a:r>
              <a:rPr lang="en-US" dirty="0">
                <a:solidFill>
                  <a:srgbClr val="FF0000"/>
                </a:solidFill>
              </a:rPr>
              <a:t>(not curriculum)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06DFFA37-6568-4438-8B18-37DB5EF3D56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dirty="0"/>
                  <a:t>Question</a:t>
                </a:r>
                <a:r>
                  <a:rPr lang="en-US" dirty="0"/>
                  <a:t>: Can we find a better alternative?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𝒥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nb-NO" i="1">
                          <a:latin typeface="Cambria Math" panose="02040503050406030204" pitchFamily="18" charset="0"/>
                        </a:rPr>
                        <m:t>≈</m:t>
                      </m:r>
                      <m:nary>
                        <m:naryPr>
                          <m:chr m:val="∑"/>
                          <m:supHide m:val="on"/>
                          <m:ctrlPr>
                            <a:rPr lang="nb-NO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nb-NO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nb-NO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≥</m:t>
                          </m:r>
                          <m:r>
                            <m:rPr>
                              <m:brk m:alnAt="7"/>
                            </m:rPr>
                            <a:rPr lang="nb-NO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nb-N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nb-NO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nb-NO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m:rPr>
                                      <m:brk m:alnAt="7"/>
                                    </m:rPr>
                                    <a:rPr lang="nb-NO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  <m:r>
                                    <a:rPr lang="nb-NO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≥</m:t>
                                  </m:r>
                                  <m:r>
                                    <a:rPr lang="nb-NO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nb-NO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sSup>
                                        <m:sSupPr>
                                          <m:ctrlPr>
                                            <a:rPr lang="nb-NO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nb-NO" i="1">
                                              <a:latin typeface="Cambria Math" panose="02040503050406030204" pitchFamily="18" charset="0"/>
                                            </a:rPr>
                                            <m:t>𝛾</m:t>
                                          </m:r>
                                        </m:e>
                                        <m:sup>
                                          <m:sSup>
                                            <m:sSupPr>
                                              <m:ctrlPr>
                                                <a:rPr lang="nb-NO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nb-NO" i="1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p>
                                              <m:r>
                                                <a:rPr lang="nb-NO" i="1"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  <m:r>
                                            <a:rPr lang="nb-NO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nb-NO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p>
                                      </m:s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nb-NO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nb-NO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b>
                                  </m:sSub>
                                </m:e>
                              </m:nary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nb-NO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</m:nary>
                      <m:func>
                        <m:funcPr>
                          <m:ctrlPr>
                            <a:rPr lang="nb-NO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nb-N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nb-NO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sSub>
                            <m:sSubPr>
                              <m:ctrlPr>
                                <a:rPr lang="nb-NO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nb-NO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nb-NO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In general, we want to increase the probability of choosing an action if the action is better than the expected return from the particular state.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𝒥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nb-NO" i="1">
                          <a:latin typeface="Cambria Math" panose="02040503050406030204" pitchFamily="18" charset="0"/>
                        </a:rPr>
                        <m:t>≈</m:t>
                      </m:r>
                      <m:nary>
                        <m:naryPr>
                          <m:chr m:val="∑"/>
                          <m:supHide m:val="on"/>
                          <m:ctrlPr>
                            <a:rPr lang="nb-NO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nb-NO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nb-NO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≥</m:t>
                          </m:r>
                          <m:r>
                            <m:rPr>
                              <m:brk m:alnAt="7"/>
                            </m:rPr>
                            <a:rPr lang="nb-NO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nb-N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nb-N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  <m:d>
                                <m:dPr>
                                  <m:ctrlPr>
                                    <a:rPr lang="nb-NO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nb-NO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nb-NO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nb-NO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nb-NO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nb-NO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nb-NO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nb-NO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</m:nary>
                      <m:func>
                        <m:funcPr>
                          <m:ctrlPr>
                            <a:rPr lang="nb-NO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nb-N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nb-NO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sSub>
                            <m:sSubPr>
                              <m:ctrlPr>
                                <a:rPr lang="nb-NO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d>
                            <m:dPr>
                              <m:ctrlPr>
                                <a:rPr lang="nb-NO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nb-NO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nb-NO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nb-NO" dirty="0"/>
              </a:p>
              <a:p>
                <a:pPr marL="0" indent="0">
                  <a:buNone/>
                </a:pPr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nb-NO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/>
                  <a:t>: Is the q-value (action value) function</a:t>
                </a:r>
              </a:p>
              <a:p>
                <a14:m>
                  <m:oMath xmlns:m="http://schemas.openxmlformats.org/officeDocument/2006/math">
                    <m:r>
                      <a:rPr lang="nb-NO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/>
                  <a:t>: Is the state-value function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06DFFA37-6568-4438-8B18-37DB5EF3D5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396" t="-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2F4AED8-6DE3-4503-AFBF-1045A4343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9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3E0666B-55A1-484F-9ECE-AA46E8FC1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Q-learning vs Policy learning</a:t>
            </a:r>
          </a:p>
        </p:txBody>
      </p:sp>
      <p:graphicFrame>
        <p:nvGraphicFramePr>
          <p:cNvPr id="6" name="Plassholder for innhold 5">
            <a:extLst>
              <a:ext uri="{FF2B5EF4-FFF2-40B4-BE49-F238E27FC236}">
                <a16:creationId xmlns:a16="http://schemas.microsoft.com/office/drawing/2014/main" id="{2F8FDDE4-39BC-4532-9CBA-B32219893E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5677019"/>
              </p:ext>
            </p:extLst>
          </p:nvPr>
        </p:nvGraphicFramePr>
        <p:xfrm>
          <a:off x="76200" y="1960685"/>
          <a:ext cx="8991600" cy="47419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95800">
                  <a:extLst>
                    <a:ext uri="{9D8B030D-6E8A-4147-A177-3AD203B41FA5}">
                      <a16:colId xmlns:a16="http://schemas.microsoft.com/office/drawing/2014/main" val="3474617799"/>
                    </a:ext>
                  </a:extLst>
                </a:gridCol>
                <a:gridCol w="4495800">
                  <a:extLst>
                    <a:ext uri="{9D8B030D-6E8A-4147-A177-3AD203B41FA5}">
                      <a16:colId xmlns:a16="http://schemas.microsoft.com/office/drawing/2014/main" val="672118896"/>
                    </a:ext>
                  </a:extLst>
                </a:gridCol>
              </a:tblGrid>
              <a:tr h="4741985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Policy learning: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More stabile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The policy can be simpler to represent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Imagine pong:</a:t>
                      </a:r>
                    </a:p>
                    <a:p>
                      <a:pPr marL="742950" lvl="1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It can be easy to find out that you have to move in one direction</a:t>
                      </a:r>
                    </a:p>
                    <a:p>
                      <a:pPr marL="742950" lvl="1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It can be hard to estimate the actual return for that step</a:t>
                      </a:r>
                    </a:p>
                    <a:p>
                      <a:pPr marL="742950" lvl="1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Effective:</a:t>
                      </a:r>
                    </a:p>
                    <a:p>
                      <a:pPr marL="742950" lvl="1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You get the policy directly</a:t>
                      </a:r>
                    </a:p>
                    <a:p>
                      <a:pPr marL="742950" lvl="1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“Built-in” stochastic polices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Q-learning</a:t>
                      </a:r>
                    </a:p>
                    <a:p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Can converge faster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Can be more flexible as you need state pair to learn only</a:t>
                      </a:r>
                    </a:p>
                    <a:p>
                      <a:pPr marL="800100" lvl="1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Experience replay</a:t>
                      </a:r>
                    </a:p>
                    <a:p>
                      <a:pPr marL="800100" lvl="1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Don’t need full episodes</a:t>
                      </a:r>
                    </a:p>
                    <a:p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8323417"/>
                  </a:ext>
                </a:extLst>
              </a:tr>
            </a:tbl>
          </a:graphicData>
        </a:graphic>
      </p:graphicFrame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A75C7A8-4E69-41CD-9902-FCB8CE376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49211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30B1570-27E2-4D11-BD3D-E956481424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Motivation</a:t>
            </a:r>
          </a:p>
          <a:p>
            <a:pPr>
              <a:lnSpc>
                <a:spcPct val="150000"/>
              </a:lnSpc>
            </a:pPr>
            <a:r>
              <a:rPr lang="en-US" dirty="0"/>
              <a:t>Introduction to reinforcement learning (RL)</a:t>
            </a:r>
          </a:p>
          <a:p>
            <a:pPr>
              <a:lnSpc>
                <a:spcPct val="150000"/>
              </a:lnSpc>
            </a:pPr>
            <a:r>
              <a:rPr lang="en-US" dirty="0"/>
              <a:t>Value function based methods (Q-learning)</a:t>
            </a:r>
          </a:p>
          <a:p>
            <a:pPr>
              <a:lnSpc>
                <a:spcPct val="150000"/>
              </a:lnSpc>
            </a:pPr>
            <a:r>
              <a:rPr lang="en-US" dirty="0"/>
              <a:t>Policy based methods (policy gradients)</a:t>
            </a:r>
          </a:p>
          <a:p>
            <a:pPr>
              <a:lnSpc>
                <a:spcPct val="150000"/>
              </a:lnSpc>
            </a:pPr>
            <a:r>
              <a:rPr lang="en-US" b="1" dirty="0"/>
              <a:t>Value function and policy based methods (Actor-Critic)</a:t>
            </a:r>
          </a:p>
          <a:p>
            <a:pPr>
              <a:lnSpc>
                <a:spcPct val="150000"/>
              </a:lnSpc>
            </a:pPr>
            <a:r>
              <a:rPr lang="en-US" dirty="0"/>
              <a:t>Miscellaneous</a:t>
            </a:r>
          </a:p>
          <a:p>
            <a:endParaRPr lang="en-US" sz="1600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4210DF2-B987-4514-B783-12AF15B9F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80</a:t>
            </a:fld>
            <a:endParaRPr lang="en-US" dirty="0"/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A9168886-8A3B-4CE2-9022-65F8DDF7A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838200"/>
            <a:ext cx="7696200" cy="1143000"/>
          </a:xfrm>
          <a:solidFill>
            <a:srgbClr val="B75149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Progress</a:t>
            </a:r>
          </a:p>
        </p:txBody>
      </p:sp>
    </p:spTree>
    <p:extLst>
      <p:ext uri="{BB962C8B-B14F-4D97-AF65-F5344CB8AC3E}">
        <p14:creationId xmlns:p14="http://schemas.microsoft.com/office/powerpoint/2010/main" val="3328503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8545592-2D63-47B4-9A52-74E6C3593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Unsupervised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BF1FF62B-EA09-45AB-A648-139FA7C8074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Our training set consists of input </a:t>
                </a:r>
                <a14:m>
                  <m:oMath xmlns:m="http://schemas.openxmlformats.org/officeDocument/2006/math">
                    <m:r>
                      <a:rPr lang="nb-NO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only: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𝑡𝑟𝑎𝑖𝑛</m:t>
                        </m:r>
                      </m:sub>
                    </m:sSub>
                    <m:r>
                      <a:rPr lang="nb-NO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nb-NO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b-NO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d>
                              <m:dPr>
                                <m:ctrlPr>
                                  <a:rPr lang="nb-NO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nb-NO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  <m:r>
                          <a:rPr lang="nb-NO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nb-NO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b-NO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d>
                              <m:dPr>
                                <m:ctrlPr>
                                  <a:rPr lang="nb-NO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  <m:r>
                          <a:rPr lang="nb-NO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</m:t>
                        </m:r>
                        <m: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nb-NO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b-NO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d>
                              <m:dPr>
                                <m:ctrlPr>
                                  <a:rPr lang="nb-NO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</m:d>
                          </m:sup>
                        </m:sSup>
                      </m:e>
                    </m:d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We do not have any labeled data. Our goal is to find an underlaying structure of the data. 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Examples:</a:t>
                </a:r>
              </a:p>
              <a:p>
                <a:pPr lvl="1"/>
                <a:r>
                  <a:rPr lang="en-US" dirty="0"/>
                  <a:t>Data clustering</a:t>
                </a:r>
              </a:p>
              <a:p>
                <a:pPr lvl="1"/>
                <a:r>
                  <a:rPr lang="en-US" dirty="0"/>
                  <a:t>Anomality detection</a:t>
                </a:r>
              </a:p>
              <a:p>
                <a:pPr lvl="1"/>
                <a:r>
                  <a:rPr lang="en-US" dirty="0"/>
                  <a:t>Signal generation</a:t>
                </a:r>
              </a:p>
              <a:p>
                <a:pPr lvl="1"/>
                <a:r>
                  <a:rPr lang="en-US" dirty="0"/>
                  <a:t>Signal compression</a:t>
                </a:r>
              </a:p>
            </p:txBody>
          </p:sp>
        </mc:Choice>
        <mc:Fallback xmlns="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BF1FF62B-EA09-45AB-A648-139FA7C807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317" t="-444" r="-7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0700F39-2E1B-4206-A2CF-5A603069B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3F21F41C-550F-4760-B094-97748B047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2166" y="3588620"/>
            <a:ext cx="2171234" cy="25073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kstSylinder 5">
                <a:extLst>
                  <a:ext uri="{FF2B5EF4-FFF2-40B4-BE49-F238E27FC236}">
                    <a16:creationId xmlns:a16="http://schemas.microsoft.com/office/drawing/2014/main" id="{3E43B002-45F3-4CC6-B1FC-55C58109D133}"/>
                  </a:ext>
                </a:extLst>
              </p:cNvPr>
              <p:cNvSpPr txBox="1"/>
              <p:nvPr/>
            </p:nvSpPr>
            <p:spPr>
              <a:xfrm>
                <a:off x="5711001" y="6187440"/>
                <a:ext cx="286911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Variational autoencoder (latent space </a:t>
                </a:r>
                <a14:m>
                  <m:oMath xmlns:m="http://schemas.openxmlformats.org/officeDocument/2006/math">
                    <m:r>
                      <a:rPr lang="nb-NO" sz="1200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sz="1200" dirty="0"/>
                  <a:t>)</a:t>
                </a:r>
              </a:p>
            </p:txBody>
          </p:sp>
        </mc:Choice>
        <mc:Fallback xmlns="">
          <p:sp>
            <p:nvSpPr>
              <p:cNvPr id="6" name="TekstSylinder 5">
                <a:extLst>
                  <a:ext uri="{FF2B5EF4-FFF2-40B4-BE49-F238E27FC236}">
                    <a16:creationId xmlns:a16="http://schemas.microsoft.com/office/drawing/2014/main" id="{3E43B002-45F3-4CC6-B1FC-55C58109D1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1001" y="6187440"/>
                <a:ext cx="2869119" cy="276999"/>
              </a:xfrm>
              <a:prstGeom prst="rect">
                <a:avLst/>
              </a:prstGeom>
              <a:blipFill>
                <a:blip r:embed="rId4"/>
                <a:stretch>
                  <a:fillRect l="-212" t="-2222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215705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43107C1-4FE1-4967-ACDD-A85A05C48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Actor-Critic Algorithm </a:t>
            </a:r>
            <a:r>
              <a:rPr lang="en-US" dirty="0">
                <a:solidFill>
                  <a:srgbClr val="FF0000"/>
                </a:solidFill>
              </a:rPr>
              <a:t>(not curriculum)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C2C1EE85-1914-4609-997B-66B70220DC1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90600" y="1981200"/>
                <a:ext cx="7696200" cy="4815840"/>
              </a:xfrm>
            </p:spPr>
            <p:txBody>
              <a:bodyPr/>
              <a:lstStyle/>
              <a:p>
                <a:r>
                  <a:rPr lang="en-US" dirty="0"/>
                  <a:t>From policy gradients, we wanted to find values for </a:t>
                </a:r>
                <a14:m>
                  <m:oMath xmlns:m="http://schemas.openxmlformats.org/officeDocument/2006/math">
                    <m:r>
                      <a:rPr lang="nb-NO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nb-NO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/>
                  <a:t>: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𝒥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nb-NO" i="1">
                          <a:latin typeface="Cambria Math" panose="02040503050406030204" pitchFamily="18" charset="0"/>
                        </a:rPr>
                        <m:t>≈</m:t>
                      </m:r>
                      <m:nary>
                        <m:naryPr>
                          <m:chr m:val="∑"/>
                          <m:supHide m:val="on"/>
                          <m:ctrlPr>
                            <a:rPr lang="nb-NO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nb-NO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nb-NO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≥</m:t>
                          </m:r>
                          <m:r>
                            <m:rPr>
                              <m:brk m:alnAt="7"/>
                            </m:rPr>
                            <a:rPr lang="nb-NO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nb-N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nb-N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  <m:d>
                                <m:dPr>
                                  <m:ctrlPr>
                                    <a:rPr lang="nb-NO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nb-NO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nb-NO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nb-NO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nb-NO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nb-NO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nb-NO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nb-NO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</m:nary>
                      <m:func>
                        <m:funcPr>
                          <m:ctrlPr>
                            <a:rPr lang="nb-NO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nb-N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nb-NO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sSub>
                            <m:sSubPr>
                              <m:ctrlPr>
                                <a:rPr lang="nb-NO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nb-NO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d>
                            <m:dPr>
                              <m:ctrlPr>
                                <a:rPr lang="nb-NO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nb-NO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nb-NO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nb-NO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r>
                  <a:rPr lang="en-US" b="1" dirty="0"/>
                  <a:t>Solution</a:t>
                </a:r>
                <a:r>
                  <a:rPr lang="en-US" dirty="0"/>
                  <a:t>: We can use Q-learning to estimate </a:t>
                </a:r>
                <a14:m>
                  <m:oMath xmlns:m="http://schemas.openxmlformats.org/officeDocument/2006/math">
                    <m:r>
                      <a:rPr lang="nb-NO" i="1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nb-NO" i="1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/>
                  <a:t>. The Actor-Critic algorithm is a combination of Policy gradients and Q-learning.</a:t>
                </a:r>
              </a:p>
              <a:p>
                <a:pPr lvl="1"/>
                <a:r>
                  <a:rPr lang="en-US" dirty="0"/>
                  <a:t>The </a:t>
                </a:r>
                <a:r>
                  <a:rPr lang="en-US" b="1" dirty="0"/>
                  <a:t>actor</a:t>
                </a:r>
                <a:r>
                  <a:rPr lang="en-US" dirty="0"/>
                  <a:t> (policy) is defined by Policy gradients</a:t>
                </a:r>
              </a:p>
              <a:p>
                <a:pPr lvl="1"/>
                <a:r>
                  <a:rPr lang="en-US" dirty="0"/>
                  <a:t>The </a:t>
                </a:r>
                <a:r>
                  <a:rPr lang="en-US" b="1" dirty="0"/>
                  <a:t>critic</a:t>
                </a:r>
                <a:r>
                  <a:rPr lang="en-US" dirty="0"/>
                  <a:t> is defined by Q-learning</a:t>
                </a:r>
              </a:p>
              <a:p>
                <a:pPr lvl="1"/>
                <a:endParaRPr lang="en-US" dirty="0"/>
              </a:p>
              <a:p>
                <a:endParaRPr lang="en-US" dirty="0"/>
              </a:p>
              <a:p>
                <a:pPr lvl="1"/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C2C1EE85-1914-4609-997B-66B70220DC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90600" y="1981200"/>
                <a:ext cx="7696200" cy="4815840"/>
              </a:xfrm>
              <a:blipFill>
                <a:blip r:embed="rId2"/>
                <a:stretch>
                  <a:fillRect l="-317" t="-3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48BADA8-B57D-44D0-8C8B-A7BA9E75D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43091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75A193B-8D47-4EC2-B576-76BBC32BA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Actor-Critic Algorithm </a:t>
            </a:r>
            <a:r>
              <a:rPr lang="en-US" dirty="0">
                <a:solidFill>
                  <a:srgbClr val="FF0000"/>
                </a:solidFill>
              </a:rPr>
              <a:t>(not curriculum)</a:t>
            </a:r>
            <a:endParaRPr lang="en-US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ED8619B-8278-4FBB-A501-A9E6DEF05F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actor (policy) decides which action to take, the critic reverts back with how good the action was compared to the average action.</a:t>
            </a:r>
          </a:p>
          <a:p>
            <a:pPr marL="0" indent="0">
              <a:buNone/>
            </a:pPr>
            <a:endParaRPr lang="no" dirty="0"/>
          </a:p>
          <a:p>
            <a:r>
              <a:rPr lang="en-US" dirty="0"/>
              <a:t>We</a:t>
            </a:r>
            <a:r>
              <a:rPr lang="no" dirty="0"/>
              <a:t> don’t get the same variance problem since </a:t>
            </a:r>
            <a:r>
              <a:rPr lang="en-US" dirty="0"/>
              <a:t>we </a:t>
            </a:r>
            <a:r>
              <a:rPr lang="no" dirty="0"/>
              <a:t>only learn transition between steps at a time.</a:t>
            </a:r>
          </a:p>
          <a:p>
            <a:endParaRPr lang="no" dirty="0"/>
          </a:p>
          <a:p>
            <a:endParaRPr lang="no" dirty="0"/>
          </a:p>
          <a:p>
            <a:endParaRPr lang="no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30D9263F-DBE7-49FE-AF98-A82F60F47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82</a:t>
            </a:fld>
            <a:endParaRPr lang="en-US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61863856-E792-4D2F-9D99-980D281B3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073" y="3688080"/>
            <a:ext cx="3223728" cy="291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10406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30B1570-27E2-4D11-BD3D-E956481424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Motivation</a:t>
            </a:r>
          </a:p>
          <a:p>
            <a:pPr>
              <a:lnSpc>
                <a:spcPct val="150000"/>
              </a:lnSpc>
            </a:pPr>
            <a:r>
              <a:rPr lang="en-US" dirty="0"/>
              <a:t>Introduction to reinforcement learning (RL)</a:t>
            </a:r>
          </a:p>
          <a:p>
            <a:pPr>
              <a:lnSpc>
                <a:spcPct val="150000"/>
              </a:lnSpc>
            </a:pPr>
            <a:r>
              <a:rPr lang="en-US" dirty="0"/>
              <a:t>Value function based methods (Q-learning)</a:t>
            </a:r>
          </a:p>
          <a:p>
            <a:pPr>
              <a:lnSpc>
                <a:spcPct val="150000"/>
              </a:lnSpc>
            </a:pPr>
            <a:r>
              <a:rPr lang="en-US" dirty="0"/>
              <a:t>Policy based methods (policy gradients)</a:t>
            </a:r>
          </a:p>
          <a:p>
            <a:pPr>
              <a:lnSpc>
                <a:spcPct val="150000"/>
              </a:lnSpc>
            </a:pPr>
            <a:r>
              <a:rPr lang="en-US" dirty="0"/>
              <a:t>Value function and policy based methods (Actor-Critic)</a:t>
            </a:r>
          </a:p>
          <a:p>
            <a:pPr>
              <a:lnSpc>
                <a:spcPct val="150000"/>
              </a:lnSpc>
            </a:pPr>
            <a:r>
              <a:rPr lang="en-US" b="1" dirty="0"/>
              <a:t>Miscellaneous</a:t>
            </a:r>
          </a:p>
          <a:p>
            <a:endParaRPr lang="en-US" sz="1600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4210DF2-B987-4514-B783-12AF15B9F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83</a:t>
            </a:fld>
            <a:endParaRPr lang="en-US" dirty="0"/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A9168886-8A3B-4CE2-9022-65F8DDF7A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838200"/>
            <a:ext cx="7696200" cy="1143000"/>
          </a:xfrm>
          <a:solidFill>
            <a:srgbClr val="B75149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Progress</a:t>
            </a:r>
          </a:p>
        </p:txBody>
      </p:sp>
    </p:spTree>
    <p:extLst>
      <p:ext uri="{BB962C8B-B14F-4D97-AF65-F5344CB8AC3E}">
        <p14:creationId xmlns:p14="http://schemas.microsoft.com/office/powerpoint/2010/main" val="218336763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9EAEB18-C704-42AF-B58A-EAF45A590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based RL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B88A6F5-A54D-48DF-8AF9-02574F312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880" y="1981200"/>
            <a:ext cx="4274820" cy="4114800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We can model the environment using e.g. a neural network. The network can be trained in a supervised way.</a:t>
            </a:r>
          </a:p>
          <a:p>
            <a:endParaRPr lang="en-US" dirty="0"/>
          </a:p>
          <a:p>
            <a:r>
              <a:rPr lang="en-US" dirty="0"/>
              <a:t>By modeling the environment, we can “look ahead” and use search trees for evaluating our action. </a:t>
            </a:r>
          </a:p>
          <a:p>
            <a:endParaRPr lang="en-US" dirty="0"/>
          </a:p>
          <a:p>
            <a:r>
              <a:rPr lang="en-US" dirty="0"/>
              <a:t>Important in e.g. games as chess and go where a single wrong action can make you loose.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A3660C6-4627-406C-94B8-C69515674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84</a:t>
            </a:fld>
            <a:endParaRPr lang="en-US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1B7B073C-6FBF-4E16-8D58-9FF24FC1F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8622" y="592015"/>
            <a:ext cx="3336219" cy="4103881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CD612F2F-4D94-4AA6-9738-2CDFAE882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9609" y="4876801"/>
            <a:ext cx="3190511" cy="170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901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4134B53-7BB4-43C5-9F6A-24598A41C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Reinforcement learning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F4FAE55-EFFB-4973-B2E5-B4F8158E3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040" y="1981200"/>
            <a:ext cx="4358640" cy="4114800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Reinforcement Learning ~ Science of decision making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In RL an agent learns from the experiences it gains by interacting with the environment. </a:t>
            </a:r>
          </a:p>
          <a:p>
            <a:endParaRPr lang="en-US" dirty="0"/>
          </a:p>
          <a:p>
            <a:r>
              <a:rPr lang="en-US" dirty="0"/>
              <a:t>The goal is to maximize an accumulated reward given by the environment.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An agent interacts with the environment via states, actions and rewards.</a:t>
            </a:r>
          </a:p>
          <a:p>
            <a:endParaRPr lang="en-US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353272CF-DEF8-416D-9693-4A2DEE50B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6EF640D3-31FB-4353-8FC0-A4A96FD821F2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17A7986D-1B06-4124-AA6C-65919AB7DA81}"/>
              </a:ext>
            </a:extLst>
          </p:cNvPr>
          <p:cNvSpPr txBox="1"/>
          <p:nvPr/>
        </p:nvSpPr>
        <p:spPr>
          <a:xfrm>
            <a:off x="6477000" y="6446186"/>
            <a:ext cx="19775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RL Course by David Silver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F97B6416-A6A4-4DF7-B7F1-137F40579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6771" y="1986659"/>
            <a:ext cx="3336219" cy="410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910118"/>
      </p:ext>
    </p:extLst>
  </p:cSld>
  <p:clrMapOvr>
    <a:masterClrMapping/>
  </p:clrMapOvr>
</p:sld>
</file>

<file path=ppt/theme/theme1.xml><?xml version="1.0" encoding="utf-8"?>
<a:theme xmlns:a="http://schemas.openxmlformats.org/drawingml/2006/main" name="INF5860_lecture1b_ny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INF5860_lecture1b.potx [Autosaved]" id="{2533CB88-135B-47B7-AF82-E9353FDE08CC}" vid="{9890EF07-D830-4363-8B8D-1A87568D2007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INF5860_lecture1b_ny</Template>
  <TotalTime>13258</TotalTime>
  <Words>4103</Words>
  <Application>Microsoft Office PowerPoint</Application>
  <PresentationFormat>Skjermfremvisning (4:3)</PresentationFormat>
  <Paragraphs>806</Paragraphs>
  <Slides>83</Slides>
  <Notes>14</Notes>
  <HiddenSlides>0</HiddenSlides>
  <MMClips>2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83</vt:i4>
      </vt:variant>
    </vt:vector>
  </HeadingPairs>
  <TitlesOfParts>
    <vt:vector size="87" baseType="lpstr">
      <vt:lpstr>Arial</vt:lpstr>
      <vt:lpstr>Cambria Math</vt:lpstr>
      <vt:lpstr>ヒラギノ角ゴ Pro W3</vt:lpstr>
      <vt:lpstr>INF5860_lecture1b_ny</vt:lpstr>
      <vt:lpstr>INF 5860 Machine learning for image classification</vt:lpstr>
      <vt:lpstr>Outline</vt:lpstr>
      <vt:lpstr>About today</vt:lpstr>
      <vt:lpstr>Readings</vt:lpstr>
      <vt:lpstr>Progress</vt:lpstr>
      <vt:lpstr>Branches of Machine Learning</vt:lpstr>
      <vt:lpstr>Supervised learning</vt:lpstr>
      <vt:lpstr>Unsupervised learning</vt:lpstr>
      <vt:lpstr>Reinforcement learning</vt:lpstr>
      <vt:lpstr>Reinforcement learning</vt:lpstr>
      <vt:lpstr>Mountain Car</vt:lpstr>
      <vt:lpstr>Robots</vt:lpstr>
      <vt:lpstr>PowerPoint-presentasjon</vt:lpstr>
      <vt:lpstr>Atari games</vt:lpstr>
      <vt:lpstr>Distinguishing images with small differences</vt:lpstr>
      <vt:lpstr>Distinguishing images with small differences</vt:lpstr>
      <vt:lpstr>Progress</vt:lpstr>
      <vt:lpstr>PowerPoint-presentasjon</vt:lpstr>
      <vt:lpstr>History (trajectory) and State</vt:lpstr>
      <vt:lpstr>Markov Property</vt:lpstr>
      <vt:lpstr>Policy</vt:lpstr>
      <vt:lpstr>Reward and Return</vt:lpstr>
      <vt:lpstr>Markov Decision Process (MDP)</vt:lpstr>
      <vt:lpstr>Markov Decision Process (timeline)</vt:lpstr>
      <vt:lpstr>Objective</vt:lpstr>
      <vt:lpstr>Progress</vt:lpstr>
      <vt:lpstr>Objective</vt:lpstr>
      <vt:lpstr>State-value function and action-value function</vt:lpstr>
      <vt:lpstr>State-value function and action-value function</vt:lpstr>
      <vt:lpstr>Bellman (expectation) equation</vt:lpstr>
      <vt:lpstr>How to find the best policy?</vt:lpstr>
      <vt:lpstr>Evaluating a Random Policy in Gridworld using the Bellman eq.</vt:lpstr>
      <vt:lpstr>PowerPoint-presentasjon</vt:lpstr>
      <vt:lpstr>Policy evaluation</vt:lpstr>
      <vt:lpstr>Bellman (optimality) equation</vt:lpstr>
      <vt:lpstr>Solving for the optimal policy</vt:lpstr>
      <vt:lpstr>Exploration vs Exploitation</vt:lpstr>
      <vt:lpstr>Function approximation</vt:lpstr>
      <vt:lpstr>Solving for the optimal policy:  Q-learning</vt:lpstr>
      <vt:lpstr>Solving for the optimal policy:  Q-learning</vt:lpstr>
      <vt:lpstr>Example: Deep Q-learning (Atari Games)</vt:lpstr>
      <vt:lpstr>Deep Q-learning (Atari Games)</vt:lpstr>
      <vt:lpstr>Experience replay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Progress</vt:lpstr>
      <vt:lpstr>Policy based methods</vt:lpstr>
      <vt:lpstr>Policy based methods</vt:lpstr>
      <vt:lpstr>Policy Gradients</vt:lpstr>
      <vt:lpstr>REINFORCE algorithm (not curriculum)</vt:lpstr>
      <vt:lpstr>REINFORCE algorithm (not curriculum)</vt:lpstr>
      <vt:lpstr>REINFORCE algorithm (not curriculum)</vt:lpstr>
      <vt:lpstr>REINFORCE algorithm (Pseudocode) (not curriculum)</vt:lpstr>
      <vt:lpstr>Game of Pong</vt:lpstr>
      <vt:lpstr>Policy learning: Pong </vt:lpstr>
      <vt:lpstr>Supervised learning vs Reinforcement learning </vt:lpstr>
      <vt:lpstr>Playing games of Pong</vt:lpstr>
      <vt:lpstr>Which action caused the final results?</vt:lpstr>
      <vt:lpstr>A chain of actions can cause large variations in performance</vt:lpstr>
      <vt:lpstr>Policy gradients: High variance</vt:lpstr>
      <vt:lpstr>Policy gradients: High variance</vt:lpstr>
      <vt:lpstr>Variance - all choices get the reward</vt:lpstr>
      <vt:lpstr>Variance - other possible paths</vt:lpstr>
      <vt:lpstr>Variance - high probability to chose some other path</vt:lpstr>
      <vt:lpstr>Variance - same actions for same state: now negative</vt:lpstr>
      <vt:lpstr>Variance reduction</vt:lpstr>
      <vt:lpstr>Variance reduction</vt:lpstr>
      <vt:lpstr>Variance reduction: Baseline (not curriculum)</vt:lpstr>
      <vt:lpstr>Variance reduction: Baseline (not curriculum)</vt:lpstr>
      <vt:lpstr>Q-learning vs Policy learning</vt:lpstr>
      <vt:lpstr>Progress</vt:lpstr>
      <vt:lpstr>Actor-Critic Algorithm (not curriculum)</vt:lpstr>
      <vt:lpstr>Actor-Critic Algorithm (not curriculum)</vt:lpstr>
      <vt:lpstr>Progress</vt:lpstr>
      <vt:lpstr>Model based RL</vt:lpstr>
    </vt:vector>
  </TitlesOfParts>
  <Company>Universitetet i Oslo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 5860 Machine learning for image classification</dc:title>
  <dc:creator>Anne H Schistad Solberg</dc:creator>
  <cp:lastModifiedBy>Tollef Jahren</cp:lastModifiedBy>
  <cp:revision>477</cp:revision>
  <cp:lastPrinted>2017-01-25T17:26:50Z</cp:lastPrinted>
  <dcterms:created xsi:type="dcterms:W3CDTF">2017-01-13T14:46:04Z</dcterms:created>
  <dcterms:modified xsi:type="dcterms:W3CDTF">2018-05-14T08:17:15Z</dcterms:modified>
</cp:coreProperties>
</file>