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9" r:id="rId3"/>
    <p:sldId id="276" r:id="rId4"/>
    <p:sldId id="277" r:id="rId5"/>
    <p:sldId id="278" r:id="rId6"/>
    <p:sldId id="270" r:id="rId7"/>
    <p:sldId id="258" r:id="rId8"/>
    <p:sldId id="259" r:id="rId9"/>
    <p:sldId id="260" r:id="rId10"/>
    <p:sldId id="261" r:id="rId11"/>
    <p:sldId id="262" r:id="rId12"/>
    <p:sldId id="280" r:id="rId13"/>
    <p:sldId id="28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100" d="100"/>
          <a:sy n="100" d="100"/>
        </p:scale>
        <p:origin x="-2664" y="16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B887CB-C83C-C94F-ADBC-8CE1D2EE902C}" type="datetime1">
              <a:rPr lang="nb-NO"/>
              <a:pPr>
                <a:defRPr/>
              </a:pPr>
              <a:t>23.01.17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0A8642-EB7F-7F48-B284-06E38FBEF6F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144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4D956F-B1E7-0647-8070-8CF5BF427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178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04925" y="703263"/>
            <a:ext cx="4264025" cy="3197225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xfrm>
            <a:off x="686423" y="4344025"/>
            <a:ext cx="5485157" cy="4114488"/>
          </a:xfrm>
          <a:prstGeom prst="rect">
            <a:avLst/>
          </a:prstGeom>
          <a:noFill/>
          <a:ln/>
        </p:spPr>
        <p:txBody>
          <a:bodyPr/>
          <a:lstStyle/>
          <a:p>
            <a:endParaRPr lang="nb-NO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027" y="8684927"/>
            <a:ext cx="2972421" cy="457513"/>
          </a:xfrm>
          <a:prstGeom prst="rect">
            <a:avLst/>
          </a:prstGeom>
          <a:noFill/>
        </p:spPr>
        <p:txBody>
          <a:bodyPr/>
          <a:lstStyle/>
          <a:p>
            <a:fld id="{3F77973A-B7C9-4F54-9E80-1FABEC346500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703263"/>
            <a:ext cx="4264025" cy="3197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dirty="0" smtClean="0"/>
              <a:t>Jeg er ikke enig i at rekkefølgen på de fem punktene her er den rekkefølgen ting bør besluttes i. Applikasjonsbehovene</a:t>
            </a:r>
            <a:r>
              <a:rPr lang="nb-NO" baseline="0" dirty="0" smtClean="0"/>
              <a:t> bør være styrende.</a:t>
            </a:r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C599-00C9-7146-ABEC-4FF35E0AB569}" type="datetime1">
              <a:rPr lang="nb-NO" smtClean="0"/>
              <a:t>23.01.17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Bygstad 2017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92E3C-55F2-C040-893E-22F893CBA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2647-02AF-CB48-B178-D0827DF46456}" type="datetime1">
              <a:rPr lang="nb-NO" smtClean="0"/>
              <a:t>23.01.17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Bygstad 2017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71CD-872D-9749-AB61-B2DE4079A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C21C7-B8AD-6441-BD15-FC007457EC63}" type="datetime1">
              <a:rPr lang="nb-NO" smtClean="0"/>
              <a:t>23.01.17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Bygstad 2017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17DB-38BD-834E-AEE0-0468829FD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FD72-CCAF-7C44-A2AB-F2BA18E5A1D4}" type="datetime1">
              <a:rPr lang="nb-NO" smtClean="0"/>
              <a:t>23.01.17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Bygstad 2017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4DF3-5F71-6849-B790-DD24961EC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FC703-CFBE-D740-94D1-CCC9D0D15EFC}" type="datetime1">
              <a:rPr lang="nb-NO" smtClean="0"/>
              <a:t>23.01.17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Bygstad 2017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D1E4-6143-7944-B4A6-C509EF0F8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F385C-0268-F247-87CC-6DD8B8ECE6D8}" type="datetime1">
              <a:rPr lang="nb-NO" smtClean="0"/>
              <a:t>23.01.17</a:t>
            </a:fld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Bygstad 2017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04DC8-BD07-5E4A-BAE2-7BB4731C1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6A50-CFAC-794A-AE62-DC8080536433}" type="datetime1">
              <a:rPr lang="nb-NO" smtClean="0"/>
              <a:t>23.01.17</a:t>
            </a:fld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Bygstad 2017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BCE8-FA15-7B40-83DF-814BB7E52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AAFA2-4A92-B945-9C61-527F390DEC52}" type="datetime1">
              <a:rPr lang="nb-NO" smtClean="0"/>
              <a:t>23.01.17</a:t>
            </a:fld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Bygstad 2017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57CC-0B11-864E-AE6A-156DCA9E2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AEBDB-2D6B-4A4A-AF9E-71C31C778551}" type="datetime1">
              <a:rPr lang="nb-NO" smtClean="0"/>
              <a:t>23.01.17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Bygstad 2017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CAF43-7155-8D4C-B6A8-FC3E089D6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5C5DF-0C06-254D-8FB1-889516BE1BEB}" type="datetime1">
              <a:rPr lang="nb-NO" smtClean="0"/>
              <a:t>23.01.17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Bygstad 2017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A3DA-B4D8-8246-B37A-3D7AB7FB3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fld id="{52C93864-584B-D842-9EDA-5E7DDA5132A5}" type="datetime1">
              <a:rPr lang="nb-NO" smtClean="0"/>
              <a:t>23.01.17</a:t>
            </a:fld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nb-NO" smtClean="0"/>
              <a:t>Bygstad 2017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694A51C8-1E10-E445-BFFD-FD9999FC0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MN_IFI_A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37099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sz="280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996952"/>
            <a:ext cx="7821488" cy="1752600"/>
          </a:xfrm>
        </p:spPr>
        <p:txBody>
          <a:bodyPr/>
          <a:lstStyle/>
          <a:p>
            <a:pPr eaLnBrk="1" hangingPunct="1"/>
            <a:r>
              <a:rPr lang="nb-NO" sz="4000" b="1" dirty="0" smtClean="0"/>
              <a:t>INF 5890 IT and Management</a:t>
            </a:r>
          </a:p>
          <a:p>
            <a:pPr eaLnBrk="1" hangingPunct="1"/>
            <a:r>
              <a:rPr lang="nb-NO" sz="4000" b="1" dirty="0" smtClean="0"/>
              <a:t>Governance Frameworks</a:t>
            </a:r>
          </a:p>
          <a:p>
            <a:pPr algn="ctr" eaLnBrk="1" hangingPunct="1"/>
            <a:endParaRPr lang="nb-NO" sz="2000" b="1" dirty="0"/>
          </a:p>
          <a:p>
            <a:pPr eaLnBrk="1" hangingPunct="1"/>
            <a:r>
              <a:rPr lang="nb-NO" sz="2000" b="1" dirty="0" smtClean="0"/>
              <a:t>		</a:t>
            </a:r>
            <a:r>
              <a:rPr lang="nb-NO" sz="2000" b="1" dirty="0" err="1" smtClean="0"/>
              <a:t>January</a:t>
            </a:r>
            <a:r>
              <a:rPr lang="nb-NO" sz="2000" b="1" dirty="0" smtClean="0"/>
              <a:t> 23 2017</a:t>
            </a:r>
            <a:endParaRPr lang="nb-NO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5805264"/>
            <a:ext cx="2408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Bendik Bygstad, IFI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261607"/>
            <a:ext cx="8121245" cy="1097417"/>
          </a:xfrm>
        </p:spPr>
        <p:txBody>
          <a:bodyPr>
            <a:normAutofit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Governance </a:t>
            </a:r>
            <a:r>
              <a:rPr lang="nb-NO" dirty="0" err="1" smtClean="0"/>
              <a:t>models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043" y="1494124"/>
            <a:ext cx="6918325" cy="4856712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Business </a:t>
            </a:r>
            <a:r>
              <a:rPr lang="nb-NO" dirty="0" err="1" smtClean="0"/>
              <a:t>monarchy</a:t>
            </a:r>
            <a:endParaRPr lang="nb-NO" dirty="0" smtClean="0"/>
          </a:p>
          <a:p>
            <a:pPr lvl="1"/>
            <a:r>
              <a:rPr lang="nb-NO" dirty="0" err="1" smtClean="0"/>
              <a:t>Top</a:t>
            </a:r>
            <a:r>
              <a:rPr lang="nb-NO" dirty="0" smtClean="0"/>
              <a:t> management </a:t>
            </a:r>
            <a:r>
              <a:rPr lang="nb-NO" dirty="0" err="1" smtClean="0"/>
              <a:t>group</a:t>
            </a:r>
            <a:r>
              <a:rPr lang="nb-NO" dirty="0" smtClean="0"/>
              <a:t> </a:t>
            </a:r>
            <a:r>
              <a:rPr lang="nb-NO" dirty="0" err="1" smtClean="0"/>
              <a:t>takes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endParaRPr lang="nb-NO" dirty="0" smtClean="0"/>
          </a:p>
          <a:p>
            <a:r>
              <a:rPr lang="nb-NO" dirty="0" smtClean="0"/>
              <a:t>IT </a:t>
            </a:r>
            <a:r>
              <a:rPr lang="nb-NO" dirty="0" err="1" smtClean="0"/>
              <a:t>monarchy</a:t>
            </a:r>
            <a:endParaRPr lang="nb-NO" dirty="0" smtClean="0"/>
          </a:p>
          <a:p>
            <a:pPr lvl="1"/>
            <a:r>
              <a:rPr lang="nb-NO" dirty="0" smtClean="0"/>
              <a:t>CIO </a:t>
            </a:r>
            <a:r>
              <a:rPr lang="nb-NO" dirty="0" err="1" smtClean="0"/>
              <a:t>takes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endParaRPr lang="nb-NO" dirty="0" smtClean="0"/>
          </a:p>
          <a:p>
            <a:r>
              <a:rPr lang="nb-NO" dirty="0" err="1" smtClean="0"/>
              <a:t>Feudalism</a:t>
            </a:r>
            <a:endParaRPr lang="nb-NO" dirty="0" smtClean="0"/>
          </a:p>
          <a:p>
            <a:pPr lvl="1"/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strong</a:t>
            </a:r>
            <a:r>
              <a:rPr lang="nb-NO" dirty="0" smtClean="0"/>
              <a:t> </a:t>
            </a:r>
            <a:r>
              <a:rPr lang="nb-NO" dirty="0" err="1" smtClean="0"/>
              <a:t>middle</a:t>
            </a:r>
            <a:r>
              <a:rPr lang="nb-NO" dirty="0" smtClean="0"/>
              <a:t> managers </a:t>
            </a:r>
            <a:r>
              <a:rPr lang="nb-NO" dirty="0" err="1" smtClean="0"/>
              <a:t>dominate</a:t>
            </a:r>
            <a:endParaRPr lang="nb-NO" dirty="0" smtClean="0"/>
          </a:p>
          <a:p>
            <a:r>
              <a:rPr lang="nb-NO" dirty="0" err="1" smtClean="0"/>
              <a:t>Federalism</a:t>
            </a:r>
            <a:endParaRPr lang="nb-NO" dirty="0" smtClean="0"/>
          </a:p>
          <a:p>
            <a:pPr lvl="1"/>
            <a:r>
              <a:rPr lang="nb-NO" dirty="0" err="1" smtClean="0"/>
              <a:t>Decisions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taken</a:t>
            </a:r>
            <a:r>
              <a:rPr lang="nb-NO" dirty="0" smtClean="0"/>
              <a:t> </a:t>
            </a:r>
            <a:r>
              <a:rPr lang="nb-NO" dirty="0" err="1" smtClean="0"/>
              <a:t>jointly</a:t>
            </a:r>
            <a:r>
              <a:rPr lang="nb-NO" dirty="0" smtClean="0"/>
              <a:t> by </a:t>
            </a:r>
            <a:r>
              <a:rPr lang="nb-NO" dirty="0" err="1" smtClean="0"/>
              <a:t>central</a:t>
            </a:r>
            <a:r>
              <a:rPr lang="nb-NO" dirty="0" smtClean="0"/>
              <a:t> and </a:t>
            </a:r>
            <a:r>
              <a:rPr lang="nb-NO" dirty="0" err="1" smtClean="0"/>
              <a:t>local</a:t>
            </a:r>
            <a:r>
              <a:rPr lang="nb-NO" dirty="0" smtClean="0"/>
              <a:t> managers</a:t>
            </a:r>
            <a:endParaRPr lang="nb-NO" dirty="0" smtClean="0"/>
          </a:p>
          <a:p>
            <a:r>
              <a:rPr lang="nb-NO" dirty="0" smtClean="0"/>
              <a:t>Duopol</a:t>
            </a:r>
          </a:p>
          <a:p>
            <a:pPr lvl="1"/>
            <a:r>
              <a:rPr lang="nb-NO" dirty="0" smtClean="0"/>
              <a:t>A </a:t>
            </a:r>
            <a:r>
              <a:rPr lang="nb-NO" dirty="0" err="1" smtClean="0"/>
              <a:t>two</a:t>
            </a:r>
            <a:r>
              <a:rPr lang="nb-NO" dirty="0" smtClean="0"/>
              <a:t>-part </a:t>
            </a:r>
            <a:r>
              <a:rPr lang="nb-NO" dirty="0" err="1" smtClean="0"/>
              <a:t>cooperation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IT managers and </a:t>
            </a:r>
            <a:r>
              <a:rPr lang="nb-NO" dirty="0" err="1" smtClean="0"/>
              <a:t>key</a:t>
            </a:r>
            <a:r>
              <a:rPr lang="nb-NO" dirty="0" smtClean="0"/>
              <a:t> business managers</a:t>
            </a:r>
            <a:r>
              <a:rPr lang="nb-NO" dirty="0" smtClean="0"/>
              <a:t> </a:t>
            </a:r>
          </a:p>
          <a:p>
            <a:pPr marL="342900" lvl="1" indent="-342900">
              <a:buChar char="•"/>
            </a:pPr>
            <a:r>
              <a:rPr lang="nb-NO" sz="2800" dirty="0" smtClean="0"/>
              <a:t>Anarchy</a:t>
            </a:r>
            <a:endParaRPr lang="nb-NO" sz="2800" dirty="0"/>
          </a:p>
          <a:p>
            <a:pPr lvl="1"/>
            <a:r>
              <a:rPr lang="nb-NO" dirty="0" smtClean="0"/>
              <a:t>Groups and </a:t>
            </a:r>
            <a:r>
              <a:rPr lang="nb-NO" dirty="0" err="1" smtClean="0"/>
              <a:t>strong</a:t>
            </a:r>
            <a:r>
              <a:rPr lang="nb-NO" dirty="0" smtClean="0"/>
              <a:t> </a:t>
            </a:r>
            <a:r>
              <a:rPr lang="nb-NO" dirty="0" err="1" smtClean="0"/>
              <a:t>individuals</a:t>
            </a:r>
            <a:r>
              <a:rPr lang="nb-NO" dirty="0" smtClean="0"/>
              <a:t> </a:t>
            </a:r>
            <a:r>
              <a:rPr lang="nb-NO" dirty="0" err="1" smtClean="0"/>
              <a:t>take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 smtClean="0"/>
              <a:t> from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needs</a:t>
            </a:r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Itled4021 2016 Bygstad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364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180" y="305651"/>
            <a:ext cx="3721605" cy="560151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Styringsmatrisen</a:t>
            </a:r>
            <a:endParaRPr lang="nb-NO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7585" y="1340769"/>
          <a:ext cx="7488828" cy="4106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38"/>
                <a:gridCol w="1248138"/>
                <a:gridCol w="1248138"/>
                <a:gridCol w="1248138"/>
                <a:gridCol w="1248138"/>
                <a:gridCol w="1248138"/>
              </a:tblGrid>
              <a:tr h="744583">
                <a:tc>
                  <a:txBody>
                    <a:bodyPr/>
                    <a:lstStyle/>
                    <a:p>
                      <a:pPr algn="ctr"/>
                      <a:endParaRPr lang="nb-NO" sz="14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latin typeface="Arial Narrow" pitchFamily="34" charset="0"/>
                        </a:rPr>
                        <a:t>IT-</a:t>
                      </a:r>
                    </a:p>
                    <a:p>
                      <a:pPr algn="ctr"/>
                      <a:r>
                        <a:rPr lang="nb-NO" sz="1400" b="1" dirty="0" smtClean="0">
                          <a:latin typeface="Arial Narrow" pitchFamily="34" charset="0"/>
                        </a:rPr>
                        <a:t>prinsipper</a:t>
                      </a:r>
                      <a:endParaRPr lang="nb-NO" sz="1400" b="1" dirty="0">
                        <a:latin typeface="Arial Narrow" pitchFamily="34" charset="0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latin typeface="Arial Narrow" pitchFamily="34" charset="0"/>
                        </a:rPr>
                        <a:t>IT-</a:t>
                      </a:r>
                    </a:p>
                    <a:p>
                      <a:pPr algn="ctr"/>
                      <a:r>
                        <a:rPr lang="nb-NO" sz="1400" b="1" dirty="0" smtClean="0">
                          <a:latin typeface="Arial Narrow" pitchFamily="34" charset="0"/>
                        </a:rPr>
                        <a:t>arkitektur</a:t>
                      </a:r>
                      <a:endParaRPr lang="nb-NO" sz="1400" b="1" dirty="0">
                        <a:latin typeface="Arial Narrow" pitchFamily="34" charset="0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latin typeface="Arial Narrow" pitchFamily="34" charset="0"/>
                        </a:rPr>
                        <a:t>IT infrastruktur-strategier</a:t>
                      </a:r>
                      <a:endParaRPr lang="nb-NO" sz="1400" b="1" dirty="0">
                        <a:latin typeface="Arial Narrow" pitchFamily="34" charset="0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latin typeface="Arial Narrow" pitchFamily="34" charset="0"/>
                        </a:rPr>
                        <a:t>Virksomhetens applikasjons-behov</a:t>
                      </a:r>
                      <a:endParaRPr lang="nb-NO" sz="1400" b="1" dirty="0">
                        <a:latin typeface="Arial Narrow" pitchFamily="34" charset="0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latin typeface="Arial Narrow" pitchFamily="34" charset="0"/>
                        </a:rPr>
                        <a:t>IT- investeringer</a:t>
                      </a:r>
                      <a:endParaRPr lang="nb-NO" sz="1400" b="1" dirty="0">
                        <a:latin typeface="Arial Narrow" pitchFamily="34" charset="0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</a:tr>
              <a:tr h="526869">
                <a:tc>
                  <a:txBody>
                    <a:bodyPr/>
                    <a:lstStyle/>
                    <a:p>
                      <a:r>
                        <a:rPr lang="nb-NO" sz="1400" b="1" smtClean="0">
                          <a:latin typeface="Arial Narrow" pitchFamily="34" charset="0"/>
                        </a:rPr>
                        <a:t>Forretnings-monarki</a:t>
                      </a:r>
                      <a:endParaRPr lang="nb-NO" sz="14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latin typeface="Arial Narrow" pitchFamily="34" charset="0"/>
                        </a:rPr>
                        <a:t>IT-monarki</a:t>
                      </a:r>
                      <a:endParaRPr lang="nb-NO" sz="14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latin typeface="Arial Narrow" pitchFamily="34" charset="0"/>
                        </a:rPr>
                        <a:t>Føydalt</a:t>
                      </a:r>
                      <a:endParaRPr lang="nb-NO" sz="14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latin typeface="Arial Narrow" pitchFamily="34" charset="0"/>
                        </a:rPr>
                        <a:t>Føderalt</a:t>
                      </a:r>
                      <a:endParaRPr lang="nb-NO" sz="14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 smtClean="0">
                          <a:latin typeface="Arial Narrow" pitchFamily="34" charset="0"/>
                        </a:rPr>
                        <a:t>Duopol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 smtClean="0">
                          <a:latin typeface="Arial Narrow" pitchFamily="34" charset="0"/>
                        </a:rPr>
                        <a:t>Anarki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latin typeface="Arial Narrow" pitchFamily="34" charset="0"/>
                        </a:rPr>
                        <a:t>Vet ikke</a:t>
                      </a:r>
                      <a:endParaRPr lang="nb-NO" sz="14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Itled4021 2016 Bygstad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31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C21C7-B8AD-6441-BD15-FC007457EC63}" type="datetime1">
              <a:rPr lang="nb-NO" smtClean="0"/>
              <a:t>23.01.17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Bygstad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17DB-38BD-834E-AEE0-0468829FDA3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62097"/>
            <a:ext cx="8604448" cy="59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49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C21C7-B8AD-6441-BD15-FC007457EC63}" type="datetime1">
              <a:rPr lang="nb-NO" smtClean="0"/>
              <a:t>23.01.17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Bygstad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17DB-38BD-834E-AEE0-0468829FDA3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316416" cy="593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6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change from “IT” to “</a:t>
            </a:r>
            <a:r>
              <a:rPr lang="en-US" dirty="0" err="1" smtClean="0"/>
              <a:t>digitalisation</a:t>
            </a:r>
            <a:r>
              <a:rPr lang="en-US" dirty="0" smtClean="0"/>
              <a:t>” in </a:t>
            </a:r>
            <a:r>
              <a:rPr lang="en-US" dirty="0" err="1" smtClean="0"/>
              <a:t>organisations</a:t>
            </a:r>
            <a:r>
              <a:rPr lang="en-US" dirty="0" smtClean="0"/>
              <a:t> and society</a:t>
            </a:r>
          </a:p>
          <a:p>
            <a:r>
              <a:rPr lang="en-US" dirty="0" smtClean="0"/>
              <a:t>Appreciate the difference between governance and management</a:t>
            </a:r>
          </a:p>
          <a:p>
            <a:r>
              <a:rPr lang="en-US" dirty="0" smtClean="0"/>
              <a:t>Can use the Weil and Ross governance framework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C21C7-B8AD-6441-BD15-FC007457EC63}" type="datetime1">
              <a:rPr lang="nb-NO" smtClean="0"/>
              <a:t>23.01.17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Bygstad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17DB-38BD-834E-AEE0-0468829FDA3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5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C21C7-B8AD-6441-BD15-FC007457EC63}" type="datetime1">
              <a:rPr lang="nb-NO" smtClean="0"/>
              <a:t>23.01.17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Bygstad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17DB-38BD-834E-AEE0-0468829FDA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36712"/>
            <a:ext cx="747578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2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Sloan/Cap Gemini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C21C7-B8AD-6441-BD15-FC007457EC63}" type="datetime1">
              <a:rPr lang="nb-NO" smtClean="0"/>
              <a:t>23.01.17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Bygstad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17DB-38BD-834E-AEE0-0468829FDA3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92896"/>
            <a:ext cx="8928992" cy="247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2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C21C7-B8AD-6441-BD15-FC007457EC63}" type="datetime1">
              <a:rPr lang="nb-NO" smtClean="0"/>
              <a:t>23.01.17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Bygstad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17DB-38BD-834E-AEE0-0468829FDA3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620688"/>
            <a:ext cx="5131733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0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24744"/>
            <a:ext cx="582377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1" y="-152219"/>
            <a:ext cx="193451" cy="30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58" tIns="47880" rIns="95758" bIns="47880" anchor="ctr">
            <a:spAutoFit/>
          </a:bodyPr>
          <a:lstStyle/>
          <a:p>
            <a:endParaRPr lang="nb-NO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39552" y="4293096"/>
            <a:ext cx="8001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58" tIns="47880" rIns="95758" bIns="47880"/>
          <a:lstStyle/>
          <a:p>
            <a:pPr marL="359095" indent="-359095">
              <a:spcBef>
                <a:spcPct val="20000"/>
              </a:spcBef>
              <a:buClr>
                <a:srgbClr val="CC9900"/>
              </a:buClr>
              <a:buFontTx/>
              <a:buChar char="•"/>
              <a:defRPr/>
            </a:pPr>
            <a:r>
              <a:rPr lang="en-GB" sz="1600" b="1" kern="0" dirty="0" smtClean="0">
                <a:latin typeface="Arial" pitchFamily="34" charset="0"/>
                <a:cs typeface="Arial" pitchFamily="34" charset="0"/>
              </a:rPr>
              <a:t>Governance</a:t>
            </a:r>
            <a:r>
              <a:rPr lang="en-GB" sz="1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kern="0" dirty="0">
                <a:latin typeface="Arial" pitchFamily="34" charset="0"/>
                <a:cs typeface="Arial" pitchFamily="34" charset="0"/>
              </a:rPr>
              <a:t>ensures that stakeholders needs, conditions and options are </a:t>
            </a:r>
            <a:r>
              <a:rPr lang="en-GB" sz="1600" b="1" kern="0" dirty="0">
                <a:latin typeface="Arial" pitchFamily="34" charset="0"/>
                <a:cs typeface="Arial" pitchFamily="34" charset="0"/>
              </a:rPr>
              <a:t>evaluated</a:t>
            </a:r>
            <a:r>
              <a:rPr lang="en-GB" sz="1600" kern="0" dirty="0">
                <a:latin typeface="Arial" pitchFamily="34" charset="0"/>
                <a:cs typeface="Arial" pitchFamily="34" charset="0"/>
              </a:rPr>
              <a:t> to determine balanced, agreed-on enterprise objectives to be achieved; setting </a:t>
            </a:r>
            <a:r>
              <a:rPr lang="en-GB" sz="1600" b="1" kern="0" dirty="0">
                <a:latin typeface="Arial" pitchFamily="34" charset="0"/>
                <a:cs typeface="Arial" pitchFamily="34" charset="0"/>
              </a:rPr>
              <a:t>direction</a:t>
            </a:r>
            <a:r>
              <a:rPr lang="en-GB" sz="1600" kern="0" dirty="0">
                <a:latin typeface="Arial" pitchFamily="34" charset="0"/>
                <a:cs typeface="Arial" pitchFamily="34" charset="0"/>
              </a:rPr>
              <a:t> through prioritisation and decision making; and </a:t>
            </a:r>
            <a:r>
              <a:rPr lang="en-GB" sz="1600" b="1" kern="0" dirty="0">
                <a:latin typeface="Arial" pitchFamily="34" charset="0"/>
                <a:cs typeface="Arial" pitchFamily="34" charset="0"/>
              </a:rPr>
              <a:t>monitoring</a:t>
            </a:r>
            <a:r>
              <a:rPr lang="en-GB" sz="1600" kern="0" dirty="0">
                <a:latin typeface="Arial" pitchFamily="34" charset="0"/>
                <a:cs typeface="Arial" pitchFamily="34" charset="0"/>
              </a:rPr>
              <a:t> performance and compliance against agreed-on direction and objectives </a:t>
            </a:r>
            <a:r>
              <a:rPr lang="en-GB" sz="1600" b="1" kern="0" dirty="0">
                <a:latin typeface="Arial" pitchFamily="34" charset="0"/>
                <a:cs typeface="Arial" pitchFamily="34" charset="0"/>
              </a:rPr>
              <a:t>(EDM).</a:t>
            </a:r>
          </a:p>
          <a:p>
            <a:pPr marL="359095" indent="-359095">
              <a:spcBef>
                <a:spcPct val="20000"/>
              </a:spcBef>
              <a:buClr>
                <a:srgbClr val="CC9900"/>
              </a:buClr>
              <a:buFontTx/>
              <a:buChar char="•"/>
              <a:defRPr/>
            </a:pPr>
            <a:r>
              <a:rPr lang="en-GB" sz="1600" b="1" kern="0" dirty="0">
                <a:latin typeface="Arial" pitchFamily="34" charset="0"/>
                <a:cs typeface="Arial" pitchFamily="34" charset="0"/>
              </a:rPr>
              <a:t>Management plans, builds, runs </a:t>
            </a:r>
            <a:r>
              <a:rPr lang="en-GB" sz="1600" kern="0" dirty="0">
                <a:latin typeface="Arial" pitchFamily="34" charset="0"/>
                <a:cs typeface="Arial" pitchFamily="34" charset="0"/>
              </a:rPr>
              <a:t>and </a:t>
            </a:r>
            <a:r>
              <a:rPr lang="en-GB" sz="1600" b="1" kern="0" dirty="0">
                <a:latin typeface="Arial" pitchFamily="34" charset="0"/>
                <a:cs typeface="Arial" pitchFamily="34" charset="0"/>
              </a:rPr>
              <a:t>monitors</a:t>
            </a:r>
            <a:r>
              <a:rPr lang="en-GB" sz="1600" kern="0" dirty="0">
                <a:latin typeface="Arial" pitchFamily="34" charset="0"/>
                <a:cs typeface="Arial" pitchFamily="34" charset="0"/>
              </a:rPr>
              <a:t> activities in alignment with the direction set by the governance body to achieve the enterprise objectives </a:t>
            </a:r>
            <a:r>
              <a:rPr lang="en-GB" sz="1600" b="1" kern="0" dirty="0">
                <a:latin typeface="Arial" pitchFamily="34" charset="0"/>
                <a:cs typeface="Arial" pitchFamily="34" charset="0"/>
              </a:rPr>
              <a:t>(PBRM).</a:t>
            </a:r>
            <a:endParaRPr lang="en-US" sz="1600" b="1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71500" t="18668" r="6000" b="64444"/>
          <a:stretch>
            <a:fillRect/>
          </a:stretch>
        </p:blipFill>
        <p:spPr bwMode="auto">
          <a:xfrm>
            <a:off x="755576" y="3212976"/>
            <a:ext cx="1250362" cy="52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6268776" cy="452430"/>
          </a:xfrm>
        </p:spPr>
        <p:txBody>
          <a:bodyPr>
            <a:normAutofit fontScale="90000"/>
          </a:bodyPr>
          <a:lstStyle/>
          <a:p>
            <a:r>
              <a:rPr lang="nb-NO" sz="2700" dirty="0" smtClean="0"/>
              <a:t>Governance and management</a:t>
            </a:r>
            <a:endParaRPr lang="nb-NO" sz="2700" b="1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Itled4021 2016 Bygstad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73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governance in organizations - models and frameworks</a:t>
            </a:r>
            <a:br>
              <a:rPr lang="en-US" dirty="0"/>
            </a:b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C21C7-B8AD-6441-BD15-FC007457EC63}" type="datetime1">
              <a:rPr lang="nb-NO" smtClean="0"/>
              <a:t>23.01.17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Bygstad 2017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17DB-38BD-834E-AEE0-0468829FDA3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/>
          <a:srcRect t="11706" b="11706"/>
          <a:stretch>
            <a:fillRect/>
          </a:stretch>
        </p:blipFill>
        <p:spPr>
          <a:xfrm rot="21379030">
            <a:off x="5220072" y="1988839"/>
            <a:ext cx="3672408" cy="4603771"/>
          </a:xfrm>
        </p:spPr>
      </p:pic>
      <p:sp>
        <p:nvSpPr>
          <p:cNvPr id="12" name="Plassholder for innhold 2"/>
          <p:cNvSpPr txBox="1">
            <a:spLocks/>
          </p:cNvSpPr>
          <p:nvPr/>
        </p:nvSpPr>
        <p:spPr bwMode="auto">
          <a:xfrm>
            <a:off x="990600" y="1981200"/>
            <a:ext cx="38694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 smtClean="0"/>
              <a:t>Governance</a:t>
            </a:r>
            <a:r>
              <a:rPr lang="nb-NO" dirty="0" smtClean="0"/>
              <a:t> and management</a:t>
            </a:r>
          </a:p>
          <a:p>
            <a:r>
              <a:rPr lang="nb-NO" dirty="0" err="1" smtClean="0"/>
              <a:t>Governing</a:t>
            </a:r>
            <a:r>
              <a:rPr lang="nb-NO" dirty="0" smtClean="0"/>
              <a:t> </a:t>
            </a:r>
            <a:r>
              <a:rPr lang="nb-NO" dirty="0" err="1" smtClean="0"/>
              <a:t>digitalisation</a:t>
            </a:r>
            <a:r>
              <a:rPr lang="nb-NO" dirty="0" smtClean="0"/>
              <a:t> </a:t>
            </a:r>
            <a:r>
              <a:rPr lang="nb-NO" dirty="0" err="1" smtClean="0"/>
              <a:t>processes</a:t>
            </a:r>
            <a:endParaRPr lang="nb-NO" dirty="0" smtClean="0"/>
          </a:p>
          <a:p>
            <a:r>
              <a:rPr lang="nb-NO" dirty="0" err="1" smtClean="0"/>
              <a:t>Learn</a:t>
            </a:r>
            <a:r>
              <a:rPr lang="nb-NO" dirty="0" smtClean="0"/>
              <a:t> to </a:t>
            </a:r>
            <a:r>
              <a:rPr lang="nb-NO" dirty="0" err="1" smtClean="0"/>
              <a:t>use</a:t>
            </a:r>
            <a:r>
              <a:rPr lang="nb-NO" dirty="0" smtClean="0"/>
              <a:t> a </a:t>
            </a:r>
            <a:r>
              <a:rPr lang="nb-NO" dirty="0" err="1" smtClean="0"/>
              <a:t>framework</a:t>
            </a:r>
            <a:endParaRPr lang="nb-NO" dirty="0" smtClean="0"/>
          </a:p>
          <a:p>
            <a:pPr marL="0" indent="0">
              <a:buFontTx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903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Weill: Don’t</a:t>
            </a:r>
            <a:r>
              <a:rPr lang="nb-NO" dirty="0" smtClean="0"/>
              <a:t> just lead, </a:t>
            </a:r>
            <a:r>
              <a:rPr lang="nb-NO" dirty="0" err="1" smtClean="0"/>
              <a:t>Govern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88840"/>
            <a:ext cx="3309964" cy="3894075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Itled4021 2016 Bygstad</a:t>
            </a:r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132856"/>
            <a:ext cx="1828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4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Five </a:t>
            </a:r>
            <a:r>
              <a:rPr lang="nb-NO" dirty="0" err="1" smtClean="0"/>
              <a:t>c</a:t>
            </a:r>
            <a:r>
              <a:rPr lang="nb-NO" dirty="0" err="1" smtClean="0"/>
              <a:t>entral</a:t>
            </a:r>
            <a:r>
              <a:rPr lang="nb-NO" dirty="0" smtClean="0"/>
              <a:t> IT </a:t>
            </a:r>
            <a:r>
              <a:rPr lang="nb-NO" dirty="0" err="1" smtClean="0"/>
              <a:t>decisions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IT</a:t>
            </a:r>
            <a:r>
              <a:rPr lang="nb-NO" dirty="0"/>
              <a:t> </a:t>
            </a:r>
            <a:r>
              <a:rPr lang="nb-NO" dirty="0" err="1" smtClean="0"/>
              <a:t>principles</a:t>
            </a: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IT</a:t>
            </a:r>
            <a:r>
              <a:rPr lang="nb-NO" dirty="0"/>
              <a:t> </a:t>
            </a:r>
            <a:r>
              <a:rPr lang="nb-NO" dirty="0" err="1" smtClean="0"/>
              <a:t>architecture</a:t>
            </a: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IT </a:t>
            </a:r>
            <a:r>
              <a:rPr lang="nb-NO" dirty="0" err="1" smtClean="0"/>
              <a:t>infrastructure</a:t>
            </a: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Applications and systems</a:t>
            </a: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IT Investments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Itled4021 2016 Bygstad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312368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12075</TotalTime>
  <Words>318</Words>
  <Application>Microsoft Macintosh PowerPoint</Application>
  <PresentationFormat>On-screen Show (4:3)</PresentationFormat>
  <Paragraphs>81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 </vt:lpstr>
      <vt:lpstr>Learning outcomes</vt:lpstr>
      <vt:lpstr>PowerPoint Presentation</vt:lpstr>
      <vt:lpstr>Sloan/Cap Gemini 2013</vt:lpstr>
      <vt:lpstr>PowerPoint Presentation</vt:lpstr>
      <vt:lpstr>Governance and management</vt:lpstr>
      <vt:lpstr>IT governance in organizations - models and frameworks </vt:lpstr>
      <vt:lpstr>Weill: Don’t just lead, Govern</vt:lpstr>
      <vt:lpstr>Five central IT decisions</vt:lpstr>
      <vt:lpstr> Governance models</vt:lpstr>
      <vt:lpstr> Styringsmatrisen</vt:lpstr>
      <vt:lpstr>PowerPoint Presentation</vt:lpstr>
      <vt:lpstr>PowerPoint Presentation</vt:lpstr>
    </vt:vector>
  </TitlesOfParts>
  <Manager/>
  <Company>Rayon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Henrik Haugan</dc:creator>
  <cp:keywords/>
  <dc:description/>
  <cp:lastModifiedBy>Bendik Bygstad</cp:lastModifiedBy>
  <cp:revision>157</cp:revision>
  <dcterms:created xsi:type="dcterms:W3CDTF">2012-08-01T12:35:49Z</dcterms:created>
  <dcterms:modified xsi:type="dcterms:W3CDTF">2017-01-23T11:55:25Z</dcterms:modified>
  <cp:category/>
</cp:coreProperties>
</file>