
<file path=[Content_Types].xml><?xml version="1.0" encoding="utf-8"?>
<Types xmlns="http://schemas.openxmlformats.org/package/2006/content-types">
  <Default Extension="gif" ContentType="image/gif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60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ppt/slides/slide48.xml" ContentType="application/vnd.openxmlformats-officedocument.presentationml.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1" r:id="rId1"/>
  </p:sldMasterIdLst>
  <p:notesMasterIdLst>
    <p:notesMasterId r:id="rId63"/>
  </p:notesMasterIdLst>
  <p:handoutMasterIdLst>
    <p:handoutMasterId r:id="rId64"/>
  </p:handoutMasterIdLst>
  <p:sldIdLst>
    <p:sldId id="431" r:id="rId2"/>
    <p:sldId id="432" r:id="rId3"/>
    <p:sldId id="434" r:id="rId4"/>
    <p:sldId id="490" r:id="rId5"/>
    <p:sldId id="435" r:id="rId6"/>
    <p:sldId id="436" r:id="rId7"/>
    <p:sldId id="437" r:id="rId8"/>
    <p:sldId id="438" r:id="rId9"/>
    <p:sldId id="439" r:id="rId10"/>
    <p:sldId id="440" r:id="rId11"/>
    <p:sldId id="441" r:id="rId12"/>
    <p:sldId id="442" r:id="rId13"/>
    <p:sldId id="443" r:id="rId14"/>
    <p:sldId id="444" r:id="rId15"/>
    <p:sldId id="445" r:id="rId16"/>
    <p:sldId id="447" r:id="rId17"/>
    <p:sldId id="448" r:id="rId18"/>
    <p:sldId id="450" r:id="rId19"/>
    <p:sldId id="449" r:id="rId20"/>
    <p:sldId id="451" r:id="rId21"/>
    <p:sldId id="452" r:id="rId22"/>
    <p:sldId id="453" r:id="rId23"/>
    <p:sldId id="454" r:id="rId24"/>
    <p:sldId id="455" r:id="rId25"/>
    <p:sldId id="456" r:id="rId26"/>
    <p:sldId id="493" r:id="rId27"/>
    <p:sldId id="457" r:id="rId28"/>
    <p:sldId id="458" r:id="rId29"/>
    <p:sldId id="459" r:id="rId30"/>
    <p:sldId id="460" r:id="rId31"/>
    <p:sldId id="461" r:id="rId32"/>
    <p:sldId id="462" r:id="rId33"/>
    <p:sldId id="463" r:id="rId34"/>
    <p:sldId id="464" r:id="rId35"/>
    <p:sldId id="465" r:id="rId36"/>
    <p:sldId id="466" r:id="rId37"/>
    <p:sldId id="467" r:id="rId38"/>
    <p:sldId id="491" r:id="rId39"/>
    <p:sldId id="492" r:id="rId40"/>
    <p:sldId id="468" r:id="rId41"/>
    <p:sldId id="469" r:id="rId42"/>
    <p:sldId id="470" r:id="rId43"/>
    <p:sldId id="471" r:id="rId44"/>
    <p:sldId id="472" r:id="rId45"/>
    <p:sldId id="474" r:id="rId46"/>
    <p:sldId id="475" r:id="rId47"/>
    <p:sldId id="476" r:id="rId48"/>
    <p:sldId id="477" r:id="rId49"/>
    <p:sldId id="478" r:id="rId50"/>
    <p:sldId id="479" r:id="rId51"/>
    <p:sldId id="482" r:id="rId52"/>
    <p:sldId id="480" r:id="rId53"/>
    <p:sldId id="481" r:id="rId54"/>
    <p:sldId id="483" r:id="rId55"/>
    <p:sldId id="489" r:id="rId56"/>
    <p:sldId id="488" r:id="rId57"/>
    <p:sldId id="494" r:id="rId58"/>
    <p:sldId id="495" r:id="rId59"/>
    <p:sldId id="473" r:id="rId60"/>
    <p:sldId id="487" r:id="rId61"/>
    <p:sldId id="486" r:id="rId62"/>
  </p:sldIdLst>
  <p:sldSz cx="9144000" cy="6858000" type="screen4x3"/>
  <p:notesSz cx="6845300" cy="9131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457200" rtl="0" eaLnBrk="1" latinLnBrk="0" hangingPunct="1">
      <a:defRPr sz="3200" b="1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457200" rtl="0" eaLnBrk="1" latinLnBrk="0" hangingPunct="1">
      <a:defRPr sz="3200" b="1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457200" rtl="0" eaLnBrk="1" latinLnBrk="0" hangingPunct="1">
      <a:defRPr sz="3200" b="1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457200" rtl="0" eaLnBrk="1" latinLnBrk="0" hangingPunct="1">
      <a:defRPr sz="3200" b="1"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CECFF"/>
    <a:srgbClr val="66CCFF"/>
    <a:srgbClr val="C0C0C0"/>
    <a:srgbClr val="DDDDDD"/>
    <a:srgbClr val="CC0000"/>
    <a:srgbClr val="FF9933"/>
    <a:srgbClr val="80808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112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9850" y="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7410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9850" y="867410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05322565-063B-A84E-98E7-21D2110C8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9850" y="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39825" y="685800"/>
            <a:ext cx="4565650" cy="3424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337050"/>
            <a:ext cx="54768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7410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9850" y="867410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15E0B91A-5566-2948-8512-491F8B21B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46A093-9A53-DA48-B17E-59BD3E981F46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B1A59E-797C-F646-9D8D-52F396D529F3}" type="slidenum">
              <a:rPr lang="en-US"/>
              <a:pPr/>
              <a:t>22</a:t>
            </a:fld>
            <a:endParaRPr lang="en-US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0225"/>
            <a:ext cx="5473700" cy="41052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A84E4E-8563-954A-85DE-4EDF22551132}" type="slidenum">
              <a:rPr lang="en-US"/>
              <a:pPr/>
              <a:t>28</a:t>
            </a:fld>
            <a:endParaRPr lang="en-US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63010A-0DAE-E64A-B4D5-66ED309E6D09}" type="slidenum">
              <a:rPr lang="en-US"/>
              <a:pPr/>
              <a:t>29</a:t>
            </a:fld>
            <a:endParaRPr lang="en-US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65650" cy="342423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8638"/>
            <a:ext cx="5473700" cy="4106862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4E5C0A-5AE9-AC41-B8E4-4AF82774E988}" type="slidenum">
              <a:rPr lang="en-US"/>
              <a:pPr/>
              <a:t>31</a:t>
            </a:fld>
            <a:endParaRPr lang="en-US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65650" cy="34242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8638"/>
            <a:ext cx="5473700" cy="4106862"/>
          </a:xfrm>
          <a:noFill/>
          <a:ln/>
        </p:spPr>
        <p:txBody>
          <a:bodyPr/>
          <a:lstStyle/>
          <a:p>
            <a:pPr eaLnBrk="1" hangingPunct="1"/>
            <a:r>
              <a:rPr lang="en-US">
                <a:solidFill>
                  <a:schemeClr val="folHlink"/>
                </a:solidFill>
              </a:rPr>
              <a:t>P2P</a:t>
            </a:r>
            <a:r>
              <a:rPr lang="en-US"/>
              <a:t> is an old idea, but now it has been popularized by systems like </a:t>
            </a:r>
            <a:r>
              <a:rPr lang="en-US" i="1"/>
              <a:t>Napster</a:t>
            </a:r>
            <a:r>
              <a:rPr lang="en-US"/>
              <a:t> and </a:t>
            </a:r>
            <a:r>
              <a:rPr lang="en-US" i="1"/>
              <a:t>Gnutella:</a:t>
            </a:r>
          </a:p>
          <a:p>
            <a:pPr eaLnBrk="1" hangingPunct="1">
              <a:buFontTx/>
              <a:buChar char="•"/>
            </a:pPr>
            <a:r>
              <a:rPr lang="en-US"/>
              <a:t>machines act as both server and client at the same time</a:t>
            </a:r>
          </a:p>
          <a:p>
            <a:pPr eaLnBrk="1" hangingPunct="1">
              <a:buFontTx/>
              <a:buChar char="•"/>
            </a:pPr>
            <a:r>
              <a:rPr lang="en-US"/>
              <a:t>share resources (data, CPU cycles, storage, bandwidth, …)</a:t>
            </a:r>
          </a:p>
          <a:p>
            <a:pPr eaLnBrk="1" hangingPunct="1">
              <a:buFontTx/>
              <a:buChar char="•"/>
            </a:pPr>
            <a:r>
              <a:rPr lang="en-US"/>
              <a:t>edge services (move data closer to clients, e.g., stored at other close by clients)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B4C9AC-033F-CC46-B7E3-03665C7BCBEC}" type="slidenum">
              <a:rPr lang="en-US"/>
              <a:pPr/>
              <a:t>33</a:t>
            </a:fld>
            <a:endParaRPr lang="en-US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E76C6-8BEC-3542-976F-DB96435D873E}" type="slidenum">
              <a:rPr lang="en-US"/>
              <a:pPr/>
              <a:t>36</a:t>
            </a:fld>
            <a:endParaRPr lang="en-US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/>
              <a:t>Talk about bottlenecks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C5BFDC-C4E9-334E-BA94-A927E010491A}" type="slidenum">
              <a:rPr lang="en-US"/>
              <a:pPr/>
              <a:t>37</a:t>
            </a:fld>
            <a:endParaRPr lang="en-US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nb-NO"/>
              <a:t>Fabric controller:</a:t>
            </a:r>
          </a:p>
          <a:p>
            <a:pPr lvl="1" eaLnBrk="1" hangingPunct="1">
              <a:buFontTx/>
              <a:buChar char="-"/>
            </a:pPr>
            <a:r>
              <a:rPr lang="nb-NO" b="1"/>
              <a:t>Multichip modules</a:t>
            </a:r>
            <a:r>
              <a:rPr lang="nb-NO"/>
              <a:t> can connect 4 ”POWER 4 chips” </a:t>
            </a:r>
            <a:r>
              <a:rPr lang="nb-NO">
                <a:sym typeface="Wingdings" charset="2"/>
              </a:rPr>
              <a:t> ”4 chip, 2-way SMP”</a:t>
            </a:r>
          </a:p>
          <a:p>
            <a:pPr lvl="1" eaLnBrk="1" hangingPunct="1">
              <a:buFontTx/>
              <a:buChar char="-"/>
            </a:pPr>
            <a:r>
              <a:rPr lang="nb-NO"/>
              <a:t>Multichip modules can again be connected up to 4 times giving a maximum of 4x4 chip, 2way SMPs </a:t>
            </a:r>
            <a:r>
              <a:rPr lang="nb-NO">
                <a:sym typeface="Wingdings" charset="2"/>
              </a:rPr>
              <a:t> 32-way SMP using the </a:t>
            </a:r>
            <a:r>
              <a:rPr lang="nb-NO" b="1">
                <a:sym typeface="Wingdings" charset="2"/>
              </a:rPr>
              <a:t>chip-chip fabric</a:t>
            </a:r>
          </a:p>
          <a:p>
            <a:pPr eaLnBrk="1" hangingPunct="1">
              <a:buFontTx/>
              <a:buChar char="-"/>
            </a:pPr>
            <a:r>
              <a:rPr lang="nb-NO">
                <a:sym typeface="Wingdings" charset="2"/>
              </a:rPr>
              <a:t>Memory access penalty of up to 10% in the multi-multichipmodule configuration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EBA361-EE70-5349-85F5-AC5CEE0A861C}" type="slidenum">
              <a:rPr lang="en-US"/>
              <a:pPr/>
              <a:t>38</a:t>
            </a:fld>
            <a:endParaRPr lang="en-US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nb-NO"/>
              <a:t>Fabric controller:</a:t>
            </a:r>
          </a:p>
          <a:p>
            <a:pPr lvl="1" eaLnBrk="1" hangingPunct="1">
              <a:buFontTx/>
              <a:buChar char="-"/>
            </a:pPr>
            <a:r>
              <a:rPr lang="nb-NO" b="1"/>
              <a:t>Multichip modules</a:t>
            </a:r>
            <a:r>
              <a:rPr lang="nb-NO"/>
              <a:t> can connect 4 ”POWER 4 chips” </a:t>
            </a:r>
            <a:r>
              <a:rPr lang="nb-NO">
                <a:sym typeface="Wingdings" charset="2"/>
              </a:rPr>
              <a:t> ”4 chip, 2-way SMP”</a:t>
            </a:r>
          </a:p>
          <a:p>
            <a:pPr lvl="1" eaLnBrk="1" hangingPunct="1">
              <a:buFontTx/>
              <a:buChar char="-"/>
            </a:pPr>
            <a:r>
              <a:rPr lang="nb-NO"/>
              <a:t>Multichip modules can again be connected up to 4 times giving a maximum of 4x4 chip, 2way SMPs </a:t>
            </a:r>
            <a:r>
              <a:rPr lang="nb-NO">
                <a:sym typeface="Wingdings" charset="2"/>
              </a:rPr>
              <a:t> 32-way SMP using the </a:t>
            </a:r>
            <a:r>
              <a:rPr lang="nb-NO" b="1">
                <a:sym typeface="Wingdings" charset="2"/>
              </a:rPr>
              <a:t>chip-chip fabric</a:t>
            </a:r>
          </a:p>
          <a:p>
            <a:pPr eaLnBrk="1" hangingPunct="1">
              <a:buFontTx/>
              <a:buChar char="-"/>
            </a:pPr>
            <a:r>
              <a:rPr lang="nb-NO">
                <a:sym typeface="Wingdings" charset="2"/>
              </a:rPr>
              <a:t>Memory access penalty of up to 10% in the multi-multichipmodule configuration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53655-CB71-F84E-A4E3-C1B8BE6A9415}" type="slidenum">
              <a:rPr lang="en-US"/>
              <a:pPr/>
              <a:t>39</a:t>
            </a:fld>
            <a:endParaRPr lang="en-US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nb-NO"/>
              <a:t>Fabric controller:</a:t>
            </a:r>
          </a:p>
          <a:p>
            <a:pPr lvl="1" eaLnBrk="1" hangingPunct="1">
              <a:buFontTx/>
              <a:buChar char="-"/>
            </a:pPr>
            <a:r>
              <a:rPr lang="nb-NO" b="1"/>
              <a:t>Multichip modules</a:t>
            </a:r>
            <a:r>
              <a:rPr lang="nb-NO"/>
              <a:t> can connect 4 ”POWER 4 chips” </a:t>
            </a:r>
            <a:r>
              <a:rPr lang="nb-NO">
                <a:sym typeface="Wingdings" charset="2"/>
              </a:rPr>
              <a:t> ”4 chip, 2-way SMP”</a:t>
            </a:r>
          </a:p>
          <a:p>
            <a:pPr lvl="1" eaLnBrk="1" hangingPunct="1">
              <a:buFontTx/>
              <a:buChar char="-"/>
            </a:pPr>
            <a:r>
              <a:rPr lang="nb-NO"/>
              <a:t>Multichip modules can again be connected up to 4 times giving a maximum of 4x4 chip, 2way SMPs </a:t>
            </a:r>
            <a:r>
              <a:rPr lang="nb-NO">
                <a:sym typeface="Wingdings" charset="2"/>
              </a:rPr>
              <a:t> 32-way SMP using the </a:t>
            </a:r>
            <a:r>
              <a:rPr lang="nb-NO" b="1">
                <a:sym typeface="Wingdings" charset="2"/>
              </a:rPr>
              <a:t>chip-chip fabric</a:t>
            </a:r>
          </a:p>
          <a:p>
            <a:pPr eaLnBrk="1" hangingPunct="1">
              <a:buFontTx/>
              <a:buChar char="-"/>
            </a:pPr>
            <a:r>
              <a:rPr lang="nb-NO">
                <a:sym typeface="Wingdings" charset="2"/>
              </a:rPr>
              <a:t>Memory access penalty of up to 10% in the multi-multichipmodule configuration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E2EF7-316D-1E4A-A475-1C55BEE10B8C}" type="slidenum">
              <a:rPr lang="en-US"/>
              <a:pPr/>
              <a:t>42</a:t>
            </a:fld>
            <a:endParaRPr lang="en-US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F17A44-AF65-954F-B233-058E38E92F42}" type="slidenum">
              <a:rPr lang="en-US"/>
              <a:pPr/>
              <a:t>2</a:t>
            </a:fld>
            <a:endParaRPr lang="en-US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253446-A072-D347-B750-A0E341DFC146}" type="slidenum">
              <a:rPr lang="en-US"/>
              <a:pPr/>
              <a:t>46</a:t>
            </a:fld>
            <a:endParaRPr lang="en-US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B9025D-C792-A048-A785-48197D5EC568}" type="slidenum">
              <a:rPr lang="en-US"/>
              <a:pPr/>
              <a:t>5</a:t>
            </a:fld>
            <a:endParaRPr lang="en-US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1A7833-6047-E543-98BC-736055014C86}" type="slidenum">
              <a:rPr lang="en-US"/>
              <a:pPr/>
              <a:t>11</a:t>
            </a:fld>
            <a:endParaRPr lang="en-US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A6A0E9-1DB9-E54A-A817-B020D3AD40C5}" type="slidenum">
              <a:rPr lang="en-US"/>
              <a:pPr/>
              <a:t>17</a:t>
            </a:fld>
            <a:endParaRPr lang="en-US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0225"/>
            <a:ext cx="5473700" cy="41052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97AEFC-4410-A54B-9CA6-DA1EBD175464}" type="slidenum">
              <a:rPr lang="en-US"/>
              <a:pPr/>
              <a:t>18</a:t>
            </a:fld>
            <a:endParaRPr lang="en-US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0225"/>
            <a:ext cx="5473700" cy="41052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1983C7-C42C-B942-9563-E51948B3F053}" type="slidenum">
              <a:rPr lang="en-US"/>
              <a:pPr/>
              <a:t>19</a:t>
            </a:fld>
            <a:endParaRPr lang="en-US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0225"/>
            <a:ext cx="5473700" cy="41052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453896-43B1-ED45-B42D-2F7B13D28F53}" type="slidenum">
              <a:rPr lang="en-US"/>
              <a:pPr/>
              <a:t>20</a:t>
            </a:fld>
            <a:endParaRPr lang="en-US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0225"/>
            <a:ext cx="5473700" cy="41052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50722B-103F-AB44-A574-649B89707281}" type="slidenum">
              <a:rPr lang="en-US"/>
              <a:pPr/>
              <a:t>21</a:t>
            </a:fld>
            <a:endParaRPr lang="en-US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0225"/>
            <a:ext cx="5473700" cy="41052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171450" y="2155825"/>
            <a:ext cx="1397000" cy="1276350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ChangeArrowheads="1"/>
          </p:cNvSpPr>
          <p:nvPr userDrawn="1"/>
        </p:nvSpPr>
        <p:spPr bwMode="gray">
          <a:xfrm>
            <a:off x="36513" y="3336925"/>
            <a:ext cx="8985250" cy="46038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kumimoji="1" lang="en-US" sz="2400" b="0"/>
          </a:p>
        </p:txBody>
      </p:sp>
      <p:sp>
        <p:nvSpPr>
          <p:cNvPr id="6" name="Rectangle 22"/>
          <p:cNvSpPr>
            <a:spLocks noChangeArrowheads="1"/>
          </p:cNvSpPr>
          <p:nvPr userDrawn="1"/>
        </p:nvSpPr>
        <p:spPr bwMode="auto">
          <a:xfrm rot="16200000">
            <a:off x="-517525" y="2586038"/>
            <a:ext cx="1685925" cy="92075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1C1C1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150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38175" y="1708150"/>
            <a:ext cx="7772400" cy="1462088"/>
          </a:xfrm>
        </p:spPr>
        <p:txBody>
          <a:bodyPr r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50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Ins="91440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27000"/>
            <a:ext cx="2286000" cy="6388100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27000"/>
            <a:ext cx="6705600" cy="6388100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127000"/>
            <a:ext cx="8797925" cy="56197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66775"/>
            <a:ext cx="4495800" cy="2747963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67138"/>
            <a:ext cx="4495800" cy="2747962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127000"/>
            <a:ext cx="8797925" cy="56197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866775"/>
            <a:ext cx="9144000" cy="564832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82" name="Rectangle 34"/>
          <p:cNvSpPr>
            <a:spLocks noChangeArrowheads="1"/>
          </p:cNvSpPr>
          <p:nvPr userDrawn="1"/>
        </p:nvSpPr>
        <p:spPr bwMode="auto">
          <a:xfrm>
            <a:off x="107950" y="131763"/>
            <a:ext cx="928688" cy="598487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12738" y="127000"/>
            <a:ext cx="87979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36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66775"/>
            <a:ext cx="91440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4059" name="Text Box 11"/>
          <p:cNvSpPr txBox="1">
            <a:spLocks noChangeArrowheads="1"/>
          </p:cNvSpPr>
          <p:nvPr/>
        </p:nvSpPr>
        <p:spPr bwMode="auto">
          <a:xfrm>
            <a:off x="1725613" y="6654800"/>
            <a:ext cx="5113337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25200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0">
                <a:latin typeface="Arial" charset="0"/>
              </a:rPr>
              <a:t>INF5071, Carsten Griwodz &amp; Pål Halvorsen</a:t>
            </a:r>
          </a:p>
        </p:txBody>
      </p:sp>
      <p:sp>
        <p:nvSpPr>
          <p:cNvPr id="514060" name="Rectangle 12"/>
          <p:cNvSpPr>
            <a:spLocks noChangeArrowheads="1"/>
          </p:cNvSpPr>
          <p:nvPr/>
        </p:nvSpPr>
        <p:spPr bwMode="gray">
          <a:xfrm>
            <a:off x="9525" y="638175"/>
            <a:ext cx="9123363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kumimoji="1" lang="en-US" sz="2400" b="0"/>
          </a:p>
        </p:txBody>
      </p:sp>
      <p:pic>
        <p:nvPicPr>
          <p:cNvPr id="1031" name="Picture 31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4083" name="Rectangle 35"/>
          <p:cNvSpPr>
            <a:spLocks noChangeArrowheads="1"/>
          </p:cNvSpPr>
          <p:nvPr userDrawn="1"/>
        </p:nvSpPr>
        <p:spPr bwMode="auto">
          <a:xfrm rot="-5400000">
            <a:off x="-165894" y="378619"/>
            <a:ext cx="731838" cy="63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80808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033" name="Picture 38" descr="Picture2"/>
          <p:cNvPicPr>
            <a:picLocks noChangeAspect="1" noChangeArrowheads="1"/>
          </p:cNvPicPr>
          <p:nvPr userDrawn="1"/>
        </p:nvPicPr>
        <p:blipFill>
          <a:blip r:embed="rId16"/>
          <a:srcRect r="65739"/>
          <a:stretch>
            <a:fillRect/>
          </a:stretch>
        </p:blipFill>
        <p:spPr bwMode="auto">
          <a:xfrm>
            <a:off x="15875" y="6572250"/>
            <a:ext cx="311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069" name="Rectangle 21"/>
          <p:cNvSpPr>
            <a:spLocks noChangeArrowheads="1"/>
          </p:cNvSpPr>
          <p:nvPr/>
        </p:nvSpPr>
        <p:spPr bwMode="gray">
          <a:xfrm flipV="1">
            <a:off x="311150" y="6588125"/>
            <a:ext cx="8821738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kumimoji="1" lang="en-US" sz="2400" b="0"/>
          </a:p>
        </p:txBody>
      </p:sp>
      <p:sp>
        <p:nvSpPr>
          <p:cNvPr id="514087" name="Text Box 39"/>
          <p:cNvSpPr txBox="1">
            <a:spLocks noChangeArrowheads="1"/>
          </p:cNvSpPr>
          <p:nvPr userDrawn="1"/>
        </p:nvSpPr>
        <p:spPr bwMode="auto">
          <a:xfrm>
            <a:off x="246063" y="6630988"/>
            <a:ext cx="14922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2520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/>
              <a:t>University of Oslo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12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Tahoma" charset="0"/>
        <a:buChar char="−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charset="2"/>
        <a:buChar char="§"/>
        <a:defRPr sz="19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1" Type="http://schemas.openxmlformats.org/officeDocument/2006/relationships/video" Target="file://localhost/Users/paalh/SYNC/MiSMoSS/slides/courses/INF5071/H10/avatar.mp4" TargetMode="Externa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2.jpe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7.png"/><Relationship Id="rId9" Type="http://schemas.openxmlformats.org/officeDocument/2006/relationships/image" Target="../media/image10.wmf"/><Relationship Id="rId10" Type="http://schemas.openxmlformats.org/officeDocument/2006/relationships/image" Target="../media/image13.wmf"/><Relationship Id="rId11" Type="http://schemas.openxmlformats.org/officeDocument/2006/relationships/image" Target="../media/image14.w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5" Type="http://schemas.openxmlformats.org/officeDocument/2006/relationships/image" Target="../media/image14.wmf"/><Relationship Id="rId6" Type="http://schemas.openxmlformats.org/officeDocument/2006/relationships/image" Target="../media/image21.wmf"/><Relationship Id="rId7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wmf"/><Relationship Id="rId3" Type="http://schemas.openxmlformats.org/officeDocument/2006/relationships/image" Target="../media/image24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wmf"/><Relationship Id="rId3" Type="http://schemas.openxmlformats.org/officeDocument/2006/relationships/image" Target="../media/image27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4" Type="http://schemas.openxmlformats.org/officeDocument/2006/relationships/image" Target="../media/image35.gif"/><Relationship Id="rId5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25.wmf"/><Relationship Id="rId6" Type="http://schemas.openxmlformats.org/officeDocument/2006/relationships/image" Target="../media/image48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25.wmf"/><Relationship Id="rId5" Type="http://schemas.openxmlformats.org/officeDocument/2006/relationships/image" Target="../media/image54.wmf"/><Relationship Id="rId6" Type="http://schemas.openxmlformats.org/officeDocument/2006/relationships/image" Target="../media/image55.wmf"/><Relationship Id="rId7" Type="http://schemas.openxmlformats.org/officeDocument/2006/relationships/image" Target="../media/image56.png"/><Relationship Id="rId8" Type="http://schemas.openxmlformats.org/officeDocument/2006/relationships/image" Target="../media/image57.wmf"/><Relationship Id="rId9" Type="http://schemas.openxmlformats.org/officeDocument/2006/relationships/image" Target="../media/image58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video" Target="file://localhost/Users/paalh/SYNC/MiSMoSS/slides/courses/INF5071/H10/Animation_480x320-25_PAT0.mp4" TargetMode="External"/><Relationship Id="rId4" Type="http://schemas.openxmlformats.org/officeDocument/2006/relationships/video" Target="file://localhost/Users/paalh/SYNC/MiSMoSS/slides/courses/INF5071/H10/Animation_480x320-25_PAT3.mp4" TargetMode="Externa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" Type="http://schemas.openxmlformats.org/officeDocument/2006/relationships/video" Target="file://localhost/Users/paalh/SYNC/MiSMoSS/slides/courses/INF5071/H10/1-a.mp4" TargetMode="External"/><Relationship Id="rId2" Type="http://schemas.openxmlformats.org/officeDocument/2006/relationships/video" Target="file://localhost/Users/paalh/SYNC/MiSMoSS/slides/courses/INF5071/H10/1-b.mp4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paalh/SYNC/MiSMoSS/slides/courses/INF5071/H10/latency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peg.org/MPEG/DV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751013"/>
            <a:ext cx="7407275" cy="14620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Introduction &amp; Motivation</a:t>
            </a:r>
            <a:endParaRPr lang="en-US" sz="4000" b="1" dirty="0">
              <a:effectLst>
                <a:outerShdw blurRad="38100" dist="38100" dir="2700000" algn="tl">
                  <a:srgbClr val="DDDDDD"/>
                </a:outerShdw>
              </a:effectLst>
              <a:ea typeface="+mj-ea"/>
              <a:cs typeface="+mj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fld id="{2A1B5D0C-B7AA-FF4E-8AFB-0A012BF118DA}" type="datetime4">
              <a:rPr lang="en-US" smtClean="0"/>
              <a:pPr eaLnBrk="1" hangingPunct="1"/>
              <a:t>September 13, 2010</a:t>
            </a:fld>
            <a:endParaRPr lang="en-US" smtClean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447800" y="1233488"/>
            <a:ext cx="6194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INF5071 – Performance in Distributed 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Prerequisite: </a:t>
            </a:r>
            <a:br>
              <a:rPr lang="en-US" sz="2400"/>
            </a:br>
            <a:r>
              <a:rPr lang="en-US" sz="2400"/>
              <a:t>approved report and presentation of student assignment</a:t>
            </a:r>
            <a:br>
              <a:rPr lang="en-US" sz="2400"/>
            </a:br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Oral exam (</a:t>
            </a:r>
            <a:r>
              <a:rPr lang="en-US" sz="2400" b="1">
                <a:solidFill>
                  <a:schemeClr val="hlink"/>
                </a:solidFill>
              </a:rPr>
              <a:t>early December</a:t>
            </a:r>
            <a:r>
              <a:rPr lang="en-US" sz="2400"/>
              <a:t>):</a:t>
            </a:r>
          </a:p>
          <a:p>
            <a:pPr lvl="1" eaLnBrk="1" hangingPunct="1"/>
            <a:r>
              <a:rPr lang="en-US" sz="2000"/>
              <a:t>all  </a:t>
            </a:r>
            <a:r>
              <a:rPr lang="en-US" sz="2000" i="1">
                <a:solidFill>
                  <a:schemeClr val="hlink"/>
                </a:solidFill>
              </a:rPr>
              <a:t>transparencies</a:t>
            </a:r>
            <a:r>
              <a:rPr lang="en-US" sz="2000"/>
              <a:t>  from lectures</a:t>
            </a:r>
            <a:br>
              <a:rPr lang="en-US" sz="2000"/>
            </a:br>
            <a:r>
              <a:rPr lang="en-US" sz="900"/>
              <a:t/>
            </a:r>
            <a:br>
              <a:rPr lang="en-US" sz="900"/>
            </a:br>
            <a:r>
              <a:rPr lang="en-US" sz="2000" b="1"/>
              <a:t>Note</a:t>
            </a:r>
            <a:r>
              <a:rPr lang="en-US" sz="2000"/>
              <a:t>: we do NOT have a book, and you probably do not want to read all the articles the slides are made from!</a:t>
            </a:r>
            <a:br>
              <a:rPr lang="en-US" sz="2000"/>
            </a:br>
            <a:r>
              <a:rPr lang="en-US" sz="2000">
                <a:sym typeface="Wingdings" charset="2"/>
              </a:rPr>
              <a:t> </a:t>
            </a:r>
            <a:r>
              <a:rPr lang="en-US" sz="2000">
                <a:solidFill>
                  <a:schemeClr val="folHlink"/>
                </a:solidFill>
              </a:rPr>
              <a:t>come to the lectures…</a:t>
            </a:r>
          </a:p>
          <a:p>
            <a:pPr lvl="1" eaLnBrk="1" hangingPunct="1">
              <a:buFont typeface="Tahoma" charset="0"/>
              <a:buNone/>
            </a:pPr>
            <a:endParaRPr lang="en-US" sz="2000"/>
          </a:p>
          <a:p>
            <a:pPr lvl="1" eaLnBrk="1" hangingPunct="1"/>
            <a:r>
              <a:rPr lang="en-US" sz="2000"/>
              <a:t>content of your </a:t>
            </a:r>
            <a:r>
              <a:rPr lang="en-US" sz="2000" i="1">
                <a:solidFill>
                  <a:schemeClr val="hlink"/>
                </a:solidFill>
              </a:rPr>
              <a:t>own student assignment</a:t>
            </a:r>
            <a:br>
              <a:rPr lang="en-US" sz="2000" i="1">
                <a:solidFill>
                  <a:schemeClr val="hlink"/>
                </a:solidFill>
              </a:rPr>
            </a:br>
            <a:endParaRPr lang="en-US" sz="2000" i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4975"/>
            <a:ext cx="7361238" cy="1462088"/>
          </a:xfrm>
        </p:spPr>
        <p:txBody>
          <a:bodyPr/>
          <a:lstStyle/>
          <a:p>
            <a:pPr eaLnBrk="1" hangingPunct="1"/>
            <a:r>
              <a:rPr lang="en-US" sz="4800"/>
              <a:t>Evolution</a:t>
            </a:r>
          </a:p>
        </p:txBody>
      </p:sp>
      <p:pic>
        <p:nvPicPr>
          <p:cNvPr id="30723" name="Picture 3" descr="2002-054-C__ascent_of_man_-_robot_ape_1st_February"/>
          <p:cNvPicPr>
            <a:picLocks noChangeAspect="1" noChangeArrowheads="1"/>
          </p:cNvPicPr>
          <p:nvPr/>
        </p:nvPicPr>
        <p:blipFill>
          <a:blip r:embed="rId3"/>
          <a:srcRect l="1407" t="13087" r="5157" b="19069"/>
          <a:stretch>
            <a:fillRect/>
          </a:stretch>
        </p:blipFill>
        <p:spPr bwMode="auto">
          <a:xfrm>
            <a:off x="303213" y="3906838"/>
            <a:ext cx="4122737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evolu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6200" y="109538"/>
            <a:ext cx="3844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36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Discrete Data to Continuous Media Data</a:t>
            </a:r>
          </a:p>
        </p:txBody>
      </p:sp>
      <p:pic>
        <p:nvPicPr>
          <p:cNvPr id="32771" name="Picture 5" descr="MCj025065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0100" y="855663"/>
            <a:ext cx="1647825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6" descr="j0239011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4763" y="1190625"/>
            <a:ext cx="20828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697" name="Text Box 17"/>
          <p:cNvSpPr txBox="1">
            <a:spLocks noChangeArrowheads="1"/>
          </p:cNvSpPr>
          <p:nvPr/>
        </p:nvSpPr>
        <p:spPr bwMode="auto">
          <a:xfrm>
            <a:off x="1774825" y="5989638"/>
            <a:ext cx="5519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3D streaming is coming …</a:t>
            </a:r>
          </a:p>
        </p:txBody>
      </p:sp>
      <p:pic>
        <p:nvPicPr>
          <p:cNvPr id="32774" name="Picture 18" descr="j04022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950" y="1423988"/>
            <a:ext cx="206375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/Users/paalh/SYNC/MiSMoSS/slides/courses/INF5071/H10/avatar.mp4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100388" y="3298825"/>
            <a:ext cx="3108325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3743" fill="hold"/>
                                        <p:tgtEl>
                                          <p:spTgt spid="327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95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77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7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27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/>
              <a:t>Evolution of (continuous) media streams:</a:t>
            </a:r>
            <a:br>
              <a:rPr lang="en-US" sz="1800"/>
            </a:br>
            <a:r>
              <a:rPr lang="en-US" sz="3200"/>
              <a:t>Television (Broadcast)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692275" y="1809750"/>
            <a:ext cx="1295400" cy="233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544638" y="4113213"/>
            <a:ext cx="1047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sender</a:t>
            </a: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1511300" y="1916113"/>
            <a:ext cx="0" cy="2052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 rot="-5400000">
            <a:off x="833438" y="2870200"/>
            <a:ext cx="109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channels</a:t>
            </a: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1762125" y="1628775"/>
            <a:ext cx="1189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982788" y="1328738"/>
            <a:ext cx="644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time</a:t>
            </a: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1835150" y="2205038"/>
            <a:ext cx="1008063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1835150" y="2995613"/>
            <a:ext cx="1008063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1835150" y="3752850"/>
            <a:ext cx="1008063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716" name="Rectangle 12"/>
          <p:cNvSpPr>
            <a:spLocks noChangeArrowheads="1"/>
          </p:cNvSpPr>
          <p:nvPr/>
        </p:nvSpPr>
        <p:spPr bwMode="auto">
          <a:xfrm>
            <a:off x="2376488" y="2133600"/>
            <a:ext cx="539750" cy="1444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717" name="Rectangle 13"/>
          <p:cNvSpPr>
            <a:spLocks noChangeArrowheads="1"/>
          </p:cNvSpPr>
          <p:nvPr/>
        </p:nvSpPr>
        <p:spPr bwMode="auto">
          <a:xfrm>
            <a:off x="2376488" y="2924175"/>
            <a:ext cx="539750" cy="1444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718" name="Rectangle 14"/>
          <p:cNvSpPr>
            <a:spLocks noChangeArrowheads="1"/>
          </p:cNvSpPr>
          <p:nvPr/>
        </p:nvSpPr>
        <p:spPr bwMode="auto">
          <a:xfrm>
            <a:off x="2339975" y="3681413"/>
            <a:ext cx="539750" cy="144462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719" name="Rectangle 15"/>
          <p:cNvSpPr>
            <a:spLocks noChangeArrowheads="1"/>
          </p:cNvSpPr>
          <p:nvPr/>
        </p:nvSpPr>
        <p:spPr bwMode="auto">
          <a:xfrm>
            <a:off x="2376488" y="2133600"/>
            <a:ext cx="539750" cy="1444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720" name="Rectangle 16"/>
          <p:cNvSpPr>
            <a:spLocks noChangeArrowheads="1"/>
          </p:cNvSpPr>
          <p:nvPr/>
        </p:nvSpPr>
        <p:spPr bwMode="auto">
          <a:xfrm>
            <a:off x="2376488" y="2925763"/>
            <a:ext cx="539750" cy="1444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721" name="Rectangle 17"/>
          <p:cNvSpPr>
            <a:spLocks noChangeArrowheads="1"/>
          </p:cNvSpPr>
          <p:nvPr/>
        </p:nvSpPr>
        <p:spPr bwMode="auto">
          <a:xfrm>
            <a:off x="2339975" y="3681413"/>
            <a:ext cx="539750" cy="144462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810" name="Group 18"/>
          <p:cNvGrpSpPr>
            <a:grpSpLocks noChangeAspect="1"/>
          </p:cNvGrpSpPr>
          <p:nvPr/>
        </p:nvGrpSpPr>
        <p:grpSpPr bwMode="auto">
          <a:xfrm>
            <a:off x="6481763" y="1125538"/>
            <a:ext cx="1395412" cy="1582737"/>
            <a:chOff x="4666" y="2982"/>
            <a:chExt cx="481" cy="568"/>
          </a:xfrm>
        </p:grpSpPr>
        <p:sp>
          <p:nvSpPr>
            <p:cNvPr id="33842" name="AutoShape 19"/>
            <p:cNvSpPr>
              <a:spLocks noChangeAspect="1" noChangeArrowheads="1" noTextEdit="1"/>
            </p:cNvSpPr>
            <p:nvPr/>
          </p:nvSpPr>
          <p:spPr bwMode="auto">
            <a:xfrm>
              <a:off x="4666" y="2982"/>
              <a:ext cx="481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3" name="Freeform 20"/>
            <p:cNvSpPr>
              <a:spLocks noChangeAspect="1"/>
            </p:cNvSpPr>
            <p:nvPr/>
          </p:nvSpPr>
          <p:spPr bwMode="auto">
            <a:xfrm>
              <a:off x="4666" y="2982"/>
              <a:ext cx="362" cy="517"/>
            </a:xfrm>
            <a:custGeom>
              <a:avLst/>
              <a:gdLst>
                <a:gd name="T0" fmla="*/ 5 w 724"/>
                <a:gd name="T1" fmla="*/ 2 h 1033"/>
                <a:gd name="T2" fmla="*/ 1 w 724"/>
                <a:gd name="T3" fmla="*/ 21 h 1033"/>
                <a:gd name="T4" fmla="*/ 5 w 724"/>
                <a:gd name="T5" fmla="*/ 23 h 1033"/>
                <a:gd name="T6" fmla="*/ 5 w 724"/>
                <a:gd name="T7" fmla="*/ 23 h 1033"/>
                <a:gd name="T8" fmla="*/ 6 w 724"/>
                <a:gd name="T9" fmla="*/ 23 h 1033"/>
                <a:gd name="T10" fmla="*/ 7 w 724"/>
                <a:gd name="T11" fmla="*/ 23 h 1033"/>
                <a:gd name="T12" fmla="*/ 8 w 724"/>
                <a:gd name="T13" fmla="*/ 23 h 1033"/>
                <a:gd name="T14" fmla="*/ 10 w 724"/>
                <a:gd name="T15" fmla="*/ 23 h 1033"/>
                <a:gd name="T16" fmla="*/ 11 w 724"/>
                <a:gd name="T17" fmla="*/ 23 h 1033"/>
                <a:gd name="T18" fmla="*/ 13 w 724"/>
                <a:gd name="T19" fmla="*/ 24 h 1033"/>
                <a:gd name="T20" fmla="*/ 13 w 724"/>
                <a:gd name="T21" fmla="*/ 24 h 1033"/>
                <a:gd name="T22" fmla="*/ 13 w 724"/>
                <a:gd name="T23" fmla="*/ 24 h 1033"/>
                <a:gd name="T24" fmla="*/ 13 w 724"/>
                <a:gd name="T25" fmla="*/ 25 h 1033"/>
                <a:gd name="T26" fmla="*/ 13 w 724"/>
                <a:gd name="T27" fmla="*/ 26 h 1033"/>
                <a:gd name="T28" fmla="*/ 13 w 724"/>
                <a:gd name="T29" fmla="*/ 27 h 1033"/>
                <a:gd name="T30" fmla="*/ 12 w 724"/>
                <a:gd name="T31" fmla="*/ 27 h 1033"/>
                <a:gd name="T32" fmla="*/ 11 w 724"/>
                <a:gd name="T33" fmla="*/ 27 h 1033"/>
                <a:gd name="T34" fmla="*/ 10 w 724"/>
                <a:gd name="T35" fmla="*/ 27 h 1033"/>
                <a:gd name="T36" fmla="*/ 9 w 724"/>
                <a:gd name="T37" fmla="*/ 28 h 1033"/>
                <a:gd name="T38" fmla="*/ 7 w 724"/>
                <a:gd name="T39" fmla="*/ 28 h 1033"/>
                <a:gd name="T40" fmla="*/ 6 w 724"/>
                <a:gd name="T41" fmla="*/ 28 h 1033"/>
                <a:gd name="T42" fmla="*/ 5 w 724"/>
                <a:gd name="T43" fmla="*/ 28 h 1033"/>
                <a:gd name="T44" fmla="*/ 4 w 724"/>
                <a:gd name="T45" fmla="*/ 29 h 1033"/>
                <a:gd name="T46" fmla="*/ 4 w 724"/>
                <a:gd name="T47" fmla="*/ 29 h 1033"/>
                <a:gd name="T48" fmla="*/ 4 w 724"/>
                <a:gd name="T49" fmla="*/ 30 h 1033"/>
                <a:gd name="T50" fmla="*/ 4 w 724"/>
                <a:gd name="T51" fmla="*/ 30 h 1033"/>
                <a:gd name="T52" fmla="*/ 5 w 724"/>
                <a:gd name="T53" fmla="*/ 31 h 1033"/>
                <a:gd name="T54" fmla="*/ 5 w 724"/>
                <a:gd name="T55" fmla="*/ 31 h 1033"/>
                <a:gd name="T56" fmla="*/ 6 w 724"/>
                <a:gd name="T57" fmla="*/ 31 h 1033"/>
                <a:gd name="T58" fmla="*/ 8 w 724"/>
                <a:gd name="T59" fmla="*/ 31 h 1033"/>
                <a:gd name="T60" fmla="*/ 9 w 724"/>
                <a:gd name="T61" fmla="*/ 32 h 1033"/>
                <a:gd name="T62" fmla="*/ 11 w 724"/>
                <a:gd name="T63" fmla="*/ 32 h 1033"/>
                <a:gd name="T64" fmla="*/ 12 w 724"/>
                <a:gd name="T65" fmla="*/ 32 h 1033"/>
                <a:gd name="T66" fmla="*/ 14 w 724"/>
                <a:gd name="T67" fmla="*/ 33 h 1033"/>
                <a:gd name="T68" fmla="*/ 15 w 724"/>
                <a:gd name="T69" fmla="*/ 33 h 1033"/>
                <a:gd name="T70" fmla="*/ 16 w 724"/>
                <a:gd name="T71" fmla="*/ 33 h 1033"/>
                <a:gd name="T72" fmla="*/ 17 w 724"/>
                <a:gd name="T73" fmla="*/ 32 h 1033"/>
                <a:gd name="T74" fmla="*/ 18 w 724"/>
                <a:gd name="T75" fmla="*/ 32 h 1033"/>
                <a:gd name="T76" fmla="*/ 19 w 724"/>
                <a:gd name="T77" fmla="*/ 31 h 1033"/>
                <a:gd name="T78" fmla="*/ 20 w 724"/>
                <a:gd name="T79" fmla="*/ 31 h 1033"/>
                <a:gd name="T80" fmla="*/ 21 w 724"/>
                <a:gd name="T81" fmla="*/ 30 h 1033"/>
                <a:gd name="T82" fmla="*/ 22 w 724"/>
                <a:gd name="T83" fmla="*/ 30 h 1033"/>
                <a:gd name="T84" fmla="*/ 22 w 724"/>
                <a:gd name="T85" fmla="*/ 29 h 1033"/>
                <a:gd name="T86" fmla="*/ 22 w 724"/>
                <a:gd name="T87" fmla="*/ 29 h 1033"/>
                <a:gd name="T88" fmla="*/ 22 w 724"/>
                <a:gd name="T89" fmla="*/ 29 h 1033"/>
                <a:gd name="T90" fmla="*/ 21 w 724"/>
                <a:gd name="T91" fmla="*/ 28 h 1033"/>
                <a:gd name="T92" fmla="*/ 20 w 724"/>
                <a:gd name="T93" fmla="*/ 28 h 1033"/>
                <a:gd name="T94" fmla="*/ 20 w 724"/>
                <a:gd name="T95" fmla="*/ 27 h 1033"/>
                <a:gd name="T96" fmla="*/ 20 w 724"/>
                <a:gd name="T97" fmla="*/ 25 h 1033"/>
                <a:gd name="T98" fmla="*/ 20 w 724"/>
                <a:gd name="T99" fmla="*/ 23 h 1033"/>
                <a:gd name="T100" fmla="*/ 19 w 724"/>
                <a:gd name="T101" fmla="*/ 21 h 1033"/>
                <a:gd name="T102" fmla="*/ 22 w 724"/>
                <a:gd name="T103" fmla="*/ 3 h 1033"/>
                <a:gd name="T104" fmla="*/ 21 w 724"/>
                <a:gd name="T105" fmla="*/ 0 h 1033"/>
                <a:gd name="T106" fmla="*/ 6 w 724"/>
                <a:gd name="T107" fmla="*/ 2 h 10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24"/>
                <a:gd name="T163" fmla="*/ 0 h 1033"/>
                <a:gd name="T164" fmla="*/ 724 w 724"/>
                <a:gd name="T165" fmla="*/ 1033 h 10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24" h="1033">
                  <a:moveTo>
                    <a:pt x="179" y="62"/>
                  </a:moveTo>
                  <a:lnTo>
                    <a:pt x="152" y="56"/>
                  </a:lnTo>
                  <a:lnTo>
                    <a:pt x="0" y="623"/>
                  </a:lnTo>
                  <a:lnTo>
                    <a:pt x="31" y="642"/>
                  </a:lnTo>
                  <a:lnTo>
                    <a:pt x="31" y="671"/>
                  </a:lnTo>
                  <a:lnTo>
                    <a:pt x="132" y="719"/>
                  </a:lnTo>
                  <a:lnTo>
                    <a:pt x="135" y="719"/>
                  </a:lnTo>
                  <a:lnTo>
                    <a:pt x="143" y="720"/>
                  </a:lnTo>
                  <a:lnTo>
                    <a:pt x="154" y="720"/>
                  </a:lnTo>
                  <a:lnTo>
                    <a:pt x="169" y="721"/>
                  </a:lnTo>
                  <a:lnTo>
                    <a:pt x="188" y="724"/>
                  </a:lnTo>
                  <a:lnTo>
                    <a:pt x="209" y="725"/>
                  </a:lnTo>
                  <a:lnTo>
                    <a:pt x="230" y="727"/>
                  </a:lnTo>
                  <a:lnTo>
                    <a:pt x="255" y="728"/>
                  </a:lnTo>
                  <a:lnTo>
                    <a:pt x="278" y="730"/>
                  </a:lnTo>
                  <a:lnTo>
                    <a:pt x="302" y="733"/>
                  </a:lnTo>
                  <a:lnTo>
                    <a:pt x="326" y="734"/>
                  </a:lnTo>
                  <a:lnTo>
                    <a:pt x="348" y="736"/>
                  </a:lnTo>
                  <a:lnTo>
                    <a:pt x="369" y="739"/>
                  </a:lnTo>
                  <a:lnTo>
                    <a:pt x="387" y="740"/>
                  </a:lnTo>
                  <a:lnTo>
                    <a:pt x="402" y="742"/>
                  </a:lnTo>
                  <a:lnTo>
                    <a:pt x="414" y="743"/>
                  </a:lnTo>
                  <a:lnTo>
                    <a:pt x="414" y="745"/>
                  </a:lnTo>
                  <a:lnTo>
                    <a:pt x="415" y="752"/>
                  </a:lnTo>
                  <a:lnTo>
                    <a:pt x="415" y="763"/>
                  </a:lnTo>
                  <a:lnTo>
                    <a:pt x="414" y="777"/>
                  </a:lnTo>
                  <a:lnTo>
                    <a:pt x="411" y="793"/>
                  </a:lnTo>
                  <a:lnTo>
                    <a:pt x="407" y="811"/>
                  </a:lnTo>
                  <a:lnTo>
                    <a:pt x="399" y="832"/>
                  </a:lnTo>
                  <a:lnTo>
                    <a:pt x="387" y="853"/>
                  </a:lnTo>
                  <a:lnTo>
                    <a:pt x="385" y="853"/>
                  </a:lnTo>
                  <a:lnTo>
                    <a:pt x="377" y="854"/>
                  </a:lnTo>
                  <a:lnTo>
                    <a:pt x="365" y="855"/>
                  </a:lnTo>
                  <a:lnTo>
                    <a:pt x="350" y="857"/>
                  </a:lnTo>
                  <a:lnTo>
                    <a:pt x="333" y="859"/>
                  </a:lnTo>
                  <a:lnTo>
                    <a:pt x="313" y="862"/>
                  </a:lnTo>
                  <a:lnTo>
                    <a:pt x="291" y="865"/>
                  </a:lnTo>
                  <a:lnTo>
                    <a:pt x="268" y="869"/>
                  </a:lnTo>
                  <a:lnTo>
                    <a:pt x="245" y="872"/>
                  </a:lnTo>
                  <a:lnTo>
                    <a:pt x="222" y="876"/>
                  </a:lnTo>
                  <a:lnTo>
                    <a:pt x="200" y="879"/>
                  </a:lnTo>
                  <a:lnTo>
                    <a:pt x="181" y="884"/>
                  </a:lnTo>
                  <a:lnTo>
                    <a:pt x="162" y="887"/>
                  </a:lnTo>
                  <a:lnTo>
                    <a:pt x="146" y="891"/>
                  </a:lnTo>
                  <a:lnTo>
                    <a:pt x="135" y="895"/>
                  </a:lnTo>
                  <a:lnTo>
                    <a:pt x="127" y="899"/>
                  </a:lnTo>
                  <a:lnTo>
                    <a:pt x="119" y="906"/>
                  </a:lnTo>
                  <a:lnTo>
                    <a:pt x="113" y="914"/>
                  </a:lnTo>
                  <a:lnTo>
                    <a:pt x="111" y="922"/>
                  </a:lnTo>
                  <a:lnTo>
                    <a:pt x="109" y="930"/>
                  </a:lnTo>
                  <a:lnTo>
                    <a:pt x="112" y="940"/>
                  </a:lnTo>
                  <a:lnTo>
                    <a:pt x="118" y="951"/>
                  </a:lnTo>
                  <a:lnTo>
                    <a:pt x="126" y="959"/>
                  </a:lnTo>
                  <a:lnTo>
                    <a:pt x="136" y="963"/>
                  </a:lnTo>
                  <a:lnTo>
                    <a:pt x="144" y="965"/>
                  </a:lnTo>
                  <a:lnTo>
                    <a:pt x="156" y="969"/>
                  </a:lnTo>
                  <a:lnTo>
                    <a:pt x="172" y="974"/>
                  </a:lnTo>
                  <a:lnTo>
                    <a:pt x="190" y="978"/>
                  </a:lnTo>
                  <a:lnTo>
                    <a:pt x="212" y="984"/>
                  </a:lnTo>
                  <a:lnTo>
                    <a:pt x="235" y="990"/>
                  </a:lnTo>
                  <a:lnTo>
                    <a:pt x="259" y="995"/>
                  </a:lnTo>
                  <a:lnTo>
                    <a:pt x="285" y="1001"/>
                  </a:lnTo>
                  <a:lnTo>
                    <a:pt x="310" y="1008"/>
                  </a:lnTo>
                  <a:lnTo>
                    <a:pt x="335" y="1014"/>
                  </a:lnTo>
                  <a:lnTo>
                    <a:pt x="361" y="1018"/>
                  </a:lnTo>
                  <a:lnTo>
                    <a:pt x="384" y="1024"/>
                  </a:lnTo>
                  <a:lnTo>
                    <a:pt x="406" y="1028"/>
                  </a:lnTo>
                  <a:lnTo>
                    <a:pt x="425" y="1031"/>
                  </a:lnTo>
                  <a:lnTo>
                    <a:pt x="441" y="1032"/>
                  </a:lnTo>
                  <a:lnTo>
                    <a:pt x="455" y="1033"/>
                  </a:lnTo>
                  <a:lnTo>
                    <a:pt x="468" y="1032"/>
                  </a:lnTo>
                  <a:lnTo>
                    <a:pt x="483" y="1030"/>
                  </a:lnTo>
                  <a:lnTo>
                    <a:pt x="500" y="1025"/>
                  </a:lnTo>
                  <a:lnTo>
                    <a:pt x="517" y="1020"/>
                  </a:lnTo>
                  <a:lnTo>
                    <a:pt x="536" y="1013"/>
                  </a:lnTo>
                  <a:lnTo>
                    <a:pt x="555" y="1005"/>
                  </a:lnTo>
                  <a:lnTo>
                    <a:pt x="575" y="997"/>
                  </a:lnTo>
                  <a:lnTo>
                    <a:pt x="594" y="987"/>
                  </a:lnTo>
                  <a:lnTo>
                    <a:pt x="614" y="978"/>
                  </a:lnTo>
                  <a:lnTo>
                    <a:pt x="631" y="969"/>
                  </a:lnTo>
                  <a:lnTo>
                    <a:pt x="649" y="960"/>
                  </a:lnTo>
                  <a:lnTo>
                    <a:pt x="664" y="952"/>
                  </a:lnTo>
                  <a:lnTo>
                    <a:pt x="676" y="944"/>
                  </a:lnTo>
                  <a:lnTo>
                    <a:pt x="687" y="936"/>
                  </a:lnTo>
                  <a:lnTo>
                    <a:pt x="695" y="930"/>
                  </a:lnTo>
                  <a:lnTo>
                    <a:pt x="699" y="925"/>
                  </a:lnTo>
                  <a:lnTo>
                    <a:pt x="702" y="917"/>
                  </a:lnTo>
                  <a:lnTo>
                    <a:pt x="699" y="910"/>
                  </a:lnTo>
                  <a:lnTo>
                    <a:pt x="692" y="904"/>
                  </a:lnTo>
                  <a:lnTo>
                    <a:pt x="682" y="900"/>
                  </a:lnTo>
                  <a:lnTo>
                    <a:pt x="669" y="895"/>
                  </a:lnTo>
                  <a:lnTo>
                    <a:pt x="657" y="892"/>
                  </a:lnTo>
                  <a:lnTo>
                    <a:pt x="644" y="888"/>
                  </a:lnTo>
                  <a:lnTo>
                    <a:pt x="634" y="886"/>
                  </a:lnTo>
                  <a:lnTo>
                    <a:pt x="633" y="879"/>
                  </a:lnTo>
                  <a:lnTo>
                    <a:pt x="631" y="861"/>
                  </a:lnTo>
                  <a:lnTo>
                    <a:pt x="628" y="833"/>
                  </a:lnTo>
                  <a:lnTo>
                    <a:pt x="623" y="798"/>
                  </a:lnTo>
                  <a:lnTo>
                    <a:pt x="618" y="760"/>
                  </a:lnTo>
                  <a:lnTo>
                    <a:pt x="611" y="720"/>
                  </a:lnTo>
                  <a:lnTo>
                    <a:pt x="603" y="682"/>
                  </a:lnTo>
                  <a:lnTo>
                    <a:pt x="592" y="647"/>
                  </a:lnTo>
                  <a:lnTo>
                    <a:pt x="724" y="137"/>
                  </a:lnTo>
                  <a:lnTo>
                    <a:pt x="697" y="86"/>
                  </a:lnTo>
                  <a:lnTo>
                    <a:pt x="712" y="52"/>
                  </a:lnTo>
                  <a:lnTo>
                    <a:pt x="643" y="0"/>
                  </a:lnTo>
                  <a:lnTo>
                    <a:pt x="627" y="9"/>
                  </a:lnTo>
                  <a:lnTo>
                    <a:pt x="179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4" name="Freeform 21"/>
            <p:cNvSpPr>
              <a:spLocks noChangeAspect="1"/>
            </p:cNvSpPr>
            <p:nvPr/>
          </p:nvSpPr>
          <p:spPr bwMode="auto">
            <a:xfrm>
              <a:off x="4685" y="2998"/>
              <a:ext cx="299" cy="300"/>
            </a:xfrm>
            <a:custGeom>
              <a:avLst/>
              <a:gdLst>
                <a:gd name="T0" fmla="*/ 0 w 598"/>
                <a:gd name="T1" fmla="*/ 17 h 602"/>
                <a:gd name="T2" fmla="*/ 14 w 598"/>
                <a:gd name="T3" fmla="*/ 18 h 602"/>
                <a:gd name="T4" fmla="*/ 19 w 598"/>
                <a:gd name="T5" fmla="*/ 0 h 602"/>
                <a:gd name="T6" fmla="*/ 19 w 598"/>
                <a:gd name="T7" fmla="*/ 0 h 602"/>
                <a:gd name="T8" fmla="*/ 5 w 598"/>
                <a:gd name="T9" fmla="*/ 1 h 602"/>
                <a:gd name="T10" fmla="*/ 5 w 598"/>
                <a:gd name="T11" fmla="*/ 1 h 602"/>
                <a:gd name="T12" fmla="*/ 0 w 598"/>
                <a:gd name="T13" fmla="*/ 17 h 6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8"/>
                <a:gd name="T22" fmla="*/ 0 h 602"/>
                <a:gd name="T23" fmla="*/ 598 w 598"/>
                <a:gd name="T24" fmla="*/ 602 h 6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8" h="602">
                  <a:moveTo>
                    <a:pt x="0" y="573"/>
                  </a:moveTo>
                  <a:lnTo>
                    <a:pt x="436" y="602"/>
                  </a:lnTo>
                  <a:lnTo>
                    <a:pt x="598" y="0"/>
                  </a:lnTo>
                  <a:lnTo>
                    <a:pt x="578" y="9"/>
                  </a:lnTo>
                  <a:lnTo>
                    <a:pt x="147" y="54"/>
                  </a:lnTo>
                  <a:lnTo>
                    <a:pt x="131" y="51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5" name="Freeform 22"/>
            <p:cNvSpPr>
              <a:spLocks noChangeAspect="1"/>
            </p:cNvSpPr>
            <p:nvPr/>
          </p:nvSpPr>
          <p:spPr bwMode="auto">
            <a:xfrm>
              <a:off x="4910" y="2999"/>
              <a:ext cx="88" cy="308"/>
            </a:xfrm>
            <a:custGeom>
              <a:avLst/>
              <a:gdLst>
                <a:gd name="T0" fmla="*/ 5 w 177"/>
                <a:gd name="T1" fmla="*/ 0 h 617"/>
                <a:gd name="T2" fmla="*/ 5 w 177"/>
                <a:gd name="T3" fmla="*/ 0 h 617"/>
                <a:gd name="T4" fmla="*/ 0 w 177"/>
                <a:gd name="T5" fmla="*/ 19 h 617"/>
                <a:gd name="T6" fmla="*/ 0 w 177"/>
                <a:gd name="T7" fmla="*/ 19 h 617"/>
                <a:gd name="T8" fmla="*/ 5 w 177"/>
                <a:gd name="T9" fmla="*/ 0 h 6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"/>
                <a:gd name="T16" fmla="*/ 0 h 617"/>
                <a:gd name="T17" fmla="*/ 177 w 177"/>
                <a:gd name="T18" fmla="*/ 617 h 6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" h="617">
                  <a:moveTo>
                    <a:pt x="165" y="0"/>
                  </a:moveTo>
                  <a:lnTo>
                    <a:pt x="177" y="5"/>
                  </a:lnTo>
                  <a:lnTo>
                    <a:pt x="10" y="617"/>
                  </a:lnTo>
                  <a:lnTo>
                    <a:pt x="0" y="60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6" name="Freeform 23"/>
            <p:cNvSpPr>
              <a:spLocks noChangeAspect="1"/>
            </p:cNvSpPr>
            <p:nvPr/>
          </p:nvSpPr>
          <p:spPr bwMode="auto">
            <a:xfrm>
              <a:off x="4921" y="3005"/>
              <a:ext cx="88" cy="311"/>
            </a:xfrm>
            <a:custGeom>
              <a:avLst/>
              <a:gdLst>
                <a:gd name="T0" fmla="*/ 5 w 178"/>
                <a:gd name="T1" fmla="*/ 0 h 621"/>
                <a:gd name="T2" fmla="*/ 5 w 178"/>
                <a:gd name="T3" fmla="*/ 1 h 621"/>
                <a:gd name="T4" fmla="*/ 0 w 178"/>
                <a:gd name="T5" fmla="*/ 20 h 621"/>
                <a:gd name="T6" fmla="*/ 0 w 178"/>
                <a:gd name="T7" fmla="*/ 20 h 621"/>
                <a:gd name="T8" fmla="*/ 5 w 178"/>
                <a:gd name="T9" fmla="*/ 0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"/>
                <a:gd name="T16" fmla="*/ 0 h 621"/>
                <a:gd name="T17" fmla="*/ 178 w 178"/>
                <a:gd name="T18" fmla="*/ 621 h 6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" h="621">
                  <a:moveTo>
                    <a:pt x="167" y="0"/>
                  </a:moveTo>
                  <a:lnTo>
                    <a:pt x="178" y="12"/>
                  </a:lnTo>
                  <a:lnTo>
                    <a:pt x="9" y="621"/>
                  </a:lnTo>
                  <a:lnTo>
                    <a:pt x="0" y="6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7" name="Freeform 24"/>
            <p:cNvSpPr>
              <a:spLocks noChangeAspect="1"/>
            </p:cNvSpPr>
            <p:nvPr/>
          </p:nvSpPr>
          <p:spPr bwMode="auto">
            <a:xfrm>
              <a:off x="4896" y="3307"/>
              <a:ext cx="14" cy="11"/>
            </a:xfrm>
            <a:custGeom>
              <a:avLst/>
              <a:gdLst>
                <a:gd name="T0" fmla="*/ 1 w 27"/>
                <a:gd name="T1" fmla="*/ 0 h 22"/>
                <a:gd name="T2" fmla="*/ 0 w 27"/>
                <a:gd name="T3" fmla="*/ 1 h 22"/>
                <a:gd name="T4" fmla="*/ 1 w 27"/>
                <a:gd name="T5" fmla="*/ 1 h 22"/>
                <a:gd name="T6" fmla="*/ 1 w 27"/>
                <a:gd name="T7" fmla="*/ 1 h 22"/>
                <a:gd name="T8" fmla="*/ 1 w 27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2"/>
                <a:gd name="T17" fmla="*/ 27 w 2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2">
                  <a:moveTo>
                    <a:pt x="18" y="0"/>
                  </a:moveTo>
                  <a:lnTo>
                    <a:pt x="0" y="12"/>
                  </a:lnTo>
                  <a:lnTo>
                    <a:pt x="8" y="22"/>
                  </a:lnTo>
                  <a:lnTo>
                    <a:pt x="27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8" name="Freeform 25"/>
            <p:cNvSpPr>
              <a:spLocks noChangeAspect="1"/>
            </p:cNvSpPr>
            <p:nvPr/>
          </p:nvSpPr>
          <p:spPr bwMode="auto">
            <a:xfrm>
              <a:off x="4905" y="3315"/>
              <a:ext cx="14" cy="11"/>
            </a:xfrm>
            <a:custGeom>
              <a:avLst/>
              <a:gdLst>
                <a:gd name="T0" fmla="*/ 1 w 28"/>
                <a:gd name="T1" fmla="*/ 0 h 22"/>
                <a:gd name="T2" fmla="*/ 0 w 28"/>
                <a:gd name="T3" fmla="*/ 1 h 22"/>
                <a:gd name="T4" fmla="*/ 1 w 28"/>
                <a:gd name="T5" fmla="*/ 1 h 22"/>
                <a:gd name="T6" fmla="*/ 1 w 28"/>
                <a:gd name="T7" fmla="*/ 1 h 22"/>
                <a:gd name="T8" fmla="*/ 1 w 2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2"/>
                <a:gd name="T17" fmla="*/ 28 w 2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2">
                  <a:moveTo>
                    <a:pt x="19" y="0"/>
                  </a:moveTo>
                  <a:lnTo>
                    <a:pt x="0" y="13"/>
                  </a:lnTo>
                  <a:lnTo>
                    <a:pt x="8" y="22"/>
                  </a:lnTo>
                  <a:lnTo>
                    <a:pt x="28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9" name="Freeform 26"/>
            <p:cNvSpPr>
              <a:spLocks noChangeAspect="1"/>
            </p:cNvSpPr>
            <p:nvPr/>
          </p:nvSpPr>
          <p:spPr bwMode="auto">
            <a:xfrm>
              <a:off x="4700" y="3302"/>
              <a:ext cx="183" cy="22"/>
            </a:xfrm>
            <a:custGeom>
              <a:avLst/>
              <a:gdLst>
                <a:gd name="T0" fmla="*/ 12 w 366"/>
                <a:gd name="T1" fmla="*/ 0 h 45"/>
                <a:gd name="T2" fmla="*/ 12 w 366"/>
                <a:gd name="T3" fmla="*/ 1 h 45"/>
                <a:gd name="T4" fmla="*/ 12 w 366"/>
                <a:gd name="T5" fmla="*/ 1 h 45"/>
                <a:gd name="T6" fmla="*/ 12 w 366"/>
                <a:gd name="T7" fmla="*/ 1 h 45"/>
                <a:gd name="T8" fmla="*/ 11 w 366"/>
                <a:gd name="T9" fmla="*/ 1 h 45"/>
                <a:gd name="T10" fmla="*/ 11 w 366"/>
                <a:gd name="T11" fmla="*/ 1 h 45"/>
                <a:gd name="T12" fmla="*/ 10 w 366"/>
                <a:gd name="T13" fmla="*/ 1 h 45"/>
                <a:gd name="T14" fmla="*/ 10 w 366"/>
                <a:gd name="T15" fmla="*/ 1 h 45"/>
                <a:gd name="T16" fmla="*/ 9 w 366"/>
                <a:gd name="T17" fmla="*/ 1 h 45"/>
                <a:gd name="T18" fmla="*/ 8 w 366"/>
                <a:gd name="T19" fmla="*/ 0 h 45"/>
                <a:gd name="T20" fmla="*/ 7 w 366"/>
                <a:gd name="T21" fmla="*/ 0 h 45"/>
                <a:gd name="T22" fmla="*/ 6 w 366"/>
                <a:gd name="T23" fmla="*/ 0 h 45"/>
                <a:gd name="T24" fmla="*/ 6 w 366"/>
                <a:gd name="T25" fmla="*/ 0 h 45"/>
                <a:gd name="T26" fmla="*/ 5 w 366"/>
                <a:gd name="T27" fmla="*/ 0 h 45"/>
                <a:gd name="T28" fmla="*/ 4 w 366"/>
                <a:gd name="T29" fmla="*/ 0 h 45"/>
                <a:gd name="T30" fmla="*/ 3 w 366"/>
                <a:gd name="T31" fmla="*/ 0 h 45"/>
                <a:gd name="T32" fmla="*/ 2 w 366"/>
                <a:gd name="T33" fmla="*/ 0 h 45"/>
                <a:gd name="T34" fmla="*/ 0 w 366"/>
                <a:gd name="T35" fmla="*/ 0 h 45"/>
                <a:gd name="T36" fmla="*/ 1 w 366"/>
                <a:gd name="T37" fmla="*/ 0 h 45"/>
                <a:gd name="T38" fmla="*/ 1 w 366"/>
                <a:gd name="T39" fmla="*/ 0 h 45"/>
                <a:gd name="T40" fmla="*/ 1 w 366"/>
                <a:gd name="T41" fmla="*/ 0 h 45"/>
                <a:gd name="T42" fmla="*/ 1 w 366"/>
                <a:gd name="T43" fmla="*/ 0 h 45"/>
                <a:gd name="T44" fmla="*/ 1 w 366"/>
                <a:gd name="T45" fmla="*/ 0 h 45"/>
                <a:gd name="T46" fmla="*/ 2 w 366"/>
                <a:gd name="T47" fmla="*/ 0 h 45"/>
                <a:gd name="T48" fmla="*/ 2 w 366"/>
                <a:gd name="T49" fmla="*/ 0 h 45"/>
                <a:gd name="T50" fmla="*/ 2 w 366"/>
                <a:gd name="T51" fmla="*/ 0 h 45"/>
                <a:gd name="T52" fmla="*/ 3 w 366"/>
                <a:gd name="T53" fmla="*/ 0 h 45"/>
                <a:gd name="T54" fmla="*/ 4 w 366"/>
                <a:gd name="T55" fmla="*/ 0 h 45"/>
                <a:gd name="T56" fmla="*/ 5 w 366"/>
                <a:gd name="T57" fmla="*/ 0 h 45"/>
                <a:gd name="T58" fmla="*/ 6 w 366"/>
                <a:gd name="T59" fmla="*/ 0 h 45"/>
                <a:gd name="T60" fmla="*/ 7 w 366"/>
                <a:gd name="T61" fmla="*/ 0 h 45"/>
                <a:gd name="T62" fmla="*/ 8 w 366"/>
                <a:gd name="T63" fmla="*/ 0 h 45"/>
                <a:gd name="T64" fmla="*/ 9 w 366"/>
                <a:gd name="T65" fmla="*/ 0 h 45"/>
                <a:gd name="T66" fmla="*/ 10 w 366"/>
                <a:gd name="T67" fmla="*/ 0 h 45"/>
                <a:gd name="T68" fmla="*/ 12 w 366"/>
                <a:gd name="T69" fmla="*/ 0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6"/>
                <a:gd name="T106" fmla="*/ 0 h 45"/>
                <a:gd name="T107" fmla="*/ 366 w 366"/>
                <a:gd name="T108" fmla="*/ 45 h 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6" h="45">
                  <a:moveTo>
                    <a:pt x="366" y="23"/>
                  </a:moveTo>
                  <a:lnTo>
                    <a:pt x="364" y="45"/>
                  </a:lnTo>
                  <a:lnTo>
                    <a:pt x="362" y="45"/>
                  </a:lnTo>
                  <a:lnTo>
                    <a:pt x="356" y="44"/>
                  </a:lnTo>
                  <a:lnTo>
                    <a:pt x="346" y="42"/>
                  </a:lnTo>
                  <a:lnTo>
                    <a:pt x="332" y="41"/>
                  </a:lnTo>
                  <a:lnTo>
                    <a:pt x="316" y="38"/>
                  </a:lnTo>
                  <a:lnTo>
                    <a:pt x="295" y="36"/>
                  </a:lnTo>
                  <a:lnTo>
                    <a:pt x="273" y="33"/>
                  </a:lnTo>
                  <a:lnTo>
                    <a:pt x="248" y="30"/>
                  </a:lnTo>
                  <a:lnTo>
                    <a:pt x="221" y="28"/>
                  </a:lnTo>
                  <a:lnTo>
                    <a:pt x="192" y="26"/>
                  </a:lnTo>
                  <a:lnTo>
                    <a:pt x="162" y="23"/>
                  </a:lnTo>
                  <a:lnTo>
                    <a:pt x="131" y="22"/>
                  </a:lnTo>
                  <a:lnTo>
                    <a:pt x="99" y="21"/>
                  </a:lnTo>
                  <a:lnTo>
                    <a:pt x="67" y="21"/>
                  </a:lnTo>
                  <a:lnTo>
                    <a:pt x="33" y="21"/>
                  </a:lnTo>
                  <a:lnTo>
                    <a:pt x="0" y="22"/>
                  </a:lnTo>
                  <a:lnTo>
                    <a:pt x="5" y="5"/>
                  </a:lnTo>
                  <a:lnTo>
                    <a:pt x="6" y="5"/>
                  </a:lnTo>
                  <a:lnTo>
                    <a:pt x="9" y="4"/>
                  </a:lnTo>
                  <a:lnTo>
                    <a:pt x="15" y="4"/>
                  </a:lnTo>
                  <a:lnTo>
                    <a:pt x="23" y="3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34" y="2"/>
                  </a:lnTo>
                  <a:lnTo>
                    <a:pt x="162" y="3"/>
                  </a:lnTo>
                  <a:lnTo>
                    <a:pt x="196" y="5"/>
                  </a:lnTo>
                  <a:lnTo>
                    <a:pt x="233" y="8"/>
                  </a:lnTo>
                  <a:lnTo>
                    <a:pt x="273" y="12"/>
                  </a:lnTo>
                  <a:lnTo>
                    <a:pt x="318" y="18"/>
                  </a:lnTo>
                  <a:lnTo>
                    <a:pt x="366" y="23"/>
                  </a:lnTo>
                  <a:close/>
                </a:path>
              </a:pathLst>
            </a:custGeom>
            <a:solidFill>
              <a:srgbClr val="6BADC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0" name="Freeform 27"/>
            <p:cNvSpPr>
              <a:spLocks noChangeAspect="1"/>
            </p:cNvSpPr>
            <p:nvPr/>
          </p:nvSpPr>
          <p:spPr bwMode="auto">
            <a:xfrm>
              <a:off x="4775" y="3263"/>
              <a:ext cx="20" cy="19"/>
            </a:xfrm>
            <a:custGeom>
              <a:avLst/>
              <a:gdLst>
                <a:gd name="T0" fmla="*/ 1 w 39"/>
                <a:gd name="T1" fmla="*/ 2 h 38"/>
                <a:gd name="T2" fmla="*/ 1 w 39"/>
                <a:gd name="T3" fmla="*/ 1 h 38"/>
                <a:gd name="T4" fmla="*/ 1 w 39"/>
                <a:gd name="T5" fmla="*/ 2 h 38"/>
                <a:gd name="T6" fmla="*/ 1 w 39"/>
                <a:gd name="T7" fmla="*/ 1 h 38"/>
                <a:gd name="T8" fmla="*/ 0 w 39"/>
                <a:gd name="T9" fmla="*/ 1 h 38"/>
                <a:gd name="T10" fmla="*/ 1 w 39"/>
                <a:gd name="T11" fmla="*/ 1 h 38"/>
                <a:gd name="T12" fmla="*/ 1 w 39"/>
                <a:gd name="T13" fmla="*/ 0 h 38"/>
                <a:gd name="T14" fmla="*/ 1 w 39"/>
                <a:gd name="T15" fmla="*/ 1 h 38"/>
                <a:gd name="T16" fmla="*/ 2 w 39"/>
                <a:gd name="T17" fmla="*/ 1 h 38"/>
                <a:gd name="T18" fmla="*/ 1 w 39"/>
                <a:gd name="T19" fmla="*/ 1 h 38"/>
                <a:gd name="T20" fmla="*/ 1 w 39"/>
                <a:gd name="T21" fmla="*/ 2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38"/>
                <a:gd name="T35" fmla="*/ 39 w 39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38">
                  <a:moveTo>
                    <a:pt x="30" y="38"/>
                  </a:moveTo>
                  <a:lnTo>
                    <a:pt x="18" y="31"/>
                  </a:lnTo>
                  <a:lnTo>
                    <a:pt x="6" y="37"/>
                  </a:lnTo>
                  <a:lnTo>
                    <a:pt x="9" y="23"/>
                  </a:lnTo>
                  <a:lnTo>
                    <a:pt x="0" y="13"/>
                  </a:lnTo>
                  <a:lnTo>
                    <a:pt x="14" y="13"/>
                  </a:lnTo>
                  <a:lnTo>
                    <a:pt x="21" y="0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29" y="25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1" name="Freeform 28"/>
            <p:cNvSpPr>
              <a:spLocks noChangeAspect="1"/>
            </p:cNvSpPr>
            <p:nvPr/>
          </p:nvSpPr>
          <p:spPr bwMode="auto">
            <a:xfrm>
              <a:off x="4714" y="3028"/>
              <a:ext cx="234" cy="229"/>
            </a:xfrm>
            <a:custGeom>
              <a:avLst/>
              <a:gdLst>
                <a:gd name="T0" fmla="*/ 15 w 466"/>
                <a:gd name="T1" fmla="*/ 0 h 459"/>
                <a:gd name="T2" fmla="*/ 15 w 466"/>
                <a:gd name="T3" fmla="*/ 0 h 459"/>
                <a:gd name="T4" fmla="*/ 4 w 466"/>
                <a:gd name="T5" fmla="*/ 0 h 459"/>
                <a:gd name="T6" fmla="*/ 0 w 466"/>
                <a:gd name="T7" fmla="*/ 14 h 459"/>
                <a:gd name="T8" fmla="*/ 1 w 466"/>
                <a:gd name="T9" fmla="*/ 14 h 459"/>
                <a:gd name="T10" fmla="*/ 4 w 466"/>
                <a:gd name="T11" fmla="*/ 1 h 459"/>
                <a:gd name="T12" fmla="*/ 15 w 466"/>
                <a:gd name="T13" fmla="*/ 0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6"/>
                <a:gd name="T22" fmla="*/ 0 h 459"/>
                <a:gd name="T23" fmla="*/ 466 w 466"/>
                <a:gd name="T24" fmla="*/ 459 h 4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6" h="459">
                  <a:moveTo>
                    <a:pt x="464" y="7"/>
                  </a:moveTo>
                  <a:lnTo>
                    <a:pt x="466" y="0"/>
                  </a:lnTo>
                  <a:lnTo>
                    <a:pt x="108" y="30"/>
                  </a:lnTo>
                  <a:lnTo>
                    <a:pt x="0" y="459"/>
                  </a:lnTo>
                  <a:lnTo>
                    <a:pt x="14" y="457"/>
                  </a:lnTo>
                  <a:lnTo>
                    <a:pt x="118" y="38"/>
                  </a:lnTo>
                  <a:lnTo>
                    <a:pt x="46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2" name="Freeform 29"/>
            <p:cNvSpPr>
              <a:spLocks noChangeAspect="1"/>
            </p:cNvSpPr>
            <p:nvPr/>
          </p:nvSpPr>
          <p:spPr bwMode="auto">
            <a:xfrm>
              <a:off x="4934" y="3034"/>
              <a:ext cx="79" cy="280"/>
            </a:xfrm>
            <a:custGeom>
              <a:avLst/>
              <a:gdLst>
                <a:gd name="T0" fmla="*/ 5 w 157"/>
                <a:gd name="T1" fmla="*/ 1 h 560"/>
                <a:gd name="T2" fmla="*/ 1 w 157"/>
                <a:gd name="T3" fmla="*/ 18 h 560"/>
                <a:gd name="T4" fmla="*/ 0 w 157"/>
                <a:gd name="T5" fmla="*/ 18 h 560"/>
                <a:gd name="T6" fmla="*/ 5 w 157"/>
                <a:gd name="T7" fmla="*/ 0 h 560"/>
                <a:gd name="T8" fmla="*/ 5 w 157"/>
                <a:gd name="T9" fmla="*/ 1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560"/>
                <a:gd name="T17" fmla="*/ 157 w 157"/>
                <a:gd name="T18" fmla="*/ 560 h 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560">
                  <a:moveTo>
                    <a:pt x="157" y="15"/>
                  </a:moveTo>
                  <a:lnTo>
                    <a:pt x="15" y="553"/>
                  </a:lnTo>
                  <a:lnTo>
                    <a:pt x="0" y="560"/>
                  </a:lnTo>
                  <a:lnTo>
                    <a:pt x="154" y="0"/>
                  </a:lnTo>
                  <a:lnTo>
                    <a:pt x="157" y="15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3" name="Freeform 30"/>
            <p:cNvSpPr>
              <a:spLocks noChangeAspect="1"/>
            </p:cNvSpPr>
            <p:nvPr/>
          </p:nvSpPr>
          <p:spPr bwMode="auto">
            <a:xfrm>
              <a:off x="4733" y="3319"/>
              <a:ext cx="143" cy="21"/>
            </a:xfrm>
            <a:custGeom>
              <a:avLst/>
              <a:gdLst>
                <a:gd name="T0" fmla="*/ 0 w 287"/>
                <a:gd name="T1" fmla="*/ 0 h 43"/>
                <a:gd name="T2" fmla="*/ 0 w 287"/>
                <a:gd name="T3" fmla="*/ 0 h 43"/>
                <a:gd name="T4" fmla="*/ 0 w 287"/>
                <a:gd name="T5" fmla="*/ 0 h 43"/>
                <a:gd name="T6" fmla="*/ 0 w 287"/>
                <a:gd name="T7" fmla="*/ 0 h 43"/>
                <a:gd name="T8" fmla="*/ 0 w 287"/>
                <a:gd name="T9" fmla="*/ 0 h 43"/>
                <a:gd name="T10" fmla="*/ 0 w 287"/>
                <a:gd name="T11" fmla="*/ 0 h 43"/>
                <a:gd name="T12" fmla="*/ 0 w 287"/>
                <a:gd name="T13" fmla="*/ 0 h 43"/>
                <a:gd name="T14" fmla="*/ 0 w 287"/>
                <a:gd name="T15" fmla="*/ 0 h 43"/>
                <a:gd name="T16" fmla="*/ 0 w 287"/>
                <a:gd name="T17" fmla="*/ 0 h 43"/>
                <a:gd name="T18" fmla="*/ 0 w 287"/>
                <a:gd name="T19" fmla="*/ 0 h 43"/>
                <a:gd name="T20" fmla="*/ 0 w 287"/>
                <a:gd name="T21" fmla="*/ 0 h 43"/>
                <a:gd name="T22" fmla="*/ 1 w 287"/>
                <a:gd name="T23" fmla="*/ 1 h 43"/>
                <a:gd name="T24" fmla="*/ 1 w 287"/>
                <a:gd name="T25" fmla="*/ 1 h 43"/>
                <a:gd name="T26" fmla="*/ 2 w 287"/>
                <a:gd name="T27" fmla="*/ 1 h 43"/>
                <a:gd name="T28" fmla="*/ 3 w 287"/>
                <a:gd name="T29" fmla="*/ 1 h 43"/>
                <a:gd name="T30" fmla="*/ 4 w 287"/>
                <a:gd name="T31" fmla="*/ 1 h 43"/>
                <a:gd name="T32" fmla="*/ 4 w 287"/>
                <a:gd name="T33" fmla="*/ 1 h 43"/>
                <a:gd name="T34" fmla="*/ 5 w 287"/>
                <a:gd name="T35" fmla="*/ 1 h 43"/>
                <a:gd name="T36" fmla="*/ 6 w 287"/>
                <a:gd name="T37" fmla="*/ 1 h 43"/>
                <a:gd name="T38" fmla="*/ 7 w 287"/>
                <a:gd name="T39" fmla="*/ 1 h 43"/>
                <a:gd name="T40" fmla="*/ 7 w 287"/>
                <a:gd name="T41" fmla="*/ 1 h 43"/>
                <a:gd name="T42" fmla="*/ 8 w 287"/>
                <a:gd name="T43" fmla="*/ 1 h 43"/>
                <a:gd name="T44" fmla="*/ 8 w 287"/>
                <a:gd name="T45" fmla="*/ 1 h 43"/>
                <a:gd name="T46" fmla="*/ 8 w 287"/>
                <a:gd name="T47" fmla="*/ 1 h 43"/>
                <a:gd name="T48" fmla="*/ 8 w 287"/>
                <a:gd name="T49" fmla="*/ 1 h 43"/>
                <a:gd name="T50" fmla="*/ 8 w 287"/>
                <a:gd name="T51" fmla="*/ 1 h 43"/>
                <a:gd name="T52" fmla="*/ 8 w 287"/>
                <a:gd name="T53" fmla="*/ 1 h 43"/>
                <a:gd name="T54" fmla="*/ 8 w 287"/>
                <a:gd name="T55" fmla="*/ 1 h 43"/>
                <a:gd name="T56" fmla="*/ 7 w 287"/>
                <a:gd name="T57" fmla="*/ 1 h 43"/>
                <a:gd name="T58" fmla="*/ 7 w 287"/>
                <a:gd name="T59" fmla="*/ 1 h 43"/>
                <a:gd name="T60" fmla="*/ 6 w 287"/>
                <a:gd name="T61" fmla="*/ 1 h 43"/>
                <a:gd name="T62" fmla="*/ 6 w 287"/>
                <a:gd name="T63" fmla="*/ 1 h 43"/>
                <a:gd name="T64" fmla="*/ 5 w 287"/>
                <a:gd name="T65" fmla="*/ 1 h 43"/>
                <a:gd name="T66" fmla="*/ 4 w 287"/>
                <a:gd name="T67" fmla="*/ 0 h 43"/>
                <a:gd name="T68" fmla="*/ 3 w 287"/>
                <a:gd name="T69" fmla="*/ 0 h 43"/>
                <a:gd name="T70" fmla="*/ 3 w 287"/>
                <a:gd name="T71" fmla="*/ 0 h 43"/>
                <a:gd name="T72" fmla="*/ 2 w 287"/>
                <a:gd name="T73" fmla="*/ 0 h 43"/>
                <a:gd name="T74" fmla="*/ 2 w 287"/>
                <a:gd name="T75" fmla="*/ 0 h 43"/>
                <a:gd name="T76" fmla="*/ 1 w 287"/>
                <a:gd name="T77" fmla="*/ 0 h 43"/>
                <a:gd name="T78" fmla="*/ 1 w 287"/>
                <a:gd name="T79" fmla="*/ 0 h 43"/>
                <a:gd name="T80" fmla="*/ 1 w 287"/>
                <a:gd name="T81" fmla="*/ 0 h 43"/>
                <a:gd name="T82" fmla="*/ 0 w 287"/>
                <a:gd name="T83" fmla="*/ 0 h 43"/>
                <a:gd name="T84" fmla="*/ 0 w 287"/>
                <a:gd name="T85" fmla="*/ 0 h 43"/>
                <a:gd name="T86" fmla="*/ 0 w 287"/>
                <a:gd name="T87" fmla="*/ 0 h 43"/>
                <a:gd name="T88" fmla="*/ 0 w 287"/>
                <a:gd name="T89" fmla="*/ 0 h 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7"/>
                <a:gd name="T136" fmla="*/ 0 h 43"/>
                <a:gd name="T137" fmla="*/ 287 w 287"/>
                <a:gd name="T138" fmla="*/ 43 h 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7" h="43">
                  <a:moveTo>
                    <a:pt x="18" y="0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9" y="24"/>
                  </a:lnTo>
                  <a:lnTo>
                    <a:pt x="16" y="26"/>
                  </a:lnTo>
                  <a:lnTo>
                    <a:pt x="28" y="30"/>
                  </a:lnTo>
                  <a:lnTo>
                    <a:pt x="45" y="32"/>
                  </a:lnTo>
                  <a:lnTo>
                    <a:pt x="63" y="33"/>
                  </a:lnTo>
                  <a:lnTo>
                    <a:pt x="85" y="36"/>
                  </a:lnTo>
                  <a:lnTo>
                    <a:pt x="108" y="37"/>
                  </a:lnTo>
                  <a:lnTo>
                    <a:pt x="133" y="38"/>
                  </a:lnTo>
                  <a:lnTo>
                    <a:pt x="157" y="39"/>
                  </a:lnTo>
                  <a:lnTo>
                    <a:pt x="182" y="40"/>
                  </a:lnTo>
                  <a:lnTo>
                    <a:pt x="206" y="41"/>
                  </a:lnTo>
                  <a:lnTo>
                    <a:pt x="228" y="41"/>
                  </a:lnTo>
                  <a:lnTo>
                    <a:pt x="247" y="41"/>
                  </a:lnTo>
                  <a:lnTo>
                    <a:pt x="263" y="43"/>
                  </a:lnTo>
                  <a:lnTo>
                    <a:pt x="276" y="43"/>
                  </a:lnTo>
                  <a:lnTo>
                    <a:pt x="284" y="43"/>
                  </a:lnTo>
                  <a:lnTo>
                    <a:pt x="287" y="43"/>
                  </a:lnTo>
                  <a:lnTo>
                    <a:pt x="284" y="43"/>
                  </a:lnTo>
                  <a:lnTo>
                    <a:pt x="276" y="41"/>
                  </a:lnTo>
                  <a:lnTo>
                    <a:pt x="266" y="41"/>
                  </a:lnTo>
                  <a:lnTo>
                    <a:pt x="251" y="39"/>
                  </a:lnTo>
                  <a:lnTo>
                    <a:pt x="232" y="38"/>
                  </a:lnTo>
                  <a:lnTo>
                    <a:pt x="213" y="37"/>
                  </a:lnTo>
                  <a:lnTo>
                    <a:pt x="192" y="35"/>
                  </a:lnTo>
                  <a:lnTo>
                    <a:pt x="170" y="33"/>
                  </a:lnTo>
                  <a:lnTo>
                    <a:pt x="147" y="31"/>
                  </a:lnTo>
                  <a:lnTo>
                    <a:pt x="125" y="29"/>
                  </a:lnTo>
                  <a:lnTo>
                    <a:pt x="103" y="28"/>
                  </a:lnTo>
                  <a:lnTo>
                    <a:pt x="85" y="25"/>
                  </a:lnTo>
                  <a:lnTo>
                    <a:pt x="68" y="24"/>
                  </a:lnTo>
                  <a:lnTo>
                    <a:pt x="53" y="23"/>
                  </a:lnTo>
                  <a:lnTo>
                    <a:pt x="42" y="22"/>
                  </a:lnTo>
                  <a:lnTo>
                    <a:pt x="35" y="21"/>
                  </a:lnTo>
                  <a:lnTo>
                    <a:pt x="24" y="15"/>
                  </a:lnTo>
                  <a:lnTo>
                    <a:pt x="18" y="8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4" name="Freeform 31"/>
            <p:cNvSpPr>
              <a:spLocks noChangeAspect="1"/>
            </p:cNvSpPr>
            <p:nvPr/>
          </p:nvSpPr>
          <p:spPr bwMode="auto">
            <a:xfrm>
              <a:off x="4885" y="3354"/>
              <a:ext cx="52" cy="30"/>
            </a:xfrm>
            <a:custGeom>
              <a:avLst/>
              <a:gdLst>
                <a:gd name="T0" fmla="*/ 3 w 103"/>
                <a:gd name="T1" fmla="*/ 1 h 60"/>
                <a:gd name="T2" fmla="*/ 0 w 103"/>
                <a:gd name="T3" fmla="*/ 0 h 60"/>
                <a:gd name="T4" fmla="*/ 1 w 103"/>
                <a:gd name="T5" fmla="*/ 1 h 60"/>
                <a:gd name="T6" fmla="*/ 1 w 103"/>
                <a:gd name="T7" fmla="*/ 1 h 60"/>
                <a:gd name="T8" fmla="*/ 1 w 103"/>
                <a:gd name="T9" fmla="*/ 1 h 60"/>
                <a:gd name="T10" fmla="*/ 1 w 103"/>
                <a:gd name="T11" fmla="*/ 2 h 60"/>
                <a:gd name="T12" fmla="*/ 4 w 103"/>
                <a:gd name="T13" fmla="*/ 2 h 60"/>
                <a:gd name="T14" fmla="*/ 4 w 103"/>
                <a:gd name="T15" fmla="*/ 2 h 60"/>
                <a:gd name="T16" fmla="*/ 4 w 103"/>
                <a:gd name="T17" fmla="*/ 1 h 60"/>
                <a:gd name="T18" fmla="*/ 3 w 103"/>
                <a:gd name="T19" fmla="*/ 1 h 60"/>
                <a:gd name="T20" fmla="*/ 3 w 103"/>
                <a:gd name="T21" fmla="*/ 1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"/>
                <a:gd name="T34" fmla="*/ 0 h 60"/>
                <a:gd name="T35" fmla="*/ 103 w 103"/>
                <a:gd name="T36" fmla="*/ 60 h 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" h="60">
                  <a:moveTo>
                    <a:pt x="94" y="5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1" y="20"/>
                  </a:lnTo>
                  <a:lnTo>
                    <a:pt x="1" y="29"/>
                  </a:lnTo>
                  <a:lnTo>
                    <a:pt x="1" y="38"/>
                  </a:lnTo>
                  <a:lnTo>
                    <a:pt x="103" y="60"/>
                  </a:lnTo>
                  <a:lnTo>
                    <a:pt x="100" y="37"/>
                  </a:lnTo>
                  <a:lnTo>
                    <a:pt x="98" y="20"/>
                  </a:lnTo>
                  <a:lnTo>
                    <a:pt x="95" y="8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5" name="Freeform 32"/>
            <p:cNvSpPr>
              <a:spLocks noChangeAspect="1"/>
            </p:cNvSpPr>
            <p:nvPr/>
          </p:nvSpPr>
          <p:spPr bwMode="auto">
            <a:xfrm>
              <a:off x="4870" y="3373"/>
              <a:ext cx="67" cy="65"/>
            </a:xfrm>
            <a:custGeom>
              <a:avLst/>
              <a:gdLst>
                <a:gd name="T0" fmla="*/ 1 w 134"/>
                <a:gd name="T1" fmla="*/ 0 h 129"/>
                <a:gd name="T2" fmla="*/ 1 w 134"/>
                <a:gd name="T3" fmla="*/ 2 h 129"/>
                <a:gd name="T4" fmla="*/ 1 w 134"/>
                <a:gd name="T5" fmla="*/ 3 h 129"/>
                <a:gd name="T6" fmla="*/ 1 w 134"/>
                <a:gd name="T7" fmla="*/ 3 h 129"/>
                <a:gd name="T8" fmla="*/ 0 w 134"/>
                <a:gd name="T9" fmla="*/ 4 h 129"/>
                <a:gd name="T10" fmla="*/ 5 w 134"/>
                <a:gd name="T11" fmla="*/ 5 h 129"/>
                <a:gd name="T12" fmla="*/ 5 w 134"/>
                <a:gd name="T13" fmla="*/ 4 h 129"/>
                <a:gd name="T14" fmla="*/ 5 w 134"/>
                <a:gd name="T15" fmla="*/ 3 h 129"/>
                <a:gd name="T16" fmla="*/ 5 w 134"/>
                <a:gd name="T17" fmla="*/ 2 h 129"/>
                <a:gd name="T18" fmla="*/ 5 w 134"/>
                <a:gd name="T19" fmla="*/ 1 h 129"/>
                <a:gd name="T20" fmla="*/ 1 w 134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129"/>
                <a:gd name="T35" fmla="*/ 134 w 134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129">
                  <a:moveTo>
                    <a:pt x="30" y="0"/>
                  </a:moveTo>
                  <a:lnTo>
                    <a:pt x="24" y="43"/>
                  </a:lnTo>
                  <a:lnTo>
                    <a:pt x="14" y="73"/>
                  </a:lnTo>
                  <a:lnTo>
                    <a:pt x="5" y="91"/>
                  </a:lnTo>
                  <a:lnTo>
                    <a:pt x="0" y="97"/>
                  </a:lnTo>
                  <a:lnTo>
                    <a:pt x="130" y="129"/>
                  </a:lnTo>
                  <a:lnTo>
                    <a:pt x="132" y="98"/>
                  </a:lnTo>
                  <a:lnTo>
                    <a:pt x="134" y="71"/>
                  </a:lnTo>
                  <a:lnTo>
                    <a:pt x="134" y="44"/>
                  </a:lnTo>
                  <a:lnTo>
                    <a:pt x="13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DD8A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6" name="Freeform 33"/>
            <p:cNvSpPr>
              <a:spLocks noChangeAspect="1"/>
            </p:cNvSpPr>
            <p:nvPr/>
          </p:nvSpPr>
          <p:spPr bwMode="auto">
            <a:xfrm>
              <a:off x="4945" y="3358"/>
              <a:ext cx="30" cy="79"/>
            </a:xfrm>
            <a:custGeom>
              <a:avLst/>
              <a:gdLst>
                <a:gd name="T0" fmla="*/ 0 w 60"/>
                <a:gd name="T1" fmla="*/ 0 h 159"/>
                <a:gd name="T2" fmla="*/ 1 w 60"/>
                <a:gd name="T3" fmla="*/ 0 h 159"/>
                <a:gd name="T4" fmla="*/ 1 w 60"/>
                <a:gd name="T5" fmla="*/ 0 h 159"/>
                <a:gd name="T6" fmla="*/ 1 w 60"/>
                <a:gd name="T7" fmla="*/ 0 h 159"/>
                <a:gd name="T8" fmla="*/ 1 w 60"/>
                <a:gd name="T9" fmla="*/ 1 h 159"/>
                <a:gd name="T10" fmla="*/ 2 w 60"/>
                <a:gd name="T11" fmla="*/ 2 h 159"/>
                <a:gd name="T12" fmla="*/ 2 w 60"/>
                <a:gd name="T13" fmla="*/ 2 h 159"/>
                <a:gd name="T14" fmla="*/ 2 w 60"/>
                <a:gd name="T15" fmla="*/ 3 h 159"/>
                <a:gd name="T16" fmla="*/ 2 w 60"/>
                <a:gd name="T17" fmla="*/ 4 h 159"/>
                <a:gd name="T18" fmla="*/ 2 w 60"/>
                <a:gd name="T19" fmla="*/ 4 h 159"/>
                <a:gd name="T20" fmla="*/ 2 w 60"/>
                <a:gd name="T21" fmla="*/ 4 h 159"/>
                <a:gd name="T22" fmla="*/ 2 w 60"/>
                <a:gd name="T23" fmla="*/ 4 h 159"/>
                <a:gd name="T24" fmla="*/ 2 w 60"/>
                <a:gd name="T25" fmla="*/ 4 h 159"/>
                <a:gd name="T26" fmla="*/ 1 w 60"/>
                <a:gd name="T27" fmla="*/ 4 h 159"/>
                <a:gd name="T28" fmla="*/ 1 w 60"/>
                <a:gd name="T29" fmla="*/ 4 h 159"/>
                <a:gd name="T30" fmla="*/ 1 w 60"/>
                <a:gd name="T31" fmla="*/ 4 h 159"/>
                <a:gd name="T32" fmla="*/ 1 w 60"/>
                <a:gd name="T33" fmla="*/ 4 h 159"/>
                <a:gd name="T34" fmla="*/ 1 w 60"/>
                <a:gd name="T35" fmla="*/ 4 h 159"/>
                <a:gd name="T36" fmla="*/ 1 w 60"/>
                <a:gd name="T37" fmla="*/ 3 h 159"/>
                <a:gd name="T38" fmla="*/ 1 w 60"/>
                <a:gd name="T39" fmla="*/ 1 h 159"/>
                <a:gd name="T40" fmla="*/ 0 w 60"/>
                <a:gd name="T41" fmla="*/ 0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0"/>
                <a:gd name="T64" fmla="*/ 0 h 159"/>
                <a:gd name="T65" fmla="*/ 60 w 60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0" h="159">
                  <a:moveTo>
                    <a:pt x="0" y="0"/>
                  </a:moveTo>
                  <a:lnTo>
                    <a:pt x="2" y="4"/>
                  </a:lnTo>
                  <a:lnTo>
                    <a:pt x="7" y="14"/>
                  </a:lnTo>
                  <a:lnTo>
                    <a:pt x="15" y="28"/>
                  </a:lnTo>
                  <a:lnTo>
                    <a:pt x="24" y="46"/>
                  </a:lnTo>
                  <a:lnTo>
                    <a:pt x="33" y="68"/>
                  </a:lnTo>
                  <a:lnTo>
                    <a:pt x="44" y="90"/>
                  </a:lnTo>
                  <a:lnTo>
                    <a:pt x="53" y="113"/>
                  </a:lnTo>
                  <a:lnTo>
                    <a:pt x="60" y="135"/>
                  </a:lnTo>
                  <a:lnTo>
                    <a:pt x="59" y="136"/>
                  </a:lnTo>
                  <a:lnTo>
                    <a:pt x="54" y="138"/>
                  </a:lnTo>
                  <a:lnTo>
                    <a:pt x="48" y="142"/>
                  </a:lnTo>
                  <a:lnTo>
                    <a:pt x="40" y="145"/>
                  </a:lnTo>
                  <a:lnTo>
                    <a:pt x="32" y="150"/>
                  </a:lnTo>
                  <a:lnTo>
                    <a:pt x="23" y="153"/>
                  </a:lnTo>
                  <a:lnTo>
                    <a:pt x="15" y="157"/>
                  </a:lnTo>
                  <a:lnTo>
                    <a:pt x="7" y="159"/>
                  </a:lnTo>
                  <a:lnTo>
                    <a:pt x="8" y="144"/>
                  </a:lnTo>
                  <a:lnTo>
                    <a:pt x="10" y="105"/>
                  </a:lnTo>
                  <a:lnTo>
                    <a:pt x="9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7" name="Freeform 34"/>
            <p:cNvSpPr>
              <a:spLocks noChangeAspect="1"/>
            </p:cNvSpPr>
            <p:nvPr/>
          </p:nvSpPr>
          <p:spPr bwMode="auto">
            <a:xfrm>
              <a:off x="4745" y="3425"/>
              <a:ext cx="149" cy="51"/>
            </a:xfrm>
            <a:custGeom>
              <a:avLst/>
              <a:gdLst>
                <a:gd name="T0" fmla="*/ 7 w 297"/>
                <a:gd name="T1" fmla="*/ 1 h 101"/>
                <a:gd name="T2" fmla="*/ 6 w 297"/>
                <a:gd name="T3" fmla="*/ 0 h 101"/>
                <a:gd name="T4" fmla="*/ 6 w 297"/>
                <a:gd name="T5" fmla="*/ 1 h 101"/>
                <a:gd name="T6" fmla="*/ 5 w 297"/>
                <a:gd name="T7" fmla="*/ 1 h 101"/>
                <a:gd name="T8" fmla="*/ 4 w 297"/>
                <a:gd name="T9" fmla="*/ 1 h 101"/>
                <a:gd name="T10" fmla="*/ 3 w 297"/>
                <a:gd name="T11" fmla="*/ 1 h 101"/>
                <a:gd name="T12" fmla="*/ 2 w 297"/>
                <a:gd name="T13" fmla="*/ 1 h 101"/>
                <a:gd name="T14" fmla="*/ 1 w 297"/>
                <a:gd name="T15" fmla="*/ 1 h 101"/>
                <a:gd name="T16" fmla="*/ 1 w 297"/>
                <a:gd name="T17" fmla="*/ 1 h 101"/>
                <a:gd name="T18" fmla="*/ 0 w 297"/>
                <a:gd name="T19" fmla="*/ 2 h 101"/>
                <a:gd name="T20" fmla="*/ 1 w 297"/>
                <a:gd name="T21" fmla="*/ 2 h 101"/>
                <a:gd name="T22" fmla="*/ 1 w 297"/>
                <a:gd name="T23" fmla="*/ 2 h 101"/>
                <a:gd name="T24" fmla="*/ 1 w 297"/>
                <a:gd name="T25" fmla="*/ 2 h 101"/>
                <a:gd name="T26" fmla="*/ 2 w 297"/>
                <a:gd name="T27" fmla="*/ 2 h 101"/>
                <a:gd name="T28" fmla="*/ 2 w 297"/>
                <a:gd name="T29" fmla="*/ 2 h 101"/>
                <a:gd name="T30" fmla="*/ 3 w 297"/>
                <a:gd name="T31" fmla="*/ 2 h 101"/>
                <a:gd name="T32" fmla="*/ 4 w 297"/>
                <a:gd name="T33" fmla="*/ 3 h 101"/>
                <a:gd name="T34" fmla="*/ 4 w 297"/>
                <a:gd name="T35" fmla="*/ 3 h 101"/>
                <a:gd name="T36" fmla="*/ 5 w 297"/>
                <a:gd name="T37" fmla="*/ 3 h 101"/>
                <a:gd name="T38" fmla="*/ 6 w 297"/>
                <a:gd name="T39" fmla="*/ 3 h 101"/>
                <a:gd name="T40" fmla="*/ 7 w 297"/>
                <a:gd name="T41" fmla="*/ 3 h 101"/>
                <a:gd name="T42" fmla="*/ 7 w 297"/>
                <a:gd name="T43" fmla="*/ 3 h 101"/>
                <a:gd name="T44" fmla="*/ 8 w 297"/>
                <a:gd name="T45" fmla="*/ 3 h 101"/>
                <a:gd name="T46" fmla="*/ 9 w 297"/>
                <a:gd name="T47" fmla="*/ 4 h 101"/>
                <a:gd name="T48" fmla="*/ 9 w 297"/>
                <a:gd name="T49" fmla="*/ 4 h 101"/>
                <a:gd name="T50" fmla="*/ 10 w 297"/>
                <a:gd name="T51" fmla="*/ 4 h 101"/>
                <a:gd name="T52" fmla="*/ 6 w 297"/>
                <a:gd name="T53" fmla="*/ 2 h 101"/>
                <a:gd name="T54" fmla="*/ 7 w 297"/>
                <a:gd name="T55" fmla="*/ 1 h 1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97"/>
                <a:gd name="T85" fmla="*/ 0 h 101"/>
                <a:gd name="T86" fmla="*/ 297 w 297"/>
                <a:gd name="T87" fmla="*/ 101 h 10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97" h="101">
                  <a:moveTo>
                    <a:pt x="199" y="7"/>
                  </a:moveTo>
                  <a:lnTo>
                    <a:pt x="169" y="0"/>
                  </a:lnTo>
                  <a:lnTo>
                    <a:pt x="162" y="1"/>
                  </a:lnTo>
                  <a:lnTo>
                    <a:pt x="143" y="3"/>
                  </a:lnTo>
                  <a:lnTo>
                    <a:pt x="116" y="8"/>
                  </a:lnTo>
                  <a:lnTo>
                    <a:pt x="85" y="13"/>
                  </a:lnTo>
                  <a:lnTo>
                    <a:pt x="54" y="18"/>
                  </a:lnTo>
                  <a:lnTo>
                    <a:pt x="26" y="24"/>
                  </a:lnTo>
                  <a:lnTo>
                    <a:pt x="8" y="3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41"/>
                  </a:lnTo>
                  <a:lnTo>
                    <a:pt x="21" y="46"/>
                  </a:lnTo>
                  <a:lnTo>
                    <a:pt x="36" y="51"/>
                  </a:lnTo>
                  <a:lnTo>
                    <a:pt x="53" y="56"/>
                  </a:lnTo>
                  <a:lnTo>
                    <a:pt x="74" y="61"/>
                  </a:lnTo>
                  <a:lnTo>
                    <a:pt x="97" y="67"/>
                  </a:lnTo>
                  <a:lnTo>
                    <a:pt x="121" y="73"/>
                  </a:lnTo>
                  <a:lnTo>
                    <a:pt x="146" y="77"/>
                  </a:lnTo>
                  <a:lnTo>
                    <a:pt x="172" y="83"/>
                  </a:lnTo>
                  <a:lnTo>
                    <a:pt x="196" y="88"/>
                  </a:lnTo>
                  <a:lnTo>
                    <a:pt x="220" y="91"/>
                  </a:lnTo>
                  <a:lnTo>
                    <a:pt x="243" y="96"/>
                  </a:lnTo>
                  <a:lnTo>
                    <a:pt x="264" y="98"/>
                  </a:lnTo>
                  <a:lnTo>
                    <a:pt x="282" y="100"/>
                  </a:lnTo>
                  <a:lnTo>
                    <a:pt x="297" y="101"/>
                  </a:lnTo>
                  <a:lnTo>
                    <a:pt x="177" y="37"/>
                  </a:lnTo>
                  <a:lnTo>
                    <a:pt x="199" y="7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8" name="Freeform 35"/>
            <p:cNvSpPr>
              <a:spLocks noChangeAspect="1"/>
            </p:cNvSpPr>
            <p:nvPr/>
          </p:nvSpPr>
          <p:spPr bwMode="auto">
            <a:xfrm>
              <a:off x="4834" y="3428"/>
              <a:ext cx="167" cy="48"/>
            </a:xfrm>
            <a:custGeom>
              <a:avLst/>
              <a:gdLst>
                <a:gd name="T0" fmla="*/ 4 w 335"/>
                <a:gd name="T1" fmla="*/ 4 h 94"/>
                <a:gd name="T2" fmla="*/ 4 w 335"/>
                <a:gd name="T3" fmla="*/ 3 h 94"/>
                <a:gd name="T4" fmla="*/ 4 w 335"/>
                <a:gd name="T5" fmla="*/ 3 h 94"/>
                <a:gd name="T6" fmla="*/ 5 w 335"/>
                <a:gd name="T7" fmla="*/ 3 h 94"/>
                <a:gd name="T8" fmla="*/ 5 w 335"/>
                <a:gd name="T9" fmla="*/ 3 h 94"/>
                <a:gd name="T10" fmla="*/ 6 w 335"/>
                <a:gd name="T11" fmla="*/ 3 h 94"/>
                <a:gd name="T12" fmla="*/ 6 w 335"/>
                <a:gd name="T13" fmla="*/ 3 h 94"/>
                <a:gd name="T14" fmla="*/ 7 w 335"/>
                <a:gd name="T15" fmla="*/ 2 h 94"/>
                <a:gd name="T16" fmla="*/ 8 w 335"/>
                <a:gd name="T17" fmla="*/ 2 h 94"/>
                <a:gd name="T18" fmla="*/ 8 w 335"/>
                <a:gd name="T19" fmla="*/ 2 h 94"/>
                <a:gd name="T20" fmla="*/ 8 w 335"/>
                <a:gd name="T21" fmla="*/ 2 h 94"/>
                <a:gd name="T22" fmla="*/ 9 w 335"/>
                <a:gd name="T23" fmla="*/ 2 h 94"/>
                <a:gd name="T24" fmla="*/ 9 w 335"/>
                <a:gd name="T25" fmla="*/ 1 h 94"/>
                <a:gd name="T26" fmla="*/ 10 w 335"/>
                <a:gd name="T27" fmla="*/ 1 h 94"/>
                <a:gd name="T28" fmla="*/ 10 w 335"/>
                <a:gd name="T29" fmla="*/ 1 h 94"/>
                <a:gd name="T30" fmla="*/ 10 w 335"/>
                <a:gd name="T31" fmla="*/ 1 h 94"/>
                <a:gd name="T32" fmla="*/ 10 w 335"/>
                <a:gd name="T33" fmla="*/ 1 h 94"/>
                <a:gd name="T34" fmla="*/ 8 w 335"/>
                <a:gd name="T35" fmla="*/ 1 h 94"/>
                <a:gd name="T36" fmla="*/ 6 w 335"/>
                <a:gd name="T37" fmla="*/ 2 h 94"/>
                <a:gd name="T38" fmla="*/ 0 w 335"/>
                <a:gd name="T39" fmla="*/ 0 h 94"/>
                <a:gd name="T40" fmla="*/ 0 w 335"/>
                <a:gd name="T41" fmla="*/ 1 h 94"/>
                <a:gd name="T42" fmla="*/ 3 w 335"/>
                <a:gd name="T43" fmla="*/ 4 h 94"/>
                <a:gd name="T44" fmla="*/ 3 w 335"/>
                <a:gd name="T45" fmla="*/ 4 h 94"/>
                <a:gd name="T46" fmla="*/ 3 w 335"/>
                <a:gd name="T47" fmla="*/ 4 h 94"/>
                <a:gd name="T48" fmla="*/ 3 w 335"/>
                <a:gd name="T49" fmla="*/ 4 h 94"/>
                <a:gd name="T50" fmla="*/ 4 w 335"/>
                <a:gd name="T51" fmla="*/ 4 h 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5"/>
                <a:gd name="T79" fmla="*/ 0 h 94"/>
                <a:gd name="T80" fmla="*/ 335 w 335"/>
                <a:gd name="T81" fmla="*/ 94 h 9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5" h="94">
                  <a:moveTo>
                    <a:pt x="129" y="94"/>
                  </a:moveTo>
                  <a:lnTo>
                    <a:pt x="142" y="93"/>
                  </a:lnTo>
                  <a:lnTo>
                    <a:pt x="157" y="91"/>
                  </a:lnTo>
                  <a:lnTo>
                    <a:pt x="172" y="86"/>
                  </a:lnTo>
                  <a:lnTo>
                    <a:pt x="188" y="82"/>
                  </a:lnTo>
                  <a:lnTo>
                    <a:pt x="205" y="76"/>
                  </a:lnTo>
                  <a:lnTo>
                    <a:pt x="223" y="70"/>
                  </a:lnTo>
                  <a:lnTo>
                    <a:pt x="240" y="63"/>
                  </a:lnTo>
                  <a:lnTo>
                    <a:pt x="256" y="56"/>
                  </a:lnTo>
                  <a:lnTo>
                    <a:pt x="272" y="49"/>
                  </a:lnTo>
                  <a:lnTo>
                    <a:pt x="286" y="44"/>
                  </a:lnTo>
                  <a:lnTo>
                    <a:pt x="300" y="37"/>
                  </a:lnTo>
                  <a:lnTo>
                    <a:pt x="311" y="32"/>
                  </a:lnTo>
                  <a:lnTo>
                    <a:pt x="321" y="28"/>
                  </a:lnTo>
                  <a:lnTo>
                    <a:pt x="329" y="24"/>
                  </a:lnTo>
                  <a:lnTo>
                    <a:pt x="333" y="22"/>
                  </a:lnTo>
                  <a:lnTo>
                    <a:pt x="335" y="21"/>
                  </a:lnTo>
                  <a:lnTo>
                    <a:pt x="267" y="25"/>
                  </a:lnTo>
                  <a:lnTo>
                    <a:pt x="210" y="46"/>
                  </a:lnTo>
                  <a:lnTo>
                    <a:pt x="22" y="0"/>
                  </a:lnTo>
                  <a:lnTo>
                    <a:pt x="0" y="30"/>
                  </a:lnTo>
                  <a:lnTo>
                    <a:pt x="120" y="94"/>
                  </a:lnTo>
                  <a:lnTo>
                    <a:pt x="123" y="94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9" name="Freeform 36"/>
            <p:cNvSpPr>
              <a:spLocks noChangeAspect="1"/>
            </p:cNvSpPr>
            <p:nvPr/>
          </p:nvSpPr>
          <p:spPr bwMode="auto">
            <a:xfrm>
              <a:off x="4731" y="3445"/>
              <a:ext cx="139" cy="41"/>
            </a:xfrm>
            <a:custGeom>
              <a:avLst/>
              <a:gdLst>
                <a:gd name="T0" fmla="*/ 0 w 279"/>
                <a:gd name="T1" fmla="*/ 0 h 83"/>
                <a:gd name="T2" fmla="*/ 0 w 279"/>
                <a:gd name="T3" fmla="*/ 0 h 83"/>
                <a:gd name="T4" fmla="*/ 0 w 279"/>
                <a:gd name="T5" fmla="*/ 0 h 83"/>
                <a:gd name="T6" fmla="*/ 0 w 279"/>
                <a:gd name="T7" fmla="*/ 0 h 83"/>
                <a:gd name="T8" fmla="*/ 0 w 279"/>
                <a:gd name="T9" fmla="*/ 0 h 83"/>
                <a:gd name="T10" fmla="*/ 0 w 279"/>
                <a:gd name="T11" fmla="*/ 0 h 83"/>
                <a:gd name="T12" fmla="*/ 1 w 279"/>
                <a:gd name="T13" fmla="*/ 0 h 83"/>
                <a:gd name="T14" fmla="*/ 1 w 279"/>
                <a:gd name="T15" fmla="*/ 1 h 83"/>
                <a:gd name="T16" fmla="*/ 2 w 279"/>
                <a:gd name="T17" fmla="*/ 1 h 83"/>
                <a:gd name="T18" fmla="*/ 2 w 279"/>
                <a:gd name="T19" fmla="*/ 1 h 83"/>
                <a:gd name="T20" fmla="*/ 3 w 279"/>
                <a:gd name="T21" fmla="*/ 1 h 83"/>
                <a:gd name="T22" fmla="*/ 4 w 279"/>
                <a:gd name="T23" fmla="*/ 1 h 83"/>
                <a:gd name="T24" fmla="*/ 4 w 279"/>
                <a:gd name="T25" fmla="*/ 2 h 83"/>
                <a:gd name="T26" fmla="*/ 5 w 279"/>
                <a:gd name="T27" fmla="*/ 2 h 83"/>
                <a:gd name="T28" fmla="*/ 5 w 279"/>
                <a:gd name="T29" fmla="*/ 2 h 83"/>
                <a:gd name="T30" fmla="*/ 6 w 279"/>
                <a:gd name="T31" fmla="*/ 2 h 83"/>
                <a:gd name="T32" fmla="*/ 6 w 279"/>
                <a:gd name="T33" fmla="*/ 2 h 83"/>
                <a:gd name="T34" fmla="*/ 7 w 279"/>
                <a:gd name="T35" fmla="*/ 2 h 83"/>
                <a:gd name="T36" fmla="*/ 7 w 279"/>
                <a:gd name="T37" fmla="*/ 2 h 83"/>
                <a:gd name="T38" fmla="*/ 8 w 279"/>
                <a:gd name="T39" fmla="*/ 2 h 83"/>
                <a:gd name="T40" fmla="*/ 8 w 279"/>
                <a:gd name="T41" fmla="*/ 2 h 83"/>
                <a:gd name="T42" fmla="*/ 8 w 279"/>
                <a:gd name="T43" fmla="*/ 2 h 83"/>
                <a:gd name="T44" fmla="*/ 8 w 279"/>
                <a:gd name="T45" fmla="*/ 2 h 83"/>
                <a:gd name="T46" fmla="*/ 7 w 279"/>
                <a:gd name="T47" fmla="*/ 2 h 83"/>
                <a:gd name="T48" fmla="*/ 7 w 279"/>
                <a:gd name="T49" fmla="*/ 2 h 83"/>
                <a:gd name="T50" fmla="*/ 6 w 279"/>
                <a:gd name="T51" fmla="*/ 2 h 83"/>
                <a:gd name="T52" fmla="*/ 6 w 279"/>
                <a:gd name="T53" fmla="*/ 2 h 83"/>
                <a:gd name="T54" fmla="*/ 5 w 279"/>
                <a:gd name="T55" fmla="*/ 1 h 83"/>
                <a:gd name="T56" fmla="*/ 4 w 279"/>
                <a:gd name="T57" fmla="*/ 1 h 83"/>
                <a:gd name="T58" fmla="*/ 3 w 279"/>
                <a:gd name="T59" fmla="*/ 1 h 83"/>
                <a:gd name="T60" fmla="*/ 3 w 279"/>
                <a:gd name="T61" fmla="*/ 1 h 83"/>
                <a:gd name="T62" fmla="*/ 2 w 279"/>
                <a:gd name="T63" fmla="*/ 1 h 83"/>
                <a:gd name="T64" fmla="*/ 1 w 279"/>
                <a:gd name="T65" fmla="*/ 0 h 83"/>
                <a:gd name="T66" fmla="*/ 1 w 279"/>
                <a:gd name="T67" fmla="*/ 0 h 83"/>
                <a:gd name="T68" fmla="*/ 0 w 279"/>
                <a:gd name="T69" fmla="*/ 0 h 83"/>
                <a:gd name="T70" fmla="*/ 0 w 279"/>
                <a:gd name="T71" fmla="*/ 0 h 83"/>
                <a:gd name="T72" fmla="*/ 0 w 279"/>
                <a:gd name="T73" fmla="*/ 0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9"/>
                <a:gd name="T112" fmla="*/ 0 h 83"/>
                <a:gd name="T113" fmla="*/ 279 w 279"/>
                <a:gd name="T114" fmla="*/ 83 h 8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9" h="83">
                  <a:moveTo>
                    <a:pt x="2" y="0"/>
                  </a:moveTo>
                  <a:lnTo>
                    <a:pt x="1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7" y="15"/>
                  </a:lnTo>
                  <a:lnTo>
                    <a:pt x="22" y="22"/>
                  </a:lnTo>
                  <a:lnTo>
                    <a:pt x="38" y="29"/>
                  </a:lnTo>
                  <a:lnTo>
                    <a:pt x="55" y="36"/>
                  </a:lnTo>
                  <a:lnTo>
                    <a:pt x="74" y="43"/>
                  </a:lnTo>
                  <a:lnTo>
                    <a:pt x="92" y="50"/>
                  </a:lnTo>
                  <a:lnTo>
                    <a:pt x="112" y="55"/>
                  </a:lnTo>
                  <a:lnTo>
                    <a:pt x="130" y="61"/>
                  </a:lnTo>
                  <a:lnTo>
                    <a:pt x="150" y="67"/>
                  </a:lnTo>
                  <a:lnTo>
                    <a:pt x="168" y="72"/>
                  </a:lnTo>
                  <a:lnTo>
                    <a:pt x="187" y="75"/>
                  </a:lnTo>
                  <a:lnTo>
                    <a:pt x="204" y="79"/>
                  </a:lnTo>
                  <a:lnTo>
                    <a:pt x="221" y="81"/>
                  </a:lnTo>
                  <a:lnTo>
                    <a:pt x="238" y="83"/>
                  </a:lnTo>
                  <a:lnTo>
                    <a:pt x="252" y="83"/>
                  </a:lnTo>
                  <a:lnTo>
                    <a:pt x="266" y="83"/>
                  </a:lnTo>
                  <a:lnTo>
                    <a:pt x="279" y="82"/>
                  </a:lnTo>
                  <a:lnTo>
                    <a:pt x="276" y="81"/>
                  </a:lnTo>
                  <a:lnTo>
                    <a:pt x="267" y="80"/>
                  </a:lnTo>
                  <a:lnTo>
                    <a:pt x="255" y="77"/>
                  </a:lnTo>
                  <a:lnTo>
                    <a:pt x="238" y="73"/>
                  </a:lnTo>
                  <a:lnTo>
                    <a:pt x="218" y="69"/>
                  </a:lnTo>
                  <a:lnTo>
                    <a:pt x="195" y="64"/>
                  </a:lnTo>
                  <a:lnTo>
                    <a:pt x="172" y="58"/>
                  </a:lnTo>
                  <a:lnTo>
                    <a:pt x="147" y="52"/>
                  </a:lnTo>
                  <a:lnTo>
                    <a:pt x="121" y="45"/>
                  </a:lnTo>
                  <a:lnTo>
                    <a:pt x="97" y="38"/>
                  </a:lnTo>
                  <a:lnTo>
                    <a:pt x="73" y="32"/>
                  </a:lnTo>
                  <a:lnTo>
                    <a:pt x="52" y="26"/>
                  </a:lnTo>
                  <a:lnTo>
                    <a:pt x="34" y="19"/>
                  </a:lnTo>
                  <a:lnTo>
                    <a:pt x="19" y="12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0" name="Freeform 37"/>
            <p:cNvSpPr>
              <a:spLocks noChangeAspect="1"/>
            </p:cNvSpPr>
            <p:nvPr/>
          </p:nvSpPr>
          <p:spPr bwMode="auto">
            <a:xfrm>
              <a:off x="4898" y="3055"/>
              <a:ext cx="19" cy="17"/>
            </a:xfrm>
            <a:custGeom>
              <a:avLst/>
              <a:gdLst>
                <a:gd name="T0" fmla="*/ 0 w 39"/>
                <a:gd name="T1" fmla="*/ 1 h 36"/>
                <a:gd name="T2" fmla="*/ 0 w 39"/>
                <a:gd name="T3" fmla="*/ 1 h 36"/>
                <a:gd name="T4" fmla="*/ 1 w 39"/>
                <a:gd name="T5" fmla="*/ 0 h 36"/>
                <a:gd name="T6" fmla="*/ 1 w 39"/>
                <a:gd name="T7" fmla="*/ 0 h 36"/>
                <a:gd name="T8" fmla="*/ 1 w 39"/>
                <a:gd name="T9" fmla="*/ 0 h 36"/>
                <a:gd name="T10" fmla="*/ 1 w 39"/>
                <a:gd name="T11" fmla="*/ 0 h 36"/>
                <a:gd name="T12" fmla="*/ 1 w 39"/>
                <a:gd name="T13" fmla="*/ 0 h 36"/>
                <a:gd name="T14" fmla="*/ 0 w 39"/>
                <a:gd name="T15" fmla="*/ 0 h 36"/>
                <a:gd name="T16" fmla="*/ 0 w 39"/>
                <a:gd name="T17" fmla="*/ 0 h 36"/>
                <a:gd name="T18" fmla="*/ 0 w 39"/>
                <a:gd name="T19" fmla="*/ 0 h 36"/>
                <a:gd name="T20" fmla="*/ 0 w 39"/>
                <a:gd name="T21" fmla="*/ 0 h 36"/>
                <a:gd name="T22" fmla="*/ 0 w 39"/>
                <a:gd name="T23" fmla="*/ 0 h 36"/>
                <a:gd name="T24" fmla="*/ 0 w 39"/>
                <a:gd name="T25" fmla="*/ 0 h 36"/>
                <a:gd name="T26" fmla="*/ 0 w 39"/>
                <a:gd name="T27" fmla="*/ 0 h 36"/>
                <a:gd name="T28" fmla="*/ 0 w 39"/>
                <a:gd name="T29" fmla="*/ 0 h 36"/>
                <a:gd name="T30" fmla="*/ 0 w 39"/>
                <a:gd name="T31" fmla="*/ 1 h 36"/>
                <a:gd name="T32" fmla="*/ 0 w 39"/>
                <a:gd name="T33" fmla="*/ 1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6"/>
                <a:gd name="T53" fmla="*/ 39 w 3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6">
                  <a:moveTo>
                    <a:pt x="20" y="36"/>
                  </a:moveTo>
                  <a:lnTo>
                    <a:pt x="27" y="35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0"/>
                  </a:lnTo>
                  <a:lnTo>
                    <a:pt x="12" y="35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811" name="Group 38"/>
          <p:cNvGrpSpPr>
            <a:grpSpLocks noChangeAspect="1"/>
          </p:cNvGrpSpPr>
          <p:nvPr/>
        </p:nvGrpSpPr>
        <p:grpSpPr bwMode="auto">
          <a:xfrm>
            <a:off x="6489700" y="2995613"/>
            <a:ext cx="1395413" cy="1582737"/>
            <a:chOff x="4666" y="2982"/>
            <a:chExt cx="481" cy="568"/>
          </a:xfrm>
        </p:grpSpPr>
        <p:sp>
          <p:nvSpPr>
            <p:cNvPr id="33823" name="AutoShape 39"/>
            <p:cNvSpPr>
              <a:spLocks noChangeAspect="1" noChangeArrowheads="1" noTextEdit="1"/>
            </p:cNvSpPr>
            <p:nvPr/>
          </p:nvSpPr>
          <p:spPr bwMode="auto">
            <a:xfrm>
              <a:off x="4666" y="2982"/>
              <a:ext cx="481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4" name="Freeform 40"/>
            <p:cNvSpPr>
              <a:spLocks noChangeAspect="1"/>
            </p:cNvSpPr>
            <p:nvPr/>
          </p:nvSpPr>
          <p:spPr bwMode="auto">
            <a:xfrm>
              <a:off x="4666" y="2982"/>
              <a:ext cx="362" cy="517"/>
            </a:xfrm>
            <a:custGeom>
              <a:avLst/>
              <a:gdLst>
                <a:gd name="T0" fmla="*/ 5 w 724"/>
                <a:gd name="T1" fmla="*/ 2 h 1033"/>
                <a:gd name="T2" fmla="*/ 1 w 724"/>
                <a:gd name="T3" fmla="*/ 21 h 1033"/>
                <a:gd name="T4" fmla="*/ 5 w 724"/>
                <a:gd name="T5" fmla="*/ 23 h 1033"/>
                <a:gd name="T6" fmla="*/ 5 w 724"/>
                <a:gd name="T7" fmla="*/ 23 h 1033"/>
                <a:gd name="T8" fmla="*/ 6 w 724"/>
                <a:gd name="T9" fmla="*/ 23 h 1033"/>
                <a:gd name="T10" fmla="*/ 7 w 724"/>
                <a:gd name="T11" fmla="*/ 23 h 1033"/>
                <a:gd name="T12" fmla="*/ 8 w 724"/>
                <a:gd name="T13" fmla="*/ 23 h 1033"/>
                <a:gd name="T14" fmla="*/ 10 w 724"/>
                <a:gd name="T15" fmla="*/ 23 h 1033"/>
                <a:gd name="T16" fmla="*/ 11 w 724"/>
                <a:gd name="T17" fmla="*/ 23 h 1033"/>
                <a:gd name="T18" fmla="*/ 13 w 724"/>
                <a:gd name="T19" fmla="*/ 24 h 1033"/>
                <a:gd name="T20" fmla="*/ 13 w 724"/>
                <a:gd name="T21" fmla="*/ 24 h 1033"/>
                <a:gd name="T22" fmla="*/ 13 w 724"/>
                <a:gd name="T23" fmla="*/ 24 h 1033"/>
                <a:gd name="T24" fmla="*/ 13 w 724"/>
                <a:gd name="T25" fmla="*/ 25 h 1033"/>
                <a:gd name="T26" fmla="*/ 13 w 724"/>
                <a:gd name="T27" fmla="*/ 26 h 1033"/>
                <a:gd name="T28" fmla="*/ 13 w 724"/>
                <a:gd name="T29" fmla="*/ 27 h 1033"/>
                <a:gd name="T30" fmla="*/ 12 w 724"/>
                <a:gd name="T31" fmla="*/ 27 h 1033"/>
                <a:gd name="T32" fmla="*/ 11 w 724"/>
                <a:gd name="T33" fmla="*/ 27 h 1033"/>
                <a:gd name="T34" fmla="*/ 10 w 724"/>
                <a:gd name="T35" fmla="*/ 27 h 1033"/>
                <a:gd name="T36" fmla="*/ 9 w 724"/>
                <a:gd name="T37" fmla="*/ 28 h 1033"/>
                <a:gd name="T38" fmla="*/ 7 w 724"/>
                <a:gd name="T39" fmla="*/ 28 h 1033"/>
                <a:gd name="T40" fmla="*/ 6 w 724"/>
                <a:gd name="T41" fmla="*/ 28 h 1033"/>
                <a:gd name="T42" fmla="*/ 5 w 724"/>
                <a:gd name="T43" fmla="*/ 28 h 1033"/>
                <a:gd name="T44" fmla="*/ 4 w 724"/>
                <a:gd name="T45" fmla="*/ 29 h 1033"/>
                <a:gd name="T46" fmla="*/ 4 w 724"/>
                <a:gd name="T47" fmla="*/ 29 h 1033"/>
                <a:gd name="T48" fmla="*/ 4 w 724"/>
                <a:gd name="T49" fmla="*/ 30 h 1033"/>
                <a:gd name="T50" fmla="*/ 4 w 724"/>
                <a:gd name="T51" fmla="*/ 30 h 1033"/>
                <a:gd name="T52" fmla="*/ 5 w 724"/>
                <a:gd name="T53" fmla="*/ 31 h 1033"/>
                <a:gd name="T54" fmla="*/ 5 w 724"/>
                <a:gd name="T55" fmla="*/ 31 h 1033"/>
                <a:gd name="T56" fmla="*/ 6 w 724"/>
                <a:gd name="T57" fmla="*/ 31 h 1033"/>
                <a:gd name="T58" fmla="*/ 8 w 724"/>
                <a:gd name="T59" fmla="*/ 31 h 1033"/>
                <a:gd name="T60" fmla="*/ 9 w 724"/>
                <a:gd name="T61" fmla="*/ 32 h 1033"/>
                <a:gd name="T62" fmla="*/ 11 w 724"/>
                <a:gd name="T63" fmla="*/ 32 h 1033"/>
                <a:gd name="T64" fmla="*/ 12 w 724"/>
                <a:gd name="T65" fmla="*/ 32 h 1033"/>
                <a:gd name="T66" fmla="*/ 14 w 724"/>
                <a:gd name="T67" fmla="*/ 33 h 1033"/>
                <a:gd name="T68" fmla="*/ 15 w 724"/>
                <a:gd name="T69" fmla="*/ 33 h 1033"/>
                <a:gd name="T70" fmla="*/ 16 w 724"/>
                <a:gd name="T71" fmla="*/ 33 h 1033"/>
                <a:gd name="T72" fmla="*/ 17 w 724"/>
                <a:gd name="T73" fmla="*/ 32 h 1033"/>
                <a:gd name="T74" fmla="*/ 18 w 724"/>
                <a:gd name="T75" fmla="*/ 32 h 1033"/>
                <a:gd name="T76" fmla="*/ 19 w 724"/>
                <a:gd name="T77" fmla="*/ 31 h 1033"/>
                <a:gd name="T78" fmla="*/ 20 w 724"/>
                <a:gd name="T79" fmla="*/ 31 h 1033"/>
                <a:gd name="T80" fmla="*/ 21 w 724"/>
                <a:gd name="T81" fmla="*/ 30 h 1033"/>
                <a:gd name="T82" fmla="*/ 22 w 724"/>
                <a:gd name="T83" fmla="*/ 30 h 1033"/>
                <a:gd name="T84" fmla="*/ 22 w 724"/>
                <a:gd name="T85" fmla="*/ 29 h 1033"/>
                <a:gd name="T86" fmla="*/ 22 w 724"/>
                <a:gd name="T87" fmla="*/ 29 h 1033"/>
                <a:gd name="T88" fmla="*/ 22 w 724"/>
                <a:gd name="T89" fmla="*/ 29 h 1033"/>
                <a:gd name="T90" fmla="*/ 21 w 724"/>
                <a:gd name="T91" fmla="*/ 28 h 1033"/>
                <a:gd name="T92" fmla="*/ 20 w 724"/>
                <a:gd name="T93" fmla="*/ 28 h 1033"/>
                <a:gd name="T94" fmla="*/ 20 w 724"/>
                <a:gd name="T95" fmla="*/ 27 h 1033"/>
                <a:gd name="T96" fmla="*/ 20 w 724"/>
                <a:gd name="T97" fmla="*/ 25 h 1033"/>
                <a:gd name="T98" fmla="*/ 20 w 724"/>
                <a:gd name="T99" fmla="*/ 23 h 1033"/>
                <a:gd name="T100" fmla="*/ 19 w 724"/>
                <a:gd name="T101" fmla="*/ 21 h 1033"/>
                <a:gd name="T102" fmla="*/ 22 w 724"/>
                <a:gd name="T103" fmla="*/ 3 h 1033"/>
                <a:gd name="T104" fmla="*/ 21 w 724"/>
                <a:gd name="T105" fmla="*/ 0 h 1033"/>
                <a:gd name="T106" fmla="*/ 6 w 724"/>
                <a:gd name="T107" fmla="*/ 2 h 10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24"/>
                <a:gd name="T163" fmla="*/ 0 h 1033"/>
                <a:gd name="T164" fmla="*/ 724 w 724"/>
                <a:gd name="T165" fmla="*/ 1033 h 10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24" h="1033">
                  <a:moveTo>
                    <a:pt x="179" y="62"/>
                  </a:moveTo>
                  <a:lnTo>
                    <a:pt x="152" y="56"/>
                  </a:lnTo>
                  <a:lnTo>
                    <a:pt x="0" y="623"/>
                  </a:lnTo>
                  <a:lnTo>
                    <a:pt x="31" y="642"/>
                  </a:lnTo>
                  <a:lnTo>
                    <a:pt x="31" y="671"/>
                  </a:lnTo>
                  <a:lnTo>
                    <a:pt x="132" y="719"/>
                  </a:lnTo>
                  <a:lnTo>
                    <a:pt x="135" y="719"/>
                  </a:lnTo>
                  <a:lnTo>
                    <a:pt x="143" y="720"/>
                  </a:lnTo>
                  <a:lnTo>
                    <a:pt x="154" y="720"/>
                  </a:lnTo>
                  <a:lnTo>
                    <a:pt x="169" y="721"/>
                  </a:lnTo>
                  <a:lnTo>
                    <a:pt x="188" y="724"/>
                  </a:lnTo>
                  <a:lnTo>
                    <a:pt x="209" y="725"/>
                  </a:lnTo>
                  <a:lnTo>
                    <a:pt x="230" y="727"/>
                  </a:lnTo>
                  <a:lnTo>
                    <a:pt x="255" y="728"/>
                  </a:lnTo>
                  <a:lnTo>
                    <a:pt x="278" y="730"/>
                  </a:lnTo>
                  <a:lnTo>
                    <a:pt x="302" y="733"/>
                  </a:lnTo>
                  <a:lnTo>
                    <a:pt x="326" y="734"/>
                  </a:lnTo>
                  <a:lnTo>
                    <a:pt x="348" y="736"/>
                  </a:lnTo>
                  <a:lnTo>
                    <a:pt x="369" y="739"/>
                  </a:lnTo>
                  <a:lnTo>
                    <a:pt x="387" y="740"/>
                  </a:lnTo>
                  <a:lnTo>
                    <a:pt x="402" y="742"/>
                  </a:lnTo>
                  <a:lnTo>
                    <a:pt x="414" y="743"/>
                  </a:lnTo>
                  <a:lnTo>
                    <a:pt x="414" y="745"/>
                  </a:lnTo>
                  <a:lnTo>
                    <a:pt x="415" y="752"/>
                  </a:lnTo>
                  <a:lnTo>
                    <a:pt x="415" y="763"/>
                  </a:lnTo>
                  <a:lnTo>
                    <a:pt x="414" y="777"/>
                  </a:lnTo>
                  <a:lnTo>
                    <a:pt x="411" y="793"/>
                  </a:lnTo>
                  <a:lnTo>
                    <a:pt x="407" y="811"/>
                  </a:lnTo>
                  <a:lnTo>
                    <a:pt x="399" y="832"/>
                  </a:lnTo>
                  <a:lnTo>
                    <a:pt x="387" y="853"/>
                  </a:lnTo>
                  <a:lnTo>
                    <a:pt x="385" y="853"/>
                  </a:lnTo>
                  <a:lnTo>
                    <a:pt x="377" y="854"/>
                  </a:lnTo>
                  <a:lnTo>
                    <a:pt x="365" y="855"/>
                  </a:lnTo>
                  <a:lnTo>
                    <a:pt x="350" y="857"/>
                  </a:lnTo>
                  <a:lnTo>
                    <a:pt x="333" y="859"/>
                  </a:lnTo>
                  <a:lnTo>
                    <a:pt x="313" y="862"/>
                  </a:lnTo>
                  <a:lnTo>
                    <a:pt x="291" y="865"/>
                  </a:lnTo>
                  <a:lnTo>
                    <a:pt x="268" y="869"/>
                  </a:lnTo>
                  <a:lnTo>
                    <a:pt x="245" y="872"/>
                  </a:lnTo>
                  <a:lnTo>
                    <a:pt x="222" y="876"/>
                  </a:lnTo>
                  <a:lnTo>
                    <a:pt x="200" y="879"/>
                  </a:lnTo>
                  <a:lnTo>
                    <a:pt x="181" y="884"/>
                  </a:lnTo>
                  <a:lnTo>
                    <a:pt x="162" y="887"/>
                  </a:lnTo>
                  <a:lnTo>
                    <a:pt x="146" y="891"/>
                  </a:lnTo>
                  <a:lnTo>
                    <a:pt x="135" y="895"/>
                  </a:lnTo>
                  <a:lnTo>
                    <a:pt x="127" y="899"/>
                  </a:lnTo>
                  <a:lnTo>
                    <a:pt x="119" y="906"/>
                  </a:lnTo>
                  <a:lnTo>
                    <a:pt x="113" y="914"/>
                  </a:lnTo>
                  <a:lnTo>
                    <a:pt x="111" y="922"/>
                  </a:lnTo>
                  <a:lnTo>
                    <a:pt x="109" y="930"/>
                  </a:lnTo>
                  <a:lnTo>
                    <a:pt x="112" y="940"/>
                  </a:lnTo>
                  <a:lnTo>
                    <a:pt x="118" y="951"/>
                  </a:lnTo>
                  <a:lnTo>
                    <a:pt x="126" y="959"/>
                  </a:lnTo>
                  <a:lnTo>
                    <a:pt x="136" y="963"/>
                  </a:lnTo>
                  <a:lnTo>
                    <a:pt x="144" y="965"/>
                  </a:lnTo>
                  <a:lnTo>
                    <a:pt x="156" y="969"/>
                  </a:lnTo>
                  <a:lnTo>
                    <a:pt x="172" y="974"/>
                  </a:lnTo>
                  <a:lnTo>
                    <a:pt x="190" y="978"/>
                  </a:lnTo>
                  <a:lnTo>
                    <a:pt x="212" y="984"/>
                  </a:lnTo>
                  <a:lnTo>
                    <a:pt x="235" y="990"/>
                  </a:lnTo>
                  <a:lnTo>
                    <a:pt x="259" y="995"/>
                  </a:lnTo>
                  <a:lnTo>
                    <a:pt x="285" y="1001"/>
                  </a:lnTo>
                  <a:lnTo>
                    <a:pt x="310" y="1008"/>
                  </a:lnTo>
                  <a:lnTo>
                    <a:pt x="335" y="1014"/>
                  </a:lnTo>
                  <a:lnTo>
                    <a:pt x="361" y="1018"/>
                  </a:lnTo>
                  <a:lnTo>
                    <a:pt x="384" y="1024"/>
                  </a:lnTo>
                  <a:lnTo>
                    <a:pt x="406" y="1028"/>
                  </a:lnTo>
                  <a:lnTo>
                    <a:pt x="425" y="1031"/>
                  </a:lnTo>
                  <a:lnTo>
                    <a:pt x="441" y="1032"/>
                  </a:lnTo>
                  <a:lnTo>
                    <a:pt x="455" y="1033"/>
                  </a:lnTo>
                  <a:lnTo>
                    <a:pt x="468" y="1032"/>
                  </a:lnTo>
                  <a:lnTo>
                    <a:pt x="483" y="1030"/>
                  </a:lnTo>
                  <a:lnTo>
                    <a:pt x="500" y="1025"/>
                  </a:lnTo>
                  <a:lnTo>
                    <a:pt x="517" y="1020"/>
                  </a:lnTo>
                  <a:lnTo>
                    <a:pt x="536" y="1013"/>
                  </a:lnTo>
                  <a:lnTo>
                    <a:pt x="555" y="1005"/>
                  </a:lnTo>
                  <a:lnTo>
                    <a:pt x="575" y="997"/>
                  </a:lnTo>
                  <a:lnTo>
                    <a:pt x="594" y="987"/>
                  </a:lnTo>
                  <a:lnTo>
                    <a:pt x="614" y="978"/>
                  </a:lnTo>
                  <a:lnTo>
                    <a:pt x="631" y="969"/>
                  </a:lnTo>
                  <a:lnTo>
                    <a:pt x="649" y="960"/>
                  </a:lnTo>
                  <a:lnTo>
                    <a:pt x="664" y="952"/>
                  </a:lnTo>
                  <a:lnTo>
                    <a:pt x="676" y="944"/>
                  </a:lnTo>
                  <a:lnTo>
                    <a:pt x="687" y="936"/>
                  </a:lnTo>
                  <a:lnTo>
                    <a:pt x="695" y="930"/>
                  </a:lnTo>
                  <a:lnTo>
                    <a:pt x="699" y="925"/>
                  </a:lnTo>
                  <a:lnTo>
                    <a:pt x="702" y="917"/>
                  </a:lnTo>
                  <a:lnTo>
                    <a:pt x="699" y="910"/>
                  </a:lnTo>
                  <a:lnTo>
                    <a:pt x="692" y="904"/>
                  </a:lnTo>
                  <a:lnTo>
                    <a:pt x="682" y="900"/>
                  </a:lnTo>
                  <a:lnTo>
                    <a:pt x="669" y="895"/>
                  </a:lnTo>
                  <a:lnTo>
                    <a:pt x="657" y="892"/>
                  </a:lnTo>
                  <a:lnTo>
                    <a:pt x="644" y="888"/>
                  </a:lnTo>
                  <a:lnTo>
                    <a:pt x="634" y="886"/>
                  </a:lnTo>
                  <a:lnTo>
                    <a:pt x="633" y="879"/>
                  </a:lnTo>
                  <a:lnTo>
                    <a:pt x="631" y="861"/>
                  </a:lnTo>
                  <a:lnTo>
                    <a:pt x="628" y="833"/>
                  </a:lnTo>
                  <a:lnTo>
                    <a:pt x="623" y="798"/>
                  </a:lnTo>
                  <a:lnTo>
                    <a:pt x="618" y="760"/>
                  </a:lnTo>
                  <a:lnTo>
                    <a:pt x="611" y="720"/>
                  </a:lnTo>
                  <a:lnTo>
                    <a:pt x="603" y="682"/>
                  </a:lnTo>
                  <a:lnTo>
                    <a:pt x="592" y="647"/>
                  </a:lnTo>
                  <a:lnTo>
                    <a:pt x="724" y="137"/>
                  </a:lnTo>
                  <a:lnTo>
                    <a:pt x="697" y="86"/>
                  </a:lnTo>
                  <a:lnTo>
                    <a:pt x="712" y="52"/>
                  </a:lnTo>
                  <a:lnTo>
                    <a:pt x="643" y="0"/>
                  </a:lnTo>
                  <a:lnTo>
                    <a:pt x="627" y="9"/>
                  </a:lnTo>
                  <a:lnTo>
                    <a:pt x="179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5" name="Freeform 41"/>
            <p:cNvSpPr>
              <a:spLocks noChangeAspect="1"/>
            </p:cNvSpPr>
            <p:nvPr/>
          </p:nvSpPr>
          <p:spPr bwMode="auto">
            <a:xfrm>
              <a:off x="4685" y="2998"/>
              <a:ext cx="299" cy="300"/>
            </a:xfrm>
            <a:custGeom>
              <a:avLst/>
              <a:gdLst>
                <a:gd name="T0" fmla="*/ 0 w 598"/>
                <a:gd name="T1" fmla="*/ 17 h 602"/>
                <a:gd name="T2" fmla="*/ 14 w 598"/>
                <a:gd name="T3" fmla="*/ 18 h 602"/>
                <a:gd name="T4" fmla="*/ 19 w 598"/>
                <a:gd name="T5" fmla="*/ 0 h 602"/>
                <a:gd name="T6" fmla="*/ 19 w 598"/>
                <a:gd name="T7" fmla="*/ 0 h 602"/>
                <a:gd name="T8" fmla="*/ 5 w 598"/>
                <a:gd name="T9" fmla="*/ 1 h 602"/>
                <a:gd name="T10" fmla="*/ 5 w 598"/>
                <a:gd name="T11" fmla="*/ 1 h 602"/>
                <a:gd name="T12" fmla="*/ 0 w 598"/>
                <a:gd name="T13" fmla="*/ 17 h 6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8"/>
                <a:gd name="T22" fmla="*/ 0 h 602"/>
                <a:gd name="T23" fmla="*/ 598 w 598"/>
                <a:gd name="T24" fmla="*/ 602 h 6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8" h="602">
                  <a:moveTo>
                    <a:pt x="0" y="573"/>
                  </a:moveTo>
                  <a:lnTo>
                    <a:pt x="436" y="602"/>
                  </a:lnTo>
                  <a:lnTo>
                    <a:pt x="598" y="0"/>
                  </a:lnTo>
                  <a:lnTo>
                    <a:pt x="578" y="9"/>
                  </a:lnTo>
                  <a:lnTo>
                    <a:pt x="147" y="54"/>
                  </a:lnTo>
                  <a:lnTo>
                    <a:pt x="131" y="51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6" name="Freeform 42"/>
            <p:cNvSpPr>
              <a:spLocks noChangeAspect="1"/>
            </p:cNvSpPr>
            <p:nvPr/>
          </p:nvSpPr>
          <p:spPr bwMode="auto">
            <a:xfrm>
              <a:off x="4910" y="2999"/>
              <a:ext cx="88" cy="308"/>
            </a:xfrm>
            <a:custGeom>
              <a:avLst/>
              <a:gdLst>
                <a:gd name="T0" fmla="*/ 5 w 177"/>
                <a:gd name="T1" fmla="*/ 0 h 617"/>
                <a:gd name="T2" fmla="*/ 5 w 177"/>
                <a:gd name="T3" fmla="*/ 0 h 617"/>
                <a:gd name="T4" fmla="*/ 0 w 177"/>
                <a:gd name="T5" fmla="*/ 19 h 617"/>
                <a:gd name="T6" fmla="*/ 0 w 177"/>
                <a:gd name="T7" fmla="*/ 19 h 617"/>
                <a:gd name="T8" fmla="*/ 5 w 177"/>
                <a:gd name="T9" fmla="*/ 0 h 6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"/>
                <a:gd name="T16" fmla="*/ 0 h 617"/>
                <a:gd name="T17" fmla="*/ 177 w 177"/>
                <a:gd name="T18" fmla="*/ 617 h 6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" h="617">
                  <a:moveTo>
                    <a:pt x="165" y="0"/>
                  </a:moveTo>
                  <a:lnTo>
                    <a:pt x="177" y="5"/>
                  </a:lnTo>
                  <a:lnTo>
                    <a:pt x="10" y="617"/>
                  </a:lnTo>
                  <a:lnTo>
                    <a:pt x="0" y="60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7" name="Freeform 43"/>
            <p:cNvSpPr>
              <a:spLocks noChangeAspect="1"/>
            </p:cNvSpPr>
            <p:nvPr/>
          </p:nvSpPr>
          <p:spPr bwMode="auto">
            <a:xfrm>
              <a:off x="4921" y="3005"/>
              <a:ext cx="88" cy="311"/>
            </a:xfrm>
            <a:custGeom>
              <a:avLst/>
              <a:gdLst>
                <a:gd name="T0" fmla="*/ 5 w 178"/>
                <a:gd name="T1" fmla="*/ 0 h 621"/>
                <a:gd name="T2" fmla="*/ 5 w 178"/>
                <a:gd name="T3" fmla="*/ 1 h 621"/>
                <a:gd name="T4" fmla="*/ 0 w 178"/>
                <a:gd name="T5" fmla="*/ 20 h 621"/>
                <a:gd name="T6" fmla="*/ 0 w 178"/>
                <a:gd name="T7" fmla="*/ 20 h 621"/>
                <a:gd name="T8" fmla="*/ 5 w 178"/>
                <a:gd name="T9" fmla="*/ 0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"/>
                <a:gd name="T16" fmla="*/ 0 h 621"/>
                <a:gd name="T17" fmla="*/ 178 w 178"/>
                <a:gd name="T18" fmla="*/ 621 h 6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" h="621">
                  <a:moveTo>
                    <a:pt x="167" y="0"/>
                  </a:moveTo>
                  <a:lnTo>
                    <a:pt x="178" y="12"/>
                  </a:lnTo>
                  <a:lnTo>
                    <a:pt x="9" y="621"/>
                  </a:lnTo>
                  <a:lnTo>
                    <a:pt x="0" y="6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8" name="Freeform 44"/>
            <p:cNvSpPr>
              <a:spLocks noChangeAspect="1"/>
            </p:cNvSpPr>
            <p:nvPr/>
          </p:nvSpPr>
          <p:spPr bwMode="auto">
            <a:xfrm>
              <a:off x="4896" y="3307"/>
              <a:ext cx="14" cy="11"/>
            </a:xfrm>
            <a:custGeom>
              <a:avLst/>
              <a:gdLst>
                <a:gd name="T0" fmla="*/ 1 w 27"/>
                <a:gd name="T1" fmla="*/ 0 h 22"/>
                <a:gd name="T2" fmla="*/ 0 w 27"/>
                <a:gd name="T3" fmla="*/ 1 h 22"/>
                <a:gd name="T4" fmla="*/ 1 w 27"/>
                <a:gd name="T5" fmla="*/ 1 h 22"/>
                <a:gd name="T6" fmla="*/ 1 w 27"/>
                <a:gd name="T7" fmla="*/ 1 h 22"/>
                <a:gd name="T8" fmla="*/ 1 w 27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2"/>
                <a:gd name="T17" fmla="*/ 27 w 2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2">
                  <a:moveTo>
                    <a:pt x="18" y="0"/>
                  </a:moveTo>
                  <a:lnTo>
                    <a:pt x="0" y="12"/>
                  </a:lnTo>
                  <a:lnTo>
                    <a:pt x="8" y="22"/>
                  </a:lnTo>
                  <a:lnTo>
                    <a:pt x="27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9" name="Freeform 45"/>
            <p:cNvSpPr>
              <a:spLocks noChangeAspect="1"/>
            </p:cNvSpPr>
            <p:nvPr/>
          </p:nvSpPr>
          <p:spPr bwMode="auto">
            <a:xfrm>
              <a:off x="4905" y="3315"/>
              <a:ext cx="14" cy="11"/>
            </a:xfrm>
            <a:custGeom>
              <a:avLst/>
              <a:gdLst>
                <a:gd name="T0" fmla="*/ 1 w 28"/>
                <a:gd name="T1" fmla="*/ 0 h 22"/>
                <a:gd name="T2" fmla="*/ 0 w 28"/>
                <a:gd name="T3" fmla="*/ 1 h 22"/>
                <a:gd name="T4" fmla="*/ 1 w 28"/>
                <a:gd name="T5" fmla="*/ 1 h 22"/>
                <a:gd name="T6" fmla="*/ 1 w 28"/>
                <a:gd name="T7" fmla="*/ 1 h 22"/>
                <a:gd name="T8" fmla="*/ 1 w 2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2"/>
                <a:gd name="T17" fmla="*/ 28 w 2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2">
                  <a:moveTo>
                    <a:pt x="19" y="0"/>
                  </a:moveTo>
                  <a:lnTo>
                    <a:pt x="0" y="13"/>
                  </a:lnTo>
                  <a:lnTo>
                    <a:pt x="8" y="22"/>
                  </a:lnTo>
                  <a:lnTo>
                    <a:pt x="28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0" name="Freeform 46"/>
            <p:cNvSpPr>
              <a:spLocks noChangeAspect="1"/>
            </p:cNvSpPr>
            <p:nvPr/>
          </p:nvSpPr>
          <p:spPr bwMode="auto">
            <a:xfrm>
              <a:off x="4700" y="3302"/>
              <a:ext cx="183" cy="22"/>
            </a:xfrm>
            <a:custGeom>
              <a:avLst/>
              <a:gdLst>
                <a:gd name="T0" fmla="*/ 12 w 366"/>
                <a:gd name="T1" fmla="*/ 0 h 45"/>
                <a:gd name="T2" fmla="*/ 12 w 366"/>
                <a:gd name="T3" fmla="*/ 1 h 45"/>
                <a:gd name="T4" fmla="*/ 12 w 366"/>
                <a:gd name="T5" fmla="*/ 1 h 45"/>
                <a:gd name="T6" fmla="*/ 12 w 366"/>
                <a:gd name="T7" fmla="*/ 1 h 45"/>
                <a:gd name="T8" fmla="*/ 11 w 366"/>
                <a:gd name="T9" fmla="*/ 1 h 45"/>
                <a:gd name="T10" fmla="*/ 11 w 366"/>
                <a:gd name="T11" fmla="*/ 1 h 45"/>
                <a:gd name="T12" fmla="*/ 10 w 366"/>
                <a:gd name="T13" fmla="*/ 1 h 45"/>
                <a:gd name="T14" fmla="*/ 10 w 366"/>
                <a:gd name="T15" fmla="*/ 1 h 45"/>
                <a:gd name="T16" fmla="*/ 9 w 366"/>
                <a:gd name="T17" fmla="*/ 1 h 45"/>
                <a:gd name="T18" fmla="*/ 8 w 366"/>
                <a:gd name="T19" fmla="*/ 0 h 45"/>
                <a:gd name="T20" fmla="*/ 7 w 366"/>
                <a:gd name="T21" fmla="*/ 0 h 45"/>
                <a:gd name="T22" fmla="*/ 6 w 366"/>
                <a:gd name="T23" fmla="*/ 0 h 45"/>
                <a:gd name="T24" fmla="*/ 6 w 366"/>
                <a:gd name="T25" fmla="*/ 0 h 45"/>
                <a:gd name="T26" fmla="*/ 5 w 366"/>
                <a:gd name="T27" fmla="*/ 0 h 45"/>
                <a:gd name="T28" fmla="*/ 4 w 366"/>
                <a:gd name="T29" fmla="*/ 0 h 45"/>
                <a:gd name="T30" fmla="*/ 3 w 366"/>
                <a:gd name="T31" fmla="*/ 0 h 45"/>
                <a:gd name="T32" fmla="*/ 2 w 366"/>
                <a:gd name="T33" fmla="*/ 0 h 45"/>
                <a:gd name="T34" fmla="*/ 0 w 366"/>
                <a:gd name="T35" fmla="*/ 0 h 45"/>
                <a:gd name="T36" fmla="*/ 1 w 366"/>
                <a:gd name="T37" fmla="*/ 0 h 45"/>
                <a:gd name="T38" fmla="*/ 1 w 366"/>
                <a:gd name="T39" fmla="*/ 0 h 45"/>
                <a:gd name="T40" fmla="*/ 1 w 366"/>
                <a:gd name="T41" fmla="*/ 0 h 45"/>
                <a:gd name="T42" fmla="*/ 1 w 366"/>
                <a:gd name="T43" fmla="*/ 0 h 45"/>
                <a:gd name="T44" fmla="*/ 1 w 366"/>
                <a:gd name="T45" fmla="*/ 0 h 45"/>
                <a:gd name="T46" fmla="*/ 2 w 366"/>
                <a:gd name="T47" fmla="*/ 0 h 45"/>
                <a:gd name="T48" fmla="*/ 2 w 366"/>
                <a:gd name="T49" fmla="*/ 0 h 45"/>
                <a:gd name="T50" fmla="*/ 2 w 366"/>
                <a:gd name="T51" fmla="*/ 0 h 45"/>
                <a:gd name="T52" fmla="*/ 3 w 366"/>
                <a:gd name="T53" fmla="*/ 0 h 45"/>
                <a:gd name="T54" fmla="*/ 4 w 366"/>
                <a:gd name="T55" fmla="*/ 0 h 45"/>
                <a:gd name="T56" fmla="*/ 5 w 366"/>
                <a:gd name="T57" fmla="*/ 0 h 45"/>
                <a:gd name="T58" fmla="*/ 6 w 366"/>
                <a:gd name="T59" fmla="*/ 0 h 45"/>
                <a:gd name="T60" fmla="*/ 7 w 366"/>
                <a:gd name="T61" fmla="*/ 0 h 45"/>
                <a:gd name="T62" fmla="*/ 8 w 366"/>
                <a:gd name="T63" fmla="*/ 0 h 45"/>
                <a:gd name="T64" fmla="*/ 9 w 366"/>
                <a:gd name="T65" fmla="*/ 0 h 45"/>
                <a:gd name="T66" fmla="*/ 10 w 366"/>
                <a:gd name="T67" fmla="*/ 0 h 45"/>
                <a:gd name="T68" fmla="*/ 12 w 366"/>
                <a:gd name="T69" fmla="*/ 0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6"/>
                <a:gd name="T106" fmla="*/ 0 h 45"/>
                <a:gd name="T107" fmla="*/ 366 w 366"/>
                <a:gd name="T108" fmla="*/ 45 h 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6" h="45">
                  <a:moveTo>
                    <a:pt x="366" y="23"/>
                  </a:moveTo>
                  <a:lnTo>
                    <a:pt x="364" y="45"/>
                  </a:lnTo>
                  <a:lnTo>
                    <a:pt x="362" y="45"/>
                  </a:lnTo>
                  <a:lnTo>
                    <a:pt x="356" y="44"/>
                  </a:lnTo>
                  <a:lnTo>
                    <a:pt x="346" y="42"/>
                  </a:lnTo>
                  <a:lnTo>
                    <a:pt x="332" y="41"/>
                  </a:lnTo>
                  <a:lnTo>
                    <a:pt x="316" y="38"/>
                  </a:lnTo>
                  <a:lnTo>
                    <a:pt x="295" y="36"/>
                  </a:lnTo>
                  <a:lnTo>
                    <a:pt x="273" y="33"/>
                  </a:lnTo>
                  <a:lnTo>
                    <a:pt x="248" y="30"/>
                  </a:lnTo>
                  <a:lnTo>
                    <a:pt x="221" y="28"/>
                  </a:lnTo>
                  <a:lnTo>
                    <a:pt x="192" y="26"/>
                  </a:lnTo>
                  <a:lnTo>
                    <a:pt x="162" y="23"/>
                  </a:lnTo>
                  <a:lnTo>
                    <a:pt x="131" y="22"/>
                  </a:lnTo>
                  <a:lnTo>
                    <a:pt x="99" y="21"/>
                  </a:lnTo>
                  <a:lnTo>
                    <a:pt x="67" y="21"/>
                  </a:lnTo>
                  <a:lnTo>
                    <a:pt x="33" y="21"/>
                  </a:lnTo>
                  <a:lnTo>
                    <a:pt x="0" y="22"/>
                  </a:lnTo>
                  <a:lnTo>
                    <a:pt x="5" y="5"/>
                  </a:lnTo>
                  <a:lnTo>
                    <a:pt x="6" y="5"/>
                  </a:lnTo>
                  <a:lnTo>
                    <a:pt x="9" y="4"/>
                  </a:lnTo>
                  <a:lnTo>
                    <a:pt x="15" y="4"/>
                  </a:lnTo>
                  <a:lnTo>
                    <a:pt x="23" y="3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34" y="2"/>
                  </a:lnTo>
                  <a:lnTo>
                    <a:pt x="162" y="3"/>
                  </a:lnTo>
                  <a:lnTo>
                    <a:pt x="196" y="5"/>
                  </a:lnTo>
                  <a:lnTo>
                    <a:pt x="233" y="8"/>
                  </a:lnTo>
                  <a:lnTo>
                    <a:pt x="273" y="12"/>
                  </a:lnTo>
                  <a:lnTo>
                    <a:pt x="318" y="18"/>
                  </a:lnTo>
                  <a:lnTo>
                    <a:pt x="366" y="23"/>
                  </a:lnTo>
                  <a:close/>
                </a:path>
              </a:pathLst>
            </a:custGeom>
            <a:solidFill>
              <a:srgbClr val="6BADC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1" name="Freeform 47"/>
            <p:cNvSpPr>
              <a:spLocks noChangeAspect="1"/>
            </p:cNvSpPr>
            <p:nvPr/>
          </p:nvSpPr>
          <p:spPr bwMode="auto">
            <a:xfrm>
              <a:off x="4775" y="3263"/>
              <a:ext cx="20" cy="19"/>
            </a:xfrm>
            <a:custGeom>
              <a:avLst/>
              <a:gdLst>
                <a:gd name="T0" fmla="*/ 1 w 39"/>
                <a:gd name="T1" fmla="*/ 2 h 38"/>
                <a:gd name="T2" fmla="*/ 1 w 39"/>
                <a:gd name="T3" fmla="*/ 1 h 38"/>
                <a:gd name="T4" fmla="*/ 1 w 39"/>
                <a:gd name="T5" fmla="*/ 2 h 38"/>
                <a:gd name="T6" fmla="*/ 1 w 39"/>
                <a:gd name="T7" fmla="*/ 1 h 38"/>
                <a:gd name="T8" fmla="*/ 0 w 39"/>
                <a:gd name="T9" fmla="*/ 1 h 38"/>
                <a:gd name="T10" fmla="*/ 1 w 39"/>
                <a:gd name="T11" fmla="*/ 1 h 38"/>
                <a:gd name="T12" fmla="*/ 1 w 39"/>
                <a:gd name="T13" fmla="*/ 0 h 38"/>
                <a:gd name="T14" fmla="*/ 1 w 39"/>
                <a:gd name="T15" fmla="*/ 1 h 38"/>
                <a:gd name="T16" fmla="*/ 2 w 39"/>
                <a:gd name="T17" fmla="*/ 1 h 38"/>
                <a:gd name="T18" fmla="*/ 1 w 39"/>
                <a:gd name="T19" fmla="*/ 1 h 38"/>
                <a:gd name="T20" fmla="*/ 1 w 39"/>
                <a:gd name="T21" fmla="*/ 2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38"/>
                <a:gd name="T35" fmla="*/ 39 w 39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38">
                  <a:moveTo>
                    <a:pt x="30" y="38"/>
                  </a:moveTo>
                  <a:lnTo>
                    <a:pt x="18" y="31"/>
                  </a:lnTo>
                  <a:lnTo>
                    <a:pt x="6" y="37"/>
                  </a:lnTo>
                  <a:lnTo>
                    <a:pt x="9" y="23"/>
                  </a:lnTo>
                  <a:lnTo>
                    <a:pt x="0" y="13"/>
                  </a:lnTo>
                  <a:lnTo>
                    <a:pt x="14" y="13"/>
                  </a:lnTo>
                  <a:lnTo>
                    <a:pt x="21" y="0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29" y="25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2" name="Freeform 48"/>
            <p:cNvSpPr>
              <a:spLocks noChangeAspect="1"/>
            </p:cNvSpPr>
            <p:nvPr/>
          </p:nvSpPr>
          <p:spPr bwMode="auto">
            <a:xfrm>
              <a:off x="4714" y="3028"/>
              <a:ext cx="234" cy="229"/>
            </a:xfrm>
            <a:custGeom>
              <a:avLst/>
              <a:gdLst>
                <a:gd name="T0" fmla="*/ 15 w 466"/>
                <a:gd name="T1" fmla="*/ 0 h 459"/>
                <a:gd name="T2" fmla="*/ 15 w 466"/>
                <a:gd name="T3" fmla="*/ 0 h 459"/>
                <a:gd name="T4" fmla="*/ 4 w 466"/>
                <a:gd name="T5" fmla="*/ 0 h 459"/>
                <a:gd name="T6" fmla="*/ 0 w 466"/>
                <a:gd name="T7" fmla="*/ 14 h 459"/>
                <a:gd name="T8" fmla="*/ 1 w 466"/>
                <a:gd name="T9" fmla="*/ 14 h 459"/>
                <a:gd name="T10" fmla="*/ 4 w 466"/>
                <a:gd name="T11" fmla="*/ 1 h 459"/>
                <a:gd name="T12" fmla="*/ 15 w 466"/>
                <a:gd name="T13" fmla="*/ 0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6"/>
                <a:gd name="T22" fmla="*/ 0 h 459"/>
                <a:gd name="T23" fmla="*/ 466 w 466"/>
                <a:gd name="T24" fmla="*/ 459 h 4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6" h="459">
                  <a:moveTo>
                    <a:pt x="464" y="7"/>
                  </a:moveTo>
                  <a:lnTo>
                    <a:pt x="466" y="0"/>
                  </a:lnTo>
                  <a:lnTo>
                    <a:pt x="108" y="30"/>
                  </a:lnTo>
                  <a:lnTo>
                    <a:pt x="0" y="459"/>
                  </a:lnTo>
                  <a:lnTo>
                    <a:pt x="14" y="457"/>
                  </a:lnTo>
                  <a:lnTo>
                    <a:pt x="118" y="38"/>
                  </a:lnTo>
                  <a:lnTo>
                    <a:pt x="46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3" name="Freeform 49"/>
            <p:cNvSpPr>
              <a:spLocks noChangeAspect="1"/>
            </p:cNvSpPr>
            <p:nvPr/>
          </p:nvSpPr>
          <p:spPr bwMode="auto">
            <a:xfrm>
              <a:off x="4934" y="3034"/>
              <a:ext cx="79" cy="280"/>
            </a:xfrm>
            <a:custGeom>
              <a:avLst/>
              <a:gdLst>
                <a:gd name="T0" fmla="*/ 5 w 157"/>
                <a:gd name="T1" fmla="*/ 1 h 560"/>
                <a:gd name="T2" fmla="*/ 1 w 157"/>
                <a:gd name="T3" fmla="*/ 18 h 560"/>
                <a:gd name="T4" fmla="*/ 0 w 157"/>
                <a:gd name="T5" fmla="*/ 18 h 560"/>
                <a:gd name="T6" fmla="*/ 5 w 157"/>
                <a:gd name="T7" fmla="*/ 0 h 560"/>
                <a:gd name="T8" fmla="*/ 5 w 157"/>
                <a:gd name="T9" fmla="*/ 1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560"/>
                <a:gd name="T17" fmla="*/ 157 w 157"/>
                <a:gd name="T18" fmla="*/ 560 h 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560">
                  <a:moveTo>
                    <a:pt x="157" y="15"/>
                  </a:moveTo>
                  <a:lnTo>
                    <a:pt x="15" y="553"/>
                  </a:lnTo>
                  <a:lnTo>
                    <a:pt x="0" y="560"/>
                  </a:lnTo>
                  <a:lnTo>
                    <a:pt x="154" y="0"/>
                  </a:lnTo>
                  <a:lnTo>
                    <a:pt x="157" y="15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4" name="Freeform 50"/>
            <p:cNvSpPr>
              <a:spLocks noChangeAspect="1"/>
            </p:cNvSpPr>
            <p:nvPr/>
          </p:nvSpPr>
          <p:spPr bwMode="auto">
            <a:xfrm>
              <a:off x="4733" y="3319"/>
              <a:ext cx="143" cy="21"/>
            </a:xfrm>
            <a:custGeom>
              <a:avLst/>
              <a:gdLst>
                <a:gd name="T0" fmla="*/ 0 w 287"/>
                <a:gd name="T1" fmla="*/ 0 h 43"/>
                <a:gd name="T2" fmla="*/ 0 w 287"/>
                <a:gd name="T3" fmla="*/ 0 h 43"/>
                <a:gd name="T4" fmla="*/ 0 w 287"/>
                <a:gd name="T5" fmla="*/ 0 h 43"/>
                <a:gd name="T6" fmla="*/ 0 w 287"/>
                <a:gd name="T7" fmla="*/ 0 h 43"/>
                <a:gd name="T8" fmla="*/ 0 w 287"/>
                <a:gd name="T9" fmla="*/ 0 h 43"/>
                <a:gd name="T10" fmla="*/ 0 w 287"/>
                <a:gd name="T11" fmla="*/ 0 h 43"/>
                <a:gd name="T12" fmla="*/ 0 w 287"/>
                <a:gd name="T13" fmla="*/ 0 h 43"/>
                <a:gd name="T14" fmla="*/ 0 w 287"/>
                <a:gd name="T15" fmla="*/ 0 h 43"/>
                <a:gd name="T16" fmla="*/ 0 w 287"/>
                <a:gd name="T17" fmla="*/ 0 h 43"/>
                <a:gd name="T18" fmla="*/ 0 w 287"/>
                <a:gd name="T19" fmla="*/ 0 h 43"/>
                <a:gd name="T20" fmla="*/ 0 w 287"/>
                <a:gd name="T21" fmla="*/ 0 h 43"/>
                <a:gd name="T22" fmla="*/ 1 w 287"/>
                <a:gd name="T23" fmla="*/ 1 h 43"/>
                <a:gd name="T24" fmla="*/ 1 w 287"/>
                <a:gd name="T25" fmla="*/ 1 h 43"/>
                <a:gd name="T26" fmla="*/ 2 w 287"/>
                <a:gd name="T27" fmla="*/ 1 h 43"/>
                <a:gd name="T28" fmla="*/ 3 w 287"/>
                <a:gd name="T29" fmla="*/ 1 h 43"/>
                <a:gd name="T30" fmla="*/ 4 w 287"/>
                <a:gd name="T31" fmla="*/ 1 h 43"/>
                <a:gd name="T32" fmla="*/ 4 w 287"/>
                <a:gd name="T33" fmla="*/ 1 h 43"/>
                <a:gd name="T34" fmla="*/ 5 w 287"/>
                <a:gd name="T35" fmla="*/ 1 h 43"/>
                <a:gd name="T36" fmla="*/ 6 w 287"/>
                <a:gd name="T37" fmla="*/ 1 h 43"/>
                <a:gd name="T38" fmla="*/ 7 w 287"/>
                <a:gd name="T39" fmla="*/ 1 h 43"/>
                <a:gd name="T40" fmla="*/ 7 w 287"/>
                <a:gd name="T41" fmla="*/ 1 h 43"/>
                <a:gd name="T42" fmla="*/ 8 w 287"/>
                <a:gd name="T43" fmla="*/ 1 h 43"/>
                <a:gd name="T44" fmla="*/ 8 w 287"/>
                <a:gd name="T45" fmla="*/ 1 h 43"/>
                <a:gd name="T46" fmla="*/ 8 w 287"/>
                <a:gd name="T47" fmla="*/ 1 h 43"/>
                <a:gd name="T48" fmla="*/ 8 w 287"/>
                <a:gd name="T49" fmla="*/ 1 h 43"/>
                <a:gd name="T50" fmla="*/ 8 w 287"/>
                <a:gd name="T51" fmla="*/ 1 h 43"/>
                <a:gd name="T52" fmla="*/ 8 w 287"/>
                <a:gd name="T53" fmla="*/ 1 h 43"/>
                <a:gd name="T54" fmla="*/ 8 w 287"/>
                <a:gd name="T55" fmla="*/ 1 h 43"/>
                <a:gd name="T56" fmla="*/ 7 w 287"/>
                <a:gd name="T57" fmla="*/ 1 h 43"/>
                <a:gd name="T58" fmla="*/ 7 w 287"/>
                <a:gd name="T59" fmla="*/ 1 h 43"/>
                <a:gd name="T60" fmla="*/ 6 w 287"/>
                <a:gd name="T61" fmla="*/ 1 h 43"/>
                <a:gd name="T62" fmla="*/ 6 w 287"/>
                <a:gd name="T63" fmla="*/ 1 h 43"/>
                <a:gd name="T64" fmla="*/ 5 w 287"/>
                <a:gd name="T65" fmla="*/ 1 h 43"/>
                <a:gd name="T66" fmla="*/ 4 w 287"/>
                <a:gd name="T67" fmla="*/ 0 h 43"/>
                <a:gd name="T68" fmla="*/ 3 w 287"/>
                <a:gd name="T69" fmla="*/ 0 h 43"/>
                <a:gd name="T70" fmla="*/ 3 w 287"/>
                <a:gd name="T71" fmla="*/ 0 h 43"/>
                <a:gd name="T72" fmla="*/ 2 w 287"/>
                <a:gd name="T73" fmla="*/ 0 h 43"/>
                <a:gd name="T74" fmla="*/ 2 w 287"/>
                <a:gd name="T75" fmla="*/ 0 h 43"/>
                <a:gd name="T76" fmla="*/ 1 w 287"/>
                <a:gd name="T77" fmla="*/ 0 h 43"/>
                <a:gd name="T78" fmla="*/ 1 w 287"/>
                <a:gd name="T79" fmla="*/ 0 h 43"/>
                <a:gd name="T80" fmla="*/ 1 w 287"/>
                <a:gd name="T81" fmla="*/ 0 h 43"/>
                <a:gd name="T82" fmla="*/ 0 w 287"/>
                <a:gd name="T83" fmla="*/ 0 h 43"/>
                <a:gd name="T84" fmla="*/ 0 w 287"/>
                <a:gd name="T85" fmla="*/ 0 h 43"/>
                <a:gd name="T86" fmla="*/ 0 w 287"/>
                <a:gd name="T87" fmla="*/ 0 h 43"/>
                <a:gd name="T88" fmla="*/ 0 w 287"/>
                <a:gd name="T89" fmla="*/ 0 h 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7"/>
                <a:gd name="T136" fmla="*/ 0 h 43"/>
                <a:gd name="T137" fmla="*/ 287 w 287"/>
                <a:gd name="T138" fmla="*/ 43 h 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7" h="43">
                  <a:moveTo>
                    <a:pt x="18" y="0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9" y="24"/>
                  </a:lnTo>
                  <a:lnTo>
                    <a:pt x="16" y="26"/>
                  </a:lnTo>
                  <a:lnTo>
                    <a:pt x="28" y="30"/>
                  </a:lnTo>
                  <a:lnTo>
                    <a:pt x="45" y="32"/>
                  </a:lnTo>
                  <a:lnTo>
                    <a:pt x="63" y="33"/>
                  </a:lnTo>
                  <a:lnTo>
                    <a:pt x="85" y="36"/>
                  </a:lnTo>
                  <a:lnTo>
                    <a:pt x="108" y="37"/>
                  </a:lnTo>
                  <a:lnTo>
                    <a:pt x="133" y="38"/>
                  </a:lnTo>
                  <a:lnTo>
                    <a:pt x="157" y="39"/>
                  </a:lnTo>
                  <a:lnTo>
                    <a:pt x="182" y="40"/>
                  </a:lnTo>
                  <a:lnTo>
                    <a:pt x="206" y="41"/>
                  </a:lnTo>
                  <a:lnTo>
                    <a:pt x="228" y="41"/>
                  </a:lnTo>
                  <a:lnTo>
                    <a:pt x="247" y="41"/>
                  </a:lnTo>
                  <a:lnTo>
                    <a:pt x="263" y="43"/>
                  </a:lnTo>
                  <a:lnTo>
                    <a:pt x="276" y="43"/>
                  </a:lnTo>
                  <a:lnTo>
                    <a:pt x="284" y="43"/>
                  </a:lnTo>
                  <a:lnTo>
                    <a:pt x="287" y="43"/>
                  </a:lnTo>
                  <a:lnTo>
                    <a:pt x="284" y="43"/>
                  </a:lnTo>
                  <a:lnTo>
                    <a:pt x="276" y="41"/>
                  </a:lnTo>
                  <a:lnTo>
                    <a:pt x="266" y="41"/>
                  </a:lnTo>
                  <a:lnTo>
                    <a:pt x="251" y="39"/>
                  </a:lnTo>
                  <a:lnTo>
                    <a:pt x="232" y="38"/>
                  </a:lnTo>
                  <a:lnTo>
                    <a:pt x="213" y="37"/>
                  </a:lnTo>
                  <a:lnTo>
                    <a:pt x="192" y="35"/>
                  </a:lnTo>
                  <a:lnTo>
                    <a:pt x="170" y="33"/>
                  </a:lnTo>
                  <a:lnTo>
                    <a:pt x="147" y="31"/>
                  </a:lnTo>
                  <a:lnTo>
                    <a:pt x="125" y="29"/>
                  </a:lnTo>
                  <a:lnTo>
                    <a:pt x="103" y="28"/>
                  </a:lnTo>
                  <a:lnTo>
                    <a:pt x="85" y="25"/>
                  </a:lnTo>
                  <a:lnTo>
                    <a:pt x="68" y="24"/>
                  </a:lnTo>
                  <a:lnTo>
                    <a:pt x="53" y="23"/>
                  </a:lnTo>
                  <a:lnTo>
                    <a:pt x="42" y="22"/>
                  </a:lnTo>
                  <a:lnTo>
                    <a:pt x="35" y="21"/>
                  </a:lnTo>
                  <a:lnTo>
                    <a:pt x="24" y="15"/>
                  </a:lnTo>
                  <a:lnTo>
                    <a:pt x="18" y="8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5" name="Freeform 51"/>
            <p:cNvSpPr>
              <a:spLocks noChangeAspect="1"/>
            </p:cNvSpPr>
            <p:nvPr/>
          </p:nvSpPr>
          <p:spPr bwMode="auto">
            <a:xfrm>
              <a:off x="4885" y="3354"/>
              <a:ext cx="52" cy="30"/>
            </a:xfrm>
            <a:custGeom>
              <a:avLst/>
              <a:gdLst>
                <a:gd name="T0" fmla="*/ 3 w 103"/>
                <a:gd name="T1" fmla="*/ 1 h 60"/>
                <a:gd name="T2" fmla="*/ 0 w 103"/>
                <a:gd name="T3" fmla="*/ 0 h 60"/>
                <a:gd name="T4" fmla="*/ 1 w 103"/>
                <a:gd name="T5" fmla="*/ 1 h 60"/>
                <a:gd name="T6" fmla="*/ 1 w 103"/>
                <a:gd name="T7" fmla="*/ 1 h 60"/>
                <a:gd name="T8" fmla="*/ 1 w 103"/>
                <a:gd name="T9" fmla="*/ 1 h 60"/>
                <a:gd name="T10" fmla="*/ 1 w 103"/>
                <a:gd name="T11" fmla="*/ 2 h 60"/>
                <a:gd name="T12" fmla="*/ 4 w 103"/>
                <a:gd name="T13" fmla="*/ 2 h 60"/>
                <a:gd name="T14" fmla="*/ 4 w 103"/>
                <a:gd name="T15" fmla="*/ 2 h 60"/>
                <a:gd name="T16" fmla="*/ 4 w 103"/>
                <a:gd name="T17" fmla="*/ 1 h 60"/>
                <a:gd name="T18" fmla="*/ 3 w 103"/>
                <a:gd name="T19" fmla="*/ 1 h 60"/>
                <a:gd name="T20" fmla="*/ 3 w 103"/>
                <a:gd name="T21" fmla="*/ 1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"/>
                <a:gd name="T34" fmla="*/ 0 h 60"/>
                <a:gd name="T35" fmla="*/ 103 w 103"/>
                <a:gd name="T36" fmla="*/ 60 h 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" h="60">
                  <a:moveTo>
                    <a:pt x="94" y="5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1" y="20"/>
                  </a:lnTo>
                  <a:lnTo>
                    <a:pt x="1" y="29"/>
                  </a:lnTo>
                  <a:lnTo>
                    <a:pt x="1" y="38"/>
                  </a:lnTo>
                  <a:lnTo>
                    <a:pt x="103" y="60"/>
                  </a:lnTo>
                  <a:lnTo>
                    <a:pt x="100" y="37"/>
                  </a:lnTo>
                  <a:lnTo>
                    <a:pt x="98" y="20"/>
                  </a:lnTo>
                  <a:lnTo>
                    <a:pt x="95" y="8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6" name="Freeform 52"/>
            <p:cNvSpPr>
              <a:spLocks noChangeAspect="1"/>
            </p:cNvSpPr>
            <p:nvPr/>
          </p:nvSpPr>
          <p:spPr bwMode="auto">
            <a:xfrm>
              <a:off x="4870" y="3373"/>
              <a:ext cx="67" cy="65"/>
            </a:xfrm>
            <a:custGeom>
              <a:avLst/>
              <a:gdLst>
                <a:gd name="T0" fmla="*/ 1 w 134"/>
                <a:gd name="T1" fmla="*/ 0 h 129"/>
                <a:gd name="T2" fmla="*/ 1 w 134"/>
                <a:gd name="T3" fmla="*/ 2 h 129"/>
                <a:gd name="T4" fmla="*/ 1 w 134"/>
                <a:gd name="T5" fmla="*/ 3 h 129"/>
                <a:gd name="T6" fmla="*/ 1 w 134"/>
                <a:gd name="T7" fmla="*/ 3 h 129"/>
                <a:gd name="T8" fmla="*/ 0 w 134"/>
                <a:gd name="T9" fmla="*/ 4 h 129"/>
                <a:gd name="T10" fmla="*/ 5 w 134"/>
                <a:gd name="T11" fmla="*/ 5 h 129"/>
                <a:gd name="T12" fmla="*/ 5 w 134"/>
                <a:gd name="T13" fmla="*/ 4 h 129"/>
                <a:gd name="T14" fmla="*/ 5 w 134"/>
                <a:gd name="T15" fmla="*/ 3 h 129"/>
                <a:gd name="T16" fmla="*/ 5 w 134"/>
                <a:gd name="T17" fmla="*/ 2 h 129"/>
                <a:gd name="T18" fmla="*/ 5 w 134"/>
                <a:gd name="T19" fmla="*/ 1 h 129"/>
                <a:gd name="T20" fmla="*/ 1 w 134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129"/>
                <a:gd name="T35" fmla="*/ 134 w 134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129">
                  <a:moveTo>
                    <a:pt x="30" y="0"/>
                  </a:moveTo>
                  <a:lnTo>
                    <a:pt x="24" y="43"/>
                  </a:lnTo>
                  <a:lnTo>
                    <a:pt x="14" y="73"/>
                  </a:lnTo>
                  <a:lnTo>
                    <a:pt x="5" y="91"/>
                  </a:lnTo>
                  <a:lnTo>
                    <a:pt x="0" y="97"/>
                  </a:lnTo>
                  <a:lnTo>
                    <a:pt x="130" y="129"/>
                  </a:lnTo>
                  <a:lnTo>
                    <a:pt x="132" y="98"/>
                  </a:lnTo>
                  <a:lnTo>
                    <a:pt x="134" y="71"/>
                  </a:lnTo>
                  <a:lnTo>
                    <a:pt x="134" y="44"/>
                  </a:lnTo>
                  <a:lnTo>
                    <a:pt x="13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DD8A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7" name="Freeform 53"/>
            <p:cNvSpPr>
              <a:spLocks noChangeAspect="1"/>
            </p:cNvSpPr>
            <p:nvPr/>
          </p:nvSpPr>
          <p:spPr bwMode="auto">
            <a:xfrm>
              <a:off x="4945" y="3358"/>
              <a:ext cx="30" cy="79"/>
            </a:xfrm>
            <a:custGeom>
              <a:avLst/>
              <a:gdLst>
                <a:gd name="T0" fmla="*/ 0 w 60"/>
                <a:gd name="T1" fmla="*/ 0 h 159"/>
                <a:gd name="T2" fmla="*/ 1 w 60"/>
                <a:gd name="T3" fmla="*/ 0 h 159"/>
                <a:gd name="T4" fmla="*/ 1 w 60"/>
                <a:gd name="T5" fmla="*/ 0 h 159"/>
                <a:gd name="T6" fmla="*/ 1 w 60"/>
                <a:gd name="T7" fmla="*/ 0 h 159"/>
                <a:gd name="T8" fmla="*/ 1 w 60"/>
                <a:gd name="T9" fmla="*/ 1 h 159"/>
                <a:gd name="T10" fmla="*/ 2 w 60"/>
                <a:gd name="T11" fmla="*/ 2 h 159"/>
                <a:gd name="T12" fmla="*/ 2 w 60"/>
                <a:gd name="T13" fmla="*/ 2 h 159"/>
                <a:gd name="T14" fmla="*/ 2 w 60"/>
                <a:gd name="T15" fmla="*/ 3 h 159"/>
                <a:gd name="T16" fmla="*/ 2 w 60"/>
                <a:gd name="T17" fmla="*/ 4 h 159"/>
                <a:gd name="T18" fmla="*/ 2 w 60"/>
                <a:gd name="T19" fmla="*/ 4 h 159"/>
                <a:gd name="T20" fmla="*/ 2 w 60"/>
                <a:gd name="T21" fmla="*/ 4 h 159"/>
                <a:gd name="T22" fmla="*/ 2 w 60"/>
                <a:gd name="T23" fmla="*/ 4 h 159"/>
                <a:gd name="T24" fmla="*/ 2 w 60"/>
                <a:gd name="T25" fmla="*/ 4 h 159"/>
                <a:gd name="T26" fmla="*/ 1 w 60"/>
                <a:gd name="T27" fmla="*/ 4 h 159"/>
                <a:gd name="T28" fmla="*/ 1 w 60"/>
                <a:gd name="T29" fmla="*/ 4 h 159"/>
                <a:gd name="T30" fmla="*/ 1 w 60"/>
                <a:gd name="T31" fmla="*/ 4 h 159"/>
                <a:gd name="T32" fmla="*/ 1 w 60"/>
                <a:gd name="T33" fmla="*/ 4 h 159"/>
                <a:gd name="T34" fmla="*/ 1 w 60"/>
                <a:gd name="T35" fmla="*/ 4 h 159"/>
                <a:gd name="T36" fmla="*/ 1 w 60"/>
                <a:gd name="T37" fmla="*/ 3 h 159"/>
                <a:gd name="T38" fmla="*/ 1 w 60"/>
                <a:gd name="T39" fmla="*/ 1 h 159"/>
                <a:gd name="T40" fmla="*/ 0 w 60"/>
                <a:gd name="T41" fmla="*/ 0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0"/>
                <a:gd name="T64" fmla="*/ 0 h 159"/>
                <a:gd name="T65" fmla="*/ 60 w 60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0" h="159">
                  <a:moveTo>
                    <a:pt x="0" y="0"/>
                  </a:moveTo>
                  <a:lnTo>
                    <a:pt x="2" y="4"/>
                  </a:lnTo>
                  <a:lnTo>
                    <a:pt x="7" y="14"/>
                  </a:lnTo>
                  <a:lnTo>
                    <a:pt x="15" y="28"/>
                  </a:lnTo>
                  <a:lnTo>
                    <a:pt x="24" y="46"/>
                  </a:lnTo>
                  <a:lnTo>
                    <a:pt x="33" y="68"/>
                  </a:lnTo>
                  <a:lnTo>
                    <a:pt x="44" y="90"/>
                  </a:lnTo>
                  <a:lnTo>
                    <a:pt x="53" y="113"/>
                  </a:lnTo>
                  <a:lnTo>
                    <a:pt x="60" y="135"/>
                  </a:lnTo>
                  <a:lnTo>
                    <a:pt x="59" y="136"/>
                  </a:lnTo>
                  <a:lnTo>
                    <a:pt x="54" y="138"/>
                  </a:lnTo>
                  <a:lnTo>
                    <a:pt x="48" y="142"/>
                  </a:lnTo>
                  <a:lnTo>
                    <a:pt x="40" y="145"/>
                  </a:lnTo>
                  <a:lnTo>
                    <a:pt x="32" y="150"/>
                  </a:lnTo>
                  <a:lnTo>
                    <a:pt x="23" y="153"/>
                  </a:lnTo>
                  <a:lnTo>
                    <a:pt x="15" y="157"/>
                  </a:lnTo>
                  <a:lnTo>
                    <a:pt x="7" y="159"/>
                  </a:lnTo>
                  <a:lnTo>
                    <a:pt x="8" y="144"/>
                  </a:lnTo>
                  <a:lnTo>
                    <a:pt x="10" y="105"/>
                  </a:lnTo>
                  <a:lnTo>
                    <a:pt x="9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8" name="Freeform 54"/>
            <p:cNvSpPr>
              <a:spLocks noChangeAspect="1"/>
            </p:cNvSpPr>
            <p:nvPr/>
          </p:nvSpPr>
          <p:spPr bwMode="auto">
            <a:xfrm>
              <a:off x="4745" y="3425"/>
              <a:ext cx="149" cy="51"/>
            </a:xfrm>
            <a:custGeom>
              <a:avLst/>
              <a:gdLst>
                <a:gd name="T0" fmla="*/ 7 w 297"/>
                <a:gd name="T1" fmla="*/ 1 h 101"/>
                <a:gd name="T2" fmla="*/ 6 w 297"/>
                <a:gd name="T3" fmla="*/ 0 h 101"/>
                <a:gd name="T4" fmla="*/ 6 w 297"/>
                <a:gd name="T5" fmla="*/ 1 h 101"/>
                <a:gd name="T6" fmla="*/ 5 w 297"/>
                <a:gd name="T7" fmla="*/ 1 h 101"/>
                <a:gd name="T8" fmla="*/ 4 w 297"/>
                <a:gd name="T9" fmla="*/ 1 h 101"/>
                <a:gd name="T10" fmla="*/ 3 w 297"/>
                <a:gd name="T11" fmla="*/ 1 h 101"/>
                <a:gd name="T12" fmla="*/ 2 w 297"/>
                <a:gd name="T13" fmla="*/ 1 h 101"/>
                <a:gd name="T14" fmla="*/ 1 w 297"/>
                <a:gd name="T15" fmla="*/ 1 h 101"/>
                <a:gd name="T16" fmla="*/ 1 w 297"/>
                <a:gd name="T17" fmla="*/ 1 h 101"/>
                <a:gd name="T18" fmla="*/ 0 w 297"/>
                <a:gd name="T19" fmla="*/ 2 h 101"/>
                <a:gd name="T20" fmla="*/ 1 w 297"/>
                <a:gd name="T21" fmla="*/ 2 h 101"/>
                <a:gd name="T22" fmla="*/ 1 w 297"/>
                <a:gd name="T23" fmla="*/ 2 h 101"/>
                <a:gd name="T24" fmla="*/ 1 w 297"/>
                <a:gd name="T25" fmla="*/ 2 h 101"/>
                <a:gd name="T26" fmla="*/ 2 w 297"/>
                <a:gd name="T27" fmla="*/ 2 h 101"/>
                <a:gd name="T28" fmla="*/ 2 w 297"/>
                <a:gd name="T29" fmla="*/ 2 h 101"/>
                <a:gd name="T30" fmla="*/ 3 w 297"/>
                <a:gd name="T31" fmla="*/ 2 h 101"/>
                <a:gd name="T32" fmla="*/ 4 w 297"/>
                <a:gd name="T33" fmla="*/ 3 h 101"/>
                <a:gd name="T34" fmla="*/ 4 w 297"/>
                <a:gd name="T35" fmla="*/ 3 h 101"/>
                <a:gd name="T36" fmla="*/ 5 w 297"/>
                <a:gd name="T37" fmla="*/ 3 h 101"/>
                <a:gd name="T38" fmla="*/ 6 w 297"/>
                <a:gd name="T39" fmla="*/ 3 h 101"/>
                <a:gd name="T40" fmla="*/ 7 w 297"/>
                <a:gd name="T41" fmla="*/ 3 h 101"/>
                <a:gd name="T42" fmla="*/ 7 w 297"/>
                <a:gd name="T43" fmla="*/ 3 h 101"/>
                <a:gd name="T44" fmla="*/ 8 w 297"/>
                <a:gd name="T45" fmla="*/ 3 h 101"/>
                <a:gd name="T46" fmla="*/ 9 w 297"/>
                <a:gd name="T47" fmla="*/ 4 h 101"/>
                <a:gd name="T48" fmla="*/ 9 w 297"/>
                <a:gd name="T49" fmla="*/ 4 h 101"/>
                <a:gd name="T50" fmla="*/ 10 w 297"/>
                <a:gd name="T51" fmla="*/ 4 h 101"/>
                <a:gd name="T52" fmla="*/ 6 w 297"/>
                <a:gd name="T53" fmla="*/ 2 h 101"/>
                <a:gd name="T54" fmla="*/ 7 w 297"/>
                <a:gd name="T55" fmla="*/ 1 h 1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97"/>
                <a:gd name="T85" fmla="*/ 0 h 101"/>
                <a:gd name="T86" fmla="*/ 297 w 297"/>
                <a:gd name="T87" fmla="*/ 101 h 10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97" h="101">
                  <a:moveTo>
                    <a:pt x="199" y="7"/>
                  </a:moveTo>
                  <a:lnTo>
                    <a:pt x="169" y="0"/>
                  </a:lnTo>
                  <a:lnTo>
                    <a:pt x="162" y="1"/>
                  </a:lnTo>
                  <a:lnTo>
                    <a:pt x="143" y="3"/>
                  </a:lnTo>
                  <a:lnTo>
                    <a:pt x="116" y="8"/>
                  </a:lnTo>
                  <a:lnTo>
                    <a:pt x="85" y="13"/>
                  </a:lnTo>
                  <a:lnTo>
                    <a:pt x="54" y="18"/>
                  </a:lnTo>
                  <a:lnTo>
                    <a:pt x="26" y="24"/>
                  </a:lnTo>
                  <a:lnTo>
                    <a:pt x="8" y="3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41"/>
                  </a:lnTo>
                  <a:lnTo>
                    <a:pt x="21" y="46"/>
                  </a:lnTo>
                  <a:lnTo>
                    <a:pt x="36" y="51"/>
                  </a:lnTo>
                  <a:lnTo>
                    <a:pt x="53" y="56"/>
                  </a:lnTo>
                  <a:lnTo>
                    <a:pt x="74" y="61"/>
                  </a:lnTo>
                  <a:lnTo>
                    <a:pt x="97" y="67"/>
                  </a:lnTo>
                  <a:lnTo>
                    <a:pt x="121" y="73"/>
                  </a:lnTo>
                  <a:lnTo>
                    <a:pt x="146" y="77"/>
                  </a:lnTo>
                  <a:lnTo>
                    <a:pt x="172" y="83"/>
                  </a:lnTo>
                  <a:lnTo>
                    <a:pt x="196" y="88"/>
                  </a:lnTo>
                  <a:lnTo>
                    <a:pt x="220" y="91"/>
                  </a:lnTo>
                  <a:lnTo>
                    <a:pt x="243" y="96"/>
                  </a:lnTo>
                  <a:lnTo>
                    <a:pt x="264" y="98"/>
                  </a:lnTo>
                  <a:lnTo>
                    <a:pt x="282" y="100"/>
                  </a:lnTo>
                  <a:lnTo>
                    <a:pt x="297" y="101"/>
                  </a:lnTo>
                  <a:lnTo>
                    <a:pt x="177" y="37"/>
                  </a:lnTo>
                  <a:lnTo>
                    <a:pt x="199" y="7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9" name="Freeform 55"/>
            <p:cNvSpPr>
              <a:spLocks noChangeAspect="1"/>
            </p:cNvSpPr>
            <p:nvPr/>
          </p:nvSpPr>
          <p:spPr bwMode="auto">
            <a:xfrm>
              <a:off x="4834" y="3428"/>
              <a:ext cx="167" cy="48"/>
            </a:xfrm>
            <a:custGeom>
              <a:avLst/>
              <a:gdLst>
                <a:gd name="T0" fmla="*/ 4 w 335"/>
                <a:gd name="T1" fmla="*/ 4 h 94"/>
                <a:gd name="T2" fmla="*/ 4 w 335"/>
                <a:gd name="T3" fmla="*/ 3 h 94"/>
                <a:gd name="T4" fmla="*/ 4 w 335"/>
                <a:gd name="T5" fmla="*/ 3 h 94"/>
                <a:gd name="T6" fmla="*/ 5 w 335"/>
                <a:gd name="T7" fmla="*/ 3 h 94"/>
                <a:gd name="T8" fmla="*/ 5 w 335"/>
                <a:gd name="T9" fmla="*/ 3 h 94"/>
                <a:gd name="T10" fmla="*/ 6 w 335"/>
                <a:gd name="T11" fmla="*/ 3 h 94"/>
                <a:gd name="T12" fmla="*/ 6 w 335"/>
                <a:gd name="T13" fmla="*/ 3 h 94"/>
                <a:gd name="T14" fmla="*/ 7 w 335"/>
                <a:gd name="T15" fmla="*/ 2 h 94"/>
                <a:gd name="T16" fmla="*/ 8 w 335"/>
                <a:gd name="T17" fmla="*/ 2 h 94"/>
                <a:gd name="T18" fmla="*/ 8 w 335"/>
                <a:gd name="T19" fmla="*/ 2 h 94"/>
                <a:gd name="T20" fmla="*/ 8 w 335"/>
                <a:gd name="T21" fmla="*/ 2 h 94"/>
                <a:gd name="T22" fmla="*/ 9 w 335"/>
                <a:gd name="T23" fmla="*/ 2 h 94"/>
                <a:gd name="T24" fmla="*/ 9 w 335"/>
                <a:gd name="T25" fmla="*/ 1 h 94"/>
                <a:gd name="T26" fmla="*/ 10 w 335"/>
                <a:gd name="T27" fmla="*/ 1 h 94"/>
                <a:gd name="T28" fmla="*/ 10 w 335"/>
                <a:gd name="T29" fmla="*/ 1 h 94"/>
                <a:gd name="T30" fmla="*/ 10 w 335"/>
                <a:gd name="T31" fmla="*/ 1 h 94"/>
                <a:gd name="T32" fmla="*/ 10 w 335"/>
                <a:gd name="T33" fmla="*/ 1 h 94"/>
                <a:gd name="T34" fmla="*/ 8 w 335"/>
                <a:gd name="T35" fmla="*/ 1 h 94"/>
                <a:gd name="T36" fmla="*/ 6 w 335"/>
                <a:gd name="T37" fmla="*/ 2 h 94"/>
                <a:gd name="T38" fmla="*/ 0 w 335"/>
                <a:gd name="T39" fmla="*/ 0 h 94"/>
                <a:gd name="T40" fmla="*/ 0 w 335"/>
                <a:gd name="T41" fmla="*/ 1 h 94"/>
                <a:gd name="T42" fmla="*/ 3 w 335"/>
                <a:gd name="T43" fmla="*/ 4 h 94"/>
                <a:gd name="T44" fmla="*/ 3 w 335"/>
                <a:gd name="T45" fmla="*/ 4 h 94"/>
                <a:gd name="T46" fmla="*/ 3 w 335"/>
                <a:gd name="T47" fmla="*/ 4 h 94"/>
                <a:gd name="T48" fmla="*/ 3 w 335"/>
                <a:gd name="T49" fmla="*/ 4 h 94"/>
                <a:gd name="T50" fmla="*/ 4 w 335"/>
                <a:gd name="T51" fmla="*/ 4 h 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5"/>
                <a:gd name="T79" fmla="*/ 0 h 94"/>
                <a:gd name="T80" fmla="*/ 335 w 335"/>
                <a:gd name="T81" fmla="*/ 94 h 9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5" h="94">
                  <a:moveTo>
                    <a:pt x="129" y="94"/>
                  </a:moveTo>
                  <a:lnTo>
                    <a:pt x="142" y="93"/>
                  </a:lnTo>
                  <a:lnTo>
                    <a:pt x="157" y="91"/>
                  </a:lnTo>
                  <a:lnTo>
                    <a:pt x="172" y="86"/>
                  </a:lnTo>
                  <a:lnTo>
                    <a:pt x="188" y="82"/>
                  </a:lnTo>
                  <a:lnTo>
                    <a:pt x="205" y="76"/>
                  </a:lnTo>
                  <a:lnTo>
                    <a:pt x="223" y="70"/>
                  </a:lnTo>
                  <a:lnTo>
                    <a:pt x="240" y="63"/>
                  </a:lnTo>
                  <a:lnTo>
                    <a:pt x="256" y="56"/>
                  </a:lnTo>
                  <a:lnTo>
                    <a:pt x="272" y="49"/>
                  </a:lnTo>
                  <a:lnTo>
                    <a:pt x="286" y="44"/>
                  </a:lnTo>
                  <a:lnTo>
                    <a:pt x="300" y="37"/>
                  </a:lnTo>
                  <a:lnTo>
                    <a:pt x="311" y="32"/>
                  </a:lnTo>
                  <a:lnTo>
                    <a:pt x="321" y="28"/>
                  </a:lnTo>
                  <a:lnTo>
                    <a:pt x="329" y="24"/>
                  </a:lnTo>
                  <a:lnTo>
                    <a:pt x="333" y="22"/>
                  </a:lnTo>
                  <a:lnTo>
                    <a:pt x="335" y="21"/>
                  </a:lnTo>
                  <a:lnTo>
                    <a:pt x="267" y="25"/>
                  </a:lnTo>
                  <a:lnTo>
                    <a:pt x="210" y="46"/>
                  </a:lnTo>
                  <a:lnTo>
                    <a:pt x="22" y="0"/>
                  </a:lnTo>
                  <a:lnTo>
                    <a:pt x="0" y="30"/>
                  </a:lnTo>
                  <a:lnTo>
                    <a:pt x="120" y="94"/>
                  </a:lnTo>
                  <a:lnTo>
                    <a:pt x="123" y="94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0" name="Freeform 56"/>
            <p:cNvSpPr>
              <a:spLocks noChangeAspect="1"/>
            </p:cNvSpPr>
            <p:nvPr/>
          </p:nvSpPr>
          <p:spPr bwMode="auto">
            <a:xfrm>
              <a:off x="4731" y="3445"/>
              <a:ext cx="139" cy="41"/>
            </a:xfrm>
            <a:custGeom>
              <a:avLst/>
              <a:gdLst>
                <a:gd name="T0" fmla="*/ 0 w 279"/>
                <a:gd name="T1" fmla="*/ 0 h 83"/>
                <a:gd name="T2" fmla="*/ 0 w 279"/>
                <a:gd name="T3" fmla="*/ 0 h 83"/>
                <a:gd name="T4" fmla="*/ 0 w 279"/>
                <a:gd name="T5" fmla="*/ 0 h 83"/>
                <a:gd name="T6" fmla="*/ 0 w 279"/>
                <a:gd name="T7" fmla="*/ 0 h 83"/>
                <a:gd name="T8" fmla="*/ 0 w 279"/>
                <a:gd name="T9" fmla="*/ 0 h 83"/>
                <a:gd name="T10" fmla="*/ 0 w 279"/>
                <a:gd name="T11" fmla="*/ 0 h 83"/>
                <a:gd name="T12" fmla="*/ 1 w 279"/>
                <a:gd name="T13" fmla="*/ 0 h 83"/>
                <a:gd name="T14" fmla="*/ 1 w 279"/>
                <a:gd name="T15" fmla="*/ 1 h 83"/>
                <a:gd name="T16" fmla="*/ 2 w 279"/>
                <a:gd name="T17" fmla="*/ 1 h 83"/>
                <a:gd name="T18" fmla="*/ 2 w 279"/>
                <a:gd name="T19" fmla="*/ 1 h 83"/>
                <a:gd name="T20" fmla="*/ 3 w 279"/>
                <a:gd name="T21" fmla="*/ 1 h 83"/>
                <a:gd name="T22" fmla="*/ 4 w 279"/>
                <a:gd name="T23" fmla="*/ 1 h 83"/>
                <a:gd name="T24" fmla="*/ 4 w 279"/>
                <a:gd name="T25" fmla="*/ 2 h 83"/>
                <a:gd name="T26" fmla="*/ 5 w 279"/>
                <a:gd name="T27" fmla="*/ 2 h 83"/>
                <a:gd name="T28" fmla="*/ 5 w 279"/>
                <a:gd name="T29" fmla="*/ 2 h 83"/>
                <a:gd name="T30" fmla="*/ 6 w 279"/>
                <a:gd name="T31" fmla="*/ 2 h 83"/>
                <a:gd name="T32" fmla="*/ 6 w 279"/>
                <a:gd name="T33" fmla="*/ 2 h 83"/>
                <a:gd name="T34" fmla="*/ 7 w 279"/>
                <a:gd name="T35" fmla="*/ 2 h 83"/>
                <a:gd name="T36" fmla="*/ 7 w 279"/>
                <a:gd name="T37" fmla="*/ 2 h 83"/>
                <a:gd name="T38" fmla="*/ 8 w 279"/>
                <a:gd name="T39" fmla="*/ 2 h 83"/>
                <a:gd name="T40" fmla="*/ 8 w 279"/>
                <a:gd name="T41" fmla="*/ 2 h 83"/>
                <a:gd name="T42" fmla="*/ 8 w 279"/>
                <a:gd name="T43" fmla="*/ 2 h 83"/>
                <a:gd name="T44" fmla="*/ 8 w 279"/>
                <a:gd name="T45" fmla="*/ 2 h 83"/>
                <a:gd name="T46" fmla="*/ 7 w 279"/>
                <a:gd name="T47" fmla="*/ 2 h 83"/>
                <a:gd name="T48" fmla="*/ 7 w 279"/>
                <a:gd name="T49" fmla="*/ 2 h 83"/>
                <a:gd name="T50" fmla="*/ 6 w 279"/>
                <a:gd name="T51" fmla="*/ 2 h 83"/>
                <a:gd name="T52" fmla="*/ 6 w 279"/>
                <a:gd name="T53" fmla="*/ 2 h 83"/>
                <a:gd name="T54" fmla="*/ 5 w 279"/>
                <a:gd name="T55" fmla="*/ 1 h 83"/>
                <a:gd name="T56" fmla="*/ 4 w 279"/>
                <a:gd name="T57" fmla="*/ 1 h 83"/>
                <a:gd name="T58" fmla="*/ 3 w 279"/>
                <a:gd name="T59" fmla="*/ 1 h 83"/>
                <a:gd name="T60" fmla="*/ 3 w 279"/>
                <a:gd name="T61" fmla="*/ 1 h 83"/>
                <a:gd name="T62" fmla="*/ 2 w 279"/>
                <a:gd name="T63" fmla="*/ 1 h 83"/>
                <a:gd name="T64" fmla="*/ 1 w 279"/>
                <a:gd name="T65" fmla="*/ 0 h 83"/>
                <a:gd name="T66" fmla="*/ 1 w 279"/>
                <a:gd name="T67" fmla="*/ 0 h 83"/>
                <a:gd name="T68" fmla="*/ 0 w 279"/>
                <a:gd name="T69" fmla="*/ 0 h 83"/>
                <a:gd name="T70" fmla="*/ 0 w 279"/>
                <a:gd name="T71" fmla="*/ 0 h 83"/>
                <a:gd name="T72" fmla="*/ 0 w 279"/>
                <a:gd name="T73" fmla="*/ 0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9"/>
                <a:gd name="T112" fmla="*/ 0 h 83"/>
                <a:gd name="T113" fmla="*/ 279 w 279"/>
                <a:gd name="T114" fmla="*/ 83 h 8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9" h="83">
                  <a:moveTo>
                    <a:pt x="2" y="0"/>
                  </a:moveTo>
                  <a:lnTo>
                    <a:pt x="1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7" y="15"/>
                  </a:lnTo>
                  <a:lnTo>
                    <a:pt x="22" y="22"/>
                  </a:lnTo>
                  <a:lnTo>
                    <a:pt x="38" y="29"/>
                  </a:lnTo>
                  <a:lnTo>
                    <a:pt x="55" y="36"/>
                  </a:lnTo>
                  <a:lnTo>
                    <a:pt x="74" y="43"/>
                  </a:lnTo>
                  <a:lnTo>
                    <a:pt x="92" y="50"/>
                  </a:lnTo>
                  <a:lnTo>
                    <a:pt x="112" y="55"/>
                  </a:lnTo>
                  <a:lnTo>
                    <a:pt x="130" y="61"/>
                  </a:lnTo>
                  <a:lnTo>
                    <a:pt x="150" y="67"/>
                  </a:lnTo>
                  <a:lnTo>
                    <a:pt x="168" y="72"/>
                  </a:lnTo>
                  <a:lnTo>
                    <a:pt x="187" y="75"/>
                  </a:lnTo>
                  <a:lnTo>
                    <a:pt x="204" y="79"/>
                  </a:lnTo>
                  <a:lnTo>
                    <a:pt x="221" y="81"/>
                  </a:lnTo>
                  <a:lnTo>
                    <a:pt x="238" y="83"/>
                  </a:lnTo>
                  <a:lnTo>
                    <a:pt x="252" y="83"/>
                  </a:lnTo>
                  <a:lnTo>
                    <a:pt x="266" y="83"/>
                  </a:lnTo>
                  <a:lnTo>
                    <a:pt x="279" y="82"/>
                  </a:lnTo>
                  <a:lnTo>
                    <a:pt x="276" y="81"/>
                  </a:lnTo>
                  <a:lnTo>
                    <a:pt x="267" y="80"/>
                  </a:lnTo>
                  <a:lnTo>
                    <a:pt x="255" y="77"/>
                  </a:lnTo>
                  <a:lnTo>
                    <a:pt x="238" y="73"/>
                  </a:lnTo>
                  <a:lnTo>
                    <a:pt x="218" y="69"/>
                  </a:lnTo>
                  <a:lnTo>
                    <a:pt x="195" y="64"/>
                  </a:lnTo>
                  <a:lnTo>
                    <a:pt x="172" y="58"/>
                  </a:lnTo>
                  <a:lnTo>
                    <a:pt x="147" y="52"/>
                  </a:lnTo>
                  <a:lnTo>
                    <a:pt x="121" y="45"/>
                  </a:lnTo>
                  <a:lnTo>
                    <a:pt x="97" y="38"/>
                  </a:lnTo>
                  <a:lnTo>
                    <a:pt x="73" y="32"/>
                  </a:lnTo>
                  <a:lnTo>
                    <a:pt x="52" y="26"/>
                  </a:lnTo>
                  <a:lnTo>
                    <a:pt x="34" y="19"/>
                  </a:lnTo>
                  <a:lnTo>
                    <a:pt x="19" y="12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1" name="Freeform 57"/>
            <p:cNvSpPr>
              <a:spLocks noChangeAspect="1"/>
            </p:cNvSpPr>
            <p:nvPr/>
          </p:nvSpPr>
          <p:spPr bwMode="auto">
            <a:xfrm>
              <a:off x="4898" y="3055"/>
              <a:ext cx="19" cy="17"/>
            </a:xfrm>
            <a:custGeom>
              <a:avLst/>
              <a:gdLst>
                <a:gd name="T0" fmla="*/ 0 w 39"/>
                <a:gd name="T1" fmla="*/ 1 h 36"/>
                <a:gd name="T2" fmla="*/ 0 w 39"/>
                <a:gd name="T3" fmla="*/ 1 h 36"/>
                <a:gd name="T4" fmla="*/ 1 w 39"/>
                <a:gd name="T5" fmla="*/ 0 h 36"/>
                <a:gd name="T6" fmla="*/ 1 w 39"/>
                <a:gd name="T7" fmla="*/ 0 h 36"/>
                <a:gd name="T8" fmla="*/ 1 w 39"/>
                <a:gd name="T9" fmla="*/ 0 h 36"/>
                <a:gd name="T10" fmla="*/ 1 w 39"/>
                <a:gd name="T11" fmla="*/ 0 h 36"/>
                <a:gd name="T12" fmla="*/ 1 w 39"/>
                <a:gd name="T13" fmla="*/ 0 h 36"/>
                <a:gd name="T14" fmla="*/ 0 w 39"/>
                <a:gd name="T15" fmla="*/ 0 h 36"/>
                <a:gd name="T16" fmla="*/ 0 w 39"/>
                <a:gd name="T17" fmla="*/ 0 h 36"/>
                <a:gd name="T18" fmla="*/ 0 w 39"/>
                <a:gd name="T19" fmla="*/ 0 h 36"/>
                <a:gd name="T20" fmla="*/ 0 w 39"/>
                <a:gd name="T21" fmla="*/ 0 h 36"/>
                <a:gd name="T22" fmla="*/ 0 w 39"/>
                <a:gd name="T23" fmla="*/ 0 h 36"/>
                <a:gd name="T24" fmla="*/ 0 w 39"/>
                <a:gd name="T25" fmla="*/ 0 h 36"/>
                <a:gd name="T26" fmla="*/ 0 w 39"/>
                <a:gd name="T27" fmla="*/ 0 h 36"/>
                <a:gd name="T28" fmla="*/ 0 w 39"/>
                <a:gd name="T29" fmla="*/ 0 h 36"/>
                <a:gd name="T30" fmla="*/ 0 w 39"/>
                <a:gd name="T31" fmla="*/ 1 h 36"/>
                <a:gd name="T32" fmla="*/ 0 w 39"/>
                <a:gd name="T33" fmla="*/ 1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6"/>
                <a:gd name="T53" fmla="*/ 39 w 3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6">
                  <a:moveTo>
                    <a:pt x="20" y="36"/>
                  </a:moveTo>
                  <a:lnTo>
                    <a:pt x="27" y="35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0"/>
                  </a:lnTo>
                  <a:lnTo>
                    <a:pt x="12" y="35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2987675" y="2060575"/>
            <a:ext cx="3636963" cy="1692275"/>
            <a:chOff x="1882" y="1570"/>
            <a:chExt cx="2291" cy="1066"/>
          </a:xfrm>
        </p:grpSpPr>
        <p:sp>
          <p:nvSpPr>
            <p:cNvPr id="33817" name="Freeform 59"/>
            <p:cNvSpPr>
              <a:spLocks/>
            </p:cNvSpPr>
            <p:nvPr/>
          </p:nvSpPr>
          <p:spPr bwMode="auto">
            <a:xfrm>
              <a:off x="1882" y="1570"/>
              <a:ext cx="2200" cy="91"/>
            </a:xfrm>
            <a:custGeom>
              <a:avLst/>
              <a:gdLst>
                <a:gd name="T0" fmla="*/ 0 w 2200"/>
                <a:gd name="T1" fmla="*/ 91 h 91"/>
                <a:gd name="T2" fmla="*/ 1724 w 2200"/>
                <a:gd name="T3" fmla="*/ 91 h 91"/>
                <a:gd name="T4" fmla="*/ 2200 w 2200"/>
                <a:gd name="T5" fmla="*/ 0 h 91"/>
                <a:gd name="T6" fmla="*/ 0 60000 65536"/>
                <a:gd name="T7" fmla="*/ 0 60000 65536"/>
                <a:gd name="T8" fmla="*/ 0 60000 65536"/>
                <a:gd name="T9" fmla="*/ 0 w 2200"/>
                <a:gd name="T10" fmla="*/ 0 h 91"/>
                <a:gd name="T11" fmla="*/ 2200 w 2200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0" h="91">
                  <a:moveTo>
                    <a:pt x="0" y="91"/>
                  </a:moveTo>
                  <a:lnTo>
                    <a:pt x="1724" y="91"/>
                  </a:lnTo>
                  <a:lnTo>
                    <a:pt x="2200" y="0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8" name="Freeform 60"/>
            <p:cNvSpPr>
              <a:spLocks/>
            </p:cNvSpPr>
            <p:nvPr/>
          </p:nvSpPr>
          <p:spPr bwMode="auto">
            <a:xfrm>
              <a:off x="1882" y="1616"/>
              <a:ext cx="2223" cy="544"/>
            </a:xfrm>
            <a:custGeom>
              <a:avLst/>
              <a:gdLst>
                <a:gd name="T0" fmla="*/ 0 w 2200"/>
                <a:gd name="T1" fmla="*/ 694760 h 91"/>
                <a:gd name="T2" fmla="*/ 1816 w 2200"/>
                <a:gd name="T3" fmla="*/ 694760 h 91"/>
                <a:gd name="T4" fmla="*/ 2317 w 2200"/>
                <a:gd name="T5" fmla="*/ 0 h 91"/>
                <a:gd name="T6" fmla="*/ 0 60000 65536"/>
                <a:gd name="T7" fmla="*/ 0 60000 65536"/>
                <a:gd name="T8" fmla="*/ 0 60000 65536"/>
                <a:gd name="T9" fmla="*/ 0 w 2200"/>
                <a:gd name="T10" fmla="*/ 0 h 91"/>
                <a:gd name="T11" fmla="*/ 2200 w 2200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0" h="91">
                  <a:moveTo>
                    <a:pt x="0" y="91"/>
                  </a:moveTo>
                  <a:lnTo>
                    <a:pt x="1724" y="91"/>
                  </a:lnTo>
                  <a:lnTo>
                    <a:pt x="2200" y="0"/>
                  </a:lnTo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9" name="Line 61"/>
            <p:cNvSpPr>
              <a:spLocks noChangeShapeType="1"/>
            </p:cNvSpPr>
            <p:nvPr/>
          </p:nvSpPr>
          <p:spPr bwMode="auto">
            <a:xfrm>
              <a:off x="3628" y="2160"/>
              <a:ext cx="454" cy="31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0" name="Freeform 62"/>
            <p:cNvSpPr>
              <a:spLocks/>
            </p:cNvSpPr>
            <p:nvPr/>
          </p:nvSpPr>
          <p:spPr bwMode="auto">
            <a:xfrm>
              <a:off x="1882" y="2591"/>
              <a:ext cx="2155" cy="45"/>
            </a:xfrm>
            <a:custGeom>
              <a:avLst/>
              <a:gdLst>
                <a:gd name="T0" fmla="*/ 0 w 2200"/>
                <a:gd name="T1" fmla="*/ 2 h 91"/>
                <a:gd name="T2" fmla="*/ 1555 w 2200"/>
                <a:gd name="T3" fmla="*/ 2 h 91"/>
                <a:gd name="T4" fmla="*/ 1985 w 2200"/>
                <a:gd name="T5" fmla="*/ 0 h 91"/>
                <a:gd name="T6" fmla="*/ 0 60000 65536"/>
                <a:gd name="T7" fmla="*/ 0 60000 65536"/>
                <a:gd name="T8" fmla="*/ 0 60000 65536"/>
                <a:gd name="T9" fmla="*/ 0 w 2200"/>
                <a:gd name="T10" fmla="*/ 0 h 91"/>
                <a:gd name="T11" fmla="*/ 2200 w 2200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0" h="91">
                  <a:moveTo>
                    <a:pt x="0" y="91"/>
                  </a:moveTo>
                  <a:lnTo>
                    <a:pt x="1724" y="91"/>
                  </a:lnTo>
                  <a:lnTo>
                    <a:pt x="2200" y="0"/>
                  </a:ln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1" name="Line 63"/>
            <p:cNvSpPr>
              <a:spLocks noChangeShapeType="1"/>
            </p:cNvSpPr>
            <p:nvPr/>
          </p:nvSpPr>
          <p:spPr bwMode="auto">
            <a:xfrm flipV="1">
              <a:off x="3606" y="1820"/>
              <a:ext cx="567" cy="8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2" name="Line 64"/>
            <p:cNvSpPr>
              <a:spLocks noChangeShapeType="1"/>
            </p:cNvSpPr>
            <p:nvPr/>
          </p:nvSpPr>
          <p:spPr bwMode="auto">
            <a:xfrm>
              <a:off x="3606" y="1661"/>
              <a:ext cx="567" cy="5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96769" name="Freeform 65"/>
          <p:cNvSpPr>
            <a:spLocks/>
          </p:cNvSpPr>
          <p:nvPr/>
        </p:nvSpPr>
        <p:spPr bwMode="auto">
          <a:xfrm>
            <a:off x="6624638" y="1233488"/>
            <a:ext cx="684212" cy="684212"/>
          </a:xfrm>
          <a:custGeom>
            <a:avLst/>
            <a:gdLst>
              <a:gd name="T0" fmla="*/ 0 w 431"/>
              <a:gd name="T1" fmla="*/ 2147483647 h 431"/>
              <a:gd name="T2" fmla="*/ 2147483647 w 431"/>
              <a:gd name="T3" fmla="*/ 2147483647 h 431"/>
              <a:gd name="T4" fmla="*/ 2147483647 w 431"/>
              <a:gd name="T5" fmla="*/ 0 h 431"/>
              <a:gd name="T6" fmla="*/ 2147483647 w 431"/>
              <a:gd name="T7" fmla="*/ 2147483647 h 431"/>
              <a:gd name="T8" fmla="*/ 0 w 431"/>
              <a:gd name="T9" fmla="*/ 2147483647 h 4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1"/>
              <a:gd name="T16" fmla="*/ 0 h 431"/>
              <a:gd name="T17" fmla="*/ 431 w 431"/>
              <a:gd name="T18" fmla="*/ 431 h 4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1" h="431">
                <a:moveTo>
                  <a:pt x="0" y="408"/>
                </a:moveTo>
                <a:lnTo>
                  <a:pt x="90" y="45"/>
                </a:lnTo>
                <a:lnTo>
                  <a:pt x="431" y="0"/>
                </a:lnTo>
                <a:lnTo>
                  <a:pt x="295" y="431"/>
                </a:lnTo>
                <a:lnTo>
                  <a:pt x="0" y="40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770" name="Freeform 66"/>
          <p:cNvSpPr>
            <a:spLocks/>
          </p:cNvSpPr>
          <p:nvPr/>
        </p:nvSpPr>
        <p:spPr bwMode="auto">
          <a:xfrm>
            <a:off x="6624638" y="3105150"/>
            <a:ext cx="684212" cy="684213"/>
          </a:xfrm>
          <a:custGeom>
            <a:avLst/>
            <a:gdLst>
              <a:gd name="T0" fmla="*/ 0 w 431"/>
              <a:gd name="T1" fmla="*/ 2147483647 h 431"/>
              <a:gd name="T2" fmla="*/ 2147483647 w 431"/>
              <a:gd name="T3" fmla="*/ 2147483647 h 431"/>
              <a:gd name="T4" fmla="*/ 2147483647 w 431"/>
              <a:gd name="T5" fmla="*/ 0 h 431"/>
              <a:gd name="T6" fmla="*/ 2147483647 w 431"/>
              <a:gd name="T7" fmla="*/ 2147483647 h 431"/>
              <a:gd name="T8" fmla="*/ 0 w 431"/>
              <a:gd name="T9" fmla="*/ 2147483647 h 4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1"/>
              <a:gd name="T16" fmla="*/ 0 h 431"/>
              <a:gd name="T17" fmla="*/ 431 w 431"/>
              <a:gd name="T18" fmla="*/ 431 h 4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1" h="431">
                <a:moveTo>
                  <a:pt x="0" y="408"/>
                </a:moveTo>
                <a:lnTo>
                  <a:pt x="90" y="45"/>
                </a:lnTo>
                <a:lnTo>
                  <a:pt x="431" y="0"/>
                </a:lnTo>
                <a:lnTo>
                  <a:pt x="295" y="431"/>
                </a:lnTo>
                <a:lnTo>
                  <a:pt x="0" y="408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771" name="Text Box 67"/>
          <p:cNvSpPr txBox="1">
            <a:spLocks noChangeArrowheads="1"/>
          </p:cNvSpPr>
          <p:nvPr/>
        </p:nvSpPr>
        <p:spPr bwMode="auto">
          <a:xfrm>
            <a:off x="647700" y="4724400"/>
            <a:ext cx="6084888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 analog or digital</a:t>
            </a:r>
          </a:p>
          <a:p>
            <a:pPr>
              <a:buFontTx/>
              <a:buChar char="•"/>
            </a:pPr>
            <a:r>
              <a:rPr lang="en-US" sz="2000"/>
              <a:t> traditionally, one program per channel</a:t>
            </a:r>
            <a:endParaRPr lang="en-US" sz="1600"/>
          </a:p>
          <a:p>
            <a:pPr lvl="1">
              <a:buFont typeface="Wingdings" charset="2"/>
              <a:buChar char="q"/>
            </a:pPr>
            <a:r>
              <a:rPr lang="en-US" sz="1600"/>
              <a:t> </a:t>
            </a:r>
            <a:r>
              <a:rPr lang="en-US" sz="1600" b="0"/>
              <a:t>analog use frequency division multiplexing only</a:t>
            </a:r>
          </a:p>
          <a:p>
            <a:pPr lvl="1">
              <a:buFont typeface="Wingdings" charset="2"/>
              <a:buChar char="q"/>
            </a:pPr>
            <a:r>
              <a:rPr lang="en-US" sz="1600" b="0"/>
              <a:t> digital may additionally use time division multiplexing </a:t>
            </a:r>
            <a:br>
              <a:rPr lang="en-US" sz="1600" b="0"/>
            </a:br>
            <a:r>
              <a:rPr lang="en-US" sz="1600" b="0"/>
              <a:t>    inside one frequency (several programs per channel)</a:t>
            </a:r>
            <a:endParaRPr lang="en-US" sz="2000"/>
          </a:p>
        </p:txBody>
      </p:sp>
      <p:sp>
        <p:nvSpPr>
          <p:cNvPr id="33816" name="Text Box 68"/>
          <p:cNvSpPr txBox="1">
            <a:spLocks noChangeArrowheads="1"/>
          </p:cNvSpPr>
          <p:nvPr/>
        </p:nvSpPr>
        <p:spPr bwMode="auto">
          <a:xfrm>
            <a:off x="6372225" y="4437063"/>
            <a:ext cx="157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receiver(s)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024 L 0.33698 0.00024 L 0.46424 -0.0997 " pathEditMode="relative" rAng="0" ptsTypes="AAA">
                                      <p:cBhvr>
                                        <p:cTn id="10" dur="3000" fill="hold"/>
                                        <p:tgtEl>
                                          <p:spTgt spid="1096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-5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24 L 0.31753 0.00024 L 0.44045 0.13648 " pathEditMode="relative" rAng="0" ptsTypes="AAA">
                                      <p:cBhvr>
                                        <p:cTn id="12" dur="3000" fill="hold"/>
                                        <p:tgtEl>
                                          <p:spTgt spid="1096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6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200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017 -0.00023 L 0.31753 -0.00023 L 0.42778 -0.15799 " pathEditMode="relative" rAng="0" ptsTypes="AAA">
                                      <p:cBhvr>
                                        <p:cTn id="18" dur="3000" fill="hold"/>
                                        <p:tgtEl>
                                          <p:spTgt spid="10967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200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087 -0.00046 L 0.31632 -0.00185 L 0.4566 0.11613 " pathEditMode="relative" rAng="0" ptsTypes="AAA">
                                      <p:cBhvr>
                                        <p:cTn id="20" dur="3000" fill="hold"/>
                                        <p:tgtEl>
                                          <p:spTgt spid="1096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200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33333E-6 -1.73953E-6 L 0.33889 -1.73953E-6 L 0.45868 -0.18876 " pathEditMode="relative" rAng="0" ptsTypes="AAA">
                                      <p:cBhvr>
                                        <p:cTn id="26" dur="3000" fill="hold"/>
                                        <p:tgtEl>
                                          <p:spTgt spid="10967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-9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200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035 -0.00023 L 0.31909 0.00139 L 0.49965 -0.0798 " pathEditMode="relative" rAng="0" ptsTypes="AAA">
                                      <p:cBhvr>
                                        <p:cTn id="28" dur="3000" fill="hold"/>
                                        <p:tgtEl>
                                          <p:spTgt spid="1096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716" grpId="0" animBg="1"/>
      <p:bldP spid="1096716" grpId="1" animBg="1"/>
      <p:bldP spid="1096716" grpId="2" animBg="1"/>
      <p:bldP spid="1096717" grpId="0" animBg="1"/>
      <p:bldP spid="1096717" grpId="1" animBg="1"/>
      <p:bldP spid="1096717" grpId="2" animBg="1"/>
      <p:bldP spid="1096718" grpId="0" animBg="1"/>
      <p:bldP spid="1096718" grpId="1" animBg="1"/>
      <p:bldP spid="1096718" grpId="2" animBg="1"/>
      <p:bldP spid="1096719" grpId="0" animBg="1"/>
      <p:bldP spid="1096719" grpId="1" animBg="1"/>
      <p:bldP spid="1096719" grpId="2" animBg="1"/>
      <p:bldP spid="1096720" grpId="0" animBg="1"/>
      <p:bldP spid="1096720" grpId="1" animBg="1"/>
      <p:bldP spid="1096720" grpId="2" animBg="1"/>
      <p:bldP spid="1096721" grpId="0" animBg="1"/>
      <p:bldP spid="1096721" grpId="1" animBg="1"/>
      <p:bldP spid="1096721" grpId="2" animBg="1"/>
      <p:bldP spid="1096769" grpId="0" animBg="1"/>
      <p:bldP spid="1096770" grpId="0" animBg="1"/>
      <p:bldP spid="10967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/>
              <a:t>Evolution of (continuous) media streams:</a:t>
            </a:r>
            <a:br>
              <a:rPr lang="en-US" sz="1800"/>
            </a:br>
            <a:r>
              <a:rPr lang="en-US" sz="3200"/>
              <a:t>Near Video-on-Demand (NVoD)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692275" y="2241550"/>
            <a:ext cx="1295400" cy="233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544638" y="4545013"/>
            <a:ext cx="1047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sender</a:t>
            </a: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1511300" y="2347913"/>
            <a:ext cx="0" cy="2052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 rot="-5400000">
            <a:off x="833438" y="3302000"/>
            <a:ext cx="109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channels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1762125" y="2060575"/>
            <a:ext cx="1189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982788" y="1760538"/>
            <a:ext cx="644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time</a:t>
            </a: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1835150" y="2636838"/>
            <a:ext cx="1008063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1835150" y="3427413"/>
            <a:ext cx="1008063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1835150" y="4184650"/>
            <a:ext cx="1008063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4828" name="Group 12"/>
          <p:cNvGrpSpPr>
            <a:grpSpLocks noChangeAspect="1"/>
          </p:cNvGrpSpPr>
          <p:nvPr/>
        </p:nvGrpSpPr>
        <p:grpSpPr bwMode="auto">
          <a:xfrm>
            <a:off x="6481763" y="1557338"/>
            <a:ext cx="1395412" cy="1582737"/>
            <a:chOff x="4666" y="2982"/>
            <a:chExt cx="481" cy="568"/>
          </a:xfrm>
        </p:grpSpPr>
        <p:sp>
          <p:nvSpPr>
            <p:cNvPr id="34882" name="AutoShape 13"/>
            <p:cNvSpPr>
              <a:spLocks noChangeAspect="1" noChangeArrowheads="1" noTextEdit="1"/>
            </p:cNvSpPr>
            <p:nvPr/>
          </p:nvSpPr>
          <p:spPr bwMode="auto">
            <a:xfrm>
              <a:off x="4666" y="2982"/>
              <a:ext cx="481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83" name="Freeform 14"/>
            <p:cNvSpPr>
              <a:spLocks noChangeAspect="1"/>
            </p:cNvSpPr>
            <p:nvPr/>
          </p:nvSpPr>
          <p:spPr bwMode="auto">
            <a:xfrm>
              <a:off x="4666" y="2982"/>
              <a:ext cx="362" cy="517"/>
            </a:xfrm>
            <a:custGeom>
              <a:avLst/>
              <a:gdLst>
                <a:gd name="T0" fmla="*/ 5 w 724"/>
                <a:gd name="T1" fmla="*/ 2 h 1033"/>
                <a:gd name="T2" fmla="*/ 1 w 724"/>
                <a:gd name="T3" fmla="*/ 21 h 1033"/>
                <a:gd name="T4" fmla="*/ 5 w 724"/>
                <a:gd name="T5" fmla="*/ 23 h 1033"/>
                <a:gd name="T6" fmla="*/ 5 w 724"/>
                <a:gd name="T7" fmla="*/ 23 h 1033"/>
                <a:gd name="T8" fmla="*/ 6 w 724"/>
                <a:gd name="T9" fmla="*/ 23 h 1033"/>
                <a:gd name="T10" fmla="*/ 7 w 724"/>
                <a:gd name="T11" fmla="*/ 23 h 1033"/>
                <a:gd name="T12" fmla="*/ 8 w 724"/>
                <a:gd name="T13" fmla="*/ 23 h 1033"/>
                <a:gd name="T14" fmla="*/ 10 w 724"/>
                <a:gd name="T15" fmla="*/ 23 h 1033"/>
                <a:gd name="T16" fmla="*/ 11 w 724"/>
                <a:gd name="T17" fmla="*/ 23 h 1033"/>
                <a:gd name="T18" fmla="*/ 13 w 724"/>
                <a:gd name="T19" fmla="*/ 24 h 1033"/>
                <a:gd name="T20" fmla="*/ 13 w 724"/>
                <a:gd name="T21" fmla="*/ 24 h 1033"/>
                <a:gd name="T22" fmla="*/ 13 w 724"/>
                <a:gd name="T23" fmla="*/ 24 h 1033"/>
                <a:gd name="T24" fmla="*/ 13 w 724"/>
                <a:gd name="T25" fmla="*/ 25 h 1033"/>
                <a:gd name="T26" fmla="*/ 13 w 724"/>
                <a:gd name="T27" fmla="*/ 26 h 1033"/>
                <a:gd name="T28" fmla="*/ 13 w 724"/>
                <a:gd name="T29" fmla="*/ 27 h 1033"/>
                <a:gd name="T30" fmla="*/ 12 w 724"/>
                <a:gd name="T31" fmla="*/ 27 h 1033"/>
                <a:gd name="T32" fmla="*/ 11 w 724"/>
                <a:gd name="T33" fmla="*/ 27 h 1033"/>
                <a:gd name="T34" fmla="*/ 10 w 724"/>
                <a:gd name="T35" fmla="*/ 27 h 1033"/>
                <a:gd name="T36" fmla="*/ 9 w 724"/>
                <a:gd name="T37" fmla="*/ 28 h 1033"/>
                <a:gd name="T38" fmla="*/ 7 w 724"/>
                <a:gd name="T39" fmla="*/ 28 h 1033"/>
                <a:gd name="T40" fmla="*/ 6 w 724"/>
                <a:gd name="T41" fmla="*/ 28 h 1033"/>
                <a:gd name="T42" fmla="*/ 5 w 724"/>
                <a:gd name="T43" fmla="*/ 28 h 1033"/>
                <a:gd name="T44" fmla="*/ 4 w 724"/>
                <a:gd name="T45" fmla="*/ 29 h 1033"/>
                <a:gd name="T46" fmla="*/ 4 w 724"/>
                <a:gd name="T47" fmla="*/ 29 h 1033"/>
                <a:gd name="T48" fmla="*/ 4 w 724"/>
                <a:gd name="T49" fmla="*/ 30 h 1033"/>
                <a:gd name="T50" fmla="*/ 4 w 724"/>
                <a:gd name="T51" fmla="*/ 30 h 1033"/>
                <a:gd name="T52" fmla="*/ 5 w 724"/>
                <a:gd name="T53" fmla="*/ 31 h 1033"/>
                <a:gd name="T54" fmla="*/ 5 w 724"/>
                <a:gd name="T55" fmla="*/ 31 h 1033"/>
                <a:gd name="T56" fmla="*/ 6 w 724"/>
                <a:gd name="T57" fmla="*/ 31 h 1033"/>
                <a:gd name="T58" fmla="*/ 8 w 724"/>
                <a:gd name="T59" fmla="*/ 31 h 1033"/>
                <a:gd name="T60" fmla="*/ 9 w 724"/>
                <a:gd name="T61" fmla="*/ 32 h 1033"/>
                <a:gd name="T62" fmla="*/ 11 w 724"/>
                <a:gd name="T63" fmla="*/ 32 h 1033"/>
                <a:gd name="T64" fmla="*/ 12 w 724"/>
                <a:gd name="T65" fmla="*/ 32 h 1033"/>
                <a:gd name="T66" fmla="*/ 14 w 724"/>
                <a:gd name="T67" fmla="*/ 33 h 1033"/>
                <a:gd name="T68" fmla="*/ 15 w 724"/>
                <a:gd name="T69" fmla="*/ 33 h 1033"/>
                <a:gd name="T70" fmla="*/ 16 w 724"/>
                <a:gd name="T71" fmla="*/ 33 h 1033"/>
                <a:gd name="T72" fmla="*/ 17 w 724"/>
                <a:gd name="T73" fmla="*/ 32 h 1033"/>
                <a:gd name="T74" fmla="*/ 18 w 724"/>
                <a:gd name="T75" fmla="*/ 32 h 1033"/>
                <a:gd name="T76" fmla="*/ 19 w 724"/>
                <a:gd name="T77" fmla="*/ 31 h 1033"/>
                <a:gd name="T78" fmla="*/ 20 w 724"/>
                <a:gd name="T79" fmla="*/ 31 h 1033"/>
                <a:gd name="T80" fmla="*/ 21 w 724"/>
                <a:gd name="T81" fmla="*/ 30 h 1033"/>
                <a:gd name="T82" fmla="*/ 22 w 724"/>
                <a:gd name="T83" fmla="*/ 30 h 1033"/>
                <a:gd name="T84" fmla="*/ 22 w 724"/>
                <a:gd name="T85" fmla="*/ 29 h 1033"/>
                <a:gd name="T86" fmla="*/ 22 w 724"/>
                <a:gd name="T87" fmla="*/ 29 h 1033"/>
                <a:gd name="T88" fmla="*/ 22 w 724"/>
                <a:gd name="T89" fmla="*/ 29 h 1033"/>
                <a:gd name="T90" fmla="*/ 21 w 724"/>
                <a:gd name="T91" fmla="*/ 28 h 1033"/>
                <a:gd name="T92" fmla="*/ 20 w 724"/>
                <a:gd name="T93" fmla="*/ 28 h 1033"/>
                <a:gd name="T94" fmla="*/ 20 w 724"/>
                <a:gd name="T95" fmla="*/ 27 h 1033"/>
                <a:gd name="T96" fmla="*/ 20 w 724"/>
                <a:gd name="T97" fmla="*/ 25 h 1033"/>
                <a:gd name="T98" fmla="*/ 20 w 724"/>
                <a:gd name="T99" fmla="*/ 23 h 1033"/>
                <a:gd name="T100" fmla="*/ 19 w 724"/>
                <a:gd name="T101" fmla="*/ 21 h 1033"/>
                <a:gd name="T102" fmla="*/ 22 w 724"/>
                <a:gd name="T103" fmla="*/ 3 h 1033"/>
                <a:gd name="T104" fmla="*/ 21 w 724"/>
                <a:gd name="T105" fmla="*/ 0 h 1033"/>
                <a:gd name="T106" fmla="*/ 6 w 724"/>
                <a:gd name="T107" fmla="*/ 2 h 10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24"/>
                <a:gd name="T163" fmla="*/ 0 h 1033"/>
                <a:gd name="T164" fmla="*/ 724 w 724"/>
                <a:gd name="T165" fmla="*/ 1033 h 10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24" h="1033">
                  <a:moveTo>
                    <a:pt x="179" y="62"/>
                  </a:moveTo>
                  <a:lnTo>
                    <a:pt x="152" y="56"/>
                  </a:lnTo>
                  <a:lnTo>
                    <a:pt x="0" y="623"/>
                  </a:lnTo>
                  <a:lnTo>
                    <a:pt x="31" y="642"/>
                  </a:lnTo>
                  <a:lnTo>
                    <a:pt x="31" y="671"/>
                  </a:lnTo>
                  <a:lnTo>
                    <a:pt x="132" y="719"/>
                  </a:lnTo>
                  <a:lnTo>
                    <a:pt x="135" y="719"/>
                  </a:lnTo>
                  <a:lnTo>
                    <a:pt x="143" y="720"/>
                  </a:lnTo>
                  <a:lnTo>
                    <a:pt x="154" y="720"/>
                  </a:lnTo>
                  <a:lnTo>
                    <a:pt x="169" y="721"/>
                  </a:lnTo>
                  <a:lnTo>
                    <a:pt x="188" y="724"/>
                  </a:lnTo>
                  <a:lnTo>
                    <a:pt x="209" y="725"/>
                  </a:lnTo>
                  <a:lnTo>
                    <a:pt x="230" y="727"/>
                  </a:lnTo>
                  <a:lnTo>
                    <a:pt x="255" y="728"/>
                  </a:lnTo>
                  <a:lnTo>
                    <a:pt x="278" y="730"/>
                  </a:lnTo>
                  <a:lnTo>
                    <a:pt x="302" y="733"/>
                  </a:lnTo>
                  <a:lnTo>
                    <a:pt x="326" y="734"/>
                  </a:lnTo>
                  <a:lnTo>
                    <a:pt x="348" y="736"/>
                  </a:lnTo>
                  <a:lnTo>
                    <a:pt x="369" y="739"/>
                  </a:lnTo>
                  <a:lnTo>
                    <a:pt x="387" y="740"/>
                  </a:lnTo>
                  <a:lnTo>
                    <a:pt x="402" y="742"/>
                  </a:lnTo>
                  <a:lnTo>
                    <a:pt x="414" y="743"/>
                  </a:lnTo>
                  <a:lnTo>
                    <a:pt x="414" y="745"/>
                  </a:lnTo>
                  <a:lnTo>
                    <a:pt x="415" y="752"/>
                  </a:lnTo>
                  <a:lnTo>
                    <a:pt x="415" y="763"/>
                  </a:lnTo>
                  <a:lnTo>
                    <a:pt x="414" y="777"/>
                  </a:lnTo>
                  <a:lnTo>
                    <a:pt x="411" y="793"/>
                  </a:lnTo>
                  <a:lnTo>
                    <a:pt x="407" y="811"/>
                  </a:lnTo>
                  <a:lnTo>
                    <a:pt x="399" y="832"/>
                  </a:lnTo>
                  <a:lnTo>
                    <a:pt x="387" y="853"/>
                  </a:lnTo>
                  <a:lnTo>
                    <a:pt x="385" y="853"/>
                  </a:lnTo>
                  <a:lnTo>
                    <a:pt x="377" y="854"/>
                  </a:lnTo>
                  <a:lnTo>
                    <a:pt x="365" y="855"/>
                  </a:lnTo>
                  <a:lnTo>
                    <a:pt x="350" y="857"/>
                  </a:lnTo>
                  <a:lnTo>
                    <a:pt x="333" y="859"/>
                  </a:lnTo>
                  <a:lnTo>
                    <a:pt x="313" y="862"/>
                  </a:lnTo>
                  <a:lnTo>
                    <a:pt x="291" y="865"/>
                  </a:lnTo>
                  <a:lnTo>
                    <a:pt x="268" y="869"/>
                  </a:lnTo>
                  <a:lnTo>
                    <a:pt x="245" y="872"/>
                  </a:lnTo>
                  <a:lnTo>
                    <a:pt x="222" y="876"/>
                  </a:lnTo>
                  <a:lnTo>
                    <a:pt x="200" y="879"/>
                  </a:lnTo>
                  <a:lnTo>
                    <a:pt x="181" y="884"/>
                  </a:lnTo>
                  <a:lnTo>
                    <a:pt x="162" y="887"/>
                  </a:lnTo>
                  <a:lnTo>
                    <a:pt x="146" y="891"/>
                  </a:lnTo>
                  <a:lnTo>
                    <a:pt x="135" y="895"/>
                  </a:lnTo>
                  <a:lnTo>
                    <a:pt x="127" y="899"/>
                  </a:lnTo>
                  <a:lnTo>
                    <a:pt x="119" y="906"/>
                  </a:lnTo>
                  <a:lnTo>
                    <a:pt x="113" y="914"/>
                  </a:lnTo>
                  <a:lnTo>
                    <a:pt x="111" y="922"/>
                  </a:lnTo>
                  <a:lnTo>
                    <a:pt x="109" y="930"/>
                  </a:lnTo>
                  <a:lnTo>
                    <a:pt x="112" y="940"/>
                  </a:lnTo>
                  <a:lnTo>
                    <a:pt x="118" y="951"/>
                  </a:lnTo>
                  <a:lnTo>
                    <a:pt x="126" y="959"/>
                  </a:lnTo>
                  <a:lnTo>
                    <a:pt x="136" y="963"/>
                  </a:lnTo>
                  <a:lnTo>
                    <a:pt x="144" y="965"/>
                  </a:lnTo>
                  <a:lnTo>
                    <a:pt x="156" y="969"/>
                  </a:lnTo>
                  <a:lnTo>
                    <a:pt x="172" y="974"/>
                  </a:lnTo>
                  <a:lnTo>
                    <a:pt x="190" y="978"/>
                  </a:lnTo>
                  <a:lnTo>
                    <a:pt x="212" y="984"/>
                  </a:lnTo>
                  <a:lnTo>
                    <a:pt x="235" y="990"/>
                  </a:lnTo>
                  <a:lnTo>
                    <a:pt x="259" y="995"/>
                  </a:lnTo>
                  <a:lnTo>
                    <a:pt x="285" y="1001"/>
                  </a:lnTo>
                  <a:lnTo>
                    <a:pt x="310" y="1008"/>
                  </a:lnTo>
                  <a:lnTo>
                    <a:pt x="335" y="1014"/>
                  </a:lnTo>
                  <a:lnTo>
                    <a:pt x="361" y="1018"/>
                  </a:lnTo>
                  <a:lnTo>
                    <a:pt x="384" y="1024"/>
                  </a:lnTo>
                  <a:lnTo>
                    <a:pt x="406" y="1028"/>
                  </a:lnTo>
                  <a:lnTo>
                    <a:pt x="425" y="1031"/>
                  </a:lnTo>
                  <a:lnTo>
                    <a:pt x="441" y="1032"/>
                  </a:lnTo>
                  <a:lnTo>
                    <a:pt x="455" y="1033"/>
                  </a:lnTo>
                  <a:lnTo>
                    <a:pt x="468" y="1032"/>
                  </a:lnTo>
                  <a:lnTo>
                    <a:pt x="483" y="1030"/>
                  </a:lnTo>
                  <a:lnTo>
                    <a:pt x="500" y="1025"/>
                  </a:lnTo>
                  <a:lnTo>
                    <a:pt x="517" y="1020"/>
                  </a:lnTo>
                  <a:lnTo>
                    <a:pt x="536" y="1013"/>
                  </a:lnTo>
                  <a:lnTo>
                    <a:pt x="555" y="1005"/>
                  </a:lnTo>
                  <a:lnTo>
                    <a:pt x="575" y="997"/>
                  </a:lnTo>
                  <a:lnTo>
                    <a:pt x="594" y="987"/>
                  </a:lnTo>
                  <a:lnTo>
                    <a:pt x="614" y="978"/>
                  </a:lnTo>
                  <a:lnTo>
                    <a:pt x="631" y="969"/>
                  </a:lnTo>
                  <a:lnTo>
                    <a:pt x="649" y="960"/>
                  </a:lnTo>
                  <a:lnTo>
                    <a:pt x="664" y="952"/>
                  </a:lnTo>
                  <a:lnTo>
                    <a:pt x="676" y="944"/>
                  </a:lnTo>
                  <a:lnTo>
                    <a:pt x="687" y="936"/>
                  </a:lnTo>
                  <a:lnTo>
                    <a:pt x="695" y="930"/>
                  </a:lnTo>
                  <a:lnTo>
                    <a:pt x="699" y="925"/>
                  </a:lnTo>
                  <a:lnTo>
                    <a:pt x="702" y="917"/>
                  </a:lnTo>
                  <a:lnTo>
                    <a:pt x="699" y="910"/>
                  </a:lnTo>
                  <a:lnTo>
                    <a:pt x="692" y="904"/>
                  </a:lnTo>
                  <a:lnTo>
                    <a:pt x="682" y="900"/>
                  </a:lnTo>
                  <a:lnTo>
                    <a:pt x="669" y="895"/>
                  </a:lnTo>
                  <a:lnTo>
                    <a:pt x="657" y="892"/>
                  </a:lnTo>
                  <a:lnTo>
                    <a:pt x="644" y="888"/>
                  </a:lnTo>
                  <a:lnTo>
                    <a:pt x="634" y="886"/>
                  </a:lnTo>
                  <a:lnTo>
                    <a:pt x="633" y="879"/>
                  </a:lnTo>
                  <a:lnTo>
                    <a:pt x="631" y="861"/>
                  </a:lnTo>
                  <a:lnTo>
                    <a:pt x="628" y="833"/>
                  </a:lnTo>
                  <a:lnTo>
                    <a:pt x="623" y="798"/>
                  </a:lnTo>
                  <a:lnTo>
                    <a:pt x="618" y="760"/>
                  </a:lnTo>
                  <a:lnTo>
                    <a:pt x="611" y="720"/>
                  </a:lnTo>
                  <a:lnTo>
                    <a:pt x="603" y="682"/>
                  </a:lnTo>
                  <a:lnTo>
                    <a:pt x="592" y="647"/>
                  </a:lnTo>
                  <a:lnTo>
                    <a:pt x="724" y="137"/>
                  </a:lnTo>
                  <a:lnTo>
                    <a:pt x="697" y="86"/>
                  </a:lnTo>
                  <a:lnTo>
                    <a:pt x="712" y="52"/>
                  </a:lnTo>
                  <a:lnTo>
                    <a:pt x="643" y="0"/>
                  </a:lnTo>
                  <a:lnTo>
                    <a:pt x="627" y="9"/>
                  </a:lnTo>
                  <a:lnTo>
                    <a:pt x="179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84" name="Freeform 15"/>
            <p:cNvSpPr>
              <a:spLocks noChangeAspect="1"/>
            </p:cNvSpPr>
            <p:nvPr/>
          </p:nvSpPr>
          <p:spPr bwMode="auto">
            <a:xfrm>
              <a:off x="4685" y="2998"/>
              <a:ext cx="299" cy="300"/>
            </a:xfrm>
            <a:custGeom>
              <a:avLst/>
              <a:gdLst>
                <a:gd name="T0" fmla="*/ 0 w 598"/>
                <a:gd name="T1" fmla="*/ 17 h 602"/>
                <a:gd name="T2" fmla="*/ 14 w 598"/>
                <a:gd name="T3" fmla="*/ 18 h 602"/>
                <a:gd name="T4" fmla="*/ 19 w 598"/>
                <a:gd name="T5" fmla="*/ 0 h 602"/>
                <a:gd name="T6" fmla="*/ 19 w 598"/>
                <a:gd name="T7" fmla="*/ 0 h 602"/>
                <a:gd name="T8" fmla="*/ 5 w 598"/>
                <a:gd name="T9" fmla="*/ 1 h 602"/>
                <a:gd name="T10" fmla="*/ 5 w 598"/>
                <a:gd name="T11" fmla="*/ 1 h 602"/>
                <a:gd name="T12" fmla="*/ 0 w 598"/>
                <a:gd name="T13" fmla="*/ 17 h 6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8"/>
                <a:gd name="T22" fmla="*/ 0 h 602"/>
                <a:gd name="T23" fmla="*/ 598 w 598"/>
                <a:gd name="T24" fmla="*/ 602 h 6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8" h="602">
                  <a:moveTo>
                    <a:pt x="0" y="573"/>
                  </a:moveTo>
                  <a:lnTo>
                    <a:pt x="436" y="602"/>
                  </a:lnTo>
                  <a:lnTo>
                    <a:pt x="598" y="0"/>
                  </a:lnTo>
                  <a:lnTo>
                    <a:pt x="578" y="9"/>
                  </a:lnTo>
                  <a:lnTo>
                    <a:pt x="147" y="54"/>
                  </a:lnTo>
                  <a:lnTo>
                    <a:pt x="131" y="51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85" name="Freeform 16"/>
            <p:cNvSpPr>
              <a:spLocks noChangeAspect="1"/>
            </p:cNvSpPr>
            <p:nvPr/>
          </p:nvSpPr>
          <p:spPr bwMode="auto">
            <a:xfrm>
              <a:off x="4910" y="2999"/>
              <a:ext cx="88" cy="308"/>
            </a:xfrm>
            <a:custGeom>
              <a:avLst/>
              <a:gdLst>
                <a:gd name="T0" fmla="*/ 5 w 177"/>
                <a:gd name="T1" fmla="*/ 0 h 617"/>
                <a:gd name="T2" fmla="*/ 5 w 177"/>
                <a:gd name="T3" fmla="*/ 0 h 617"/>
                <a:gd name="T4" fmla="*/ 0 w 177"/>
                <a:gd name="T5" fmla="*/ 19 h 617"/>
                <a:gd name="T6" fmla="*/ 0 w 177"/>
                <a:gd name="T7" fmla="*/ 19 h 617"/>
                <a:gd name="T8" fmla="*/ 5 w 177"/>
                <a:gd name="T9" fmla="*/ 0 h 6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"/>
                <a:gd name="T16" fmla="*/ 0 h 617"/>
                <a:gd name="T17" fmla="*/ 177 w 177"/>
                <a:gd name="T18" fmla="*/ 617 h 6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" h="617">
                  <a:moveTo>
                    <a:pt x="165" y="0"/>
                  </a:moveTo>
                  <a:lnTo>
                    <a:pt x="177" y="5"/>
                  </a:lnTo>
                  <a:lnTo>
                    <a:pt x="10" y="617"/>
                  </a:lnTo>
                  <a:lnTo>
                    <a:pt x="0" y="60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86" name="Freeform 17"/>
            <p:cNvSpPr>
              <a:spLocks noChangeAspect="1"/>
            </p:cNvSpPr>
            <p:nvPr/>
          </p:nvSpPr>
          <p:spPr bwMode="auto">
            <a:xfrm>
              <a:off x="4921" y="3005"/>
              <a:ext cx="88" cy="311"/>
            </a:xfrm>
            <a:custGeom>
              <a:avLst/>
              <a:gdLst>
                <a:gd name="T0" fmla="*/ 5 w 178"/>
                <a:gd name="T1" fmla="*/ 0 h 621"/>
                <a:gd name="T2" fmla="*/ 5 w 178"/>
                <a:gd name="T3" fmla="*/ 1 h 621"/>
                <a:gd name="T4" fmla="*/ 0 w 178"/>
                <a:gd name="T5" fmla="*/ 20 h 621"/>
                <a:gd name="T6" fmla="*/ 0 w 178"/>
                <a:gd name="T7" fmla="*/ 20 h 621"/>
                <a:gd name="T8" fmla="*/ 5 w 178"/>
                <a:gd name="T9" fmla="*/ 0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"/>
                <a:gd name="T16" fmla="*/ 0 h 621"/>
                <a:gd name="T17" fmla="*/ 178 w 178"/>
                <a:gd name="T18" fmla="*/ 621 h 6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" h="621">
                  <a:moveTo>
                    <a:pt x="167" y="0"/>
                  </a:moveTo>
                  <a:lnTo>
                    <a:pt x="178" y="12"/>
                  </a:lnTo>
                  <a:lnTo>
                    <a:pt x="9" y="621"/>
                  </a:lnTo>
                  <a:lnTo>
                    <a:pt x="0" y="6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87" name="Freeform 18"/>
            <p:cNvSpPr>
              <a:spLocks noChangeAspect="1"/>
            </p:cNvSpPr>
            <p:nvPr/>
          </p:nvSpPr>
          <p:spPr bwMode="auto">
            <a:xfrm>
              <a:off x="4896" y="3307"/>
              <a:ext cx="14" cy="11"/>
            </a:xfrm>
            <a:custGeom>
              <a:avLst/>
              <a:gdLst>
                <a:gd name="T0" fmla="*/ 1 w 27"/>
                <a:gd name="T1" fmla="*/ 0 h 22"/>
                <a:gd name="T2" fmla="*/ 0 w 27"/>
                <a:gd name="T3" fmla="*/ 1 h 22"/>
                <a:gd name="T4" fmla="*/ 1 w 27"/>
                <a:gd name="T5" fmla="*/ 1 h 22"/>
                <a:gd name="T6" fmla="*/ 1 w 27"/>
                <a:gd name="T7" fmla="*/ 1 h 22"/>
                <a:gd name="T8" fmla="*/ 1 w 27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2"/>
                <a:gd name="T17" fmla="*/ 27 w 2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2">
                  <a:moveTo>
                    <a:pt x="18" y="0"/>
                  </a:moveTo>
                  <a:lnTo>
                    <a:pt x="0" y="12"/>
                  </a:lnTo>
                  <a:lnTo>
                    <a:pt x="8" y="22"/>
                  </a:lnTo>
                  <a:lnTo>
                    <a:pt x="27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88" name="Freeform 19"/>
            <p:cNvSpPr>
              <a:spLocks noChangeAspect="1"/>
            </p:cNvSpPr>
            <p:nvPr/>
          </p:nvSpPr>
          <p:spPr bwMode="auto">
            <a:xfrm>
              <a:off x="4905" y="3315"/>
              <a:ext cx="14" cy="11"/>
            </a:xfrm>
            <a:custGeom>
              <a:avLst/>
              <a:gdLst>
                <a:gd name="T0" fmla="*/ 1 w 28"/>
                <a:gd name="T1" fmla="*/ 0 h 22"/>
                <a:gd name="T2" fmla="*/ 0 w 28"/>
                <a:gd name="T3" fmla="*/ 1 h 22"/>
                <a:gd name="T4" fmla="*/ 1 w 28"/>
                <a:gd name="T5" fmla="*/ 1 h 22"/>
                <a:gd name="T6" fmla="*/ 1 w 28"/>
                <a:gd name="T7" fmla="*/ 1 h 22"/>
                <a:gd name="T8" fmla="*/ 1 w 2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2"/>
                <a:gd name="T17" fmla="*/ 28 w 2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2">
                  <a:moveTo>
                    <a:pt x="19" y="0"/>
                  </a:moveTo>
                  <a:lnTo>
                    <a:pt x="0" y="13"/>
                  </a:lnTo>
                  <a:lnTo>
                    <a:pt x="8" y="22"/>
                  </a:lnTo>
                  <a:lnTo>
                    <a:pt x="28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89" name="Freeform 20"/>
            <p:cNvSpPr>
              <a:spLocks noChangeAspect="1"/>
            </p:cNvSpPr>
            <p:nvPr/>
          </p:nvSpPr>
          <p:spPr bwMode="auto">
            <a:xfrm>
              <a:off x="4700" y="3302"/>
              <a:ext cx="183" cy="22"/>
            </a:xfrm>
            <a:custGeom>
              <a:avLst/>
              <a:gdLst>
                <a:gd name="T0" fmla="*/ 12 w 366"/>
                <a:gd name="T1" fmla="*/ 0 h 45"/>
                <a:gd name="T2" fmla="*/ 12 w 366"/>
                <a:gd name="T3" fmla="*/ 1 h 45"/>
                <a:gd name="T4" fmla="*/ 12 w 366"/>
                <a:gd name="T5" fmla="*/ 1 h 45"/>
                <a:gd name="T6" fmla="*/ 12 w 366"/>
                <a:gd name="T7" fmla="*/ 1 h 45"/>
                <a:gd name="T8" fmla="*/ 11 w 366"/>
                <a:gd name="T9" fmla="*/ 1 h 45"/>
                <a:gd name="T10" fmla="*/ 11 w 366"/>
                <a:gd name="T11" fmla="*/ 1 h 45"/>
                <a:gd name="T12" fmla="*/ 10 w 366"/>
                <a:gd name="T13" fmla="*/ 1 h 45"/>
                <a:gd name="T14" fmla="*/ 10 w 366"/>
                <a:gd name="T15" fmla="*/ 1 h 45"/>
                <a:gd name="T16" fmla="*/ 9 w 366"/>
                <a:gd name="T17" fmla="*/ 1 h 45"/>
                <a:gd name="T18" fmla="*/ 8 w 366"/>
                <a:gd name="T19" fmla="*/ 0 h 45"/>
                <a:gd name="T20" fmla="*/ 7 w 366"/>
                <a:gd name="T21" fmla="*/ 0 h 45"/>
                <a:gd name="T22" fmla="*/ 6 w 366"/>
                <a:gd name="T23" fmla="*/ 0 h 45"/>
                <a:gd name="T24" fmla="*/ 6 w 366"/>
                <a:gd name="T25" fmla="*/ 0 h 45"/>
                <a:gd name="T26" fmla="*/ 5 w 366"/>
                <a:gd name="T27" fmla="*/ 0 h 45"/>
                <a:gd name="T28" fmla="*/ 4 w 366"/>
                <a:gd name="T29" fmla="*/ 0 h 45"/>
                <a:gd name="T30" fmla="*/ 3 w 366"/>
                <a:gd name="T31" fmla="*/ 0 h 45"/>
                <a:gd name="T32" fmla="*/ 2 w 366"/>
                <a:gd name="T33" fmla="*/ 0 h 45"/>
                <a:gd name="T34" fmla="*/ 0 w 366"/>
                <a:gd name="T35" fmla="*/ 0 h 45"/>
                <a:gd name="T36" fmla="*/ 1 w 366"/>
                <a:gd name="T37" fmla="*/ 0 h 45"/>
                <a:gd name="T38" fmla="*/ 1 w 366"/>
                <a:gd name="T39" fmla="*/ 0 h 45"/>
                <a:gd name="T40" fmla="*/ 1 w 366"/>
                <a:gd name="T41" fmla="*/ 0 h 45"/>
                <a:gd name="T42" fmla="*/ 1 w 366"/>
                <a:gd name="T43" fmla="*/ 0 h 45"/>
                <a:gd name="T44" fmla="*/ 1 w 366"/>
                <a:gd name="T45" fmla="*/ 0 h 45"/>
                <a:gd name="T46" fmla="*/ 2 w 366"/>
                <a:gd name="T47" fmla="*/ 0 h 45"/>
                <a:gd name="T48" fmla="*/ 2 w 366"/>
                <a:gd name="T49" fmla="*/ 0 h 45"/>
                <a:gd name="T50" fmla="*/ 2 w 366"/>
                <a:gd name="T51" fmla="*/ 0 h 45"/>
                <a:gd name="T52" fmla="*/ 3 w 366"/>
                <a:gd name="T53" fmla="*/ 0 h 45"/>
                <a:gd name="T54" fmla="*/ 4 w 366"/>
                <a:gd name="T55" fmla="*/ 0 h 45"/>
                <a:gd name="T56" fmla="*/ 5 w 366"/>
                <a:gd name="T57" fmla="*/ 0 h 45"/>
                <a:gd name="T58" fmla="*/ 6 w 366"/>
                <a:gd name="T59" fmla="*/ 0 h 45"/>
                <a:gd name="T60" fmla="*/ 7 w 366"/>
                <a:gd name="T61" fmla="*/ 0 h 45"/>
                <a:gd name="T62" fmla="*/ 8 w 366"/>
                <a:gd name="T63" fmla="*/ 0 h 45"/>
                <a:gd name="T64" fmla="*/ 9 w 366"/>
                <a:gd name="T65" fmla="*/ 0 h 45"/>
                <a:gd name="T66" fmla="*/ 10 w 366"/>
                <a:gd name="T67" fmla="*/ 0 h 45"/>
                <a:gd name="T68" fmla="*/ 12 w 366"/>
                <a:gd name="T69" fmla="*/ 0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6"/>
                <a:gd name="T106" fmla="*/ 0 h 45"/>
                <a:gd name="T107" fmla="*/ 366 w 366"/>
                <a:gd name="T108" fmla="*/ 45 h 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6" h="45">
                  <a:moveTo>
                    <a:pt x="366" y="23"/>
                  </a:moveTo>
                  <a:lnTo>
                    <a:pt x="364" y="45"/>
                  </a:lnTo>
                  <a:lnTo>
                    <a:pt x="362" y="45"/>
                  </a:lnTo>
                  <a:lnTo>
                    <a:pt x="356" y="44"/>
                  </a:lnTo>
                  <a:lnTo>
                    <a:pt x="346" y="42"/>
                  </a:lnTo>
                  <a:lnTo>
                    <a:pt x="332" y="41"/>
                  </a:lnTo>
                  <a:lnTo>
                    <a:pt x="316" y="38"/>
                  </a:lnTo>
                  <a:lnTo>
                    <a:pt x="295" y="36"/>
                  </a:lnTo>
                  <a:lnTo>
                    <a:pt x="273" y="33"/>
                  </a:lnTo>
                  <a:lnTo>
                    <a:pt x="248" y="30"/>
                  </a:lnTo>
                  <a:lnTo>
                    <a:pt x="221" y="28"/>
                  </a:lnTo>
                  <a:lnTo>
                    <a:pt x="192" y="26"/>
                  </a:lnTo>
                  <a:lnTo>
                    <a:pt x="162" y="23"/>
                  </a:lnTo>
                  <a:lnTo>
                    <a:pt x="131" y="22"/>
                  </a:lnTo>
                  <a:lnTo>
                    <a:pt x="99" y="21"/>
                  </a:lnTo>
                  <a:lnTo>
                    <a:pt x="67" y="21"/>
                  </a:lnTo>
                  <a:lnTo>
                    <a:pt x="33" y="21"/>
                  </a:lnTo>
                  <a:lnTo>
                    <a:pt x="0" y="22"/>
                  </a:lnTo>
                  <a:lnTo>
                    <a:pt x="5" y="5"/>
                  </a:lnTo>
                  <a:lnTo>
                    <a:pt x="6" y="5"/>
                  </a:lnTo>
                  <a:lnTo>
                    <a:pt x="9" y="4"/>
                  </a:lnTo>
                  <a:lnTo>
                    <a:pt x="15" y="4"/>
                  </a:lnTo>
                  <a:lnTo>
                    <a:pt x="23" y="3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34" y="2"/>
                  </a:lnTo>
                  <a:lnTo>
                    <a:pt x="162" y="3"/>
                  </a:lnTo>
                  <a:lnTo>
                    <a:pt x="196" y="5"/>
                  </a:lnTo>
                  <a:lnTo>
                    <a:pt x="233" y="8"/>
                  </a:lnTo>
                  <a:lnTo>
                    <a:pt x="273" y="12"/>
                  </a:lnTo>
                  <a:lnTo>
                    <a:pt x="318" y="18"/>
                  </a:lnTo>
                  <a:lnTo>
                    <a:pt x="366" y="23"/>
                  </a:lnTo>
                  <a:close/>
                </a:path>
              </a:pathLst>
            </a:custGeom>
            <a:solidFill>
              <a:srgbClr val="6BADC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90" name="Freeform 21"/>
            <p:cNvSpPr>
              <a:spLocks noChangeAspect="1"/>
            </p:cNvSpPr>
            <p:nvPr/>
          </p:nvSpPr>
          <p:spPr bwMode="auto">
            <a:xfrm>
              <a:off x="4775" y="3263"/>
              <a:ext cx="20" cy="19"/>
            </a:xfrm>
            <a:custGeom>
              <a:avLst/>
              <a:gdLst>
                <a:gd name="T0" fmla="*/ 1 w 39"/>
                <a:gd name="T1" fmla="*/ 2 h 38"/>
                <a:gd name="T2" fmla="*/ 1 w 39"/>
                <a:gd name="T3" fmla="*/ 1 h 38"/>
                <a:gd name="T4" fmla="*/ 1 w 39"/>
                <a:gd name="T5" fmla="*/ 2 h 38"/>
                <a:gd name="T6" fmla="*/ 1 w 39"/>
                <a:gd name="T7" fmla="*/ 1 h 38"/>
                <a:gd name="T8" fmla="*/ 0 w 39"/>
                <a:gd name="T9" fmla="*/ 1 h 38"/>
                <a:gd name="T10" fmla="*/ 1 w 39"/>
                <a:gd name="T11" fmla="*/ 1 h 38"/>
                <a:gd name="T12" fmla="*/ 1 w 39"/>
                <a:gd name="T13" fmla="*/ 0 h 38"/>
                <a:gd name="T14" fmla="*/ 1 w 39"/>
                <a:gd name="T15" fmla="*/ 1 h 38"/>
                <a:gd name="T16" fmla="*/ 2 w 39"/>
                <a:gd name="T17" fmla="*/ 1 h 38"/>
                <a:gd name="T18" fmla="*/ 1 w 39"/>
                <a:gd name="T19" fmla="*/ 1 h 38"/>
                <a:gd name="T20" fmla="*/ 1 w 39"/>
                <a:gd name="T21" fmla="*/ 2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38"/>
                <a:gd name="T35" fmla="*/ 39 w 39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38">
                  <a:moveTo>
                    <a:pt x="30" y="38"/>
                  </a:moveTo>
                  <a:lnTo>
                    <a:pt x="18" y="31"/>
                  </a:lnTo>
                  <a:lnTo>
                    <a:pt x="6" y="37"/>
                  </a:lnTo>
                  <a:lnTo>
                    <a:pt x="9" y="23"/>
                  </a:lnTo>
                  <a:lnTo>
                    <a:pt x="0" y="13"/>
                  </a:lnTo>
                  <a:lnTo>
                    <a:pt x="14" y="13"/>
                  </a:lnTo>
                  <a:lnTo>
                    <a:pt x="21" y="0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29" y="25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91" name="Freeform 22"/>
            <p:cNvSpPr>
              <a:spLocks noChangeAspect="1"/>
            </p:cNvSpPr>
            <p:nvPr/>
          </p:nvSpPr>
          <p:spPr bwMode="auto">
            <a:xfrm>
              <a:off x="4714" y="3028"/>
              <a:ext cx="234" cy="229"/>
            </a:xfrm>
            <a:custGeom>
              <a:avLst/>
              <a:gdLst>
                <a:gd name="T0" fmla="*/ 15 w 466"/>
                <a:gd name="T1" fmla="*/ 0 h 459"/>
                <a:gd name="T2" fmla="*/ 15 w 466"/>
                <a:gd name="T3" fmla="*/ 0 h 459"/>
                <a:gd name="T4" fmla="*/ 4 w 466"/>
                <a:gd name="T5" fmla="*/ 0 h 459"/>
                <a:gd name="T6" fmla="*/ 0 w 466"/>
                <a:gd name="T7" fmla="*/ 14 h 459"/>
                <a:gd name="T8" fmla="*/ 1 w 466"/>
                <a:gd name="T9" fmla="*/ 14 h 459"/>
                <a:gd name="T10" fmla="*/ 4 w 466"/>
                <a:gd name="T11" fmla="*/ 1 h 459"/>
                <a:gd name="T12" fmla="*/ 15 w 466"/>
                <a:gd name="T13" fmla="*/ 0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6"/>
                <a:gd name="T22" fmla="*/ 0 h 459"/>
                <a:gd name="T23" fmla="*/ 466 w 466"/>
                <a:gd name="T24" fmla="*/ 459 h 4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6" h="459">
                  <a:moveTo>
                    <a:pt x="464" y="7"/>
                  </a:moveTo>
                  <a:lnTo>
                    <a:pt x="466" y="0"/>
                  </a:lnTo>
                  <a:lnTo>
                    <a:pt x="108" y="30"/>
                  </a:lnTo>
                  <a:lnTo>
                    <a:pt x="0" y="459"/>
                  </a:lnTo>
                  <a:lnTo>
                    <a:pt x="14" y="457"/>
                  </a:lnTo>
                  <a:lnTo>
                    <a:pt x="118" y="38"/>
                  </a:lnTo>
                  <a:lnTo>
                    <a:pt x="46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92" name="Freeform 23"/>
            <p:cNvSpPr>
              <a:spLocks noChangeAspect="1"/>
            </p:cNvSpPr>
            <p:nvPr/>
          </p:nvSpPr>
          <p:spPr bwMode="auto">
            <a:xfrm>
              <a:off x="4934" y="3034"/>
              <a:ext cx="79" cy="280"/>
            </a:xfrm>
            <a:custGeom>
              <a:avLst/>
              <a:gdLst>
                <a:gd name="T0" fmla="*/ 5 w 157"/>
                <a:gd name="T1" fmla="*/ 1 h 560"/>
                <a:gd name="T2" fmla="*/ 1 w 157"/>
                <a:gd name="T3" fmla="*/ 18 h 560"/>
                <a:gd name="T4" fmla="*/ 0 w 157"/>
                <a:gd name="T5" fmla="*/ 18 h 560"/>
                <a:gd name="T6" fmla="*/ 5 w 157"/>
                <a:gd name="T7" fmla="*/ 0 h 560"/>
                <a:gd name="T8" fmla="*/ 5 w 157"/>
                <a:gd name="T9" fmla="*/ 1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560"/>
                <a:gd name="T17" fmla="*/ 157 w 157"/>
                <a:gd name="T18" fmla="*/ 560 h 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560">
                  <a:moveTo>
                    <a:pt x="157" y="15"/>
                  </a:moveTo>
                  <a:lnTo>
                    <a:pt x="15" y="553"/>
                  </a:lnTo>
                  <a:lnTo>
                    <a:pt x="0" y="560"/>
                  </a:lnTo>
                  <a:lnTo>
                    <a:pt x="154" y="0"/>
                  </a:lnTo>
                  <a:lnTo>
                    <a:pt x="157" y="15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93" name="Freeform 24"/>
            <p:cNvSpPr>
              <a:spLocks noChangeAspect="1"/>
            </p:cNvSpPr>
            <p:nvPr/>
          </p:nvSpPr>
          <p:spPr bwMode="auto">
            <a:xfrm>
              <a:off x="4733" y="3319"/>
              <a:ext cx="143" cy="21"/>
            </a:xfrm>
            <a:custGeom>
              <a:avLst/>
              <a:gdLst>
                <a:gd name="T0" fmla="*/ 0 w 287"/>
                <a:gd name="T1" fmla="*/ 0 h 43"/>
                <a:gd name="T2" fmla="*/ 0 w 287"/>
                <a:gd name="T3" fmla="*/ 0 h 43"/>
                <a:gd name="T4" fmla="*/ 0 w 287"/>
                <a:gd name="T5" fmla="*/ 0 h 43"/>
                <a:gd name="T6" fmla="*/ 0 w 287"/>
                <a:gd name="T7" fmla="*/ 0 h 43"/>
                <a:gd name="T8" fmla="*/ 0 w 287"/>
                <a:gd name="T9" fmla="*/ 0 h 43"/>
                <a:gd name="T10" fmla="*/ 0 w 287"/>
                <a:gd name="T11" fmla="*/ 0 h 43"/>
                <a:gd name="T12" fmla="*/ 0 w 287"/>
                <a:gd name="T13" fmla="*/ 0 h 43"/>
                <a:gd name="T14" fmla="*/ 0 w 287"/>
                <a:gd name="T15" fmla="*/ 0 h 43"/>
                <a:gd name="T16" fmla="*/ 0 w 287"/>
                <a:gd name="T17" fmla="*/ 0 h 43"/>
                <a:gd name="T18" fmla="*/ 0 w 287"/>
                <a:gd name="T19" fmla="*/ 0 h 43"/>
                <a:gd name="T20" fmla="*/ 0 w 287"/>
                <a:gd name="T21" fmla="*/ 0 h 43"/>
                <a:gd name="T22" fmla="*/ 1 w 287"/>
                <a:gd name="T23" fmla="*/ 1 h 43"/>
                <a:gd name="T24" fmla="*/ 1 w 287"/>
                <a:gd name="T25" fmla="*/ 1 h 43"/>
                <a:gd name="T26" fmla="*/ 2 w 287"/>
                <a:gd name="T27" fmla="*/ 1 h 43"/>
                <a:gd name="T28" fmla="*/ 3 w 287"/>
                <a:gd name="T29" fmla="*/ 1 h 43"/>
                <a:gd name="T30" fmla="*/ 4 w 287"/>
                <a:gd name="T31" fmla="*/ 1 h 43"/>
                <a:gd name="T32" fmla="*/ 4 w 287"/>
                <a:gd name="T33" fmla="*/ 1 h 43"/>
                <a:gd name="T34" fmla="*/ 5 w 287"/>
                <a:gd name="T35" fmla="*/ 1 h 43"/>
                <a:gd name="T36" fmla="*/ 6 w 287"/>
                <a:gd name="T37" fmla="*/ 1 h 43"/>
                <a:gd name="T38" fmla="*/ 7 w 287"/>
                <a:gd name="T39" fmla="*/ 1 h 43"/>
                <a:gd name="T40" fmla="*/ 7 w 287"/>
                <a:gd name="T41" fmla="*/ 1 h 43"/>
                <a:gd name="T42" fmla="*/ 8 w 287"/>
                <a:gd name="T43" fmla="*/ 1 h 43"/>
                <a:gd name="T44" fmla="*/ 8 w 287"/>
                <a:gd name="T45" fmla="*/ 1 h 43"/>
                <a:gd name="T46" fmla="*/ 8 w 287"/>
                <a:gd name="T47" fmla="*/ 1 h 43"/>
                <a:gd name="T48" fmla="*/ 8 w 287"/>
                <a:gd name="T49" fmla="*/ 1 h 43"/>
                <a:gd name="T50" fmla="*/ 8 w 287"/>
                <a:gd name="T51" fmla="*/ 1 h 43"/>
                <a:gd name="T52" fmla="*/ 8 w 287"/>
                <a:gd name="T53" fmla="*/ 1 h 43"/>
                <a:gd name="T54" fmla="*/ 8 w 287"/>
                <a:gd name="T55" fmla="*/ 1 h 43"/>
                <a:gd name="T56" fmla="*/ 7 w 287"/>
                <a:gd name="T57" fmla="*/ 1 h 43"/>
                <a:gd name="T58" fmla="*/ 7 w 287"/>
                <a:gd name="T59" fmla="*/ 1 h 43"/>
                <a:gd name="T60" fmla="*/ 6 w 287"/>
                <a:gd name="T61" fmla="*/ 1 h 43"/>
                <a:gd name="T62" fmla="*/ 6 w 287"/>
                <a:gd name="T63" fmla="*/ 1 h 43"/>
                <a:gd name="T64" fmla="*/ 5 w 287"/>
                <a:gd name="T65" fmla="*/ 1 h 43"/>
                <a:gd name="T66" fmla="*/ 4 w 287"/>
                <a:gd name="T67" fmla="*/ 0 h 43"/>
                <a:gd name="T68" fmla="*/ 3 w 287"/>
                <a:gd name="T69" fmla="*/ 0 h 43"/>
                <a:gd name="T70" fmla="*/ 3 w 287"/>
                <a:gd name="T71" fmla="*/ 0 h 43"/>
                <a:gd name="T72" fmla="*/ 2 w 287"/>
                <a:gd name="T73" fmla="*/ 0 h 43"/>
                <a:gd name="T74" fmla="*/ 2 w 287"/>
                <a:gd name="T75" fmla="*/ 0 h 43"/>
                <a:gd name="T76" fmla="*/ 1 w 287"/>
                <a:gd name="T77" fmla="*/ 0 h 43"/>
                <a:gd name="T78" fmla="*/ 1 w 287"/>
                <a:gd name="T79" fmla="*/ 0 h 43"/>
                <a:gd name="T80" fmla="*/ 1 w 287"/>
                <a:gd name="T81" fmla="*/ 0 h 43"/>
                <a:gd name="T82" fmla="*/ 0 w 287"/>
                <a:gd name="T83" fmla="*/ 0 h 43"/>
                <a:gd name="T84" fmla="*/ 0 w 287"/>
                <a:gd name="T85" fmla="*/ 0 h 43"/>
                <a:gd name="T86" fmla="*/ 0 w 287"/>
                <a:gd name="T87" fmla="*/ 0 h 43"/>
                <a:gd name="T88" fmla="*/ 0 w 287"/>
                <a:gd name="T89" fmla="*/ 0 h 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7"/>
                <a:gd name="T136" fmla="*/ 0 h 43"/>
                <a:gd name="T137" fmla="*/ 287 w 287"/>
                <a:gd name="T138" fmla="*/ 43 h 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7" h="43">
                  <a:moveTo>
                    <a:pt x="18" y="0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9" y="24"/>
                  </a:lnTo>
                  <a:lnTo>
                    <a:pt x="16" y="26"/>
                  </a:lnTo>
                  <a:lnTo>
                    <a:pt x="28" y="30"/>
                  </a:lnTo>
                  <a:lnTo>
                    <a:pt x="45" y="32"/>
                  </a:lnTo>
                  <a:lnTo>
                    <a:pt x="63" y="33"/>
                  </a:lnTo>
                  <a:lnTo>
                    <a:pt x="85" y="36"/>
                  </a:lnTo>
                  <a:lnTo>
                    <a:pt x="108" y="37"/>
                  </a:lnTo>
                  <a:lnTo>
                    <a:pt x="133" y="38"/>
                  </a:lnTo>
                  <a:lnTo>
                    <a:pt x="157" y="39"/>
                  </a:lnTo>
                  <a:lnTo>
                    <a:pt x="182" y="40"/>
                  </a:lnTo>
                  <a:lnTo>
                    <a:pt x="206" y="41"/>
                  </a:lnTo>
                  <a:lnTo>
                    <a:pt x="228" y="41"/>
                  </a:lnTo>
                  <a:lnTo>
                    <a:pt x="247" y="41"/>
                  </a:lnTo>
                  <a:lnTo>
                    <a:pt x="263" y="43"/>
                  </a:lnTo>
                  <a:lnTo>
                    <a:pt x="276" y="43"/>
                  </a:lnTo>
                  <a:lnTo>
                    <a:pt x="284" y="43"/>
                  </a:lnTo>
                  <a:lnTo>
                    <a:pt x="287" y="43"/>
                  </a:lnTo>
                  <a:lnTo>
                    <a:pt x="284" y="43"/>
                  </a:lnTo>
                  <a:lnTo>
                    <a:pt x="276" y="41"/>
                  </a:lnTo>
                  <a:lnTo>
                    <a:pt x="266" y="41"/>
                  </a:lnTo>
                  <a:lnTo>
                    <a:pt x="251" y="39"/>
                  </a:lnTo>
                  <a:lnTo>
                    <a:pt x="232" y="38"/>
                  </a:lnTo>
                  <a:lnTo>
                    <a:pt x="213" y="37"/>
                  </a:lnTo>
                  <a:lnTo>
                    <a:pt x="192" y="35"/>
                  </a:lnTo>
                  <a:lnTo>
                    <a:pt x="170" y="33"/>
                  </a:lnTo>
                  <a:lnTo>
                    <a:pt x="147" y="31"/>
                  </a:lnTo>
                  <a:lnTo>
                    <a:pt x="125" y="29"/>
                  </a:lnTo>
                  <a:lnTo>
                    <a:pt x="103" y="28"/>
                  </a:lnTo>
                  <a:lnTo>
                    <a:pt x="85" y="25"/>
                  </a:lnTo>
                  <a:lnTo>
                    <a:pt x="68" y="24"/>
                  </a:lnTo>
                  <a:lnTo>
                    <a:pt x="53" y="23"/>
                  </a:lnTo>
                  <a:lnTo>
                    <a:pt x="42" y="22"/>
                  </a:lnTo>
                  <a:lnTo>
                    <a:pt x="35" y="21"/>
                  </a:lnTo>
                  <a:lnTo>
                    <a:pt x="24" y="15"/>
                  </a:lnTo>
                  <a:lnTo>
                    <a:pt x="18" y="8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94" name="Freeform 25"/>
            <p:cNvSpPr>
              <a:spLocks noChangeAspect="1"/>
            </p:cNvSpPr>
            <p:nvPr/>
          </p:nvSpPr>
          <p:spPr bwMode="auto">
            <a:xfrm>
              <a:off x="4885" y="3354"/>
              <a:ext cx="52" cy="30"/>
            </a:xfrm>
            <a:custGeom>
              <a:avLst/>
              <a:gdLst>
                <a:gd name="T0" fmla="*/ 3 w 103"/>
                <a:gd name="T1" fmla="*/ 1 h 60"/>
                <a:gd name="T2" fmla="*/ 0 w 103"/>
                <a:gd name="T3" fmla="*/ 0 h 60"/>
                <a:gd name="T4" fmla="*/ 1 w 103"/>
                <a:gd name="T5" fmla="*/ 1 h 60"/>
                <a:gd name="T6" fmla="*/ 1 w 103"/>
                <a:gd name="T7" fmla="*/ 1 h 60"/>
                <a:gd name="T8" fmla="*/ 1 w 103"/>
                <a:gd name="T9" fmla="*/ 1 h 60"/>
                <a:gd name="T10" fmla="*/ 1 w 103"/>
                <a:gd name="T11" fmla="*/ 2 h 60"/>
                <a:gd name="T12" fmla="*/ 4 w 103"/>
                <a:gd name="T13" fmla="*/ 2 h 60"/>
                <a:gd name="T14" fmla="*/ 4 w 103"/>
                <a:gd name="T15" fmla="*/ 2 h 60"/>
                <a:gd name="T16" fmla="*/ 4 w 103"/>
                <a:gd name="T17" fmla="*/ 1 h 60"/>
                <a:gd name="T18" fmla="*/ 3 w 103"/>
                <a:gd name="T19" fmla="*/ 1 h 60"/>
                <a:gd name="T20" fmla="*/ 3 w 103"/>
                <a:gd name="T21" fmla="*/ 1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"/>
                <a:gd name="T34" fmla="*/ 0 h 60"/>
                <a:gd name="T35" fmla="*/ 103 w 103"/>
                <a:gd name="T36" fmla="*/ 60 h 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" h="60">
                  <a:moveTo>
                    <a:pt x="94" y="5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1" y="20"/>
                  </a:lnTo>
                  <a:lnTo>
                    <a:pt x="1" y="29"/>
                  </a:lnTo>
                  <a:lnTo>
                    <a:pt x="1" y="38"/>
                  </a:lnTo>
                  <a:lnTo>
                    <a:pt x="103" y="60"/>
                  </a:lnTo>
                  <a:lnTo>
                    <a:pt x="100" y="37"/>
                  </a:lnTo>
                  <a:lnTo>
                    <a:pt x="98" y="20"/>
                  </a:lnTo>
                  <a:lnTo>
                    <a:pt x="95" y="8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95" name="Freeform 26"/>
            <p:cNvSpPr>
              <a:spLocks noChangeAspect="1"/>
            </p:cNvSpPr>
            <p:nvPr/>
          </p:nvSpPr>
          <p:spPr bwMode="auto">
            <a:xfrm>
              <a:off x="4870" y="3373"/>
              <a:ext cx="67" cy="65"/>
            </a:xfrm>
            <a:custGeom>
              <a:avLst/>
              <a:gdLst>
                <a:gd name="T0" fmla="*/ 1 w 134"/>
                <a:gd name="T1" fmla="*/ 0 h 129"/>
                <a:gd name="T2" fmla="*/ 1 w 134"/>
                <a:gd name="T3" fmla="*/ 2 h 129"/>
                <a:gd name="T4" fmla="*/ 1 w 134"/>
                <a:gd name="T5" fmla="*/ 3 h 129"/>
                <a:gd name="T6" fmla="*/ 1 w 134"/>
                <a:gd name="T7" fmla="*/ 3 h 129"/>
                <a:gd name="T8" fmla="*/ 0 w 134"/>
                <a:gd name="T9" fmla="*/ 4 h 129"/>
                <a:gd name="T10" fmla="*/ 5 w 134"/>
                <a:gd name="T11" fmla="*/ 5 h 129"/>
                <a:gd name="T12" fmla="*/ 5 w 134"/>
                <a:gd name="T13" fmla="*/ 4 h 129"/>
                <a:gd name="T14" fmla="*/ 5 w 134"/>
                <a:gd name="T15" fmla="*/ 3 h 129"/>
                <a:gd name="T16" fmla="*/ 5 w 134"/>
                <a:gd name="T17" fmla="*/ 2 h 129"/>
                <a:gd name="T18" fmla="*/ 5 w 134"/>
                <a:gd name="T19" fmla="*/ 1 h 129"/>
                <a:gd name="T20" fmla="*/ 1 w 134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129"/>
                <a:gd name="T35" fmla="*/ 134 w 134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129">
                  <a:moveTo>
                    <a:pt x="30" y="0"/>
                  </a:moveTo>
                  <a:lnTo>
                    <a:pt x="24" y="43"/>
                  </a:lnTo>
                  <a:lnTo>
                    <a:pt x="14" y="73"/>
                  </a:lnTo>
                  <a:lnTo>
                    <a:pt x="5" y="91"/>
                  </a:lnTo>
                  <a:lnTo>
                    <a:pt x="0" y="97"/>
                  </a:lnTo>
                  <a:lnTo>
                    <a:pt x="130" y="129"/>
                  </a:lnTo>
                  <a:lnTo>
                    <a:pt x="132" y="98"/>
                  </a:lnTo>
                  <a:lnTo>
                    <a:pt x="134" y="71"/>
                  </a:lnTo>
                  <a:lnTo>
                    <a:pt x="134" y="44"/>
                  </a:lnTo>
                  <a:lnTo>
                    <a:pt x="13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DD8A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96" name="Freeform 27"/>
            <p:cNvSpPr>
              <a:spLocks noChangeAspect="1"/>
            </p:cNvSpPr>
            <p:nvPr/>
          </p:nvSpPr>
          <p:spPr bwMode="auto">
            <a:xfrm>
              <a:off x="4945" y="3358"/>
              <a:ext cx="30" cy="79"/>
            </a:xfrm>
            <a:custGeom>
              <a:avLst/>
              <a:gdLst>
                <a:gd name="T0" fmla="*/ 0 w 60"/>
                <a:gd name="T1" fmla="*/ 0 h 159"/>
                <a:gd name="T2" fmla="*/ 1 w 60"/>
                <a:gd name="T3" fmla="*/ 0 h 159"/>
                <a:gd name="T4" fmla="*/ 1 w 60"/>
                <a:gd name="T5" fmla="*/ 0 h 159"/>
                <a:gd name="T6" fmla="*/ 1 w 60"/>
                <a:gd name="T7" fmla="*/ 0 h 159"/>
                <a:gd name="T8" fmla="*/ 1 w 60"/>
                <a:gd name="T9" fmla="*/ 1 h 159"/>
                <a:gd name="T10" fmla="*/ 2 w 60"/>
                <a:gd name="T11" fmla="*/ 2 h 159"/>
                <a:gd name="T12" fmla="*/ 2 w 60"/>
                <a:gd name="T13" fmla="*/ 2 h 159"/>
                <a:gd name="T14" fmla="*/ 2 w 60"/>
                <a:gd name="T15" fmla="*/ 3 h 159"/>
                <a:gd name="T16" fmla="*/ 2 w 60"/>
                <a:gd name="T17" fmla="*/ 4 h 159"/>
                <a:gd name="T18" fmla="*/ 2 w 60"/>
                <a:gd name="T19" fmla="*/ 4 h 159"/>
                <a:gd name="T20" fmla="*/ 2 w 60"/>
                <a:gd name="T21" fmla="*/ 4 h 159"/>
                <a:gd name="T22" fmla="*/ 2 w 60"/>
                <a:gd name="T23" fmla="*/ 4 h 159"/>
                <a:gd name="T24" fmla="*/ 2 w 60"/>
                <a:gd name="T25" fmla="*/ 4 h 159"/>
                <a:gd name="T26" fmla="*/ 1 w 60"/>
                <a:gd name="T27" fmla="*/ 4 h 159"/>
                <a:gd name="T28" fmla="*/ 1 w 60"/>
                <a:gd name="T29" fmla="*/ 4 h 159"/>
                <a:gd name="T30" fmla="*/ 1 w 60"/>
                <a:gd name="T31" fmla="*/ 4 h 159"/>
                <a:gd name="T32" fmla="*/ 1 w 60"/>
                <a:gd name="T33" fmla="*/ 4 h 159"/>
                <a:gd name="T34" fmla="*/ 1 w 60"/>
                <a:gd name="T35" fmla="*/ 4 h 159"/>
                <a:gd name="T36" fmla="*/ 1 w 60"/>
                <a:gd name="T37" fmla="*/ 3 h 159"/>
                <a:gd name="T38" fmla="*/ 1 w 60"/>
                <a:gd name="T39" fmla="*/ 1 h 159"/>
                <a:gd name="T40" fmla="*/ 0 w 60"/>
                <a:gd name="T41" fmla="*/ 0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0"/>
                <a:gd name="T64" fmla="*/ 0 h 159"/>
                <a:gd name="T65" fmla="*/ 60 w 60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0" h="159">
                  <a:moveTo>
                    <a:pt x="0" y="0"/>
                  </a:moveTo>
                  <a:lnTo>
                    <a:pt x="2" y="4"/>
                  </a:lnTo>
                  <a:lnTo>
                    <a:pt x="7" y="14"/>
                  </a:lnTo>
                  <a:lnTo>
                    <a:pt x="15" y="28"/>
                  </a:lnTo>
                  <a:lnTo>
                    <a:pt x="24" y="46"/>
                  </a:lnTo>
                  <a:lnTo>
                    <a:pt x="33" y="68"/>
                  </a:lnTo>
                  <a:lnTo>
                    <a:pt x="44" y="90"/>
                  </a:lnTo>
                  <a:lnTo>
                    <a:pt x="53" y="113"/>
                  </a:lnTo>
                  <a:lnTo>
                    <a:pt x="60" y="135"/>
                  </a:lnTo>
                  <a:lnTo>
                    <a:pt x="59" y="136"/>
                  </a:lnTo>
                  <a:lnTo>
                    <a:pt x="54" y="138"/>
                  </a:lnTo>
                  <a:lnTo>
                    <a:pt x="48" y="142"/>
                  </a:lnTo>
                  <a:lnTo>
                    <a:pt x="40" y="145"/>
                  </a:lnTo>
                  <a:lnTo>
                    <a:pt x="32" y="150"/>
                  </a:lnTo>
                  <a:lnTo>
                    <a:pt x="23" y="153"/>
                  </a:lnTo>
                  <a:lnTo>
                    <a:pt x="15" y="157"/>
                  </a:lnTo>
                  <a:lnTo>
                    <a:pt x="7" y="159"/>
                  </a:lnTo>
                  <a:lnTo>
                    <a:pt x="8" y="144"/>
                  </a:lnTo>
                  <a:lnTo>
                    <a:pt x="10" y="105"/>
                  </a:lnTo>
                  <a:lnTo>
                    <a:pt x="9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97" name="Freeform 28"/>
            <p:cNvSpPr>
              <a:spLocks noChangeAspect="1"/>
            </p:cNvSpPr>
            <p:nvPr/>
          </p:nvSpPr>
          <p:spPr bwMode="auto">
            <a:xfrm>
              <a:off x="4745" y="3425"/>
              <a:ext cx="149" cy="51"/>
            </a:xfrm>
            <a:custGeom>
              <a:avLst/>
              <a:gdLst>
                <a:gd name="T0" fmla="*/ 7 w 297"/>
                <a:gd name="T1" fmla="*/ 1 h 101"/>
                <a:gd name="T2" fmla="*/ 6 w 297"/>
                <a:gd name="T3" fmla="*/ 0 h 101"/>
                <a:gd name="T4" fmla="*/ 6 w 297"/>
                <a:gd name="T5" fmla="*/ 1 h 101"/>
                <a:gd name="T6" fmla="*/ 5 w 297"/>
                <a:gd name="T7" fmla="*/ 1 h 101"/>
                <a:gd name="T8" fmla="*/ 4 w 297"/>
                <a:gd name="T9" fmla="*/ 1 h 101"/>
                <a:gd name="T10" fmla="*/ 3 w 297"/>
                <a:gd name="T11" fmla="*/ 1 h 101"/>
                <a:gd name="T12" fmla="*/ 2 w 297"/>
                <a:gd name="T13" fmla="*/ 1 h 101"/>
                <a:gd name="T14" fmla="*/ 1 w 297"/>
                <a:gd name="T15" fmla="*/ 1 h 101"/>
                <a:gd name="T16" fmla="*/ 1 w 297"/>
                <a:gd name="T17" fmla="*/ 1 h 101"/>
                <a:gd name="T18" fmla="*/ 0 w 297"/>
                <a:gd name="T19" fmla="*/ 2 h 101"/>
                <a:gd name="T20" fmla="*/ 1 w 297"/>
                <a:gd name="T21" fmla="*/ 2 h 101"/>
                <a:gd name="T22" fmla="*/ 1 w 297"/>
                <a:gd name="T23" fmla="*/ 2 h 101"/>
                <a:gd name="T24" fmla="*/ 1 w 297"/>
                <a:gd name="T25" fmla="*/ 2 h 101"/>
                <a:gd name="T26" fmla="*/ 2 w 297"/>
                <a:gd name="T27" fmla="*/ 2 h 101"/>
                <a:gd name="T28" fmla="*/ 2 w 297"/>
                <a:gd name="T29" fmla="*/ 2 h 101"/>
                <a:gd name="T30" fmla="*/ 3 w 297"/>
                <a:gd name="T31" fmla="*/ 2 h 101"/>
                <a:gd name="T32" fmla="*/ 4 w 297"/>
                <a:gd name="T33" fmla="*/ 3 h 101"/>
                <a:gd name="T34" fmla="*/ 4 w 297"/>
                <a:gd name="T35" fmla="*/ 3 h 101"/>
                <a:gd name="T36" fmla="*/ 5 w 297"/>
                <a:gd name="T37" fmla="*/ 3 h 101"/>
                <a:gd name="T38" fmla="*/ 6 w 297"/>
                <a:gd name="T39" fmla="*/ 3 h 101"/>
                <a:gd name="T40" fmla="*/ 7 w 297"/>
                <a:gd name="T41" fmla="*/ 3 h 101"/>
                <a:gd name="T42" fmla="*/ 7 w 297"/>
                <a:gd name="T43" fmla="*/ 3 h 101"/>
                <a:gd name="T44" fmla="*/ 8 w 297"/>
                <a:gd name="T45" fmla="*/ 3 h 101"/>
                <a:gd name="T46" fmla="*/ 9 w 297"/>
                <a:gd name="T47" fmla="*/ 4 h 101"/>
                <a:gd name="T48" fmla="*/ 9 w 297"/>
                <a:gd name="T49" fmla="*/ 4 h 101"/>
                <a:gd name="T50" fmla="*/ 10 w 297"/>
                <a:gd name="T51" fmla="*/ 4 h 101"/>
                <a:gd name="T52" fmla="*/ 6 w 297"/>
                <a:gd name="T53" fmla="*/ 2 h 101"/>
                <a:gd name="T54" fmla="*/ 7 w 297"/>
                <a:gd name="T55" fmla="*/ 1 h 1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97"/>
                <a:gd name="T85" fmla="*/ 0 h 101"/>
                <a:gd name="T86" fmla="*/ 297 w 297"/>
                <a:gd name="T87" fmla="*/ 101 h 10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97" h="101">
                  <a:moveTo>
                    <a:pt x="199" y="7"/>
                  </a:moveTo>
                  <a:lnTo>
                    <a:pt x="169" y="0"/>
                  </a:lnTo>
                  <a:lnTo>
                    <a:pt x="162" y="1"/>
                  </a:lnTo>
                  <a:lnTo>
                    <a:pt x="143" y="3"/>
                  </a:lnTo>
                  <a:lnTo>
                    <a:pt x="116" y="8"/>
                  </a:lnTo>
                  <a:lnTo>
                    <a:pt x="85" y="13"/>
                  </a:lnTo>
                  <a:lnTo>
                    <a:pt x="54" y="18"/>
                  </a:lnTo>
                  <a:lnTo>
                    <a:pt x="26" y="24"/>
                  </a:lnTo>
                  <a:lnTo>
                    <a:pt x="8" y="3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41"/>
                  </a:lnTo>
                  <a:lnTo>
                    <a:pt x="21" y="46"/>
                  </a:lnTo>
                  <a:lnTo>
                    <a:pt x="36" y="51"/>
                  </a:lnTo>
                  <a:lnTo>
                    <a:pt x="53" y="56"/>
                  </a:lnTo>
                  <a:lnTo>
                    <a:pt x="74" y="61"/>
                  </a:lnTo>
                  <a:lnTo>
                    <a:pt x="97" y="67"/>
                  </a:lnTo>
                  <a:lnTo>
                    <a:pt x="121" y="73"/>
                  </a:lnTo>
                  <a:lnTo>
                    <a:pt x="146" y="77"/>
                  </a:lnTo>
                  <a:lnTo>
                    <a:pt x="172" y="83"/>
                  </a:lnTo>
                  <a:lnTo>
                    <a:pt x="196" y="88"/>
                  </a:lnTo>
                  <a:lnTo>
                    <a:pt x="220" y="91"/>
                  </a:lnTo>
                  <a:lnTo>
                    <a:pt x="243" y="96"/>
                  </a:lnTo>
                  <a:lnTo>
                    <a:pt x="264" y="98"/>
                  </a:lnTo>
                  <a:lnTo>
                    <a:pt x="282" y="100"/>
                  </a:lnTo>
                  <a:lnTo>
                    <a:pt x="297" y="101"/>
                  </a:lnTo>
                  <a:lnTo>
                    <a:pt x="177" y="37"/>
                  </a:lnTo>
                  <a:lnTo>
                    <a:pt x="199" y="7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98" name="Freeform 29"/>
            <p:cNvSpPr>
              <a:spLocks noChangeAspect="1"/>
            </p:cNvSpPr>
            <p:nvPr/>
          </p:nvSpPr>
          <p:spPr bwMode="auto">
            <a:xfrm>
              <a:off x="4834" y="3428"/>
              <a:ext cx="167" cy="48"/>
            </a:xfrm>
            <a:custGeom>
              <a:avLst/>
              <a:gdLst>
                <a:gd name="T0" fmla="*/ 4 w 335"/>
                <a:gd name="T1" fmla="*/ 4 h 94"/>
                <a:gd name="T2" fmla="*/ 4 w 335"/>
                <a:gd name="T3" fmla="*/ 3 h 94"/>
                <a:gd name="T4" fmla="*/ 4 w 335"/>
                <a:gd name="T5" fmla="*/ 3 h 94"/>
                <a:gd name="T6" fmla="*/ 5 w 335"/>
                <a:gd name="T7" fmla="*/ 3 h 94"/>
                <a:gd name="T8" fmla="*/ 5 w 335"/>
                <a:gd name="T9" fmla="*/ 3 h 94"/>
                <a:gd name="T10" fmla="*/ 6 w 335"/>
                <a:gd name="T11" fmla="*/ 3 h 94"/>
                <a:gd name="T12" fmla="*/ 6 w 335"/>
                <a:gd name="T13" fmla="*/ 3 h 94"/>
                <a:gd name="T14" fmla="*/ 7 w 335"/>
                <a:gd name="T15" fmla="*/ 2 h 94"/>
                <a:gd name="T16" fmla="*/ 8 w 335"/>
                <a:gd name="T17" fmla="*/ 2 h 94"/>
                <a:gd name="T18" fmla="*/ 8 w 335"/>
                <a:gd name="T19" fmla="*/ 2 h 94"/>
                <a:gd name="T20" fmla="*/ 8 w 335"/>
                <a:gd name="T21" fmla="*/ 2 h 94"/>
                <a:gd name="T22" fmla="*/ 9 w 335"/>
                <a:gd name="T23" fmla="*/ 2 h 94"/>
                <a:gd name="T24" fmla="*/ 9 w 335"/>
                <a:gd name="T25" fmla="*/ 1 h 94"/>
                <a:gd name="T26" fmla="*/ 10 w 335"/>
                <a:gd name="T27" fmla="*/ 1 h 94"/>
                <a:gd name="T28" fmla="*/ 10 w 335"/>
                <a:gd name="T29" fmla="*/ 1 h 94"/>
                <a:gd name="T30" fmla="*/ 10 w 335"/>
                <a:gd name="T31" fmla="*/ 1 h 94"/>
                <a:gd name="T32" fmla="*/ 10 w 335"/>
                <a:gd name="T33" fmla="*/ 1 h 94"/>
                <a:gd name="T34" fmla="*/ 8 w 335"/>
                <a:gd name="T35" fmla="*/ 1 h 94"/>
                <a:gd name="T36" fmla="*/ 6 w 335"/>
                <a:gd name="T37" fmla="*/ 2 h 94"/>
                <a:gd name="T38" fmla="*/ 0 w 335"/>
                <a:gd name="T39" fmla="*/ 0 h 94"/>
                <a:gd name="T40" fmla="*/ 0 w 335"/>
                <a:gd name="T41" fmla="*/ 1 h 94"/>
                <a:gd name="T42" fmla="*/ 3 w 335"/>
                <a:gd name="T43" fmla="*/ 4 h 94"/>
                <a:gd name="T44" fmla="*/ 3 w 335"/>
                <a:gd name="T45" fmla="*/ 4 h 94"/>
                <a:gd name="T46" fmla="*/ 3 w 335"/>
                <a:gd name="T47" fmla="*/ 4 h 94"/>
                <a:gd name="T48" fmla="*/ 3 w 335"/>
                <a:gd name="T49" fmla="*/ 4 h 94"/>
                <a:gd name="T50" fmla="*/ 4 w 335"/>
                <a:gd name="T51" fmla="*/ 4 h 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5"/>
                <a:gd name="T79" fmla="*/ 0 h 94"/>
                <a:gd name="T80" fmla="*/ 335 w 335"/>
                <a:gd name="T81" fmla="*/ 94 h 9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5" h="94">
                  <a:moveTo>
                    <a:pt x="129" y="94"/>
                  </a:moveTo>
                  <a:lnTo>
                    <a:pt x="142" y="93"/>
                  </a:lnTo>
                  <a:lnTo>
                    <a:pt x="157" y="91"/>
                  </a:lnTo>
                  <a:lnTo>
                    <a:pt x="172" y="86"/>
                  </a:lnTo>
                  <a:lnTo>
                    <a:pt x="188" y="82"/>
                  </a:lnTo>
                  <a:lnTo>
                    <a:pt x="205" y="76"/>
                  </a:lnTo>
                  <a:lnTo>
                    <a:pt x="223" y="70"/>
                  </a:lnTo>
                  <a:lnTo>
                    <a:pt x="240" y="63"/>
                  </a:lnTo>
                  <a:lnTo>
                    <a:pt x="256" y="56"/>
                  </a:lnTo>
                  <a:lnTo>
                    <a:pt x="272" y="49"/>
                  </a:lnTo>
                  <a:lnTo>
                    <a:pt x="286" y="44"/>
                  </a:lnTo>
                  <a:lnTo>
                    <a:pt x="300" y="37"/>
                  </a:lnTo>
                  <a:lnTo>
                    <a:pt x="311" y="32"/>
                  </a:lnTo>
                  <a:lnTo>
                    <a:pt x="321" y="28"/>
                  </a:lnTo>
                  <a:lnTo>
                    <a:pt x="329" y="24"/>
                  </a:lnTo>
                  <a:lnTo>
                    <a:pt x="333" y="22"/>
                  </a:lnTo>
                  <a:lnTo>
                    <a:pt x="335" y="21"/>
                  </a:lnTo>
                  <a:lnTo>
                    <a:pt x="267" y="25"/>
                  </a:lnTo>
                  <a:lnTo>
                    <a:pt x="210" y="46"/>
                  </a:lnTo>
                  <a:lnTo>
                    <a:pt x="22" y="0"/>
                  </a:lnTo>
                  <a:lnTo>
                    <a:pt x="0" y="30"/>
                  </a:lnTo>
                  <a:lnTo>
                    <a:pt x="120" y="94"/>
                  </a:lnTo>
                  <a:lnTo>
                    <a:pt x="123" y="94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99" name="Freeform 30"/>
            <p:cNvSpPr>
              <a:spLocks noChangeAspect="1"/>
            </p:cNvSpPr>
            <p:nvPr/>
          </p:nvSpPr>
          <p:spPr bwMode="auto">
            <a:xfrm>
              <a:off x="4731" y="3445"/>
              <a:ext cx="139" cy="41"/>
            </a:xfrm>
            <a:custGeom>
              <a:avLst/>
              <a:gdLst>
                <a:gd name="T0" fmla="*/ 0 w 279"/>
                <a:gd name="T1" fmla="*/ 0 h 83"/>
                <a:gd name="T2" fmla="*/ 0 w 279"/>
                <a:gd name="T3" fmla="*/ 0 h 83"/>
                <a:gd name="T4" fmla="*/ 0 w 279"/>
                <a:gd name="T5" fmla="*/ 0 h 83"/>
                <a:gd name="T6" fmla="*/ 0 w 279"/>
                <a:gd name="T7" fmla="*/ 0 h 83"/>
                <a:gd name="T8" fmla="*/ 0 w 279"/>
                <a:gd name="T9" fmla="*/ 0 h 83"/>
                <a:gd name="T10" fmla="*/ 0 w 279"/>
                <a:gd name="T11" fmla="*/ 0 h 83"/>
                <a:gd name="T12" fmla="*/ 1 w 279"/>
                <a:gd name="T13" fmla="*/ 0 h 83"/>
                <a:gd name="T14" fmla="*/ 1 w 279"/>
                <a:gd name="T15" fmla="*/ 1 h 83"/>
                <a:gd name="T16" fmla="*/ 2 w 279"/>
                <a:gd name="T17" fmla="*/ 1 h 83"/>
                <a:gd name="T18" fmla="*/ 2 w 279"/>
                <a:gd name="T19" fmla="*/ 1 h 83"/>
                <a:gd name="T20" fmla="*/ 3 w 279"/>
                <a:gd name="T21" fmla="*/ 1 h 83"/>
                <a:gd name="T22" fmla="*/ 4 w 279"/>
                <a:gd name="T23" fmla="*/ 1 h 83"/>
                <a:gd name="T24" fmla="*/ 4 w 279"/>
                <a:gd name="T25" fmla="*/ 2 h 83"/>
                <a:gd name="T26" fmla="*/ 5 w 279"/>
                <a:gd name="T27" fmla="*/ 2 h 83"/>
                <a:gd name="T28" fmla="*/ 5 w 279"/>
                <a:gd name="T29" fmla="*/ 2 h 83"/>
                <a:gd name="T30" fmla="*/ 6 w 279"/>
                <a:gd name="T31" fmla="*/ 2 h 83"/>
                <a:gd name="T32" fmla="*/ 6 w 279"/>
                <a:gd name="T33" fmla="*/ 2 h 83"/>
                <a:gd name="T34" fmla="*/ 7 w 279"/>
                <a:gd name="T35" fmla="*/ 2 h 83"/>
                <a:gd name="T36" fmla="*/ 7 w 279"/>
                <a:gd name="T37" fmla="*/ 2 h 83"/>
                <a:gd name="T38" fmla="*/ 8 w 279"/>
                <a:gd name="T39" fmla="*/ 2 h 83"/>
                <a:gd name="T40" fmla="*/ 8 w 279"/>
                <a:gd name="T41" fmla="*/ 2 h 83"/>
                <a:gd name="T42" fmla="*/ 8 w 279"/>
                <a:gd name="T43" fmla="*/ 2 h 83"/>
                <a:gd name="T44" fmla="*/ 8 w 279"/>
                <a:gd name="T45" fmla="*/ 2 h 83"/>
                <a:gd name="T46" fmla="*/ 7 w 279"/>
                <a:gd name="T47" fmla="*/ 2 h 83"/>
                <a:gd name="T48" fmla="*/ 7 w 279"/>
                <a:gd name="T49" fmla="*/ 2 h 83"/>
                <a:gd name="T50" fmla="*/ 6 w 279"/>
                <a:gd name="T51" fmla="*/ 2 h 83"/>
                <a:gd name="T52" fmla="*/ 6 w 279"/>
                <a:gd name="T53" fmla="*/ 2 h 83"/>
                <a:gd name="T54" fmla="*/ 5 w 279"/>
                <a:gd name="T55" fmla="*/ 1 h 83"/>
                <a:gd name="T56" fmla="*/ 4 w 279"/>
                <a:gd name="T57" fmla="*/ 1 h 83"/>
                <a:gd name="T58" fmla="*/ 3 w 279"/>
                <a:gd name="T59" fmla="*/ 1 h 83"/>
                <a:gd name="T60" fmla="*/ 3 w 279"/>
                <a:gd name="T61" fmla="*/ 1 h 83"/>
                <a:gd name="T62" fmla="*/ 2 w 279"/>
                <a:gd name="T63" fmla="*/ 1 h 83"/>
                <a:gd name="T64" fmla="*/ 1 w 279"/>
                <a:gd name="T65" fmla="*/ 0 h 83"/>
                <a:gd name="T66" fmla="*/ 1 w 279"/>
                <a:gd name="T67" fmla="*/ 0 h 83"/>
                <a:gd name="T68" fmla="*/ 0 w 279"/>
                <a:gd name="T69" fmla="*/ 0 h 83"/>
                <a:gd name="T70" fmla="*/ 0 w 279"/>
                <a:gd name="T71" fmla="*/ 0 h 83"/>
                <a:gd name="T72" fmla="*/ 0 w 279"/>
                <a:gd name="T73" fmla="*/ 0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9"/>
                <a:gd name="T112" fmla="*/ 0 h 83"/>
                <a:gd name="T113" fmla="*/ 279 w 279"/>
                <a:gd name="T114" fmla="*/ 83 h 8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9" h="83">
                  <a:moveTo>
                    <a:pt x="2" y="0"/>
                  </a:moveTo>
                  <a:lnTo>
                    <a:pt x="1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7" y="15"/>
                  </a:lnTo>
                  <a:lnTo>
                    <a:pt x="22" y="22"/>
                  </a:lnTo>
                  <a:lnTo>
                    <a:pt x="38" y="29"/>
                  </a:lnTo>
                  <a:lnTo>
                    <a:pt x="55" y="36"/>
                  </a:lnTo>
                  <a:lnTo>
                    <a:pt x="74" y="43"/>
                  </a:lnTo>
                  <a:lnTo>
                    <a:pt x="92" y="50"/>
                  </a:lnTo>
                  <a:lnTo>
                    <a:pt x="112" y="55"/>
                  </a:lnTo>
                  <a:lnTo>
                    <a:pt x="130" y="61"/>
                  </a:lnTo>
                  <a:lnTo>
                    <a:pt x="150" y="67"/>
                  </a:lnTo>
                  <a:lnTo>
                    <a:pt x="168" y="72"/>
                  </a:lnTo>
                  <a:lnTo>
                    <a:pt x="187" y="75"/>
                  </a:lnTo>
                  <a:lnTo>
                    <a:pt x="204" y="79"/>
                  </a:lnTo>
                  <a:lnTo>
                    <a:pt x="221" y="81"/>
                  </a:lnTo>
                  <a:lnTo>
                    <a:pt x="238" y="83"/>
                  </a:lnTo>
                  <a:lnTo>
                    <a:pt x="252" y="83"/>
                  </a:lnTo>
                  <a:lnTo>
                    <a:pt x="266" y="83"/>
                  </a:lnTo>
                  <a:lnTo>
                    <a:pt x="279" y="82"/>
                  </a:lnTo>
                  <a:lnTo>
                    <a:pt x="276" y="81"/>
                  </a:lnTo>
                  <a:lnTo>
                    <a:pt x="267" y="80"/>
                  </a:lnTo>
                  <a:lnTo>
                    <a:pt x="255" y="77"/>
                  </a:lnTo>
                  <a:lnTo>
                    <a:pt x="238" y="73"/>
                  </a:lnTo>
                  <a:lnTo>
                    <a:pt x="218" y="69"/>
                  </a:lnTo>
                  <a:lnTo>
                    <a:pt x="195" y="64"/>
                  </a:lnTo>
                  <a:lnTo>
                    <a:pt x="172" y="58"/>
                  </a:lnTo>
                  <a:lnTo>
                    <a:pt x="147" y="52"/>
                  </a:lnTo>
                  <a:lnTo>
                    <a:pt x="121" y="45"/>
                  </a:lnTo>
                  <a:lnTo>
                    <a:pt x="97" y="38"/>
                  </a:lnTo>
                  <a:lnTo>
                    <a:pt x="73" y="32"/>
                  </a:lnTo>
                  <a:lnTo>
                    <a:pt x="52" y="26"/>
                  </a:lnTo>
                  <a:lnTo>
                    <a:pt x="34" y="19"/>
                  </a:lnTo>
                  <a:lnTo>
                    <a:pt x="19" y="12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00" name="Freeform 31"/>
            <p:cNvSpPr>
              <a:spLocks noChangeAspect="1"/>
            </p:cNvSpPr>
            <p:nvPr/>
          </p:nvSpPr>
          <p:spPr bwMode="auto">
            <a:xfrm>
              <a:off x="4898" y="3055"/>
              <a:ext cx="19" cy="17"/>
            </a:xfrm>
            <a:custGeom>
              <a:avLst/>
              <a:gdLst>
                <a:gd name="T0" fmla="*/ 0 w 39"/>
                <a:gd name="T1" fmla="*/ 1 h 36"/>
                <a:gd name="T2" fmla="*/ 0 w 39"/>
                <a:gd name="T3" fmla="*/ 1 h 36"/>
                <a:gd name="T4" fmla="*/ 1 w 39"/>
                <a:gd name="T5" fmla="*/ 0 h 36"/>
                <a:gd name="T6" fmla="*/ 1 w 39"/>
                <a:gd name="T7" fmla="*/ 0 h 36"/>
                <a:gd name="T8" fmla="*/ 1 w 39"/>
                <a:gd name="T9" fmla="*/ 0 h 36"/>
                <a:gd name="T10" fmla="*/ 1 w 39"/>
                <a:gd name="T11" fmla="*/ 0 h 36"/>
                <a:gd name="T12" fmla="*/ 1 w 39"/>
                <a:gd name="T13" fmla="*/ 0 h 36"/>
                <a:gd name="T14" fmla="*/ 0 w 39"/>
                <a:gd name="T15" fmla="*/ 0 h 36"/>
                <a:gd name="T16" fmla="*/ 0 w 39"/>
                <a:gd name="T17" fmla="*/ 0 h 36"/>
                <a:gd name="T18" fmla="*/ 0 w 39"/>
                <a:gd name="T19" fmla="*/ 0 h 36"/>
                <a:gd name="T20" fmla="*/ 0 w 39"/>
                <a:gd name="T21" fmla="*/ 0 h 36"/>
                <a:gd name="T22" fmla="*/ 0 w 39"/>
                <a:gd name="T23" fmla="*/ 0 h 36"/>
                <a:gd name="T24" fmla="*/ 0 w 39"/>
                <a:gd name="T25" fmla="*/ 0 h 36"/>
                <a:gd name="T26" fmla="*/ 0 w 39"/>
                <a:gd name="T27" fmla="*/ 0 h 36"/>
                <a:gd name="T28" fmla="*/ 0 w 39"/>
                <a:gd name="T29" fmla="*/ 0 h 36"/>
                <a:gd name="T30" fmla="*/ 0 w 39"/>
                <a:gd name="T31" fmla="*/ 1 h 36"/>
                <a:gd name="T32" fmla="*/ 0 w 39"/>
                <a:gd name="T33" fmla="*/ 1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6"/>
                <a:gd name="T53" fmla="*/ 39 w 3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6">
                  <a:moveTo>
                    <a:pt x="20" y="36"/>
                  </a:moveTo>
                  <a:lnTo>
                    <a:pt x="27" y="35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0"/>
                  </a:lnTo>
                  <a:lnTo>
                    <a:pt x="12" y="35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829" name="Group 32"/>
          <p:cNvGrpSpPr>
            <a:grpSpLocks noChangeAspect="1"/>
          </p:cNvGrpSpPr>
          <p:nvPr/>
        </p:nvGrpSpPr>
        <p:grpSpPr bwMode="auto">
          <a:xfrm>
            <a:off x="6489700" y="3427413"/>
            <a:ext cx="1395413" cy="1582737"/>
            <a:chOff x="4666" y="2982"/>
            <a:chExt cx="481" cy="568"/>
          </a:xfrm>
        </p:grpSpPr>
        <p:sp>
          <p:nvSpPr>
            <p:cNvPr id="34863" name="AutoShape 33"/>
            <p:cNvSpPr>
              <a:spLocks noChangeAspect="1" noChangeArrowheads="1" noTextEdit="1"/>
            </p:cNvSpPr>
            <p:nvPr/>
          </p:nvSpPr>
          <p:spPr bwMode="auto">
            <a:xfrm>
              <a:off x="4666" y="2982"/>
              <a:ext cx="481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4" name="Freeform 34"/>
            <p:cNvSpPr>
              <a:spLocks noChangeAspect="1"/>
            </p:cNvSpPr>
            <p:nvPr/>
          </p:nvSpPr>
          <p:spPr bwMode="auto">
            <a:xfrm>
              <a:off x="4666" y="2982"/>
              <a:ext cx="362" cy="517"/>
            </a:xfrm>
            <a:custGeom>
              <a:avLst/>
              <a:gdLst>
                <a:gd name="T0" fmla="*/ 5 w 724"/>
                <a:gd name="T1" fmla="*/ 2 h 1033"/>
                <a:gd name="T2" fmla="*/ 1 w 724"/>
                <a:gd name="T3" fmla="*/ 21 h 1033"/>
                <a:gd name="T4" fmla="*/ 5 w 724"/>
                <a:gd name="T5" fmla="*/ 23 h 1033"/>
                <a:gd name="T6" fmla="*/ 5 w 724"/>
                <a:gd name="T7" fmla="*/ 23 h 1033"/>
                <a:gd name="T8" fmla="*/ 6 w 724"/>
                <a:gd name="T9" fmla="*/ 23 h 1033"/>
                <a:gd name="T10" fmla="*/ 7 w 724"/>
                <a:gd name="T11" fmla="*/ 23 h 1033"/>
                <a:gd name="T12" fmla="*/ 8 w 724"/>
                <a:gd name="T13" fmla="*/ 23 h 1033"/>
                <a:gd name="T14" fmla="*/ 10 w 724"/>
                <a:gd name="T15" fmla="*/ 23 h 1033"/>
                <a:gd name="T16" fmla="*/ 11 w 724"/>
                <a:gd name="T17" fmla="*/ 23 h 1033"/>
                <a:gd name="T18" fmla="*/ 13 w 724"/>
                <a:gd name="T19" fmla="*/ 24 h 1033"/>
                <a:gd name="T20" fmla="*/ 13 w 724"/>
                <a:gd name="T21" fmla="*/ 24 h 1033"/>
                <a:gd name="T22" fmla="*/ 13 w 724"/>
                <a:gd name="T23" fmla="*/ 24 h 1033"/>
                <a:gd name="T24" fmla="*/ 13 w 724"/>
                <a:gd name="T25" fmla="*/ 25 h 1033"/>
                <a:gd name="T26" fmla="*/ 13 w 724"/>
                <a:gd name="T27" fmla="*/ 26 h 1033"/>
                <a:gd name="T28" fmla="*/ 13 w 724"/>
                <a:gd name="T29" fmla="*/ 27 h 1033"/>
                <a:gd name="T30" fmla="*/ 12 w 724"/>
                <a:gd name="T31" fmla="*/ 27 h 1033"/>
                <a:gd name="T32" fmla="*/ 11 w 724"/>
                <a:gd name="T33" fmla="*/ 27 h 1033"/>
                <a:gd name="T34" fmla="*/ 10 w 724"/>
                <a:gd name="T35" fmla="*/ 27 h 1033"/>
                <a:gd name="T36" fmla="*/ 9 w 724"/>
                <a:gd name="T37" fmla="*/ 28 h 1033"/>
                <a:gd name="T38" fmla="*/ 7 w 724"/>
                <a:gd name="T39" fmla="*/ 28 h 1033"/>
                <a:gd name="T40" fmla="*/ 6 w 724"/>
                <a:gd name="T41" fmla="*/ 28 h 1033"/>
                <a:gd name="T42" fmla="*/ 5 w 724"/>
                <a:gd name="T43" fmla="*/ 28 h 1033"/>
                <a:gd name="T44" fmla="*/ 4 w 724"/>
                <a:gd name="T45" fmla="*/ 29 h 1033"/>
                <a:gd name="T46" fmla="*/ 4 w 724"/>
                <a:gd name="T47" fmla="*/ 29 h 1033"/>
                <a:gd name="T48" fmla="*/ 4 w 724"/>
                <a:gd name="T49" fmla="*/ 30 h 1033"/>
                <a:gd name="T50" fmla="*/ 4 w 724"/>
                <a:gd name="T51" fmla="*/ 30 h 1033"/>
                <a:gd name="T52" fmla="*/ 5 w 724"/>
                <a:gd name="T53" fmla="*/ 31 h 1033"/>
                <a:gd name="T54" fmla="*/ 5 w 724"/>
                <a:gd name="T55" fmla="*/ 31 h 1033"/>
                <a:gd name="T56" fmla="*/ 6 w 724"/>
                <a:gd name="T57" fmla="*/ 31 h 1033"/>
                <a:gd name="T58" fmla="*/ 8 w 724"/>
                <a:gd name="T59" fmla="*/ 31 h 1033"/>
                <a:gd name="T60" fmla="*/ 9 w 724"/>
                <a:gd name="T61" fmla="*/ 32 h 1033"/>
                <a:gd name="T62" fmla="*/ 11 w 724"/>
                <a:gd name="T63" fmla="*/ 32 h 1033"/>
                <a:gd name="T64" fmla="*/ 12 w 724"/>
                <a:gd name="T65" fmla="*/ 32 h 1033"/>
                <a:gd name="T66" fmla="*/ 14 w 724"/>
                <a:gd name="T67" fmla="*/ 33 h 1033"/>
                <a:gd name="T68" fmla="*/ 15 w 724"/>
                <a:gd name="T69" fmla="*/ 33 h 1033"/>
                <a:gd name="T70" fmla="*/ 16 w 724"/>
                <a:gd name="T71" fmla="*/ 33 h 1033"/>
                <a:gd name="T72" fmla="*/ 17 w 724"/>
                <a:gd name="T73" fmla="*/ 32 h 1033"/>
                <a:gd name="T74" fmla="*/ 18 w 724"/>
                <a:gd name="T75" fmla="*/ 32 h 1033"/>
                <a:gd name="T76" fmla="*/ 19 w 724"/>
                <a:gd name="T77" fmla="*/ 31 h 1033"/>
                <a:gd name="T78" fmla="*/ 20 w 724"/>
                <a:gd name="T79" fmla="*/ 31 h 1033"/>
                <a:gd name="T80" fmla="*/ 21 w 724"/>
                <a:gd name="T81" fmla="*/ 30 h 1033"/>
                <a:gd name="T82" fmla="*/ 22 w 724"/>
                <a:gd name="T83" fmla="*/ 30 h 1033"/>
                <a:gd name="T84" fmla="*/ 22 w 724"/>
                <a:gd name="T85" fmla="*/ 29 h 1033"/>
                <a:gd name="T86" fmla="*/ 22 w 724"/>
                <a:gd name="T87" fmla="*/ 29 h 1033"/>
                <a:gd name="T88" fmla="*/ 22 w 724"/>
                <a:gd name="T89" fmla="*/ 29 h 1033"/>
                <a:gd name="T90" fmla="*/ 21 w 724"/>
                <a:gd name="T91" fmla="*/ 28 h 1033"/>
                <a:gd name="T92" fmla="*/ 20 w 724"/>
                <a:gd name="T93" fmla="*/ 28 h 1033"/>
                <a:gd name="T94" fmla="*/ 20 w 724"/>
                <a:gd name="T95" fmla="*/ 27 h 1033"/>
                <a:gd name="T96" fmla="*/ 20 w 724"/>
                <a:gd name="T97" fmla="*/ 25 h 1033"/>
                <a:gd name="T98" fmla="*/ 20 w 724"/>
                <a:gd name="T99" fmla="*/ 23 h 1033"/>
                <a:gd name="T100" fmla="*/ 19 w 724"/>
                <a:gd name="T101" fmla="*/ 21 h 1033"/>
                <a:gd name="T102" fmla="*/ 22 w 724"/>
                <a:gd name="T103" fmla="*/ 3 h 1033"/>
                <a:gd name="T104" fmla="*/ 21 w 724"/>
                <a:gd name="T105" fmla="*/ 0 h 1033"/>
                <a:gd name="T106" fmla="*/ 6 w 724"/>
                <a:gd name="T107" fmla="*/ 2 h 10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24"/>
                <a:gd name="T163" fmla="*/ 0 h 1033"/>
                <a:gd name="T164" fmla="*/ 724 w 724"/>
                <a:gd name="T165" fmla="*/ 1033 h 10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24" h="1033">
                  <a:moveTo>
                    <a:pt x="179" y="62"/>
                  </a:moveTo>
                  <a:lnTo>
                    <a:pt x="152" y="56"/>
                  </a:lnTo>
                  <a:lnTo>
                    <a:pt x="0" y="623"/>
                  </a:lnTo>
                  <a:lnTo>
                    <a:pt x="31" y="642"/>
                  </a:lnTo>
                  <a:lnTo>
                    <a:pt x="31" y="671"/>
                  </a:lnTo>
                  <a:lnTo>
                    <a:pt x="132" y="719"/>
                  </a:lnTo>
                  <a:lnTo>
                    <a:pt x="135" y="719"/>
                  </a:lnTo>
                  <a:lnTo>
                    <a:pt x="143" y="720"/>
                  </a:lnTo>
                  <a:lnTo>
                    <a:pt x="154" y="720"/>
                  </a:lnTo>
                  <a:lnTo>
                    <a:pt x="169" y="721"/>
                  </a:lnTo>
                  <a:lnTo>
                    <a:pt x="188" y="724"/>
                  </a:lnTo>
                  <a:lnTo>
                    <a:pt x="209" y="725"/>
                  </a:lnTo>
                  <a:lnTo>
                    <a:pt x="230" y="727"/>
                  </a:lnTo>
                  <a:lnTo>
                    <a:pt x="255" y="728"/>
                  </a:lnTo>
                  <a:lnTo>
                    <a:pt x="278" y="730"/>
                  </a:lnTo>
                  <a:lnTo>
                    <a:pt x="302" y="733"/>
                  </a:lnTo>
                  <a:lnTo>
                    <a:pt x="326" y="734"/>
                  </a:lnTo>
                  <a:lnTo>
                    <a:pt x="348" y="736"/>
                  </a:lnTo>
                  <a:lnTo>
                    <a:pt x="369" y="739"/>
                  </a:lnTo>
                  <a:lnTo>
                    <a:pt x="387" y="740"/>
                  </a:lnTo>
                  <a:lnTo>
                    <a:pt x="402" y="742"/>
                  </a:lnTo>
                  <a:lnTo>
                    <a:pt x="414" y="743"/>
                  </a:lnTo>
                  <a:lnTo>
                    <a:pt x="414" y="745"/>
                  </a:lnTo>
                  <a:lnTo>
                    <a:pt x="415" y="752"/>
                  </a:lnTo>
                  <a:lnTo>
                    <a:pt x="415" y="763"/>
                  </a:lnTo>
                  <a:lnTo>
                    <a:pt x="414" y="777"/>
                  </a:lnTo>
                  <a:lnTo>
                    <a:pt x="411" y="793"/>
                  </a:lnTo>
                  <a:lnTo>
                    <a:pt x="407" y="811"/>
                  </a:lnTo>
                  <a:lnTo>
                    <a:pt x="399" y="832"/>
                  </a:lnTo>
                  <a:lnTo>
                    <a:pt x="387" y="853"/>
                  </a:lnTo>
                  <a:lnTo>
                    <a:pt x="385" y="853"/>
                  </a:lnTo>
                  <a:lnTo>
                    <a:pt x="377" y="854"/>
                  </a:lnTo>
                  <a:lnTo>
                    <a:pt x="365" y="855"/>
                  </a:lnTo>
                  <a:lnTo>
                    <a:pt x="350" y="857"/>
                  </a:lnTo>
                  <a:lnTo>
                    <a:pt x="333" y="859"/>
                  </a:lnTo>
                  <a:lnTo>
                    <a:pt x="313" y="862"/>
                  </a:lnTo>
                  <a:lnTo>
                    <a:pt x="291" y="865"/>
                  </a:lnTo>
                  <a:lnTo>
                    <a:pt x="268" y="869"/>
                  </a:lnTo>
                  <a:lnTo>
                    <a:pt x="245" y="872"/>
                  </a:lnTo>
                  <a:lnTo>
                    <a:pt x="222" y="876"/>
                  </a:lnTo>
                  <a:lnTo>
                    <a:pt x="200" y="879"/>
                  </a:lnTo>
                  <a:lnTo>
                    <a:pt x="181" y="884"/>
                  </a:lnTo>
                  <a:lnTo>
                    <a:pt x="162" y="887"/>
                  </a:lnTo>
                  <a:lnTo>
                    <a:pt x="146" y="891"/>
                  </a:lnTo>
                  <a:lnTo>
                    <a:pt x="135" y="895"/>
                  </a:lnTo>
                  <a:lnTo>
                    <a:pt x="127" y="899"/>
                  </a:lnTo>
                  <a:lnTo>
                    <a:pt x="119" y="906"/>
                  </a:lnTo>
                  <a:lnTo>
                    <a:pt x="113" y="914"/>
                  </a:lnTo>
                  <a:lnTo>
                    <a:pt x="111" y="922"/>
                  </a:lnTo>
                  <a:lnTo>
                    <a:pt x="109" y="930"/>
                  </a:lnTo>
                  <a:lnTo>
                    <a:pt x="112" y="940"/>
                  </a:lnTo>
                  <a:lnTo>
                    <a:pt x="118" y="951"/>
                  </a:lnTo>
                  <a:lnTo>
                    <a:pt x="126" y="959"/>
                  </a:lnTo>
                  <a:lnTo>
                    <a:pt x="136" y="963"/>
                  </a:lnTo>
                  <a:lnTo>
                    <a:pt x="144" y="965"/>
                  </a:lnTo>
                  <a:lnTo>
                    <a:pt x="156" y="969"/>
                  </a:lnTo>
                  <a:lnTo>
                    <a:pt x="172" y="974"/>
                  </a:lnTo>
                  <a:lnTo>
                    <a:pt x="190" y="978"/>
                  </a:lnTo>
                  <a:lnTo>
                    <a:pt x="212" y="984"/>
                  </a:lnTo>
                  <a:lnTo>
                    <a:pt x="235" y="990"/>
                  </a:lnTo>
                  <a:lnTo>
                    <a:pt x="259" y="995"/>
                  </a:lnTo>
                  <a:lnTo>
                    <a:pt x="285" y="1001"/>
                  </a:lnTo>
                  <a:lnTo>
                    <a:pt x="310" y="1008"/>
                  </a:lnTo>
                  <a:lnTo>
                    <a:pt x="335" y="1014"/>
                  </a:lnTo>
                  <a:lnTo>
                    <a:pt x="361" y="1018"/>
                  </a:lnTo>
                  <a:lnTo>
                    <a:pt x="384" y="1024"/>
                  </a:lnTo>
                  <a:lnTo>
                    <a:pt x="406" y="1028"/>
                  </a:lnTo>
                  <a:lnTo>
                    <a:pt x="425" y="1031"/>
                  </a:lnTo>
                  <a:lnTo>
                    <a:pt x="441" y="1032"/>
                  </a:lnTo>
                  <a:lnTo>
                    <a:pt x="455" y="1033"/>
                  </a:lnTo>
                  <a:lnTo>
                    <a:pt x="468" y="1032"/>
                  </a:lnTo>
                  <a:lnTo>
                    <a:pt x="483" y="1030"/>
                  </a:lnTo>
                  <a:lnTo>
                    <a:pt x="500" y="1025"/>
                  </a:lnTo>
                  <a:lnTo>
                    <a:pt x="517" y="1020"/>
                  </a:lnTo>
                  <a:lnTo>
                    <a:pt x="536" y="1013"/>
                  </a:lnTo>
                  <a:lnTo>
                    <a:pt x="555" y="1005"/>
                  </a:lnTo>
                  <a:lnTo>
                    <a:pt x="575" y="997"/>
                  </a:lnTo>
                  <a:lnTo>
                    <a:pt x="594" y="987"/>
                  </a:lnTo>
                  <a:lnTo>
                    <a:pt x="614" y="978"/>
                  </a:lnTo>
                  <a:lnTo>
                    <a:pt x="631" y="969"/>
                  </a:lnTo>
                  <a:lnTo>
                    <a:pt x="649" y="960"/>
                  </a:lnTo>
                  <a:lnTo>
                    <a:pt x="664" y="952"/>
                  </a:lnTo>
                  <a:lnTo>
                    <a:pt x="676" y="944"/>
                  </a:lnTo>
                  <a:lnTo>
                    <a:pt x="687" y="936"/>
                  </a:lnTo>
                  <a:lnTo>
                    <a:pt x="695" y="930"/>
                  </a:lnTo>
                  <a:lnTo>
                    <a:pt x="699" y="925"/>
                  </a:lnTo>
                  <a:lnTo>
                    <a:pt x="702" y="917"/>
                  </a:lnTo>
                  <a:lnTo>
                    <a:pt x="699" y="910"/>
                  </a:lnTo>
                  <a:lnTo>
                    <a:pt x="692" y="904"/>
                  </a:lnTo>
                  <a:lnTo>
                    <a:pt x="682" y="900"/>
                  </a:lnTo>
                  <a:lnTo>
                    <a:pt x="669" y="895"/>
                  </a:lnTo>
                  <a:lnTo>
                    <a:pt x="657" y="892"/>
                  </a:lnTo>
                  <a:lnTo>
                    <a:pt x="644" y="888"/>
                  </a:lnTo>
                  <a:lnTo>
                    <a:pt x="634" y="886"/>
                  </a:lnTo>
                  <a:lnTo>
                    <a:pt x="633" y="879"/>
                  </a:lnTo>
                  <a:lnTo>
                    <a:pt x="631" y="861"/>
                  </a:lnTo>
                  <a:lnTo>
                    <a:pt x="628" y="833"/>
                  </a:lnTo>
                  <a:lnTo>
                    <a:pt x="623" y="798"/>
                  </a:lnTo>
                  <a:lnTo>
                    <a:pt x="618" y="760"/>
                  </a:lnTo>
                  <a:lnTo>
                    <a:pt x="611" y="720"/>
                  </a:lnTo>
                  <a:lnTo>
                    <a:pt x="603" y="682"/>
                  </a:lnTo>
                  <a:lnTo>
                    <a:pt x="592" y="647"/>
                  </a:lnTo>
                  <a:lnTo>
                    <a:pt x="724" y="137"/>
                  </a:lnTo>
                  <a:lnTo>
                    <a:pt x="697" y="86"/>
                  </a:lnTo>
                  <a:lnTo>
                    <a:pt x="712" y="52"/>
                  </a:lnTo>
                  <a:lnTo>
                    <a:pt x="643" y="0"/>
                  </a:lnTo>
                  <a:lnTo>
                    <a:pt x="627" y="9"/>
                  </a:lnTo>
                  <a:lnTo>
                    <a:pt x="179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5" name="Freeform 35"/>
            <p:cNvSpPr>
              <a:spLocks noChangeAspect="1"/>
            </p:cNvSpPr>
            <p:nvPr/>
          </p:nvSpPr>
          <p:spPr bwMode="auto">
            <a:xfrm>
              <a:off x="4685" y="2998"/>
              <a:ext cx="299" cy="300"/>
            </a:xfrm>
            <a:custGeom>
              <a:avLst/>
              <a:gdLst>
                <a:gd name="T0" fmla="*/ 0 w 598"/>
                <a:gd name="T1" fmla="*/ 17 h 602"/>
                <a:gd name="T2" fmla="*/ 14 w 598"/>
                <a:gd name="T3" fmla="*/ 18 h 602"/>
                <a:gd name="T4" fmla="*/ 19 w 598"/>
                <a:gd name="T5" fmla="*/ 0 h 602"/>
                <a:gd name="T6" fmla="*/ 19 w 598"/>
                <a:gd name="T7" fmla="*/ 0 h 602"/>
                <a:gd name="T8" fmla="*/ 5 w 598"/>
                <a:gd name="T9" fmla="*/ 1 h 602"/>
                <a:gd name="T10" fmla="*/ 5 w 598"/>
                <a:gd name="T11" fmla="*/ 1 h 602"/>
                <a:gd name="T12" fmla="*/ 0 w 598"/>
                <a:gd name="T13" fmla="*/ 17 h 6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8"/>
                <a:gd name="T22" fmla="*/ 0 h 602"/>
                <a:gd name="T23" fmla="*/ 598 w 598"/>
                <a:gd name="T24" fmla="*/ 602 h 6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8" h="602">
                  <a:moveTo>
                    <a:pt x="0" y="573"/>
                  </a:moveTo>
                  <a:lnTo>
                    <a:pt x="436" y="602"/>
                  </a:lnTo>
                  <a:lnTo>
                    <a:pt x="598" y="0"/>
                  </a:lnTo>
                  <a:lnTo>
                    <a:pt x="578" y="9"/>
                  </a:lnTo>
                  <a:lnTo>
                    <a:pt x="147" y="54"/>
                  </a:lnTo>
                  <a:lnTo>
                    <a:pt x="131" y="51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6" name="Freeform 36"/>
            <p:cNvSpPr>
              <a:spLocks noChangeAspect="1"/>
            </p:cNvSpPr>
            <p:nvPr/>
          </p:nvSpPr>
          <p:spPr bwMode="auto">
            <a:xfrm>
              <a:off x="4910" y="2999"/>
              <a:ext cx="88" cy="308"/>
            </a:xfrm>
            <a:custGeom>
              <a:avLst/>
              <a:gdLst>
                <a:gd name="T0" fmla="*/ 5 w 177"/>
                <a:gd name="T1" fmla="*/ 0 h 617"/>
                <a:gd name="T2" fmla="*/ 5 w 177"/>
                <a:gd name="T3" fmla="*/ 0 h 617"/>
                <a:gd name="T4" fmla="*/ 0 w 177"/>
                <a:gd name="T5" fmla="*/ 19 h 617"/>
                <a:gd name="T6" fmla="*/ 0 w 177"/>
                <a:gd name="T7" fmla="*/ 19 h 617"/>
                <a:gd name="T8" fmla="*/ 5 w 177"/>
                <a:gd name="T9" fmla="*/ 0 h 6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"/>
                <a:gd name="T16" fmla="*/ 0 h 617"/>
                <a:gd name="T17" fmla="*/ 177 w 177"/>
                <a:gd name="T18" fmla="*/ 617 h 6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" h="617">
                  <a:moveTo>
                    <a:pt x="165" y="0"/>
                  </a:moveTo>
                  <a:lnTo>
                    <a:pt x="177" y="5"/>
                  </a:lnTo>
                  <a:lnTo>
                    <a:pt x="10" y="617"/>
                  </a:lnTo>
                  <a:lnTo>
                    <a:pt x="0" y="60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7" name="Freeform 37"/>
            <p:cNvSpPr>
              <a:spLocks noChangeAspect="1"/>
            </p:cNvSpPr>
            <p:nvPr/>
          </p:nvSpPr>
          <p:spPr bwMode="auto">
            <a:xfrm>
              <a:off x="4921" y="3005"/>
              <a:ext cx="88" cy="311"/>
            </a:xfrm>
            <a:custGeom>
              <a:avLst/>
              <a:gdLst>
                <a:gd name="T0" fmla="*/ 5 w 178"/>
                <a:gd name="T1" fmla="*/ 0 h 621"/>
                <a:gd name="T2" fmla="*/ 5 w 178"/>
                <a:gd name="T3" fmla="*/ 1 h 621"/>
                <a:gd name="T4" fmla="*/ 0 w 178"/>
                <a:gd name="T5" fmla="*/ 20 h 621"/>
                <a:gd name="T6" fmla="*/ 0 w 178"/>
                <a:gd name="T7" fmla="*/ 20 h 621"/>
                <a:gd name="T8" fmla="*/ 5 w 178"/>
                <a:gd name="T9" fmla="*/ 0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"/>
                <a:gd name="T16" fmla="*/ 0 h 621"/>
                <a:gd name="T17" fmla="*/ 178 w 178"/>
                <a:gd name="T18" fmla="*/ 621 h 6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" h="621">
                  <a:moveTo>
                    <a:pt x="167" y="0"/>
                  </a:moveTo>
                  <a:lnTo>
                    <a:pt x="178" y="12"/>
                  </a:lnTo>
                  <a:lnTo>
                    <a:pt x="9" y="621"/>
                  </a:lnTo>
                  <a:lnTo>
                    <a:pt x="0" y="6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8" name="Freeform 38"/>
            <p:cNvSpPr>
              <a:spLocks noChangeAspect="1"/>
            </p:cNvSpPr>
            <p:nvPr/>
          </p:nvSpPr>
          <p:spPr bwMode="auto">
            <a:xfrm>
              <a:off x="4896" y="3307"/>
              <a:ext cx="14" cy="11"/>
            </a:xfrm>
            <a:custGeom>
              <a:avLst/>
              <a:gdLst>
                <a:gd name="T0" fmla="*/ 1 w 27"/>
                <a:gd name="T1" fmla="*/ 0 h 22"/>
                <a:gd name="T2" fmla="*/ 0 w 27"/>
                <a:gd name="T3" fmla="*/ 1 h 22"/>
                <a:gd name="T4" fmla="*/ 1 w 27"/>
                <a:gd name="T5" fmla="*/ 1 h 22"/>
                <a:gd name="T6" fmla="*/ 1 w 27"/>
                <a:gd name="T7" fmla="*/ 1 h 22"/>
                <a:gd name="T8" fmla="*/ 1 w 27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2"/>
                <a:gd name="T17" fmla="*/ 27 w 2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2">
                  <a:moveTo>
                    <a:pt x="18" y="0"/>
                  </a:moveTo>
                  <a:lnTo>
                    <a:pt x="0" y="12"/>
                  </a:lnTo>
                  <a:lnTo>
                    <a:pt x="8" y="22"/>
                  </a:lnTo>
                  <a:lnTo>
                    <a:pt x="27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9" name="Freeform 39"/>
            <p:cNvSpPr>
              <a:spLocks noChangeAspect="1"/>
            </p:cNvSpPr>
            <p:nvPr/>
          </p:nvSpPr>
          <p:spPr bwMode="auto">
            <a:xfrm>
              <a:off x="4905" y="3315"/>
              <a:ext cx="14" cy="11"/>
            </a:xfrm>
            <a:custGeom>
              <a:avLst/>
              <a:gdLst>
                <a:gd name="T0" fmla="*/ 1 w 28"/>
                <a:gd name="T1" fmla="*/ 0 h 22"/>
                <a:gd name="T2" fmla="*/ 0 w 28"/>
                <a:gd name="T3" fmla="*/ 1 h 22"/>
                <a:gd name="T4" fmla="*/ 1 w 28"/>
                <a:gd name="T5" fmla="*/ 1 h 22"/>
                <a:gd name="T6" fmla="*/ 1 w 28"/>
                <a:gd name="T7" fmla="*/ 1 h 22"/>
                <a:gd name="T8" fmla="*/ 1 w 2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2"/>
                <a:gd name="T17" fmla="*/ 28 w 2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2">
                  <a:moveTo>
                    <a:pt x="19" y="0"/>
                  </a:moveTo>
                  <a:lnTo>
                    <a:pt x="0" y="13"/>
                  </a:lnTo>
                  <a:lnTo>
                    <a:pt x="8" y="22"/>
                  </a:lnTo>
                  <a:lnTo>
                    <a:pt x="28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0" name="Freeform 40"/>
            <p:cNvSpPr>
              <a:spLocks noChangeAspect="1"/>
            </p:cNvSpPr>
            <p:nvPr/>
          </p:nvSpPr>
          <p:spPr bwMode="auto">
            <a:xfrm>
              <a:off x="4700" y="3302"/>
              <a:ext cx="183" cy="22"/>
            </a:xfrm>
            <a:custGeom>
              <a:avLst/>
              <a:gdLst>
                <a:gd name="T0" fmla="*/ 12 w 366"/>
                <a:gd name="T1" fmla="*/ 0 h 45"/>
                <a:gd name="T2" fmla="*/ 12 w 366"/>
                <a:gd name="T3" fmla="*/ 1 h 45"/>
                <a:gd name="T4" fmla="*/ 12 w 366"/>
                <a:gd name="T5" fmla="*/ 1 h 45"/>
                <a:gd name="T6" fmla="*/ 12 w 366"/>
                <a:gd name="T7" fmla="*/ 1 h 45"/>
                <a:gd name="T8" fmla="*/ 11 w 366"/>
                <a:gd name="T9" fmla="*/ 1 h 45"/>
                <a:gd name="T10" fmla="*/ 11 w 366"/>
                <a:gd name="T11" fmla="*/ 1 h 45"/>
                <a:gd name="T12" fmla="*/ 10 w 366"/>
                <a:gd name="T13" fmla="*/ 1 h 45"/>
                <a:gd name="T14" fmla="*/ 10 w 366"/>
                <a:gd name="T15" fmla="*/ 1 h 45"/>
                <a:gd name="T16" fmla="*/ 9 w 366"/>
                <a:gd name="T17" fmla="*/ 1 h 45"/>
                <a:gd name="T18" fmla="*/ 8 w 366"/>
                <a:gd name="T19" fmla="*/ 0 h 45"/>
                <a:gd name="T20" fmla="*/ 7 w 366"/>
                <a:gd name="T21" fmla="*/ 0 h 45"/>
                <a:gd name="T22" fmla="*/ 6 w 366"/>
                <a:gd name="T23" fmla="*/ 0 h 45"/>
                <a:gd name="T24" fmla="*/ 6 w 366"/>
                <a:gd name="T25" fmla="*/ 0 h 45"/>
                <a:gd name="T26" fmla="*/ 5 w 366"/>
                <a:gd name="T27" fmla="*/ 0 h 45"/>
                <a:gd name="T28" fmla="*/ 4 w 366"/>
                <a:gd name="T29" fmla="*/ 0 h 45"/>
                <a:gd name="T30" fmla="*/ 3 w 366"/>
                <a:gd name="T31" fmla="*/ 0 h 45"/>
                <a:gd name="T32" fmla="*/ 2 w 366"/>
                <a:gd name="T33" fmla="*/ 0 h 45"/>
                <a:gd name="T34" fmla="*/ 0 w 366"/>
                <a:gd name="T35" fmla="*/ 0 h 45"/>
                <a:gd name="T36" fmla="*/ 1 w 366"/>
                <a:gd name="T37" fmla="*/ 0 h 45"/>
                <a:gd name="T38" fmla="*/ 1 w 366"/>
                <a:gd name="T39" fmla="*/ 0 h 45"/>
                <a:gd name="T40" fmla="*/ 1 w 366"/>
                <a:gd name="T41" fmla="*/ 0 h 45"/>
                <a:gd name="T42" fmla="*/ 1 w 366"/>
                <a:gd name="T43" fmla="*/ 0 h 45"/>
                <a:gd name="T44" fmla="*/ 1 w 366"/>
                <a:gd name="T45" fmla="*/ 0 h 45"/>
                <a:gd name="T46" fmla="*/ 2 w 366"/>
                <a:gd name="T47" fmla="*/ 0 h 45"/>
                <a:gd name="T48" fmla="*/ 2 w 366"/>
                <a:gd name="T49" fmla="*/ 0 h 45"/>
                <a:gd name="T50" fmla="*/ 2 w 366"/>
                <a:gd name="T51" fmla="*/ 0 h 45"/>
                <a:gd name="T52" fmla="*/ 3 w 366"/>
                <a:gd name="T53" fmla="*/ 0 h 45"/>
                <a:gd name="T54" fmla="*/ 4 w 366"/>
                <a:gd name="T55" fmla="*/ 0 h 45"/>
                <a:gd name="T56" fmla="*/ 5 w 366"/>
                <a:gd name="T57" fmla="*/ 0 h 45"/>
                <a:gd name="T58" fmla="*/ 6 w 366"/>
                <a:gd name="T59" fmla="*/ 0 h 45"/>
                <a:gd name="T60" fmla="*/ 7 w 366"/>
                <a:gd name="T61" fmla="*/ 0 h 45"/>
                <a:gd name="T62" fmla="*/ 8 w 366"/>
                <a:gd name="T63" fmla="*/ 0 h 45"/>
                <a:gd name="T64" fmla="*/ 9 w 366"/>
                <a:gd name="T65" fmla="*/ 0 h 45"/>
                <a:gd name="T66" fmla="*/ 10 w 366"/>
                <a:gd name="T67" fmla="*/ 0 h 45"/>
                <a:gd name="T68" fmla="*/ 12 w 366"/>
                <a:gd name="T69" fmla="*/ 0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6"/>
                <a:gd name="T106" fmla="*/ 0 h 45"/>
                <a:gd name="T107" fmla="*/ 366 w 366"/>
                <a:gd name="T108" fmla="*/ 45 h 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6" h="45">
                  <a:moveTo>
                    <a:pt x="366" y="23"/>
                  </a:moveTo>
                  <a:lnTo>
                    <a:pt x="364" y="45"/>
                  </a:lnTo>
                  <a:lnTo>
                    <a:pt x="362" y="45"/>
                  </a:lnTo>
                  <a:lnTo>
                    <a:pt x="356" y="44"/>
                  </a:lnTo>
                  <a:lnTo>
                    <a:pt x="346" y="42"/>
                  </a:lnTo>
                  <a:lnTo>
                    <a:pt x="332" y="41"/>
                  </a:lnTo>
                  <a:lnTo>
                    <a:pt x="316" y="38"/>
                  </a:lnTo>
                  <a:lnTo>
                    <a:pt x="295" y="36"/>
                  </a:lnTo>
                  <a:lnTo>
                    <a:pt x="273" y="33"/>
                  </a:lnTo>
                  <a:lnTo>
                    <a:pt x="248" y="30"/>
                  </a:lnTo>
                  <a:lnTo>
                    <a:pt x="221" y="28"/>
                  </a:lnTo>
                  <a:lnTo>
                    <a:pt x="192" y="26"/>
                  </a:lnTo>
                  <a:lnTo>
                    <a:pt x="162" y="23"/>
                  </a:lnTo>
                  <a:lnTo>
                    <a:pt x="131" y="22"/>
                  </a:lnTo>
                  <a:lnTo>
                    <a:pt x="99" y="21"/>
                  </a:lnTo>
                  <a:lnTo>
                    <a:pt x="67" y="21"/>
                  </a:lnTo>
                  <a:lnTo>
                    <a:pt x="33" y="21"/>
                  </a:lnTo>
                  <a:lnTo>
                    <a:pt x="0" y="22"/>
                  </a:lnTo>
                  <a:lnTo>
                    <a:pt x="5" y="5"/>
                  </a:lnTo>
                  <a:lnTo>
                    <a:pt x="6" y="5"/>
                  </a:lnTo>
                  <a:lnTo>
                    <a:pt x="9" y="4"/>
                  </a:lnTo>
                  <a:lnTo>
                    <a:pt x="15" y="4"/>
                  </a:lnTo>
                  <a:lnTo>
                    <a:pt x="23" y="3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34" y="2"/>
                  </a:lnTo>
                  <a:lnTo>
                    <a:pt x="162" y="3"/>
                  </a:lnTo>
                  <a:lnTo>
                    <a:pt x="196" y="5"/>
                  </a:lnTo>
                  <a:lnTo>
                    <a:pt x="233" y="8"/>
                  </a:lnTo>
                  <a:lnTo>
                    <a:pt x="273" y="12"/>
                  </a:lnTo>
                  <a:lnTo>
                    <a:pt x="318" y="18"/>
                  </a:lnTo>
                  <a:lnTo>
                    <a:pt x="366" y="23"/>
                  </a:lnTo>
                  <a:close/>
                </a:path>
              </a:pathLst>
            </a:custGeom>
            <a:solidFill>
              <a:srgbClr val="6BADC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1" name="Freeform 41"/>
            <p:cNvSpPr>
              <a:spLocks noChangeAspect="1"/>
            </p:cNvSpPr>
            <p:nvPr/>
          </p:nvSpPr>
          <p:spPr bwMode="auto">
            <a:xfrm>
              <a:off x="4775" y="3263"/>
              <a:ext cx="20" cy="19"/>
            </a:xfrm>
            <a:custGeom>
              <a:avLst/>
              <a:gdLst>
                <a:gd name="T0" fmla="*/ 1 w 39"/>
                <a:gd name="T1" fmla="*/ 2 h 38"/>
                <a:gd name="T2" fmla="*/ 1 w 39"/>
                <a:gd name="T3" fmla="*/ 1 h 38"/>
                <a:gd name="T4" fmla="*/ 1 w 39"/>
                <a:gd name="T5" fmla="*/ 2 h 38"/>
                <a:gd name="T6" fmla="*/ 1 w 39"/>
                <a:gd name="T7" fmla="*/ 1 h 38"/>
                <a:gd name="T8" fmla="*/ 0 w 39"/>
                <a:gd name="T9" fmla="*/ 1 h 38"/>
                <a:gd name="T10" fmla="*/ 1 w 39"/>
                <a:gd name="T11" fmla="*/ 1 h 38"/>
                <a:gd name="T12" fmla="*/ 1 w 39"/>
                <a:gd name="T13" fmla="*/ 0 h 38"/>
                <a:gd name="T14" fmla="*/ 1 w 39"/>
                <a:gd name="T15" fmla="*/ 1 h 38"/>
                <a:gd name="T16" fmla="*/ 2 w 39"/>
                <a:gd name="T17" fmla="*/ 1 h 38"/>
                <a:gd name="T18" fmla="*/ 1 w 39"/>
                <a:gd name="T19" fmla="*/ 1 h 38"/>
                <a:gd name="T20" fmla="*/ 1 w 39"/>
                <a:gd name="T21" fmla="*/ 2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38"/>
                <a:gd name="T35" fmla="*/ 39 w 39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38">
                  <a:moveTo>
                    <a:pt x="30" y="38"/>
                  </a:moveTo>
                  <a:lnTo>
                    <a:pt x="18" y="31"/>
                  </a:lnTo>
                  <a:lnTo>
                    <a:pt x="6" y="37"/>
                  </a:lnTo>
                  <a:lnTo>
                    <a:pt x="9" y="23"/>
                  </a:lnTo>
                  <a:lnTo>
                    <a:pt x="0" y="13"/>
                  </a:lnTo>
                  <a:lnTo>
                    <a:pt x="14" y="13"/>
                  </a:lnTo>
                  <a:lnTo>
                    <a:pt x="21" y="0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29" y="25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2" name="Freeform 42"/>
            <p:cNvSpPr>
              <a:spLocks noChangeAspect="1"/>
            </p:cNvSpPr>
            <p:nvPr/>
          </p:nvSpPr>
          <p:spPr bwMode="auto">
            <a:xfrm>
              <a:off x="4714" y="3028"/>
              <a:ext cx="234" cy="229"/>
            </a:xfrm>
            <a:custGeom>
              <a:avLst/>
              <a:gdLst>
                <a:gd name="T0" fmla="*/ 15 w 466"/>
                <a:gd name="T1" fmla="*/ 0 h 459"/>
                <a:gd name="T2" fmla="*/ 15 w 466"/>
                <a:gd name="T3" fmla="*/ 0 h 459"/>
                <a:gd name="T4" fmla="*/ 4 w 466"/>
                <a:gd name="T5" fmla="*/ 0 h 459"/>
                <a:gd name="T6" fmla="*/ 0 w 466"/>
                <a:gd name="T7" fmla="*/ 14 h 459"/>
                <a:gd name="T8" fmla="*/ 1 w 466"/>
                <a:gd name="T9" fmla="*/ 14 h 459"/>
                <a:gd name="T10" fmla="*/ 4 w 466"/>
                <a:gd name="T11" fmla="*/ 1 h 459"/>
                <a:gd name="T12" fmla="*/ 15 w 466"/>
                <a:gd name="T13" fmla="*/ 0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6"/>
                <a:gd name="T22" fmla="*/ 0 h 459"/>
                <a:gd name="T23" fmla="*/ 466 w 466"/>
                <a:gd name="T24" fmla="*/ 459 h 4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6" h="459">
                  <a:moveTo>
                    <a:pt x="464" y="7"/>
                  </a:moveTo>
                  <a:lnTo>
                    <a:pt x="466" y="0"/>
                  </a:lnTo>
                  <a:lnTo>
                    <a:pt x="108" y="30"/>
                  </a:lnTo>
                  <a:lnTo>
                    <a:pt x="0" y="459"/>
                  </a:lnTo>
                  <a:lnTo>
                    <a:pt x="14" y="457"/>
                  </a:lnTo>
                  <a:lnTo>
                    <a:pt x="118" y="38"/>
                  </a:lnTo>
                  <a:lnTo>
                    <a:pt x="46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3" name="Freeform 43"/>
            <p:cNvSpPr>
              <a:spLocks noChangeAspect="1"/>
            </p:cNvSpPr>
            <p:nvPr/>
          </p:nvSpPr>
          <p:spPr bwMode="auto">
            <a:xfrm>
              <a:off x="4934" y="3034"/>
              <a:ext cx="79" cy="280"/>
            </a:xfrm>
            <a:custGeom>
              <a:avLst/>
              <a:gdLst>
                <a:gd name="T0" fmla="*/ 5 w 157"/>
                <a:gd name="T1" fmla="*/ 1 h 560"/>
                <a:gd name="T2" fmla="*/ 1 w 157"/>
                <a:gd name="T3" fmla="*/ 18 h 560"/>
                <a:gd name="T4" fmla="*/ 0 w 157"/>
                <a:gd name="T5" fmla="*/ 18 h 560"/>
                <a:gd name="T6" fmla="*/ 5 w 157"/>
                <a:gd name="T7" fmla="*/ 0 h 560"/>
                <a:gd name="T8" fmla="*/ 5 w 157"/>
                <a:gd name="T9" fmla="*/ 1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560"/>
                <a:gd name="T17" fmla="*/ 157 w 157"/>
                <a:gd name="T18" fmla="*/ 560 h 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560">
                  <a:moveTo>
                    <a:pt x="157" y="15"/>
                  </a:moveTo>
                  <a:lnTo>
                    <a:pt x="15" y="553"/>
                  </a:lnTo>
                  <a:lnTo>
                    <a:pt x="0" y="560"/>
                  </a:lnTo>
                  <a:lnTo>
                    <a:pt x="154" y="0"/>
                  </a:lnTo>
                  <a:lnTo>
                    <a:pt x="157" y="15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4" name="Freeform 44"/>
            <p:cNvSpPr>
              <a:spLocks noChangeAspect="1"/>
            </p:cNvSpPr>
            <p:nvPr/>
          </p:nvSpPr>
          <p:spPr bwMode="auto">
            <a:xfrm>
              <a:off x="4733" y="3319"/>
              <a:ext cx="143" cy="21"/>
            </a:xfrm>
            <a:custGeom>
              <a:avLst/>
              <a:gdLst>
                <a:gd name="T0" fmla="*/ 0 w 287"/>
                <a:gd name="T1" fmla="*/ 0 h 43"/>
                <a:gd name="T2" fmla="*/ 0 w 287"/>
                <a:gd name="T3" fmla="*/ 0 h 43"/>
                <a:gd name="T4" fmla="*/ 0 w 287"/>
                <a:gd name="T5" fmla="*/ 0 h 43"/>
                <a:gd name="T6" fmla="*/ 0 w 287"/>
                <a:gd name="T7" fmla="*/ 0 h 43"/>
                <a:gd name="T8" fmla="*/ 0 w 287"/>
                <a:gd name="T9" fmla="*/ 0 h 43"/>
                <a:gd name="T10" fmla="*/ 0 w 287"/>
                <a:gd name="T11" fmla="*/ 0 h 43"/>
                <a:gd name="T12" fmla="*/ 0 w 287"/>
                <a:gd name="T13" fmla="*/ 0 h 43"/>
                <a:gd name="T14" fmla="*/ 0 w 287"/>
                <a:gd name="T15" fmla="*/ 0 h 43"/>
                <a:gd name="T16" fmla="*/ 0 w 287"/>
                <a:gd name="T17" fmla="*/ 0 h 43"/>
                <a:gd name="T18" fmla="*/ 0 w 287"/>
                <a:gd name="T19" fmla="*/ 0 h 43"/>
                <a:gd name="T20" fmla="*/ 0 w 287"/>
                <a:gd name="T21" fmla="*/ 0 h 43"/>
                <a:gd name="T22" fmla="*/ 1 w 287"/>
                <a:gd name="T23" fmla="*/ 1 h 43"/>
                <a:gd name="T24" fmla="*/ 1 w 287"/>
                <a:gd name="T25" fmla="*/ 1 h 43"/>
                <a:gd name="T26" fmla="*/ 2 w 287"/>
                <a:gd name="T27" fmla="*/ 1 h 43"/>
                <a:gd name="T28" fmla="*/ 3 w 287"/>
                <a:gd name="T29" fmla="*/ 1 h 43"/>
                <a:gd name="T30" fmla="*/ 4 w 287"/>
                <a:gd name="T31" fmla="*/ 1 h 43"/>
                <a:gd name="T32" fmla="*/ 4 w 287"/>
                <a:gd name="T33" fmla="*/ 1 h 43"/>
                <a:gd name="T34" fmla="*/ 5 w 287"/>
                <a:gd name="T35" fmla="*/ 1 h 43"/>
                <a:gd name="T36" fmla="*/ 6 w 287"/>
                <a:gd name="T37" fmla="*/ 1 h 43"/>
                <a:gd name="T38" fmla="*/ 7 w 287"/>
                <a:gd name="T39" fmla="*/ 1 h 43"/>
                <a:gd name="T40" fmla="*/ 7 w 287"/>
                <a:gd name="T41" fmla="*/ 1 h 43"/>
                <a:gd name="T42" fmla="*/ 8 w 287"/>
                <a:gd name="T43" fmla="*/ 1 h 43"/>
                <a:gd name="T44" fmla="*/ 8 w 287"/>
                <a:gd name="T45" fmla="*/ 1 h 43"/>
                <a:gd name="T46" fmla="*/ 8 w 287"/>
                <a:gd name="T47" fmla="*/ 1 h 43"/>
                <a:gd name="T48" fmla="*/ 8 w 287"/>
                <a:gd name="T49" fmla="*/ 1 h 43"/>
                <a:gd name="T50" fmla="*/ 8 w 287"/>
                <a:gd name="T51" fmla="*/ 1 h 43"/>
                <a:gd name="T52" fmla="*/ 8 w 287"/>
                <a:gd name="T53" fmla="*/ 1 h 43"/>
                <a:gd name="T54" fmla="*/ 8 w 287"/>
                <a:gd name="T55" fmla="*/ 1 h 43"/>
                <a:gd name="T56" fmla="*/ 7 w 287"/>
                <a:gd name="T57" fmla="*/ 1 h 43"/>
                <a:gd name="T58" fmla="*/ 7 w 287"/>
                <a:gd name="T59" fmla="*/ 1 h 43"/>
                <a:gd name="T60" fmla="*/ 6 w 287"/>
                <a:gd name="T61" fmla="*/ 1 h 43"/>
                <a:gd name="T62" fmla="*/ 6 w 287"/>
                <a:gd name="T63" fmla="*/ 1 h 43"/>
                <a:gd name="T64" fmla="*/ 5 w 287"/>
                <a:gd name="T65" fmla="*/ 1 h 43"/>
                <a:gd name="T66" fmla="*/ 4 w 287"/>
                <a:gd name="T67" fmla="*/ 0 h 43"/>
                <a:gd name="T68" fmla="*/ 3 w 287"/>
                <a:gd name="T69" fmla="*/ 0 h 43"/>
                <a:gd name="T70" fmla="*/ 3 w 287"/>
                <a:gd name="T71" fmla="*/ 0 h 43"/>
                <a:gd name="T72" fmla="*/ 2 w 287"/>
                <a:gd name="T73" fmla="*/ 0 h 43"/>
                <a:gd name="T74" fmla="*/ 2 w 287"/>
                <a:gd name="T75" fmla="*/ 0 h 43"/>
                <a:gd name="T76" fmla="*/ 1 w 287"/>
                <a:gd name="T77" fmla="*/ 0 h 43"/>
                <a:gd name="T78" fmla="*/ 1 w 287"/>
                <a:gd name="T79" fmla="*/ 0 h 43"/>
                <a:gd name="T80" fmla="*/ 1 w 287"/>
                <a:gd name="T81" fmla="*/ 0 h 43"/>
                <a:gd name="T82" fmla="*/ 0 w 287"/>
                <a:gd name="T83" fmla="*/ 0 h 43"/>
                <a:gd name="T84" fmla="*/ 0 w 287"/>
                <a:gd name="T85" fmla="*/ 0 h 43"/>
                <a:gd name="T86" fmla="*/ 0 w 287"/>
                <a:gd name="T87" fmla="*/ 0 h 43"/>
                <a:gd name="T88" fmla="*/ 0 w 287"/>
                <a:gd name="T89" fmla="*/ 0 h 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7"/>
                <a:gd name="T136" fmla="*/ 0 h 43"/>
                <a:gd name="T137" fmla="*/ 287 w 287"/>
                <a:gd name="T138" fmla="*/ 43 h 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7" h="43">
                  <a:moveTo>
                    <a:pt x="18" y="0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9" y="24"/>
                  </a:lnTo>
                  <a:lnTo>
                    <a:pt x="16" y="26"/>
                  </a:lnTo>
                  <a:lnTo>
                    <a:pt x="28" y="30"/>
                  </a:lnTo>
                  <a:lnTo>
                    <a:pt x="45" y="32"/>
                  </a:lnTo>
                  <a:lnTo>
                    <a:pt x="63" y="33"/>
                  </a:lnTo>
                  <a:lnTo>
                    <a:pt x="85" y="36"/>
                  </a:lnTo>
                  <a:lnTo>
                    <a:pt x="108" y="37"/>
                  </a:lnTo>
                  <a:lnTo>
                    <a:pt x="133" y="38"/>
                  </a:lnTo>
                  <a:lnTo>
                    <a:pt x="157" y="39"/>
                  </a:lnTo>
                  <a:lnTo>
                    <a:pt x="182" y="40"/>
                  </a:lnTo>
                  <a:lnTo>
                    <a:pt x="206" y="41"/>
                  </a:lnTo>
                  <a:lnTo>
                    <a:pt x="228" y="41"/>
                  </a:lnTo>
                  <a:lnTo>
                    <a:pt x="247" y="41"/>
                  </a:lnTo>
                  <a:lnTo>
                    <a:pt x="263" y="43"/>
                  </a:lnTo>
                  <a:lnTo>
                    <a:pt x="276" y="43"/>
                  </a:lnTo>
                  <a:lnTo>
                    <a:pt x="284" y="43"/>
                  </a:lnTo>
                  <a:lnTo>
                    <a:pt x="287" y="43"/>
                  </a:lnTo>
                  <a:lnTo>
                    <a:pt x="284" y="43"/>
                  </a:lnTo>
                  <a:lnTo>
                    <a:pt x="276" y="41"/>
                  </a:lnTo>
                  <a:lnTo>
                    <a:pt x="266" y="41"/>
                  </a:lnTo>
                  <a:lnTo>
                    <a:pt x="251" y="39"/>
                  </a:lnTo>
                  <a:lnTo>
                    <a:pt x="232" y="38"/>
                  </a:lnTo>
                  <a:lnTo>
                    <a:pt x="213" y="37"/>
                  </a:lnTo>
                  <a:lnTo>
                    <a:pt x="192" y="35"/>
                  </a:lnTo>
                  <a:lnTo>
                    <a:pt x="170" y="33"/>
                  </a:lnTo>
                  <a:lnTo>
                    <a:pt x="147" y="31"/>
                  </a:lnTo>
                  <a:lnTo>
                    <a:pt x="125" y="29"/>
                  </a:lnTo>
                  <a:lnTo>
                    <a:pt x="103" y="28"/>
                  </a:lnTo>
                  <a:lnTo>
                    <a:pt x="85" y="25"/>
                  </a:lnTo>
                  <a:lnTo>
                    <a:pt x="68" y="24"/>
                  </a:lnTo>
                  <a:lnTo>
                    <a:pt x="53" y="23"/>
                  </a:lnTo>
                  <a:lnTo>
                    <a:pt x="42" y="22"/>
                  </a:lnTo>
                  <a:lnTo>
                    <a:pt x="35" y="21"/>
                  </a:lnTo>
                  <a:lnTo>
                    <a:pt x="24" y="15"/>
                  </a:lnTo>
                  <a:lnTo>
                    <a:pt x="18" y="8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5" name="Freeform 45"/>
            <p:cNvSpPr>
              <a:spLocks noChangeAspect="1"/>
            </p:cNvSpPr>
            <p:nvPr/>
          </p:nvSpPr>
          <p:spPr bwMode="auto">
            <a:xfrm>
              <a:off x="4885" y="3354"/>
              <a:ext cx="52" cy="30"/>
            </a:xfrm>
            <a:custGeom>
              <a:avLst/>
              <a:gdLst>
                <a:gd name="T0" fmla="*/ 3 w 103"/>
                <a:gd name="T1" fmla="*/ 1 h 60"/>
                <a:gd name="T2" fmla="*/ 0 w 103"/>
                <a:gd name="T3" fmla="*/ 0 h 60"/>
                <a:gd name="T4" fmla="*/ 1 w 103"/>
                <a:gd name="T5" fmla="*/ 1 h 60"/>
                <a:gd name="T6" fmla="*/ 1 w 103"/>
                <a:gd name="T7" fmla="*/ 1 h 60"/>
                <a:gd name="T8" fmla="*/ 1 w 103"/>
                <a:gd name="T9" fmla="*/ 1 h 60"/>
                <a:gd name="T10" fmla="*/ 1 w 103"/>
                <a:gd name="T11" fmla="*/ 2 h 60"/>
                <a:gd name="T12" fmla="*/ 4 w 103"/>
                <a:gd name="T13" fmla="*/ 2 h 60"/>
                <a:gd name="T14" fmla="*/ 4 w 103"/>
                <a:gd name="T15" fmla="*/ 2 h 60"/>
                <a:gd name="T16" fmla="*/ 4 w 103"/>
                <a:gd name="T17" fmla="*/ 1 h 60"/>
                <a:gd name="T18" fmla="*/ 3 w 103"/>
                <a:gd name="T19" fmla="*/ 1 h 60"/>
                <a:gd name="T20" fmla="*/ 3 w 103"/>
                <a:gd name="T21" fmla="*/ 1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"/>
                <a:gd name="T34" fmla="*/ 0 h 60"/>
                <a:gd name="T35" fmla="*/ 103 w 103"/>
                <a:gd name="T36" fmla="*/ 60 h 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" h="60">
                  <a:moveTo>
                    <a:pt x="94" y="5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1" y="20"/>
                  </a:lnTo>
                  <a:lnTo>
                    <a:pt x="1" y="29"/>
                  </a:lnTo>
                  <a:lnTo>
                    <a:pt x="1" y="38"/>
                  </a:lnTo>
                  <a:lnTo>
                    <a:pt x="103" y="60"/>
                  </a:lnTo>
                  <a:lnTo>
                    <a:pt x="100" y="37"/>
                  </a:lnTo>
                  <a:lnTo>
                    <a:pt x="98" y="20"/>
                  </a:lnTo>
                  <a:lnTo>
                    <a:pt x="95" y="8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6" name="Freeform 46"/>
            <p:cNvSpPr>
              <a:spLocks noChangeAspect="1"/>
            </p:cNvSpPr>
            <p:nvPr/>
          </p:nvSpPr>
          <p:spPr bwMode="auto">
            <a:xfrm>
              <a:off x="4870" y="3373"/>
              <a:ext cx="67" cy="65"/>
            </a:xfrm>
            <a:custGeom>
              <a:avLst/>
              <a:gdLst>
                <a:gd name="T0" fmla="*/ 1 w 134"/>
                <a:gd name="T1" fmla="*/ 0 h 129"/>
                <a:gd name="T2" fmla="*/ 1 w 134"/>
                <a:gd name="T3" fmla="*/ 2 h 129"/>
                <a:gd name="T4" fmla="*/ 1 w 134"/>
                <a:gd name="T5" fmla="*/ 3 h 129"/>
                <a:gd name="T6" fmla="*/ 1 w 134"/>
                <a:gd name="T7" fmla="*/ 3 h 129"/>
                <a:gd name="T8" fmla="*/ 0 w 134"/>
                <a:gd name="T9" fmla="*/ 4 h 129"/>
                <a:gd name="T10" fmla="*/ 5 w 134"/>
                <a:gd name="T11" fmla="*/ 5 h 129"/>
                <a:gd name="T12" fmla="*/ 5 w 134"/>
                <a:gd name="T13" fmla="*/ 4 h 129"/>
                <a:gd name="T14" fmla="*/ 5 w 134"/>
                <a:gd name="T15" fmla="*/ 3 h 129"/>
                <a:gd name="T16" fmla="*/ 5 w 134"/>
                <a:gd name="T17" fmla="*/ 2 h 129"/>
                <a:gd name="T18" fmla="*/ 5 w 134"/>
                <a:gd name="T19" fmla="*/ 1 h 129"/>
                <a:gd name="T20" fmla="*/ 1 w 134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129"/>
                <a:gd name="T35" fmla="*/ 134 w 134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129">
                  <a:moveTo>
                    <a:pt x="30" y="0"/>
                  </a:moveTo>
                  <a:lnTo>
                    <a:pt x="24" y="43"/>
                  </a:lnTo>
                  <a:lnTo>
                    <a:pt x="14" y="73"/>
                  </a:lnTo>
                  <a:lnTo>
                    <a:pt x="5" y="91"/>
                  </a:lnTo>
                  <a:lnTo>
                    <a:pt x="0" y="97"/>
                  </a:lnTo>
                  <a:lnTo>
                    <a:pt x="130" y="129"/>
                  </a:lnTo>
                  <a:lnTo>
                    <a:pt x="132" y="98"/>
                  </a:lnTo>
                  <a:lnTo>
                    <a:pt x="134" y="71"/>
                  </a:lnTo>
                  <a:lnTo>
                    <a:pt x="134" y="44"/>
                  </a:lnTo>
                  <a:lnTo>
                    <a:pt x="13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DD8A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7" name="Freeform 47"/>
            <p:cNvSpPr>
              <a:spLocks noChangeAspect="1"/>
            </p:cNvSpPr>
            <p:nvPr/>
          </p:nvSpPr>
          <p:spPr bwMode="auto">
            <a:xfrm>
              <a:off x="4945" y="3358"/>
              <a:ext cx="30" cy="79"/>
            </a:xfrm>
            <a:custGeom>
              <a:avLst/>
              <a:gdLst>
                <a:gd name="T0" fmla="*/ 0 w 60"/>
                <a:gd name="T1" fmla="*/ 0 h 159"/>
                <a:gd name="T2" fmla="*/ 1 w 60"/>
                <a:gd name="T3" fmla="*/ 0 h 159"/>
                <a:gd name="T4" fmla="*/ 1 w 60"/>
                <a:gd name="T5" fmla="*/ 0 h 159"/>
                <a:gd name="T6" fmla="*/ 1 w 60"/>
                <a:gd name="T7" fmla="*/ 0 h 159"/>
                <a:gd name="T8" fmla="*/ 1 w 60"/>
                <a:gd name="T9" fmla="*/ 1 h 159"/>
                <a:gd name="T10" fmla="*/ 2 w 60"/>
                <a:gd name="T11" fmla="*/ 2 h 159"/>
                <a:gd name="T12" fmla="*/ 2 w 60"/>
                <a:gd name="T13" fmla="*/ 2 h 159"/>
                <a:gd name="T14" fmla="*/ 2 w 60"/>
                <a:gd name="T15" fmla="*/ 3 h 159"/>
                <a:gd name="T16" fmla="*/ 2 w 60"/>
                <a:gd name="T17" fmla="*/ 4 h 159"/>
                <a:gd name="T18" fmla="*/ 2 w 60"/>
                <a:gd name="T19" fmla="*/ 4 h 159"/>
                <a:gd name="T20" fmla="*/ 2 w 60"/>
                <a:gd name="T21" fmla="*/ 4 h 159"/>
                <a:gd name="T22" fmla="*/ 2 w 60"/>
                <a:gd name="T23" fmla="*/ 4 h 159"/>
                <a:gd name="T24" fmla="*/ 2 w 60"/>
                <a:gd name="T25" fmla="*/ 4 h 159"/>
                <a:gd name="T26" fmla="*/ 1 w 60"/>
                <a:gd name="T27" fmla="*/ 4 h 159"/>
                <a:gd name="T28" fmla="*/ 1 w 60"/>
                <a:gd name="T29" fmla="*/ 4 h 159"/>
                <a:gd name="T30" fmla="*/ 1 w 60"/>
                <a:gd name="T31" fmla="*/ 4 h 159"/>
                <a:gd name="T32" fmla="*/ 1 w 60"/>
                <a:gd name="T33" fmla="*/ 4 h 159"/>
                <a:gd name="T34" fmla="*/ 1 w 60"/>
                <a:gd name="T35" fmla="*/ 4 h 159"/>
                <a:gd name="T36" fmla="*/ 1 w 60"/>
                <a:gd name="T37" fmla="*/ 3 h 159"/>
                <a:gd name="T38" fmla="*/ 1 w 60"/>
                <a:gd name="T39" fmla="*/ 1 h 159"/>
                <a:gd name="T40" fmla="*/ 0 w 60"/>
                <a:gd name="T41" fmla="*/ 0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0"/>
                <a:gd name="T64" fmla="*/ 0 h 159"/>
                <a:gd name="T65" fmla="*/ 60 w 60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0" h="159">
                  <a:moveTo>
                    <a:pt x="0" y="0"/>
                  </a:moveTo>
                  <a:lnTo>
                    <a:pt x="2" y="4"/>
                  </a:lnTo>
                  <a:lnTo>
                    <a:pt x="7" y="14"/>
                  </a:lnTo>
                  <a:lnTo>
                    <a:pt x="15" y="28"/>
                  </a:lnTo>
                  <a:lnTo>
                    <a:pt x="24" y="46"/>
                  </a:lnTo>
                  <a:lnTo>
                    <a:pt x="33" y="68"/>
                  </a:lnTo>
                  <a:lnTo>
                    <a:pt x="44" y="90"/>
                  </a:lnTo>
                  <a:lnTo>
                    <a:pt x="53" y="113"/>
                  </a:lnTo>
                  <a:lnTo>
                    <a:pt x="60" y="135"/>
                  </a:lnTo>
                  <a:lnTo>
                    <a:pt x="59" y="136"/>
                  </a:lnTo>
                  <a:lnTo>
                    <a:pt x="54" y="138"/>
                  </a:lnTo>
                  <a:lnTo>
                    <a:pt x="48" y="142"/>
                  </a:lnTo>
                  <a:lnTo>
                    <a:pt x="40" y="145"/>
                  </a:lnTo>
                  <a:lnTo>
                    <a:pt x="32" y="150"/>
                  </a:lnTo>
                  <a:lnTo>
                    <a:pt x="23" y="153"/>
                  </a:lnTo>
                  <a:lnTo>
                    <a:pt x="15" y="157"/>
                  </a:lnTo>
                  <a:lnTo>
                    <a:pt x="7" y="159"/>
                  </a:lnTo>
                  <a:lnTo>
                    <a:pt x="8" y="144"/>
                  </a:lnTo>
                  <a:lnTo>
                    <a:pt x="10" y="105"/>
                  </a:lnTo>
                  <a:lnTo>
                    <a:pt x="9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8" name="Freeform 48"/>
            <p:cNvSpPr>
              <a:spLocks noChangeAspect="1"/>
            </p:cNvSpPr>
            <p:nvPr/>
          </p:nvSpPr>
          <p:spPr bwMode="auto">
            <a:xfrm>
              <a:off x="4745" y="3425"/>
              <a:ext cx="149" cy="51"/>
            </a:xfrm>
            <a:custGeom>
              <a:avLst/>
              <a:gdLst>
                <a:gd name="T0" fmla="*/ 7 w 297"/>
                <a:gd name="T1" fmla="*/ 1 h 101"/>
                <a:gd name="T2" fmla="*/ 6 w 297"/>
                <a:gd name="T3" fmla="*/ 0 h 101"/>
                <a:gd name="T4" fmla="*/ 6 w 297"/>
                <a:gd name="T5" fmla="*/ 1 h 101"/>
                <a:gd name="T6" fmla="*/ 5 w 297"/>
                <a:gd name="T7" fmla="*/ 1 h 101"/>
                <a:gd name="T8" fmla="*/ 4 w 297"/>
                <a:gd name="T9" fmla="*/ 1 h 101"/>
                <a:gd name="T10" fmla="*/ 3 w 297"/>
                <a:gd name="T11" fmla="*/ 1 h 101"/>
                <a:gd name="T12" fmla="*/ 2 w 297"/>
                <a:gd name="T13" fmla="*/ 1 h 101"/>
                <a:gd name="T14" fmla="*/ 1 w 297"/>
                <a:gd name="T15" fmla="*/ 1 h 101"/>
                <a:gd name="T16" fmla="*/ 1 w 297"/>
                <a:gd name="T17" fmla="*/ 1 h 101"/>
                <a:gd name="T18" fmla="*/ 0 w 297"/>
                <a:gd name="T19" fmla="*/ 2 h 101"/>
                <a:gd name="T20" fmla="*/ 1 w 297"/>
                <a:gd name="T21" fmla="*/ 2 h 101"/>
                <a:gd name="T22" fmla="*/ 1 w 297"/>
                <a:gd name="T23" fmla="*/ 2 h 101"/>
                <a:gd name="T24" fmla="*/ 1 w 297"/>
                <a:gd name="T25" fmla="*/ 2 h 101"/>
                <a:gd name="T26" fmla="*/ 2 w 297"/>
                <a:gd name="T27" fmla="*/ 2 h 101"/>
                <a:gd name="T28" fmla="*/ 2 w 297"/>
                <a:gd name="T29" fmla="*/ 2 h 101"/>
                <a:gd name="T30" fmla="*/ 3 w 297"/>
                <a:gd name="T31" fmla="*/ 2 h 101"/>
                <a:gd name="T32" fmla="*/ 4 w 297"/>
                <a:gd name="T33" fmla="*/ 3 h 101"/>
                <a:gd name="T34" fmla="*/ 4 w 297"/>
                <a:gd name="T35" fmla="*/ 3 h 101"/>
                <a:gd name="T36" fmla="*/ 5 w 297"/>
                <a:gd name="T37" fmla="*/ 3 h 101"/>
                <a:gd name="T38" fmla="*/ 6 w 297"/>
                <a:gd name="T39" fmla="*/ 3 h 101"/>
                <a:gd name="T40" fmla="*/ 7 w 297"/>
                <a:gd name="T41" fmla="*/ 3 h 101"/>
                <a:gd name="T42" fmla="*/ 7 w 297"/>
                <a:gd name="T43" fmla="*/ 3 h 101"/>
                <a:gd name="T44" fmla="*/ 8 w 297"/>
                <a:gd name="T45" fmla="*/ 3 h 101"/>
                <a:gd name="T46" fmla="*/ 9 w 297"/>
                <a:gd name="T47" fmla="*/ 4 h 101"/>
                <a:gd name="T48" fmla="*/ 9 w 297"/>
                <a:gd name="T49" fmla="*/ 4 h 101"/>
                <a:gd name="T50" fmla="*/ 10 w 297"/>
                <a:gd name="T51" fmla="*/ 4 h 101"/>
                <a:gd name="T52" fmla="*/ 6 w 297"/>
                <a:gd name="T53" fmla="*/ 2 h 101"/>
                <a:gd name="T54" fmla="*/ 7 w 297"/>
                <a:gd name="T55" fmla="*/ 1 h 1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97"/>
                <a:gd name="T85" fmla="*/ 0 h 101"/>
                <a:gd name="T86" fmla="*/ 297 w 297"/>
                <a:gd name="T87" fmla="*/ 101 h 10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97" h="101">
                  <a:moveTo>
                    <a:pt x="199" y="7"/>
                  </a:moveTo>
                  <a:lnTo>
                    <a:pt x="169" y="0"/>
                  </a:lnTo>
                  <a:lnTo>
                    <a:pt x="162" y="1"/>
                  </a:lnTo>
                  <a:lnTo>
                    <a:pt x="143" y="3"/>
                  </a:lnTo>
                  <a:lnTo>
                    <a:pt x="116" y="8"/>
                  </a:lnTo>
                  <a:lnTo>
                    <a:pt x="85" y="13"/>
                  </a:lnTo>
                  <a:lnTo>
                    <a:pt x="54" y="18"/>
                  </a:lnTo>
                  <a:lnTo>
                    <a:pt x="26" y="24"/>
                  </a:lnTo>
                  <a:lnTo>
                    <a:pt x="8" y="3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41"/>
                  </a:lnTo>
                  <a:lnTo>
                    <a:pt x="21" y="46"/>
                  </a:lnTo>
                  <a:lnTo>
                    <a:pt x="36" y="51"/>
                  </a:lnTo>
                  <a:lnTo>
                    <a:pt x="53" y="56"/>
                  </a:lnTo>
                  <a:lnTo>
                    <a:pt x="74" y="61"/>
                  </a:lnTo>
                  <a:lnTo>
                    <a:pt x="97" y="67"/>
                  </a:lnTo>
                  <a:lnTo>
                    <a:pt x="121" y="73"/>
                  </a:lnTo>
                  <a:lnTo>
                    <a:pt x="146" y="77"/>
                  </a:lnTo>
                  <a:lnTo>
                    <a:pt x="172" y="83"/>
                  </a:lnTo>
                  <a:lnTo>
                    <a:pt x="196" y="88"/>
                  </a:lnTo>
                  <a:lnTo>
                    <a:pt x="220" y="91"/>
                  </a:lnTo>
                  <a:lnTo>
                    <a:pt x="243" y="96"/>
                  </a:lnTo>
                  <a:lnTo>
                    <a:pt x="264" y="98"/>
                  </a:lnTo>
                  <a:lnTo>
                    <a:pt x="282" y="100"/>
                  </a:lnTo>
                  <a:lnTo>
                    <a:pt x="297" y="101"/>
                  </a:lnTo>
                  <a:lnTo>
                    <a:pt x="177" y="37"/>
                  </a:lnTo>
                  <a:lnTo>
                    <a:pt x="199" y="7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79" name="Freeform 49"/>
            <p:cNvSpPr>
              <a:spLocks noChangeAspect="1"/>
            </p:cNvSpPr>
            <p:nvPr/>
          </p:nvSpPr>
          <p:spPr bwMode="auto">
            <a:xfrm>
              <a:off x="4834" y="3428"/>
              <a:ext cx="167" cy="48"/>
            </a:xfrm>
            <a:custGeom>
              <a:avLst/>
              <a:gdLst>
                <a:gd name="T0" fmla="*/ 4 w 335"/>
                <a:gd name="T1" fmla="*/ 4 h 94"/>
                <a:gd name="T2" fmla="*/ 4 w 335"/>
                <a:gd name="T3" fmla="*/ 3 h 94"/>
                <a:gd name="T4" fmla="*/ 4 w 335"/>
                <a:gd name="T5" fmla="*/ 3 h 94"/>
                <a:gd name="T6" fmla="*/ 5 w 335"/>
                <a:gd name="T7" fmla="*/ 3 h 94"/>
                <a:gd name="T8" fmla="*/ 5 w 335"/>
                <a:gd name="T9" fmla="*/ 3 h 94"/>
                <a:gd name="T10" fmla="*/ 6 w 335"/>
                <a:gd name="T11" fmla="*/ 3 h 94"/>
                <a:gd name="T12" fmla="*/ 6 w 335"/>
                <a:gd name="T13" fmla="*/ 3 h 94"/>
                <a:gd name="T14" fmla="*/ 7 w 335"/>
                <a:gd name="T15" fmla="*/ 2 h 94"/>
                <a:gd name="T16" fmla="*/ 8 w 335"/>
                <a:gd name="T17" fmla="*/ 2 h 94"/>
                <a:gd name="T18" fmla="*/ 8 w 335"/>
                <a:gd name="T19" fmla="*/ 2 h 94"/>
                <a:gd name="T20" fmla="*/ 8 w 335"/>
                <a:gd name="T21" fmla="*/ 2 h 94"/>
                <a:gd name="T22" fmla="*/ 9 w 335"/>
                <a:gd name="T23" fmla="*/ 2 h 94"/>
                <a:gd name="T24" fmla="*/ 9 w 335"/>
                <a:gd name="T25" fmla="*/ 1 h 94"/>
                <a:gd name="T26" fmla="*/ 10 w 335"/>
                <a:gd name="T27" fmla="*/ 1 h 94"/>
                <a:gd name="T28" fmla="*/ 10 w 335"/>
                <a:gd name="T29" fmla="*/ 1 h 94"/>
                <a:gd name="T30" fmla="*/ 10 w 335"/>
                <a:gd name="T31" fmla="*/ 1 h 94"/>
                <a:gd name="T32" fmla="*/ 10 w 335"/>
                <a:gd name="T33" fmla="*/ 1 h 94"/>
                <a:gd name="T34" fmla="*/ 8 w 335"/>
                <a:gd name="T35" fmla="*/ 1 h 94"/>
                <a:gd name="T36" fmla="*/ 6 w 335"/>
                <a:gd name="T37" fmla="*/ 2 h 94"/>
                <a:gd name="T38" fmla="*/ 0 w 335"/>
                <a:gd name="T39" fmla="*/ 0 h 94"/>
                <a:gd name="T40" fmla="*/ 0 w 335"/>
                <a:gd name="T41" fmla="*/ 1 h 94"/>
                <a:gd name="T42" fmla="*/ 3 w 335"/>
                <a:gd name="T43" fmla="*/ 4 h 94"/>
                <a:gd name="T44" fmla="*/ 3 w 335"/>
                <a:gd name="T45" fmla="*/ 4 h 94"/>
                <a:gd name="T46" fmla="*/ 3 w 335"/>
                <a:gd name="T47" fmla="*/ 4 h 94"/>
                <a:gd name="T48" fmla="*/ 3 w 335"/>
                <a:gd name="T49" fmla="*/ 4 h 94"/>
                <a:gd name="T50" fmla="*/ 4 w 335"/>
                <a:gd name="T51" fmla="*/ 4 h 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5"/>
                <a:gd name="T79" fmla="*/ 0 h 94"/>
                <a:gd name="T80" fmla="*/ 335 w 335"/>
                <a:gd name="T81" fmla="*/ 94 h 9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5" h="94">
                  <a:moveTo>
                    <a:pt x="129" y="94"/>
                  </a:moveTo>
                  <a:lnTo>
                    <a:pt x="142" y="93"/>
                  </a:lnTo>
                  <a:lnTo>
                    <a:pt x="157" y="91"/>
                  </a:lnTo>
                  <a:lnTo>
                    <a:pt x="172" y="86"/>
                  </a:lnTo>
                  <a:lnTo>
                    <a:pt x="188" y="82"/>
                  </a:lnTo>
                  <a:lnTo>
                    <a:pt x="205" y="76"/>
                  </a:lnTo>
                  <a:lnTo>
                    <a:pt x="223" y="70"/>
                  </a:lnTo>
                  <a:lnTo>
                    <a:pt x="240" y="63"/>
                  </a:lnTo>
                  <a:lnTo>
                    <a:pt x="256" y="56"/>
                  </a:lnTo>
                  <a:lnTo>
                    <a:pt x="272" y="49"/>
                  </a:lnTo>
                  <a:lnTo>
                    <a:pt x="286" y="44"/>
                  </a:lnTo>
                  <a:lnTo>
                    <a:pt x="300" y="37"/>
                  </a:lnTo>
                  <a:lnTo>
                    <a:pt x="311" y="32"/>
                  </a:lnTo>
                  <a:lnTo>
                    <a:pt x="321" y="28"/>
                  </a:lnTo>
                  <a:lnTo>
                    <a:pt x="329" y="24"/>
                  </a:lnTo>
                  <a:lnTo>
                    <a:pt x="333" y="22"/>
                  </a:lnTo>
                  <a:lnTo>
                    <a:pt x="335" y="21"/>
                  </a:lnTo>
                  <a:lnTo>
                    <a:pt x="267" y="25"/>
                  </a:lnTo>
                  <a:lnTo>
                    <a:pt x="210" y="46"/>
                  </a:lnTo>
                  <a:lnTo>
                    <a:pt x="22" y="0"/>
                  </a:lnTo>
                  <a:lnTo>
                    <a:pt x="0" y="30"/>
                  </a:lnTo>
                  <a:lnTo>
                    <a:pt x="120" y="94"/>
                  </a:lnTo>
                  <a:lnTo>
                    <a:pt x="123" y="94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80" name="Freeform 50"/>
            <p:cNvSpPr>
              <a:spLocks noChangeAspect="1"/>
            </p:cNvSpPr>
            <p:nvPr/>
          </p:nvSpPr>
          <p:spPr bwMode="auto">
            <a:xfrm>
              <a:off x="4731" y="3445"/>
              <a:ext cx="139" cy="41"/>
            </a:xfrm>
            <a:custGeom>
              <a:avLst/>
              <a:gdLst>
                <a:gd name="T0" fmla="*/ 0 w 279"/>
                <a:gd name="T1" fmla="*/ 0 h 83"/>
                <a:gd name="T2" fmla="*/ 0 w 279"/>
                <a:gd name="T3" fmla="*/ 0 h 83"/>
                <a:gd name="T4" fmla="*/ 0 w 279"/>
                <a:gd name="T5" fmla="*/ 0 h 83"/>
                <a:gd name="T6" fmla="*/ 0 w 279"/>
                <a:gd name="T7" fmla="*/ 0 h 83"/>
                <a:gd name="T8" fmla="*/ 0 w 279"/>
                <a:gd name="T9" fmla="*/ 0 h 83"/>
                <a:gd name="T10" fmla="*/ 0 w 279"/>
                <a:gd name="T11" fmla="*/ 0 h 83"/>
                <a:gd name="T12" fmla="*/ 1 w 279"/>
                <a:gd name="T13" fmla="*/ 0 h 83"/>
                <a:gd name="T14" fmla="*/ 1 w 279"/>
                <a:gd name="T15" fmla="*/ 1 h 83"/>
                <a:gd name="T16" fmla="*/ 2 w 279"/>
                <a:gd name="T17" fmla="*/ 1 h 83"/>
                <a:gd name="T18" fmla="*/ 2 w 279"/>
                <a:gd name="T19" fmla="*/ 1 h 83"/>
                <a:gd name="T20" fmla="*/ 3 w 279"/>
                <a:gd name="T21" fmla="*/ 1 h 83"/>
                <a:gd name="T22" fmla="*/ 4 w 279"/>
                <a:gd name="T23" fmla="*/ 1 h 83"/>
                <a:gd name="T24" fmla="*/ 4 w 279"/>
                <a:gd name="T25" fmla="*/ 2 h 83"/>
                <a:gd name="T26" fmla="*/ 5 w 279"/>
                <a:gd name="T27" fmla="*/ 2 h 83"/>
                <a:gd name="T28" fmla="*/ 5 w 279"/>
                <a:gd name="T29" fmla="*/ 2 h 83"/>
                <a:gd name="T30" fmla="*/ 6 w 279"/>
                <a:gd name="T31" fmla="*/ 2 h 83"/>
                <a:gd name="T32" fmla="*/ 6 w 279"/>
                <a:gd name="T33" fmla="*/ 2 h 83"/>
                <a:gd name="T34" fmla="*/ 7 w 279"/>
                <a:gd name="T35" fmla="*/ 2 h 83"/>
                <a:gd name="T36" fmla="*/ 7 w 279"/>
                <a:gd name="T37" fmla="*/ 2 h 83"/>
                <a:gd name="T38" fmla="*/ 8 w 279"/>
                <a:gd name="T39" fmla="*/ 2 h 83"/>
                <a:gd name="T40" fmla="*/ 8 w 279"/>
                <a:gd name="T41" fmla="*/ 2 h 83"/>
                <a:gd name="T42" fmla="*/ 8 w 279"/>
                <a:gd name="T43" fmla="*/ 2 h 83"/>
                <a:gd name="T44" fmla="*/ 8 w 279"/>
                <a:gd name="T45" fmla="*/ 2 h 83"/>
                <a:gd name="T46" fmla="*/ 7 w 279"/>
                <a:gd name="T47" fmla="*/ 2 h 83"/>
                <a:gd name="T48" fmla="*/ 7 w 279"/>
                <a:gd name="T49" fmla="*/ 2 h 83"/>
                <a:gd name="T50" fmla="*/ 6 w 279"/>
                <a:gd name="T51" fmla="*/ 2 h 83"/>
                <a:gd name="T52" fmla="*/ 6 w 279"/>
                <a:gd name="T53" fmla="*/ 2 h 83"/>
                <a:gd name="T54" fmla="*/ 5 w 279"/>
                <a:gd name="T55" fmla="*/ 1 h 83"/>
                <a:gd name="T56" fmla="*/ 4 w 279"/>
                <a:gd name="T57" fmla="*/ 1 h 83"/>
                <a:gd name="T58" fmla="*/ 3 w 279"/>
                <a:gd name="T59" fmla="*/ 1 h 83"/>
                <a:gd name="T60" fmla="*/ 3 w 279"/>
                <a:gd name="T61" fmla="*/ 1 h 83"/>
                <a:gd name="T62" fmla="*/ 2 w 279"/>
                <a:gd name="T63" fmla="*/ 1 h 83"/>
                <a:gd name="T64" fmla="*/ 1 w 279"/>
                <a:gd name="T65" fmla="*/ 0 h 83"/>
                <a:gd name="T66" fmla="*/ 1 w 279"/>
                <a:gd name="T67" fmla="*/ 0 h 83"/>
                <a:gd name="T68" fmla="*/ 0 w 279"/>
                <a:gd name="T69" fmla="*/ 0 h 83"/>
                <a:gd name="T70" fmla="*/ 0 w 279"/>
                <a:gd name="T71" fmla="*/ 0 h 83"/>
                <a:gd name="T72" fmla="*/ 0 w 279"/>
                <a:gd name="T73" fmla="*/ 0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9"/>
                <a:gd name="T112" fmla="*/ 0 h 83"/>
                <a:gd name="T113" fmla="*/ 279 w 279"/>
                <a:gd name="T114" fmla="*/ 83 h 8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9" h="83">
                  <a:moveTo>
                    <a:pt x="2" y="0"/>
                  </a:moveTo>
                  <a:lnTo>
                    <a:pt x="1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7" y="15"/>
                  </a:lnTo>
                  <a:lnTo>
                    <a:pt x="22" y="22"/>
                  </a:lnTo>
                  <a:lnTo>
                    <a:pt x="38" y="29"/>
                  </a:lnTo>
                  <a:lnTo>
                    <a:pt x="55" y="36"/>
                  </a:lnTo>
                  <a:lnTo>
                    <a:pt x="74" y="43"/>
                  </a:lnTo>
                  <a:lnTo>
                    <a:pt x="92" y="50"/>
                  </a:lnTo>
                  <a:lnTo>
                    <a:pt x="112" y="55"/>
                  </a:lnTo>
                  <a:lnTo>
                    <a:pt x="130" y="61"/>
                  </a:lnTo>
                  <a:lnTo>
                    <a:pt x="150" y="67"/>
                  </a:lnTo>
                  <a:lnTo>
                    <a:pt x="168" y="72"/>
                  </a:lnTo>
                  <a:lnTo>
                    <a:pt x="187" y="75"/>
                  </a:lnTo>
                  <a:lnTo>
                    <a:pt x="204" y="79"/>
                  </a:lnTo>
                  <a:lnTo>
                    <a:pt x="221" y="81"/>
                  </a:lnTo>
                  <a:lnTo>
                    <a:pt x="238" y="83"/>
                  </a:lnTo>
                  <a:lnTo>
                    <a:pt x="252" y="83"/>
                  </a:lnTo>
                  <a:lnTo>
                    <a:pt x="266" y="83"/>
                  </a:lnTo>
                  <a:lnTo>
                    <a:pt x="279" y="82"/>
                  </a:lnTo>
                  <a:lnTo>
                    <a:pt x="276" y="81"/>
                  </a:lnTo>
                  <a:lnTo>
                    <a:pt x="267" y="80"/>
                  </a:lnTo>
                  <a:lnTo>
                    <a:pt x="255" y="77"/>
                  </a:lnTo>
                  <a:lnTo>
                    <a:pt x="238" y="73"/>
                  </a:lnTo>
                  <a:lnTo>
                    <a:pt x="218" y="69"/>
                  </a:lnTo>
                  <a:lnTo>
                    <a:pt x="195" y="64"/>
                  </a:lnTo>
                  <a:lnTo>
                    <a:pt x="172" y="58"/>
                  </a:lnTo>
                  <a:lnTo>
                    <a:pt x="147" y="52"/>
                  </a:lnTo>
                  <a:lnTo>
                    <a:pt x="121" y="45"/>
                  </a:lnTo>
                  <a:lnTo>
                    <a:pt x="97" y="38"/>
                  </a:lnTo>
                  <a:lnTo>
                    <a:pt x="73" y="32"/>
                  </a:lnTo>
                  <a:lnTo>
                    <a:pt x="52" y="26"/>
                  </a:lnTo>
                  <a:lnTo>
                    <a:pt x="34" y="19"/>
                  </a:lnTo>
                  <a:lnTo>
                    <a:pt x="19" y="12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81" name="Freeform 51"/>
            <p:cNvSpPr>
              <a:spLocks noChangeAspect="1"/>
            </p:cNvSpPr>
            <p:nvPr/>
          </p:nvSpPr>
          <p:spPr bwMode="auto">
            <a:xfrm>
              <a:off x="4898" y="3055"/>
              <a:ext cx="19" cy="17"/>
            </a:xfrm>
            <a:custGeom>
              <a:avLst/>
              <a:gdLst>
                <a:gd name="T0" fmla="*/ 0 w 39"/>
                <a:gd name="T1" fmla="*/ 1 h 36"/>
                <a:gd name="T2" fmla="*/ 0 w 39"/>
                <a:gd name="T3" fmla="*/ 1 h 36"/>
                <a:gd name="T4" fmla="*/ 1 w 39"/>
                <a:gd name="T5" fmla="*/ 0 h 36"/>
                <a:gd name="T6" fmla="*/ 1 w 39"/>
                <a:gd name="T7" fmla="*/ 0 h 36"/>
                <a:gd name="T8" fmla="*/ 1 w 39"/>
                <a:gd name="T9" fmla="*/ 0 h 36"/>
                <a:gd name="T10" fmla="*/ 1 w 39"/>
                <a:gd name="T11" fmla="*/ 0 h 36"/>
                <a:gd name="T12" fmla="*/ 1 w 39"/>
                <a:gd name="T13" fmla="*/ 0 h 36"/>
                <a:gd name="T14" fmla="*/ 0 w 39"/>
                <a:gd name="T15" fmla="*/ 0 h 36"/>
                <a:gd name="T16" fmla="*/ 0 w 39"/>
                <a:gd name="T17" fmla="*/ 0 h 36"/>
                <a:gd name="T18" fmla="*/ 0 w 39"/>
                <a:gd name="T19" fmla="*/ 0 h 36"/>
                <a:gd name="T20" fmla="*/ 0 w 39"/>
                <a:gd name="T21" fmla="*/ 0 h 36"/>
                <a:gd name="T22" fmla="*/ 0 w 39"/>
                <a:gd name="T23" fmla="*/ 0 h 36"/>
                <a:gd name="T24" fmla="*/ 0 w 39"/>
                <a:gd name="T25" fmla="*/ 0 h 36"/>
                <a:gd name="T26" fmla="*/ 0 w 39"/>
                <a:gd name="T27" fmla="*/ 0 h 36"/>
                <a:gd name="T28" fmla="*/ 0 w 39"/>
                <a:gd name="T29" fmla="*/ 0 h 36"/>
                <a:gd name="T30" fmla="*/ 0 w 39"/>
                <a:gd name="T31" fmla="*/ 1 h 36"/>
                <a:gd name="T32" fmla="*/ 0 w 39"/>
                <a:gd name="T33" fmla="*/ 1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6"/>
                <a:gd name="T53" fmla="*/ 39 w 3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6">
                  <a:moveTo>
                    <a:pt x="20" y="36"/>
                  </a:moveTo>
                  <a:lnTo>
                    <a:pt x="27" y="35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0"/>
                  </a:lnTo>
                  <a:lnTo>
                    <a:pt x="12" y="35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830" name="Group 52"/>
          <p:cNvGrpSpPr>
            <a:grpSpLocks/>
          </p:cNvGrpSpPr>
          <p:nvPr/>
        </p:nvGrpSpPr>
        <p:grpSpPr bwMode="auto">
          <a:xfrm>
            <a:off x="2987675" y="2492375"/>
            <a:ext cx="3636963" cy="1692275"/>
            <a:chOff x="1882" y="1570"/>
            <a:chExt cx="2291" cy="1066"/>
          </a:xfrm>
        </p:grpSpPr>
        <p:sp>
          <p:nvSpPr>
            <p:cNvPr id="34857" name="Freeform 53"/>
            <p:cNvSpPr>
              <a:spLocks/>
            </p:cNvSpPr>
            <p:nvPr/>
          </p:nvSpPr>
          <p:spPr bwMode="auto">
            <a:xfrm>
              <a:off x="1882" y="1570"/>
              <a:ext cx="2200" cy="91"/>
            </a:xfrm>
            <a:custGeom>
              <a:avLst/>
              <a:gdLst>
                <a:gd name="T0" fmla="*/ 0 w 2200"/>
                <a:gd name="T1" fmla="*/ 91 h 91"/>
                <a:gd name="T2" fmla="*/ 1724 w 2200"/>
                <a:gd name="T3" fmla="*/ 91 h 91"/>
                <a:gd name="T4" fmla="*/ 2200 w 2200"/>
                <a:gd name="T5" fmla="*/ 0 h 91"/>
                <a:gd name="T6" fmla="*/ 0 60000 65536"/>
                <a:gd name="T7" fmla="*/ 0 60000 65536"/>
                <a:gd name="T8" fmla="*/ 0 60000 65536"/>
                <a:gd name="T9" fmla="*/ 0 w 2200"/>
                <a:gd name="T10" fmla="*/ 0 h 91"/>
                <a:gd name="T11" fmla="*/ 2200 w 2200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0" h="91">
                  <a:moveTo>
                    <a:pt x="0" y="91"/>
                  </a:moveTo>
                  <a:lnTo>
                    <a:pt x="1724" y="91"/>
                  </a:lnTo>
                  <a:lnTo>
                    <a:pt x="2200" y="0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8" name="Freeform 54"/>
            <p:cNvSpPr>
              <a:spLocks/>
            </p:cNvSpPr>
            <p:nvPr/>
          </p:nvSpPr>
          <p:spPr bwMode="auto">
            <a:xfrm>
              <a:off x="1882" y="1616"/>
              <a:ext cx="2223" cy="544"/>
            </a:xfrm>
            <a:custGeom>
              <a:avLst/>
              <a:gdLst>
                <a:gd name="T0" fmla="*/ 0 w 2200"/>
                <a:gd name="T1" fmla="*/ 694760 h 91"/>
                <a:gd name="T2" fmla="*/ 1816 w 2200"/>
                <a:gd name="T3" fmla="*/ 694760 h 91"/>
                <a:gd name="T4" fmla="*/ 2317 w 2200"/>
                <a:gd name="T5" fmla="*/ 0 h 91"/>
                <a:gd name="T6" fmla="*/ 0 60000 65536"/>
                <a:gd name="T7" fmla="*/ 0 60000 65536"/>
                <a:gd name="T8" fmla="*/ 0 60000 65536"/>
                <a:gd name="T9" fmla="*/ 0 w 2200"/>
                <a:gd name="T10" fmla="*/ 0 h 91"/>
                <a:gd name="T11" fmla="*/ 2200 w 2200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0" h="91">
                  <a:moveTo>
                    <a:pt x="0" y="91"/>
                  </a:moveTo>
                  <a:lnTo>
                    <a:pt x="1724" y="91"/>
                  </a:lnTo>
                  <a:lnTo>
                    <a:pt x="2200" y="0"/>
                  </a:lnTo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9" name="Line 55"/>
            <p:cNvSpPr>
              <a:spLocks noChangeShapeType="1"/>
            </p:cNvSpPr>
            <p:nvPr/>
          </p:nvSpPr>
          <p:spPr bwMode="auto">
            <a:xfrm>
              <a:off x="3628" y="2160"/>
              <a:ext cx="454" cy="31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0" name="Freeform 56"/>
            <p:cNvSpPr>
              <a:spLocks/>
            </p:cNvSpPr>
            <p:nvPr/>
          </p:nvSpPr>
          <p:spPr bwMode="auto">
            <a:xfrm>
              <a:off x="1882" y="2591"/>
              <a:ext cx="2155" cy="45"/>
            </a:xfrm>
            <a:custGeom>
              <a:avLst/>
              <a:gdLst>
                <a:gd name="T0" fmla="*/ 0 w 2200"/>
                <a:gd name="T1" fmla="*/ 2 h 91"/>
                <a:gd name="T2" fmla="*/ 1555 w 2200"/>
                <a:gd name="T3" fmla="*/ 2 h 91"/>
                <a:gd name="T4" fmla="*/ 1985 w 2200"/>
                <a:gd name="T5" fmla="*/ 0 h 91"/>
                <a:gd name="T6" fmla="*/ 0 60000 65536"/>
                <a:gd name="T7" fmla="*/ 0 60000 65536"/>
                <a:gd name="T8" fmla="*/ 0 60000 65536"/>
                <a:gd name="T9" fmla="*/ 0 w 2200"/>
                <a:gd name="T10" fmla="*/ 0 h 91"/>
                <a:gd name="T11" fmla="*/ 2200 w 2200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0" h="91">
                  <a:moveTo>
                    <a:pt x="0" y="91"/>
                  </a:moveTo>
                  <a:lnTo>
                    <a:pt x="1724" y="91"/>
                  </a:lnTo>
                  <a:lnTo>
                    <a:pt x="2200" y="0"/>
                  </a:ln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1" name="Line 57"/>
            <p:cNvSpPr>
              <a:spLocks noChangeShapeType="1"/>
            </p:cNvSpPr>
            <p:nvPr/>
          </p:nvSpPr>
          <p:spPr bwMode="auto">
            <a:xfrm flipV="1">
              <a:off x="3606" y="1820"/>
              <a:ext cx="567" cy="8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62" name="Line 58"/>
            <p:cNvSpPr>
              <a:spLocks noChangeShapeType="1"/>
            </p:cNvSpPr>
            <p:nvPr/>
          </p:nvSpPr>
          <p:spPr bwMode="auto">
            <a:xfrm>
              <a:off x="3606" y="1661"/>
              <a:ext cx="567" cy="5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97787" name="Text Box 59"/>
          <p:cNvSpPr txBox="1">
            <a:spLocks noChangeArrowheads="1"/>
          </p:cNvSpPr>
          <p:nvPr/>
        </p:nvSpPr>
        <p:spPr bwMode="auto">
          <a:xfrm>
            <a:off x="647700" y="5157788"/>
            <a:ext cx="7632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 analog or digital broadcasting</a:t>
            </a:r>
          </a:p>
          <a:p>
            <a:pPr>
              <a:buFontTx/>
              <a:buChar char="•"/>
            </a:pPr>
            <a:r>
              <a:rPr lang="en-US" sz="2000"/>
              <a:t> one program over multiple channels</a:t>
            </a:r>
          </a:p>
          <a:p>
            <a:pPr>
              <a:buFontTx/>
              <a:buChar char="•"/>
            </a:pPr>
            <a:r>
              <a:rPr lang="en-US" sz="2000"/>
              <a:t> time-slotted emission of the program</a:t>
            </a:r>
          </a:p>
        </p:txBody>
      </p:sp>
      <p:sp>
        <p:nvSpPr>
          <p:cNvPr id="34832" name="Text Box 60"/>
          <p:cNvSpPr txBox="1">
            <a:spLocks noChangeArrowheads="1"/>
          </p:cNvSpPr>
          <p:nvPr/>
        </p:nvSpPr>
        <p:spPr bwMode="auto">
          <a:xfrm>
            <a:off x="6372225" y="4868863"/>
            <a:ext cx="157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receiver(s)</a:t>
            </a:r>
          </a:p>
        </p:txBody>
      </p: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2049463" y="2744788"/>
            <a:ext cx="793750" cy="1655762"/>
            <a:chOff x="1291" y="1729"/>
            <a:chExt cx="500" cy="1043"/>
          </a:xfrm>
        </p:grpSpPr>
        <p:grpSp>
          <p:nvGrpSpPr>
            <p:cNvPr id="34849" name="Group 62"/>
            <p:cNvGrpSpPr>
              <a:grpSpLocks/>
            </p:cNvGrpSpPr>
            <p:nvPr/>
          </p:nvGrpSpPr>
          <p:grpSpPr bwMode="auto">
            <a:xfrm>
              <a:off x="1291" y="1729"/>
              <a:ext cx="500" cy="975"/>
              <a:chOff x="1269" y="1774"/>
              <a:chExt cx="635" cy="975"/>
            </a:xfrm>
          </p:grpSpPr>
          <p:sp>
            <p:nvSpPr>
              <p:cNvPr id="34854" name="Line 63"/>
              <p:cNvSpPr>
                <a:spLocks noChangeShapeType="1"/>
              </p:cNvSpPr>
              <p:nvPr/>
            </p:nvSpPr>
            <p:spPr bwMode="auto">
              <a:xfrm>
                <a:off x="1269" y="1774"/>
                <a:ext cx="635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55" name="Line 64"/>
              <p:cNvSpPr>
                <a:spLocks noChangeShapeType="1"/>
              </p:cNvSpPr>
              <p:nvPr/>
            </p:nvSpPr>
            <p:spPr bwMode="auto">
              <a:xfrm>
                <a:off x="1269" y="2272"/>
                <a:ext cx="635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56" name="Line 65"/>
              <p:cNvSpPr>
                <a:spLocks noChangeShapeType="1"/>
              </p:cNvSpPr>
              <p:nvPr/>
            </p:nvSpPr>
            <p:spPr bwMode="auto">
              <a:xfrm>
                <a:off x="1269" y="2749"/>
                <a:ext cx="635" cy="0"/>
              </a:xfrm>
              <a:prstGeom prst="line">
                <a:avLst/>
              </a:prstGeom>
              <a:noFill/>
              <a:ln w="5715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4850" name="Group 66"/>
            <p:cNvGrpSpPr>
              <a:grpSpLocks/>
            </p:cNvGrpSpPr>
            <p:nvPr/>
          </p:nvGrpSpPr>
          <p:grpSpPr bwMode="auto">
            <a:xfrm>
              <a:off x="1404" y="1797"/>
              <a:ext cx="387" cy="975"/>
              <a:chOff x="1269" y="1774"/>
              <a:chExt cx="635" cy="975"/>
            </a:xfrm>
          </p:grpSpPr>
          <p:sp>
            <p:nvSpPr>
              <p:cNvPr id="34851" name="Line 67"/>
              <p:cNvSpPr>
                <a:spLocks noChangeShapeType="1"/>
              </p:cNvSpPr>
              <p:nvPr/>
            </p:nvSpPr>
            <p:spPr bwMode="auto">
              <a:xfrm>
                <a:off x="1269" y="1774"/>
                <a:ext cx="635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52" name="Line 68"/>
              <p:cNvSpPr>
                <a:spLocks noChangeShapeType="1"/>
              </p:cNvSpPr>
              <p:nvPr/>
            </p:nvSpPr>
            <p:spPr bwMode="auto">
              <a:xfrm>
                <a:off x="1269" y="2272"/>
                <a:ext cx="635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53" name="Line 69"/>
              <p:cNvSpPr>
                <a:spLocks noChangeShapeType="1"/>
              </p:cNvSpPr>
              <p:nvPr/>
            </p:nvSpPr>
            <p:spPr bwMode="auto">
              <a:xfrm>
                <a:off x="1269" y="2749"/>
                <a:ext cx="635" cy="0"/>
              </a:xfrm>
              <a:prstGeom prst="line">
                <a:avLst/>
              </a:prstGeom>
              <a:noFill/>
              <a:ln w="5715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2987675" y="2582863"/>
            <a:ext cx="3636963" cy="1782762"/>
            <a:chOff x="1882" y="1627"/>
            <a:chExt cx="2291" cy="1123"/>
          </a:xfrm>
        </p:grpSpPr>
        <p:sp>
          <p:nvSpPr>
            <p:cNvPr id="34835" name="Freeform 71"/>
            <p:cNvSpPr>
              <a:spLocks/>
            </p:cNvSpPr>
            <p:nvPr/>
          </p:nvSpPr>
          <p:spPr bwMode="auto">
            <a:xfrm>
              <a:off x="1882" y="1627"/>
              <a:ext cx="2200" cy="91"/>
            </a:xfrm>
            <a:custGeom>
              <a:avLst/>
              <a:gdLst>
                <a:gd name="T0" fmla="*/ 0 w 2200"/>
                <a:gd name="T1" fmla="*/ 91 h 91"/>
                <a:gd name="T2" fmla="*/ 1724 w 2200"/>
                <a:gd name="T3" fmla="*/ 91 h 91"/>
                <a:gd name="T4" fmla="*/ 2200 w 2200"/>
                <a:gd name="T5" fmla="*/ 0 h 91"/>
                <a:gd name="T6" fmla="*/ 0 60000 65536"/>
                <a:gd name="T7" fmla="*/ 0 60000 65536"/>
                <a:gd name="T8" fmla="*/ 0 60000 65536"/>
                <a:gd name="T9" fmla="*/ 0 w 2200"/>
                <a:gd name="T10" fmla="*/ 0 h 91"/>
                <a:gd name="T11" fmla="*/ 2200 w 2200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0" h="91">
                  <a:moveTo>
                    <a:pt x="0" y="91"/>
                  </a:moveTo>
                  <a:lnTo>
                    <a:pt x="1724" y="91"/>
                  </a:lnTo>
                  <a:lnTo>
                    <a:pt x="2200" y="0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6" name="Line 72"/>
            <p:cNvSpPr>
              <a:spLocks noChangeShapeType="1"/>
            </p:cNvSpPr>
            <p:nvPr/>
          </p:nvSpPr>
          <p:spPr bwMode="auto">
            <a:xfrm>
              <a:off x="3628" y="2217"/>
              <a:ext cx="454" cy="31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37" name="Line 73"/>
            <p:cNvSpPr>
              <a:spLocks noChangeShapeType="1"/>
            </p:cNvSpPr>
            <p:nvPr/>
          </p:nvSpPr>
          <p:spPr bwMode="auto">
            <a:xfrm>
              <a:off x="3606" y="1718"/>
              <a:ext cx="567" cy="5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4838" name="Group 74"/>
            <p:cNvGrpSpPr>
              <a:grpSpLocks/>
            </p:cNvGrpSpPr>
            <p:nvPr/>
          </p:nvGrpSpPr>
          <p:grpSpPr bwMode="auto">
            <a:xfrm>
              <a:off x="1882" y="1673"/>
              <a:ext cx="2291" cy="1077"/>
              <a:chOff x="1882" y="1673"/>
              <a:chExt cx="2291" cy="1077"/>
            </a:xfrm>
          </p:grpSpPr>
          <p:sp>
            <p:nvSpPr>
              <p:cNvPr id="34839" name="Freeform 75"/>
              <p:cNvSpPr>
                <a:spLocks/>
              </p:cNvSpPr>
              <p:nvPr/>
            </p:nvSpPr>
            <p:spPr bwMode="auto">
              <a:xfrm>
                <a:off x="1882" y="1673"/>
                <a:ext cx="2223" cy="544"/>
              </a:xfrm>
              <a:custGeom>
                <a:avLst/>
                <a:gdLst>
                  <a:gd name="T0" fmla="*/ 0 w 2200"/>
                  <a:gd name="T1" fmla="*/ 694760 h 91"/>
                  <a:gd name="T2" fmla="*/ 1816 w 2200"/>
                  <a:gd name="T3" fmla="*/ 694760 h 91"/>
                  <a:gd name="T4" fmla="*/ 2317 w 2200"/>
                  <a:gd name="T5" fmla="*/ 0 h 91"/>
                  <a:gd name="T6" fmla="*/ 0 60000 65536"/>
                  <a:gd name="T7" fmla="*/ 0 60000 65536"/>
                  <a:gd name="T8" fmla="*/ 0 60000 65536"/>
                  <a:gd name="T9" fmla="*/ 0 w 2200"/>
                  <a:gd name="T10" fmla="*/ 0 h 91"/>
                  <a:gd name="T11" fmla="*/ 2200 w 2200"/>
                  <a:gd name="T12" fmla="*/ 91 h 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0" h="91">
                    <a:moveTo>
                      <a:pt x="0" y="91"/>
                    </a:moveTo>
                    <a:lnTo>
                      <a:pt x="1724" y="91"/>
                    </a:lnTo>
                    <a:lnTo>
                      <a:pt x="2200" y="0"/>
                    </a:ln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40" name="Freeform 76"/>
              <p:cNvSpPr>
                <a:spLocks/>
              </p:cNvSpPr>
              <p:nvPr/>
            </p:nvSpPr>
            <p:spPr bwMode="auto">
              <a:xfrm>
                <a:off x="1882" y="2648"/>
                <a:ext cx="2155" cy="45"/>
              </a:xfrm>
              <a:custGeom>
                <a:avLst/>
                <a:gdLst>
                  <a:gd name="T0" fmla="*/ 0 w 2200"/>
                  <a:gd name="T1" fmla="*/ 2 h 91"/>
                  <a:gd name="T2" fmla="*/ 1555 w 2200"/>
                  <a:gd name="T3" fmla="*/ 2 h 91"/>
                  <a:gd name="T4" fmla="*/ 1985 w 2200"/>
                  <a:gd name="T5" fmla="*/ 0 h 91"/>
                  <a:gd name="T6" fmla="*/ 0 60000 65536"/>
                  <a:gd name="T7" fmla="*/ 0 60000 65536"/>
                  <a:gd name="T8" fmla="*/ 0 60000 65536"/>
                  <a:gd name="T9" fmla="*/ 0 w 2200"/>
                  <a:gd name="T10" fmla="*/ 0 h 91"/>
                  <a:gd name="T11" fmla="*/ 2200 w 2200"/>
                  <a:gd name="T12" fmla="*/ 91 h 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0" h="91">
                    <a:moveTo>
                      <a:pt x="0" y="91"/>
                    </a:moveTo>
                    <a:lnTo>
                      <a:pt x="1724" y="91"/>
                    </a:lnTo>
                    <a:lnTo>
                      <a:pt x="2200" y="0"/>
                    </a:lnTo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41" name="Line 77"/>
              <p:cNvSpPr>
                <a:spLocks noChangeShapeType="1"/>
              </p:cNvSpPr>
              <p:nvPr/>
            </p:nvSpPr>
            <p:spPr bwMode="auto">
              <a:xfrm flipV="1">
                <a:off x="3606" y="1877"/>
                <a:ext cx="567" cy="81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4842" name="Group 78"/>
              <p:cNvGrpSpPr>
                <a:grpSpLocks/>
              </p:cNvGrpSpPr>
              <p:nvPr/>
            </p:nvGrpSpPr>
            <p:grpSpPr bwMode="auto">
              <a:xfrm>
                <a:off x="1882" y="1684"/>
                <a:ext cx="2291" cy="1066"/>
                <a:chOff x="1882" y="1570"/>
                <a:chExt cx="2291" cy="1066"/>
              </a:xfrm>
            </p:grpSpPr>
            <p:sp>
              <p:nvSpPr>
                <p:cNvPr id="34843" name="Freeform 79"/>
                <p:cNvSpPr>
                  <a:spLocks/>
                </p:cNvSpPr>
                <p:nvPr/>
              </p:nvSpPr>
              <p:spPr bwMode="auto">
                <a:xfrm>
                  <a:off x="1882" y="1570"/>
                  <a:ext cx="2200" cy="91"/>
                </a:xfrm>
                <a:custGeom>
                  <a:avLst/>
                  <a:gdLst>
                    <a:gd name="T0" fmla="*/ 0 w 2200"/>
                    <a:gd name="T1" fmla="*/ 91 h 91"/>
                    <a:gd name="T2" fmla="*/ 1724 w 2200"/>
                    <a:gd name="T3" fmla="*/ 91 h 91"/>
                    <a:gd name="T4" fmla="*/ 2200 w 2200"/>
                    <a:gd name="T5" fmla="*/ 0 h 91"/>
                    <a:gd name="T6" fmla="*/ 0 60000 65536"/>
                    <a:gd name="T7" fmla="*/ 0 60000 65536"/>
                    <a:gd name="T8" fmla="*/ 0 60000 65536"/>
                    <a:gd name="T9" fmla="*/ 0 w 2200"/>
                    <a:gd name="T10" fmla="*/ 0 h 91"/>
                    <a:gd name="T11" fmla="*/ 2200 w 2200"/>
                    <a:gd name="T12" fmla="*/ 91 h 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0" h="91">
                      <a:moveTo>
                        <a:pt x="0" y="91"/>
                      </a:moveTo>
                      <a:lnTo>
                        <a:pt x="1724" y="91"/>
                      </a:lnTo>
                      <a:lnTo>
                        <a:pt x="2200" y="0"/>
                      </a:ln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44" name="Freeform 80"/>
                <p:cNvSpPr>
                  <a:spLocks/>
                </p:cNvSpPr>
                <p:nvPr/>
              </p:nvSpPr>
              <p:spPr bwMode="auto">
                <a:xfrm>
                  <a:off x="1882" y="1616"/>
                  <a:ext cx="2223" cy="544"/>
                </a:xfrm>
                <a:custGeom>
                  <a:avLst/>
                  <a:gdLst>
                    <a:gd name="T0" fmla="*/ 0 w 2200"/>
                    <a:gd name="T1" fmla="*/ 694760 h 91"/>
                    <a:gd name="T2" fmla="*/ 1816 w 2200"/>
                    <a:gd name="T3" fmla="*/ 694760 h 91"/>
                    <a:gd name="T4" fmla="*/ 2317 w 2200"/>
                    <a:gd name="T5" fmla="*/ 0 h 91"/>
                    <a:gd name="T6" fmla="*/ 0 60000 65536"/>
                    <a:gd name="T7" fmla="*/ 0 60000 65536"/>
                    <a:gd name="T8" fmla="*/ 0 60000 65536"/>
                    <a:gd name="T9" fmla="*/ 0 w 2200"/>
                    <a:gd name="T10" fmla="*/ 0 h 91"/>
                    <a:gd name="T11" fmla="*/ 2200 w 2200"/>
                    <a:gd name="T12" fmla="*/ 91 h 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0" h="91">
                      <a:moveTo>
                        <a:pt x="0" y="91"/>
                      </a:moveTo>
                      <a:lnTo>
                        <a:pt x="1724" y="91"/>
                      </a:lnTo>
                      <a:lnTo>
                        <a:pt x="2200" y="0"/>
                      </a:ln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45" name="Line 81"/>
                <p:cNvSpPr>
                  <a:spLocks noChangeShapeType="1"/>
                </p:cNvSpPr>
                <p:nvPr/>
              </p:nvSpPr>
              <p:spPr bwMode="auto">
                <a:xfrm>
                  <a:off x="3628" y="2160"/>
                  <a:ext cx="454" cy="31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46" name="Freeform 82"/>
                <p:cNvSpPr>
                  <a:spLocks/>
                </p:cNvSpPr>
                <p:nvPr/>
              </p:nvSpPr>
              <p:spPr bwMode="auto">
                <a:xfrm>
                  <a:off x="1882" y="2591"/>
                  <a:ext cx="2155" cy="45"/>
                </a:xfrm>
                <a:custGeom>
                  <a:avLst/>
                  <a:gdLst>
                    <a:gd name="T0" fmla="*/ 0 w 2200"/>
                    <a:gd name="T1" fmla="*/ 2 h 91"/>
                    <a:gd name="T2" fmla="*/ 1555 w 2200"/>
                    <a:gd name="T3" fmla="*/ 2 h 91"/>
                    <a:gd name="T4" fmla="*/ 1985 w 2200"/>
                    <a:gd name="T5" fmla="*/ 0 h 91"/>
                    <a:gd name="T6" fmla="*/ 0 60000 65536"/>
                    <a:gd name="T7" fmla="*/ 0 60000 65536"/>
                    <a:gd name="T8" fmla="*/ 0 60000 65536"/>
                    <a:gd name="T9" fmla="*/ 0 w 2200"/>
                    <a:gd name="T10" fmla="*/ 0 h 91"/>
                    <a:gd name="T11" fmla="*/ 2200 w 2200"/>
                    <a:gd name="T12" fmla="*/ 91 h 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00" h="91">
                      <a:moveTo>
                        <a:pt x="0" y="91"/>
                      </a:moveTo>
                      <a:lnTo>
                        <a:pt x="1724" y="91"/>
                      </a:lnTo>
                      <a:lnTo>
                        <a:pt x="2200" y="0"/>
                      </a:lnTo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47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3606" y="1820"/>
                  <a:ext cx="567" cy="816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48" name="Line 84"/>
                <p:cNvSpPr>
                  <a:spLocks noChangeShapeType="1"/>
                </p:cNvSpPr>
                <p:nvPr/>
              </p:nvSpPr>
              <p:spPr bwMode="auto">
                <a:xfrm>
                  <a:off x="3606" y="1661"/>
                  <a:ext cx="567" cy="544"/>
                </a:xfrm>
                <a:prstGeom prst="lin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7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/>
              <a:t>Evolution of (continuous) media streams:</a:t>
            </a:r>
            <a:br>
              <a:rPr lang="en-US" sz="1800"/>
            </a:br>
            <a:r>
              <a:rPr lang="en-US" sz="3200"/>
              <a:t>(True) Video-on-Demand (VoD)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692275" y="2241550"/>
            <a:ext cx="1295400" cy="233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544638" y="4545013"/>
            <a:ext cx="1047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sender</a:t>
            </a: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1511300" y="2347913"/>
            <a:ext cx="0" cy="2052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 rot="-5400000">
            <a:off x="923925" y="3394075"/>
            <a:ext cx="908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movies</a:t>
            </a: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1762125" y="2060575"/>
            <a:ext cx="1189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982788" y="1760538"/>
            <a:ext cx="644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time</a:t>
            </a: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1835150" y="2636838"/>
            <a:ext cx="1008063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1835150" y="3427413"/>
            <a:ext cx="1008063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1835150" y="4184650"/>
            <a:ext cx="1008063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852" name="Group 12"/>
          <p:cNvGrpSpPr>
            <a:grpSpLocks noChangeAspect="1"/>
          </p:cNvGrpSpPr>
          <p:nvPr/>
        </p:nvGrpSpPr>
        <p:grpSpPr bwMode="auto">
          <a:xfrm>
            <a:off x="6481763" y="1557338"/>
            <a:ext cx="1395412" cy="1582737"/>
            <a:chOff x="4666" y="2982"/>
            <a:chExt cx="481" cy="568"/>
          </a:xfrm>
        </p:grpSpPr>
        <p:sp>
          <p:nvSpPr>
            <p:cNvPr id="35883" name="AutoShape 13"/>
            <p:cNvSpPr>
              <a:spLocks noChangeAspect="1" noChangeArrowheads="1" noTextEdit="1"/>
            </p:cNvSpPr>
            <p:nvPr/>
          </p:nvSpPr>
          <p:spPr bwMode="auto">
            <a:xfrm>
              <a:off x="4666" y="2982"/>
              <a:ext cx="481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4" name="Freeform 14"/>
            <p:cNvSpPr>
              <a:spLocks noChangeAspect="1"/>
            </p:cNvSpPr>
            <p:nvPr/>
          </p:nvSpPr>
          <p:spPr bwMode="auto">
            <a:xfrm>
              <a:off x="4666" y="2982"/>
              <a:ext cx="362" cy="517"/>
            </a:xfrm>
            <a:custGeom>
              <a:avLst/>
              <a:gdLst>
                <a:gd name="T0" fmla="*/ 5 w 724"/>
                <a:gd name="T1" fmla="*/ 2 h 1033"/>
                <a:gd name="T2" fmla="*/ 1 w 724"/>
                <a:gd name="T3" fmla="*/ 21 h 1033"/>
                <a:gd name="T4" fmla="*/ 5 w 724"/>
                <a:gd name="T5" fmla="*/ 23 h 1033"/>
                <a:gd name="T6" fmla="*/ 5 w 724"/>
                <a:gd name="T7" fmla="*/ 23 h 1033"/>
                <a:gd name="T8" fmla="*/ 6 w 724"/>
                <a:gd name="T9" fmla="*/ 23 h 1033"/>
                <a:gd name="T10" fmla="*/ 7 w 724"/>
                <a:gd name="T11" fmla="*/ 23 h 1033"/>
                <a:gd name="T12" fmla="*/ 8 w 724"/>
                <a:gd name="T13" fmla="*/ 23 h 1033"/>
                <a:gd name="T14" fmla="*/ 10 w 724"/>
                <a:gd name="T15" fmla="*/ 23 h 1033"/>
                <a:gd name="T16" fmla="*/ 11 w 724"/>
                <a:gd name="T17" fmla="*/ 23 h 1033"/>
                <a:gd name="T18" fmla="*/ 13 w 724"/>
                <a:gd name="T19" fmla="*/ 24 h 1033"/>
                <a:gd name="T20" fmla="*/ 13 w 724"/>
                <a:gd name="T21" fmla="*/ 24 h 1033"/>
                <a:gd name="T22" fmla="*/ 13 w 724"/>
                <a:gd name="T23" fmla="*/ 24 h 1033"/>
                <a:gd name="T24" fmla="*/ 13 w 724"/>
                <a:gd name="T25" fmla="*/ 25 h 1033"/>
                <a:gd name="T26" fmla="*/ 13 w 724"/>
                <a:gd name="T27" fmla="*/ 26 h 1033"/>
                <a:gd name="T28" fmla="*/ 13 w 724"/>
                <a:gd name="T29" fmla="*/ 27 h 1033"/>
                <a:gd name="T30" fmla="*/ 12 w 724"/>
                <a:gd name="T31" fmla="*/ 27 h 1033"/>
                <a:gd name="T32" fmla="*/ 11 w 724"/>
                <a:gd name="T33" fmla="*/ 27 h 1033"/>
                <a:gd name="T34" fmla="*/ 10 w 724"/>
                <a:gd name="T35" fmla="*/ 27 h 1033"/>
                <a:gd name="T36" fmla="*/ 9 w 724"/>
                <a:gd name="T37" fmla="*/ 28 h 1033"/>
                <a:gd name="T38" fmla="*/ 7 w 724"/>
                <a:gd name="T39" fmla="*/ 28 h 1033"/>
                <a:gd name="T40" fmla="*/ 6 w 724"/>
                <a:gd name="T41" fmla="*/ 28 h 1033"/>
                <a:gd name="T42" fmla="*/ 5 w 724"/>
                <a:gd name="T43" fmla="*/ 28 h 1033"/>
                <a:gd name="T44" fmla="*/ 4 w 724"/>
                <a:gd name="T45" fmla="*/ 29 h 1033"/>
                <a:gd name="T46" fmla="*/ 4 w 724"/>
                <a:gd name="T47" fmla="*/ 29 h 1033"/>
                <a:gd name="T48" fmla="*/ 4 w 724"/>
                <a:gd name="T49" fmla="*/ 30 h 1033"/>
                <a:gd name="T50" fmla="*/ 4 w 724"/>
                <a:gd name="T51" fmla="*/ 30 h 1033"/>
                <a:gd name="T52" fmla="*/ 5 w 724"/>
                <a:gd name="T53" fmla="*/ 31 h 1033"/>
                <a:gd name="T54" fmla="*/ 5 w 724"/>
                <a:gd name="T55" fmla="*/ 31 h 1033"/>
                <a:gd name="T56" fmla="*/ 6 w 724"/>
                <a:gd name="T57" fmla="*/ 31 h 1033"/>
                <a:gd name="T58" fmla="*/ 8 w 724"/>
                <a:gd name="T59" fmla="*/ 31 h 1033"/>
                <a:gd name="T60" fmla="*/ 9 w 724"/>
                <a:gd name="T61" fmla="*/ 32 h 1033"/>
                <a:gd name="T62" fmla="*/ 11 w 724"/>
                <a:gd name="T63" fmla="*/ 32 h 1033"/>
                <a:gd name="T64" fmla="*/ 12 w 724"/>
                <a:gd name="T65" fmla="*/ 32 h 1033"/>
                <a:gd name="T66" fmla="*/ 14 w 724"/>
                <a:gd name="T67" fmla="*/ 33 h 1033"/>
                <a:gd name="T68" fmla="*/ 15 w 724"/>
                <a:gd name="T69" fmla="*/ 33 h 1033"/>
                <a:gd name="T70" fmla="*/ 16 w 724"/>
                <a:gd name="T71" fmla="*/ 33 h 1033"/>
                <a:gd name="T72" fmla="*/ 17 w 724"/>
                <a:gd name="T73" fmla="*/ 32 h 1033"/>
                <a:gd name="T74" fmla="*/ 18 w 724"/>
                <a:gd name="T75" fmla="*/ 32 h 1033"/>
                <a:gd name="T76" fmla="*/ 19 w 724"/>
                <a:gd name="T77" fmla="*/ 31 h 1033"/>
                <a:gd name="T78" fmla="*/ 20 w 724"/>
                <a:gd name="T79" fmla="*/ 31 h 1033"/>
                <a:gd name="T80" fmla="*/ 21 w 724"/>
                <a:gd name="T81" fmla="*/ 30 h 1033"/>
                <a:gd name="T82" fmla="*/ 22 w 724"/>
                <a:gd name="T83" fmla="*/ 30 h 1033"/>
                <a:gd name="T84" fmla="*/ 22 w 724"/>
                <a:gd name="T85" fmla="*/ 29 h 1033"/>
                <a:gd name="T86" fmla="*/ 22 w 724"/>
                <a:gd name="T87" fmla="*/ 29 h 1033"/>
                <a:gd name="T88" fmla="*/ 22 w 724"/>
                <a:gd name="T89" fmla="*/ 29 h 1033"/>
                <a:gd name="T90" fmla="*/ 21 w 724"/>
                <a:gd name="T91" fmla="*/ 28 h 1033"/>
                <a:gd name="T92" fmla="*/ 20 w 724"/>
                <a:gd name="T93" fmla="*/ 28 h 1033"/>
                <a:gd name="T94" fmla="*/ 20 w 724"/>
                <a:gd name="T95" fmla="*/ 27 h 1033"/>
                <a:gd name="T96" fmla="*/ 20 w 724"/>
                <a:gd name="T97" fmla="*/ 25 h 1033"/>
                <a:gd name="T98" fmla="*/ 20 w 724"/>
                <a:gd name="T99" fmla="*/ 23 h 1033"/>
                <a:gd name="T100" fmla="*/ 19 w 724"/>
                <a:gd name="T101" fmla="*/ 21 h 1033"/>
                <a:gd name="T102" fmla="*/ 22 w 724"/>
                <a:gd name="T103" fmla="*/ 3 h 1033"/>
                <a:gd name="T104" fmla="*/ 21 w 724"/>
                <a:gd name="T105" fmla="*/ 0 h 1033"/>
                <a:gd name="T106" fmla="*/ 6 w 724"/>
                <a:gd name="T107" fmla="*/ 2 h 10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24"/>
                <a:gd name="T163" fmla="*/ 0 h 1033"/>
                <a:gd name="T164" fmla="*/ 724 w 724"/>
                <a:gd name="T165" fmla="*/ 1033 h 10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24" h="1033">
                  <a:moveTo>
                    <a:pt x="179" y="62"/>
                  </a:moveTo>
                  <a:lnTo>
                    <a:pt x="152" y="56"/>
                  </a:lnTo>
                  <a:lnTo>
                    <a:pt x="0" y="623"/>
                  </a:lnTo>
                  <a:lnTo>
                    <a:pt x="31" y="642"/>
                  </a:lnTo>
                  <a:lnTo>
                    <a:pt x="31" y="671"/>
                  </a:lnTo>
                  <a:lnTo>
                    <a:pt x="132" y="719"/>
                  </a:lnTo>
                  <a:lnTo>
                    <a:pt x="135" y="719"/>
                  </a:lnTo>
                  <a:lnTo>
                    <a:pt x="143" y="720"/>
                  </a:lnTo>
                  <a:lnTo>
                    <a:pt x="154" y="720"/>
                  </a:lnTo>
                  <a:lnTo>
                    <a:pt x="169" y="721"/>
                  </a:lnTo>
                  <a:lnTo>
                    <a:pt x="188" y="724"/>
                  </a:lnTo>
                  <a:lnTo>
                    <a:pt x="209" y="725"/>
                  </a:lnTo>
                  <a:lnTo>
                    <a:pt x="230" y="727"/>
                  </a:lnTo>
                  <a:lnTo>
                    <a:pt x="255" y="728"/>
                  </a:lnTo>
                  <a:lnTo>
                    <a:pt x="278" y="730"/>
                  </a:lnTo>
                  <a:lnTo>
                    <a:pt x="302" y="733"/>
                  </a:lnTo>
                  <a:lnTo>
                    <a:pt x="326" y="734"/>
                  </a:lnTo>
                  <a:lnTo>
                    <a:pt x="348" y="736"/>
                  </a:lnTo>
                  <a:lnTo>
                    <a:pt x="369" y="739"/>
                  </a:lnTo>
                  <a:lnTo>
                    <a:pt x="387" y="740"/>
                  </a:lnTo>
                  <a:lnTo>
                    <a:pt x="402" y="742"/>
                  </a:lnTo>
                  <a:lnTo>
                    <a:pt x="414" y="743"/>
                  </a:lnTo>
                  <a:lnTo>
                    <a:pt x="414" y="745"/>
                  </a:lnTo>
                  <a:lnTo>
                    <a:pt x="415" y="752"/>
                  </a:lnTo>
                  <a:lnTo>
                    <a:pt x="415" y="763"/>
                  </a:lnTo>
                  <a:lnTo>
                    <a:pt x="414" y="777"/>
                  </a:lnTo>
                  <a:lnTo>
                    <a:pt x="411" y="793"/>
                  </a:lnTo>
                  <a:lnTo>
                    <a:pt x="407" y="811"/>
                  </a:lnTo>
                  <a:lnTo>
                    <a:pt x="399" y="832"/>
                  </a:lnTo>
                  <a:lnTo>
                    <a:pt x="387" y="853"/>
                  </a:lnTo>
                  <a:lnTo>
                    <a:pt x="385" y="853"/>
                  </a:lnTo>
                  <a:lnTo>
                    <a:pt x="377" y="854"/>
                  </a:lnTo>
                  <a:lnTo>
                    <a:pt x="365" y="855"/>
                  </a:lnTo>
                  <a:lnTo>
                    <a:pt x="350" y="857"/>
                  </a:lnTo>
                  <a:lnTo>
                    <a:pt x="333" y="859"/>
                  </a:lnTo>
                  <a:lnTo>
                    <a:pt x="313" y="862"/>
                  </a:lnTo>
                  <a:lnTo>
                    <a:pt x="291" y="865"/>
                  </a:lnTo>
                  <a:lnTo>
                    <a:pt x="268" y="869"/>
                  </a:lnTo>
                  <a:lnTo>
                    <a:pt x="245" y="872"/>
                  </a:lnTo>
                  <a:lnTo>
                    <a:pt x="222" y="876"/>
                  </a:lnTo>
                  <a:lnTo>
                    <a:pt x="200" y="879"/>
                  </a:lnTo>
                  <a:lnTo>
                    <a:pt x="181" y="884"/>
                  </a:lnTo>
                  <a:lnTo>
                    <a:pt x="162" y="887"/>
                  </a:lnTo>
                  <a:lnTo>
                    <a:pt x="146" y="891"/>
                  </a:lnTo>
                  <a:lnTo>
                    <a:pt x="135" y="895"/>
                  </a:lnTo>
                  <a:lnTo>
                    <a:pt x="127" y="899"/>
                  </a:lnTo>
                  <a:lnTo>
                    <a:pt x="119" y="906"/>
                  </a:lnTo>
                  <a:lnTo>
                    <a:pt x="113" y="914"/>
                  </a:lnTo>
                  <a:lnTo>
                    <a:pt x="111" y="922"/>
                  </a:lnTo>
                  <a:lnTo>
                    <a:pt x="109" y="930"/>
                  </a:lnTo>
                  <a:lnTo>
                    <a:pt x="112" y="940"/>
                  </a:lnTo>
                  <a:lnTo>
                    <a:pt x="118" y="951"/>
                  </a:lnTo>
                  <a:lnTo>
                    <a:pt x="126" y="959"/>
                  </a:lnTo>
                  <a:lnTo>
                    <a:pt x="136" y="963"/>
                  </a:lnTo>
                  <a:lnTo>
                    <a:pt x="144" y="965"/>
                  </a:lnTo>
                  <a:lnTo>
                    <a:pt x="156" y="969"/>
                  </a:lnTo>
                  <a:lnTo>
                    <a:pt x="172" y="974"/>
                  </a:lnTo>
                  <a:lnTo>
                    <a:pt x="190" y="978"/>
                  </a:lnTo>
                  <a:lnTo>
                    <a:pt x="212" y="984"/>
                  </a:lnTo>
                  <a:lnTo>
                    <a:pt x="235" y="990"/>
                  </a:lnTo>
                  <a:lnTo>
                    <a:pt x="259" y="995"/>
                  </a:lnTo>
                  <a:lnTo>
                    <a:pt x="285" y="1001"/>
                  </a:lnTo>
                  <a:lnTo>
                    <a:pt x="310" y="1008"/>
                  </a:lnTo>
                  <a:lnTo>
                    <a:pt x="335" y="1014"/>
                  </a:lnTo>
                  <a:lnTo>
                    <a:pt x="361" y="1018"/>
                  </a:lnTo>
                  <a:lnTo>
                    <a:pt x="384" y="1024"/>
                  </a:lnTo>
                  <a:lnTo>
                    <a:pt x="406" y="1028"/>
                  </a:lnTo>
                  <a:lnTo>
                    <a:pt x="425" y="1031"/>
                  </a:lnTo>
                  <a:lnTo>
                    <a:pt x="441" y="1032"/>
                  </a:lnTo>
                  <a:lnTo>
                    <a:pt x="455" y="1033"/>
                  </a:lnTo>
                  <a:lnTo>
                    <a:pt x="468" y="1032"/>
                  </a:lnTo>
                  <a:lnTo>
                    <a:pt x="483" y="1030"/>
                  </a:lnTo>
                  <a:lnTo>
                    <a:pt x="500" y="1025"/>
                  </a:lnTo>
                  <a:lnTo>
                    <a:pt x="517" y="1020"/>
                  </a:lnTo>
                  <a:lnTo>
                    <a:pt x="536" y="1013"/>
                  </a:lnTo>
                  <a:lnTo>
                    <a:pt x="555" y="1005"/>
                  </a:lnTo>
                  <a:lnTo>
                    <a:pt x="575" y="997"/>
                  </a:lnTo>
                  <a:lnTo>
                    <a:pt x="594" y="987"/>
                  </a:lnTo>
                  <a:lnTo>
                    <a:pt x="614" y="978"/>
                  </a:lnTo>
                  <a:lnTo>
                    <a:pt x="631" y="969"/>
                  </a:lnTo>
                  <a:lnTo>
                    <a:pt x="649" y="960"/>
                  </a:lnTo>
                  <a:lnTo>
                    <a:pt x="664" y="952"/>
                  </a:lnTo>
                  <a:lnTo>
                    <a:pt x="676" y="944"/>
                  </a:lnTo>
                  <a:lnTo>
                    <a:pt x="687" y="936"/>
                  </a:lnTo>
                  <a:lnTo>
                    <a:pt x="695" y="930"/>
                  </a:lnTo>
                  <a:lnTo>
                    <a:pt x="699" y="925"/>
                  </a:lnTo>
                  <a:lnTo>
                    <a:pt x="702" y="917"/>
                  </a:lnTo>
                  <a:lnTo>
                    <a:pt x="699" y="910"/>
                  </a:lnTo>
                  <a:lnTo>
                    <a:pt x="692" y="904"/>
                  </a:lnTo>
                  <a:lnTo>
                    <a:pt x="682" y="900"/>
                  </a:lnTo>
                  <a:lnTo>
                    <a:pt x="669" y="895"/>
                  </a:lnTo>
                  <a:lnTo>
                    <a:pt x="657" y="892"/>
                  </a:lnTo>
                  <a:lnTo>
                    <a:pt x="644" y="888"/>
                  </a:lnTo>
                  <a:lnTo>
                    <a:pt x="634" y="886"/>
                  </a:lnTo>
                  <a:lnTo>
                    <a:pt x="633" y="879"/>
                  </a:lnTo>
                  <a:lnTo>
                    <a:pt x="631" y="861"/>
                  </a:lnTo>
                  <a:lnTo>
                    <a:pt x="628" y="833"/>
                  </a:lnTo>
                  <a:lnTo>
                    <a:pt x="623" y="798"/>
                  </a:lnTo>
                  <a:lnTo>
                    <a:pt x="618" y="760"/>
                  </a:lnTo>
                  <a:lnTo>
                    <a:pt x="611" y="720"/>
                  </a:lnTo>
                  <a:lnTo>
                    <a:pt x="603" y="682"/>
                  </a:lnTo>
                  <a:lnTo>
                    <a:pt x="592" y="647"/>
                  </a:lnTo>
                  <a:lnTo>
                    <a:pt x="724" y="137"/>
                  </a:lnTo>
                  <a:lnTo>
                    <a:pt x="697" y="86"/>
                  </a:lnTo>
                  <a:lnTo>
                    <a:pt x="712" y="52"/>
                  </a:lnTo>
                  <a:lnTo>
                    <a:pt x="643" y="0"/>
                  </a:lnTo>
                  <a:lnTo>
                    <a:pt x="627" y="9"/>
                  </a:lnTo>
                  <a:lnTo>
                    <a:pt x="179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5" name="Freeform 15"/>
            <p:cNvSpPr>
              <a:spLocks noChangeAspect="1"/>
            </p:cNvSpPr>
            <p:nvPr/>
          </p:nvSpPr>
          <p:spPr bwMode="auto">
            <a:xfrm>
              <a:off x="4685" y="2998"/>
              <a:ext cx="299" cy="300"/>
            </a:xfrm>
            <a:custGeom>
              <a:avLst/>
              <a:gdLst>
                <a:gd name="T0" fmla="*/ 0 w 598"/>
                <a:gd name="T1" fmla="*/ 17 h 602"/>
                <a:gd name="T2" fmla="*/ 14 w 598"/>
                <a:gd name="T3" fmla="*/ 18 h 602"/>
                <a:gd name="T4" fmla="*/ 19 w 598"/>
                <a:gd name="T5" fmla="*/ 0 h 602"/>
                <a:gd name="T6" fmla="*/ 19 w 598"/>
                <a:gd name="T7" fmla="*/ 0 h 602"/>
                <a:gd name="T8" fmla="*/ 5 w 598"/>
                <a:gd name="T9" fmla="*/ 1 h 602"/>
                <a:gd name="T10" fmla="*/ 5 w 598"/>
                <a:gd name="T11" fmla="*/ 1 h 602"/>
                <a:gd name="T12" fmla="*/ 0 w 598"/>
                <a:gd name="T13" fmla="*/ 17 h 6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8"/>
                <a:gd name="T22" fmla="*/ 0 h 602"/>
                <a:gd name="T23" fmla="*/ 598 w 598"/>
                <a:gd name="T24" fmla="*/ 602 h 6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8" h="602">
                  <a:moveTo>
                    <a:pt x="0" y="573"/>
                  </a:moveTo>
                  <a:lnTo>
                    <a:pt x="436" y="602"/>
                  </a:lnTo>
                  <a:lnTo>
                    <a:pt x="598" y="0"/>
                  </a:lnTo>
                  <a:lnTo>
                    <a:pt x="578" y="9"/>
                  </a:lnTo>
                  <a:lnTo>
                    <a:pt x="147" y="54"/>
                  </a:lnTo>
                  <a:lnTo>
                    <a:pt x="131" y="51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6" name="Freeform 16"/>
            <p:cNvSpPr>
              <a:spLocks noChangeAspect="1"/>
            </p:cNvSpPr>
            <p:nvPr/>
          </p:nvSpPr>
          <p:spPr bwMode="auto">
            <a:xfrm>
              <a:off x="4910" y="2999"/>
              <a:ext cx="88" cy="308"/>
            </a:xfrm>
            <a:custGeom>
              <a:avLst/>
              <a:gdLst>
                <a:gd name="T0" fmla="*/ 5 w 177"/>
                <a:gd name="T1" fmla="*/ 0 h 617"/>
                <a:gd name="T2" fmla="*/ 5 w 177"/>
                <a:gd name="T3" fmla="*/ 0 h 617"/>
                <a:gd name="T4" fmla="*/ 0 w 177"/>
                <a:gd name="T5" fmla="*/ 19 h 617"/>
                <a:gd name="T6" fmla="*/ 0 w 177"/>
                <a:gd name="T7" fmla="*/ 19 h 617"/>
                <a:gd name="T8" fmla="*/ 5 w 177"/>
                <a:gd name="T9" fmla="*/ 0 h 6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"/>
                <a:gd name="T16" fmla="*/ 0 h 617"/>
                <a:gd name="T17" fmla="*/ 177 w 177"/>
                <a:gd name="T18" fmla="*/ 617 h 6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" h="617">
                  <a:moveTo>
                    <a:pt x="165" y="0"/>
                  </a:moveTo>
                  <a:lnTo>
                    <a:pt x="177" y="5"/>
                  </a:lnTo>
                  <a:lnTo>
                    <a:pt x="10" y="617"/>
                  </a:lnTo>
                  <a:lnTo>
                    <a:pt x="0" y="60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7" name="Freeform 17"/>
            <p:cNvSpPr>
              <a:spLocks noChangeAspect="1"/>
            </p:cNvSpPr>
            <p:nvPr/>
          </p:nvSpPr>
          <p:spPr bwMode="auto">
            <a:xfrm>
              <a:off x="4921" y="3005"/>
              <a:ext cx="88" cy="311"/>
            </a:xfrm>
            <a:custGeom>
              <a:avLst/>
              <a:gdLst>
                <a:gd name="T0" fmla="*/ 5 w 178"/>
                <a:gd name="T1" fmla="*/ 0 h 621"/>
                <a:gd name="T2" fmla="*/ 5 w 178"/>
                <a:gd name="T3" fmla="*/ 1 h 621"/>
                <a:gd name="T4" fmla="*/ 0 w 178"/>
                <a:gd name="T5" fmla="*/ 20 h 621"/>
                <a:gd name="T6" fmla="*/ 0 w 178"/>
                <a:gd name="T7" fmla="*/ 20 h 621"/>
                <a:gd name="T8" fmla="*/ 5 w 178"/>
                <a:gd name="T9" fmla="*/ 0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"/>
                <a:gd name="T16" fmla="*/ 0 h 621"/>
                <a:gd name="T17" fmla="*/ 178 w 178"/>
                <a:gd name="T18" fmla="*/ 621 h 6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" h="621">
                  <a:moveTo>
                    <a:pt x="167" y="0"/>
                  </a:moveTo>
                  <a:lnTo>
                    <a:pt x="178" y="12"/>
                  </a:lnTo>
                  <a:lnTo>
                    <a:pt x="9" y="621"/>
                  </a:lnTo>
                  <a:lnTo>
                    <a:pt x="0" y="6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8" name="Freeform 18"/>
            <p:cNvSpPr>
              <a:spLocks noChangeAspect="1"/>
            </p:cNvSpPr>
            <p:nvPr/>
          </p:nvSpPr>
          <p:spPr bwMode="auto">
            <a:xfrm>
              <a:off x="4896" y="3307"/>
              <a:ext cx="14" cy="11"/>
            </a:xfrm>
            <a:custGeom>
              <a:avLst/>
              <a:gdLst>
                <a:gd name="T0" fmla="*/ 1 w 27"/>
                <a:gd name="T1" fmla="*/ 0 h 22"/>
                <a:gd name="T2" fmla="*/ 0 w 27"/>
                <a:gd name="T3" fmla="*/ 1 h 22"/>
                <a:gd name="T4" fmla="*/ 1 w 27"/>
                <a:gd name="T5" fmla="*/ 1 h 22"/>
                <a:gd name="T6" fmla="*/ 1 w 27"/>
                <a:gd name="T7" fmla="*/ 1 h 22"/>
                <a:gd name="T8" fmla="*/ 1 w 27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2"/>
                <a:gd name="T17" fmla="*/ 27 w 2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2">
                  <a:moveTo>
                    <a:pt x="18" y="0"/>
                  </a:moveTo>
                  <a:lnTo>
                    <a:pt x="0" y="12"/>
                  </a:lnTo>
                  <a:lnTo>
                    <a:pt x="8" y="22"/>
                  </a:lnTo>
                  <a:lnTo>
                    <a:pt x="27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9" name="Freeform 19"/>
            <p:cNvSpPr>
              <a:spLocks noChangeAspect="1"/>
            </p:cNvSpPr>
            <p:nvPr/>
          </p:nvSpPr>
          <p:spPr bwMode="auto">
            <a:xfrm>
              <a:off x="4905" y="3315"/>
              <a:ext cx="14" cy="11"/>
            </a:xfrm>
            <a:custGeom>
              <a:avLst/>
              <a:gdLst>
                <a:gd name="T0" fmla="*/ 1 w 28"/>
                <a:gd name="T1" fmla="*/ 0 h 22"/>
                <a:gd name="T2" fmla="*/ 0 w 28"/>
                <a:gd name="T3" fmla="*/ 1 h 22"/>
                <a:gd name="T4" fmla="*/ 1 w 28"/>
                <a:gd name="T5" fmla="*/ 1 h 22"/>
                <a:gd name="T6" fmla="*/ 1 w 28"/>
                <a:gd name="T7" fmla="*/ 1 h 22"/>
                <a:gd name="T8" fmla="*/ 1 w 2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2"/>
                <a:gd name="T17" fmla="*/ 28 w 2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2">
                  <a:moveTo>
                    <a:pt x="19" y="0"/>
                  </a:moveTo>
                  <a:lnTo>
                    <a:pt x="0" y="13"/>
                  </a:lnTo>
                  <a:lnTo>
                    <a:pt x="8" y="22"/>
                  </a:lnTo>
                  <a:lnTo>
                    <a:pt x="28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0" name="Freeform 20"/>
            <p:cNvSpPr>
              <a:spLocks noChangeAspect="1"/>
            </p:cNvSpPr>
            <p:nvPr/>
          </p:nvSpPr>
          <p:spPr bwMode="auto">
            <a:xfrm>
              <a:off x="4700" y="3302"/>
              <a:ext cx="183" cy="22"/>
            </a:xfrm>
            <a:custGeom>
              <a:avLst/>
              <a:gdLst>
                <a:gd name="T0" fmla="*/ 12 w 366"/>
                <a:gd name="T1" fmla="*/ 0 h 45"/>
                <a:gd name="T2" fmla="*/ 12 w 366"/>
                <a:gd name="T3" fmla="*/ 1 h 45"/>
                <a:gd name="T4" fmla="*/ 12 w 366"/>
                <a:gd name="T5" fmla="*/ 1 h 45"/>
                <a:gd name="T6" fmla="*/ 12 w 366"/>
                <a:gd name="T7" fmla="*/ 1 h 45"/>
                <a:gd name="T8" fmla="*/ 11 w 366"/>
                <a:gd name="T9" fmla="*/ 1 h 45"/>
                <a:gd name="T10" fmla="*/ 11 w 366"/>
                <a:gd name="T11" fmla="*/ 1 h 45"/>
                <a:gd name="T12" fmla="*/ 10 w 366"/>
                <a:gd name="T13" fmla="*/ 1 h 45"/>
                <a:gd name="T14" fmla="*/ 10 w 366"/>
                <a:gd name="T15" fmla="*/ 1 h 45"/>
                <a:gd name="T16" fmla="*/ 9 w 366"/>
                <a:gd name="T17" fmla="*/ 1 h 45"/>
                <a:gd name="T18" fmla="*/ 8 w 366"/>
                <a:gd name="T19" fmla="*/ 0 h 45"/>
                <a:gd name="T20" fmla="*/ 7 w 366"/>
                <a:gd name="T21" fmla="*/ 0 h 45"/>
                <a:gd name="T22" fmla="*/ 6 w 366"/>
                <a:gd name="T23" fmla="*/ 0 h 45"/>
                <a:gd name="T24" fmla="*/ 6 w 366"/>
                <a:gd name="T25" fmla="*/ 0 h 45"/>
                <a:gd name="T26" fmla="*/ 5 w 366"/>
                <a:gd name="T27" fmla="*/ 0 h 45"/>
                <a:gd name="T28" fmla="*/ 4 w 366"/>
                <a:gd name="T29" fmla="*/ 0 h 45"/>
                <a:gd name="T30" fmla="*/ 3 w 366"/>
                <a:gd name="T31" fmla="*/ 0 h 45"/>
                <a:gd name="T32" fmla="*/ 2 w 366"/>
                <a:gd name="T33" fmla="*/ 0 h 45"/>
                <a:gd name="T34" fmla="*/ 0 w 366"/>
                <a:gd name="T35" fmla="*/ 0 h 45"/>
                <a:gd name="T36" fmla="*/ 1 w 366"/>
                <a:gd name="T37" fmla="*/ 0 h 45"/>
                <a:gd name="T38" fmla="*/ 1 w 366"/>
                <a:gd name="T39" fmla="*/ 0 h 45"/>
                <a:gd name="T40" fmla="*/ 1 w 366"/>
                <a:gd name="T41" fmla="*/ 0 h 45"/>
                <a:gd name="T42" fmla="*/ 1 w 366"/>
                <a:gd name="T43" fmla="*/ 0 h 45"/>
                <a:gd name="T44" fmla="*/ 1 w 366"/>
                <a:gd name="T45" fmla="*/ 0 h 45"/>
                <a:gd name="T46" fmla="*/ 2 w 366"/>
                <a:gd name="T47" fmla="*/ 0 h 45"/>
                <a:gd name="T48" fmla="*/ 2 w 366"/>
                <a:gd name="T49" fmla="*/ 0 h 45"/>
                <a:gd name="T50" fmla="*/ 2 w 366"/>
                <a:gd name="T51" fmla="*/ 0 h 45"/>
                <a:gd name="T52" fmla="*/ 3 w 366"/>
                <a:gd name="T53" fmla="*/ 0 h 45"/>
                <a:gd name="T54" fmla="*/ 4 w 366"/>
                <a:gd name="T55" fmla="*/ 0 h 45"/>
                <a:gd name="T56" fmla="*/ 5 w 366"/>
                <a:gd name="T57" fmla="*/ 0 h 45"/>
                <a:gd name="T58" fmla="*/ 6 w 366"/>
                <a:gd name="T59" fmla="*/ 0 h 45"/>
                <a:gd name="T60" fmla="*/ 7 w 366"/>
                <a:gd name="T61" fmla="*/ 0 h 45"/>
                <a:gd name="T62" fmla="*/ 8 w 366"/>
                <a:gd name="T63" fmla="*/ 0 h 45"/>
                <a:gd name="T64" fmla="*/ 9 w 366"/>
                <a:gd name="T65" fmla="*/ 0 h 45"/>
                <a:gd name="T66" fmla="*/ 10 w 366"/>
                <a:gd name="T67" fmla="*/ 0 h 45"/>
                <a:gd name="T68" fmla="*/ 12 w 366"/>
                <a:gd name="T69" fmla="*/ 0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6"/>
                <a:gd name="T106" fmla="*/ 0 h 45"/>
                <a:gd name="T107" fmla="*/ 366 w 366"/>
                <a:gd name="T108" fmla="*/ 45 h 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6" h="45">
                  <a:moveTo>
                    <a:pt x="366" y="23"/>
                  </a:moveTo>
                  <a:lnTo>
                    <a:pt x="364" y="45"/>
                  </a:lnTo>
                  <a:lnTo>
                    <a:pt x="362" y="45"/>
                  </a:lnTo>
                  <a:lnTo>
                    <a:pt x="356" y="44"/>
                  </a:lnTo>
                  <a:lnTo>
                    <a:pt x="346" y="42"/>
                  </a:lnTo>
                  <a:lnTo>
                    <a:pt x="332" y="41"/>
                  </a:lnTo>
                  <a:lnTo>
                    <a:pt x="316" y="38"/>
                  </a:lnTo>
                  <a:lnTo>
                    <a:pt x="295" y="36"/>
                  </a:lnTo>
                  <a:lnTo>
                    <a:pt x="273" y="33"/>
                  </a:lnTo>
                  <a:lnTo>
                    <a:pt x="248" y="30"/>
                  </a:lnTo>
                  <a:lnTo>
                    <a:pt x="221" y="28"/>
                  </a:lnTo>
                  <a:lnTo>
                    <a:pt x="192" y="26"/>
                  </a:lnTo>
                  <a:lnTo>
                    <a:pt x="162" y="23"/>
                  </a:lnTo>
                  <a:lnTo>
                    <a:pt x="131" y="22"/>
                  </a:lnTo>
                  <a:lnTo>
                    <a:pt x="99" y="21"/>
                  </a:lnTo>
                  <a:lnTo>
                    <a:pt x="67" y="21"/>
                  </a:lnTo>
                  <a:lnTo>
                    <a:pt x="33" y="21"/>
                  </a:lnTo>
                  <a:lnTo>
                    <a:pt x="0" y="22"/>
                  </a:lnTo>
                  <a:lnTo>
                    <a:pt x="5" y="5"/>
                  </a:lnTo>
                  <a:lnTo>
                    <a:pt x="6" y="5"/>
                  </a:lnTo>
                  <a:lnTo>
                    <a:pt x="9" y="4"/>
                  </a:lnTo>
                  <a:lnTo>
                    <a:pt x="15" y="4"/>
                  </a:lnTo>
                  <a:lnTo>
                    <a:pt x="23" y="3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34" y="2"/>
                  </a:lnTo>
                  <a:lnTo>
                    <a:pt x="162" y="3"/>
                  </a:lnTo>
                  <a:lnTo>
                    <a:pt x="196" y="5"/>
                  </a:lnTo>
                  <a:lnTo>
                    <a:pt x="233" y="8"/>
                  </a:lnTo>
                  <a:lnTo>
                    <a:pt x="273" y="12"/>
                  </a:lnTo>
                  <a:lnTo>
                    <a:pt x="318" y="18"/>
                  </a:lnTo>
                  <a:lnTo>
                    <a:pt x="366" y="23"/>
                  </a:lnTo>
                  <a:close/>
                </a:path>
              </a:pathLst>
            </a:custGeom>
            <a:solidFill>
              <a:srgbClr val="6BADC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1" name="Freeform 21"/>
            <p:cNvSpPr>
              <a:spLocks noChangeAspect="1"/>
            </p:cNvSpPr>
            <p:nvPr/>
          </p:nvSpPr>
          <p:spPr bwMode="auto">
            <a:xfrm>
              <a:off x="4775" y="3263"/>
              <a:ext cx="20" cy="19"/>
            </a:xfrm>
            <a:custGeom>
              <a:avLst/>
              <a:gdLst>
                <a:gd name="T0" fmla="*/ 1 w 39"/>
                <a:gd name="T1" fmla="*/ 2 h 38"/>
                <a:gd name="T2" fmla="*/ 1 w 39"/>
                <a:gd name="T3" fmla="*/ 1 h 38"/>
                <a:gd name="T4" fmla="*/ 1 w 39"/>
                <a:gd name="T5" fmla="*/ 2 h 38"/>
                <a:gd name="T6" fmla="*/ 1 w 39"/>
                <a:gd name="T7" fmla="*/ 1 h 38"/>
                <a:gd name="T8" fmla="*/ 0 w 39"/>
                <a:gd name="T9" fmla="*/ 1 h 38"/>
                <a:gd name="T10" fmla="*/ 1 w 39"/>
                <a:gd name="T11" fmla="*/ 1 h 38"/>
                <a:gd name="T12" fmla="*/ 1 w 39"/>
                <a:gd name="T13" fmla="*/ 0 h 38"/>
                <a:gd name="T14" fmla="*/ 1 w 39"/>
                <a:gd name="T15" fmla="*/ 1 h 38"/>
                <a:gd name="T16" fmla="*/ 2 w 39"/>
                <a:gd name="T17" fmla="*/ 1 h 38"/>
                <a:gd name="T18" fmla="*/ 1 w 39"/>
                <a:gd name="T19" fmla="*/ 1 h 38"/>
                <a:gd name="T20" fmla="*/ 1 w 39"/>
                <a:gd name="T21" fmla="*/ 2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38"/>
                <a:gd name="T35" fmla="*/ 39 w 39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38">
                  <a:moveTo>
                    <a:pt x="30" y="38"/>
                  </a:moveTo>
                  <a:lnTo>
                    <a:pt x="18" y="31"/>
                  </a:lnTo>
                  <a:lnTo>
                    <a:pt x="6" y="37"/>
                  </a:lnTo>
                  <a:lnTo>
                    <a:pt x="9" y="23"/>
                  </a:lnTo>
                  <a:lnTo>
                    <a:pt x="0" y="13"/>
                  </a:lnTo>
                  <a:lnTo>
                    <a:pt x="14" y="13"/>
                  </a:lnTo>
                  <a:lnTo>
                    <a:pt x="21" y="0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29" y="25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2" name="Freeform 22"/>
            <p:cNvSpPr>
              <a:spLocks noChangeAspect="1"/>
            </p:cNvSpPr>
            <p:nvPr/>
          </p:nvSpPr>
          <p:spPr bwMode="auto">
            <a:xfrm>
              <a:off x="4714" y="3028"/>
              <a:ext cx="234" cy="229"/>
            </a:xfrm>
            <a:custGeom>
              <a:avLst/>
              <a:gdLst>
                <a:gd name="T0" fmla="*/ 15 w 466"/>
                <a:gd name="T1" fmla="*/ 0 h 459"/>
                <a:gd name="T2" fmla="*/ 15 w 466"/>
                <a:gd name="T3" fmla="*/ 0 h 459"/>
                <a:gd name="T4" fmla="*/ 4 w 466"/>
                <a:gd name="T5" fmla="*/ 0 h 459"/>
                <a:gd name="T6" fmla="*/ 0 w 466"/>
                <a:gd name="T7" fmla="*/ 14 h 459"/>
                <a:gd name="T8" fmla="*/ 1 w 466"/>
                <a:gd name="T9" fmla="*/ 14 h 459"/>
                <a:gd name="T10" fmla="*/ 4 w 466"/>
                <a:gd name="T11" fmla="*/ 1 h 459"/>
                <a:gd name="T12" fmla="*/ 15 w 466"/>
                <a:gd name="T13" fmla="*/ 0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6"/>
                <a:gd name="T22" fmla="*/ 0 h 459"/>
                <a:gd name="T23" fmla="*/ 466 w 466"/>
                <a:gd name="T24" fmla="*/ 459 h 4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6" h="459">
                  <a:moveTo>
                    <a:pt x="464" y="7"/>
                  </a:moveTo>
                  <a:lnTo>
                    <a:pt x="466" y="0"/>
                  </a:lnTo>
                  <a:lnTo>
                    <a:pt x="108" y="30"/>
                  </a:lnTo>
                  <a:lnTo>
                    <a:pt x="0" y="459"/>
                  </a:lnTo>
                  <a:lnTo>
                    <a:pt x="14" y="457"/>
                  </a:lnTo>
                  <a:lnTo>
                    <a:pt x="118" y="38"/>
                  </a:lnTo>
                  <a:lnTo>
                    <a:pt x="46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3" name="Freeform 23"/>
            <p:cNvSpPr>
              <a:spLocks noChangeAspect="1"/>
            </p:cNvSpPr>
            <p:nvPr/>
          </p:nvSpPr>
          <p:spPr bwMode="auto">
            <a:xfrm>
              <a:off x="4934" y="3034"/>
              <a:ext cx="79" cy="280"/>
            </a:xfrm>
            <a:custGeom>
              <a:avLst/>
              <a:gdLst>
                <a:gd name="T0" fmla="*/ 5 w 157"/>
                <a:gd name="T1" fmla="*/ 1 h 560"/>
                <a:gd name="T2" fmla="*/ 1 w 157"/>
                <a:gd name="T3" fmla="*/ 18 h 560"/>
                <a:gd name="T4" fmla="*/ 0 w 157"/>
                <a:gd name="T5" fmla="*/ 18 h 560"/>
                <a:gd name="T6" fmla="*/ 5 w 157"/>
                <a:gd name="T7" fmla="*/ 0 h 560"/>
                <a:gd name="T8" fmla="*/ 5 w 157"/>
                <a:gd name="T9" fmla="*/ 1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560"/>
                <a:gd name="T17" fmla="*/ 157 w 157"/>
                <a:gd name="T18" fmla="*/ 560 h 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560">
                  <a:moveTo>
                    <a:pt x="157" y="15"/>
                  </a:moveTo>
                  <a:lnTo>
                    <a:pt x="15" y="553"/>
                  </a:lnTo>
                  <a:lnTo>
                    <a:pt x="0" y="560"/>
                  </a:lnTo>
                  <a:lnTo>
                    <a:pt x="154" y="0"/>
                  </a:lnTo>
                  <a:lnTo>
                    <a:pt x="157" y="15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4" name="Freeform 24"/>
            <p:cNvSpPr>
              <a:spLocks noChangeAspect="1"/>
            </p:cNvSpPr>
            <p:nvPr/>
          </p:nvSpPr>
          <p:spPr bwMode="auto">
            <a:xfrm>
              <a:off x="4733" y="3319"/>
              <a:ext cx="143" cy="21"/>
            </a:xfrm>
            <a:custGeom>
              <a:avLst/>
              <a:gdLst>
                <a:gd name="T0" fmla="*/ 0 w 287"/>
                <a:gd name="T1" fmla="*/ 0 h 43"/>
                <a:gd name="T2" fmla="*/ 0 w 287"/>
                <a:gd name="T3" fmla="*/ 0 h 43"/>
                <a:gd name="T4" fmla="*/ 0 w 287"/>
                <a:gd name="T5" fmla="*/ 0 h 43"/>
                <a:gd name="T6" fmla="*/ 0 w 287"/>
                <a:gd name="T7" fmla="*/ 0 h 43"/>
                <a:gd name="T8" fmla="*/ 0 w 287"/>
                <a:gd name="T9" fmla="*/ 0 h 43"/>
                <a:gd name="T10" fmla="*/ 0 w 287"/>
                <a:gd name="T11" fmla="*/ 0 h 43"/>
                <a:gd name="T12" fmla="*/ 0 w 287"/>
                <a:gd name="T13" fmla="*/ 0 h 43"/>
                <a:gd name="T14" fmla="*/ 0 w 287"/>
                <a:gd name="T15" fmla="*/ 0 h 43"/>
                <a:gd name="T16" fmla="*/ 0 w 287"/>
                <a:gd name="T17" fmla="*/ 0 h 43"/>
                <a:gd name="T18" fmla="*/ 0 w 287"/>
                <a:gd name="T19" fmla="*/ 0 h 43"/>
                <a:gd name="T20" fmla="*/ 0 w 287"/>
                <a:gd name="T21" fmla="*/ 0 h 43"/>
                <a:gd name="T22" fmla="*/ 1 w 287"/>
                <a:gd name="T23" fmla="*/ 1 h 43"/>
                <a:gd name="T24" fmla="*/ 1 w 287"/>
                <a:gd name="T25" fmla="*/ 1 h 43"/>
                <a:gd name="T26" fmla="*/ 2 w 287"/>
                <a:gd name="T27" fmla="*/ 1 h 43"/>
                <a:gd name="T28" fmla="*/ 3 w 287"/>
                <a:gd name="T29" fmla="*/ 1 h 43"/>
                <a:gd name="T30" fmla="*/ 4 w 287"/>
                <a:gd name="T31" fmla="*/ 1 h 43"/>
                <a:gd name="T32" fmla="*/ 4 w 287"/>
                <a:gd name="T33" fmla="*/ 1 h 43"/>
                <a:gd name="T34" fmla="*/ 5 w 287"/>
                <a:gd name="T35" fmla="*/ 1 h 43"/>
                <a:gd name="T36" fmla="*/ 6 w 287"/>
                <a:gd name="T37" fmla="*/ 1 h 43"/>
                <a:gd name="T38" fmla="*/ 7 w 287"/>
                <a:gd name="T39" fmla="*/ 1 h 43"/>
                <a:gd name="T40" fmla="*/ 7 w 287"/>
                <a:gd name="T41" fmla="*/ 1 h 43"/>
                <a:gd name="T42" fmla="*/ 8 w 287"/>
                <a:gd name="T43" fmla="*/ 1 h 43"/>
                <a:gd name="T44" fmla="*/ 8 w 287"/>
                <a:gd name="T45" fmla="*/ 1 h 43"/>
                <a:gd name="T46" fmla="*/ 8 w 287"/>
                <a:gd name="T47" fmla="*/ 1 h 43"/>
                <a:gd name="T48" fmla="*/ 8 w 287"/>
                <a:gd name="T49" fmla="*/ 1 h 43"/>
                <a:gd name="T50" fmla="*/ 8 w 287"/>
                <a:gd name="T51" fmla="*/ 1 h 43"/>
                <a:gd name="T52" fmla="*/ 8 w 287"/>
                <a:gd name="T53" fmla="*/ 1 h 43"/>
                <a:gd name="T54" fmla="*/ 8 w 287"/>
                <a:gd name="T55" fmla="*/ 1 h 43"/>
                <a:gd name="T56" fmla="*/ 7 w 287"/>
                <a:gd name="T57" fmla="*/ 1 h 43"/>
                <a:gd name="T58" fmla="*/ 7 w 287"/>
                <a:gd name="T59" fmla="*/ 1 h 43"/>
                <a:gd name="T60" fmla="*/ 6 w 287"/>
                <a:gd name="T61" fmla="*/ 1 h 43"/>
                <a:gd name="T62" fmla="*/ 6 w 287"/>
                <a:gd name="T63" fmla="*/ 1 h 43"/>
                <a:gd name="T64" fmla="*/ 5 w 287"/>
                <a:gd name="T65" fmla="*/ 1 h 43"/>
                <a:gd name="T66" fmla="*/ 4 w 287"/>
                <a:gd name="T67" fmla="*/ 0 h 43"/>
                <a:gd name="T68" fmla="*/ 3 w 287"/>
                <a:gd name="T69" fmla="*/ 0 h 43"/>
                <a:gd name="T70" fmla="*/ 3 w 287"/>
                <a:gd name="T71" fmla="*/ 0 h 43"/>
                <a:gd name="T72" fmla="*/ 2 w 287"/>
                <a:gd name="T73" fmla="*/ 0 h 43"/>
                <a:gd name="T74" fmla="*/ 2 w 287"/>
                <a:gd name="T75" fmla="*/ 0 h 43"/>
                <a:gd name="T76" fmla="*/ 1 w 287"/>
                <a:gd name="T77" fmla="*/ 0 h 43"/>
                <a:gd name="T78" fmla="*/ 1 w 287"/>
                <a:gd name="T79" fmla="*/ 0 h 43"/>
                <a:gd name="T80" fmla="*/ 1 w 287"/>
                <a:gd name="T81" fmla="*/ 0 h 43"/>
                <a:gd name="T82" fmla="*/ 0 w 287"/>
                <a:gd name="T83" fmla="*/ 0 h 43"/>
                <a:gd name="T84" fmla="*/ 0 w 287"/>
                <a:gd name="T85" fmla="*/ 0 h 43"/>
                <a:gd name="T86" fmla="*/ 0 w 287"/>
                <a:gd name="T87" fmla="*/ 0 h 43"/>
                <a:gd name="T88" fmla="*/ 0 w 287"/>
                <a:gd name="T89" fmla="*/ 0 h 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7"/>
                <a:gd name="T136" fmla="*/ 0 h 43"/>
                <a:gd name="T137" fmla="*/ 287 w 287"/>
                <a:gd name="T138" fmla="*/ 43 h 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7" h="43">
                  <a:moveTo>
                    <a:pt x="18" y="0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9" y="24"/>
                  </a:lnTo>
                  <a:lnTo>
                    <a:pt x="16" y="26"/>
                  </a:lnTo>
                  <a:lnTo>
                    <a:pt x="28" y="30"/>
                  </a:lnTo>
                  <a:lnTo>
                    <a:pt x="45" y="32"/>
                  </a:lnTo>
                  <a:lnTo>
                    <a:pt x="63" y="33"/>
                  </a:lnTo>
                  <a:lnTo>
                    <a:pt x="85" y="36"/>
                  </a:lnTo>
                  <a:lnTo>
                    <a:pt x="108" y="37"/>
                  </a:lnTo>
                  <a:lnTo>
                    <a:pt x="133" y="38"/>
                  </a:lnTo>
                  <a:lnTo>
                    <a:pt x="157" y="39"/>
                  </a:lnTo>
                  <a:lnTo>
                    <a:pt x="182" y="40"/>
                  </a:lnTo>
                  <a:lnTo>
                    <a:pt x="206" y="41"/>
                  </a:lnTo>
                  <a:lnTo>
                    <a:pt x="228" y="41"/>
                  </a:lnTo>
                  <a:lnTo>
                    <a:pt x="247" y="41"/>
                  </a:lnTo>
                  <a:lnTo>
                    <a:pt x="263" y="43"/>
                  </a:lnTo>
                  <a:lnTo>
                    <a:pt x="276" y="43"/>
                  </a:lnTo>
                  <a:lnTo>
                    <a:pt x="284" y="43"/>
                  </a:lnTo>
                  <a:lnTo>
                    <a:pt x="287" y="43"/>
                  </a:lnTo>
                  <a:lnTo>
                    <a:pt x="284" y="43"/>
                  </a:lnTo>
                  <a:lnTo>
                    <a:pt x="276" y="41"/>
                  </a:lnTo>
                  <a:lnTo>
                    <a:pt x="266" y="41"/>
                  </a:lnTo>
                  <a:lnTo>
                    <a:pt x="251" y="39"/>
                  </a:lnTo>
                  <a:lnTo>
                    <a:pt x="232" y="38"/>
                  </a:lnTo>
                  <a:lnTo>
                    <a:pt x="213" y="37"/>
                  </a:lnTo>
                  <a:lnTo>
                    <a:pt x="192" y="35"/>
                  </a:lnTo>
                  <a:lnTo>
                    <a:pt x="170" y="33"/>
                  </a:lnTo>
                  <a:lnTo>
                    <a:pt x="147" y="31"/>
                  </a:lnTo>
                  <a:lnTo>
                    <a:pt x="125" y="29"/>
                  </a:lnTo>
                  <a:lnTo>
                    <a:pt x="103" y="28"/>
                  </a:lnTo>
                  <a:lnTo>
                    <a:pt x="85" y="25"/>
                  </a:lnTo>
                  <a:lnTo>
                    <a:pt x="68" y="24"/>
                  </a:lnTo>
                  <a:lnTo>
                    <a:pt x="53" y="23"/>
                  </a:lnTo>
                  <a:lnTo>
                    <a:pt x="42" y="22"/>
                  </a:lnTo>
                  <a:lnTo>
                    <a:pt x="35" y="21"/>
                  </a:lnTo>
                  <a:lnTo>
                    <a:pt x="24" y="15"/>
                  </a:lnTo>
                  <a:lnTo>
                    <a:pt x="18" y="8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5" name="Freeform 25"/>
            <p:cNvSpPr>
              <a:spLocks noChangeAspect="1"/>
            </p:cNvSpPr>
            <p:nvPr/>
          </p:nvSpPr>
          <p:spPr bwMode="auto">
            <a:xfrm>
              <a:off x="4885" y="3354"/>
              <a:ext cx="52" cy="30"/>
            </a:xfrm>
            <a:custGeom>
              <a:avLst/>
              <a:gdLst>
                <a:gd name="T0" fmla="*/ 3 w 103"/>
                <a:gd name="T1" fmla="*/ 1 h 60"/>
                <a:gd name="T2" fmla="*/ 0 w 103"/>
                <a:gd name="T3" fmla="*/ 0 h 60"/>
                <a:gd name="T4" fmla="*/ 1 w 103"/>
                <a:gd name="T5" fmla="*/ 1 h 60"/>
                <a:gd name="T6" fmla="*/ 1 w 103"/>
                <a:gd name="T7" fmla="*/ 1 h 60"/>
                <a:gd name="T8" fmla="*/ 1 w 103"/>
                <a:gd name="T9" fmla="*/ 1 h 60"/>
                <a:gd name="T10" fmla="*/ 1 w 103"/>
                <a:gd name="T11" fmla="*/ 2 h 60"/>
                <a:gd name="T12" fmla="*/ 4 w 103"/>
                <a:gd name="T13" fmla="*/ 2 h 60"/>
                <a:gd name="T14" fmla="*/ 4 w 103"/>
                <a:gd name="T15" fmla="*/ 2 h 60"/>
                <a:gd name="T16" fmla="*/ 4 w 103"/>
                <a:gd name="T17" fmla="*/ 1 h 60"/>
                <a:gd name="T18" fmla="*/ 3 w 103"/>
                <a:gd name="T19" fmla="*/ 1 h 60"/>
                <a:gd name="T20" fmla="*/ 3 w 103"/>
                <a:gd name="T21" fmla="*/ 1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"/>
                <a:gd name="T34" fmla="*/ 0 h 60"/>
                <a:gd name="T35" fmla="*/ 103 w 103"/>
                <a:gd name="T36" fmla="*/ 60 h 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" h="60">
                  <a:moveTo>
                    <a:pt x="94" y="5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1" y="20"/>
                  </a:lnTo>
                  <a:lnTo>
                    <a:pt x="1" y="29"/>
                  </a:lnTo>
                  <a:lnTo>
                    <a:pt x="1" y="38"/>
                  </a:lnTo>
                  <a:lnTo>
                    <a:pt x="103" y="60"/>
                  </a:lnTo>
                  <a:lnTo>
                    <a:pt x="100" y="37"/>
                  </a:lnTo>
                  <a:lnTo>
                    <a:pt x="98" y="20"/>
                  </a:lnTo>
                  <a:lnTo>
                    <a:pt x="95" y="8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6" name="Freeform 26"/>
            <p:cNvSpPr>
              <a:spLocks noChangeAspect="1"/>
            </p:cNvSpPr>
            <p:nvPr/>
          </p:nvSpPr>
          <p:spPr bwMode="auto">
            <a:xfrm>
              <a:off x="4870" y="3373"/>
              <a:ext cx="67" cy="65"/>
            </a:xfrm>
            <a:custGeom>
              <a:avLst/>
              <a:gdLst>
                <a:gd name="T0" fmla="*/ 1 w 134"/>
                <a:gd name="T1" fmla="*/ 0 h 129"/>
                <a:gd name="T2" fmla="*/ 1 w 134"/>
                <a:gd name="T3" fmla="*/ 2 h 129"/>
                <a:gd name="T4" fmla="*/ 1 w 134"/>
                <a:gd name="T5" fmla="*/ 3 h 129"/>
                <a:gd name="T6" fmla="*/ 1 w 134"/>
                <a:gd name="T7" fmla="*/ 3 h 129"/>
                <a:gd name="T8" fmla="*/ 0 w 134"/>
                <a:gd name="T9" fmla="*/ 4 h 129"/>
                <a:gd name="T10" fmla="*/ 5 w 134"/>
                <a:gd name="T11" fmla="*/ 5 h 129"/>
                <a:gd name="T12" fmla="*/ 5 w 134"/>
                <a:gd name="T13" fmla="*/ 4 h 129"/>
                <a:gd name="T14" fmla="*/ 5 w 134"/>
                <a:gd name="T15" fmla="*/ 3 h 129"/>
                <a:gd name="T16" fmla="*/ 5 w 134"/>
                <a:gd name="T17" fmla="*/ 2 h 129"/>
                <a:gd name="T18" fmla="*/ 5 w 134"/>
                <a:gd name="T19" fmla="*/ 1 h 129"/>
                <a:gd name="T20" fmla="*/ 1 w 134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129"/>
                <a:gd name="T35" fmla="*/ 134 w 134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129">
                  <a:moveTo>
                    <a:pt x="30" y="0"/>
                  </a:moveTo>
                  <a:lnTo>
                    <a:pt x="24" y="43"/>
                  </a:lnTo>
                  <a:lnTo>
                    <a:pt x="14" y="73"/>
                  </a:lnTo>
                  <a:lnTo>
                    <a:pt x="5" y="91"/>
                  </a:lnTo>
                  <a:lnTo>
                    <a:pt x="0" y="97"/>
                  </a:lnTo>
                  <a:lnTo>
                    <a:pt x="130" y="129"/>
                  </a:lnTo>
                  <a:lnTo>
                    <a:pt x="132" y="98"/>
                  </a:lnTo>
                  <a:lnTo>
                    <a:pt x="134" y="71"/>
                  </a:lnTo>
                  <a:lnTo>
                    <a:pt x="134" y="44"/>
                  </a:lnTo>
                  <a:lnTo>
                    <a:pt x="13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DD8A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7" name="Freeform 27"/>
            <p:cNvSpPr>
              <a:spLocks noChangeAspect="1"/>
            </p:cNvSpPr>
            <p:nvPr/>
          </p:nvSpPr>
          <p:spPr bwMode="auto">
            <a:xfrm>
              <a:off x="4945" y="3358"/>
              <a:ext cx="30" cy="79"/>
            </a:xfrm>
            <a:custGeom>
              <a:avLst/>
              <a:gdLst>
                <a:gd name="T0" fmla="*/ 0 w 60"/>
                <a:gd name="T1" fmla="*/ 0 h 159"/>
                <a:gd name="T2" fmla="*/ 1 w 60"/>
                <a:gd name="T3" fmla="*/ 0 h 159"/>
                <a:gd name="T4" fmla="*/ 1 w 60"/>
                <a:gd name="T5" fmla="*/ 0 h 159"/>
                <a:gd name="T6" fmla="*/ 1 w 60"/>
                <a:gd name="T7" fmla="*/ 0 h 159"/>
                <a:gd name="T8" fmla="*/ 1 w 60"/>
                <a:gd name="T9" fmla="*/ 1 h 159"/>
                <a:gd name="T10" fmla="*/ 2 w 60"/>
                <a:gd name="T11" fmla="*/ 2 h 159"/>
                <a:gd name="T12" fmla="*/ 2 w 60"/>
                <a:gd name="T13" fmla="*/ 2 h 159"/>
                <a:gd name="T14" fmla="*/ 2 w 60"/>
                <a:gd name="T15" fmla="*/ 3 h 159"/>
                <a:gd name="T16" fmla="*/ 2 w 60"/>
                <a:gd name="T17" fmla="*/ 4 h 159"/>
                <a:gd name="T18" fmla="*/ 2 w 60"/>
                <a:gd name="T19" fmla="*/ 4 h 159"/>
                <a:gd name="T20" fmla="*/ 2 w 60"/>
                <a:gd name="T21" fmla="*/ 4 h 159"/>
                <a:gd name="T22" fmla="*/ 2 w 60"/>
                <a:gd name="T23" fmla="*/ 4 h 159"/>
                <a:gd name="T24" fmla="*/ 2 w 60"/>
                <a:gd name="T25" fmla="*/ 4 h 159"/>
                <a:gd name="T26" fmla="*/ 1 w 60"/>
                <a:gd name="T27" fmla="*/ 4 h 159"/>
                <a:gd name="T28" fmla="*/ 1 w 60"/>
                <a:gd name="T29" fmla="*/ 4 h 159"/>
                <a:gd name="T30" fmla="*/ 1 w 60"/>
                <a:gd name="T31" fmla="*/ 4 h 159"/>
                <a:gd name="T32" fmla="*/ 1 w 60"/>
                <a:gd name="T33" fmla="*/ 4 h 159"/>
                <a:gd name="T34" fmla="*/ 1 w 60"/>
                <a:gd name="T35" fmla="*/ 4 h 159"/>
                <a:gd name="T36" fmla="*/ 1 w 60"/>
                <a:gd name="T37" fmla="*/ 3 h 159"/>
                <a:gd name="T38" fmla="*/ 1 w 60"/>
                <a:gd name="T39" fmla="*/ 1 h 159"/>
                <a:gd name="T40" fmla="*/ 0 w 60"/>
                <a:gd name="T41" fmla="*/ 0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0"/>
                <a:gd name="T64" fmla="*/ 0 h 159"/>
                <a:gd name="T65" fmla="*/ 60 w 60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0" h="159">
                  <a:moveTo>
                    <a:pt x="0" y="0"/>
                  </a:moveTo>
                  <a:lnTo>
                    <a:pt x="2" y="4"/>
                  </a:lnTo>
                  <a:lnTo>
                    <a:pt x="7" y="14"/>
                  </a:lnTo>
                  <a:lnTo>
                    <a:pt x="15" y="28"/>
                  </a:lnTo>
                  <a:lnTo>
                    <a:pt x="24" y="46"/>
                  </a:lnTo>
                  <a:lnTo>
                    <a:pt x="33" y="68"/>
                  </a:lnTo>
                  <a:lnTo>
                    <a:pt x="44" y="90"/>
                  </a:lnTo>
                  <a:lnTo>
                    <a:pt x="53" y="113"/>
                  </a:lnTo>
                  <a:lnTo>
                    <a:pt x="60" y="135"/>
                  </a:lnTo>
                  <a:lnTo>
                    <a:pt x="59" y="136"/>
                  </a:lnTo>
                  <a:lnTo>
                    <a:pt x="54" y="138"/>
                  </a:lnTo>
                  <a:lnTo>
                    <a:pt x="48" y="142"/>
                  </a:lnTo>
                  <a:lnTo>
                    <a:pt x="40" y="145"/>
                  </a:lnTo>
                  <a:lnTo>
                    <a:pt x="32" y="150"/>
                  </a:lnTo>
                  <a:lnTo>
                    <a:pt x="23" y="153"/>
                  </a:lnTo>
                  <a:lnTo>
                    <a:pt x="15" y="157"/>
                  </a:lnTo>
                  <a:lnTo>
                    <a:pt x="7" y="159"/>
                  </a:lnTo>
                  <a:lnTo>
                    <a:pt x="8" y="144"/>
                  </a:lnTo>
                  <a:lnTo>
                    <a:pt x="10" y="105"/>
                  </a:lnTo>
                  <a:lnTo>
                    <a:pt x="9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8" name="Freeform 28"/>
            <p:cNvSpPr>
              <a:spLocks noChangeAspect="1"/>
            </p:cNvSpPr>
            <p:nvPr/>
          </p:nvSpPr>
          <p:spPr bwMode="auto">
            <a:xfrm>
              <a:off x="4745" y="3425"/>
              <a:ext cx="149" cy="51"/>
            </a:xfrm>
            <a:custGeom>
              <a:avLst/>
              <a:gdLst>
                <a:gd name="T0" fmla="*/ 7 w 297"/>
                <a:gd name="T1" fmla="*/ 1 h 101"/>
                <a:gd name="T2" fmla="*/ 6 w 297"/>
                <a:gd name="T3" fmla="*/ 0 h 101"/>
                <a:gd name="T4" fmla="*/ 6 w 297"/>
                <a:gd name="T5" fmla="*/ 1 h 101"/>
                <a:gd name="T6" fmla="*/ 5 w 297"/>
                <a:gd name="T7" fmla="*/ 1 h 101"/>
                <a:gd name="T8" fmla="*/ 4 w 297"/>
                <a:gd name="T9" fmla="*/ 1 h 101"/>
                <a:gd name="T10" fmla="*/ 3 w 297"/>
                <a:gd name="T11" fmla="*/ 1 h 101"/>
                <a:gd name="T12" fmla="*/ 2 w 297"/>
                <a:gd name="T13" fmla="*/ 1 h 101"/>
                <a:gd name="T14" fmla="*/ 1 w 297"/>
                <a:gd name="T15" fmla="*/ 1 h 101"/>
                <a:gd name="T16" fmla="*/ 1 w 297"/>
                <a:gd name="T17" fmla="*/ 1 h 101"/>
                <a:gd name="T18" fmla="*/ 0 w 297"/>
                <a:gd name="T19" fmla="*/ 2 h 101"/>
                <a:gd name="T20" fmla="*/ 1 w 297"/>
                <a:gd name="T21" fmla="*/ 2 h 101"/>
                <a:gd name="T22" fmla="*/ 1 w 297"/>
                <a:gd name="T23" fmla="*/ 2 h 101"/>
                <a:gd name="T24" fmla="*/ 1 w 297"/>
                <a:gd name="T25" fmla="*/ 2 h 101"/>
                <a:gd name="T26" fmla="*/ 2 w 297"/>
                <a:gd name="T27" fmla="*/ 2 h 101"/>
                <a:gd name="T28" fmla="*/ 2 w 297"/>
                <a:gd name="T29" fmla="*/ 2 h 101"/>
                <a:gd name="T30" fmla="*/ 3 w 297"/>
                <a:gd name="T31" fmla="*/ 2 h 101"/>
                <a:gd name="T32" fmla="*/ 4 w 297"/>
                <a:gd name="T33" fmla="*/ 3 h 101"/>
                <a:gd name="T34" fmla="*/ 4 w 297"/>
                <a:gd name="T35" fmla="*/ 3 h 101"/>
                <a:gd name="T36" fmla="*/ 5 w 297"/>
                <a:gd name="T37" fmla="*/ 3 h 101"/>
                <a:gd name="T38" fmla="*/ 6 w 297"/>
                <a:gd name="T39" fmla="*/ 3 h 101"/>
                <a:gd name="T40" fmla="*/ 7 w 297"/>
                <a:gd name="T41" fmla="*/ 3 h 101"/>
                <a:gd name="T42" fmla="*/ 7 w 297"/>
                <a:gd name="T43" fmla="*/ 3 h 101"/>
                <a:gd name="T44" fmla="*/ 8 w 297"/>
                <a:gd name="T45" fmla="*/ 3 h 101"/>
                <a:gd name="T46" fmla="*/ 9 w 297"/>
                <a:gd name="T47" fmla="*/ 4 h 101"/>
                <a:gd name="T48" fmla="*/ 9 w 297"/>
                <a:gd name="T49" fmla="*/ 4 h 101"/>
                <a:gd name="T50" fmla="*/ 10 w 297"/>
                <a:gd name="T51" fmla="*/ 4 h 101"/>
                <a:gd name="T52" fmla="*/ 6 w 297"/>
                <a:gd name="T53" fmla="*/ 2 h 101"/>
                <a:gd name="T54" fmla="*/ 7 w 297"/>
                <a:gd name="T55" fmla="*/ 1 h 1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97"/>
                <a:gd name="T85" fmla="*/ 0 h 101"/>
                <a:gd name="T86" fmla="*/ 297 w 297"/>
                <a:gd name="T87" fmla="*/ 101 h 10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97" h="101">
                  <a:moveTo>
                    <a:pt x="199" y="7"/>
                  </a:moveTo>
                  <a:lnTo>
                    <a:pt x="169" y="0"/>
                  </a:lnTo>
                  <a:lnTo>
                    <a:pt x="162" y="1"/>
                  </a:lnTo>
                  <a:lnTo>
                    <a:pt x="143" y="3"/>
                  </a:lnTo>
                  <a:lnTo>
                    <a:pt x="116" y="8"/>
                  </a:lnTo>
                  <a:lnTo>
                    <a:pt x="85" y="13"/>
                  </a:lnTo>
                  <a:lnTo>
                    <a:pt x="54" y="18"/>
                  </a:lnTo>
                  <a:lnTo>
                    <a:pt x="26" y="24"/>
                  </a:lnTo>
                  <a:lnTo>
                    <a:pt x="8" y="3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41"/>
                  </a:lnTo>
                  <a:lnTo>
                    <a:pt x="21" y="46"/>
                  </a:lnTo>
                  <a:lnTo>
                    <a:pt x="36" y="51"/>
                  </a:lnTo>
                  <a:lnTo>
                    <a:pt x="53" y="56"/>
                  </a:lnTo>
                  <a:lnTo>
                    <a:pt x="74" y="61"/>
                  </a:lnTo>
                  <a:lnTo>
                    <a:pt x="97" y="67"/>
                  </a:lnTo>
                  <a:lnTo>
                    <a:pt x="121" y="73"/>
                  </a:lnTo>
                  <a:lnTo>
                    <a:pt x="146" y="77"/>
                  </a:lnTo>
                  <a:lnTo>
                    <a:pt x="172" y="83"/>
                  </a:lnTo>
                  <a:lnTo>
                    <a:pt x="196" y="88"/>
                  </a:lnTo>
                  <a:lnTo>
                    <a:pt x="220" y="91"/>
                  </a:lnTo>
                  <a:lnTo>
                    <a:pt x="243" y="96"/>
                  </a:lnTo>
                  <a:lnTo>
                    <a:pt x="264" y="98"/>
                  </a:lnTo>
                  <a:lnTo>
                    <a:pt x="282" y="100"/>
                  </a:lnTo>
                  <a:lnTo>
                    <a:pt x="297" y="101"/>
                  </a:lnTo>
                  <a:lnTo>
                    <a:pt x="177" y="37"/>
                  </a:lnTo>
                  <a:lnTo>
                    <a:pt x="199" y="7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9" name="Freeform 29"/>
            <p:cNvSpPr>
              <a:spLocks noChangeAspect="1"/>
            </p:cNvSpPr>
            <p:nvPr/>
          </p:nvSpPr>
          <p:spPr bwMode="auto">
            <a:xfrm>
              <a:off x="4834" y="3428"/>
              <a:ext cx="167" cy="48"/>
            </a:xfrm>
            <a:custGeom>
              <a:avLst/>
              <a:gdLst>
                <a:gd name="T0" fmla="*/ 4 w 335"/>
                <a:gd name="T1" fmla="*/ 4 h 94"/>
                <a:gd name="T2" fmla="*/ 4 w 335"/>
                <a:gd name="T3" fmla="*/ 3 h 94"/>
                <a:gd name="T4" fmla="*/ 4 w 335"/>
                <a:gd name="T5" fmla="*/ 3 h 94"/>
                <a:gd name="T6" fmla="*/ 5 w 335"/>
                <a:gd name="T7" fmla="*/ 3 h 94"/>
                <a:gd name="T8" fmla="*/ 5 w 335"/>
                <a:gd name="T9" fmla="*/ 3 h 94"/>
                <a:gd name="T10" fmla="*/ 6 w 335"/>
                <a:gd name="T11" fmla="*/ 3 h 94"/>
                <a:gd name="T12" fmla="*/ 6 w 335"/>
                <a:gd name="T13" fmla="*/ 3 h 94"/>
                <a:gd name="T14" fmla="*/ 7 w 335"/>
                <a:gd name="T15" fmla="*/ 2 h 94"/>
                <a:gd name="T16" fmla="*/ 8 w 335"/>
                <a:gd name="T17" fmla="*/ 2 h 94"/>
                <a:gd name="T18" fmla="*/ 8 w 335"/>
                <a:gd name="T19" fmla="*/ 2 h 94"/>
                <a:gd name="T20" fmla="*/ 8 w 335"/>
                <a:gd name="T21" fmla="*/ 2 h 94"/>
                <a:gd name="T22" fmla="*/ 9 w 335"/>
                <a:gd name="T23" fmla="*/ 2 h 94"/>
                <a:gd name="T24" fmla="*/ 9 w 335"/>
                <a:gd name="T25" fmla="*/ 1 h 94"/>
                <a:gd name="T26" fmla="*/ 10 w 335"/>
                <a:gd name="T27" fmla="*/ 1 h 94"/>
                <a:gd name="T28" fmla="*/ 10 w 335"/>
                <a:gd name="T29" fmla="*/ 1 h 94"/>
                <a:gd name="T30" fmla="*/ 10 w 335"/>
                <a:gd name="T31" fmla="*/ 1 h 94"/>
                <a:gd name="T32" fmla="*/ 10 w 335"/>
                <a:gd name="T33" fmla="*/ 1 h 94"/>
                <a:gd name="T34" fmla="*/ 8 w 335"/>
                <a:gd name="T35" fmla="*/ 1 h 94"/>
                <a:gd name="T36" fmla="*/ 6 w 335"/>
                <a:gd name="T37" fmla="*/ 2 h 94"/>
                <a:gd name="T38" fmla="*/ 0 w 335"/>
                <a:gd name="T39" fmla="*/ 0 h 94"/>
                <a:gd name="T40" fmla="*/ 0 w 335"/>
                <a:gd name="T41" fmla="*/ 1 h 94"/>
                <a:gd name="T42" fmla="*/ 3 w 335"/>
                <a:gd name="T43" fmla="*/ 4 h 94"/>
                <a:gd name="T44" fmla="*/ 3 w 335"/>
                <a:gd name="T45" fmla="*/ 4 h 94"/>
                <a:gd name="T46" fmla="*/ 3 w 335"/>
                <a:gd name="T47" fmla="*/ 4 h 94"/>
                <a:gd name="T48" fmla="*/ 3 w 335"/>
                <a:gd name="T49" fmla="*/ 4 h 94"/>
                <a:gd name="T50" fmla="*/ 4 w 335"/>
                <a:gd name="T51" fmla="*/ 4 h 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5"/>
                <a:gd name="T79" fmla="*/ 0 h 94"/>
                <a:gd name="T80" fmla="*/ 335 w 335"/>
                <a:gd name="T81" fmla="*/ 94 h 9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5" h="94">
                  <a:moveTo>
                    <a:pt x="129" y="94"/>
                  </a:moveTo>
                  <a:lnTo>
                    <a:pt x="142" y="93"/>
                  </a:lnTo>
                  <a:lnTo>
                    <a:pt x="157" y="91"/>
                  </a:lnTo>
                  <a:lnTo>
                    <a:pt x="172" y="86"/>
                  </a:lnTo>
                  <a:lnTo>
                    <a:pt x="188" y="82"/>
                  </a:lnTo>
                  <a:lnTo>
                    <a:pt x="205" y="76"/>
                  </a:lnTo>
                  <a:lnTo>
                    <a:pt x="223" y="70"/>
                  </a:lnTo>
                  <a:lnTo>
                    <a:pt x="240" y="63"/>
                  </a:lnTo>
                  <a:lnTo>
                    <a:pt x="256" y="56"/>
                  </a:lnTo>
                  <a:lnTo>
                    <a:pt x="272" y="49"/>
                  </a:lnTo>
                  <a:lnTo>
                    <a:pt x="286" y="44"/>
                  </a:lnTo>
                  <a:lnTo>
                    <a:pt x="300" y="37"/>
                  </a:lnTo>
                  <a:lnTo>
                    <a:pt x="311" y="32"/>
                  </a:lnTo>
                  <a:lnTo>
                    <a:pt x="321" y="28"/>
                  </a:lnTo>
                  <a:lnTo>
                    <a:pt x="329" y="24"/>
                  </a:lnTo>
                  <a:lnTo>
                    <a:pt x="333" y="22"/>
                  </a:lnTo>
                  <a:lnTo>
                    <a:pt x="335" y="21"/>
                  </a:lnTo>
                  <a:lnTo>
                    <a:pt x="267" y="25"/>
                  </a:lnTo>
                  <a:lnTo>
                    <a:pt x="210" y="46"/>
                  </a:lnTo>
                  <a:lnTo>
                    <a:pt x="22" y="0"/>
                  </a:lnTo>
                  <a:lnTo>
                    <a:pt x="0" y="30"/>
                  </a:lnTo>
                  <a:lnTo>
                    <a:pt x="120" y="94"/>
                  </a:lnTo>
                  <a:lnTo>
                    <a:pt x="123" y="94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0" name="Freeform 30"/>
            <p:cNvSpPr>
              <a:spLocks noChangeAspect="1"/>
            </p:cNvSpPr>
            <p:nvPr/>
          </p:nvSpPr>
          <p:spPr bwMode="auto">
            <a:xfrm>
              <a:off x="4731" y="3445"/>
              <a:ext cx="139" cy="41"/>
            </a:xfrm>
            <a:custGeom>
              <a:avLst/>
              <a:gdLst>
                <a:gd name="T0" fmla="*/ 0 w 279"/>
                <a:gd name="T1" fmla="*/ 0 h 83"/>
                <a:gd name="T2" fmla="*/ 0 w 279"/>
                <a:gd name="T3" fmla="*/ 0 h 83"/>
                <a:gd name="T4" fmla="*/ 0 w 279"/>
                <a:gd name="T5" fmla="*/ 0 h 83"/>
                <a:gd name="T6" fmla="*/ 0 w 279"/>
                <a:gd name="T7" fmla="*/ 0 h 83"/>
                <a:gd name="T8" fmla="*/ 0 w 279"/>
                <a:gd name="T9" fmla="*/ 0 h 83"/>
                <a:gd name="T10" fmla="*/ 0 w 279"/>
                <a:gd name="T11" fmla="*/ 0 h 83"/>
                <a:gd name="T12" fmla="*/ 1 w 279"/>
                <a:gd name="T13" fmla="*/ 0 h 83"/>
                <a:gd name="T14" fmla="*/ 1 w 279"/>
                <a:gd name="T15" fmla="*/ 1 h 83"/>
                <a:gd name="T16" fmla="*/ 2 w 279"/>
                <a:gd name="T17" fmla="*/ 1 h 83"/>
                <a:gd name="T18" fmla="*/ 2 w 279"/>
                <a:gd name="T19" fmla="*/ 1 h 83"/>
                <a:gd name="T20" fmla="*/ 3 w 279"/>
                <a:gd name="T21" fmla="*/ 1 h 83"/>
                <a:gd name="T22" fmla="*/ 4 w 279"/>
                <a:gd name="T23" fmla="*/ 1 h 83"/>
                <a:gd name="T24" fmla="*/ 4 w 279"/>
                <a:gd name="T25" fmla="*/ 2 h 83"/>
                <a:gd name="T26" fmla="*/ 5 w 279"/>
                <a:gd name="T27" fmla="*/ 2 h 83"/>
                <a:gd name="T28" fmla="*/ 5 w 279"/>
                <a:gd name="T29" fmla="*/ 2 h 83"/>
                <a:gd name="T30" fmla="*/ 6 w 279"/>
                <a:gd name="T31" fmla="*/ 2 h 83"/>
                <a:gd name="T32" fmla="*/ 6 w 279"/>
                <a:gd name="T33" fmla="*/ 2 h 83"/>
                <a:gd name="T34" fmla="*/ 7 w 279"/>
                <a:gd name="T35" fmla="*/ 2 h 83"/>
                <a:gd name="T36" fmla="*/ 7 w 279"/>
                <a:gd name="T37" fmla="*/ 2 h 83"/>
                <a:gd name="T38" fmla="*/ 8 w 279"/>
                <a:gd name="T39" fmla="*/ 2 h 83"/>
                <a:gd name="T40" fmla="*/ 8 w 279"/>
                <a:gd name="T41" fmla="*/ 2 h 83"/>
                <a:gd name="T42" fmla="*/ 8 w 279"/>
                <a:gd name="T43" fmla="*/ 2 h 83"/>
                <a:gd name="T44" fmla="*/ 8 w 279"/>
                <a:gd name="T45" fmla="*/ 2 h 83"/>
                <a:gd name="T46" fmla="*/ 7 w 279"/>
                <a:gd name="T47" fmla="*/ 2 h 83"/>
                <a:gd name="T48" fmla="*/ 7 w 279"/>
                <a:gd name="T49" fmla="*/ 2 h 83"/>
                <a:gd name="T50" fmla="*/ 6 w 279"/>
                <a:gd name="T51" fmla="*/ 2 h 83"/>
                <a:gd name="T52" fmla="*/ 6 w 279"/>
                <a:gd name="T53" fmla="*/ 2 h 83"/>
                <a:gd name="T54" fmla="*/ 5 w 279"/>
                <a:gd name="T55" fmla="*/ 1 h 83"/>
                <a:gd name="T56" fmla="*/ 4 w 279"/>
                <a:gd name="T57" fmla="*/ 1 h 83"/>
                <a:gd name="T58" fmla="*/ 3 w 279"/>
                <a:gd name="T59" fmla="*/ 1 h 83"/>
                <a:gd name="T60" fmla="*/ 3 w 279"/>
                <a:gd name="T61" fmla="*/ 1 h 83"/>
                <a:gd name="T62" fmla="*/ 2 w 279"/>
                <a:gd name="T63" fmla="*/ 1 h 83"/>
                <a:gd name="T64" fmla="*/ 1 w 279"/>
                <a:gd name="T65" fmla="*/ 0 h 83"/>
                <a:gd name="T66" fmla="*/ 1 w 279"/>
                <a:gd name="T67" fmla="*/ 0 h 83"/>
                <a:gd name="T68" fmla="*/ 0 w 279"/>
                <a:gd name="T69" fmla="*/ 0 h 83"/>
                <a:gd name="T70" fmla="*/ 0 w 279"/>
                <a:gd name="T71" fmla="*/ 0 h 83"/>
                <a:gd name="T72" fmla="*/ 0 w 279"/>
                <a:gd name="T73" fmla="*/ 0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9"/>
                <a:gd name="T112" fmla="*/ 0 h 83"/>
                <a:gd name="T113" fmla="*/ 279 w 279"/>
                <a:gd name="T114" fmla="*/ 83 h 8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9" h="83">
                  <a:moveTo>
                    <a:pt x="2" y="0"/>
                  </a:moveTo>
                  <a:lnTo>
                    <a:pt x="1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7" y="15"/>
                  </a:lnTo>
                  <a:lnTo>
                    <a:pt x="22" y="22"/>
                  </a:lnTo>
                  <a:lnTo>
                    <a:pt x="38" y="29"/>
                  </a:lnTo>
                  <a:lnTo>
                    <a:pt x="55" y="36"/>
                  </a:lnTo>
                  <a:lnTo>
                    <a:pt x="74" y="43"/>
                  </a:lnTo>
                  <a:lnTo>
                    <a:pt x="92" y="50"/>
                  </a:lnTo>
                  <a:lnTo>
                    <a:pt x="112" y="55"/>
                  </a:lnTo>
                  <a:lnTo>
                    <a:pt x="130" y="61"/>
                  </a:lnTo>
                  <a:lnTo>
                    <a:pt x="150" y="67"/>
                  </a:lnTo>
                  <a:lnTo>
                    <a:pt x="168" y="72"/>
                  </a:lnTo>
                  <a:lnTo>
                    <a:pt x="187" y="75"/>
                  </a:lnTo>
                  <a:lnTo>
                    <a:pt x="204" y="79"/>
                  </a:lnTo>
                  <a:lnTo>
                    <a:pt x="221" y="81"/>
                  </a:lnTo>
                  <a:lnTo>
                    <a:pt x="238" y="83"/>
                  </a:lnTo>
                  <a:lnTo>
                    <a:pt x="252" y="83"/>
                  </a:lnTo>
                  <a:lnTo>
                    <a:pt x="266" y="83"/>
                  </a:lnTo>
                  <a:lnTo>
                    <a:pt x="279" y="82"/>
                  </a:lnTo>
                  <a:lnTo>
                    <a:pt x="276" y="81"/>
                  </a:lnTo>
                  <a:lnTo>
                    <a:pt x="267" y="80"/>
                  </a:lnTo>
                  <a:lnTo>
                    <a:pt x="255" y="77"/>
                  </a:lnTo>
                  <a:lnTo>
                    <a:pt x="238" y="73"/>
                  </a:lnTo>
                  <a:lnTo>
                    <a:pt x="218" y="69"/>
                  </a:lnTo>
                  <a:lnTo>
                    <a:pt x="195" y="64"/>
                  </a:lnTo>
                  <a:lnTo>
                    <a:pt x="172" y="58"/>
                  </a:lnTo>
                  <a:lnTo>
                    <a:pt x="147" y="52"/>
                  </a:lnTo>
                  <a:lnTo>
                    <a:pt x="121" y="45"/>
                  </a:lnTo>
                  <a:lnTo>
                    <a:pt x="97" y="38"/>
                  </a:lnTo>
                  <a:lnTo>
                    <a:pt x="73" y="32"/>
                  </a:lnTo>
                  <a:lnTo>
                    <a:pt x="52" y="26"/>
                  </a:lnTo>
                  <a:lnTo>
                    <a:pt x="34" y="19"/>
                  </a:lnTo>
                  <a:lnTo>
                    <a:pt x="19" y="12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1" name="Freeform 31"/>
            <p:cNvSpPr>
              <a:spLocks noChangeAspect="1"/>
            </p:cNvSpPr>
            <p:nvPr/>
          </p:nvSpPr>
          <p:spPr bwMode="auto">
            <a:xfrm>
              <a:off x="4898" y="3055"/>
              <a:ext cx="19" cy="17"/>
            </a:xfrm>
            <a:custGeom>
              <a:avLst/>
              <a:gdLst>
                <a:gd name="T0" fmla="*/ 0 w 39"/>
                <a:gd name="T1" fmla="*/ 1 h 36"/>
                <a:gd name="T2" fmla="*/ 0 w 39"/>
                <a:gd name="T3" fmla="*/ 1 h 36"/>
                <a:gd name="T4" fmla="*/ 1 w 39"/>
                <a:gd name="T5" fmla="*/ 0 h 36"/>
                <a:gd name="T6" fmla="*/ 1 w 39"/>
                <a:gd name="T7" fmla="*/ 0 h 36"/>
                <a:gd name="T8" fmla="*/ 1 w 39"/>
                <a:gd name="T9" fmla="*/ 0 h 36"/>
                <a:gd name="T10" fmla="*/ 1 w 39"/>
                <a:gd name="T11" fmla="*/ 0 h 36"/>
                <a:gd name="T12" fmla="*/ 1 w 39"/>
                <a:gd name="T13" fmla="*/ 0 h 36"/>
                <a:gd name="T14" fmla="*/ 0 w 39"/>
                <a:gd name="T15" fmla="*/ 0 h 36"/>
                <a:gd name="T16" fmla="*/ 0 w 39"/>
                <a:gd name="T17" fmla="*/ 0 h 36"/>
                <a:gd name="T18" fmla="*/ 0 w 39"/>
                <a:gd name="T19" fmla="*/ 0 h 36"/>
                <a:gd name="T20" fmla="*/ 0 w 39"/>
                <a:gd name="T21" fmla="*/ 0 h 36"/>
                <a:gd name="T22" fmla="*/ 0 w 39"/>
                <a:gd name="T23" fmla="*/ 0 h 36"/>
                <a:gd name="T24" fmla="*/ 0 w 39"/>
                <a:gd name="T25" fmla="*/ 0 h 36"/>
                <a:gd name="T26" fmla="*/ 0 w 39"/>
                <a:gd name="T27" fmla="*/ 0 h 36"/>
                <a:gd name="T28" fmla="*/ 0 w 39"/>
                <a:gd name="T29" fmla="*/ 0 h 36"/>
                <a:gd name="T30" fmla="*/ 0 w 39"/>
                <a:gd name="T31" fmla="*/ 1 h 36"/>
                <a:gd name="T32" fmla="*/ 0 w 39"/>
                <a:gd name="T33" fmla="*/ 1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6"/>
                <a:gd name="T53" fmla="*/ 39 w 3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6">
                  <a:moveTo>
                    <a:pt x="20" y="36"/>
                  </a:moveTo>
                  <a:lnTo>
                    <a:pt x="27" y="35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0"/>
                  </a:lnTo>
                  <a:lnTo>
                    <a:pt x="12" y="35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853" name="Group 32"/>
          <p:cNvGrpSpPr>
            <a:grpSpLocks noChangeAspect="1"/>
          </p:cNvGrpSpPr>
          <p:nvPr/>
        </p:nvGrpSpPr>
        <p:grpSpPr bwMode="auto">
          <a:xfrm>
            <a:off x="6489700" y="3427413"/>
            <a:ext cx="1395413" cy="1582737"/>
            <a:chOff x="4666" y="2982"/>
            <a:chExt cx="481" cy="568"/>
          </a:xfrm>
        </p:grpSpPr>
        <p:sp>
          <p:nvSpPr>
            <p:cNvPr id="3586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4666" y="2982"/>
              <a:ext cx="481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5" name="Freeform 34"/>
            <p:cNvSpPr>
              <a:spLocks noChangeAspect="1"/>
            </p:cNvSpPr>
            <p:nvPr/>
          </p:nvSpPr>
          <p:spPr bwMode="auto">
            <a:xfrm>
              <a:off x="4666" y="2982"/>
              <a:ext cx="362" cy="517"/>
            </a:xfrm>
            <a:custGeom>
              <a:avLst/>
              <a:gdLst>
                <a:gd name="T0" fmla="*/ 5 w 724"/>
                <a:gd name="T1" fmla="*/ 2 h 1033"/>
                <a:gd name="T2" fmla="*/ 1 w 724"/>
                <a:gd name="T3" fmla="*/ 21 h 1033"/>
                <a:gd name="T4" fmla="*/ 5 w 724"/>
                <a:gd name="T5" fmla="*/ 23 h 1033"/>
                <a:gd name="T6" fmla="*/ 5 w 724"/>
                <a:gd name="T7" fmla="*/ 23 h 1033"/>
                <a:gd name="T8" fmla="*/ 6 w 724"/>
                <a:gd name="T9" fmla="*/ 23 h 1033"/>
                <a:gd name="T10" fmla="*/ 7 w 724"/>
                <a:gd name="T11" fmla="*/ 23 h 1033"/>
                <a:gd name="T12" fmla="*/ 8 w 724"/>
                <a:gd name="T13" fmla="*/ 23 h 1033"/>
                <a:gd name="T14" fmla="*/ 10 w 724"/>
                <a:gd name="T15" fmla="*/ 23 h 1033"/>
                <a:gd name="T16" fmla="*/ 11 w 724"/>
                <a:gd name="T17" fmla="*/ 23 h 1033"/>
                <a:gd name="T18" fmla="*/ 13 w 724"/>
                <a:gd name="T19" fmla="*/ 24 h 1033"/>
                <a:gd name="T20" fmla="*/ 13 w 724"/>
                <a:gd name="T21" fmla="*/ 24 h 1033"/>
                <a:gd name="T22" fmla="*/ 13 w 724"/>
                <a:gd name="T23" fmla="*/ 24 h 1033"/>
                <a:gd name="T24" fmla="*/ 13 w 724"/>
                <a:gd name="T25" fmla="*/ 25 h 1033"/>
                <a:gd name="T26" fmla="*/ 13 w 724"/>
                <a:gd name="T27" fmla="*/ 26 h 1033"/>
                <a:gd name="T28" fmla="*/ 13 w 724"/>
                <a:gd name="T29" fmla="*/ 27 h 1033"/>
                <a:gd name="T30" fmla="*/ 12 w 724"/>
                <a:gd name="T31" fmla="*/ 27 h 1033"/>
                <a:gd name="T32" fmla="*/ 11 w 724"/>
                <a:gd name="T33" fmla="*/ 27 h 1033"/>
                <a:gd name="T34" fmla="*/ 10 w 724"/>
                <a:gd name="T35" fmla="*/ 27 h 1033"/>
                <a:gd name="T36" fmla="*/ 9 w 724"/>
                <a:gd name="T37" fmla="*/ 28 h 1033"/>
                <a:gd name="T38" fmla="*/ 7 w 724"/>
                <a:gd name="T39" fmla="*/ 28 h 1033"/>
                <a:gd name="T40" fmla="*/ 6 w 724"/>
                <a:gd name="T41" fmla="*/ 28 h 1033"/>
                <a:gd name="T42" fmla="*/ 5 w 724"/>
                <a:gd name="T43" fmla="*/ 28 h 1033"/>
                <a:gd name="T44" fmla="*/ 4 w 724"/>
                <a:gd name="T45" fmla="*/ 29 h 1033"/>
                <a:gd name="T46" fmla="*/ 4 w 724"/>
                <a:gd name="T47" fmla="*/ 29 h 1033"/>
                <a:gd name="T48" fmla="*/ 4 w 724"/>
                <a:gd name="T49" fmla="*/ 30 h 1033"/>
                <a:gd name="T50" fmla="*/ 4 w 724"/>
                <a:gd name="T51" fmla="*/ 30 h 1033"/>
                <a:gd name="T52" fmla="*/ 5 w 724"/>
                <a:gd name="T53" fmla="*/ 31 h 1033"/>
                <a:gd name="T54" fmla="*/ 5 w 724"/>
                <a:gd name="T55" fmla="*/ 31 h 1033"/>
                <a:gd name="T56" fmla="*/ 6 w 724"/>
                <a:gd name="T57" fmla="*/ 31 h 1033"/>
                <a:gd name="T58" fmla="*/ 8 w 724"/>
                <a:gd name="T59" fmla="*/ 31 h 1033"/>
                <a:gd name="T60" fmla="*/ 9 w 724"/>
                <a:gd name="T61" fmla="*/ 32 h 1033"/>
                <a:gd name="T62" fmla="*/ 11 w 724"/>
                <a:gd name="T63" fmla="*/ 32 h 1033"/>
                <a:gd name="T64" fmla="*/ 12 w 724"/>
                <a:gd name="T65" fmla="*/ 32 h 1033"/>
                <a:gd name="T66" fmla="*/ 14 w 724"/>
                <a:gd name="T67" fmla="*/ 33 h 1033"/>
                <a:gd name="T68" fmla="*/ 15 w 724"/>
                <a:gd name="T69" fmla="*/ 33 h 1033"/>
                <a:gd name="T70" fmla="*/ 16 w 724"/>
                <a:gd name="T71" fmla="*/ 33 h 1033"/>
                <a:gd name="T72" fmla="*/ 17 w 724"/>
                <a:gd name="T73" fmla="*/ 32 h 1033"/>
                <a:gd name="T74" fmla="*/ 18 w 724"/>
                <a:gd name="T75" fmla="*/ 32 h 1033"/>
                <a:gd name="T76" fmla="*/ 19 w 724"/>
                <a:gd name="T77" fmla="*/ 31 h 1033"/>
                <a:gd name="T78" fmla="*/ 20 w 724"/>
                <a:gd name="T79" fmla="*/ 31 h 1033"/>
                <a:gd name="T80" fmla="*/ 21 w 724"/>
                <a:gd name="T81" fmla="*/ 30 h 1033"/>
                <a:gd name="T82" fmla="*/ 22 w 724"/>
                <a:gd name="T83" fmla="*/ 30 h 1033"/>
                <a:gd name="T84" fmla="*/ 22 w 724"/>
                <a:gd name="T85" fmla="*/ 29 h 1033"/>
                <a:gd name="T86" fmla="*/ 22 w 724"/>
                <a:gd name="T87" fmla="*/ 29 h 1033"/>
                <a:gd name="T88" fmla="*/ 22 w 724"/>
                <a:gd name="T89" fmla="*/ 29 h 1033"/>
                <a:gd name="T90" fmla="*/ 21 w 724"/>
                <a:gd name="T91" fmla="*/ 28 h 1033"/>
                <a:gd name="T92" fmla="*/ 20 w 724"/>
                <a:gd name="T93" fmla="*/ 28 h 1033"/>
                <a:gd name="T94" fmla="*/ 20 w 724"/>
                <a:gd name="T95" fmla="*/ 27 h 1033"/>
                <a:gd name="T96" fmla="*/ 20 w 724"/>
                <a:gd name="T97" fmla="*/ 25 h 1033"/>
                <a:gd name="T98" fmla="*/ 20 w 724"/>
                <a:gd name="T99" fmla="*/ 23 h 1033"/>
                <a:gd name="T100" fmla="*/ 19 w 724"/>
                <a:gd name="T101" fmla="*/ 21 h 1033"/>
                <a:gd name="T102" fmla="*/ 22 w 724"/>
                <a:gd name="T103" fmla="*/ 3 h 1033"/>
                <a:gd name="T104" fmla="*/ 21 w 724"/>
                <a:gd name="T105" fmla="*/ 0 h 1033"/>
                <a:gd name="T106" fmla="*/ 6 w 724"/>
                <a:gd name="T107" fmla="*/ 2 h 10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24"/>
                <a:gd name="T163" fmla="*/ 0 h 1033"/>
                <a:gd name="T164" fmla="*/ 724 w 724"/>
                <a:gd name="T165" fmla="*/ 1033 h 10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24" h="1033">
                  <a:moveTo>
                    <a:pt x="179" y="62"/>
                  </a:moveTo>
                  <a:lnTo>
                    <a:pt x="152" y="56"/>
                  </a:lnTo>
                  <a:lnTo>
                    <a:pt x="0" y="623"/>
                  </a:lnTo>
                  <a:lnTo>
                    <a:pt x="31" y="642"/>
                  </a:lnTo>
                  <a:lnTo>
                    <a:pt x="31" y="671"/>
                  </a:lnTo>
                  <a:lnTo>
                    <a:pt x="132" y="719"/>
                  </a:lnTo>
                  <a:lnTo>
                    <a:pt x="135" y="719"/>
                  </a:lnTo>
                  <a:lnTo>
                    <a:pt x="143" y="720"/>
                  </a:lnTo>
                  <a:lnTo>
                    <a:pt x="154" y="720"/>
                  </a:lnTo>
                  <a:lnTo>
                    <a:pt x="169" y="721"/>
                  </a:lnTo>
                  <a:lnTo>
                    <a:pt x="188" y="724"/>
                  </a:lnTo>
                  <a:lnTo>
                    <a:pt x="209" y="725"/>
                  </a:lnTo>
                  <a:lnTo>
                    <a:pt x="230" y="727"/>
                  </a:lnTo>
                  <a:lnTo>
                    <a:pt x="255" y="728"/>
                  </a:lnTo>
                  <a:lnTo>
                    <a:pt x="278" y="730"/>
                  </a:lnTo>
                  <a:lnTo>
                    <a:pt x="302" y="733"/>
                  </a:lnTo>
                  <a:lnTo>
                    <a:pt x="326" y="734"/>
                  </a:lnTo>
                  <a:lnTo>
                    <a:pt x="348" y="736"/>
                  </a:lnTo>
                  <a:lnTo>
                    <a:pt x="369" y="739"/>
                  </a:lnTo>
                  <a:lnTo>
                    <a:pt x="387" y="740"/>
                  </a:lnTo>
                  <a:lnTo>
                    <a:pt x="402" y="742"/>
                  </a:lnTo>
                  <a:lnTo>
                    <a:pt x="414" y="743"/>
                  </a:lnTo>
                  <a:lnTo>
                    <a:pt x="414" y="745"/>
                  </a:lnTo>
                  <a:lnTo>
                    <a:pt x="415" y="752"/>
                  </a:lnTo>
                  <a:lnTo>
                    <a:pt x="415" y="763"/>
                  </a:lnTo>
                  <a:lnTo>
                    <a:pt x="414" y="777"/>
                  </a:lnTo>
                  <a:lnTo>
                    <a:pt x="411" y="793"/>
                  </a:lnTo>
                  <a:lnTo>
                    <a:pt x="407" y="811"/>
                  </a:lnTo>
                  <a:lnTo>
                    <a:pt x="399" y="832"/>
                  </a:lnTo>
                  <a:lnTo>
                    <a:pt x="387" y="853"/>
                  </a:lnTo>
                  <a:lnTo>
                    <a:pt x="385" y="853"/>
                  </a:lnTo>
                  <a:lnTo>
                    <a:pt x="377" y="854"/>
                  </a:lnTo>
                  <a:lnTo>
                    <a:pt x="365" y="855"/>
                  </a:lnTo>
                  <a:lnTo>
                    <a:pt x="350" y="857"/>
                  </a:lnTo>
                  <a:lnTo>
                    <a:pt x="333" y="859"/>
                  </a:lnTo>
                  <a:lnTo>
                    <a:pt x="313" y="862"/>
                  </a:lnTo>
                  <a:lnTo>
                    <a:pt x="291" y="865"/>
                  </a:lnTo>
                  <a:lnTo>
                    <a:pt x="268" y="869"/>
                  </a:lnTo>
                  <a:lnTo>
                    <a:pt x="245" y="872"/>
                  </a:lnTo>
                  <a:lnTo>
                    <a:pt x="222" y="876"/>
                  </a:lnTo>
                  <a:lnTo>
                    <a:pt x="200" y="879"/>
                  </a:lnTo>
                  <a:lnTo>
                    <a:pt x="181" y="884"/>
                  </a:lnTo>
                  <a:lnTo>
                    <a:pt x="162" y="887"/>
                  </a:lnTo>
                  <a:lnTo>
                    <a:pt x="146" y="891"/>
                  </a:lnTo>
                  <a:lnTo>
                    <a:pt x="135" y="895"/>
                  </a:lnTo>
                  <a:lnTo>
                    <a:pt x="127" y="899"/>
                  </a:lnTo>
                  <a:lnTo>
                    <a:pt x="119" y="906"/>
                  </a:lnTo>
                  <a:lnTo>
                    <a:pt x="113" y="914"/>
                  </a:lnTo>
                  <a:lnTo>
                    <a:pt x="111" y="922"/>
                  </a:lnTo>
                  <a:lnTo>
                    <a:pt x="109" y="930"/>
                  </a:lnTo>
                  <a:lnTo>
                    <a:pt x="112" y="940"/>
                  </a:lnTo>
                  <a:lnTo>
                    <a:pt x="118" y="951"/>
                  </a:lnTo>
                  <a:lnTo>
                    <a:pt x="126" y="959"/>
                  </a:lnTo>
                  <a:lnTo>
                    <a:pt x="136" y="963"/>
                  </a:lnTo>
                  <a:lnTo>
                    <a:pt x="144" y="965"/>
                  </a:lnTo>
                  <a:lnTo>
                    <a:pt x="156" y="969"/>
                  </a:lnTo>
                  <a:lnTo>
                    <a:pt x="172" y="974"/>
                  </a:lnTo>
                  <a:lnTo>
                    <a:pt x="190" y="978"/>
                  </a:lnTo>
                  <a:lnTo>
                    <a:pt x="212" y="984"/>
                  </a:lnTo>
                  <a:lnTo>
                    <a:pt x="235" y="990"/>
                  </a:lnTo>
                  <a:lnTo>
                    <a:pt x="259" y="995"/>
                  </a:lnTo>
                  <a:lnTo>
                    <a:pt x="285" y="1001"/>
                  </a:lnTo>
                  <a:lnTo>
                    <a:pt x="310" y="1008"/>
                  </a:lnTo>
                  <a:lnTo>
                    <a:pt x="335" y="1014"/>
                  </a:lnTo>
                  <a:lnTo>
                    <a:pt x="361" y="1018"/>
                  </a:lnTo>
                  <a:lnTo>
                    <a:pt x="384" y="1024"/>
                  </a:lnTo>
                  <a:lnTo>
                    <a:pt x="406" y="1028"/>
                  </a:lnTo>
                  <a:lnTo>
                    <a:pt x="425" y="1031"/>
                  </a:lnTo>
                  <a:lnTo>
                    <a:pt x="441" y="1032"/>
                  </a:lnTo>
                  <a:lnTo>
                    <a:pt x="455" y="1033"/>
                  </a:lnTo>
                  <a:lnTo>
                    <a:pt x="468" y="1032"/>
                  </a:lnTo>
                  <a:lnTo>
                    <a:pt x="483" y="1030"/>
                  </a:lnTo>
                  <a:lnTo>
                    <a:pt x="500" y="1025"/>
                  </a:lnTo>
                  <a:lnTo>
                    <a:pt x="517" y="1020"/>
                  </a:lnTo>
                  <a:lnTo>
                    <a:pt x="536" y="1013"/>
                  </a:lnTo>
                  <a:lnTo>
                    <a:pt x="555" y="1005"/>
                  </a:lnTo>
                  <a:lnTo>
                    <a:pt x="575" y="997"/>
                  </a:lnTo>
                  <a:lnTo>
                    <a:pt x="594" y="987"/>
                  </a:lnTo>
                  <a:lnTo>
                    <a:pt x="614" y="978"/>
                  </a:lnTo>
                  <a:lnTo>
                    <a:pt x="631" y="969"/>
                  </a:lnTo>
                  <a:lnTo>
                    <a:pt x="649" y="960"/>
                  </a:lnTo>
                  <a:lnTo>
                    <a:pt x="664" y="952"/>
                  </a:lnTo>
                  <a:lnTo>
                    <a:pt x="676" y="944"/>
                  </a:lnTo>
                  <a:lnTo>
                    <a:pt x="687" y="936"/>
                  </a:lnTo>
                  <a:lnTo>
                    <a:pt x="695" y="930"/>
                  </a:lnTo>
                  <a:lnTo>
                    <a:pt x="699" y="925"/>
                  </a:lnTo>
                  <a:lnTo>
                    <a:pt x="702" y="917"/>
                  </a:lnTo>
                  <a:lnTo>
                    <a:pt x="699" y="910"/>
                  </a:lnTo>
                  <a:lnTo>
                    <a:pt x="692" y="904"/>
                  </a:lnTo>
                  <a:lnTo>
                    <a:pt x="682" y="900"/>
                  </a:lnTo>
                  <a:lnTo>
                    <a:pt x="669" y="895"/>
                  </a:lnTo>
                  <a:lnTo>
                    <a:pt x="657" y="892"/>
                  </a:lnTo>
                  <a:lnTo>
                    <a:pt x="644" y="888"/>
                  </a:lnTo>
                  <a:lnTo>
                    <a:pt x="634" y="886"/>
                  </a:lnTo>
                  <a:lnTo>
                    <a:pt x="633" y="879"/>
                  </a:lnTo>
                  <a:lnTo>
                    <a:pt x="631" y="861"/>
                  </a:lnTo>
                  <a:lnTo>
                    <a:pt x="628" y="833"/>
                  </a:lnTo>
                  <a:lnTo>
                    <a:pt x="623" y="798"/>
                  </a:lnTo>
                  <a:lnTo>
                    <a:pt x="618" y="760"/>
                  </a:lnTo>
                  <a:lnTo>
                    <a:pt x="611" y="720"/>
                  </a:lnTo>
                  <a:lnTo>
                    <a:pt x="603" y="682"/>
                  </a:lnTo>
                  <a:lnTo>
                    <a:pt x="592" y="647"/>
                  </a:lnTo>
                  <a:lnTo>
                    <a:pt x="724" y="137"/>
                  </a:lnTo>
                  <a:lnTo>
                    <a:pt x="697" y="86"/>
                  </a:lnTo>
                  <a:lnTo>
                    <a:pt x="712" y="52"/>
                  </a:lnTo>
                  <a:lnTo>
                    <a:pt x="643" y="0"/>
                  </a:lnTo>
                  <a:lnTo>
                    <a:pt x="627" y="9"/>
                  </a:lnTo>
                  <a:lnTo>
                    <a:pt x="179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6" name="Freeform 35"/>
            <p:cNvSpPr>
              <a:spLocks noChangeAspect="1"/>
            </p:cNvSpPr>
            <p:nvPr/>
          </p:nvSpPr>
          <p:spPr bwMode="auto">
            <a:xfrm>
              <a:off x="4685" y="2998"/>
              <a:ext cx="299" cy="300"/>
            </a:xfrm>
            <a:custGeom>
              <a:avLst/>
              <a:gdLst>
                <a:gd name="T0" fmla="*/ 0 w 598"/>
                <a:gd name="T1" fmla="*/ 17 h 602"/>
                <a:gd name="T2" fmla="*/ 14 w 598"/>
                <a:gd name="T3" fmla="*/ 18 h 602"/>
                <a:gd name="T4" fmla="*/ 19 w 598"/>
                <a:gd name="T5" fmla="*/ 0 h 602"/>
                <a:gd name="T6" fmla="*/ 19 w 598"/>
                <a:gd name="T7" fmla="*/ 0 h 602"/>
                <a:gd name="T8" fmla="*/ 5 w 598"/>
                <a:gd name="T9" fmla="*/ 1 h 602"/>
                <a:gd name="T10" fmla="*/ 5 w 598"/>
                <a:gd name="T11" fmla="*/ 1 h 602"/>
                <a:gd name="T12" fmla="*/ 0 w 598"/>
                <a:gd name="T13" fmla="*/ 17 h 6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8"/>
                <a:gd name="T22" fmla="*/ 0 h 602"/>
                <a:gd name="T23" fmla="*/ 598 w 598"/>
                <a:gd name="T24" fmla="*/ 602 h 6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8" h="602">
                  <a:moveTo>
                    <a:pt x="0" y="573"/>
                  </a:moveTo>
                  <a:lnTo>
                    <a:pt x="436" y="602"/>
                  </a:lnTo>
                  <a:lnTo>
                    <a:pt x="598" y="0"/>
                  </a:lnTo>
                  <a:lnTo>
                    <a:pt x="578" y="9"/>
                  </a:lnTo>
                  <a:lnTo>
                    <a:pt x="147" y="54"/>
                  </a:lnTo>
                  <a:lnTo>
                    <a:pt x="131" y="51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7" name="Freeform 36"/>
            <p:cNvSpPr>
              <a:spLocks noChangeAspect="1"/>
            </p:cNvSpPr>
            <p:nvPr/>
          </p:nvSpPr>
          <p:spPr bwMode="auto">
            <a:xfrm>
              <a:off x="4910" y="2999"/>
              <a:ext cx="88" cy="308"/>
            </a:xfrm>
            <a:custGeom>
              <a:avLst/>
              <a:gdLst>
                <a:gd name="T0" fmla="*/ 5 w 177"/>
                <a:gd name="T1" fmla="*/ 0 h 617"/>
                <a:gd name="T2" fmla="*/ 5 w 177"/>
                <a:gd name="T3" fmla="*/ 0 h 617"/>
                <a:gd name="T4" fmla="*/ 0 w 177"/>
                <a:gd name="T5" fmla="*/ 19 h 617"/>
                <a:gd name="T6" fmla="*/ 0 w 177"/>
                <a:gd name="T7" fmla="*/ 19 h 617"/>
                <a:gd name="T8" fmla="*/ 5 w 177"/>
                <a:gd name="T9" fmla="*/ 0 h 6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"/>
                <a:gd name="T16" fmla="*/ 0 h 617"/>
                <a:gd name="T17" fmla="*/ 177 w 177"/>
                <a:gd name="T18" fmla="*/ 617 h 6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" h="617">
                  <a:moveTo>
                    <a:pt x="165" y="0"/>
                  </a:moveTo>
                  <a:lnTo>
                    <a:pt x="177" y="5"/>
                  </a:lnTo>
                  <a:lnTo>
                    <a:pt x="10" y="617"/>
                  </a:lnTo>
                  <a:lnTo>
                    <a:pt x="0" y="60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8" name="Freeform 37"/>
            <p:cNvSpPr>
              <a:spLocks noChangeAspect="1"/>
            </p:cNvSpPr>
            <p:nvPr/>
          </p:nvSpPr>
          <p:spPr bwMode="auto">
            <a:xfrm>
              <a:off x="4921" y="3005"/>
              <a:ext cx="88" cy="311"/>
            </a:xfrm>
            <a:custGeom>
              <a:avLst/>
              <a:gdLst>
                <a:gd name="T0" fmla="*/ 5 w 178"/>
                <a:gd name="T1" fmla="*/ 0 h 621"/>
                <a:gd name="T2" fmla="*/ 5 w 178"/>
                <a:gd name="T3" fmla="*/ 1 h 621"/>
                <a:gd name="T4" fmla="*/ 0 w 178"/>
                <a:gd name="T5" fmla="*/ 20 h 621"/>
                <a:gd name="T6" fmla="*/ 0 w 178"/>
                <a:gd name="T7" fmla="*/ 20 h 621"/>
                <a:gd name="T8" fmla="*/ 5 w 178"/>
                <a:gd name="T9" fmla="*/ 0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"/>
                <a:gd name="T16" fmla="*/ 0 h 621"/>
                <a:gd name="T17" fmla="*/ 178 w 178"/>
                <a:gd name="T18" fmla="*/ 621 h 6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" h="621">
                  <a:moveTo>
                    <a:pt x="167" y="0"/>
                  </a:moveTo>
                  <a:lnTo>
                    <a:pt x="178" y="12"/>
                  </a:lnTo>
                  <a:lnTo>
                    <a:pt x="9" y="621"/>
                  </a:lnTo>
                  <a:lnTo>
                    <a:pt x="0" y="6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9" name="Freeform 38"/>
            <p:cNvSpPr>
              <a:spLocks noChangeAspect="1"/>
            </p:cNvSpPr>
            <p:nvPr/>
          </p:nvSpPr>
          <p:spPr bwMode="auto">
            <a:xfrm>
              <a:off x="4896" y="3307"/>
              <a:ext cx="14" cy="11"/>
            </a:xfrm>
            <a:custGeom>
              <a:avLst/>
              <a:gdLst>
                <a:gd name="T0" fmla="*/ 1 w 27"/>
                <a:gd name="T1" fmla="*/ 0 h 22"/>
                <a:gd name="T2" fmla="*/ 0 w 27"/>
                <a:gd name="T3" fmla="*/ 1 h 22"/>
                <a:gd name="T4" fmla="*/ 1 w 27"/>
                <a:gd name="T5" fmla="*/ 1 h 22"/>
                <a:gd name="T6" fmla="*/ 1 w 27"/>
                <a:gd name="T7" fmla="*/ 1 h 22"/>
                <a:gd name="T8" fmla="*/ 1 w 27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2"/>
                <a:gd name="T17" fmla="*/ 27 w 2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2">
                  <a:moveTo>
                    <a:pt x="18" y="0"/>
                  </a:moveTo>
                  <a:lnTo>
                    <a:pt x="0" y="12"/>
                  </a:lnTo>
                  <a:lnTo>
                    <a:pt x="8" y="22"/>
                  </a:lnTo>
                  <a:lnTo>
                    <a:pt x="27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0" name="Freeform 39"/>
            <p:cNvSpPr>
              <a:spLocks noChangeAspect="1"/>
            </p:cNvSpPr>
            <p:nvPr/>
          </p:nvSpPr>
          <p:spPr bwMode="auto">
            <a:xfrm>
              <a:off x="4905" y="3315"/>
              <a:ext cx="14" cy="11"/>
            </a:xfrm>
            <a:custGeom>
              <a:avLst/>
              <a:gdLst>
                <a:gd name="T0" fmla="*/ 1 w 28"/>
                <a:gd name="T1" fmla="*/ 0 h 22"/>
                <a:gd name="T2" fmla="*/ 0 w 28"/>
                <a:gd name="T3" fmla="*/ 1 h 22"/>
                <a:gd name="T4" fmla="*/ 1 w 28"/>
                <a:gd name="T5" fmla="*/ 1 h 22"/>
                <a:gd name="T6" fmla="*/ 1 w 28"/>
                <a:gd name="T7" fmla="*/ 1 h 22"/>
                <a:gd name="T8" fmla="*/ 1 w 2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2"/>
                <a:gd name="T17" fmla="*/ 28 w 2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2">
                  <a:moveTo>
                    <a:pt x="19" y="0"/>
                  </a:moveTo>
                  <a:lnTo>
                    <a:pt x="0" y="13"/>
                  </a:lnTo>
                  <a:lnTo>
                    <a:pt x="8" y="22"/>
                  </a:lnTo>
                  <a:lnTo>
                    <a:pt x="28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1" name="Freeform 40"/>
            <p:cNvSpPr>
              <a:spLocks noChangeAspect="1"/>
            </p:cNvSpPr>
            <p:nvPr/>
          </p:nvSpPr>
          <p:spPr bwMode="auto">
            <a:xfrm>
              <a:off x="4700" y="3302"/>
              <a:ext cx="183" cy="22"/>
            </a:xfrm>
            <a:custGeom>
              <a:avLst/>
              <a:gdLst>
                <a:gd name="T0" fmla="*/ 12 w 366"/>
                <a:gd name="T1" fmla="*/ 0 h 45"/>
                <a:gd name="T2" fmla="*/ 12 w 366"/>
                <a:gd name="T3" fmla="*/ 1 h 45"/>
                <a:gd name="T4" fmla="*/ 12 w 366"/>
                <a:gd name="T5" fmla="*/ 1 h 45"/>
                <a:gd name="T6" fmla="*/ 12 w 366"/>
                <a:gd name="T7" fmla="*/ 1 h 45"/>
                <a:gd name="T8" fmla="*/ 11 w 366"/>
                <a:gd name="T9" fmla="*/ 1 h 45"/>
                <a:gd name="T10" fmla="*/ 11 w 366"/>
                <a:gd name="T11" fmla="*/ 1 h 45"/>
                <a:gd name="T12" fmla="*/ 10 w 366"/>
                <a:gd name="T13" fmla="*/ 1 h 45"/>
                <a:gd name="T14" fmla="*/ 10 w 366"/>
                <a:gd name="T15" fmla="*/ 1 h 45"/>
                <a:gd name="T16" fmla="*/ 9 w 366"/>
                <a:gd name="T17" fmla="*/ 1 h 45"/>
                <a:gd name="T18" fmla="*/ 8 w 366"/>
                <a:gd name="T19" fmla="*/ 0 h 45"/>
                <a:gd name="T20" fmla="*/ 7 w 366"/>
                <a:gd name="T21" fmla="*/ 0 h 45"/>
                <a:gd name="T22" fmla="*/ 6 w 366"/>
                <a:gd name="T23" fmla="*/ 0 h 45"/>
                <a:gd name="T24" fmla="*/ 6 w 366"/>
                <a:gd name="T25" fmla="*/ 0 h 45"/>
                <a:gd name="T26" fmla="*/ 5 w 366"/>
                <a:gd name="T27" fmla="*/ 0 h 45"/>
                <a:gd name="T28" fmla="*/ 4 w 366"/>
                <a:gd name="T29" fmla="*/ 0 h 45"/>
                <a:gd name="T30" fmla="*/ 3 w 366"/>
                <a:gd name="T31" fmla="*/ 0 h 45"/>
                <a:gd name="T32" fmla="*/ 2 w 366"/>
                <a:gd name="T33" fmla="*/ 0 h 45"/>
                <a:gd name="T34" fmla="*/ 0 w 366"/>
                <a:gd name="T35" fmla="*/ 0 h 45"/>
                <a:gd name="T36" fmla="*/ 1 w 366"/>
                <a:gd name="T37" fmla="*/ 0 h 45"/>
                <a:gd name="T38" fmla="*/ 1 w 366"/>
                <a:gd name="T39" fmla="*/ 0 h 45"/>
                <a:gd name="T40" fmla="*/ 1 w 366"/>
                <a:gd name="T41" fmla="*/ 0 h 45"/>
                <a:gd name="T42" fmla="*/ 1 w 366"/>
                <a:gd name="T43" fmla="*/ 0 h 45"/>
                <a:gd name="T44" fmla="*/ 1 w 366"/>
                <a:gd name="T45" fmla="*/ 0 h 45"/>
                <a:gd name="T46" fmla="*/ 2 w 366"/>
                <a:gd name="T47" fmla="*/ 0 h 45"/>
                <a:gd name="T48" fmla="*/ 2 w 366"/>
                <a:gd name="T49" fmla="*/ 0 h 45"/>
                <a:gd name="T50" fmla="*/ 2 w 366"/>
                <a:gd name="T51" fmla="*/ 0 h 45"/>
                <a:gd name="T52" fmla="*/ 3 w 366"/>
                <a:gd name="T53" fmla="*/ 0 h 45"/>
                <a:gd name="T54" fmla="*/ 4 w 366"/>
                <a:gd name="T55" fmla="*/ 0 h 45"/>
                <a:gd name="T56" fmla="*/ 5 w 366"/>
                <a:gd name="T57" fmla="*/ 0 h 45"/>
                <a:gd name="T58" fmla="*/ 6 w 366"/>
                <a:gd name="T59" fmla="*/ 0 h 45"/>
                <a:gd name="T60" fmla="*/ 7 w 366"/>
                <a:gd name="T61" fmla="*/ 0 h 45"/>
                <a:gd name="T62" fmla="*/ 8 w 366"/>
                <a:gd name="T63" fmla="*/ 0 h 45"/>
                <a:gd name="T64" fmla="*/ 9 w 366"/>
                <a:gd name="T65" fmla="*/ 0 h 45"/>
                <a:gd name="T66" fmla="*/ 10 w 366"/>
                <a:gd name="T67" fmla="*/ 0 h 45"/>
                <a:gd name="T68" fmla="*/ 12 w 366"/>
                <a:gd name="T69" fmla="*/ 0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6"/>
                <a:gd name="T106" fmla="*/ 0 h 45"/>
                <a:gd name="T107" fmla="*/ 366 w 366"/>
                <a:gd name="T108" fmla="*/ 45 h 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6" h="45">
                  <a:moveTo>
                    <a:pt x="366" y="23"/>
                  </a:moveTo>
                  <a:lnTo>
                    <a:pt x="364" y="45"/>
                  </a:lnTo>
                  <a:lnTo>
                    <a:pt x="362" y="45"/>
                  </a:lnTo>
                  <a:lnTo>
                    <a:pt x="356" y="44"/>
                  </a:lnTo>
                  <a:lnTo>
                    <a:pt x="346" y="42"/>
                  </a:lnTo>
                  <a:lnTo>
                    <a:pt x="332" y="41"/>
                  </a:lnTo>
                  <a:lnTo>
                    <a:pt x="316" y="38"/>
                  </a:lnTo>
                  <a:lnTo>
                    <a:pt x="295" y="36"/>
                  </a:lnTo>
                  <a:lnTo>
                    <a:pt x="273" y="33"/>
                  </a:lnTo>
                  <a:lnTo>
                    <a:pt x="248" y="30"/>
                  </a:lnTo>
                  <a:lnTo>
                    <a:pt x="221" y="28"/>
                  </a:lnTo>
                  <a:lnTo>
                    <a:pt x="192" y="26"/>
                  </a:lnTo>
                  <a:lnTo>
                    <a:pt x="162" y="23"/>
                  </a:lnTo>
                  <a:lnTo>
                    <a:pt x="131" y="22"/>
                  </a:lnTo>
                  <a:lnTo>
                    <a:pt x="99" y="21"/>
                  </a:lnTo>
                  <a:lnTo>
                    <a:pt x="67" y="21"/>
                  </a:lnTo>
                  <a:lnTo>
                    <a:pt x="33" y="21"/>
                  </a:lnTo>
                  <a:lnTo>
                    <a:pt x="0" y="22"/>
                  </a:lnTo>
                  <a:lnTo>
                    <a:pt x="5" y="5"/>
                  </a:lnTo>
                  <a:lnTo>
                    <a:pt x="6" y="5"/>
                  </a:lnTo>
                  <a:lnTo>
                    <a:pt x="9" y="4"/>
                  </a:lnTo>
                  <a:lnTo>
                    <a:pt x="15" y="4"/>
                  </a:lnTo>
                  <a:lnTo>
                    <a:pt x="23" y="3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34" y="2"/>
                  </a:lnTo>
                  <a:lnTo>
                    <a:pt x="162" y="3"/>
                  </a:lnTo>
                  <a:lnTo>
                    <a:pt x="196" y="5"/>
                  </a:lnTo>
                  <a:lnTo>
                    <a:pt x="233" y="8"/>
                  </a:lnTo>
                  <a:lnTo>
                    <a:pt x="273" y="12"/>
                  </a:lnTo>
                  <a:lnTo>
                    <a:pt x="318" y="18"/>
                  </a:lnTo>
                  <a:lnTo>
                    <a:pt x="366" y="23"/>
                  </a:lnTo>
                  <a:close/>
                </a:path>
              </a:pathLst>
            </a:custGeom>
            <a:solidFill>
              <a:srgbClr val="6BADC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2" name="Freeform 41"/>
            <p:cNvSpPr>
              <a:spLocks noChangeAspect="1"/>
            </p:cNvSpPr>
            <p:nvPr/>
          </p:nvSpPr>
          <p:spPr bwMode="auto">
            <a:xfrm>
              <a:off x="4775" y="3263"/>
              <a:ext cx="20" cy="19"/>
            </a:xfrm>
            <a:custGeom>
              <a:avLst/>
              <a:gdLst>
                <a:gd name="T0" fmla="*/ 1 w 39"/>
                <a:gd name="T1" fmla="*/ 2 h 38"/>
                <a:gd name="T2" fmla="*/ 1 w 39"/>
                <a:gd name="T3" fmla="*/ 1 h 38"/>
                <a:gd name="T4" fmla="*/ 1 w 39"/>
                <a:gd name="T5" fmla="*/ 2 h 38"/>
                <a:gd name="T6" fmla="*/ 1 w 39"/>
                <a:gd name="T7" fmla="*/ 1 h 38"/>
                <a:gd name="T8" fmla="*/ 0 w 39"/>
                <a:gd name="T9" fmla="*/ 1 h 38"/>
                <a:gd name="T10" fmla="*/ 1 w 39"/>
                <a:gd name="T11" fmla="*/ 1 h 38"/>
                <a:gd name="T12" fmla="*/ 1 w 39"/>
                <a:gd name="T13" fmla="*/ 0 h 38"/>
                <a:gd name="T14" fmla="*/ 1 w 39"/>
                <a:gd name="T15" fmla="*/ 1 h 38"/>
                <a:gd name="T16" fmla="*/ 2 w 39"/>
                <a:gd name="T17" fmla="*/ 1 h 38"/>
                <a:gd name="T18" fmla="*/ 1 w 39"/>
                <a:gd name="T19" fmla="*/ 1 h 38"/>
                <a:gd name="T20" fmla="*/ 1 w 39"/>
                <a:gd name="T21" fmla="*/ 2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38"/>
                <a:gd name="T35" fmla="*/ 39 w 39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38">
                  <a:moveTo>
                    <a:pt x="30" y="38"/>
                  </a:moveTo>
                  <a:lnTo>
                    <a:pt x="18" y="31"/>
                  </a:lnTo>
                  <a:lnTo>
                    <a:pt x="6" y="37"/>
                  </a:lnTo>
                  <a:lnTo>
                    <a:pt x="9" y="23"/>
                  </a:lnTo>
                  <a:lnTo>
                    <a:pt x="0" y="13"/>
                  </a:lnTo>
                  <a:lnTo>
                    <a:pt x="14" y="13"/>
                  </a:lnTo>
                  <a:lnTo>
                    <a:pt x="21" y="0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29" y="25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3" name="Freeform 42"/>
            <p:cNvSpPr>
              <a:spLocks noChangeAspect="1"/>
            </p:cNvSpPr>
            <p:nvPr/>
          </p:nvSpPr>
          <p:spPr bwMode="auto">
            <a:xfrm>
              <a:off x="4714" y="3028"/>
              <a:ext cx="234" cy="229"/>
            </a:xfrm>
            <a:custGeom>
              <a:avLst/>
              <a:gdLst>
                <a:gd name="T0" fmla="*/ 15 w 466"/>
                <a:gd name="T1" fmla="*/ 0 h 459"/>
                <a:gd name="T2" fmla="*/ 15 w 466"/>
                <a:gd name="T3" fmla="*/ 0 h 459"/>
                <a:gd name="T4" fmla="*/ 4 w 466"/>
                <a:gd name="T5" fmla="*/ 0 h 459"/>
                <a:gd name="T6" fmla="*/ 0 w 466"/>
                <a:gd name="T7" fmla="*/ 14 h 459"/>
                <a:gd name="T8" fmla="*/ 1 w 466"/>
                <a:gd name="T9" fmla="*/ 14 h 459"/>
                <a:gd name="T10" fmla="*/ 4 w 466"/>
                <a:gd name="T11" fmla="*/ 1 h 459"/>
                <a:gd name="T12" fmla="*/ 15 w 466"/>
                <a:gd name="T13" fmla="*/ 0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6"/>
                <a:gd name="T22" fmla="*/ 0 h 459"/>
                <a:gd name="T23" fmla="*/ 466 w 466"/>
                <a:gd name="T24" fmla="*/ 459 h 4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6" h="459">
                  <a:moveTo>
                    <a:pt x="464" y="7"/>
                  </a:moveTo>
                  <a:lnTo>
                    <a:pt x="466" y="0"/>
                  </a:lnTo>
                  <a:lnTo>
                    <a:pt x="108" y="30"/>
                  </a:lnTo>
                  <a:lnTo>
                    <a:pt x="0" y="459"/>
                  </a:lnTo>
                  <a:lnTo>
                    <a:pt x="14" y="457"/>
                  </a:lnTo>
                  <a:lnTo>
                    <a:pt x="118" y="38"/>
                  </a:lnTo>
                  <a:lnTo>
                    <a:pt x="46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4" name="Freeform 43"/>
            <p:cNvSpPr>
              <a:spLocks noChangeAspect="1"/>
            </p:cNvSpPr>
            <p:nvPr/>
          </p:nvSpPr>
          <p:spPr bwMode="auto">
            <a:xfrm>
              <a:off x="4934" y="3034"/>
              <a:ext cx="79" cy="280"/>
            </a:xfrm>
            <a:custGeom>
              <a:avLst/>
              <a:gdLst>
                <a:gd name="T0" fmla="*/ 5 w 157"/>
                <a:gd name="T1" fmla="*/ 1 h 560"/>
                <a:gd name="T2" fmla="*/ 1 w 157"/>
                <a:gd name="T3" fmla="*/ 18 h 560"/>
                <a:gd name="T4" fmla="*/ 0 w 157"/>
                <a:gd name="T5" fmla="*/ 18 h 560"/>
                <a:gd name="T6" fmla="*/ 5 w 157"/>
                <a:gd name="T7" fmla="*/ 0 h 560"/>
                <a:gd name="T8" fmla="*/ 5 w 157"/>
                <a:gd name="T9" fmla="*/ 1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560"/>
                <a:gd name="T17" fmla="*/ 157 w 157"/>
                <a:gd name="T18" fmla="*/ 560 h 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560">
                  <a:moveTo>
                    <a:pt x="157" y="15"/>
                  </a:moveTo>
                  <a:lnTo>
                    <a:pt x="15" y="553"/>
                  </a:lnTo>
                  <a:lnTo>
                    <a:pt x="0" y="560"/>
                  </a:lnTo>
                  <a:lnTo>
                    <a:pt x="154" y="0"/>
                  </a:lnTo>
                  <a:lnTo>
                    <a:pt x="157" y="15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5" name="Freeform 44"/>
            <p:cNvSpPr>
              <a:spLocks noChangeAspect="1"/>
            </p:cNvSpPr>
            <p:nvPr/>
          </p:nvSpPr>
          <p:spPr bwMode="auto">
            <a:xfrm>
              <a:off x="4733" y="3319"/>
              <a:ext cx="143" cy="21"/>
            </a:xfrm>
            <a:custGeom>
              <a:avLst/>
              <a:gdLst>
                <a:gd name="T0" fmla="*/ 0 w 287"/>
                <a:gd name="T1" fmla="*/ 0 h 43"/>
                <a:gd name="T2" fmla="*/ 0 w 287"/>
                <a:gd name="T3" fmla="*/ 0 h 43"/>
                <a:gd name="T4" fmla="*/ 0 w 287"/>
                <a:gd name="T5" fmla="*/ 0 h 43"/>
                <a:gd name="T6" fmla="*/ 0 w 287"/>
                <a:gd name="T7" fmla="*/ 0 h 43"/>
                <a:gd name="T8" fmla="*/ 0 w 287"/>
                <a:gd name="T9" fmla="*/ 0 h 43"/>
                <a:gd name="T10" fmla="*/ 0 w 287"/>
                <a:gd name="T11" fmla="*/ 0 h 43"/>
                <a:gd name="T12" fmla="*/ 0 w 287"/>
                <a:gd name="T13" fmla="*/ 0 h 43"/>
                <a:gd name="T14" fmla="*/ 0 w 287"/>
                <a:gd name="T15" fmla="*/ 0 h 43"/>
                <a:gd name="T16" fmla="*/ 0 w 287"/>
                <a:gd name="T17" fmla="*/ 0 h 43"/>
                <a:gd name="T18" fmla="*/ 0 w 287"/>
                <a:gd name="T19" fmla="*/ 0 h 43"/>
                <a:gd name="T20" fmla="*/ 0 w 287"/>
                <a:gd name="T21" fmla="*/ 0 h 43"/>
                <a:gd name="T22" fmla="*/ 1 w 287"/>
                <a:gd name="T23" fmla="*/ 1 h 43"/>
                <a:gd name="T24" fmla="*/ 1 w 287"/>
                <a:gd name="T25" fmla="*/ 1 h 43"/>
                <a:gd name="T26" fmla="*/ 2 w 287"/>
                <a:gd name="T27" fmla="*/ 1 h 43"/>
                <a:gd name="T28" fmla="*/ 3 w 287"/>
                <a:gd name="T29" fmla="*/ 1 h 43"/>
                <a:gd name="T30" fmla="*/ 4 w 287"/>
                <a:gd name="T31" fmla="*/ 1 h 43"/>
                <a:gd name="T32" fmla="*/ 4 w 287"/>
                <a:gd name="T33" fmla="*/ 1 h 43"/>
                <a:gd name="T34" fmla="*/ 5 w 287"/>
                <a:gd name="T35" fmla="*/ 1 h 43"/>
                <a:gd name="T36" fmla="*/ 6 w 287"/>
                <a:gd name="T37" fmla="*/ 1 h 43"/>
                <a:gd name="T38" fmla="*/ 7 w 287"/>
                <a:gd name="T39" fmla="*/ 1 h 43"/>
                <a:gd name="T40" fmla="*/ 7 w 287"/>
                <a:gd name="T41" fmla="*/ 1 h 43"/>
                <a:gd name="T42" fmla="*/ 8 w 287"/>
                <a:gd name="T43" fmla="*/ 1 h 43"/>
                <a:gd name="T44" fmla="*/ 8 w 287"/>
                <a:gd name="T45" fmla="*/ 1 h 43"/>
                <a:gd name="T46" fmla="*/ 8 w 287"/>
                <a:gd name="T47" fmla="*/ 1 h 43"/>
                <a:gd name="T48" fmla="*/ 8 w 287"/>
                <a:gd name="T49" fmla="*/ 1 h 43"/>
                <a:gd name="T50" fmla="*/ 8 w 287"/>
                <a:gd name="T51" fmla="*/ 1 h 43"/>
                <a:gd name="T52" fmla="*/ 8 w 287"/>
                <a:gd name="T53" fmla="*/ 1 h 43"/>
                <a:gd name="T54" fmla="*/ 8 w 287"/>
                <a:gd name="T55" fmla="*/ 1 h 43"/>
                <a:gd name="T56" fmla="*/ 7 w 287"/>
                <a:gd name="T57" fmla="*/ 1 h 43"/>
                <a:gd name="T58" fmla="*/ 7 w 287"/>
                <a:gd name="T59" fmla="*/ 1 h 43"/>
                <a:gd name="T60" fmla="*/ 6 w 287"/>
                <a:gd name="T61" fmla="*/ 1 h 43"/>
                <a:gd name="T62" fmla="*/ 6 w 287"/>
                <a:gd name="T63" fmla="*/ 1 h 43"/>
                <a:gd name="T64" fmla="*/ 5 w 287"/>
                <a:gd name="T65" fmla="*/ 1 h 43"/>
                <a:gd name="T66" fmla="*/ 4 w 287"/>
                <a:gd name="T67" fmla="*/ 0 h 43"/>
                <a:gd name="T68" fmla="*/ 3 w 287"/>
                <a:gd name="T69" fmla="*/ 0 h 43"/>
                <a:gd name="T70" fmla="*/ 3 w 287"/>
                <a:gd name="T71" fmla="*/ 0 h 43"/>
                <a:gd name="T72" fmla="*/ 2 w 287"/>
                <a:gd name="T73" fmla="*/ 0 h 43"/>
                <a:gd name="T74" fmla="*/ 2 w 287"/>
                <a:gd name="T75" fmla="*/ 0 h 43"/>
                <a:gd name="T76" fmla="*/ 1 w 287"/>
                <a:gd name="T77" fmla="*/ 0 h 43"/>
                <a:gd name="T78" fmla="*/ 1 w 287"/>
                <a:gd name="T79" fmla="*/ 0 h 43"/>
                <a:gd name="T80" fmla="*/ 1 w 287"/>
                <a:gd name="T81" fmla="*/ 0 h 43"/>
                <a:gd name="T82" fmla="*/ 0 w 287"/>
                <a:gd name="T83" fmla="*/ 0 h 43"/>
                <a:gd name="T84" fmla="*/ 0 w 287"/>
                <a:gd name="T85" fmla="*/ 0 h 43"/>
                <a:gd name="T86" fmla="*/ 0 w 287"/>
                <a:gd name="T87" fmla="*/ 0 h 43"/>
                <a:gd name="T88" fmla="*/ 0 w 287"/>
                <a:gd name="T89" fmla="*/ 0 h 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7"/>
                <a:gd name="T136" fmla="*/ 0 h 43"/>
                <a:gd name="T137" fmla="*/ 287 w 287"/>
                <a:gd name="T138" fmla="*/ 43 h 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7" h="43">
                  <a:moveTo>
                    <a:pt x="18" y="0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9" y="24"/>
                  </a:lnTo>
                  <a:lnTo>
                    <a:pt x="16" y="26"/>
                  </a:lnTo>
                  <a:lnTo>
                    <a:pt x="28" y="30"/>
                  </a:lnTo>
                  <a:lnTo>
                    <a:pt x="45" y="32"/>
                  </a:lnTo>
                  <a:lnTo>
                    <a:pt x="63" y="33"/>
                  </a:lnTo>
                  <a:lnTo>
                    <a:pt x="85" y="36"/>
                  </a:lnTo>
                  <a:lnTo>
                    <a:pt x="108" y="37"/>
                  </a:lnTo>
                  <a:lnTo>
                    <a:pt x="133" y="38"/>
                  </a:lnTo>
                  <a:lnTo>
                    <a:pt x="157" y="39"/>
                  </a:lnTo>
                  <a:lnTo>
                    <a:pt x="182" y="40"/>
                  </a:lnTo>
                  <a:lnTo>
                    <a:pt x="206" y="41"/>
                  </a:lnTo>
                  <a:lnTo>
                    <a:pt x="228" y="41"/>
                  </a:lnTo>
                  <a:lnTo>
                    <a:pt x="247" y="41"/>
                  </a:lnTo>
                  <a:lnTo>
                    <a:pt x="263" y="43"/>
                  </a:lnTo>
                  <a:lnTo>
                    <a:pt x="276" y="43"/>
                  </a:lnTo>
                  <a:lnTo>
                    <a:pt x="284" y="43"/>
                  </a:lnTo>
                  <a:lnTo>
                    <a:pt x="287" y="43"/>
                  </a:lnTo>
                  <a:lnTo>
                    <a:pt x="284" y="43"/>
                  </a:lnTo>
                  <a:lnTo>
                    <a:pt x="276" y="41"/>
                  </a:lnTo>
                  <a:lnTo>
                    <a:pt x="266" y="41"/>
                  </a:lnTo>
                  <a:lnTo>
                    <a:pt x="251" y="39"/>
                  </a:lnTo>
                  <a:lnTo>
                    <a:pt x="232" y="38"/>
                  </a:lnTo>
                  <a:lnTo>
                    <a:pt x="213" y="37"/>
                  </a:lnTo>
                  <a:lnTo>
                    <a:pt x="192" y="35"/>
                  </a:lnTo>
                  <a:lnTo>
                    <a:pt x="170" y="33"/>
                  </a:lnTo>
                  <a:lnTo>
                    <a:pt x="147" y="31"/>
                  </a:lnTo>
                  <a:lnTo>
                    <a:pt x="125" y="29"/>
                  </a:lnTo>
                  <a:lnTo>
                    <a:pt x="103" y="28"/>
                  </a:lnTo>
                  <a:lnTo>
                    <a:pt x="85" y="25"/>
                  </a:lnTo>
                  <a:lnTo>
                    <a:pt x="68" y="24"/>
                  </a:lnTo>
                  <a:lnTo>
                    <a:pt x="53" y="23"/>
                  </a:lnTo>
                  <a:lnTo>
                    <a:pt x="42" y="22"/>
                  </a:lnTo>
                  <a:lnTo>
                    <a:pt x="35" y="21"/>
                  </a:lnTo>
                  <a:lnTo>
                    <a:pt x="24" y="15"/>
                  </a:lnTo>
                  <a:lnTo>
                    <a:pt x="18" y="8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6" name="Freeform 45"/>
            <p:cNvSpPr>
              <a:spLocks noChangeAspect="1"/>
            </p:cNvSpPr>
            <p:nvPr/>
          </p:nvSpPr>
          <p:spPr bwMode="auto">
            <a:xfrm>
              <a:off x="4885" y="3354"/>
              <a:ext cx="52" cy="30"/>
            </a:xfrm>
            <a:custGeom>
              <a:avLst/>
              <a:gdLst>
                <a:gd name="T0" fmla="*/ 3 w 103"/>
                <a:gd name="T1" fmla="*/ 1 h 60"/>
                <a:gd name="T2" fmla="*/ 0 w 103"/>
                <a:gd name="T3" fmla="*/ 0 h 60"/>
                <a:gd name="T4" fmla="*/ 1 w 103"/>
                <a:gd name="T5" fmla="*/ 1 h 60"/>
                <a:gd name="T6" fmla="*/ 1 w 103"/>
                <a:gd name="T7" fmla="*/ 1 h 60"/>
                <a:gd name="T8" fmla="*/ 1 w 103"/>
                <a:gd name="T9" fmla="*/ 1 h 60"/>
                <a:gd name="T10" fmla="*/ 1 w 103"/>
                <a:gd name="T11" fmla="*/ 2 h 60"/>
                <a:gd name="T12" fmla="*/ 4 w 103"/>
                <a:gd name="T13" fmla="*/ 2 h 60"/>
                <a:gd name="T14" fmla="*/ 4 w 103"/>
                <a:gd name="T15" fmla="*/ 2 h 60"/>
                <a:gd name="T16" fmla="*/ 4 w 103"/>
                <a:gd name="T17" fmla="*/ 1 h 60"/>
                <a:gd name="T18" fmla="*/ 3 w 103"/>
                <a:gd name="T19" fmla="*/ 1 h 60"/>
                <a:gd name="T20" fmla="*/ 3 w 103"/>
                <a:gd name="T21" fmla="*/ 1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"/>
                <a:gd name="T34" fmla="*/ 0 h 60"/>
                <a:gd name="T35" fmla="*/ 103 w 103"/>
                <a:gd name="T36" fmla="*/ 60 h 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" h="60">
                  <a:moveTo>
                    <a:pt x="94" y="5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1" y="20"/>
                  </a:lnTo>
                  <a:lnTo>
                    <a:pt x="1" y="29"/>
                  </a:lnTo>
                  <a:lnTo>
                    <a:pt x="1" y="38"/>
                  </a:lnTo>
                  <a:lnTo>
                    <a:pt x="103" y="60"/>
                  </a:lnTo>
                  <a:lnTo>
                    <a:pt x="100" y="37"/>
                  </a:lnTo>
                  <a:lnTo>
                    <a:pt x="98" y="20"/>
                  </a:lnTo>
                  <a:lnTo>
                    <a:pt x="95" y="8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7" name="Freeform 46"/>
            <p:cNvSpPr>
              <a:spLocks noChangeAspect="1"/>
            </p:cNvSpPr>
            <p:nvPr/>
          </p:nvSpPr>
          <p:spPr bwMode="auto">
            <a:xfrm>
              <a:off x="4870" y="3373"/>
              <a:ext cx="67" cy="65"/>
            </a:xfrm>
            <a:custGeom>
              <a:avLst/>
              <a:gdLst>
                <a:gd name="T0" fmla="*/ 1 w 134"/>
                <a:gd name="T1" fmla="*/ 0 h 129"/>
                <a:gd name="T2" fmla="*/ 1 w 134"/>
                <a:gd name="T3" fmla="*/ 2 h 129"/>
                <a:gd name="T4" fmla="*/ 1 w 134"/>
                <a:gd name="T5" fmla="*/ 3 h 129"/>
                <a:gd name="T6" fmla="*/ 1 w 134"/>
                <a:gd name="T7" fmla="*/ 3 h 129"/>
                <a:gd name="T8" fmla="*/ 0 w 134"/>
                <a:gd name="T9" fmla="*/ 4 h 129"/>
                <a:gd name="T10" fmla="*/ 5 w 134"/>
                <a:gd name="T11" fmla="*/ 5 h 129"/>
                <a:gd name="T12" fmla="*/ 5 w 134"/>
                <a:gd name="T13" fmla="*/ 4 h 129"/>
                <a:gd name="T14" fmla="*/ 5 w 134"/>
                <a:gd name="T15" fmla="*/ 3 h 129"/>
                <a:gd name="T16" fmla="*/ 5 w 134"/>
                <a:gd name="T17" fmla="*/ 2 h 129"/>
                <a:gd name="T18" fmla="*/ 5 w 134"/>
                <a:gd name="T19" fmla="*/ 1 h 129"/>
                <a:gd name="T20" fmla="*/ 1 w 134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129"/>
                <a:gd name="T35" fmla="*/ 134 w 134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129">
                  <a:moveTo>
                    <a:pt x="30" y="0"/>
                  </a:moveTo>
                  <a:lnTo>
                    <a:pt x="24" y="43"/>
                  </a:lnTo>
                  <a:lnTo>
                    <a:pt x="14" y="73"/>
                  </a:lnTo>
                  <a:lnTo>
                    <a:pt x="5" y="91"/>
                  </a:lnTo>
                  <a:lnTo>
                    <a:pt x="0" y="97"/>
                  </a:lnTo>
                  <a:lnTo>
                    <a:pt x="130" y="129"/>
                  </a:lnTo>
                  <a:lnTo>
                    <a:pt x="132" y="98"/>
                  </a:lnTo>
                  <a:lnTo>
                    <a:pt x="134" y="71"/>
                  </a:lnTo>
                  <a:lnTo>
                    <a:pt x="134" y="44"/>
                  </a:lnTo>
                  <a:lnTo>
                    <a:pt x="13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DD8A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8" name="Freeform 47"/>
            <p:cNvSpPr>
              <a:spLocks noChangeAspect="1"/>
            </p:cNvSpPr>
            <p:nvPr/>
          </p:nvSpPr>
          <p:spPr bwMode="auto">
            <a:xfrm>
              <a:off x="4945" y="3358"/>
              <a:ext cx="30" cy="79"/>
            </a:xfrm>
            <a:custGeom>
              <a:avLst/>
              <a:gdLst>
                <a:gd name="T0" fmla="*/ 0 w 60"/>
                <a:gd name="T1" fmla="*/ 0 h 159"/>
                <a:gd name="T2" fmla="*/ 1 w 60"/>
                <a:gd name="T3" fmla="*/ 0 h 159"/>
                <a:gd name="T4" fmla="*/ 1 w 60"/>
                <a:gd name="T5" fmla="*/ 0 h 159"/>
                <a:gd name="T6" fmla="*/ 1 w 60"/>
                <a:gd name="T7" fmla="*/ 0 h 159"/>
                <a:gd name="T8" fmla="*/ 1 w 60"/>
                <a:gd name="T9" fmla="*/ 1 h 159"/>
                <a:gd name="T10" fmla="*/ 2 w 60"/>
                <a:gd name="T11" fmla="*/ 2 h 159"/>
                <a:gd name="T12" fmla="*/ 2 w 60"/>
                <a:gd name="T13" fmla="*/ 2 h 159"/>
                <a:gd name="T14" fmla="*/ 2 w 60"/>
                <a:gd name="T15" fmla="*/ 3 h 159"/>
                <a:gd name="T16" fmla="*/ 2 w 60"/>
                <a:gd name="T17" fmla="*/ 4 h 159"/>
                <a:gd name="T18" fmla="*/ 2 w 60"/>
                <a:gd name="T19" fmla="*/ 4 h 159"/>
                <a:gd name="T20" fmla="*/ 2 w 60"/>
                <a:gd name="T21" fmla="*/ 4 h 159"/>
                <a:gd name="T22" fmla="*/ 2 w 60"/>
                <a:gd name="T23" fmla="*/ 4 h 159"/>
                <a:gd name="T24" fmla="*/ 2 w 60"/>
                <a:gd name="T25" fmla="*/ 4 h 159"/>
                <a:gd name="T26" fmla="*/ 1 w 60"/>
                <a:gd name="T27" fmla="*/ 4 h 159"/>
                <a:gd name="T28" fmla="*/ 1 w 60"/>
                <a:gd name="T29" fmla="*/ 4 h 159"/>
                <a:gd name="T30" fmla="*/ 1 w 60"/>
                <a:gd name="T31" fmla="*/ 4 h 159"/>
                <a:gd name="T32" fmla="*/ 1 w 60"/>
                <a:gd name="T33" fmla="*/ 4 h 159"/>
                <a:gd name="T34" fmla="*/ 1 w 60"/>
                <a:gd name="T35" fmla="*/ 4 h 159"/>
                <a:gd name="T36" fmla="*/ 1 w 60"/>
                <a:gd name="T37" fmla="*/ 3 h 159"/>
                <a:gd name="T38" fmla="*/ 1 w 60"/>
                <a:gd name="T39" fmla="*/ 1 h 159"/>
                <a:gd name="T40" fmla="*/ 0 w 60"/>
                <a:gd name="T41" fmla="*/ 0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0"/>
                <a:gd name="T64" fmla="*/ 0 h 159"/>
                <a:gd name="T65" fmla="*/ 60 w 60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0" h="159">
                  <a:moveTo>
                    <a:pt x="0" y="0"/>
                  </a:moveTo>
                  <a:lnTo>
                    <a:pt x="2" y="4"/>
                  </a:lnTo>
                  <a:lnTo>
                    <a:pt x="7" y="14"/>
                  </a:lnTo>
                  <a:lnTo>
                    <a:pt x="15" y="28"/>
                  </a:lnTo>
                  <a:lnTo>
                    <a:pt x="24" y="46"/>
                  </a:lnTo>
                  <a:lnTo>
                    <a:pt x="33" y="68"/>
                  </a:lnTo>
                  <a:lnTo>
                    <a:pt x="44" y="90"/>
                  </a:lnTo>
                  <a:lnTo>
                    <a:pt x="53" y="113"/>
                  </a:lnTo>
                  <a:lnTo>
                    <a:pt x="60" y="135"/>
                  </a:lnTo>
                  <a:lnTo>
                    <a:pt x="59" y="136"/>
                  </a:lnTo>
                  <a:lnTo>
                    <a:pt x="54" y="138"/>
                  </a:lnTo>
                  <a:lnTo>
                    <a:pt x="48" y="142"/>
                  </a:lnTo>
                  <a:lnTo>
                    <a:pt x="40" y="145"/>
                  </a:lnTo>
                  <a:lnTo>
                    <a:pt x="32" y="150"/>
                  </a:lnTo>
                  <a:lnTo>
                    <a:pt x="23" y="153"/>
                  </a:lnTo>
                  <a:lnTo>
                    <a:pt x="15" y="157"/>
                  </a:lnTo>
                  <a:lnTo>
                    <a:pt x="7" y="159"/>
                  </a:lnTo>
                  <a:lnTo>
                    <a:pt x="8" y="144"/>
                  </a:lnTo>
                  <a:lnTo>
                    <a:pt x="10" y="105"/>
                  </a:lnTo>
                  <a:lnTo>
                    <a:pt x="9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9" name="Freeform 48"/>
            <p:cNvSpPr>
              <a:spLocks noChangeAspect="1"/>
            </p:cNvSpPr>
            <p:nvPr/>
          </p:nvSpPr>
          <p:spPr bwMode="auto">
            <a:xfrm>
              <a:off x="4745" y="3425"/>
              <a:ext cx="149" cy="51"/>
            </a:xfrm>
            <a:custGeom>
              <a:avLst/>
              <a:gdLst>
                <a:gd name="T0" fmla="*/ 7 w 297"/>
                <a:gd name="T1" fmla="*/ 1 h 101"/>
                <a:gd name="T2" fmla="*/ 6 w 297"/>
                <a:gd name="T3" fmla="*/ 0 h 101"/>
                <a:gd name="T4" fmla="*/ 6 w 297"/>
                <a:gd name="T5" fmla="*/ 1 h 101"/>
                <a:gd name="T6" fmla="*/ 5 w 297"/>
                <a:gd name="T7" fmla="*/ 1 h 101"/>
                <a:gd name="T8" fmla="*/ 4 w 297"/>
                <a:gd name="T9" fmla="*/ 1 h 101"/>
                <a:gd name="T10" fmla="*/ 3 w 297"/>
                <a:gd name="T11" fmla="*/ 1 h 101"/>
                <a:gd name="T12" fmla="*/ 2 w 297"/>
                <a:gd name="T13" fmla="*/ 1 h 101"/>
                <a:gd name="T14" fmla="*/ 1 w 297"/>
                <a:gd name="T15" fmla="*/ 1 h 101"/>
                <a:gd name="T16" fmla="*/ 1 w 297"/>
                <a:gd name="T17" fmla="*/ 1 h 101"/>
                <a:gd name="T18" fmla="*/ 0 w 297"/>
                <a:gd name="T19" fmla="*/ 2 h 101"/>
                <a:gd name="T20" fmla="*/ 1 w 297"/>
                <a:gd name="T21" fmla="*/ 2 h 101"/>
                <a:gd name="T22" fmla="*/ 1 w 297"/>
                <a:gd name="T23" fmla="*/ 2 h 101"/>
                <a:gd name="T24" fmla="*/ 1 w 297"/>
                <a:gd name="T25" fmla="*/ 2 h 101"/>
                <a:gd name="T26" fmla="*/ 2 w 297"/>
                <a:gd name="T27" fmla="*/ 2 h 101"/>
                <a:gd name="T28" fmla="*/ 2 w 297"/>
                <a:gd name="T29" fmla="*/ 2 h 101"/>
                <a:gd name="T30" fmla="*/ 3 w 297"/>
                <a:gd name="T31" fmla="*/ 2 h 101"/>
                <a:gd name="T32" fmla="*/ 4 w 297"/>
                <a:gd name="T33" fmla="*/ 3 h 101"/>
                <a:gd name="T34" fmla="*/ 4 w 297"/>
                <a:gd name="T35" fmla="*/ 3 h 101"/>
                <a:gd name="T36" fmla="*/ 5 w 297"/>
                <a:gd name="T37" fmla="*/ 3 h 101"/>
                <a:gd name="T38" fmla="*/ 6 w 297"/>
                <a:gd name="T39" fmla="*/ 3 h 101"/>
                <a:gd name="T40" fmla="*/ 7 w 297"/>
                <a:gd name="T41" fmla="*/ 3 h 101"/>
                <a:gd name="T42" fmla="*/ 7 w 297"/>
                <a:gd name="T43" fmla="*/ 3 h 101"/>
                <a:gd name="T44" fmla="*/ 8 w 297"/>
                <a:gd name="T45" fmla="*/ 3 h 101"/>
                <a:gd name="T46" fmla="*/ 9 w 297"/>
                <a:gd name="T47" fmla="*/ 4 h 101"/>
                <a:gd name="T48" fmla="*/ 9 w 297"/>
                <a:gd name="T49" fmla="*/ 4 h 101"/>
                <a:gd name="T50" fmla="*/ 10 w 297"/>
                <a:gd name="T51" fmla="*/ 4 h 101"/>
                <a:gd name="T52" fmla="*/ 6 w 297"/>
                <a:gd name="T53" fmla="*/ 2 h 101"/>
                <a:gd name="T54" fmla="*/ 7 w 297"/>
                <a:gd name="T55" fmla="*/ 1 h 1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97"/>
                <a:gd name="T85" fmla="*/ 0 h 101"/>
                <a:gd name="T86" fmla="*/ 297 w 297"/>
                <a:gd name="T87" fmla="*/ 101 h 10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97" h="101">
                  <a:moveTo>
                    <a:pt x="199" y="7"/>
                  </a:moveTo>
                  <a:lnTo>
                    <a:pt x="169" y="0"/>
                  </a:lnTo>
                  <a:lnTo>
                    <a:pt x="162" y="1"/>
                  </a:lnTo>
                  <a:lnTo>
                    <a:pt x="143" y="3"/>
                  </a:lnTo>
                  <a:lnTo>
                    <a:pt x="116" y="8"/>
                  </a:lnTo>
                  <a:lnTo>
                    <a:pt x="85" y="13"/>
                  </a:lnTo>
                  <a:lnTo>
                    <a:pt x="54" y="18"/>
                  </a:lnTo>
                  <a:lnTo>
                    <a:pt x="26" y="24"/>
                  </a:lnTo>
                  <a:lnTo>
                    <a:pt x="8" y="3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41"/>
                  </a:lnTo>
                  <a:lnTo>
                    <a:pt x="21" y="46"/>
                  </a:lnTo>
                  <a:lnTo>
                    <a:pt x="36" y="51"/>
                  </a:lnTo>
                  <a:lnTo>
                    <a:pt x="53" y="56"/>
                  </a:lnTo>
                  <a:lnTo>
                    <a:pt x="74" y="61"/>
                  </a:lnTo>
                  <a:lnTo>
                    <a:pt x="97" y="67"/>
                  </a:lnTo>
                  <a:lnTo>
                    <a:pt x="121" y="73"/>
                  </a:lnTo>
                  <a:lnTo>
                    <a:pt x="146" y="77"/>
                  </a:lnTo>
                  <a:lnTo>
                    <a:pt x="172" y="83"/>
                  </a:lnTo>
                  <a:lnTo>
                    <a:pt x="196" y="88"/>
                  </a:lnTo>
                  <a:lnTo>
                    <a:pt x="220" y="91"/>
                  </a:lnTo>
                  <a:lnTo>
                    <a:pt x="243" y="96"/>
                  </a:lnTo>
                  <a:lnTo>
                    <a:pt x="264" y="98"/>
                  </a:lnTo>
                  <a:lnTo>
                    <a:pt x="282" y="100"/>
                  </a:lnTo>
                  <a:lnTo>
                    <a:pt x="297" y="101"/>
                  </a:lnTo>
                  <a:lnTo>
                    <a:pt x="177" y="37"/>
                  </a:lnTo>
                  <a:lnTo>
                    <a:pt x="199" y="7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0" name="Freeform 49"/>
            <p:cNvSpPr>
              <a:spLocks noChangeAspect="1"/>
            </p:cNvSpPr>
            <p:nvPr/>
          </p:nvSpPr>
          <p:spPr bwMode="auto">
            <a:xfrm>
              <a:off x="4834" y="3428"/>
              <a:ext cx="167" cy="48"/>
            </a:xfrm>
            <a:custGeom>
              <a:avLst/>
              <a:gdLst>
                <a:gd name="T0" fmla="*/ 4 w 335"/>
                <a:gd name="T1" fmla="*/ 4 h 94"/>
                <a:gd name="T2" fmla="*/ 4 w 335"/>
                <a:gd name="T3" fmla="*/ 3 h 94"/>
                <a:gd name="T4" fmla="*/ 4 w 335"/>
                <a:gd name="T5" fmla="*/ 3 h 94"/>
                <a:gd name="T6" fmla="*/ 5 w 335"/>
                <a:gd name="T7" fmla="*/ 3 h 94"/>
                <a:gd name="T8" fmla="*/ 5 w 335"/>
                <a:gd name="T9" fmla="*/ 3 h 94"/>
                <a:gd name="T10" fmla="*/ 6 w 335"/>
                <a:gd name="T11" fmla="*/ 3 h 94"/>
                <a:gd name="T12" fmla="*/ 6 w 335"/>
                <a:gd name="T13" fmla="*/ 3 h 94"/>
                <a:gd name="T14" fmla="*/ 7 w 335"/>
                <a:gd name="T15" fmla="*/ 2 h 94"/>
                <a:gd name="T16" fmla="*/ 8 w 335"/>
                <a:gd name="T17" fmla="*/ 2 h 94"/>
                <a:gd name="T18" fmla="*/ 8 w 335"/>
                <a:gd name="T19" fmla="*/ 2 h 94"/>
                <a:gd name="T20" fmla="*/ 8 w 335"/>
                <a:gd name="T21" fmla="*/ 2 h 94"/>
                <a:gd name="T22" fmla="*/ 9 w 335"/>
                <a:gd name="T23" fmla="*/ 2 h 94"/>
                <a:gd name="T24" fmla="*/ 9 w 335"/>
                <a:gd name="T25" fmla="*/ 1 h 94"/>
                <a:gd name="T26" fmla="*/ 10 w 335"/>
                <a:gd name="T27" fmla="*/ 1 h 94"/>
                <a:gd name="T28" fmla="*/ 10 w 335"/>
                <a:gd name="T29" fmla="*/ 1 h 94"/>
                <a:gd name="T30" fmla="*/ 10 w 335"/>
                <a:gd name="T31" fmla="*/ 1 h 94"/>
                <a:gd name="T32" fmla="*/ 10 w 335"/>
                <a:gd name="T33" fmla="*/ 1 h 94"/>
                <a:gd name="T34" fmla="*/ 8 w 335"/>
                <a:gd name="T35" fmla="*/ 1 h 94"/>
                <a:gd name="T36" fmla="*/ 6 w 335"/>
                <a:gd name="T37" fmla="*/ 2 h 94"/>
                <a:gd name="T38" fmla="*/ 0 w 335"/>
                <a:gd name="T39" fmla="*/ 0 h 94"/>
                <a:gd name="T40" fmla="*/ 0 w 335"/>
                <a:gd name="T41" fmla="*/ 1 h 94"/>
                <a:gd name="T42" fmla="*/ 3 w 335"/>
                <a:gd name="T43" fmla="*/ 4 h 94"/>
                <a:gd name="T44" fmla="*/ 3 w 335"/>
                <a:gd name="T45" fmla="*/ 4 h 94"/>
                <a:gd name="T46" fmla="*/ 3 w 335"/>
                <a:gd name="T47" fmla="*/ 4 h 94"/>
                <a:gd name="T48" fmla="*/ 3 w 335"/>
                <a:gd name="T49" fmla="*/ 4 h 94"/>
                <a:gd name="T50" fmla="*/ 4 w 335"/>
                <a:gd name="T51" fmla="*/ 4 h 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5"/>
                <a:gd name="T79" fmla="*/ 0 h 94"/>
                <a:gd name="T80" fmla="*/ 335 w 335"/>
                <a:gd name="T81" fmla="*/ 94 h 9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5" h="94">
                  <a:moveTo>
                    <a:pt x="129" y="94"/>
                  </a:moveTo>
                  <a:lnTo>
                    <a:pt x="142" y="93"/>
                  </a:lnTo>
                  <a:lnTo>
                    <a:pt x="157" y="91"/>
                  </a:lnTo>
                  <a:lnTo>
                    <a:pt x="172" y="86"/>
                  </a:lnTo>
                  <a:lnTo>
                    <a:pt x="188" y="82"/>
                  </a:lnTo>
                  <a:lnTo>
                    <a:pt x="205" y="76"/>
                  </a:lnTo>
                  <a:lnTo>
                    <a:pt x="223" y="70"/>
                  </a:lnTo>
                  <a:lnTo>
                    <a:pt x="240" y="63"/>
                  </a:lnTo>
                  <a:lnTo>
                    <a:pt x="256" y="56"/>
                  </a:lnTo>
                  <a:lnTo>
                    <a:pt x="272" y="49"/>
                  </a:lnTo>
                  <a:lnTo>
                    <a:pt x="286" y="44"/>
                  </a:lnTo>
                  <a:lnTo>
                    <a:pt x="300" y="37"/>
                  </a:lnTo>
                  <a:lnTo>
                    <a:pt x="311" y="32"/>
                  </a:lnTo>
                  <a:lnTo>
                    <a:pt x="321" y="28"/>
                  </a:lnTo>
                  <a:lnTo>
                    <a:pt x="329" y="24"/>
                  </a:lnTo>
                  <a:lnTo>
                    <a:pt x="333" y="22"/>
                  </a:lnTo>
                  <a:lnTo>
                    <a:pt x="335" y="21"/>
                  </a:lnTo>
                  <a:lnTo>
                    <a:pt x="267" y="25"/>
                  </a:lnTo>
                  <a:lnTo>
                    <a:pt x="210" y="46"/>
                  </a:lnTo>
                  <a:lnTo>
                    <a:pt x="22" y="0"/>
                  </a:lnTo>
                  <a:lnTo>
                    <a:pt x="0" y="30"/>
                  </a:lnTo>
                  <a:lnTo>
                    <a:pt x="120" y="94"/>
                  </a:lnTo>
                  <a:lnTo>
                    <a:pt x="123" y="94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1" name="Freeform 50"/>
            <p:cNvSpPr>
              <a:spLocks noChangeAspect="1"/>
            </p:cNvSpPr>
            <p:nvPr/>
          </p:nvSpPr>
          <p:spPr bwMode="auto">
            <a:xfrm>
              <a:off x="4731" y="3445"/>
              <a:ext cx="139" cy="41"/>
            </a:xfrm>
            <a:custGeom>
              <a:avLst/>
              <a:gdLst>
                <a:gd name="T0" fmla="*/ 0 w 279"/>
                <a:gd name="T1" fmla="*/ 0 h 83"/>
                <a:gd name="T2" fmla="*/ 0 w 279"/>
                <a:gd name="T3" fmla="*/ 0 h 83"/>
                <a:gd name="T4" fmla="*/ 0 w 279"/>
                <a:gd name="T5" fmla="*/ 0 h 83"/>
                <a:gd name="T6" fmla="*/ 0 w 279"/>
                <a:gd name="T7" fmla="*/ 0 h 83"/>
                <a:gd name="T8" fmla="*/ 0 w 279"/>
                <a:gd name="T9" fmla="*/ 0 h 83"/>
                <a:gd name="T10" fmla="*/ 0 w 279"/>
                <a:gd name="T11" fmla="*/ 0 h 83"/>
                <a:gd name="T12" fmla="*/ 1 w 279"/>
                <a:gd name="T13" fmla="*/ 0 h 83"/>
                <a:gd name="T14" fmla="*/ 1 w 279"/>
                <a:gd name="T15" fmla="*/ 1 h 83"/>
                <a:gd name="T16" fmla="*/ 2 w 279"/>
                <a:gd name="T17" fmla="*/ 1 h 83"/>
                <a:gd name="T18" fmla="*/ 2 w 279"/>
                <a:gd name="T19" fmla="*/ 1 h 83"/>
                <a:gd name="T20" fmla="*/ 3 w 279"/>
                <a:gd name="T21" fmla="*/ 1 h 83"/>
                <a:gd name="T22" fmla="*/ 4 w 279"/>
                <a:gd name="T23" fmla="*/ 1 h 83"/>
                <a:gd name="T24" fmla="*/ 4 w 279"/>
                <a:gd name="T25" fmla="*/ 2 h 83"/>
                <a:gd name="T26" fmla="*/ 5 w 279"/>
                <a:gd name="T27" fmla="*/ 2 h 83"/>
                <a:gd name="T28" fmla="*/ 5 w 279"/>
                <a:gd name="T29" fmla="*/ 2 h 83"/>
                <a:gd name="T30" fmla="*/ 6 w 279"/>
                <a:gd name="T31" fmla="*/ 2 h 83"/>
                <a:gd name="T32" fmla="*/ 6 w 279"/>
                <a:gd name="T33" fmla="*/ 2 h 83"/>
                <a:gd name="T34" fmla="*/ 7 w 279"/>
                <a:gd name="T35" fmla="*/ 2 h 83"/>
                <a:gd name="T36" fmla="*/ 7 w 279"/>
                <a:gd name="T37" fmla="*/ 2 h 83"/>
                <a:gd name="T38" fmla="*/ 8 w 279"/>
                <a:gd name="T39" fmla="*/ 2 h 83"/>
                <a:gd name="T40" fmla="*/ 8 w 279"/>
                <a:gd name="T41" fmla="*/ 2 h 83"/>
                <a:gd name="T42" fmla="*/ 8 w 279"/>
                <a:gd name="T43" fmla="*/ 2 h 83"/>
                <a:gd name="T44" fmla="*/ 8 w 279"/>
                <a:gd name="T45" fmla="*/ 2 h 83"/>
                <a:gd name="T46" fmla="*/ 7 w 279"/>
                <a:gd name="T47" fmla="*/ 2 h 83"/>
                <a:gd name="T48" fmla="*/ 7 w 279"/>
                <a:gd name="T49" fmla="*/ 2 h 83"/>
                <a:gd name="T50" fmla="*/ 6 w 279"/>
                <a:gd name="T51" fmla="*/ 2 h 83"/>
                <a:gd name="T52" fmla="*/ 6 w 279"/>
                <a:gd name="T53" fmla="*/ 2 h 83"/>
                <a:gd name="T54" fmla="*/ 5 w 279"/>
                <a:gd name="T55" fmla="*/ 1 h 83"/>
                <a:gd name="T56" fmla="*/ 4 w 279"/>
                <a:gd name="T57" fmla="*/ 1 h 83"/>
                <a:gd name="T58" fmla="*/ 3 w 279"/>
                <a:gd name="T59" fmla="*/ 1 h 83"/>
                <a:gd name="T60" fmla="*/ 3 w 279"/>
                <a:gd name="T61" fmla="*/ 1 h 83"/>
                <a:gd name="T62" fmla="*/ 2 w 279"/>
                <a:gd name="T63" fmla="*/ 1 h 83"/>
                <a:gd name="T64" fmla="*/ 1 w 279"/>
                <a:gd name="T65" fmla="*/ 0 h 83"/>
                <a:gd name="T66" fmla="*/ 1 w 279"/>
                <a:gd name="T67" fmla="*/ 0 h 83"/>
                <a:gd name="T68" fmla="*/ 0 w 279"/>
                <a:gd name="T69" fmla="*/ 0 h 83"/>
                <a:gd name="T70" fmla="*/ 0 w 279"/>
                <a:gd name="T71" fmla="*/ 0 h 83"/>
                <a:gd name="T72" fmla="*/ 0 w 279"/>
                <a:gd name="T73" fmla="*/ 0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9"/>
                <a:gd name="T112" fmla="*/ 0 h 83"/>
                <a:gd name="T113" fmla="*/ 279 w 279"/>
                <a:gd name="T114" fmla="*/ 83 h 8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9" h="83">
                  <a:moveTo>
                    <a:pt x="2" y="0"/>
                  </a:moveTo>
                  <a:lnTo>
                    <a:pt x="1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7" y="15"/>
                  </a:lnTo>
                  <a:lnTo>
                    <a:pt x="22" y="22"/>
                  </a:lnTo>
                  <a:lnTo>
                    <a:pt x="38" y="29"/>
                  </a:lnTo>
                  <a:lnTo>
                    <a:pt x="55" y="36"/>
                  </a:lnTo>
                  <a:lnTo>
                    <a:pt x="74" y="43"/>
                  </a:lnTo>
                  <a:lnTo>
                    <a:pt x="92" y="50"/>
                  </a:lnTo>
                  <a:lnTo>
                    <a:pt x="112" y="55"/>
                  </a:lnTo>
                  <a:lnTo>
                    <a:pt x="130" y="61"/>
                  </a:lnTo>
                  <a:lnTo>
                    <a:pt x="150" y="67"/>
                  </a:lnTo>
                  <a:lnTo>
                    <a:pt x="168" y="72"/>
                  </a:lnTo>
                  <a:lnTo>
                    <a:pt x="187" y="75"/>
                  </a:lnTo>
                  <a:lnTo>
                    <a:pt x="204" y="79"/>
                  </a:lnTo>
                  <a:lnTo>
                    <a:pt x="221" y="81"/>
                  </a:lnTo>
                  <a:lnTo>
                    <a:pt x="238" y="83"/>
                  </a:lnTo>
                  <a:lnTo>
                    <a:pt x="252" y="83"/>
                  </a:lnTo>
                  <a:lnTo>
                    <a:pt x="266" y="83"/>
                  </a:lnTo>
                  <a:lnTo>
                    <a:pt x="279" y="82"/>
                  </a:lnTo>
                  <a:lnTo>
                    <a:pt x="276" y="81"/>
                  </a:lnTo>
                  <a:lnTo>
                    <a:pt x="267" y="80"/>
                  </a:lnTo>
                  <a:lnTo>
                    <a:pt x="255" y="77"/>
                  </a:lnTo>
                  <a:lnTo>
                    <a:pt x="238" y="73"/>
                  </a:lnTo>
                  <a:lnTo>
                    <a:pt x="218" y="69"/>
                  </a:lnTo>
                  <a:lnTo>
                    <a:pt x="195" y="64"/>
                  </a:lnTo>
                  <a:lnTo>
                    <a:pt x="172" y="58"/>
                  </a:lnTo>
                  <a:lnTo>
                    <a:pt x="147" y="52"/>
                  </a:lnTo>
                  <a:lnTo>
                    <a:pt x="121" y="45"/>
                  </a:lnTo>
                  <a:lnTo>
                    <a:pt x="97" y="38"/>
                  </a:lnTo>
                  <a:lnTo>
                    <a:pt x="73" y="32"/>
                  </a:lnTo>
                  <a:lnTo>
                    <a:pt x="52" y="26"/>
                  </a:lnTo>
                  <a:lnTo>
                    <a:pt x="34" y="19"/>
                  </a:lnTo>
                  <a:lnTo>
                    <a:pt x="19" y="12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2" name="Freeform 51"/>
            <p:cNvSpPr>
              <a:spLocks noChangeAspect="1"/>
            </p:cNvSpPr>
            <p:nvPr/>
          </p:nvSpPr>
          <p:spPr bwMode="auto">
            <a:xfrm>
              <a:off x="4898" y="3055"/>
              <a:ext cx="19" cy="17"/>
            </a:xfrm>
            <a:custGeom>
              <a:avLst/>
              <a:gdLst>
                <a:gd name="T0" fmla="*/ 0 w 39"/>
                <a:gd name="T1" fmla="*/ 1 h 36"/>
                <a:gd name="T2" fmla="*/ 0 w 39"/>
                <a:gd name="T3" fmla="*/ 1 h 36"/>
                <a:gd name="T4" fmla="*/ 1 w 39"/>
                <a:gd name="T5" fmla="*/ 0 h 36"/>
                <a:gd name="T6" fmla="*/ 1 w 39"/>
                <a:gd name="T7" fmla="*/ 0 h 36"/>
                <a:gd name="T8" fmla="*/ 1 w 39"/>
                <a:gd name="T9" fmla="*/ 0 h 36"/>
                <a:gd name="T10" fmla="*/ 1 w 39"/>
                <a:gd name="T11" fmla="*/ 0 h 36"/>
                <a:gd name="T12" fmla="*/ 1 w 39"/>
                <a:gd name="T13" fmla="*/ 0 h 36"/>
                <a:gd name="T14" fmla="*/ 0 w 39"/>
                <a:gd name="T15" fmla="*/ 0 h 36"/>
                <a:gd name="T16" fmla="*/ 0 w 39"/>
                <a:gd name="T17" fmla="*/ 0 h 36"/>
                <a:gd name="T18" fmla="*/ 0 w 39"/>
                <a:gd name="T19" fmla="*/ 0 h 36"/>
                <a:gd name="T20" fmla="*/ 0 w 39"/>
                <a:gd name="T21" fmla="*/ 0 h 36"/>
                <a:gd name="T22" fmla="*/ 0 w 39"/>
                <a:gd name="T23" fmla="*/ 0 h 36"/>
                <a:gd name="T24" fmla="*/ 0 w 39"/>
                <a:gd name="T25" fmla="*/ 0 h 36"/>
                <a:gd name="T26" fmla="*/ 0 w 39"/>
                <a:gd name="T27" fmla="*/ 0 h 36"/>
                <a:gd name="T28" fmla="*/ 0 w 39"/>
                <a:gd name="T29" fmla="*/ 0 h 36"/>
                <a:gd name="T30" fmla="*/ 0 w 39"/>
                <a:gd name="T31" fmla="*/ 1 h 36"/>
                <a:gd name="T32" fmla="*/ 0 w 39"/>
                <a:gd name="T33" fmla="*/ 1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6"/>
                <a:gd name="T53" fmla="*/ 39 w 3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6">
                  <a:moveTo>
                    <a:pt x="20" y="36"/>
                  </a:moveTo>
                  <a:lnTo>
                    <a:pt x="27" y="35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0"/>
                  </a:lnTo>
                  <a:lnTo>
                    <a:pt x="12" y="35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98804" name="Text Box 52"/>
          <p:cNvSpPr txBox="1">
            <a:spLocks noChangeArrowheads="1"/>
          </p:cNvSpPr>
          <p:nvPr/>
        </p:nvSpPr>
        <p:spPr bwMode="auto">
          <a:xfrm>
            <a:off x="647700" y="5375275"/>
            <a:ext cx="3762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 digital uni- or multicasting</a:t>
            </a:r>
          </a:p>
          <a:p>
            <a:pPr>
              <a:buFontTx/>
              <a:buChar char="•"/>
            </a:pPr>
            <a:r>
              <a:rPr lang="en-US" sz="2000"/>
              <a:t> control channels</a:t>
            </a:r>
          </a:p>
        </p:txBody>
      </p:sp>
      <p:sp>
        <p:nvSpPr>
          <p:cNvPr id="35855" name="Text Box 53"/>
          <p:cNvSpPr txBox="1">
            <a:spLocks noChangeArrowheads="1"/>
          </p:cNvSpPr>
          <p:nvPr/>
        </p:nvSpPr>
        <p:spPr bwMode="auto">
          <a:xfrm>
            <a:off x="6372225" y="4868863"/>
            <a:ext cx="157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receiver(s)</a:t>
            </a:r>
          </a:p>
        </p:txBody>
      </p:sp>
      <p:sp>
        <p:nvSpPr>
          <p:cNvPr id="1098806" name="Freeform 54"/>
          <p:cNvSpPr>
            <a:spLocks/>
          </p:cNvSpPr>
          <p:nvPr/>
        </p:nvSpPr>
        <p:spPr bwMode="auto">
          <a:xfrm>
            <a:off x="6624638" y="1665288"/>
            <a:ext cx="684212" cy="684212"/>
          </a:xfrm>
          <a:custGeom>
            <a:avLst/>
            <a:gdLst>
              <a:gd name="T0" fmla="*/ 0 w 431"/>
              <a:gd name="T1" fmla="*/ 2147483647 h 431"/>
              <a:gd name="T2" fmla="*/ 2147483647 w 431"/>
              <a:gd name="T3" fmla="*/ 2147483647 h 431"/>
              <a:gd name="T4" fmla="*/ 2147483647 w 431"/>
              <a:gd name="T5" fmla="*/ 0 h 431"/>
              <a:gd name="T6" fmla="*/ 2147483647 w 431"/>
              <a:gd name="T7" fmla="*/ 2147483647 h 431"/>
              <a:gd name="T8" fmla="*/ 0 w 431"/>
              <a:gd name="T9" fmla="*/ 2147483647 h 4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1"/>
              <a:gd name="T16" fmla="*/ 0 h 431"/>
              <a:gd name="T17" fmla="*/ 431 w 431"/>
              <a:gd name="T18" fmla="*/ 431 h 4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1" h="431">
                <a:moveTo>
                  <a:pt x="0" y="408"/>
                </a:moveTo>
                <a:lnTo>
                  <a:pt x="90" y="45"/>
                </a:lnTo>
                <a:lnTo>
                  <a:pt x="431" y="0"/>
                </a:lnTo>
                <a:lnTo>
                  <a:pt x="295" y="431"/>
                </a:lnTo>
                <a:lnTo>
                  <a:pt x="0" y="40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5857" name="AutoShape 55"/>
          <p:cNvCxnSpPr>
            <a:cxnSpLocks noChangeShapeType="1"/>
            <a:stCxn id="35843" idx="3"/>
            <a:endCxn id="35900" idx="10"/>
          </p:cNvCxnSpPr>
          <p:nvPr/>
        </p:nvCxnSpPr>
        <p:spPr bwMode="auto">
          <a:xfrm flipV="1">
            <a:off x="2987675" y="2924175"/>
            <a:ext cx="3844925" cy="487363"/>
          </a:xfrm>
          <a:prstGeom prst="bentConnector3">
            <a:avLst>
              <a:gd name="adj1" fmla="val 6176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5858" name="AutoShape 56"/>
          <p:cNvCxnSpPr>
            <a:cxnSpLocks noChangeShapeType="1"/>
            <a:stCxn id="35843" idx="3"/>
            <a:endCxn id="35866" idx="6"/>
          </p:cNvCxnSpPr>
          <p:nvPr/>
        </p:nvCxnSpPr>
        <p:spPr bwMode="auto">
          <a:xfrm>
            <a:off x="2987675" y="3411538"/>
            <a:ext cx="3557588" cy="857250"/>
          </a:xfrm>
          <a:prstGeom prst="bentConnector3">
            <a:avLst>
              <a:gd name="adj1" fmla="val 6680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098809" name="Rectangle 57"/>
          <p:cNvSpPr>
            <a:spLocks noChangeArrowheads="1"/>
          </p:cNvSpPr>
          <p:nvPr/>
        </p:nvSpPr>
        <p:spPr bwMode="auto">
          <a:xfrm>
            <a:off x="6551613" y="2852738"/>
            <a:ext cx="144462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8810" name="Rectangle 58"/>
          <p:cNvSpPr>
            <a:spLocks noChangeArrowheads="1"/>
          </p:cNvSpPr>
          <p:nvPr/>
        </p:nvSpPr>
        <p:spPr bwMode="auto">
          <a:xfrm>
            <a:off x="2987675" y="3355975"/>
            <a:ext cx="61277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8811" name="Rectangle 59"/>
          <p:cNvSpPr>
            <a:spLocks noChangeArrowheads="1"/>
          </p:cNvSpPr>
          <p:nvPr/>
        </p:nvSpPr>
        <p:spPr bwMode="auto">
          <a:xfrm>
            <a:off x="6372225" y="4184650"/>
            <a:ext cx="144463" cy="144463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8812" name="Rectangle 60"/>
          <p:cNvSpPr>
            <a:spLocks noChangeArrowheads="1"/>
          </p:cNvSpPr>
          <p:nvPr/>
        </p:nvSpPr>
        <p:spPr bwMode="auto">
          <a:xfrm>
            <a:off x="2987675" y="3357563"/>
            <a:ext cx="612775" cy="144462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8813" name="Freeform 61"/>
          <p:cNvSpPr>
            <a:spLocks/>
          </p:cNvSpPr>
          <p:nvPr/>
        </p:nvSpPr>
        <p:spPr bwMode="auto">
          <a:xfrm>
            <a:off x="6624638" y="3536950"/>
            <a:ext cx="684212" cy="684213"/>
          </a:xfrm>
          <a:custGeom>
            <a:avLst/>
            <a:gdLst>
              <a:gd name="T0" fmla="*/ 0 w 431"/>
              <a:gd name="T1" fmla="*/ 2147483647 h 431"/>
              <a:gd name="T2" fmla="*/ 2147483647 w 431"/>
              <a:gd name="T3" fmla="*/ 2147483647 h 431"/>
              <a:gd name="T4" fmla="*/ 2147483647 w 431"/>
              <a:gd name="T5" fmla="*/ 0 h 431"/>
              <a:gd name="T6" fmla="*/ 2147483647 w 431"/>
              <a:gd name="T7" fmla="*/ 2147483647 h 431"/>
              <a:gd name="T8" fmla="*/ 0 w 431"/>
              <a:gd name="T9" fmla="*/ 2147483647 h 4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1"/>
              <a:gd name="T16" fmla="*/ 0 h 431"/>
              <a:gd name="T17" fmla="*/ 431 w 431"/>
              <a:gd name="T18" fmla="*/ 431 h 4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1" h="431">
                <a:moveTo>
                  <a:pt x="0" y="408"/>
                </a:moveTo>
                <a:lnTo>
                  <a:pt x="90" y="45"/>
                </a:lnTo>
                <a:lnTo>
                  <a:pt x="431" y="0"/>
                </a:lnTo>
                <a:lnTo>
                  <a:pt x="295" y="431"/>
                </a:lnTo>
                <a:lnTo>
                  <a:pt x="0" y="408"/>
                </a:ln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23 L -0.13803 -0.00023 L -0.13698 0.07171 L -0.39792 0.07171 " pathEditMode="relative" ptsTypes="AAAA">
                                      <p:cBhvr>
                                        <p:cTn id="9" dur="3000" fill="hold"/>
                                        <p:tgtEl>
                                          <p:spTgt spid="1098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452E-6 L 0.21719 -0.003 L 0.21719 -0.07495 L 0.37935 -0.07333 " pathEditMode="relative" rAng="0" ptsTypes="AAAA">
                                      <p:cBhvr>
                                        <p:cTn id="18" dur="3000" fill="hold"/>
                                        <p:tgtEl>
                                          <p:spTgt spid="10988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-3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4.72222E-6 -1.17742E-6 L -0.11719 -0.00439 L -0.11962 -0.12098 L -0.37465 -0.12098 " pathEditMode="relative" ptsTypes="AAAA">
                                      <p:cBhvr>
                                        <p:cTn id="24" dur="3000" fill="hold"/>
                                        <p:tgtEl>
                                          <p:spTgt spid="10988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1" nodeType="withEffect">
                                  <p:stCondLst>
                                    <p:cond delay="7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5.66736E-7 C 0.00938 -0.00115 0.01719 -0.00347 0.02639 -0.00462 C 0.04965 -0.0037 0.06979 -0.00115 0.09306 5.66736E-7 C 0.09965 0.00162 0.1059 0.00347 0.1125 0.00463 C 0.14722 0.00324 0.17899 0.00278 0.21372 0.00463 C 0.21597 0.00509 0.21875 0.00417 0.22066 0.00602 C 0.22379 0.00902 0.22483 0.01481 0.2276 0.01828 C 0.23056 0.03123 0.23004 0.04488 0.23212 0.05806 C 0.23125 0.07264 0.23264 0.07842 0.2276 0.08883 C 0.22882 0.09831 0.23264 0.10248 0.23681 0.11011 C 0.2408 0.12792 0.2816 0.12376 0.28733 0.12399 C 0.30226 0.1263 0.34184 0.13278 0.35399 0.12399 " pathEditMode="relative" ptsTypes="fffffffffffA">
                                      <p:cBhvr>
                                        <p:cTn id="30" dur="3000" fill="hold"/>
                                        <p:tgtEl>
                                          <p:spTgt spid="1098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804" grpId="0"/>
      <p:bldP spid="1098806" grpId="0" animBg="1"/>
      <p:bldP spid="1098809" grpId="0" animBg="1"/>
      <p:bldP spid="1098809" grpId="1" animBg="1"/>
      <p:bldP spid="1098809" grpId="2" animBg="1"/>
      <p:bldP spid="1098810" grpId="0" animBg="1"/>
      <p:bldP spid="1098810" grpId="1" animBg="1"/>
      <p:bldP spid="1098810" grpId="2" animBg="1"/>
      <p:bldP spid="1098811" grpId="0" animBg="1"/>
      <p:bldP spid="1098811" grpId="1" animBg="1"/>
      <p:bldP spid="1098811" grpId="2" animBg="1"/>
      <p:bldP spid="1098812" grpId="0" animBg="1"/>
      <p:bldP spid="1098812" grpId="1" animBg="1"/>
      <p:bldP spid="1098812" grpId="2" animBg="1"/>
      <p:bldP spid="10988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/>
              <a:t>Evolution of (continuous) media streams:</a:t>
            </a:r>
            <a:br>
              <a:rPr lang="en-US" sz="1800"/>
            </a:br>
            <a:r>
              <a:rPr lang="en-US" sz="3200"/>
              <a:t>“Cyber Vision”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692275" y="2241550"/>
            <a:ext cx="1295400" cy="233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544638" y="4545013"/>
            <a:ext cx="1047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sender</a:t>
            </a: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1762125" y="2060575"/>
            <a:ext cx="1189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982788" y="1760538"/>
            <a:ext cx="644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time</a:t>
            </a:r>
          </a:p>
        </p:txBody>
      </p:sp>
      <p:grpSp>
        <p:nvGrpSpPr>
          <p:cNvPr id="36871" name="Group 7"/>
          <p:cNvGrpSpPr>
            <a:grpSpLocks noChangeAspect="1"/>
          </p:cNvGrpSpPr>
          <p:nvPr/>
        </p:nvGrpSpPr>
        <p:grpSpPr bwMode="auto">
          <a:xfrm>
            <a:off x="6481763" y="1557338"/>
            <a:ext cx="1395412" cy="1582737"/>
            <a:chOff x="4666" y="2982"/>
            <a:chExt cx="481" cy="568"/>
          </a:xfrm>
        </p:grpSpPr>
        <p:sp>
          <p:nvSpPr>
            <p:cNvPr id="36907" name="AutoShape 8"/>
            <p:cNvSpPr>
              <a:spLocks noChangeAspect="1" noChangeArrowheads="1" noTextEdit="1"/>
            </p:cNvSpPr>
            <p:nvPr/>
          </p:nvSpPr>
          <p:spPr bwMode="auto">
            <a:xfrm>
              <a:off x="4666" y="2982"/>
              <a:ext cx="481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8" name="Freeform 9"/>
            <p:cNvSpPr>
              <a:spLocks noChangeAspect="1"/>
            </p:cNvSpPr>
            <p:nvPr/>
          </p:nvSpPr>
          <p:spPr bwMode="auto">
            <a:xfrm>
              <a:off x="4666" y="2982"/>
              <a:ext cx="362" cy="517"/>
            </a:xfrm>
            <a:custGeom>
              <a:avLst/>
              <a:gdLst>
                <a:gd name="T0" fmla="*/ 5 w 724"/>
                <a:gd name="T1" fmla="*/ 2 h 1033"/>
                <a:gd name="T2" fmla="*/ 1 w 724"/>
                <a:gd name="T3" fmla="*/ 21 h 1033"/>
                <a:gd name="T4" fmla="*/ 5 w 724"/>
                <a:gd name="T5" fmla="*/ 23 h 1033"/>
                <a:gd name="T6" fmla="*/ 5 w 724"/>
                <a:gd name="T7" fmla="*/ 23 h 1033"/>
                <a:gd name="T8" fmla="*/ 6 w 724"/>
                <a:gd name="T9" fmla="*/ 23 h 1033"/>
                <a:gd name="T10" fmla="*/ 7 w 724"/>
                <a:gd name="T11" fmla="*/ 23 h 1033"/>
                <a:gd name="T12" fmla="*/ 8 w 724"/>
                <a:gd name="T13" fmla="*/ 23 h 1033"/>
                <a:gd name="T14" fmla="*/ 10 w 724"/>
                <a:gd name="T15" fmla="*/ 23 h 1033"/>
                <a:gd name="T16" fmla="*/ 11 w 724"/>
                <a:gd name="T17" fmla="*/ 23 h 1033"/>
                <a:gd name="T18" fmla="*/ 13 w 724"/>
                <a:gd name="T19" fmla="*/ 24 h 1033"/>
                <a:gd name="T20" fmla="*/ 13 w 724"/>
                <a:gd name="T21" fmla="*/ 24 h 1033"/>
                <a:gd name="T22" fmla="*/ 13 w 724"/>
                <a:gd name="T23" fmla="*/ 24 h 1033"/>
                <a:gd name="T24" fmla="*/ 13 w 724"/>
                <a:gd name="T25" fmla="*/ 25 h 1033"/>
                <a:gd name="T26" fmla="*/ 13 w 724"/>
                <a:gd name="T27" fmla="*/ 26 h 1033"/>
                <a:gd name="T28" fmla="*/ 13 w 724"/>
                <a:gd name="T29" fmla="*/ 27 h 1033"/>
                <a:gd name="T30" fmla="*/ 12 w 724"/>
                <a:gd name="T31" fmla="*/ 27 h 1033"/>
                <a:gd name="T32" fmla="*/ 11 w 724"/>
                <a:gd name="T33" fmla="*/ 27 h 1033"/>
                <a:gd name="T34" fmla="*/ 10 w 724"/>
                <a:gd name="T35" fmla="*/ 27 h 1033"/>
                <a:gd name="T36" fmla="*/ 9 w 724"/>
                <a:gd name="T37" fmla="*/ 28 h 1033"/>
                <a:gd name="T38" fmla="*/ 7 w 724"/>
                <a:gd name="T39" fmla="*/ 28 h 1033"/>
                <a:gd name="T40" fmla="*/ 6 w 724"/>
                <a:gd name="T41" fmla="*/ 28 h 1033"/>
                <a:gd name="T42" fmla="*/ 5 w 724"/>
                <a:gd name="T43" fmla="*/ 28 h 1033"/>
                <a:gd name="T44" fmla="*/ 4 w 724"/>
                <a:gd name="T45" fmla="*/ 29 h 1033"/>
                <a:gd name="T46" fmla="*/ 4 w 724"/>
                <a:gd name="T47" fmla="*/ 29 h 1033"/>
                <a:gd name="T48" fmla="*/ 4 w 724"/>
                <a:gd name="T49" fmla="*/ 30 h 1033"/>
                <a:gd name="T50" fmla="*/ 4 w 724"/>
                <a:gd name="T51" fmla="*/ 30 h 1033"/>
                <a:gd name="T52" fmla="*/ 5 w 724"/>
                <a:gd name="T53" fmla="*/ 31 h 1033"/>
                <a:gd name="T54" fmla="*/ 5 w 724"/>
                <a:gd name="T55" fmla="*/ 31 h 1033"/>
                <a:gd name="T56" fmla="*/ 6 w 724"/>
                <a:gd name="T57" fmla="*/ 31 h 1033"/>
                <a:gd name="T58" fmla="*/ 8 w 724"/>
                <a:gd name="T59" fmla="*/ 31 h 1033"/>
                <a:gd name="T60" fmla="*/ 9 w 724"/>
                <a:gd name="T61" fmla="*/ 32 h 1033"/>
                <a:gd name="T62" fmla="*/ 11 w 724"/>
                <a:gd name="T63" fmla="*/ 32 h 1033"/>
                <a:gd name="T64" fmla="*/ 12 w 724"/>
                <a:gd name="T65" fmla="*/ 32 h 1033"/>
                <a:gd name="T66" fmla="*/ 14 w 724"/>
                <a:gd name="T67" fmla="*/ 33 h 1033"/>
                <a:gd name="T68" fmla="*/ 15 w 724"/>
                <a:gd name="T69" fmla="*/ 33 h 1033"/>
                <a:gd name="T70" fmla="*/ 16 w 724"/>
                <a:gd name="T71" fmla="*/ 33 h 1033"/>
                <a:gd name="T72" fmla="*/ 17 w 724"/>
                <a:gd name="T73" fmla="*/ 32 h 1033"/>
                <a:gd name="T74" fmla="*/ 18 w 724"/>
                <a:gd name="T75" fmla="*/ 32 h 1033"/>
                <a:gd name="T76" fmla="*/ 19 w 724"/>
                <a:gd name="T77" fmla="*/ 31 h 1033"/>
                <a:gd name="T78" fmla="*/ 20 w 724"/>
                <a:gd name="T79" fmla="*/ 31 h 1033"/>
                <a:gd name="T80" fmla="*/ 21 w 724"/>
                <a:gd name="T81" fmla="*/ 30 h 1033"/>
                <a:gd name="T82" fmla="*/ 22 w 724"/>
                <a:gd name="T83" fmla="*/ 30 h 1033"/>
                <a:gd name="T84" fmla="*/ 22 w 724"/>
                <a:gd name="T85" fmla="*/ 29 h 1033"/>
                <a:gd name="T86" fmla="*/ 22 w 724"/>
                <a:gd name="T87" fmla="*/ 29 h 1033"/>
                <a:gd name="T88" fmla="*/ 22 w 724"/>
                <a:gd name="T89" fmla="*/ 29 h 1033"/>
                <a:gd name="T90" fmla="*/ 21 w 724"/>
                <a:gd name="T91" fmla="*/ 28 h 1033"/>
                <a:gd name="T92" fmla="*/ 20 w 724"/>
                <a:gd name="T93" fmla="*/ 28 h 1033"/>
                <a:gd name="T94" fmla="*/ 20 w 724"/>
                <a:gd name="T95" fmla="*/ 27 h 1033"/>
                <a:gd name="T96" fmla="*/ 20 w 724"/>
                <a:gd name="T97" fmla="*/ 25 h 1033"/>
                <a:gd name="T98" fmla="*/ 20 w 724"/>
                <a:gd name="T99" fmla="*/ 23 h 1033"/>
                <a:gd name="T100" fmla="*/ 19 w 724"/>
                <a:gd name="T101" fmla="*/ 21 h 1033"/>
                <a:gd name="T102" fmla="*/ 22 w 724"/>
                <a:gd name="T103" fmla="*/ 3 h 1033"/>
                <a:gd name="T104" fmla="*/ 21 w 724"/>
                <a:gd name="T105" fmla="*/ 0 h 1033"/>
                <a:gd name="T106" fmla="*/ 6 w 724"/>
                <a:gd name="T107" fmla="*/ 2 h 10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24"/>
                <a:gd name="T163" fmla="*/ 0 h 1033"/>
                <a:gd name="T164" fmla="*/ 724 w 724"/>
                <a:gd name="T165" fmla="*/ 1033 h 10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24" h="1033">
                  <a:moveTo>
                    <a:pt x="179" y="62"/>
                  </a:moveTo>
                  <a:lnTo>
                    <a:pt x="152" y="56"/>
                  </a:lnTo>
                  <a:lnTo>
                    <a:pt x="0" y="623"/>
                  </a:lnTo>
                  <a:lnTo>
                    <a:pt x="31" y="642"/>
                  </a:lnTo>
                  <a:lnTo>
                    <a:pt x="31" y="671"/>
                  </a:lnTo>
                  <a:lnTo>
                    <a:pt x="132" y="719"/>
                  </a:lnTo>
                  <a:lnTo>
                    <a:pt x="135" y="719"/>
                  </a:lnTo>
                  <a:lnTo>
                    <a:pt x="143" y="720"/>
                  </a:lnTo>
                  <a:lnTo>
                    <a:pt x="154" y="720"/>
                  </a:lnTo>
                  <a:lnTo>
                    <a:pt x="169" y="721"/>
                  </a:lnTo>
                  <a:lnTo>
                    <a:pt x="188" y="724"/>
                  </a:lnTo>
                  <a:lnTo>
                    <a:pt x="209" y="725"/>
                  </a:lnTo>
                  <a:lnTo>
                    <a:pt x="230" y="727"/>
                  </a:lnTo>
                  <a:lnTo>
                    <a:pt x="255" y="728"/>
                  </a:lnTo>
                  <a:lnTo>
                    <a:pt x="278" y="730"/>
                  </a:lnTo>
                  <a:lnTo>
                    <a:pt x="302" y="733"/>
                  </a:lnTo>
                  <a:lnTo>
                    <a:pt x="326" y="734"/>
                  </a:lnTo>
                  <a:lnTo>
                    <a:pt x="348" y="736"/>
                  </a:lnTo>
                  <a:lnTo>
                    <a:pt x="369" y="739"/>
                  </a:lnTo>
                  <a:lnTo>
                    <a:pt x="387" y="740"/>
                  </a:lnTo>
                  <a:lnTo>
                    <a:pt x="402" y="742"/>
                  </a:lnTo>
                  <a:lnTo>
                    <a:pt x="414" y="743"/>
                  </a:lnTo>
                  <a:lnTo>
                    <a:pt x="414" y="745"/>
                  </a:lnTo>
                  <a:lnTo>
                    <a:pt x="415" y="752"/>
                  </a:lnTo>
                  <a:lnTo>
                    <a:pt x="415" y="763"/>
                  </a:lnTo>
                  <a:lnTo>
                    <a:pt x="414" y="777"/>
                  </a:lnTo>
                  <a:lnTo>
                    <a:pt x="411" y="793"/>
                  </a:lnTo>
                  <a:lnTo>
                    <a:pt x="407" y="811"/>
                  </a:lnTo>
                  <a:lnTo>
                    <a:pt x="399" y="832"/>
                  </a:lnTo>
                  <a:lnTo>
                    <a:pt x="387" y="853"/>
                  </a:lnTo>
                  <a:lnTo>
                    <a:pt x="385" y="853"/>
                  </a:lnTo>
                  <a:lnTo>
                    <a:pt x="377" y="854"/>
                  </a:lnTo>
                  <a:lnTo>
                    <a:pt x="365" y="855"/>
                  </a:lnTo>
                  <a:lnTo>
                    <a:pt x="350" y="857"/>
                  </a:lnTo>
                  <a:lnTo>
                    <a:pt x="333" y="859"/>
                  </a:lnTo>
                  <a:lnTo>
                    <a:pt x="313" y="862"/>
                  </a:lnTo>
                  <a:lnTo>
                    <a:pt x="291" y="865"/>
                  </a:lnTo>
                  <a:lnTo>
                    <a:pt x="268" y="869"/>
                  </a:lnTo>
                  <a:lnTo>
                    <a:pt x="245" y="872"/>
                  </a:lnTo>
                  <a:lnTo>
                    <a:pt x="222" y="876"/>
                  </a:lnTo>
                  <a:lnTo>
                    <a:pt x="200" y="879"/>
                  </a:lnTo>
                  <a:lnTo>
                    <a:pt x="181" y="884"/>
                  </a:lnTo>
                  <a:lnTo>
                    <a:pt x="162" y="887"/>
                  </a:lnTo>
                  <a:lnTo>
                    <a:pt x="146" y="891"/>
                  </a:lnTo>
                  <a:lnTo>
                    <a:pt x="135" y="895"/>
                  </a:lnTo>
                  <a:lnTo>
                    <a:pt x="127" y="899"/>
                  </a:lnTo>
                  <a:lnTo>
                    <a:pt x="119" y="906"/>
                  </a:lnTo>
                  <a:lnTo>
                    <a:pt x="113" y="914"/>
                  </a:lnTo>
                  <a:lnTo>
                    <a:pt x="111" y="922"/>
                  </a:lnTo>
                  <a:lnTo>
                    <a:pt x="109" y="930"/>
                  </a:lnTo>
                  <a:lnTo>
                    <a:pt x="112" y="940"/>
                  </a:lnTo>
                  <a:lnTo>
                    <a:pt x="118" y="951"/>
                  </a:lnTo>
                  <a:lnTo>
                    <a:pt x="126" y="959"/>
                  </a:lnTo>
                  <a:lnTo>
                    <a:pt x="136" y="963"/>
                  </a:lnTo>
                  <a:lnTo>
                    <a:pt x="144" y="965"/>
                  </a:lnTo>
                  <a:lnTo>
                    <a:pt x="156" y="969"/>
                  </a:lnTo>
                  <a:lnTo>
                    <a:pt x="172" y="974"/>
                  </a:lnTo>
                  <a:lnTo>
                    <a:pt x="190" y="978"/>
                  </a:lnTo>
                  <a:lnTo>
                    <a:pt x="212" y="984"/>
                  </a:lnTo>
                  <a:lnTo>
                    <a:pt x="235" y="990"/>
                  </a:lnTo>
                  <a:lnTo>
                    <a:pt x="259" y="995"/>
                  </a:lnTo>
                  <a:lnTo>
                    <a:pt x="285" y="1001"/>
                  </a:lnTo>
                  <a:lnTo>
                    <a:pt x="310" y="1008"/>
                  </a:lnTo>
                  <a:lnTo>
                    <a:pt x="335" y="1014"/>
                  </a:lnTo>
                  <a:lnTo>
                    <a:pt x="361" y="1018"/>
                  </a:lnTo>
                  <a:lnTo>
                    <a:pt x="384" y="1024"/>
                  </a:lnTo>
                  <a:lnTo>
                    <a:pt x="406" y="1028"/>
                  </a:lnTo>
                  <a:lnTo>
                    <a:pt x="425" y="1031"/>
                  </a:lnTo>
                  <a:lnTo>
                    <a:pt x="441" y="1032"/>
                  </a:lnTo>
                  <a:lnTo>
                    <a:pt x="455" y="1033"/>
                  </a:lnTo>
                  <a:lnTo>
                    <a:pt x="468" y="1032"/>
                  </a:lnTo>
                  <a:lnTo>
                    <a:pt x="483" y="1030"/>
                  </a:lnTo>
                  <a:lnTo>
                    <a:pt x="500" y="1025"/>
                  </a:lnTo>
                  <a:lnTo>
                    <a:pt x="517" y="1020"/>
                  </a:lnTo>
                  <a:lnTo>
                    <a:pt x="536" y="1013"/>
                  </a:lnTo>
                  <a:lnTo>
                    <a:pt x="555" y="1005"/>
                  </a:lnTo>
                  <a:lnTo>
                    <a:pt x="575" y="997"/>
                  </a:lnTo>
                  <a:lnTo>
                    <a:pt x="594" y="987"/>
                  </a:lnTo>
                  <a:lnTo>
                    <a:pt x="614" y="978"/>
                  </a:lnTo>
                  <a:lnTo>
                    <a:pt x="631" y="969"/>
                  </a:lnTo>
                  <a:lnTo>
                    <a:pt x="649" y="960"/>
                  </a:lnTo>
                  <a:lnTo>
                    <a:pt x="664" y="952"/>
                  </a:lnTo>
                  <a:lnTo>
                    <a:pt x="676" y="944"/>
                  </a:lnTo>
                  <a:lnTo>
                    <a:pt x="687" y="936"/>
                  </a:lnTo>
                  <a:lnTo>
                    <a:pt x="695" y="930"/>
                  </a:lnTo>
                  <a:lnTo>
                    <a:pt x="699" y="925"/>
                  </a:lnTo>
                  <a:lnTo>
                    <a:pt x="702" y="917"/>
                  </a:lnTo>
                  <a:lnTo>
                    <a:pt x="699" y="910"/>
                  </a:lnTo>
                  <a:lnTo>
                    <a:pt x="692" y="904"/>
                  </a:lnTo>
                  <a:lnTo>
                    <a:pt x="682" y="900"/>
                  </a:lnTo>
                  <a:lnTo>
                    <a:pt x="669" y="895"/>
                  </a:lnTo>
                  <a:lnTo>
                    <a:pt x="657" y="892"/>
                  </a:lnTo>
                  <a:lnTo>
                    <a:pt x="644" y="888"/>
                  </a:lnTo>
                  <a:lnTo>
                    <a:pt x="634" y="886"/>
                  </a:lnTo>
                  <a:lnTo>
                    <a:pt x="633" y="879"/>
                  </a:lnTo>
                  <a:lnTo>
                    <a:pt x="631" y="861"/>
                  </a:lnTo>
                  <a:lnTo>
                    <a:pt x="628" y="833"/>
                  </a:lnTo>
                  <a:lnTo>
                    <a:pt x="623" y="798"/>
                  </a:lnTo>
                  <a:lnTo>
                    <a:pt x="618" y="760"/>
                  </a:lnTo>
                  <a:lnTo>
                    <a:pt x="611" y="720"/>
                  </a:lnTo>
                  <a:lnTo>
                    <a:pt x="603" y="682"/>
                  </a:lnTo>
                  <a:lnTo>
                    <a:pt x="592" y="647"/>
                  </a:lnTo>
                  <a:lnTo>
                    <a:pt x="724" y="137"/>
                  </a:lnTo>
                  <a:lnTo>
                    <a:pt x="697" y="86"/>
                  </a:lnTo>
                  <a:lnTo>
                    <a:pt x="712" y="52"/>
                  </a:lnTo>
                  <a:lnTo>
                    <a:pt x="643" y="0"/>
                  </a:lnTo>
                  <a:lnTo>
                    <a:pt x="627" y="9"/>
                  </a:lnTo>
                  <a:lnTo>
                    <a:pt x="179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9" name="Freeform 10"/>
            <p:cNvSpPr>
              <a:spLocks noChangeAspect="1"/>
            </p:cNvSpPr>
            <p:nvPr/>
          </p:nvSpPr>
          <p:spPr bwMode="auto">
            <a:xfrm>
              <a:off x="4685" y="2998"/>
              <a:ext cx="299" cy="300"/>
            </a:xfrm>
            <a:custGeom>
              <a:avLst/>
              <a:gdLst>
                <a:gd name="T0" fmla="*/ 0 w 598"/>
                <a:gd name="T1" fmla="*/ 17 h 602"/>
                <a:gd name="T2" fmla="*/ 14 w 598"/>
                <a:gd name="T3" fmla="*/ 18 h 602"/>
                <a:gd name="T4" fmla="*/ 19 w 598"/>
                <a:gd name="T5" fmla="*/ 0 h 602"/>
                <a:gd name="T6" fmla="*/ 19 w 598"/>
                <a:gd name="T7" fmla="*/ 0 h 602"/>
                <a:gd name="T8" fmla="*/ 5 w 598"/>
                <a:gd name="T9" fmla="*/ 1 h 602"/>
                <a:gd name="T10" fmla="*/ 5 w 598"/>
                <a:gd name="T11" fmla="*/ 1 h 602"/>
                <a:gd name="T12" fmla="*/ 0 w 598"/>
                <a:gd name="T13" fmla="*/ 17 h 6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8"/>
                <a:gd name="T22" fmla="*/ 0 h 602"/>
                <a:gd name="T23" fmla="*/ 598 w 598"/>
                <a:gd name="T24" fmla="*/ 602 h 6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8" h="602">
                  <a:moveTo>
                    <a:pt x="0" y="573"/>
                  </a:moveTo>
                  <a:lnTo>
                    <a:pt x="436" y="602"/>
                  </a:lnTo>
                  <a:lnTo>
                    <a:pt x="598" y="0"/>
                  </a:lnTo>
                  <a:lnTo>
                    <a:pt x="578" y="9"/>
                  </a:lnTo>
                  <a:lnTo>
                    <a:pt x="147" y="54"/>
                  </a:lnTo>
                  <a:lnTo>
                    <a:pt x="131" y="51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10" name="Freeform 11"/>
            <p:cNvSpPr>
              <a:spLocks noChangeAspect="1"/>
            </p:cNvSpPr>
            <p:nvPr/>
          </p:nvSpPr>
          <p:spPr bwMode="auto">
            <a:xfrm>
              <a:off x="4910" y="2999"/>
              <a:ext cx="88" cy="308"/>
            </a:xfrm>
            <a:custGeom>
              <a:avLst/>
              <a:gdLst>
                <a:gd name="T0" fmla="*/ 5 w 177"/>
                <a:gd name="T1" fmla="*/ 0 h 617"/>
                <a:gd name="T2" fmla="*/ 5 w 177"/>
                <a:gd name="T3" fmla="*/ 0 h 617"/>
                <a:gd name="T4" fmla="*/ 0 w 177"/>
                <a:gd name="T5" fmla="*/ 19 h 617"/>
                <a:gd name="T6" fmla="*/ 0 w 177"/>
                <a:gd name="T7" fmla="*/ 19 h 617"/>
                <a:gd name="T8" fmla="*/ 5 w 177"/>
                <a:gd name="T9" fmla="*/ 0 h 6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"/>
                <a:gd name="T16" fmla="*/ 0 h 617"/>
                <a:gd name="T17" fmla="*/ 177 w 177"/>
                <a:gd name="T18" fmla="*/ 617 h 6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" h="617">
                  <a:moveTo>
                    <a:pt x="165" y="0"/>
                  </a:moveTo>
                  <a:lnTo>
                    <a:pt x="177" y="5"/>
                  </a:lnTo>
                  <a:lnTo>
                    <a:pt x="10" y="617"/>
                  </a:lnTo>
                  <a:lnTo>
                    <a:pt x="0" y="60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11" name="Freeform 12"/>
            <p:cNvSpPr>
              <a:spLocks noChangeAspect="1"/>
            </p:cNvSpPr>
            <p:nvPr/>
          </p:nvSpPr>
          <p:spPr bwMode="auto">
            <a:xfrm>
              <a:off x="4921" y="3005"/>
              <a:ext cx="88" cy="311"/>
            </a:xfrm>
            <a:custGeom>
              <a:avLst/>
              <a:gdLst>
                <a:gd name="T0" fmla="*/ 5 w 178"/>
                <a:gd name="T1" fmla="*/ 0 h 621"/>
                <a:gd name="T2" fmla="*/ 5 w 178"/>
                <a:gd name="T3" fmla="*/ 1 h 621"/>
                <a:gd name="T4" fmla="*/ 0 w 178"/>
                <a:gd name="T5" fmla="*/ 20 h 621"/>
                <a:gd name="T6" fmla="*/ 0 w 178"/>
                <a:gd name="T7" fmla="*/ 20 h 621"/>
                <a:gd name="T8" fmla="*/ 5 w 178"/>
                <a:gd name="T9" fmla="*/ 0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"/>
                <a:gd name="T16" fmla="*/ 0 h 621"/>
                <a:gd name="T17" fmla="*/ 178 w 178"/>
                <a:gd name="T18" fmla="*/ 621 h 6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" h="621">
                  <a:moveTo>
                    <a:pt x="167" y="0"/>
                  </a:moveTo>
                  <a:lnTo>
                    <a:pt x="178" y="12"/>
                  </a:lnTo>
                  <a:lnTo>
                    <a:pt x="9" y="621"/>
                  </a:lnTo>
                  <a:lnTo>
                    <a:pt x="0" y="6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12" name="Freeform 13"/>
            <p:cNvSpPr>
              <a:spLocks noChangeAspect="1"/>
            </p:cNvSpPr>
            <p:nvPr/>
          </p:nvSpPr>
          <p:spPr bwMode="auto">
            <a:xfrm>
              <a:off x="4896" y="3307"/>
              <a:ext cx="14" cy="11"/>
            </a:xfrm>
            <a:custGeom>
              <a:avLst/>
              <a:gdLst>
                <a:gd name="T0" fmla="*/ 1 w 27"/>
                <a:gd name="T1" fmla="*/ 0 h 22"/>
                <a:gd name="T2" fmla="*/ 0 w 27"/>
                <a:gd name="T3" fmla="*/ 1 h 22"/>
                <a:gd name="T4" fmla="*/ 1 w 27"/>
                <a:gd name="T5" fmla="*/ 1 h 22"/>
                <a:gd name="T6" fmla="*/ 1 w 27"/>
                <a:gd name="T7" fmla="*/ 1 h 22"/>
                <a:gd name="T8" fmla="*/ 1 w 27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2"/>
                <a:gd name="T17" fmla="*/ 27 w 2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2">
                  <a:moveTo>
                    <a:pt x="18" y="0"/>
                  </a:moveTo>
                  <a:lnTo>
                    <a:pt x="0" y="12"/>
                  </a:lnTo>
                  <a:lnTo>
                    <a:pt x="8" y="22"/>
                  </a:lnTo>
                  <a:lnTo>
                    <a:pt x="27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13" name="Freeform 14"/>
            <p:cNvSpPr>
              <a:spLocks noChangeAspect="1"/>
            </p:cNvSpPr>
            <p:nvPr/>
          </p:nvSpPr>
          <p:spPr bwMode="auto">
            <a:xfrm>
              <a:off x="4905" y="3315"/>
              <a:ext cx="14" cy="11"/>
            </a:xfrm>
            <a:custGeom>
              <a:avLst/>
              <a:gdLst>
                <a:gd name="T0" fmla="*/ 1 w 28"/>
                <a:gd name="T1" fmla="*/ 0 h 22"/>
                <a:gd name="T2" fmla="*/ 0 w 28"/>
                <a:gd name="T3" fmla="*/ 1 h 22"/>
                <a:gd name="T4" fmla="*/ 1 w 28"/>
                <a:gd name="T5" fmla="*/ 1 h 22"/>
                <a:gd name="T6" fmla="*/ 1 w 28"/>
                <a:gd name="T7" fmla="*/ 1 h 22"/>
                <a:gd name="T8" fmla="*/ 1 w 2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2"/>
                <a:gd name="T17" fmla="*/ 28 w 2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2">
                  <a:moveTo>
                    <a:pt x="19" y="0"/>
                  </a:moveTo>
                  <a:lnTo>
                    <a:pt x="0" y="13"/>
                  </a:lnTo>
                  <a:lnTo>
                    <a:pt x="8" y="22"/>
                  </a:lnTo>
                  <a:lnTo>
                    <a:pt x="28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14" name="Freeform 15"/>
            <p:cNvSpPr>
              <a:spLocks noChangeAspect="1"/>
            </p:cNvSpPr>
            <p:nvPr/>
          </p:nvSpPr>
          <p:spPr bwMode="auto">
            <a:xfrm>
              <a:off x="4700" y="3302"/>
              <a:ext cx="183" cy="22"/>
            </a:xfrm>
            <a:custGeom>
              <a:avLst/>
              <a:gdLst>
                <a:gd name="T0" fmla="*/ 12 w 366"/>
                <a:gd name="T1" fmla="*/ 0 h 45"/>
                <a:gd name="T2" fmla="*/ 12 w 366"/>
                <a:gd name="T3" fmla="*/ 1 h 45"/>
                <a:gd name="T4" fmla="*/ 12 w 366"/>
                <a:gd name="T5" fmla="*/ 1 h 45"/>
                <a:gd name="T6" fmla="*/ 12 w 366"/>
                <a:gd name="T7" fmla="*/ 1 h 45"/>
                <a:gd name="T8" fmla="*/ 11 w 366"/>
                <a:gd name="T9" fmla="*/ 1 h 45"/>
                <a:gd name="T10" fmla="*/ 11 w 366"/>
                <a:gd name="T11" fmla="*/ 1 h 45"/>
                <a:gd name="T12" fmla="*/ 10 w 366"/>
                <a:gd name="T13" fmla="*/ 1 h 45"/>
                <a:gd name="T14" fmla="*/ 10 w 366"/>
                <a:gd name="T15" fmla="*/ 1 h 45"/>
                <a:gd name="T16" fmla="*/ 9 w 366"/>
                <a:gd name="T17" fmla="*/ 1 h 45"/>
                <a:gd name="T18" fmla="*/ 8 w 366"/>
                <a:gd name="T19" fmla="*/ 0 h 45"/>
                <a:gd name="T20" fmla="*/ 7 w 366"/>
                <a:gd name="T21" fmla="*/ 0 h 45"/>
                <a:gd name="T22" fmla="*/ 6 w 366"/>
                <a:gd name="T23" fmla="*/ 0 h 45"/>
                <a:gd name="T24" fmla="*/ 6 w 366"/>
                <a:gd name="T25" fmla="*/ 0 h 45"/>
                <a:gd name="T26" fmla="*/ 5 w 366"/>
                <a:gd name="T27" fmla="*/ 0 h 45"/>
                <a:gd name="T28" fmla="*/ 4 w 366"/>
                <a:gd name="T29" fmla="*/ 0 h 45"/>
                <a:gd name="T30" fmla="*/ 3 w 366"/>
                <a:gd name="T31" fmla="*/ 0 h 45"/>
                <a:gd name="T32" fmla="*/ 2 w 366"/>
                <a:gd name="T33" fmla="*/ 0 h 45"/>
                <a:gd name="T34" fmla="*/ 0 w 366"/>
                <a:gd name="T35" fmla="*/ 0 h 45"/>
                <a:gd name="T36" fmla="*/ 1 w 366"/>
                <a:gd name="T37" fmla="*/ 0 h 45"/>
                <a:gd name="T38" fmla="*/ 1 w 366"/>
                <a:gd name="T39" fmla="*/ 0 h 45"/>
                <a:gd name="T40" fmla="*/ 1 w 366"/>
                <a:gd name="T41" fmla="*/ 0 h 45"/>
                <a:gd name="T42" fmla="*/ 1 w 366"/>
                <a:gd name="T43" fmla="*/ 0 h 45"/>
                <a:gd name="T44" fmla="*/ 1 w 366"/>
                <a:gd name="T45" fmla="*/ 0 h 45"/>
                <a:gd name="T46" fmla="*/ 2 w 366"/>
                <a:gd name="T47" fmla="*/ 0 h 45"/>
                <a:gd name="T48" fmla="*/ 2 w 366"/>
                <a:gd name="T49" fmla="*/ 0 h 45"/>
                <a:gd name="T50" fmla="*/ 2 w 366"/>
                <a:gd name="T51" fmla="*/ 0 h 45"/>
                <a:gd name="T52" fmla="*/ 3 w 366"/>
                <a:gd name="T53" fmla="*/ 0 h 45"/>
                <a:gd name="T54" fmla="*/ 4 w 366"/>
                <a:gd name="T55" fmla="*/ 0 h 45"/>
                <a:gd name="T56" fmla="*/ 5 w 366"/>
                <a:gd name="T57" fmla="*/ 0 h 45"/>
                <a:gd name="T58" fmla="*/ 6 w 366"/>
                <a:gd name="T59" fmla="*/ 0 h 45"/>
                <a:gd name="T60" fmla="*/ 7 w 366"/>
                <a:gd name="T61" fmla="*/ 0 h 45"/>
                <a:gd name="T62" fmla="*/ 8 w 366"/>
                <a:gd name="T63" fmla="*/ 0 h 45"/>
                <a:gd name="T64" fmla="*/ 9 w 366"/>
                <a:gd name="T65" fmla="*/ 0 h 45"/>
                <a:gd name="T66" fmla="*/ 10 w 366"/>
                <a:gd name="T67" fmla="*/ 0 h 45"/>
                <a:gd name="T68" fmla="*/ 12 w 366"/>
                <a:gd name="T69" fmla="*/ 0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6"/>
                <a:gd name="T106" fmla="*/ 0 h 45"/>
                <a:gd name="T107" fmla="*/ 366 w 366"/>
                <a:gd name="T108" fmla="*/ 45 h 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6" h="45">
                  <a:moveTo>
                    <a:pt x="366" y="23"/>
                  </a:moveTo>
                  <a:lnTo>
                    <a:pt x="364" y="45"/>
                  </a:lnTo>
                  <a:lnTo>
                    <a:pt x="362" y="45"/>
                  </a:lnTo>
                  <a:lnTo>
                    <a:pt x="356" y="44"/>
                  </a:lnTo>
                  <a:lnTo>
                    <a:pt x="346" y="42"/>
                  </a:lnTo>
                  <a:lnTo>
                    <a:pt x="332" y="41"/>
                  </a:lnTo>
                  <a:lnTo>
                    <a:pt x="316" y="38"/>
                  </a:lnTo>
                  <a:lnTo>
                    <a:pt x="295" y="36"/>
                  </a:lnTo>
                  <a:lnTo>
                    <a:pt x="273" y="33"/>
                  </a:lnTo>
                  <a:lnTo>
                    <a:pt x="248" y="30"/>
                  </a:lnTo>
                  <a:lnTo>
                    <a:pt x="221" y="28"/>
                  </a:lnTo>
                  <a:lnTo>
                    <a:pt x="192" y="26"/>
                  </a:lnTo>
                  <a:lnTo>
                    <a:pt x="162" y="23"/>
                  </a:lnTo>
                  <a:lnTo>
                    <a:pt x="131" y="22"/>
                  </a:lnTo>
                  <a:lnTo>
                    <a:pt x="99" y="21"/>
                  </a:lnTo>
                  <a:lnTo>
                    <a:pt x="67" y="21"/>
                  </a:lnTo>
                  <a:lnTo>
                    <a:pt x="33" y="21"/>
                  </a:lnTo>
                  <a:lnTo>
                    <a:pt x="0" y="22"/>
                  </a:lnTo>
                  <a:lnTo>
                    <a:pt x="5" y="5"/>
                  </a:lnTo>
                  <a:lnTo>
                    <a:pt x="6" y="5"/>
                  </a:lnTo>
                  <a:lnTo>
                    <a:pt x="9" y="4"/>
                  </a:lnTo>
                  <a:lnTo>
                    <a:pt x="15" y="4"/>
                  </a:lnTo>
                  <a:lnTo>
                    <a:pt x="23" y="3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34" y="2"/>
                  </a:lnTo>
                  <a:lnTo>
                    <a:pt x="162" y="3"/>
                  </a:lnTo>
                  <a:lnTo>
                    <a:pt x="196" y="5"/>
                  </a:lnTo>
                  <a:lnTo>
                    <a:pt x="233" y="8"/>
                  </a:lnTo>
                  <a:lnTo>
                    <a:pt x="273" y="12"/>
                  </a:lnTo>
                  <a:lnTo>
                    <a:pt x="318" y="18"/>
                  </a:lnTo>
                  <a:lnTo>
                    <a:pt x="366" y="23"/>
                  </a:lnTo>
                  <a:close/>
                </a:path>
              </a:pathLst>
            </a:custGeom>
            <a:solidFill>
              <a:srgbClr val="6BADC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15" name="Freeform 16"/>
            <p:cNvSpPr>
              <a:spLocks noChangeAspect="1"/>
            </p:cNvSpPr>
            <p:nvPr/>
          </p:nvSpPr>
          <p:spPr bwMode="auto">
            <a:xfrm>
              <a:off x="4775" y="3263"/>
              <a:ext cx="20" cy="19"/>
            </a:xfrm>
            <a:custGeom>
              <a:avLst/>
              <a:gdLst>
                <a:gd name="T0" fmla="*/ 1 w 39"/>
                <a:gd name="T1" fmla="*/ 2 h 38"/>
                <a:gd name="T2" fmla="*/ 1 w 39"/>
                <a:gd name="T3" fmla="*/ 1 h 38"/>
                <a:gd name="T4" fmla="*/ 1 w 39"/>
                <a:gd name="T5" fmla="*/ 2 h 38"/>
                <a:gd name="T6" fmla="*/ 1 w 39"/>
                <a:gd name="T7" fmla="*/ 1 h 38"/>
                <a:gd name="T8" fmla="*/ 0 w 39"/>
                <a:gd name="T9" fmla="*/ 1 h 38"/>
                <a:gd name="T10" fmla="*/ 1 w 39"/>
                <a:gd name="T11" fmla="*/ 1 h 38"/>
                <a:gd name="T12" fmla="*/ 1 w 39"/>
                <a:gd name="T13" fmla="*/ 0 h 38"/>
                <a:gd name="T14" fmla="*/ 1 w 39"/>
                <a:gd name="T15" fmla="*/ 1 h 38"/>
                <a:gd name="T16" fmla="*/ 2 w 39"/>
                <a:gd name="T17" fmla="*/ 1 h 38"/>
                <a:gd name="T18" fmla="*/ 1 w 39"/>
                <a:gd name="T19" fmla="*/ 1 h 38"/>
                <a:gd name="T20" fmla="*/ 1 w 39"/>
                <a:gd name="T21" fmla="*/ 2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38"/>
                <a:gd name="T35" fmla="*/ 39 w 39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38">
                  <a:moveTo>
                    <a:pt x="30" y="38"/>
                  </a:moveTo>
                  <a:lnTo>
                    <a:pt x="18" y="31"/>
                  </a:lnTo>
                  <a:lnTo>
                    <a:pt x="6" y="37"/>
                  </a:lnTo>
                  <a:lnTo>
                    <a:pt x="9" y="23"/>
                  </a:lnTo>
                  <a:lnTo>
                    <a:pt x="0" y="13"/>
                  </a:lnTo>
                  <a:lnTo>
                    <a:pt x="14" y="13"/>
                  </a:lnTo>
                  <a:lnTo>
                    <a:pt x="21" y="0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29" y="25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16" name="Freeform 17"/>
            <p:cNvSpPr>
              <a:spLocks noChangeAspect="1"/>
            </p:cNvSpPr>
            <p:nvPr/>
          </p:nvSpPr>
          <p:spPr bwMode="auto">
            <a:xfrm>
              <a:off x="4714" y="3028"/>
              <a:ext cx="234" cy="229"/>
            </a:xfrm>
            <a:custGeom>
              <a:avLst/>
              <a:gdLst>
                <a:gd name="T0" fmla="*/ 15 w 466"/>
                <a:gd name="T1" fmla="*/ 0 h 459"/>
                <a:gd name="T2" fmla="*/ 15 w 466"/>
                <a:gd name="T3" fmla="*/ 0 h 459"/>
                <a:gd name="T4" fmla="*/ 4 w 466"/>
                <a:gd name="T5" fmla="*/ 0 h 459"/>
                <a:gd name="T6" fmla="*/ 0 w 466"/>
                <a:gd name="T7" fmla="*/ 14 h 459"/>
                <a:gd name="T8" fmla="*/ 1 w 466"/>
                <a:gd name="T9" fmla="*/ 14 h 459"/>
                <a:gd name="T10" fmla="*/ 4 w 466"/>
                <a:gd name="T11" fmla="*/ 1 h 459"/>
                <a:gd name="T12" fmla="*/ 15 w 466"/>
                <a:gd name="T13" fmla="*/ 0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6"/>
                <a:gd name="T22" fmla="*/ 0 h 459"/>
                <a:gd name="T23" fmla="*/ 466 w 466"/>
                <a:gd name="T24" fmla="*/ 459 h 4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6" h="459">
                  <a:moveTo>
                    <a:pt x="464" y="7"/>
                  </a:moveTo>
                  <a:lnTo>
                    <a:pt x="466" y="0"/>
                  </a:lnTo>
                  <a:lnTo>
                    <a:pt x="108" y="30"/>
                  </a:lnTo>
                  <a:lnTo>
                    <a:pt x="0" y="459"/>
                  </a:lnTo>
                  <a:lnTo>
                    <a:pt x="14" y="457"/>
                  </a:lnTo>
                  <a:lnTo>
                    <a:pt x="118" y="38"/>
                  </a:lnTo>
                  <a:lnTo>
                    <a:pt x="46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17" name="Freeform 18"/>
            <p:cNvSpPr>
              <a:spLocks noChangeAspect="1"/>
            </p:cNvSpPr>
            <p:nvPr/>
          </p:nvSpPr>
          <p:spPr bwMode="auto">
            <a:xfrm>
              <a:off x="4934" y="3034"/>
              <a:ext cx="79" cy="280"/>
            </a:xfrm>
            <a:custGeom>
              <a:avLst/>
              <a:gdLst>
                <a:gd name="T0" fmla="*/ 5 w 157"/>
                <a:gd name="T1" fmla="*/ 1 h 560"/>
                <a:gd name="T2" fmla="*/ 1 w 157"/>
                <a:gd name="T3" fmla="*/ 18 h 560"/>
                <a:gd name="T4" fmla="*/ 0 w 157"/>
                <a:gd name="T5" fmla="*/ 18 h 560"/>
                <a:gd name="T6" fmla="*/ 5 w 157"/>
                <a:gd name="T7" fmla="*/ 0 h 560"/>
                <a:gd name="T8" fmla="*/ 5 w 157"/>
                <a:gd name="T9" fmla="*/ 1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560"/>
                <a:gd name="T17" fmla="*/ 157 w 157"/>
                <a:gd name="T18" fmla="*/ 560 h 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560">
                  <a:moveTo>
                    <a:pt x="157" y="15"/>
                  </a:moveTo>
                  <a:lnTo>
                    <a:pt x="15" y="553"/>
                  </a:lnTo>
                  <a:lnTo>
                    <a:pt x="0" y="560"/>
                  </a:lnTo>
                  <a:lnTo>
                    <a:pt x="154" y="0"/>
                  </a:lnTo>
                  <a:lnTo>
                    <a:pt x="157" y="15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18" name="Freeform 19"/>
            <p:cNvSpPr>
              <a:spLocks noChangeAspect="1"/>
            </p:cNvSpPr>
            <p:nvPr/>
          </p:nvSpPr>
          <p:spPr bwMode="auto">
            <a:xfrm>
              <a:off x="4733" y="3319"/>
              <a:ext cx="143" cy="21"/>
            </a:xfrm>
            <a:custGeom>
              <a:avLst/>
              <a:gdLst>
                <a:gd name="T0" fmla="*/ 0 w 287"/>
                <a:gd name="T1" fmla="*/ 0 h 43"/>
                <a:gd name="T2" fmla="*/ 0 w 287"/>
                <a:gd name="T3" fmla="*/ 0 h 43"/>
                <a:gd name="T4" fmla="*/ 0 w 287"/>
                <a:gd name="T5" fmla="*/ 0 h 43"/>
                <a:gd name="T6" fmla="*/ 0 w 287"/>
                <a:gd name="T7" fmla="*/ 0 h 43"/>
                <a:gd name="T8" fmla="*/ 0 w 287"/>
                <a:gd name="T9" fmla="*/ 0 h 43"/>
                <a:gd name="T10" fmla="*/ 0 w 287"/>
                <a:gd name="T11" fmla="*/ 0 h 43"/>
                <a:gd name="T12" fmla="*/ 0 w 287"/>
                <a:gd name="T13" fmla="*/ 0 h 43"/>
                <a:gd name="T14" fmla="*/ 0 w 287"/>
                <a:gd name="T15" fmla="*/ 0 h 43"/>
                <a:gd name="T16" fmla="*/ 0 w 287"/>
                <a:gd name="T17" fmla="*/ 0 h 43"/>
                <a:gd name="T18" fmla="*/ 0 w 287"/>
                <a:gd name="T19" fmla="*/ 0 h 43"/>
                <a:gd name="T20" fmla="*/ 0 w 287"/>
                <a:gd name="T21" fmla="*/ 0 h 43"/>
                <a:gd name="T22" fmla="*/ 1 w 287"/>
                <a:gd name="T23" fmla="*/ 1 h 43"/>
                <a:gd name="T24" fmla="*/ 1 w 287"/>
                <a:gd name="T25" fmla="*/ 1 h 43"/>
                <a:gd name="T26" fmla="*/ 2 w 287"/>
                <a:gd name="T27" fmla="*/ 1 h 43"/>
                <a:gd name="T28" fmla="*/ 3 w 287"/>
                <a:gd name="T29" fmla="*/ 1 h 43"/>
                <a:gd name="T30" fmla="*/ 4 w 287"/>
                <a:gd name="T31" fmla="*/ 1 h 43"/>
                <a:gd name="T32" fmla="*/ 4 w 287"/>
                <a:gd name="T33" fmla="*/ 1 h 43"/>
                <a:gd name="T34" fmla="*/ 5 w 287"/>
                <a:gd name="T35" fmla="*/ 1 h 43"/>
                <a:gd name="T36" fmla="*/ 6 w 287"/>
                <a:gd name="T37" fmla="*/ 1 h 43"/>
                <a:gd name="T38" fmla="*/ 7 w 287"/>
                <a:gd name="T39" fmla="*/ 1 h 43"/>
                <a:gd name="T40" fmla="*/ 7 w 287"/>
                <a:gd name="T41" fmla="*/ 1 h 43"/>
                <a:gd name="T42" fmla="*/ 8 w 287"/>
                <a:gd name="T43" fmla="*/ 1 h 43"/>
                <a:gd name="T44" fmla="*/ 8 w 287"/>
                <a:gd name="T45" fmla="*/ 1 h 43"/>
                <a:gd name="T46" fmla="*/ 8 w 287"/>
                <a:gd name="T47" fmla="*/ 1 h 43"/>
                <a:gd name="T48" fmla="*/ 8 w 287"/>
                <a:gd name="T49" fmla="*/ 1 h 43"/>
                <a:gd name="T50" fmla="*/ 8 w 287"/>
                <a:gd name="T51" fmla="*/ 1 h 43"/>
                <a:gd name="T52" fmla="*/ 8 w 287"/>
                <a:gd name="T53" fmla="*/ 1 h 43"/>
                <a:gd name="T54" fmla="*/ 8 w 287"/>
                <a:gd name="T55" fmla="*/ 1 h 43"/>
                <a:gd name="T56" fmla="*/ 7 w 287"/>
                <a:gd name="T57" fmla="*/ 1 h 43"/>
                <a:gd name="T58" fmla="*/ 7 w 287"/>
                <a:gd name="T59" fmla="*/ 1 h 43"/>
                <a:gd name="T60" fmla="*/ 6 w 287"/>
                <a:gd name="T61" fmla="*/ 1 h 43"/>
                <a:gd name="T62" fmla="*/ 6 w 287"/>
                <a:gd name="T63" fmla="*/ 1 h 43"/>
                <a:gd name="T64" fmla="*/ 5 w 287"/>
                <a:gd name="T65" fmla="*/ 1 h 43"/>
                <a:gd name="T66" fmla="*/ 4 w 287"/>
                <a:gd name="T67" fmla="*/ 0 h 43"/>
                <a:gd name="T68" fmla="*/ 3 w 287"/>
                <a:gd name="T69" fmla="*/ 0 h 43"/>
                <a:gd name="T70" fmla="*/ 3 w 287"/>
                <a:gd name="T71" fmla="*/ 0 h 43"/>
                <a:gd name="T72" fmla="*/ 2 w 287"/>
                <a:gd name="T73" fmla="*/ 0 h 43"/>
                <a:gd name="T74" fmla="*/ 2 w 287"/>
                <a:gd name="T75" fmla="*/ 0 h 43"/>
                <a:gd name="T76" fmla="*/ 1 w 287"/>
                <a:gd name="T77" fmla="*/ 0 h 43"/>
                <a:gd name="T78" fmla="*/ 1 w 287"/>
                <a:gd name="T79" fmla="*/ 0 h 43"/>
                <a:gd name="T80" fmla="*/ 1 w 287"/>
                <a:gd name="T81" fmla="*/ 0 h 43"/>
                <a:gd name="T82" fmla="*/ 0 w 287"/>
                <a:gd name="T83" fmla="*/ 0 h 43"/>
                <a:gd name="T84" fmla="*/ 0 w 287"/>
                <a:gd name="T85" fmla="*/ 0 h 43"/>
                <a:gd name="T86" fmla="*/ 0 w 287"/>
                <a:gd name="T87" fmla="*/ 0 h 43"/>
                <a:gd name="T88" fmla="*/ 0 w 287"/>
                <a:gd name="T89" fmla="*/ 0 h 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7"/>
                <a:gd name="T136" fmla="*/ 0 h 43"/>
                <a:gd name="T137" fmla="*/ 287 w 287"/>
                <a:gd name="T138" fmla="*/ 43 h 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7" h="43">
                  <a:moveTo>
                    <a:pt x="18" y="0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9" y="24"/>
                  </a:lnTo>
                  <a:lnTo>
                    <a:pt x="16" y="26"/>
                  </a:lnTo>
                  <a:lnTo>
                    <a:pt x="28" y="30"/>
                  </a:lnTo>
                  <a:lnTo>
                    <a:pt x="45" y="32"/>
                  </a:lnTo>
                  <a:lnTo>
                    <a:pt x="63" y="33"/>
                  </a:lnTo>
                  <a:lnTo>
                    <a:pt x="85" y="36"/>
                  </a:lnTo>
                  <a:lnTo>
                    <a:pt x="108" y="37"/>
                  </a:lnTo>
                  <a:lnTo>
                    <a:pt x="133" y="38"/>
                  </a:lnTo>
                  <a:lnTo>
                    <a:pt x="157" y="39"/>
                  </a:lnTo>
                  <a:lnTo>
                    <a:pt x="182" y="40"/>
                  </a:lnTo>
                  <a:lnTo>
                    <a:pt x="206" y="41"/>
                  </a:lnTo>
                  <a:lnTo>
                    <a:pt x="228" y="41"/>
                  </a:lnTo>
                  <a:lnTo>
                    <a:pt x="247" y="41"/>
                  </a:lnTo>
                  <a:lnTo>
                    <a:pt x="263" y="43"/>
                  </a:lnTo>
                  <a:lnTo>
                    <a:pt x="276" y="43"/>
                  </a:lnTo>
                  <a:lnTo>
                    <a:pt x="284" y="43"/>
                  </a:lnTo>
                  <a:lnTo>
                    <a:pt x="287" y="43"/>
                  </a:lnTo>
                  <a:lnTo>
                    <a:pt x="284" y="43"/>
                  </a:lnTo>
                  <a:lnTo>
                    <a:pt x="276" y="41"/>
                  </a:lnTo>
                  <a:lnTo>
                    <a:pt x="266" y="41"/>
                  </a:lnTo>
                  <a:lnTo>
                    <a:pt x="251" y="39"/>
                  </a:lnTo>
                  <a:lnTo>
                    <a:pt x="232" y="38"/>
                  </a:lnTo>
                  <a:lnTo>
                    <a:pt x="213" y="37"/>
                  </a:lnTo>
                  <a:lnTo>
                    <a:pt x="192" y="35"/>
                  </a:lnTo>
                  <a:lnTo>
                    <a:pt x="170" y="33"/>
                  </a:lnTo>
                  <a:lnTo>
                    <a:pt x="147" y="31"/>
                  </a:lnTo>
                  <a:lnTo>
                    <a:pt x="125" y="29"/>
                  </a:lnTo>
                  <a:lnTo>
                    <a:pt x="103" y="28"/>
                  </a:lnTo>
                  <a:lnTo>
                    <a:pt x="85" y="25"/>
                  </a:lnTo>
                  <a:lnTo>
                    <a:pt x="68" y="24"/>
                  </a:lnTo>
                  <a:lnTo>
                    <a:pt x="53" y="23"/>
                  </a:lnTo>
                  <a:lnTo>
                    <a:pt x="42" y="22"/>
                  </a:lnTo>
                  <a:lnTo>
                    <a:pt x="35" y="21"/>
                  </a:lnTo>
                  <a:lnTo>
                    <a:pt x="24" y="15"/>
                  </a:lnTo>
                  <a:lnTo>
                    <a:pt x="18" y="8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19" name="Freeform 20"/>
            <p:cNvSpPr>
              <a:spLocks noChangeAspect="1"/>
            </p:cNvSpPr>
            <p:nvPr/>
          </p:nvSpPr>
          <p:spPr bwMode="auto">
            <a:xfrm>
              <a:off x="4885" y="3354"/>
              <a:ext cx="52" cy="30"/>
            </a:xfrm>
            <a:custGeom>
              <a:avLst/>
              <a:gdLst>
                <a:gd name="T0" fmla="*/ 3 w 103"/>
                <a:gd name="T1" fmla="*/ 1 h 60"/>
                <a:gd name="T2" fmla="*/ 0 w 103"/>
                <a:gd name="T3" fmla="*/ 0 h 60"/>
                <a:gd name="T4" fmla="*/ 1 w 103"/>
                <a:gd name="T5" fmla="*/ 1 h 60"/>
                <a:gd name="T6" fmla="*/ 1 w 103"/>
                <a:gd name="T7" fmla="*/ 1 h 60"/>
                <a:gd name="T8" fmla="*/ 1 w 103"/>
                <a:gd name="T9" fmla="*/ 1 h 60"/>
                <a:gd name="T10" fmla="*/ 1 w 103"/>
                <a:gd name="T11" fmla="*/ 2 h 60"/>
                <a:gd name="T12" fmla="*/ 4 w 103"/>
                <a:gd name="T13" fmla="*/ 2 h 60"/>
                <a:gd name="T14" fmla="*/ 4 w 103"/>
                <a:gd name="T15" fmla="*/ 2 h 60"/>
                <a:gd name="T16" fmla="*/ 4 w 103"/>
                <a:gd name="T17" fmla="*/ 1 h 60"/>
                <a:gd name="T18" fmla="*/ 3 w 103"/>
                <a:gd name="T19" fmla="*/ 1 h 60"/>
                <a:gd name="T20" fmla="*/ 3 w 103"/>
                <a:gd name="T21" fmla="*/ 1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"/>
                <a:gd name="T34" fmla="*/ 0 h 60"/>
                <a:gd name="T35" fmla="*/ 103 w 103"/>
                <a:gd name="T36" fmla="*/ 60 h 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" h="60">
                  <a:moveTo>
                    <a:pt x="94" y="5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1" y="20"/>
                  </a:lnTo>
                  <a:lnTo>
                    <a:pt x="1" y="29"/>
                  </a:lnTo>
                  <a:lnTo>
                    <a:pt x="1" y="38"/>
                  </a:lnTo>
                  <a:lnTo>
                    <a:pt x="103" y="60"/>
                  </a:lnTo>
                  <a:lnTo>
                    <a:pt x="100" y="37"/>
                  </a:lnTo>
                  <a:lnTo>
                    <a:pt x="98" y="20"/>
                  </a:lnTo>
                  <a:lnTo>
                    <a:pt x="95" y="8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0" name="Freeform 21"/>
            <p:cNvSpPr>
              <a:spLocks noChangeAspect="1"/>
            </p:cNvSpPr>
            <p:nvPr/>
          </p:nvSpPr>
          <p:spPr bwMode="auto">
            <a:xfrm>
              <a:off x="4870" y="3373"/>
              <a:ext cx="67" cy="65"/>
            </a:xfrm>
            <a:custGeom>
              <a:avLst/>
              <a:gdLst>
                <a:gd name="T0" fmla="*/ 1 w 134"/>
                <a:gd name="T1" fmla="*/ 0 h 129"/>
                <a:gd name="T2" fmla="*/ 1 w 134"/>
                <a:gd name="T3" fmla="*/ 2 h 129"/>
                <a:gd name="T4" fmla="*/ 1 w 134"/>
                <a:gd name="T5" fmla="*/ 3 h 129"/>
                <a:gd name="T6" fmla="*/ 1 w 134"/>
                <a:gd name="T7" fmla="*/ 3 h 129"/>
                <a:gd name="T8" fmla="*/ 0 w 134"/>
                <a:gd name="T9" fmla="*/ 4 h 129"/>
                <a:gd name="T10" fmla="*/ 5 w 134"/>
                <a:gd name="T11" fmla="*/ 5 h 129"/>
                <a:gd name="T12" fmla="*/ 5 w 134"/>
                <a:gd name="T13" fmla="*/ 4 h 129"/>
                <a:gd name="T14" fmla="*/ 5 w 134"/>
                <a:gd name="T15" fmla="*/ 3 h 129"/>
                <a:gd name="T16" fmla="*/ 5 w 134"/>
                <a:gd name="T17" fmla="*/ 2 h 129"/>
                <a:gd name="T18" fmla="*/ 5 w 134"/>
                <a:gd name="T19" fmla="*/ 1 h 129"/>
                <a:gd name="T20" fmla="*/ 1 w 134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129"/>
                <a:gd name="T35" fmla="*/ 134 w 134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129">
                  <a:moveTo>
                    <a:pt x="30" y="0"/>
                  </a:moveTo>
                  <a:lnTo>
                    <a:pt x="24" y="43"/>
                  </a:lnTo>
                  <a:lnTo>
                    <a:pt x="14" y="73"/>
                  </a:lnTo>
                  <a:lnTo>
                    <a:pt x="5" y="91"/>
                  </a:lnTo>
                  <a:lnTo>
                    <a:pt x="0" y="97"/>
                  </a:lnTo>
                  <a:lnTo>
                    <a:pt x="130" y="129"/>
                  </a:lnTo>
                  <a:lnTo>
                    <a:pt x="132" y="98"/>
                  </a:lnTo>
                  <a:lnTo>
                    <a:pt x="134" y="71"/>
                  </a:lnTo>
                  <a:lnTo>
                    <a:pt x="134" y="44"/>
                  </a:lnTo>
                  <a:lnTo>
                    <a:pt x="13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DD8A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1" name="Freeform 22"/>
            <p:cNvSpPr>
              <a:spLocks noChangeAspect="1"/>
            </p:cNvSpPr>
            <p:nvPr/>
          </p:nvSpPr>
          <p:spPr bwMode="auto">
            <a:xfrm>
              <a:off x="4945" y="3358"/>
              <a:ext cx="30" cy="79"/>
            </a:xfrm>
            <a:custGeom>
              <a:avLst/>
              <a:gdLst>
                <a:gd name="T0" fmla="*/ 0 w 60"/>
                <a:gd name="T1" fmla="*/ 0 h 159"/>
                <a:gd name="T2" fmla="*/ 1 w 60"/>
                <a:gd name="T3" fmla="*/ 0 h 159"/>
                <a:gd name="T4" fmla="*/ 1 w 60"/>
                <a:gd name="T5" fmla="*/ 0 h 159"/>
                <a:gd name="T6" fmla="*/ 1 w 60"/>
                <a:gd name="T7" fmla="*/ 0 h 159"/>
                <a:gd name="T8" fmla="*/ 1 w 60"/>
                <a:gd name="T9" fmla="*/ 1 h 159"/>
                <a:gd name="T10" fmla="*/ 2 w 60"/>
                <a:gd name="T11" fmla="*/ 2 h 159"/>
                <a:gd name="T12" fmla="*/ 2 w 60"/>
                <a:gd name="T13" fmla="*/ 2 h 159"/>
                <a:gd name="T14" fmla="*/ 2 w 60"/>
                <a:gd name="T15" fmla="*/ 3 h 159"/>
                <a:gd name="T16" fmla="*/ 2 w 60"/>
                <a:gd name="T17" fmla="*/ 4 h 159"/>
                <a:gd name="T18" fmla="*/ 2 w 60"/>
                <a:gd name="T19" fmla="*/ 4 h 159"/>
                <a:gd name="T20" fmla="*/ 2 w 60"/>
                <a:gd name="T21" fmla="*/ 4 h 159"/>
                <a:gd name="T22" fmla="*/ 2 w 60"/>
                <a:gd name="T23" fmla="*/ 4 h 159"/>
                <a:gd name="T24" fmla="*/ 2 w 60"/>
                <a:gd name="T25" fmla="*/ 4 h 159"/>
                <a:gd name="T26" fmla="*/ 1 w 60"/>
                <a:gd name="T27" fmla="*/ 4 h 159"/>
                <a:gd name="T28" fmla="*/ 1 w 60"/>
                <a:gd name="T29" fmla="*/ 4 h 159"/>
                <a:gd name="T30" fmla="*/ 1 w 60"/>
                <a:gd name="T31" fmla="*/ 4 h 159"/>
                <a:gd name="T32" fmla="*/ 1 w 60"/>
                <a:gd name="T33" fmla="*/ 4 h 159"/>
                <a:gd name="T34" fmla="*/ 1 w 60"/>
                <a:gd name="T35" fmla="*/ 4 h 159"/>
                <a:gd name="T36" fmla="*/ 1 w 60"/>
                <a:gd name="T37" fmla="*/ 3 h 159"/>
                <a:gd name="T38" fmla="*/ 1 w 60"/>
                <a:gd name="T39" fmla="*/ 1 h 159"/>
                <a:gd name="T40" fmla="*/ 0 w 60"/>
                <a:gd name="T41" fmla="*/ 0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0"/>
                <a:gd name="T64" fmla="*/ 0 h 159"/>
                <a:gd name="T65" fmla="*/ 60 w 60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0" h="159">
                  <a:moveTo>
                    <a:pt x="0" y="0"/>
                  </a:moveTo>
                  <a:lnTo>
                    <a:pt x="2" y="4"/>
                  </a:lnTo>
                  <a:lnTo>
                    <a:pt x="7" y="14"/>
                  </a:lnTo>
                  <a:lnTo>
                    <a:pt x="15" y="28"/>
                  </a:lnTo>
                  <a:lnTo>
                    <a:pt x="24" y="46"/>
                  </a:lnTo>
                  <a:lnTo>
                    <a:pt x="33" y="68"/>
                  </a:lnTo>
                  <a:lnTo>
                    <a:pt x="44" y="90"/>
                  </a:lnTo>
                  <a:lnTo>
                    <a:pt x="53" y="113"/>
                  </a:lnTo>
                  <a:lnTo>
                    <a:pt x="60" y="135"/>
                  </a:lnTo>
                  <a:lnTo>
                    <a:pt x="59" y="136"/>
                  </a:lnTo>
                  <a:lnTo>
                    <a:pt x="54" y="138"/>
                  </a:lnTo>
                  <a:lnTo>
                    <a:pt x="48" y="142"/>
                  </a:lnTo>
                  <a:lnTo>
                    <a:pt x="40" y="145"/>
                  </a:lnTo>
                  <a:lnTo>
                    <a:pt x="32" y="150"/>
                  </a:lnTo>
                  <a:lnTo>
                    <a:pt x="23" y="153"/>
                  </a:lnTo>
                  <a:lnTo>
                    <a:pt x="15" y="157"/>
                  </a:lnTo>
                  <a:lnTo>
                    <a:pt x="7" y="159"/>
                  </a:lnTo>
                  <a:lnTo>
                    <a:pt x="8" y="144"/>
                  </a:lnTo>
                  <a:lnTo>
                    <a:pt x="10" y="105"/>
                  </a:lnTo>
                  <a:lnTo>
                    <a:pt x="9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2" name="Freeform 23"/>
            <p:cNvSpPr>
              <a:spLocks noChangeAspect="1"/>
            </p:cNvSpPr>
            <p:nvPr/>
          </p:nvSpPr>
          <p:spPr bwMode="auto">
            <a:xfrm>
              <a:off x="4745" y="3425"/>
              <a:ext cx="149" cy="51"/>
            </a:xfrm>
            <a:custGeom>
              <a:avLst/>
              <a:gdLst>
                <a:gd name="T0" fmla="*/ 7 w 297"/>
                <a:gd name="T1" fmla="*/ 1 h 101"/>
                <a:gd name="T2" fmla="*/ 6 w 297"/>
                <a:gd name="T3" fmla="*/ 0 h 101"/>
                <a:gd name="T4" fmla="*/ 6 w 297"/>
                <a:gd name="T5" fmla="*/ 1 h 101"/>
                <a:gd name="T6" fmla="*/ 5 w 297"/>
                <a:gd name="T7" fmla="*/ 1 h 101"/>
                <a:gd name="T8" fmla="*/ 4 w 297"/>
                <a:gd name="T9" fmla="*/ 1 h 101"/>
                <a:gd name="T10" fmla="*/ 3 w 297"/>
                <a:gd name="T11" fmla="*/ 1 h 101"/>
                <a:gd name="T12" fmla="*/ 2 w 297"/>
                <a:gd name="T13" fmla="*/ 1 h 101"/>
                <a:gd name="T14" fmla="*/ 1 w 297"/>
                <a:gd name="T15" fmla="*/ 1 h 101"/>
                <a:gd name="T16" fmla="*/ 1 w 297"/>
                <a:gd name="T17" fmla="*/ 1 h 101"/>
                <a:gd name="T18" fmla="*/ 0 w 297"/>
                <a:gd name="T19" fmla="*/ 2 h 101"/>
                <a:gd name="T20" fmla="*/ 1 w 297"/>
                <a:gd name="T21" fmla="*/ 2 h 101"/>
                <a:gd name="T22" fmla="*/ 1 w 297"/>
                <a:gd name="T23" fmla="*/ 2 h 101"/>
                <a:gd name="T24" fmla="*/ 1 w 297"/>
                <a:gd name="T25" fmla="*/ 2 h 101"/>
                <a:gd name="T26" fmla="*/ 2 w 297"/>
                <a:gd name="T27" fmla="*/ 2 h 101"/>
                <a:gd name="T28" fmla="*/ 2 w 297"/>
                <a:gd name="T29" fmla="*/ 2 h 101"/>
                <a:gd name="T30" fmla="*/ 3 w 297"/>
                <a:gd name="T31" fmla="*/ 2 h 101"/>
                <a:gd name="T32" fmla="*/ 4 w 297"/>
                <a:gd name="T33" fmla="*/ 3 h 101"/>
                <a:gd name="T34" fmla="*/ 4 w 297"/>
                <a:gd name="T35" fmla="*/ 3 h 101"/>
                <a:gd name="T36" fmla="*/ 5 w 297"/>
                <a:gd name="T37" fmla="*/ 3 h 101"/>
                <a:gd name="T38" fmla="*/ 6 w 297"/>
                <a:gd name="T39" fmla="*/ 3 h 101"/>
                <a:gd name="T40" fmla="*/ 7 w 297"/>
                <a:gd name="T41" fmla="*/ 3 h 101"/>
                <a:gd name="T42" fmla="*/ 7 w 297"/>
                <a:gd name="T43" fmla="*/ 3 h 101"/>
                <a:gd name="T44" fmla="*/ 8 w 297"/>
                <a:gd name="T45" fmla="*/ 3 h 101"/>
                <a:gd name="T46" fmla="*/ 9 w 297"/>
                <a:gd name="T47" fmla="*/ 4 h 101"/>
                <a:gd name="T48" fmla="*/ 9 w 297"/>
                <a:gd name="T49" fmla="*/ 4 h 101"/>
                <a:gd name="T50" fmla="*/ 10 w 297"/>
                <a:gd name="T51" fmla="*/ 4 h 101"/>
                <a:gd name="T52" fmla="*/ 6 w 297"/>
                <a:gd name="T53" fmla="*/ 2 h 101"/>
                <a:gd name="T54" fmla="*/ 7 w 297"/>
                <a:gd name="T55" fmla="*/ 1 h 1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97"/>
                <a:gd name="T85" fmla="*/ 0 h 101"/>
                <a:gd name="T86" fmla="*/ 297 w 297"/>
                <a:gd name="T87" fmla="*/ 101 h 10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97" h="101">
                  <a:moveTo>
                    <a:pt x="199" y="7"/>
                  </a:moveTo>
                  <a:lnTo>
                    <a:pt x="169" y="0"/>
                  </a:lnTo>
                  <a:lnTo>
                    <a:pt x="162" y="1"/>
                  </a:lnTo>
                  <a:lnTo>
                    <a:pt x="143" y="3"/>
                  </a:lnTo>
                  <a:lnTo>
                    <a:pt x="116" y="8"/>
                  </a:lnTo>
                  <a:lnTo>
                    <a:pt x="85" y="13"/>
                  </a:lnTo>
                  <a:lnTo>
                    <a:pt x="54" y="18"/>
                  </a:lnTo>
                  <a:lnTo>
                    <a:pt x="26" y="24"/>
                  </a:lnTo>
                  <a:lnTo>
                    <a:pt x="8" y="3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41"/>
                  </a:lnTo>
                  <a:lnTo>
                    <a:pt x="21" y="46"/>
                  </a:lnTo>
                  <a:lnTo>
                    <a:pt x="36" y="51"/>
                  </a:lnTo>
                  <a:lnTo>
                    <a:pt x="53" y="56"/>
                  </a:lnTo>
                  <a:lnTo>
                    <a:pt x="74" y="61"/>
                  </a:lnTo>
                  <a:lnTo>
                    <a:pt x="97" y="67"/>
                  </a:lnTo>
                  <a:lnTo>
                    <a:pt x="121" y="73"/>
                  </a:lnTo>
                  <a:lnTo>
                    <a:pt x="146" y="77"/>
                  </a:lnTo>
                  <a:lnTo>
                    <a:pt x="172" y="83"/>
                  </a:lnTo>
                  <a:lnTo>
                    <a:pt x="196" y="88"/>
                  </a:lnTo>
                  <a:lnTo>
                    <a:pt x="220" y="91"/>
                  </a:lnTo>
                  <a:lnTo>
                    <a:pt x="243" y="96"/>
                  </a:lnTo>
                  <a:lnTo>
                    <a:pt x="264" y="98"/>
                  </a:lnTo>
                  <a:lnTo>
                    <a:pt x="282" y="100"/>
                  </a:lnTo>
                  <a:lnTo>
                    <a:pt x="297" y="101"/>
                  </a:lnTo>
                  <a:lnTo>
                    <a:pt x="177" y="37"/>
                  </a:lnTo>
                  <a:lnTo>
                    <a:pt x="199" y="7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3" name="Freeform 24"/>
            <p:cNvSpPr>
              <a:spLocks noChangeAspect="1"/>
            </p:cNvSpPr>
            <p:nvPr/>
          </p:nvSpPr>
          <p:spPr bwMode="auto">
            <a:xfrm>
              <a:off x="4834" y="3428"/>
              <a:ext cx="167" cy="48"/>
            </a:xfrm>
            <a:custGeom>
              <a:avLst/>
              <a:gdLst>
                <a:gd name="T0" fmla="*/ 4 w 335"/>
                <a:gd name="T1" fmla="*/ 4 h 94"/>
                <a:gd name="T2" fmla="*/ 4 w 335"/>
                <a:gd name="T3" fmla="*/ 3 h 94"/>
                <a:gd name="T4" fmla="*/ 4 w 335"/>
                <a:gd name="T5" fmla="*/ 3 h 94"/>
                <a:gd name="T6" fmla="*/ 5 w 335"/>
                <a:gd name="T7" fmla="*/ 3 h 94"/>
                <a:gd name="T8" fmla="*/ 5 w 335"/>
                <a:gd name="T9" fmla="*/ 3 h 94"/>
                <a:gd name="T10" fmla="*/ 6 w 335"/>
                <a:gd name="T11" fmla="*/ 3 h 94"/>
                <a:gd name="T12" fmla="*/ 6 w 335"/>
                <a:gd name="T13" fmla="*/ 3 h 94"/>
                <a:gd name="T14" fmla="*/ 7 w 335"/>
                <a:gd name="T15" fmla="*/ 2 h 94"/>
                <a:gd name="T16" fmla="*/ 8 w 335"/>
                <a:gd name="T17" fmla="*/ 2 h 94"/>
                <a:gd name="T18" fmla="*/ 8 w 335"/>
                <a:gd name="T19" fmla="*/ 2 h 94"/>
                <a:gd name="T20" fmla="*/ 8 w 335"/>
                <a:gd name="T21" fmla="*/ 2 h 94"/>
                <a:gd name="T22" fmla="*/ 9 w 335"/>
                <a:gd name="T23" fmla="*/ 2 h 94"/>
                <a:gd name="T24" fmla="*/ 9 w 335"/>
                <a:gd name="T25" fmla="*/ 1 h 94"/>
                <a:gd name="T26" fmla="*/ 10 w 335"/>
                <a:gd name="T27" fmla="*/ 1 h 94"/>
                <a:gd name="T28" fmla="*/ 10 w 335"/>
                <a:gd name="T29" fmla="*/ 1 h 94"/>
                <a:gd name="T30" fmla="*/ 10 w 335"/>
                <a:gd name="T31" fmla="*/ 1 h 94"/>
                <a:gd name="T32" fmla="*/ 10 w 335"/>
                <a:gd name="T33" fmla="*/ 1 h 94"/>
                <a:gd name="T34" fmla="*/ 8 w 335"/>
                <a:gd name="T35" fmla="*/ 1 h 94"/>
                <a:gd name="T36" fmla="*/ 6 w 335"/>
                <a:gd name="T37" fmla="*/ 2 h 94"/>
                <a:gd name="T38" fmla="*/ 0 w 335"/>
                <a:gd name="T39" fmla="*/ 0 h 94"/>
                <a:gd name="T40" fmla="*/ 0 w 335"/>
                <a:gd name="T41" fmla="*/ 1 h 94"/>
                <a:gd name="T42" fmla="*/ 3 w 335"/>
                <a:gd name="T43" fmla="*/ 4 h 94"/>
                <a:gd name="T44" fmla="*/ 3 w 335"/>
                <a:gd name="T45" fmla="*/ 4 h 94"/>
                <a:gd name="T46" fmla="*/ 3 w 335"/>
                <a:gd name="T47" fmla="*/ 4 h 94"/>
                <a:gd name="T48" fmla="*/ 3 w 335"/>
                <a:gd name="T49" fmla="*/ 4 h 94"/>
                <a:gd name="T50" fmla="*/ 4 w 335"/>
                <a:gd name="T51" fmla="*/ 4 h 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5"/>
                <a:gd name="T79" fmla="*/ 0 h 94"/>
                <a:gd name="T80" fmla="*/ 335 w 335"/>
                <a:gd name="T81" fmla="*/ 94 h 9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5" h="94">
                  <a:moveTo>
                    <a:pt x="129" y="94"/>
                  </a:moveTo>
                  <a:lnTo>
                    <a:pt x="142" y="93"/>
                  </a:lnTo>
                  <a:lnTo>
                    <a:pt x="157" y="91"/>
                  </a:lnTo>
                  <a:lnTo>
                    <a:pt x="172" y="86"/>
                  </a:lnTo>
                  <a:lnTo>
                    <a:pt x="188" y="82"/>
                  </a:lnTo>
                  <a:lnTo>
                    <a:pt x="205" y="76"/>
                  </a:lnTo>
                  <a:lnTo>
                    <a:pt x="223" y="70"/>
                  </a:lnTo>
                  <a:lnTo>
                    <a:pt x="240" y="63"/>
                  </a:lnTo>
                  <a:lnTo>
                    <a:pt x="256" y="56"/>
                  </a:lnTo>
                  <a:lnTo>
                    <a:pt x="272" y="49"/>
                  </a:lnTo>
                  <a:lnTo>
                    <a:pt x="286" y="44"/>
                  </a:lnTo>
                  <a:lnTo>
                    <a:pt x="300" y="37"/>
                  </a:lnTo>
                  <a:lnTo>
                    <a:pt x="311" y="32"/>
                  </a:lnTo>
                  <a:lnTo>
                    <a:pt x="321" y="28"/>
                  </a:lnTo>
                  <a:lnTo>
                    <a:pt x="329" y="24"/>
                  </a:lnTo>
                  <a:lnTo>
                    <a:pt x="333" y="22"/>
                  </a:lnTo>
                  <a:lnTo>
                    <a:pt x="335" y="21"/>
                  </a:lnTo>
                  <a:lnTo>
                    <a:pt x="267" y="25"/>
                  </a:lnTo>
                  <a:lnTo>
                    <a:pt x="210" y="46"/>
                  </a:lnTo>
                  <a:lnTo>
                    <a:pt x="22" y="0"/>
                  </a:lnTo>
                  <a:lnTo>
                    <a:pt x="0" y="30"/>
                  </a:lnTo>
                  <a:lnTo>
                    <a:pt x="120" y="94"/>
                  </a:lnTo>
                  <a:lnTo>
                    <a:pt x="123" y="94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4" name="Freeform 25"/>
            <p:cNvSpPr>
              <a:spLocks noChangeAspect="1"/>
            </p:cNvSpPr>
            <p:nvPr/>
          </p:nvSpPr>
          <p:spPr bwMode="auto">
            <a:xfrm>
              <a:off x="4731" y="3445"/>
              <a:ext cx="139" cy="41"/>
            </a:xfrm>
            <a:custGeom>
              <a:avLst/>
              <a:gdLst>
                <a:gd name="T0" fmla="*/ 0 w 279"/>
                <a:gd name="T1" fmla="*/ 0 h 83"/>
                <a:gd name="T2" fmla="*/ 0 w 279"/>
                <a:gd name="T3" fmla="*/ 0 h 83"/>
                <a:gd name="T4" fmla="*/ 0 w 279"/>
                <a:gd name="T5" fmla="*/ 0 h 83"/>
                <a:gd name="T6" fmla="*/ 0 w 279"/>
                <a:gd name="T7" fmla="*/ 0 h 83"/>
                <a:gd name="T8" fmla="*/ 0 w 279"/>
                <a:gd name="T9" fmla="*/ 0 h 83"/>
                <a:gd name="T10" fmla="*/ 0 w 279"/>
                <a:gd name="T11" fmla="*/ 0 h 83"/>
                <a:gd name="T12" fmla="*/ 1 w 279"/>
                <a:gd name="T13" fmla="*/ 0 h 83"/>
                <a:gd name="T14" fmla="*/ 1 w 279"/>
                <a:gd name="T15" fmla="*/ 1 h 83"/>
                <a:gd name="T16" fmla="*/ 2 w 279"/>
                <a:gd name="T17" fmla="*/ 1 h 83"/>
                <a:gd name="T18" fmla="*/ 2 w 279"/>
                <a:gd name="T19" fmla="*/ 1 h 83"/>
                <a:gd name="T20" fmla="*/ 3 w 279"/>
                <a:gd name="T21" fmla="*/ 1 h 83"/>
                <a:gd name="T22" fmla="*/ 4 w 279"/>
                <a:gd name="T23" fmla="*/ 1 h 83"/>
                <a:gd name="T24" fmla="*/ 4 w 279"/>
                <a:gd name="T25" fmla="*/ 2 h 83"/>
                <a:gd name="T26" fmla="*/ 5 w 279"/>
                <a:gd name="T27" fmla="*/ 2 h 83"/>
                <a:gd name="T28" fmla="*/ 5 w 279"/>
                <a:gd name="T29" fmla="*/ 2 h 83"/>
                <a:gd name="T30" fmla="*/ 6 w 279"/>
                <a:gd name="T31" fmla="*/ 2 h 83"/>
                <a:gd name="T32" fmla="*/ 6 w 279"/>
                <a:gd name="T33" fmla="*/ 2 h 83"/>
                <a:gd name="T34" fmla="*/ 7 w 279"/>
                <a:gd name="T35" fmla="*/ 2 h 83"/>
                <a:gd name="T36" fmla="*/ 7 w 279"/>
                <a:gd name="T37" fmla="*/ 2 h 83"/>
                <a:gd name="T38" fmla="*/ 8 w 279"/>
                <a:gd name="T39" fmla="*/ 2 h 83"/>
                <a:gd name="T40" fmla="*/ 8 w 279"/>
                <a:gd name="T41" fmla="*/ 2 h 83"/>
                <a:gd name="T42" fmla="*/ 8 w 279"/>
                <a:gd name="T43" fmla="*/ 2 h 83"/>
                <a:gd name="T44" fmla="*/ 8 w 279"/>
                <a:gd name="T45" fmla="*/ 2 h 83"/>
                <a:gd name="T46" fmla="*/ 7 w 279"/>
                <a:gd name="T47" fmla="*/ 2 h 83"/>
                <a:gd name="T48" fmla="*/ 7 w 279"/>
                <a:gd name="T49" fmla="*/ 2 h 83"/>
                <a:gd name="T50" fmla="*/ 6 w 279"/>
                <a:gd name="T51" fmla="*/ 2 h 83"/>
                <a:gd name="T52" fmla="*/ 6 w 279"/>
                <a:gd name="T53" fmla="*/ 2 h 83"/>
                <a:gd name="T54" fmla="*/ 5 w 279"/>
                <a:gd name="T55" fmla="*/ 1 h 83"/>
                <a:gd name="T56" fmla="*/ 4 w 279"/>
                <a:gd name="T57" fmla="*/ 1 h 83"/>
                <a:gd name="T58" fmla="*/ 3 w 279"/>
                <a:gd name="T59" fmla="*/ 1 h 83"/>
                <a:gd name="T60" fmla="*/ 3 w 279"/>
                <a:gd name="T61" fmla="*/ 1 h 83"/>
                <a:gd name="T62" fmla="*/ 2 w 279"/>
                <a:gd name="T63" fmla="*/ 1 h 83"/>
                <a:gd name="T64" fmla="*/ 1 w 279"/>
                <a:gd name="T65" fmla="*/ 0 h 83"/>
                <a:gd name="T66" fmla="*/ 1 w 279"/>
                <a:gd name="T67" fmla="*/ 0 h 83"/>
                <a:gd name="T68" fmla="*/ 0 w 279"/>
                <a:gd name="T69" fmla="*/ 0 h 83"/>
                <a:gd name="T70" fmla="*/ 0 w 279"/>
                <a:gd name="T71" fmla="*/ 0 h 83"/>
                <a:gd name="T72" fmla="*/ 0 w 279"/>
                <a:gd name="T73" fmla="*/ 0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9"/>
                <a:gd name="T112" fmla="*/ 0 h 83"/>
                <a:gd name="T113" fmla="*/ 279 w 279"/>
                <a:gd name="T114" fmla="*/ 83 h 8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9" h="83">
                  <a:moveTo>
                    <a:pt x="2" y="0"/>
                  </a:moveTo>
                  <a:lnTo>
                    <a:pt x="1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7" y="15"/>
                  </a:lnTo>
                  <a:lnTo>
                    <a:pt x="22" y="22"/>
                  </a:lnTo>
                  <a:lnTo>
                    <a:pt x="38" y="29"/>
                  </a:lnTo>
                  <a:lnTo>
                    <a:pt x="55" y="36"/>
                  </a:lnTo>
                  <a:lnTo>
                    <a:pt x="74" y="43"/>
                  </a:lnTo>
                  <a:lnTo>
                    <a:pt x="92" y="50"/>
                  </a:lnTo>
                  <a:lnTo>
                    <a:pt x="112" y="55"/>
                  </a:lnTo>
                  <a:lnTo>
                    <a:pt x="130" y="61"/>
                  </a:lnTo>
                  <a:lnTo>
                    <a:pt x="150" y="67"/>
                  </a:lnTo>
                  <a:lnTo>
                    <a:pt x="168" y="72"/>
                  </a:lnTo>
                  <a:lnTo>
                    <a:pt x="187" y="75"/>
                  </a:lnTo>
                  <a:lnTo>
                    <a:pt x="204" y="79"/>
                  </a:lnTo>
                  <a:lnTo>
                    <a:pt x="221" y="81"/>
                  </a:lnTo>
                  <a:lnTo>
                    <a:pt x="238" y="83"/>
                  </a:lnTo>
                  <a:lnTo>
                    <a:pt x="252" y="83"/>
                  </a:lnTo>
                  <a:lnTo>
                    <a:pt x="266" y="83"/>
                  </a:lnTo>
                  <a:lnTo>
                    <a:pt x="279" y="82"/>
                  </a:lnTo>
                  <a:lnTo>
                    <a:pt x="276" y="81"/>
                  </a:lnTo>
                  <a:lnTo>
                    <a:pt x="267" y="80"/>
                  </a:lnTo>
                  <a:lnTo>
                    <a:pt x="255" y="77"/>
                  </a:lnTo>
                  <a:lnTo>
                    <a:pt x="238" y="73"/>
                  </a:lnTo>
                  <a:lnTo>
                    <a:pt x="218" y="69"/>
                  </a:lnTo>
                  <a:lnTo>
                    <a:pt x="195" y="64"/>
                  </a:lnTo>
                  <a:lnTo>
                    <a:pt x="172" y="58"/>
                  </a:lnTo>
                  <a:lnTo>
                    <a:pt x="147" y="52"/>
                  </a:lnTo>
                  <a:lnTo>
                    <a:pt x="121" y="45"/>
                  </a:lnTo>
                  <a:lnTo>
                    <a:pt x="97" y="38"/>
                  </a:lnTo>
                  <a:lnTo>
                    <a:pt x="73" y="32"/>
                  </a:lnTo>
                  <a:lnTo>
                    <a:pt x="52" y="26"/>
                  </a:lnTo>
                  <a:lnTo>
                    <a:pt x="34" y="19"/>
                  </a:lnTo>
                  <a:lnTo>
                    <a:pt x="19" y="12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5" name="Freeform 26"/>
            <p:cNvSpPr>
              <a:spLocks noChangeAspect="1"/>
            </p:cNvSpPr>
            <p:nvPr/>
          </p:nvSpPr>
          <p:spPr bwMode="auto">
            <a:xfrm>
              <a:off x="4898" y="3055"/>
              <a:ext cx="19" cy="17"/>
            </a:xfrm>
            <a:custGeom>
              <a:avLst/>
              <a:gdLst>
                <a:gd name="T0" fmla="*/ 0 w 39"/>
                <a:gd name="T1" fmla="*/ 1 h 36"/>
                <a:gd name="T2" fmla="*/ 0 w 39"/>
                <a:gd name="T3" fmla="*/ 1 h 36"/>
                <a:gd name="T4" fmla="*/ 1 w 39"/>
                <a:gd name="T5" fmla="*/ 0 h 36"/>
                <a:gd name="T6" fmla="*/ 1 w 39"/>
                <a:gd name="T7" fmla="*/ 0 h 36"/>
                <a:gd name="T8" fmla="*/ 1 w 39"/>
                <a:gd name="T9" fmla="*/ 0 h 36"/>
                <a:gd name="T10" fmla="*/ 1 w 39"/>
                <a:gd name="T11" fmla="*/ 0 h 36"/>
                <a:gd name="T12" fmla="*/ 1 w 39"/>
                <a:gd name="T13" fmla="*/ 0 h 36"/>
                <a:gd name="T14" fmla="*/ 0 w 39"/>
                <a:gd name="T15" fmla="*/ 0 h 36"/>
                <a:gd name="T16" fmla="*/ 0 w 39"/>
                <a:gd name="T17" fmla="*/ 0 h 36"/>
                <a:gd name="T18" fmla="*/ 0 w 39"/>
                <a:gd name="T19" fmla="*/ 0 h 36"/>
                <a:gd name="T20" fmla="*/ 0 w 39"/>
                <a:gd name="T21" fmla="*/ 0 h 36"/>
                <a:gd name="T22" fmla="*/ 0 w 39"/>
                <a:gd name="T23" fmla="*/ 0 h 36"/>
                <a:gd name="T24" fmla="*/ 0 w 39"/>
                <a:gd name="T25" fmla="*/ 0 h 36"/>
                <a:gd name="T26" fmla="*/ 0 w 39"/>
                <a:gd name="T27" fmla="*/ 0 h 36"/>
                <a:gd name="T28" fmla="*/ 0 w 39"/>
                <a:gd name="T29" fmla="*/ 0 h 36"/>
                <a:gd name="T30" fmla="*/ 0 w 39"/>
                <a:gd name="T31" fmla="*/ 1 h 36"/>
                <a:gd name="T32" fmla="*/ 0 w 39"/>
                <a:gd name="T33" fmla="*/ 1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6"/>
                <a:gd name="T53" fmla="*/ 39 w 3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6">
                  <a:moveTo>
                    <a:pt x="20" y="36"/>
                  </a:moveTo>
                  <a:lnTo>
                    <a:pt x="27" y="35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0"/>
                  </a:lnTo>
                  <a:lnTo>
                    <a:pt x="12" y="35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872" name="Group 27"/>
          <p:cNvGrpSpPr>
            <a:grpSpLocks noChangeAspect="1"/>
          </p:cNvGrpSpPr>
          <p:nvPr/>
        </p:nvGrpSpPr>
        <p:grpSpPr bwMode="auto">
          <a:xfrm>
            <a:off x="6489700" y="3427413"/>
            <a:ext cx="1395413" cy="1582737"/>
            <a:chOff x="4666" y="2982"/>
            <a:chExt cx="481" cy="568"/>
          </a:xfrm>
        </p:grpSpPr>
        <p:sp>
          <p:nvSpPr>
            <p:cNvPr id="36888" name="AutoShape 28"/>
            <p:cNvSpPr>
              <a:spLocks noChangeAspect="1" noChangeArrowheads="1" noTextEdit="1"/>
            </p:cNvSpPr>
            <p:nvPr/>
          </p:nvSpPr>
          <p:spPr bwMode="auto">
            <a:xfrm>
              <a:off x="4666" y="2982"/>
              <a:ext cx="481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9" name="Freeform 29"/>
            <p:cNvSpPr>
              <a:spLocks noChangeAspect="1"/>
            </p:cNvSpPr>
            <p:nvPr/>
          </p:nvSpPr>
          <p:spPr bwMode="auto">
            <a:xfrm>
              <a:off x="4666" y="2982"/>
              <a:ext cx="362" cy="517"/>
            </a:xfrm>
            <a:custGeom>
              <a:avLst/>
              <a:gdLst>
                <a:gd name="T0" fmla="*/ 5 w 724"/>
                <a:gd name="T1" fmla="*/ 2 h 1033"/>
                <a:gd name="T2" fmla="*/ 1 w 724"/>
                <a:gd name="T3" fmla="*/ 21 h 1033"/>
                <a:gd name="T4" fmla="*/ 5 w 724"/>
                <a:gd name="T5" fmla="*/ 23 h 1033"/>
                <a:gd name="T6" fmla="*/ 5 w 724"/>
                <a:gd name="T7" fmla="*/ 23 h 1033"/>
                <a:gd name="T8" fmla="*/ 6 w 724"/>
                <a:gd name="T9" fmla="*/ 23 h 1033"/>
                <a:gd name="T10" fmla="*/ 7 w 724"/>
                <a:gd name="T11" fmla="*/ 23 h 1033"/>
                <a:gd name="T12" fmla="*/ 8 w 724"/>
                <a:gd name="T13" fmla="*/ 23 h 1033"/>
                <a:gd name="T14" fmla="*/ 10 w 724"/>
                <a:gd name="T15" fmla="*/ 23 h 1033"/>
                <a:gd name="T16" fmla="*/ 11 w 724"/>
                <a:gd name="T17" fmla="*/ 23 h 1033"/>
                <a:gd name="T18" fmla="*/ 13 w 724"/>
                <a:gd name="T19" fmla="*/ 24 h 1033"/>
                <a:gd name="T20" fmla="*/ 13 w 724"/>
                <a:gd name="T21" fmla="*/ 24 h 1033"/>
                <a:gd name="T22" fmla="*/ 13 w 724"/>
                <a:gd name="T23" fmla="*/ 24 h 1033"/>
                <a:gd name="T24" fmla="*/ 13 w 724"/>
                <a:gd name="T25" fmla="*/ 25 h 1033"/>
                <a:gd name="T26" fmla="*/ 13 w 724"/>
                <a:gd name="T27" fmla="*/ 26 h 1033"/>
                <a:gd name="T28" fmla="*/ 13 w 724"/>
                <a:gd name="T29" fmla="*/ 27 h 1033"/>
                <a:gd name="T30" fmla="*/ 12 w 724"/>
                <a:gd name="T31" fmla="*/ 27 h 1033"/>
                <a:gd name="T32" fmla="*/ 11 w 724"/>
                <a:gd name="T33" fmla="*/ 27 h 1033"/>
                <a:gd name="T34" fmla="*/ 10 w 724"/>
                <a:gd name="T35" fmla="*/ 27 h 1033"/>
                <a:gd name="T36" fmla="*/ 9 w 724"/>
                <a:gd name="T37" fmla="*/ 28 h 1033"/>
                <a:gd name="T38" fmla="*/ 7 w 724"/>
                <a:gd name="T39" fmla="*/ 28 h 1033"/>
                <a:gd name="T40" fmla="*/ 6 w 724"/>
                <a:gd name="T41" fmla="*/ 28 h 1033"/>
                <a:gd name="T42" fmla="*/ 5 w 724"/>
                <a:gd name="T43" fmla="*/ 28 h 1033"/>
                <a:gd name="T44" fmla="*/ 4 w 724"/>
                <a:gd name="T45" fmla="*/ 29 h 1033"/>
                <a:gd name="T46" fmla="*/ 4 w 724"/>
                <a:gd name="T47" fmla="*/ 29 h 1033"/>
                <a:gd name="T48" fmla="*/ 4 w 724"/>
                <a:gd name="T49" fmla="*/ 30 h 1033"/>
                <a:gd name="T50" fmla="*/ 4 w 724"/>
                <a:gd name="T51" fmla="*/ 30 h 1033"/>
                <a:gd name="T52" fmla="*/ 5 w 724"/>
                <a:gd name="T53" fmla="*/ 31 h 1033"/>
                <a:gd name="T54" fmla="*/ 5 w 724"/>
                <a:gd name="T55" fmla="*/ 31 h 1033"/>
                <a:gd name="T56" fmla="*/ 6 w 724"/>
                <a:gd name="T57" fmla="*/ 31 h 1033"/>
                <a:gd name="T58" fmla="*/ 8 w 724"/>
                <a:gd name="T59" fmla="*/ 31 h 1033"/>
                <a:gd name="T60" fmla="*/ 9 w 724"/>
                <a:gd name="T61" fmla="*/ 32 h 1033"/>
                <a:gd name="T62" fmla="*/ 11 w 724"/>
                <a:gd name="T63" fmla="*/ 32 h 1033"/>
                <a:gd name="T64" fmla="*/ 12 w 724"/>
                <a:gd name="T65" fmla="*/ 32 h 1033"/>
                <a:gd name="T66" fmla="*/ 14 w 724"/>
                <a:gd name="T67" fmla="*/ 33 h 1033"/>
                <a:gd name="T68" fmla="*/ 15 w 724"/>
                <a:gd name="T69" fmla="*/ 33 h 1033"/>
                <a:gd name="T70" fmla="*/ 16 w 724"/>
                <a:gd name="T71" fmla="*/ 33 h 1033"/>
                <a:gd name="T72" fmla="*/ 17 w 724"/>
                <a:gd name="T73" fmla="*/ 32 h 1033"/>
                <a:gd name="T74" fmla="*/ 18 w 724"/>
                <a:gd name="T75" fmla="*/ 32 h 1033"/>
                <a:gd name="T76" fmla="*/ 19 w 724"/>
                <a:gd name="T77" fmla="*/ 31 h 1033"/>
                <a:gd name="T78" fmla="*/ 20 w 724"/>
                <a:gd name="T79" fmla="*/ 31 h 1033"/>
                <a:gd name="T80" fmla="*/ 21 w 724"/>
                <a:gd name="T81" fmla="*/ 30 h 1033"/>
                <a:gd name="T82" fmla="*/ 22 w 724"/>
                <a:gd name="T83" fmla="*/ 30 h 1033"/>
                <a:gd name="T84" fmla="*/ 22 w 724"/>
                <a:gd name="T85" fmla="*/ 29 h 1033"/>
                <a:gd name="T86" fmla="*/ 22 w 724"/>
                <a:gd name="T87" fmla="*/ 29 h 1033"/>
                <a:gd name="T88" fmla="*/ 22 w 724"/>
                <a:gd name="T89" fmla="*/ 29 h 1033"/>
                <a:gd name="T90" fmla="*/ 21 w 724"/>
                <a:gd name="T91" fmla="*/ 28 h 1033"/>
                <a:gd name="T92" fmla="*/ 20 w 724"/>
                <a:gd name="T93" fmla="*/ 28 h 1033"/>
                <a:gd name="T94" fmla="*/ 20 w 724"/>
                <a:gd name="T95" fmla="*/ 27 h 1033"/>
                <a:gd name="T96" fmla="*/ 20 w 724"/>
                <a:gd name="T97" fmla="*/ 25 h 1033"/>
                <a:gd name="T98" fmla="*/ 20 w 724"/>
                <a:gd name="T99" fmla="*/ 23 h 1033"/>
                <a:gd name="T100" fmla="*/ 19 w 724"/>
                <a:gd name="T101" fmla="*/ 21 h 1033"/>
                <a:gd name="T102" fmla="*/ 22 w 724"/>
                <a:gd name="T103" fmla="*/ 3 h 1033"/>
                <a:gd name="T104" fmla="*/ 21 w 724"/>
                <a:gd name="T105" fmla="*/ 0 h 1033"/>
                <a:gd name="T106" fmla="*/ 6 w 724"/>
                <a:gd name="T107" fmla="*/ 2 h 10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24"/>
                <a:gd name="T163" fmla="*/ 0 h 1033"/>
                <a:gd name="T164" fmla="*/ 724 w 724"/>
                <a:gd name="T165" fmla="*/ 1033 h 10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24" h="1033">
                  <a:moveTo>
                    <a:pt x="179" y="62"/>
                  </a:moveTo>
                  <a:lnTo>
                    <a:pt x="152" y="56"/>
                  </a:lnTo>
                  <a:lnTo>
                    <a:pt x="0" y="623"/>
                  </a:lnTo>
                  <a:lnTo>
                    <a:pt x="31" y="642"/>
                  </a:lnTo>
                  <a:lnTo>
                    <a:pt x="31" y="671"/>
                  </a:lnTo>
                  <a:lnTo>
                    <a:pt x="132" y="719"/>
                  </a:lnTo>
                  <a:lnTo>
                    <a:pt x="135" y="719"/>
                  </a:lnTo>
                  <a:lnTo>
                    <a:pt x="143" y="720"/>
                  </a:lnTo>
                  <a:lnTo>
                    <a:pt x="154" y="720"/>
                  </a:lnTo>
                  <a:lnTo>
                    <a:pt x="169" y="721"/>
                  </a:lnTo>
                  <a:lnTo>
                    <a:pt x="188" y="724"/>
                  </a:lnTo>
                  <a:lnTo>
                    <a:pt x="209" y="725"/>
                  </a:lnTo>
                  <a:lnTo>
                    <a:pt x="230" y="727"/>
                  </a:lnTo>
                  <a:lnTo>
                    <a:pt x="255" y="728"/>
                  </a:lnTo>
                  <a:lnTo>
                    <a:pt x="278" y="730"/>
                  </a:lnTo>
                  <a:lnTo>
                    <a:pt x="302" y="733"/>
                  </a:lnTo>
                  <a:lnTo>
                    <a:pt x="326" y="734"/>
                  </a:lnTo>
                  <a:lnTo>
                    <a:pt x="348" y="736"/>
                  </a:lnTo>
                  <a:lnTo>
                    <a:pt x="369" y="739"/>
                  </a:lnTo>
                  <a:lnTo>
                    <a:pt x="387" y="740"/>
                  </a:lnTo>
                  <a:lnTo>
                    <a:pt x="402" y="742"/>
                  </a:lnTo>
                  <a:lnTo>
                    <a:pt x="414" y="743"/>
                  </a:lnTo>
                  <a:lnTo>
                    <a:pt x="414" y="745"/>
                  </a:lnTo>
                  <a:lnTo>
                    <a:pt x="415" y="752"/>
                  </a:lnTo>
                  <a:lnTo>
                    <a:pt x="415" y="763"/>
                  </a:lnTo>
                  <a:lnTo>
                    <a:pt x="414" y="777"/>
                  </a:lnTo>
                  <a:lnTo>
                    <a:pt x="411" y="793"/>
                  </a:lnTo>
                  <a:lnTo>
                    <a:pt x="407" y="811"/>
                  </a:lnTo>
                  <a:lnTo>
                    <a:pt x="399" y="832"/>
                  </a:lnTo>
                  <a:lnTo>
                    <a:pt x="387" y="853"/>
                  </a:lnTo>
                  <a:lnTo>
                    <a:pt x="385" y="853"/>
                  </a:lnTo>
                  <a:lnTo>
                    <a:pt x="377" y="854"/>
                  </a:lnTo>
                  <a:lnTo>
                    <a:pt x="365" y="855"/>
                  </a:lnTo>
                  <a:lnTo>
                    <a:pt x="350" y="857"/>
                  </a:lnTo>
                  <a:lnTo>
                    <a:pt x="333" y="859"/>
                  </a:lnTo>
                  <a:lnTo>
                    <a:pt x="313" y="862"/>
                  </a:lnTo>
                  <a:lnTo>
                    <a:pt x="291" y="865"/>
                  </a:lnTo>
                  <a:lnTo>
                    <a:pt x="268" y="869"/>
                  </a:lnTo>
                  <a:lnTo>
                    <a:pt x="245" y="872"/>
                  </a:lnTo>
                  <a:lnTo>
                    <a:pt x="222" y="876"/>
                  </a:lnTo>
                  <a:lnTo>
                    <a:pt x="200" y="879"/>
                  </a:lnTo>
                  <a:lnTo>
                    <a:pt x="181" y="884"/>
                  </a:lnTo>
                  <a:lnTo>
                    <a:pt x="162" y="887"/>
                  </a:lnTo>
                  <a:lnTo>
                    <a:pt x="146" y="891"/>
                  </a:lnTo>
                  <a:lnTo>
                    <a:pt x="135" y="895"/>
                  </a:lnTo>
                  <a:lnTo>
                    <a:pt x="127" y="899"/>
                  </a:lnTo>
                  <a:lnTo>
                    <a:pt x="119" y="906"/>
                  </a:lnTo>
                  <a:lnTo>
                    <a:pt x="113" y="914"/>
                  </a:lnTo>
                  <a:lnTo>
                    <a:pt x="111" y="922"/>
                  </a:lnTo>
                  <a:lnTo>
                    <a:pt x="109" y="930"/>
                  </a:lnTo>
                  <a:lnTo>
                    <a:pt x="112" y="940"/>
                  </a:lnTo>
                  <a:lnTo>
                    <a:pt x="118" y="951"/>
                  </a:lnTo>
                  <a:lnTo>
                    <a:pt x="126" y="959"/>
                  </a:lnTo>
                  <a:lnTo>
                    <a:pt x="136" y="963"/>
                  </a:lnTo>
                  <a:lnTo>
                    <a:pt x="144" y="965"/>
                  </a:lnTo>
                  <a:lnTo>
                    <a:pt x="156" y="969"/>
                  </a:lnTo>
                  <a:lnTo>
                    <a:pt x="172" y="974"/>
                  </a:lnTo>
                  <a:lnTo>
                    <a:pt x="190" y="978"/>
                  </a:lnTo>
                  <a:lnTo>
                    <a:pt x="212" y="984"/>
                  </a:lnTo>
                  <a:lnTo>
                    <a:pt x="235" y="990"/>
                  </a:lnTo>
                  <a:lnTo>
                    <a:pt x="259" y="995"/>
                  </a:lnTo>
                  <a:lnTo>
                    <a:pt x="285" y="1001"/>
                  </a:lnTo>
                  <a:lnTo>
                    <a:pt x="310" y="1008"/>
                  </a:lnTo>
                  <a:lnTo>
                    <a:pt x="335" y="1014"/>
                  </a:lnTo>
                  <a:lnTo>
                    <a:pt x="361" y="1018"/>
                  </a:lnTo>
                  <a:lnTo>
                    <a:pt x="384" y="1024"/>
                  </a:lnTo>
                  <a:lnTo>
                    <a:pt x="406" y="1028"/>
                  </a:lnTo>
                  <a:lnTo>
                    <a:pt x="425" y="1031"/>
                  </a:lnTo>
                  <a:lnTo>
                    <a:pt x="441" y="1032"/>
                  </a:lnTo>
                  <a:lnTo>
                    <a:pt x="455" y="1033"/>
                  </a:lnTo>
                  <a:lnTo>
                    <a:pt x="468" y="1032"/>
                  </a:lnTo>
                  <a:lnTo>
                    <a:pt x="483" y="1030"/>
                  </a:lnTo>
                  <a:lnTo>
                    <a:pt x="500" y="1025"/>
                  </a:lnTo>
                  <a:lnTo>
                    <a:pt x="517" y="1020"/>
                  </a:lnTo>
                  <a:lnTo>
                    <a:pt x="536" y="1013"/>
                  </a:lnTo>
                  <a:lnTo>
                    <a:pt x="555" y="1005"/>
                  </a:lnTo>
                  <a:lnTo>
                    <a:pt x="575" y="997"/>
                  </a:lnTo>
                  <a:lnTo>
                    <a:pt x="594" y="987"/>
                  </a:lnTo>
                  <a:lnTo>
                    <a:pt x="614" y="978"/>
                  </a:lnTo>
                  <a:lnTo>
                    <a:pt x="631" y="969"/>
                  </a:lnTo>
                  <a:lnTo>
                    <a:pt x="649" y="960"/>
                  </a:lnTo>
                  <a:lnTo>
                    <a:pt x="664" y="952"/>
                  </a:lnTo>
                  <a:lnTo>
                    <a:pt x="676" y="944"/>
                  </a:lnTo>
                  <a:lnTo>
                    <a:pt x="687" y="936"/>
                  </a:lnTo>
                  <a:lnTo>
                    <a:pt x="695" y="930"/>
                  </a:lnTo>
                  <a:lnTo>
                    <a:pt x="699" y="925"/>
                  </a:lnTo>
                  <a:lnTo>
                    <a:pt x="702" y="917"/>
                  </a:lnTo>
                  <a:lnTo>
                    <a:pt x="699" y="910"/>
                  </a:lnTo>
                  <a:lnTo>
                    <a:pt x="692" y="904"/>
                  </a:lnTo>
                  <a:lnTo>
                    <a:pt x="682" y="900"/>
                  </a:lnTo>
                  <a:lnTo>
                    <a:pt x="669" y="895"/>
                  </a:lnTo>
                  <a:lnTo>
                    <a:pt x="657" y="892"/>
                  </a:lnTo>
                  <a:lnTo>
                    <a:pt x="644" y="888"/>
                  </a:lnTo>
                  <a:lnTo>
                    <a:pt x="634" y="886"/>
                  </a:lnTo>
                  <a:lnTo>
                    <a:pt x="633" y="879"/>
                  </a:lnTo>
                  <a:lnTo>
                    <a:pt x="631" y="861"/>
                  </a:lnTo>
                  <a:lnTo>
                    <a:pt x="628" y="833"/>
                  </a:lnTo>
                  <a:lnTo>
                    <a:pt x="623" y="798"/>
                  </a:lnTo>
                  <a:lnTo>
                    <a:pt x="618" y="760"/>
                  </a:lnTo>
                  <a:lnTo>
                    <a:pt x="611" y="720"/>
                  </a:lnTo>
                  <a:lnTo>
                    <a:pt x="603" y="682"/>
                  </a:lnTo>
                  <a:lnTo>
                    <a:pt x="592" y="647"/>
                  </a:lnTo>
                  <a:lnTo>
                    <a:pt x="724" y="137"/>
                  </a:lnTo>
                  <a:lnTo>
                    <a:pt x="697" y="86"/>
                  </a:lnTo>
                  <a:lnTo>
                    <a:pt x="712" y="52"/>
                  </a:lnTo>
                  <a:lnTo>
                    <a:pt x="643" y="0"/>
                  </a:lnTo>
                  <a:lnTo>
                    <a:pt x="627" y="9"/>
                  </a:lnTo>
                  <a:lnTo>
                    <a:pt x="179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0" name="Freeform 30"/>
            <p:cNvSpPr>
              <a:spLocks noChangeAspect="1"/>
            </p:cNvSpPr>
            <p:nvPr/>
          </p:nvSpPr>
          <p:spPr bwMode="auto">
            <a:xfrm>
              <a:off x="4685" y="2998"/>
              <a:ext cx="299" cy="300"/>
            </a:xfrm>
            <a:custGeom>
              <a:avLst/>
              <a:gdLst>
                <a:gd name="T0" fmla="*/ 0 w 598"/>
                <a:gd name="T1" fmla="*/ 17 h 602"/>
                <a:gd name="T2" fmla="*/ 14 w 598"/>
                <a:gd name="T3" fmla="*/ 18 h 602"/>
                <a:gd name="T4" fmla="*/ 19 w 598"/>
                <a:gd name="T5" fmla="*/ 0 h 602"/>
                <a:gd name="T6" fmla="*/ 19 w 598"/>
                <a:gd name="T7" fmla="*/ 0 h 602"/>
                <a:gd name="T8" fmla="*/ 5 w 598"/>
                <a:gd name="T9" fmla="*/ 1 h 602"/>
                <a:gd name="T10" fmla="*/ 5 w 598"/>
                <a:gd name="T11" fmla="*/ 1 h 602"/>
                <a:gd name="T12" fmla="*/ 0 w 598"/>
                <a:gd name="T13" fmla="*/ 17 h 6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8"/>
                <a:gd name="T22" fmla="*/ 0 h 602"/>
                <a:gd name="T23" fmla="*/ 598 w 598"/>
                <a:gd name="T24" fmla="*/ 602 h 6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8" h="602">
                  <a:moveTo>
                    <a:pt x="0" y="573"/>
                  </a:moveTo>
                  <a:lnTo>
                    <a:pt x="436" y="602"/>
                  </a:lnTo>
                  <a:lnTo>
                    <a:pt x="598" y="0"/>
                  </a:lnTo>
                  <a:lnTo>
                    <a:pt x="578" y="9"/>
                  </a:lnTo>
                  <a:lnTo>
                    <a:pt x="147" y="54"/>
                  </a:lnTo>
                  <a:lnTo>
                    <a:pt x="131" y="51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1" name="Freeform 31"/>
            <p:cNvSpPr>
              <a:spLocks noChangeAspect="1"/>
            </p:cNvSpPr>
            <p:nvPr/>
          </p:nvSpPr>
          <p:spPr bwMode="auto">
            <a:xfrm>
              <a:off x="4910" y="2999"/>
              <a:ext cx="88" cy="308"/>
            </a:xfrm>
            <a:custGeom>
              <a:avLst/>
              <a:gdLst>
                <a:gd name="T0" fmla="*/ 5 w 177"/>
                <a:gd name="T1" fmla="*/ 0 h 617"/>
                <a:gd name="T2" fmla="*/ 5 w 177"/>
                <a:gd name="T3" fmla="*/ 0 h 617"/>
                <a:gd name="T4" fmla="*/ 0 w 177"/>
                <a:gd name="T5" fmla="*/ 19 h 617"/>
                <a:gd name="T6" fmla="*/ 0 w 177"/>
                <a:gd name="T7" fmla="*/ 19 h 617"/>
                <a:gd name="T8" fmla="*/ 5 w 177"/>
                <a:gd name="T9" fmla="*/ 0 h 6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"/>
                <a:gd name="T16" fmla="*/ 0 h 617"/>
                <a:gd name="T17" fmla="*/ 177 w 177"/>
                <a:gd name="T18" fmla="*/ 617 h 6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" h="617">
                  <a:moveTo>
                    <a:pt x="165" y="0"/>
                  </a:moveTo>
                  <a:lnTo>
                    <a:pt x="177" y="5"/>
                  </a:lnTo>
                  <a:lnTo>
                    <a:pt x="10" y="617"/>
                  </a:lnTo>
                  <a:lnTo>
                    <a:pt x="0" y="60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2" name="Freeform 32"/>
            <p:cNvSpPr>
              <a:spLocks noChangeAspect="1"/>
            </p:cNvSpPr>
            <p:nvPr/>
          </p:nvSpPr>
          <p:spPr bwMode="auto">
            <a:xfrm>
              <a:off x="4921" y="3005"/>
              <a:ext cx="88" cy="311"/>
            </a:xfrm>
            <a:custGeom>
              <a:avLst/>
              <a:gdLst>
                <a:gd name="T0" fmla="*/ 5 w 178"/>
                <a:gd name="T1" fmla="*/ 0 h 621"/>
                <a:gd name="T2" fmla="*/ 5 w 178"/>
                <a:gd name="T3" fmla="*/ 1 h 621"/>
                <a:gd name="T4" fmla="*/ 0 w 178"/>
                <a:gd name="T5" fmla="*/ 20 h 621"/>
                <a:gd name="T6" fmla="*/ 0 w 178"/>
                <a:gd name="T7" fmla="*/ 20 h 621"/>
                <a:gd name="T8" fmla="*/ 5 w 178"/>
                <a:gd name="T9" fmla="*/ 0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"/>
                <a:gd name="T16" fmla="*/ 0 h 621"/>
                <a:gd name="T17" fmla="*/ 178 w 178"/>
                <a:gd name="T18" fmla="*/ 621 h 6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" h="621">
                  <a:moveTo>
                    <a:pt x="167" y="0"/>
                  </a:moveTo>
                  <a:lnTo>
                    <a:pt x="178" y="12"/>
                  </a:lnTo>
                  <a:lnTo>
                    <a:pt x="9" y="621"/>
                  </a:lnTo>
                  <a:lnTo>
                    <a:pt x="0" y="6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3" name="Freeform 33"/>
            <p:cNvSpPr>
              <a:spLocks noChangeAspect="1"/>
            </p:cNvSpPr>
            <p:nvPr/>
          </p:nvSpPr>
          <p:spPr bwMode="auto">
            <a:xfrm>
              <a:off x="4896" y="3307"/>
              <a:ext cx="14" cy="11"/>
            </a:xfrm>
            <a:custGeom>
              <a:avLst/>
              <a:gdLst>
                <a:gd name="T0" fmla="*/ 1 w 27"/>
                <a:gd name="T1" fmla="*/ 0 h 22"/>
                <a:gd name="T2" fmla="*/ 0 w 27"/>
                <a:gd name="T3" fmla="*/ 1 h 22"/>
                <a:gd name="T4" fmla="*/ 1 w 27"/>
                <a:gd name="T5" fmla="*/ 1 h 22"/>
                <a:gd name="T6" fmla="*/ 1 w 27"/>
                <a:gd name="T7" fmla="*/ 1 h 22"/>
                <a:gd name="T8" fmla="*/ 1 w 27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2"/>
                <a:gd name="T17" fmla="*/ 27 w 2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2">
                  <a:moveTo>
                    <a:pt x="18" y="0"/>
                  </a:moveTo>
                  <a:lnTo>
                    <a:pt x="0" y="12"/>
                  </a:lnTo>
                  <a:lnTo>
                    <a:pt x="8" y="22"/>
                  </a:lnTo>
                  <a:lnTo>
                    <a:pt x="27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4" name="Freeform 34"/>
            <p:cNvSpPr>
              <a:spLocks noChangeAspect="1"/>
            </p:cNvSpPr>
            <p:nvPr/>
          </p:nvSpPr>
          <p:spPr bwMode="auto">
            <a:xfrm>
              <a:off x="4905" y="3315"/>
              <a:ext cx="14" cy="11"/>
            </a:xfrm>
            <a:custGeom>
              <a:avLst/>
              <a:gdLst>
                <a:gd name="T0" fmla="*/ 1 w 28"/>
                <a:gd name="T1" fmla="*/ 0 h 22"/>
                <a:gd name="T2" fmla="*/ 0 w 28"/>
                <a:gd name="T3" fmla="*/ 1 h 22"/>
                <a:gd name="T4" fmla="*/ 1 w 28"/>
                <a:gd name="T5" fmla="*/ 1 h 22"/>
                <a:gd name="T6" fmla="*/ 1 w 28"/>
                <a:gd name="T7" fmla="*/ 1 h 22"/>
                <a:gd name="T8" fmla="*/ 1 w 2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2"/>
                <a:gd name="T17" fmla="*/ 28 w 2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2">
                  <a:moveTo>
                    <a:pt x="19" y="0"/>
                  </a:moveTo>
                  <a:lnTo>
                    <a:pt x="0" y="13"/>
                  </a:lnTo>
                  <a:lnTo>
                    <a:pt x="8" y="22"/>
                  </a:lnTo>
                  <a:lnTo>
                    <a:pt x="28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5" name="Freeform 35"/>
            <p:cNvSpPr>
              <a:spLocks noChangeAspect="1"/>
            </p:cNvSpPr>
            <p:nvPr/>
          </p:nvSpPr>
          <p:spPr bwMode="auto">
            <a:xfrm>
              <a:off x="4700" y="3302"/>
              <a:ext cx="183" cy="22"/>
            </a:xfrm>
            <a:custGeom>
              <a:avLst/>
              <a:gdLst>
                <a:gd name="T0" fmla="*/ 12 w 366"/>
                <a:gd name="T1" fmla="*/ 0 h 45"/>
                <a:gd name="T2" fmla="*/ 12 w 366"/>
                <a:gd name="T3" fmla="*/ 1 h 45"/>
                <a:gd name="T4" fmla="*/ 12 w 366"/>
                <a:gd name="T5" fmla="*/ 1 h 45"/>
                <a:gd name="T6" fmla="*/ 12 w 366"/>
                <a:gd name="T7" fmla="*/ 1 h 45"/>
                <a:gd name="T8" fmla="*/ 11 w 366"/>
                <a:gd name="T9" fmla="*/ 1 h 45"/>
                <a:gd name="T10" fmla="*/ 11 w 366"/>
                <a:gd name="T11" fmla="*/ 1 h 45"/>
                <a:gd name="T12" fmla="*/ 10 w 366"/>
                <a:gd name="T13" fmla="*/ 1 h 45"/>
                <a:gd name="T14" fmla="*/ 10 w 366"/>
                <a:gd name="T15" fmla="*/ 1 h 45"/>
                <a:gd name="T16" fmla="*/ 9 w 366"/>
                <a:gd name="T17" fmla="*/ 1 h 45"/>
                <a:gd name="T18" fmla="*/ 8 w 366"/>
                <a:gd name="T19" fmla="*/ 0 h 45"/>
                <a:gd name="T20" fmla="*/ 7 w 366"/>
                <a:gd name="T21" fmla="*/ 0 h 45"/>
                <a:gd name="T22" fmla="*/ 6 w 366"/>
                <a:gd name="T23" fmla="*/ 0 h 45"/>
                <a:gd name="T24" fmla="*/ 6 w 366"/>
                <a:gd name="T25" fmla="*/ 0 h 45"/>
                <a:gd name="T26" fmla="*/ 5 w 366"/>
                <a:gd name="T27" fmla="*/ 0 h 45"/>
                <a:gd name="T28" fmla="*/ 4 w 366"/>
                <a:gd name="T29" fmla="*/ 0 h 45"/>
                <a:gd name="T30" fmla="*/ 3 w 366"/>
                <a:gd name="T31" fmla="*/ 0 h 45"/>
                <a:gd name="T32" fmla="*/ 2 w 366"/>
                <a:gd name="T33" fmla="*/ 0 h 45"/>
                <a:gd name="T34" fmla="*/ 0 w 366"/>
                <a:gd name="T35" fmla="*/ 0 h 45"/>
                <a:gd name="T36" fmla="*/ 1 w 366"/>
                <a:gd name="T37" fmla="*/ 0 h 45"/>
                <a:gd name="T38" fmla="*/ 1 w 366"/>
                <a:gd name="T39" fmla="*/ 0 h 45"/>
                <a:gd name="T40" fmla="*/ 1 w 366"/>
                <a:gd name="T41" fmla="*/ 0 h 45"/>
                <a:gd name="T42" fmla="*/ 1 w 366"/>
                <a:gd name="T43" fmla="*/ 0 h 45"/>
                <a:gd name="T44" fmla="*/ 1 w 366"/>
                <a:gd name="T45" fmla="*/ 0 h 45"/>
                <a:gd name="T46" fmla="*/ 2 w 366"/>
                <a:gd name="T47" fmla="*/ 0 h 45"/>
                <a:gd name="T48" fmla="*/ 2 w 366"/>
                <a:gd name="T49" fmla="*/ 0 h 45"/>
                <a:gd name="T50" fmla="*/ 2 w 366"/>
                <a:gd name="T51" fmla="*/ 0 h 45"/>
                <a:gd name="T52" fmla="*/ 3 w 366"/>
                <a:gd name="T53" fmla="*/ 0 h 45"/>
                <a:gd name="T54" fmla="*/ 4 w 366"/>
                <a:gd name="T55" fmla="*/ 0 h 45"/>
                <a:gd name="T56" fmla="*/ 5 w 366"/>
                <a:gd name="T57" fmla="*/ 0 h 45"/>
                <a:gd name="T58" fmla="*/ 6 w 366"/>
                <a:gd name="T59" fmla="*/ 0 h 45"/>
                <a:gd name="T60" fmla="*/ 7 w 366"/>
                <a:gd name="T61" fmla="*/ 0 h 45"/>
                <a:gd name="T62" fmla="*/ 8 w 366"/>
                <a:gd name="T63" fmla="*/ 0 h 45"/>
                <a:gd name="T64" fmla="*/ 9 w 366"/>
                <a:gd name="T65" fmla="*/ 0 h 45"/>
                <a:gd name="T66" fmla="*/ 10 w 366"/>
                <a:gd name="T67" fmla="*/ 0 h 45"/>
                <a:gd name="T68" fmla="*/ 12 w 366"/>
                <a:gd name="T69" fmla="*/ 0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6"/>
                <a:gd name="T106" fmla="*/ 0 h 45"/>
                <a:gd name="T107" fmla="*/ 366 w 366"/>
                <a:gd name="T108" fmla="*/ 45 h 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6" h="45">
                  <a:moveTo>
                    <a:pt x="366" y="23"/>
                  </a:moveTo>
                  <a:lnTo>
                    <a:pt x="364" y="45"/>
                  </a:lnTo>
                  <a:lnTo>
                    <a:pt x="362" y="45"/>
                  </a:lnTo>
                  <a:lnTo>
                    <a:pt x="356" y="44"/>
                  </a:lnTo>
                  <a:lnTo>
                    <a:pt x="346" y="42"/>
                  </a:lnTo>
                  <a:lnTo>
                    <a:pt x="332" y="41"/>
                  </a:lnTo>
                  <a:lnTo>
                    <a:pt x="316" y="38"/>
                  </a:lnTo>
                  <a:lnTo>
                    <a:pt x="295" y="36"/>
                  </a:lnTo>
                  <a:lnTo>
                    <a:pt x="273" y="33"/>
                  </a:lnTo>
                  <a:lnTo>
                    <a:pt x="248" y="30"/>
                  </a:lnTo>
                  <a:lnTo>
                    <a:pt x="221" y="28"/>
                  </a:lnTo>
                  <a:lnTo>
                    <a:pt x="192" y="26"/>
                  </a:lnTo>
                  <a:lnTo>
                    <a:pt x="162" y="23"/>
                  </a:lnTo>
                  <a:lnTo>
                    <a:pt x="131" y="22"/>
                  </a:lnTo>
                  <a:lnTo>
                    <a:pt x="99" y="21"/>
                  </a:lnTo>
                  <a:lnTo>
                    <a:pt x="67" y="21"/>
                  </a:lnTo>
                  <a:lnTo>
                    <a:pt x="33" y="21"/>
                  </a:lnTo>
                  <a:lnTo>
                    <a:pt x="0" y="22"/>
                  </a:lnTo>
                  <a:lnTo>
                    <a:pt x="5" y="5"/>
                  </a:lnTo>
                  <a:lnTo>
                    <a:pt x="6" y="5"/>
                  </a:lnTo>
                  <a:lnTo>
                    <a:pt x="9" y="4"/>
                  </a:lnTo>
                  <a:lnTo>
                    <a:pt x="15" y="4"/>
                  </a:lnTo>
                  <a:lnTo>
                    <a:pt x="23" y="3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34" y="2"/>
                  </a:lnTo>
                  <a:lnTo>
                    <a:pt x="162" y="3"/>
                  </a:lnTo>
                  <a:lnTo>
                    <a:pt x="196" y="5"/>
                  </a:lnTo>
                  <a:lnTo>
                    <a:pt x="233" y="8"/>
                  </a:lnTo>
                  <a:lnTo>
                    <a:pt x="273" y="12"/>
                  </a:lnTo>
                  <a:lnTo>
                    <a:pt x="318" y="18"/>
                  </a:lnTo>
                  <a:lnTo>
                    <a:pt x="366" y="23"/>
                  </a:lnTo>
                  <a:close/>
                </a:path>
              </a:pathLst>
            </a:custGeom>
            <a:solidFill>
              <a:srgbClr val="6BADC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6" name="Freeform 36"/>
            <p:cNvSpPr>
              <a:spLocks noChangeAspect="1"/>
            </p:cNvSpPr>
            <p:nvPr/>
          </p:nvSpPr>
          <p:spPr bwMode="auto">
            <a:xfrm>
              <a:off x="4775" y="3263"/>
              <a:ext cx="20" cy="19"/>
            </a:xfrm>
            <a:custGeom>
              <a:avLst/>
              <a:gdLst>
                <a:gd name="T0" fmla="*/ 1 w 39"/>
                <a:gd name="T1" fmla="*/ 2 h 38"/>
                <a:gd name="T2" fmla="*/ 1 w 39"/>
                <a:gd name="T3" fmla="*/ 1 h 38"/>
                <a:gd name="T4" fmla="*/ 1 w 39"/>
                <a:gd name="T5" fmla="*/ 2 h 38"/>
                <a:gd name="T6" fmla="*/ 1 w 39"/>
                <a:gd name="T7" fmla="*/ 1 h 38"/>
                <a:gd name="T8" fmla="*/ 0 w 39"/>
                <a:gd name="T9" fmla="*/ 1 h 38"/>
                <a:gd name="T10" fmla="*/ 1 w 39"/>
                <a:gd name="T11" fmla="*/ 1 h 38"/>
                <a:gd name="T12" fmla="*/ 1 w 39"/>
                <a:gd name="T13" fmla="*/ 0 h 38"/>
                <a:gd name="T14" fmla="*/ 1 w 39"/>
                <a:gd name="T15" fmla="*/ 1 h 38"/>
                <a:gd name="T16" fmla="*/ 2 w 39"/>
                <a:gd name="T17" fmla="*/ 1 h 38"/>
                <a:gd name="T18" fmla="*/ 1 w 39"/>
                <a:gd name="T19" fmla="*/ 1 h 38"/>
                <a:gd name="T20" fmla="*/ 1 w 39"/>
                <a:gd name="T21" fmla="*/ 2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38"/>
                <a:gd name="T35" fmla="*/ 39 w 39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38">
                  <a:moveTo>
                    <a:pt x="30" y="38"/>
                  </a:moveTo>
                  <a:lnTo>
                    <a:pt x="18" y="31"/>
                  </a:lnTo>
                  <a:lnTo>
                    <a:pt x="6" y="37"/>
                  </a:lnTo>
                  <a:lnTo>
                    <a:pt x="9" y="23"/>
                  </a:lnTo>
                  <a:lnTo>
                    <a:pt x="0" y="13"/>
                  </a:lnTo>
                  <a:lnTo>
                    <a:pt x="14" y="13"/>
                  </a:lnTo>
                  <a:lnTo>
                    <a:pt x="21" y="0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29" y="25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7" name="Freeform 37"/>
            <p:cNvSpPr>
              <a:spLocks noChangeAspect="1"/>
            </p:cNvSpPr>
            <p:nvPr/>
          </p:nvSpPr>
          <p:spPr bwMode="auto">
            <a:xfrm>
              <a:off x="4714" y="3028"/>
              <a:ext cx="234" cy="229"/>
            </a:xfrm>
            <a:custGeom>
              <a:avLst/>
              <a:gdLst>
                <a:gd name="T0" fmla="*/ 15 w 466"/>
                <a:gd name="T1" fmla="*/ 0 h 459"/>
                <a:gd name="T2" fmla="*/ 15 w 466"/>
                <a:gd name="T3" fmla="*/ 0 h 459"/>
                <a:gd name="T4" fmla="*/ 4 w 466"/>
                <a:gd name="T5" fmla="*/ 0 h 459"/>
                <a:gd name="T6" fmla="*/ 0 w 466"/>
                <a:gd name="T7" fmla="*/ 14 h 459"/>
                <a:gd name="T8" fmla="*/ 1 w 466"/>
                <a:gd name="T9" fmla="*/ 14 h 459"/>
                <a:gd name="T10" fmla="*/ 4 w 466"/>
                <a:gd name="T11" fmla="*/ 1 h 459"/>
                <a:gd name="T12" fmla="*/ 15 w 466"/>
                <a:gd name="T13" fmla="*/ 0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6"/>
                <a:gd name="T22" fmla="*/ 0 h 459"/>
                <a:gd name="T23" fmla="*/ 466 w 466"/>
                <a:gd name="T24" fmla="*/ 459 h 4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6" h="459">
                  <a:moveTo>
                    <a:pt x="464" y="7"/>
                  </a:moveTo>
                  <a:lnTo>
                    <a:pt x="466" y="0"/>
                  </a:lnTo>
                  <a:lnTo>
                    <a:pt x="108" y="30"/>
                  </a:lnTo>
                  <a:lnTo>
                    <a:pt x="0" y="459"/>
                  </a:lnTo>
                  <a:lnTo>
                    <a:pt x="14" y="457"/>
                  </a:lnTo>
                  <a:lnTo>
                    <a:pt x="118" y="38"/>
                  </a:lnTo>
                  <a:lnTo>
                    <a:pt x="46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8" name="Freeform 38"/>
            <p:cNvSpPr>
              <a:spLocks noChangeAspect="1"/>
            </p:cNvSpPr>
            <p:nvPr/>
          </p:nvSpPr>
          <p:spPr bwMode="auto">
            <a:xfrm>
              <a:off x="4934" y="3034"/>
              <a:ext cx="79" cy="280"/>
            </a:xfrm>
            <a:custGeom>
              <a:avLst/>
              <a:gdLst>
                <a:gd name="T0" fmla="*/ 5 w 157"/>
                <a:gd name="T1" fmla="*/ 1 h 560"/>
                <a:gd name="T2" fmla="*/ 1 w 157"/>
                <a:gd name="T3" fmla="*/ 18 h 560"/>
                <a:gd name="T4" fmla="*/ 0 w 157"/>
                <a:gd name="T5" fmla="*/ 18 h 560"/>
                <a:gd name="T6" fmla="*/ 5 w 157"/>
                <a:gd name="T7" fmla="*/ 0 h 560"/>
                <a:gd name="T8" fmla="*/ 5 w 157"/>
                <a:gd name="T9" fmla="*/ 1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560"/>
                <a:gd name="T17" fmla="*/ 157 w 157"/>
                <a:gd name="T18" fmla="*/ 560 h 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560">
                  <a:moveTo>
                    <a:pt x="157" y="15"/>
                  </a:moveTo>
                  <a:lnTo>
                    <a:pt x="15" y="553"/>
                  </a:lnTo>
                  <a:lnTo>
                    <a:pt x="0" y="560"/>
                  </a:lnTo>
                  <a:lnTo>
                    <a:pt x="154" y="0"/>
                  </a:lnTo>
                  <a:lnTo>
                    <a:pt x="157" y="15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9" name="Freeform 39"/>
            <p:cNvSpPr>
              <a:spLocks noChangeAspect="1"/>
            </p:cNvSpPr>
            <p:nvPr/>
          </p:nvSpPr>
          <p:spPr bwMode="auto">
            <a:xfrm>
              <a:off x="4733" y="3319"/>
              <a:ext cx="143" cy="21"/>
            </a:xfrm>
            <a:custGeom>
              <a:avLst/>
              <a:gdLst>
                <a:gd name="T0" fmla="*/ 0 w 287"/>
                <a:gd name="T1" fmla="*/ 0 h 43"/>
                <a:gd name="T2" fmla="*/ 0 w 287"/>
                <a:gd name="T3" fmla="*/ 0 h 43"/>
                <a:gd name="T4" fmla="*/ 0 w 287"/>
                <a:gd name="T5" fmla="*/ 0 h 43"/>
                <a:gd name="T6" fmla="*/ 0 w 287"/>
                <a:gd name="T7" fmla="*/ 0 h 43"/>
                <a:gd name="T8" fmla="*/ 0 w 287"/>
                <a:gd name="T9" fmla="*/ 0 h 43"/>
                <a:gd name="T10" fmla="*/ 0 w 287"/>
                <a:gd name="T11" fmla="*/ 0 h 43"/>
                <a:gd name="T12" fmla="*/ 0 w 287"/>
                <a:gd name="T13" fmla="*/ 0 h 43"/>
                <a:gd name="T14" fmla="*/ 0 w 287"/>
                <a:gd name="T15" fmla="*/ 0 h 43"/>
                <a:gd name="T16" fmla="*/ 0 w 287"/>
                <a:gd name="T17" fmla="*/ 0 h 43"/>
                <a:gd name="T18" fmla="*/ 0 w 287"/>
                <a:gd name="T19" fmla="*/ 0 h 43"/>
                <a:gd name="T20" fmla="*/ 0 w 287"/>
                <a:gd name="T21" fmla="*/ 0 h 43"/>
                <a:gd name="T22" fmla="*/ 1 w 287"/>
                <a:gd name="T23" fmla="*/ 1 h 43"/>
                <a:gd name="T24" fmla="*/ 1 w 287"/>
                <a:gd name="T25" fmla="*/ 1 h 43"/>
                <a:gd name="T26" fmla="*/ 2 w 287"/>
                <a:gd name="T27" fmla="*/ 1 h 43"/>
                <a:gd name="T28" fmla="*/ 3 w 287"/>
                <a:gd name="T29" fmla="*/ 1 h 43"/>
                <a:gd name="T30" fmla="*/ 4 w 287"/>
                <a:gd name="T31" fmla="*/ 1 h 43"/>
                <a:gd name="T32" fmla="*/ 4 w 287"/>
                <a:gd name="T33" fmla="*/ 1 h 43"/>
                <a:gd name="T34" fmla="*/ 5 w 287"/>
                <a:gd name="T35" fmla="*/ 1 h 43"/>
                <a:gd name="T36" fmla="*/ 6 w 287"/>
                <a:gd name="T37" fmla="*/ 1 h 43"/>
                <a:gd name="T38" fmla="*/ 7 w 287"/>
                <a:gd name="T39" fmla="*/ 1 h 43"/>
                <a:gd name="T40" fmla="*/ 7 w 287"/>
                <a:gd name="T41" fmla="*/ 1 h 43"/>
                <a:gd name="T42" fmla="*/ 8 w 287"/>
                <a:gd name="T43" fmla="*/ 1 h 43"/>
                <a:gd name="T44" fmla="*/ 8 w 287"/>
                <a:gd name="T45" fmla="*/ 1 h 43"/>
                <a:gd name="T46" fmla="*/ 8 w 287"/>
                <a:gd name="T47" fmla="*/ 1 h 43"/>
                <a:gd name="T48" fmla="*/ 8 w 287"/>
                <a:gd name="T49" fmla="*/ 1 h 43"/>
                <a:gd name="T50" fmla="*/ 8 w 287"/>
                <a:gd name="T51" fmla="*/ 1 h 43"/>
                <a:gd name="T52" fmla="*/ 8 w 287"/>
                <a:gd name="T53" fmla="*/ 1 h 43"/>
                <a:gd name="T54" fmla="*/ 8 w 287"/>
                <a:gd name="T55" fmla="*/ 1 h 43"/>
                <a:gd name="T56" fmla="*/ 7 w 287"/>
                <a:gd name="T57" fmla="*/ 1 h 43"/>
                <a:gd name="T58" fmla="*/ 7 w 287"/>
                <a:gd name="T59" fmla="*/ 1 h 43"/>
                <a:gd name="T60" fmla="*/ 6 w 287"/>
                <a:gd name="T61" fmla="*/ 1 h 43"/>
                <a:gd name="T62" fmla="*/ 6 w 287"/>
                <a:gd name="T63" fmla="*/ 1 h 43"/>
                <a:gd name="T64" fmla="*/ 5 w 287"/>
                <a:gd name="T65" fmla="*/ 1 h 43"/>
                <a:gd name="T66" fmla="*/ 4 w 287"/>
                <a:gd name="T67" fmla="*/ 0 h 43"/>
                <a:gd name="T68" fmla="*/ 3 w 287"/>
                <a:gd name="T69" fmla="*/ 0 h 43"/>
                <a:gd name="T70" fmla="*/ 3 w 287"/>
                <a:gd name="T71" fmla="*/ 0 h 43"/>
                <a:gd name="T72" fmla="*/ 2 w 287"/>
                <a:gd name="T73" fmla="*/ 0 h 43"/>
                <a:gd name="T74" fmla="*/ 2 w 287"/>
                <a:gd name="T75" fmla="*/ 0 h 43"/>
                <a:gd name="T76" fmla="*/ 1 w 287"/>
                <a:gd name="T77" fmla="*/ 0 h 43"/>
                <a:gd name="T78" fmla="*/ 1 w 287"/>
                <a:gd name="T79" fmla="*/ 0 h 43"/>
                <a:gd name="T80" fmla="*/ 1 w 287"/>
                <a:gd name="T81" fmla="*/ 0 h 43"/>
                <a:gd name="T82" fmla="*/ 0 w 287"/>
                <a:gd name="T83" fmla="*/ 0 h 43"/>
                <a:gd name="T84" fmla="*/ 0 w 287"/>
                <a:gd name="T85" fmla="*/ 0 h 43"/>
                <a:gd name="T86" fmla="*/ 0 w 287"/>
                <a:gd name="T87" fmla="*/ 0 h 43"/>
                <a:gd name="T88" fmla="*/ 0 w 287"/>
                <a:gd name="T89" fmla="*/ 0 h 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7"/>
                <a:gd name="T136" fmla="*/ 0 h 43"/>
                <a:gd name="T137" fmla="*/ 287 w 287"/>
                <a:gd name="T138" fmla="*/ 43 h 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7" h="43">
                  <a:moveTo>
                    <a:pt x="18" y="0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9" y="24"/>
                  </a:lnTo>
                  <a:lnTo>
                    <a:pt x="16" y="26"/>
                  </a:lnTo>
                  <a:lnTo>
                    <a:pt x="28" y="30"/>
                  </a:lnTo>
                  <a:lnTo>
                    <a:pt x="45" y="32"/>
                  </a:lnTo>
                  <a:lnTo>
                    <a:pt x="63" y="33"/>
                  </a:lnTo>
                  <a:lnTo>
                    <a:pt x="85" y="36"/>
                  </a:lnTo>
                  <a:lnTo>
                    <a:pt x="108" y="37"/>
                  </a:lnTo>
                  <a:lnTo>
                    <a:pt x="133" y="38"/>
                  </a:lnTo>
                  <a:lnTo>
                    <a:pt x="157" y="39"/>
                  </a:lnTo>
                  <a:lnTo>
                    <a:pt x="182" y="40"/>
                  </a:lnTo>
                  <a:lnTo>
                    <a:pt x="206" y="41"/>
                  </a:lnTo>
                  <a:lnTo>
                    <a:pt x="228" y="41"/>
                  </a:lnTo>
                  <a:lnTo>
                    <a:pt x="247" y="41"/>
                  </a:lnTo>
                  <a:lnTo>
                    <a:pt x="263" y="43"/>
                  </a:lnTo>
                  <a:lnTo>
                    <a:pt x="276" y="43"/>
                  </a:lnTo>
                  <a:lnTo>
                    <a:pt x="284" y="43"/>
                  </a:lnTo>
                  <a:lnTo>
                    <a:pt x="287" y="43"/>
                  </a:lnTo>
                  <a:lnTo>
                    <a:pt x="284" y="43"/>
                  </a:lnTo>
                  <a:lnTo>
                    <a:pt x="276" y="41"/>
                  </a:lnTo>
                  <a:lnTo>
                    <a:pt x="266" y="41"/>
                  </a:lnTo>
                  <a:lnTo>
                    <a:pt x="251" y="39"/>
                  </a:lnTo>
                  <a:lnTo>
                    <a:pt x="232" y="38"/>
                  </a:lnTo>
                  <a:lnTo>
                    <a:pt x="213" y="37"/>
                  </a:lnTo>
                  <a:lnTo>
                    <a:pt x="192" y="35"/>
                  </a:lnTo>
                  <a:lnTo>
                    <a:pt x="170" y="33"/>
                  </a:lnTo>
                  <a:lnTo>
                    <a:pt x="147" y="31"/>
                  </a:lnTo>
                  <a:lnTo>
                    <a:pt x="125" y="29"/>
                  </a:lnTo>
                  <a:lnTo>
                    <a:pt x="103" y="28"/>
                  </a:lnTo>
                  <a:lnTo>
                    <a:pt x="85" y="25"/>
                  </a:lnTo>
                  <a:lnTo>
                    <a:pt x="68" y="24"/>
                  </a:lnTo>
                  <a:lnTo>
                    <a:pt x="53" y="23"/>
                  </a:lnTo>
                  <a:lnTo>
                    <a:pt x="42" y="22"/>
                  </a:lnTo>
                  <a:lnTo>
                    <a:pt x="35" y="21"/>
                  </a:lnTo>
                  <a:lnTo>
                    <a:pt x="24" y="15"/>
                  </a:lnTo>
                  <a:lnTo>
                    <a:pt x="18" y="8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0" name="Freeform 40"/>
            <p:cNvSpPr>
              <a:spLocks noChangeAspect="1"/>
            </p:cNvSpPr>
            <p:nvPr/>
          </p:nvSpPr>
          <p:spPr bwMode="auto">
            <a:xfrm>
              <a:off x="4885" y="3354"/>
              <a:ext cx="52" cy="30"/>
            </a:xfrm>
            <a:custGeom>
              <a:avLst/>
              <a:gdLst>
                <a:gd name="T0" fmla="*/ 3 w 103"/>
                <a:gd name="T1" fmla="*/ 1 h 60"/>
                <a:gd name="T2" fmla="*/ 0 w 103"/>
                <a:gd name="T3" fmla="*/ 0 h 60"/>
                <a:gd name="T4" fmla="*/ 1 w 103"/>
                <a:gd name="T5" fmla="*/ 1 h 60"/>
                <a:gd name="T6" fmla="*/ 1 w 103"/>
                <a:gd name="T7" fmla="*/ 1 h 60"/>
                <a:gd name="T8" fmla="*/ 1 w 103"/>
                <a:gd name="T9" fmla="*/ 1 h 60"/>
                <a:gd name="T10" fmla="*/ 1 w 103"/>
                <a:gd name="T11" fmla="*/ 2 h 60"/>
                <a:gd name="T12" fmla="*/ 4 w 103"/>
                <a:gd name="T13" fmla="*/ 2 h 60"/>
                <a:gd name="T14" fmla="*/ 4 w 103"/>
                <a:gd name="T15" fmla="*/ 2 h 60"/>
                <a:gd name="T16" fmla="*/ 4 w 103"/>
                <a:gd name="T17" fmla="*/ 1 h 60"/>
                <a:gd name="T18" fmla="*/ 3 w 103"/>
                <a:gd name="T19" fmla="*/ 1 h 60"/>
                <a:gd name="T20" fmla="*/ 3 w 103"/>
                <a:gd name="T21" fmla="*/ 1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"/>
                <a:gd name="T34" fmla="*/ 0 h 60"/>
                <a:gd name="T35" fmla="*/ 103 w 103"/>
                <a:gd name="T36" fmla="*/ 60 h 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" h="60">
                  <a:moveTo>
                    <a:pt x="94" y="5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1" y="20"/>
                  </a:lnTo>
                  <a:lnTo>
                    <a:pt x="1" y="29"/>
                  </a:lnTo>
                  <a:lnTo>
                    <a:pt x="1" y="38"/>
                  </a:lnTo>
                  <a:lnTo>
                    <a:pt x="103" y="60"/>
                  </a:lnTo>
                  <a:lnTo>
                    <a:pt x="100" y="37"/>
                  </a:lnTo>
                  <a:lnTo>
                    <a:pt x="98" y="20"/>
                  </a:lnTo>
                  <a:lnTo>
                    <a:pt x="95" y="8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1" name="Freeform 41"/>
            <p:cNvSpPr>
              <a:spLocks noChangeAspect="1"/>
            </p:cNvSpPr>
            <p:nvPr/>
          </p:nvSpPr>
          <p:spPr bwMode="auto">
            <a:xfrm>
              <a:off x="4870" y="3373"/>
              <a:ext cx="67" cy="65"/>
            </a:xfrm>
            <a:custGeom>
              <a:avLst/>
              <a:gdLst>
                <a:gd name="T0" fmla="*/ 1 w 134"/>
                <a:gd name="T1" fmla="*/ 0 h 129"/>
                <a:gd name="T2" fmla="*/ 1 w 134"/>
                <a:gd name="T3" fmla="*/ 2 h 129"/>
                <a:gd name="T4" fmla="*/ 1 w 134"/>
                <a:gd name="T5" fmla="*/ 3 h 129"/>
                <a:gd name="T6" fmla="*/ 1 w 134"/>
                <a:gd name="T7" fmla="*/ 3 h 129"/>
                <a:gd name="T8" fmla="*/ 0 w 134"/>
                <a:gd name="T9" fmla="*/ 4 h 129"/>
                <a:gd name="T10" fmla="*/ 5 w 134"/>
                <a:gd name="T11" fmla="*/ 5 h 129"/>
                <a:gd name="T12" fmla="*/ 5 w 134"/>
                <a:gd name="T13" fmla="*/ 4 h 129"/>
                <a:gd name="T14" fmla="*/ 5 w 134"/>
                <a:gd name="T15" fmla="*/ 3 h 129"/>
                <a:gd name="T16" fmla="*/ 5 w 134"/>
                <a:gd name="T17" fmla="*/ 2 h 129"/>
                <a:gd name="T18" fmla="*/ 5 w 134"/>
                <a:gd name="T19" fmla="*/ 1 h 129"/>
                <a:gd name="T20" fmla="*/ 1 w 134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129"/>
                <a:gd name="T35" fmla="*/ 134 w 134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129">
                  <a:moveTo>
                    <a:pt x="30" y="0"/>
                  </a:moveTo>
                  <a:lnTo>
                    <a:pt x="24" y="43"/>
                  </a:lnTo>
                  <a:lnTo>
                    <a:pt x="14" y="73"/>
                  </a:lnTo>
                  <a:lnTo>
                    <a:pt x="5" y="91"/>
                  </a:lnTo>
                  <a:lnTo>
                    <a:pt x="0" y="97"/>
                  </a:lnTo>
                  <a:lnTo>
                    <a:pt x="130" y="129"/>
                  </a:lnTo>
                  <a:lnTo>
                    <a:pt x="132" y="98"/>
                  </a:lnTo>
                  <a:lnTo>
                    <a:pt x="134" y="71"/>
                  </a:lnTo>
                  <a:lnTo>
                    <a:pt x="134" y="44"/>
                  </a:lnTo>
                  <a:lnTo>
                    <a:pt x="13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DD8A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2" name="Freeform 42"/>
            <p:cNvSpPr>
              <a:spLocks noChangeAspect="1"/>
            </p:cNvSpPr>
            <p:nvPr/>
          </p:nvSpPr>
          <p:spPr bwMode="auto">
            <a:xfrm>
              <a:off x="4945" y="3358"/>
              <a:ext cx="30" cy="79"/>
            </a:xfrm>
            <a:custGeom>
              <a:avLst/>
              <a:gdLst>
                <a:gd name="T0" fmla="*/ 0 w 60"/>
                <a:gd name="T1" fmla="*/ 0 h 159"/>
                <a:gd name="T2" fmla="*/ 1 w 60"/>
                <a:gd name="T3" fmla="*/ 0 h 159"/>
                <a:gd name="T4" fmla="*/ 1 w 60"/>
                <a:gd name="T5" fmla="*/ 0 h 159"/>
                <a:gd name="T6" fmla="*/ 1 w 60"/>
                <a:gd name="T7" fmla="*/ 0 h 159"/>
                <a:gd name="T8" fmla="*/ 1 w 60"/>
                <a:gd name="T9" fmla="*/ 1 h 159"/>
                <a:gd name="T10" fmla="*/ 2 w 60"/>
                <a:gd name="T11" fmla="*/ 2 h 159"/>
                <a:gd name="T12" fmla="*/ 2 w 60"/>
                <a:gd name="T13" fmla="*/ 2 h 159"/>
                <a:gd name="T14" fmla="*/ 2 w 60"/>
                <a:gd name="T15" fmla="*/ 3 h 159"/>
                <a:gd name="T16" fmla="*/ 2 w 60"/>
                <a:gd name="T17" fmla="*/ 4 h 159"/>
                <a:gd name="T18" fmla="*/ 2 w 60"/>
                <a:gd name="T19" fmla="*/ 4 h 159"/>
                <a:gd name="T20" fmla="*/ 2 w 60"/>
                <a:gd name="T21" fmla="*/ 4 h 159"/>
                <a:gd name="T22" fmla="*/ 2 w 60"/>
                <a:gd name="T23" fmla="*/ 4 h 159"/>
                <a:gd name="T24" fmla="*/ 2 w 60"/>
                <a:gd name="T25" fmla="*/ 4 h 159"/>
                <a:gd name="T26" fmla="*/ 1 w 60"/>
                <a:gd name="T27" fmla="*/ 4 h 159"/>
                <a:gd name="T28" fmla="*/ 1 w 60"/>
                <a:gd name="T29" fmla="*/ 4 h 159"/>
                <a:gd name="T30" fmla="*/ 1 w 60"/>
                <a:gd name="T31" fmla="*/ 4 h 159"/>
                <a:gd name="T32" fmla="*/ 1 w 60"/>
                <a:gd name="T33" fmla="*/ 4 h 159"/>
                <a:gd name="T34" fmla="*/ 1 w 60"/>
                <a:gd name="T35" fmla="*/ 4 h 159"/>
                <a:gd name="T36" fmla="*/ 1 w 60"/>
                <a:gd name="T37" fmla="*/ 3 h 159"/>
                <a:gd name="T38" fmla="*/ 1 w 60"/>
                <a:gd name="T39" fmla="*/ 1 h 159"/>
                <a:gd name="T40" fmla="*/ 0 w 60"/>
                <a:gd name="T41" fmla="*/ 0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0"/>
                <a:gd name="T64" fmla="*/ 0 h 159"/>
                <a:gd name="T65" fmla="*/ 60 w 60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0" h="159">
                  <a:moveTo>
                    <a:pt x="0" y="0"/>
                  </a:moveTo>
                  <a:lnTo>
                    <a:pt x="2" y="4"/>
                  </a:lnTo>
                  <a:lnTo>
                    <a:pt x="7" y="14"/>
                  </a:lnTo>
                  <a:lnTo>
                    <a:pt x="15" y="28"/>
                  </a:lnTo>
                  <a:lnTo>
                    <a:pt x="24" y="46"/>
                  </a:lnTo>
                  <a:lnTo>
                    <a:pt x="33" y="68"/>
                  </a:lnTo>
                  <a:lnTo>
                    <a:pt x="44" y="90"/>
                  </a:lnTo>
                  <a:lnTo>
                    <a:pt x="53" y="113"/>
                  </a:lnTo>
                  <a:lnTo>
                    <a:pt x="60" y="135"/>
                  </a:lnTo>
                  <a:lnTo>
                    <a:pt x="59" y="136"/>
                  </a:lnTo>
                  <a:lnTo>
                    <a:pt x="54" y="138"/>
                  </a:lnTo>
                  <a:lnTo>
                    <a:pt x="48" y="142"/>
                  </a:lnTo>
                  <a:lnTo>
                    <a:pt x="40" y="145"/>
                  </a:lnTo>
                  <a:lnTo>
                    <a:pt x="32" y="150"/>
                  </a:lnTo>
                  <a:lnTo>
                    <a:pt x="23" y="153"/>
                  </a:lnTo>
                  <a:lnTo>
                    <a:pt x="15" y="157"/>
                  </a:lnTo>
                  <a:lnTo>
                    <a:pt x="7" y="159"/>
                  </a:lnTo>
                  <a:lnTo>
                    <a:pt x="8" y="144"/>
                  </a:lnTo>
                  <a:lnTo>
                    <a:pt x="10" y="105"/>
                  </a:lnTo>
                  <a:lnTo>
                    <a:pt x="9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3" name="Freeform 43"/>
            <p:cNvSpPr>
              <a:spLocks noChangeAspect="1"/>
            </p:cNvSpPr>
            <p:nvPr/>
          </p:nvSpPr>
          <p:spPr bwMode="auto">
            <a:xfrm>
              <a:off x="4745" y="3425"/>
              <a:ext cx="149" cy="51"/>
            </a:xfrm>
            <a:custGeom>
              <a:avLst/>
              <a:gdLst>
                <a:gd name="T0" fmla="*/ 7 w 297"/>
                <a:gd name="T1" fmla="*/ 1 h 101"/>
                <a:gd name="T2" fmla="*/ 6 w 297"/>
                <a:gd name="T3" fmla="*/ 0 h 101"/>
                <a:gd name="T4" fmla="*/ 6 w 297"/>
                <a:gd name="T5" fmla="*/ 1 h 101"/>
                <a:gd name="T6" fmla="*/ 5 w 297"/>
                <a:gd name="T7" fmla="*/ 1 h 101"/>
                <a:gd name="T8" fmla="*/ 4 w 297"/>
                <a:gd name="T9" fmla="*/ 1 h 101"/>
                <a:gd name="T10" fmla="*/ 3 w 297"/>
                <a:gd name="T11" fmla="*/ 1 h 101"/>
                <a:gd name="T12" fmla="*/ 2 w 297"/>
                <a:gd name="T13" fmla="*/ 1 h 101"/>
                <a:gd name="T14" fmla="*/ 1 w 297"/>
                <a:gd name="T15" fmla="*/ 1 h 101"/>
                <a:gd name="T16" fmla="*/ 1 w 297"/>
                <a:gd name="T17" fmla="*/ 1 h 101"/>
                <a:gd name="T18" fmla="*/ 0 w 297"/>
                <a:gd name="T19" fmla="*/ 2 h 101"/>
                <a:gd name="T20" fmla="*/ 1 w 297"/>
                <a:gd name="T21" fmla="*/ 2 h 101"/>
                <a:gd name="T22" fmla="*/ 1 w 297"/>
                <a:gd name="T23" fmla="*/ 2 h 101"/>
                <a:gd name="T24" fmla="*/ 1 w 297"/>
                <a:gd name="T25" fmla="*/ 2 h 101"/>
                <a:gd name="T26" fmla="*/ 2 w 297"/>
                <a:gd name="T27" fmla="*/ 2 h 101"/>
                <a:gd name="T28" fmla="*/ 2 w 297"/>
                <a:gd name="T29" fmla="*/ 2 h 101"/>
                <a:gd name="T30" fmla="*/ 3 w 297"/>
                <a:gd name="T31" fmla="*/ 2 h 101"/>
                <a:gd name="T32" fmla="*/ 4 w 297"/>
                <a:gd name="T33" fmla="*/ 3 h 101"/>
                <a:gd name="T34" fmla="*/ 4 w 297"/>
                <a:gd name="T35" fmla="*/ 3 h 101"/>
                <a:gd name="T36" fmla="*/ 5 w 297"/>
                <a:gd name="T37" fmla="*/ 3 h 101"/>
                <a:gd name="T38" fmla="*/ 6 w 297"/>
                <a:gd name="T39" fmla="*/ 3 h 101"/>
                <a:gd name="T40" fmla="*/ 7 w 297"/>
                <a:gd name="T41" fmla="*/ 3 h 101"/>
                <a:gd name="T42" fmla="*/ 7 w 297"/>
                <a:gd name="T43" fmla="*/ 3 h 101"/>
                <a:gd name="T44" fmla="*/ 8 w 297"/>
                <a:gd name="T45" fmla="*/ 3 h 101"/>
                <a:gd name="T46" fmla="*/ 9 w 297"/>
                <a:gd name="T47" fmla="*/ 4 h 101"/>
                <a:gd name="T48" fmla="*/ 9 w 297"/>
                <a:gd name="T49" fmla="*/ 4 h 101"/>
                <a:gd name="T50" fmla="*/ 10 w 297"/>
                <a:gd name="T51" fmla="*/ 4 h 101"/>
                <a:gd name="T52" fmla="*/ 6 w 297"/>
                <a:gd name="T53" fmla="*/ 2 h 101"/>
                <a:gd name="T54" fmla="*/ 7 w 297"/>
                <a:gd name="T55" fmla="*/ 1 h 1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97"/>
                <a:gd name="T85" fmla="*/ 0 h 101"/>
                <a:gd name="T86" fmla="*/ 297 w 297"/>
                <a:gd name="T87" fmla="*/ 101 h 10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97" h="101">
                  <a:moveTo>
                    <a:pt x="199" y="7"/>
                  </a:moveTo>
                  <a:lnTo>
                    <a:pt x="169" y="0"/>
                  </a:lnTo>
                  <a:lnTo>
                    <a:pt x="162" y="1"/>
                  </a:lnTo>
                  <a:lnTo>
                    <a:pt x="143" y="3"/>
                  </a:lnTo>
                  <a:lnTo>
                    <a:pt x="116" y="8"/>
                  </a:lnTo>
                  <a:lnTo>
                    <a:pt x="85" y="13"/>
                  </a:lnTo>
                  <a:lnTo>
                    <a:pt x="54" y="18"/>
                  </a:lnTo>
                  <a:lnTo>
                    <a:pt x="26" y="24"/>
                  </a:lnTo>
                  <a:lnTo>
                    <a:pt x="8" y="3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41"/>
                  </a:lnTo>
                  <a:lnTo>
                    <a:pt x="21" y="46"/>
                  </a:lnTo>
                  <a:lnTo>
                    <a:pt x="36" y="51"/>
                  </a:lnTo>
                  <a:lnTo>
                    <a:pt x="53" y="56"/>
                  </a:lnTo>
                  <a:lnTo>
                    <a:pt x="74" y="61"/>
                  </a:lnTo>
                  <a:lnTo>
                    <a:pt x="97" y="67"/>
                  </a:lnTo>
                  <a:lnTo>
                    <a:pt x="121" y="73"/>
                  </a:lnTo>
                  <a:lnTo>
                    <a:pt x="146" y="77"/>
                  </a:lnTo>
                  <a:lnTo>
                    <a:pt x="172" y="83"/>
                  </a:lnTo>
                  <a:lnTo>
                    <a:pt x="196" y="88"/>
                  </a:lnTo>
                  <a:lnTo>
                    <a:pt x="220" y="91"/>
                  </a:lnTo>
                  <a:lnTo>
                    <a:pt x="243" y="96"/>
                  </a:lnTo>
                  <a:lnTo>
                    <a:pt x="264" y="98"/>
                  </a:lnTo>
                  <a:lnTo>
                    <a:pt x="282" y="100"/>
                  </a:lnTo>
                  <a:lnTo>
                    <a:pt x="297" y="101"/>
                  </a:lnTo>
                  <a:lnTo>
                    <a:pt x="177" y="37"/>
                  </a:lnTo>
                  <a:lnTo>
                    <a:pt x="199" y="7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4" name="Freeform 44"/>
            <p:cNvSpPr>
              <a:spLocks noChangeAspect="1"/>
            </p:cNvSpPr>
            <p:nvPr/>
          </p:nvSpPr>
          <p:spPr bwMode="auto">
            <a:xfrm>
              <a:off x="4834" y="3428"/>
              <a:ext cx="167" cy="48"/>
            </a:xfrm>
            <a:custGeom>
              <a:avLst/>
              <a:gdLst>
                <a:gd name="T0" fmla="*/ 4 w 335"/>
                <a:gd name="T1" fmla="*/ 4 h 94"/>
                <a:gd name="T2" fmla="*/ 4 w 335"/>
                <a:gd name="T3" fmla="*/ 3 h 94"/>
                <a:gd name="T4" fmla="*/ 4 w 335"/>
                <a:gd name="T5" fmla="*/ 3 h 94"/>
                <a:gd name="T6" fmla="*/ 5 w 335"/>
                <a:gd name="T7" fmla="*/ 3 h 94"/>
                <a:gd name="T8" fmla="*/ 5 w 335"/>
                <a:gd name="T9" fmla="*/ 3 h 94"/>
                <a:gd name="T10" fmla="*/ 6 w 335"/>
                <a:gd name="T11" fmla="*/ 3 h 94"/>
                <a:gd name="T12" fmla="*/ 6 w 335"/>
                <a:gd name="T13" fmla="*/ 3 h 94"/>
                <a:gd name="T14" fmla="*/ 7 w 335"/>
                <a:gd name="T15" fmla="*/ 2 h 94"/>
                <a:gd name="T16" fmla="*/ 8 w 335"/>
                <a:gd name="T17" fmla="*/ 2 h 94"/>
                <a:gd name="T18" fmla="*/ 8 w 335"/>
                <a:gd name="T19" fmla="*/ 2 h 94"/>
                <a:gd name="T20" fmla="*/ 8 w 335"/>
                <a:gd name="T21" fmla="*/ 2 h 94"/>
                <a:gd name="T22" fmla="*/ 9 w 335"/>
                <a:gd name="T23" fmla="*/ 2 h 94"/>
                <a:gd name="T24" fmla="*/ 9 w 335"/>
                <a:gd name="T25" fmla="*/ 1 h 94"/>
                <a:gd name="T26" fmla="*/ 10 w 335"/>
                <a:gd name="T27" fmla="*/ 1 h 94"/>
                <a:gd name="T28" fmla="*/ 10 w 335"/>
                <a:gd name="T29" fmla="*/ 1 h 94"/>
                <a:gd name="T30" fmla="*/ 10 w 335"/>
                <a:gd name="T31" fmla="*/ 1 h 94"/>
                <a:gd name="T32" fmla="*/ 10 w 335"/>
                <a:gd name="T33" fmla="*/ 1 h 94"/>
                <a:gd name="T34" fmla="*/ 8 w 335"/>
                <a:gd name="T35" fmla="*/ 1 h 94"/>
                <a:gd name="T36" fmla="*/ 6 w 335"/>
                <a:gd name="T37" fmla="*/ 2 h 94"/>
                <a:gd name="T38" fmla="*/ 0 w 335"/>
                <a:gd name="T39" fmla="*/ 0 h 94"/>
                <a:gd name="T40" fmla="*/ 0 w 335"/>
                <a:gd name="T41" fmla="*/ 1 h 94"/>
                <a:gd name="T42" fmla="*/ 3 w 335"/>
                <a:gd name="T43" fmla="*/ 4 h 94"/>
                <a:gd name="T44" fmla="*/ 3 w 335"/>
                <a:gd name="T45" fmla="*/ 4 h 94"/>
                <a:gd name="T46" fmla="*/ 3 w 335"/>
                <a:gd name="T47" fmla="*/ 4 h 94"/>
                <a:gd name="T48" fmla="*/ 3 w 335"/>
                <a:gd name="T49" fmla="*/ 4 h 94"/>
                <a:gd name="T50" fmla="*/ 4 w 335"/>
                <a:gd name="T51" fmla="*/ 4 h 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5"/>
                <a:gd name="T79" fmla="*/ 0 h 94"/>
                <a:gd name="T80" fmla="*/ 335 w 335"/>
                <a:gd name="T81" fmla="*/ 94 h 9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5" h="94">
                  <a:moveTo>
                    <a:pt x="129" y="94"/>
                  </a:moveTo>
                  <a:lnTo>
                    <a:pt x="142" y="93"/>
                  </a:lnTo>
                  <a:lnTo>
                    <a:pt x="157" y="91"/>
                  </a:lnTo>
                  <a:lnTo>
                    <a:pt x="172" y="86"/>
                  </a:lnTo>
                  <a:lnTo>
                    <a:pt x="188" y="82"/>
                  </a:lnTo>
                  <a:lnTo>
                    <a:pt x="205" y="76"/>
                  </a:lnTo>
                  <a:lnTo>
                    <a:pt x="223" y="70"/>
                  </a:lnTo>
                  <a:lnTo>
                    <a:pt x="240" y="63"/>
                  </a:lnTo>
                  <a:lnTo>
                    <a:pt x="256" y="56"/>
                  </a:lnTo>
                  <a:lnTo>
                    <a:pt x="272" y="49"/>
                  </a:lnTo>
                  <a:lnTo>
                    <a:pt x="286" y="44"/>
                  </a:lnTo>
                  <a:lnTo>
                    <a:pt x="300" y="37"/>
                  </a:lnTo>
                  <a:lnTo>
                    <a:pt x="311" y="32"/>
                  </a:lnTo>
                  <a:lnTo>
                    <a:pt x="321" y="28"/>
                  </a:lnTo>
                  <a:lnTo>
                    <a:pt x="329" y="24"/>
                  </a:lnTo>
                  <a:lnTo>
                    <a:pt x="333" y="22"/>
                  </a:lnTo>
                  <a:lnTo>
                    <a:pt x="335" y="21"/>
                  </a:lnTo>
                  <a:lnTo>
                    <a:pt x="267" y="25"/>
                  </a:lnTo>
                  <a:lnTo>
                    <a:pt x="210" y="46"/>
                  </a:lnTo>
                  <a:lnTo>
                    <a:pt x="22" y="0"/>
                  </a:lnTo>
                  <a:lnTo>
                    <a:pt x="0" y="30"/>
                  </a:lnTo>
                  <a:lnTo>
                    <a:pt x="120" y="94"/>
                  </a:lnTo>
                  <a:lnTo>
                    <a:pt x="123" y="94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5" name="Freeform 45"/>
            <p:cNvSpPr>
              <a:spLocks noChangeAspect="1"/>
            </p:cNvSpPr>
            <p:nvPr/>
          </p:nvSpPr>
          <p:spPr bwMode="auto">
            <a:xfrm>
              <a:off x="4731" y="3445"/>
              <a:ext cx="139" cy="41"/>
            </a:xfrm>
            <a:custGeom>
              <a:avLst/>
              <a:gdLst>
                <a:gd name="T0" fmla="*/ 0 w 279"/>
                <a:gd name="T1" fmla="*/ 0 h 83"/>
                <a:gd name="T2" fmla="*/ 0 w 279"/>
                <a:gd name="T3" fmla="*/ 0 h 83"/>
                <a:gd name="T4" fmla="*/ 0 w 279"/>
                <a:gd name="T5" fmla="*/ 0 h 83"/>
                <a:gd name="T6" fmla="*/ 0 w 279"/>
                <a:gd name="T7" fmla="*/ 0 h 83"/>
                <a:gd name="T8" fmla="*/ 0 w 279"/>
                <a:gd name="T9" fmla="*/ 0 h 83"/>
                <a:gd name="T10" fmla="*/ 0 w 279"/>
                <a:gd name="T11" fmla="*/ 0 h 83"/>
                <a:gd name="T12" fmla="*/ 1 w 279"/>
                <a:gd name="T13" fmla="*/ 0 h 83"/>
                <a:gd name="T14" fmla="*/ 1 w 279"/>
                <a:gd name="T15" fmla="*/ 1 h 83"/>
                <a:gd name="T16" fmla="*/ 2 w 279"/>
                <a:gd name="T17" fmla="*/ 1 h 83"/>
                <a:gd name="T18" fmla="*/ 2 w 279"/>
                <a:gd name="T19" fmla="*/ 1 h 83"/>
                <a:gd name="T20" fmla="*/ 3 w 279"/>
                <a:gd name="T21" fmla="*/ 1 h 83"/>
                <a:gd name="T22" fmla="*/ 4 w 279"/>
                <a:gd name="T23" fmla="*/ 1 h 83"/>
                <a:gd name="T24" fmla="*/ 4 w 279"/>
                <a:gd name="T25" fmla="*/ 2 h 83"/>
                <a:gd name="T26" fmla="*/ 5 w 279"/>
                <a:gd name="T27" fmla="*/ 2 h 83"/>
                <a:gd name="T28" fmla="*/ 5 w 279"/>
                <a:gd name="T29" fmla="*/ 2 h 83"/>
                <a:gd name="T30" fmla="*/ 6 w 279"/>
                <a:gd name="T31" fmla="*/ 2 h 83"/>
                <a:gd name="T32" fmla="*/ 6 w 279"/>
                <a:gd name="T33" fmla="*/ 2 h 83"/>
                <a:gd name="T34" fmla="*/ 7 w 279"/>
                <a:gd name="T35" fmla="*/ 2 h 83"/>
                <a:gd name="T36" fmla="*/ 7 w 279"/>
                <a:gd name="T37" fmla="*/ 2 h 83"/>
                <a:gd name="T38" fmla="*/ 8 w 279"/>
                <a:gd name="T39" fmla="*/ 2 h 83"/>
                <a:gd name="T40" fmla="*/ 8 w 279"/>
                <a:gd name="T41" fmla="*/ 2 h 83"/>
                <a:gd name="T42" fmla="*/ 8 w 279"/>
                <a:gd name="T43" fmla="*/ 2 h 83"/>
                <a:gd name="T44" fmla="*/ 8 w 279"/>
                <a:gd name="T45" fmla="*/ 2 h 83"/>
                <a:gd name="T46" fmla="*/ 7 w 279"/>
                <a:gd name="T47" fmla="*/ 2 h 83"/>
                <a:gd name="T48" fmla="*/ 7 w 279"/>
                <a:gd name="T49" fmla="*/ 2 h 83"/>
                <a:gd name="T50" fmla="*/ 6 w 279"/>
                <a:gd name="T51" fmla="*/ 2 h 83"/>
                <a:gd name="T52" fmla="*/ 6 w 279"/>
                <a:gd name="T53" fmla="*/ 2 h 83"/>
                <a:gd name="T54" fmla="*/ 5 w 279"/>
                <a:gd name="T55" fmla="*/ 1 h 83"/>
                <a:gd name="T56" fmla="*/ 4 w 279"/>
                <a:gd name="T57" fmla="*/ 1 h 83"/>
                <a:gd name="T58" fmla="*/ 3 w 279"/>
                <a:gd name="T59" fmla="*/ 1 h 83"/>
                <a:gd name="T60" fmla="*/ 3 w 279"/>
                <a:gd name="T61" fmla="*/ 1 h 83"/>
                <a:gd name="T62" fmla="*/ 2 w 279"/>
                <a:gd name="T63" fmla="*/ 1 h 83"/>
                <a:gd name="T64" fmla="*/ 1 w 279"/>
                <a:gd name="T65" fmla="*/ 0 h 83"/>
                <a:gd name="T66" fmla="*/ 1 w 279"/>
                <a:gd name="T67" fmla="*/ 0 h 83"/>
                <a:gd name="T68" fmla="*/ 0 w 279"/>
                <a:gd name="T69" fmla="*/ 0 h 83"/>
                <a:gd name="T70" fmla="*/ 0 w 279"/>
                <a:gd name="T71" fmla="*/ 0 h 83"/>
                <a:gd name="T72" fmla="*/ 0 w 279"/>
                <a:gd name="T73" fmla="*/ 0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9"/>
                <a:gd name="T112" fmla="*/ 0 h 83"/>
                <a:gd name="T113" fmla="*/ 279 w 279"/>
                <a:gd name="T114" fmla="*/ 83 h 8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9" h="83">
                  <a:moveTo>
                    <a:pt x="2" y="0"/>
                  </a:moveTo>
                  <a:lnTo>
                    <a:pt x="1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7" y="15"/>
                  </a:lnTo>
                  <a:lnTo>
                    <a:pt x="22" y="22"/>
                  </a:lnTo>
                  <a:lnTo>
                    <a:pt x="38" y="29"/>
                  </a:lnTo>
                  <a:lnTo>
                    <a:pt x="55" y="36"/>
                  </a:lnTo>
                  <a:lnTo>
                    <a:pt x="74" y="43"/>
                  </a:lnTo>
                  <a:lnTo>
                    <a:pt x="92" y="50"/>
                  </a:lnTo>
                  <a:lnTo>
                    <a:pt x="112" y="55"/>
                  </a:lnTo>
                  <a:lnTo>
                    <a:pt x="130" y="61"/>
                  </a:lnTo>
                  <a:lnTo>
                    <a:pt x="150" y="67"/>
                  </a:lnTo>
                  <a:lnTo>
                    <a:pt x="168" y="72"/>
                  </a:lnTo>
                  <a:lnTo>
                    <a:pt x="187" y="75"/>
                  </a:lnTo>
                  <a:lnTo>
                    <a:pt x="204" y="79"/>
                  </a:lnTo>
                  <a:lnTo>
                    <a:pt x="221" y="81"/>
                  </a:lnTo>
                  <a:lnTo>
                    <a:pt x="238" y="83"/>
                  </a:lnTo>
                  <a:lnTo>
                    <a:pt x="252" y="83"/>
                  </a:lnTo>
                  <a:lnTo>
                    <a:pt x="266" y="83"/>
                  </a:lnTo>
                  <a:lnTo>
                    <a:pt x="279" y="82"/>
                  </a:lnTo>
                  <a:lnTo>
                    <a:pt x="276" y="81"/>
                  </a:lnTo>
                  <a:lnTo>
                    <a:pt x="267" y="80"/>
                  </a:lnTo>
                  <a:lnTo>
                    <a:pt x="255" y="77"/>
                  </a:lnTo>
                  <a:lnTo>
                    <a:pt x="238" y="73"/>
                  </a:lnTo>
                  <a:lnTo>
                    <a:pt x="218" y="69"/>
                  </a:lnTo>
                  <a:lnTo>
                    <a:pt x="195" y="64"/>
                  </a:lnTo>
                  <a:lnTo>
                    <a:pt x="172" y="58"/>
                  </a:lnTo>
                  <a:lnTo>
                    <a:pt x="147" y="52"/>
                  </a:lnTo>
                  <a:lnTo>
                    <a:pt x="121" y="45"/>
                  </a:lnTo>
                  <a:lnTo>
                    <a:pt x="97" y="38"/>
                  </a:lnTo>
                  <a:lnTo>
                    <a:pt x="73" y="32"/>
                  </a:lnTo>
                  <a:lnTo>
                    <a:pt x="52" y="26"/>
                  </a:lnTo>
                  <a:lnTo>
                    <a:pt x="34" y="19"/>
                  </a:lnTo>
                  <a:lnTo>
                    <a:pt x="19" y="12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6" name="Freeform 46"/>
            <p:cNvSpPr>
              <a:spLocks noChangeAspect="1"/>
            </p:cNvSpPr>
            <p:nvPr/>
          </p:nvSpPr>
          <p:spPr bwMode="auto">
            <a:xfrm>
              <a:off x="4898" y="3055"/>
              <a:ext cx="19" cy="17"/>
            </a:xfrm>
            <a:custGeom>
              <a:avLst/>
              <a:gdLst>
                <a:gd name="T0" fmla="*/ 0 w 39"/>
                <a:gd name="T1" fmla="*/ 1 h 36"/>
                <a:gd name="T2" fmla="*/ 0 w 39"/>
                <a:gd name="T3" fmla="*/ 1 h 36"/>
                <a:gd name="T4" fmla="*/ 1 w 39"/>
                <a:gd name="T5" fmla="*/ 0 h 36"/>
                <a:gd name="T6" fmla="*/ 1 w 39"/>
                <a:gd name="T7" fmla="*/ 0 h 36"/>
                <a:gd name="T8" fmla="*/ 1 w 39"/>
                <a:gd name="T9" fmla="*/ 0 h 36"/>
                <a:gd name="T10" fmla="*/ 1 w 39"/>
                <a:gd name="T11" fmla="*/ 0 h 36"/>
                <a:gd name="T12" fmla="*/ 1 w 39"/>
                <a:gd name="T13" fmla="*/ 0 h 36"/>
                <a:gd name="T14" fmla="*/ 0 w 39"/>
                <a:gd name="T15" fmla="*/ 0 h 36"/>
                <a:gd name="T16" fmla="*/ 0 w 39"/>
                <a:gd name="T17" fmla="*/ 0 h 36"/>
                <a:gd name="T18" fmla="*/ 0 w 39"/>
                <a:gd name="T19" fmla="*/ 0 h 36"/>
                <a:gd name="T20" fmla="*/ 0 w 39"/>
                <a:gd name="T21" fmla="*/ 0 h 36"/>
                <a:gd name="T22" fmla="*/ 0 w 39"/>
                <a:gd name="T23" fmla="*/ 0 h 36"/>
                <a:gd name="T24" fmla="*/ 0 w 39"/>
                <a:gd name="T25" fmla="*/ 0 h 36"/>
                <a:gd name="T26" fmla="*/ 0 w 39"/>
                <a:gd name="T27" fmla="*/ 0 h 36"/>
                <a:gd name="T28" fmla="*/ 0 w 39"/>
                <a:gd name="T29" fmla="*/ 0 h 36"/>
                <a:gd name="T30" fmla="*/ 0 w 39"/>
                <a:gd name="T31" fmla="*/ 1 h 36"/>
                <a:gd name="T32" fmla="*/ 0 w 39"/>
                <a:gd name="T33" fmla="*/ 1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6"/>
                <a:gd name="T53" fmla="*/ 39 w 3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6">
                  <a:moveTo>
                    <a:pt x="20" y="36"/>
                  </a:moveTo>
                  <a:lnTo>
                    <a:pt x="27" y="35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0"/>
                  </a:lnTo>
                  <a:lnTo>
                    <a:pt x="12" y="35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00847" name="Text Box 47"/>
          <p:cNvSpPr txBox="1">
            <a:spLocks noChangeArrowheads="1"/>
          </p:cNvSpPr>
          <p:nvPr/>
        </p:nvSpPr>
        <p:spPr bwMode="auto">
          <a:xfrm>
            <a:off x="647700" y="4976813"/>
            <a:ext cx="46751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 digital uni- or multicasting</a:t>
            </a:r>
          </a:p>
          <a:p>
            <a:pPr>
              <a:buFontTx/>
              <a:buChar char="•"/>
            </a:pPr>
            <a:r>
              <a:rPr lang="en-US" sz="2000"/>
              <a:t> control channels</a:t>
            </a:r>
          </a:p>
          <a:p>
            <a:pPr>
              <a:buFontTx/>
              <a:buChar char="•"/>
            </a:pPr>
            <a:r>
              <a:rPr lang="en-US" sz="2000"/>
              <a:t> </a:t>
            </a:r>
            <a:r>
              <a:rPr lang="en-US" sz="2000" i="1"/>
              <a:t>variable non-linear</a:t>
            </a:r>
            <a:r>
              <a:rPr lang="en-US" sz="2000"/>
              <a:t>  “media”, e.g.,</a:t>
            </a:r>
          </a:p>
          <a:p>
            <a:pPr lvl="1"/>
            <a:r>
              <a:rPr lang="en-US" sz="2000"/>
              <a:t>- games, virtual reality, …</a:t>
            </a:r>
          </a:p>
        </p:txBody>
      </p:sp>
      <p:sp>
        <p:nvSpPr>
          <p:cNvPr id="36874" name="Text Box 48"/>
          <p:cNvSpPr txBox="1">
            <a:spLocks noChangeArrowheads="1"/>
          </p:cNvSpPr>
          <p:nvPr/>
        </p:nvSpPr>
        <p:spPr bwMode="auto">
          <a:xfrm>
            <a:off x="6372225" y="4868863"/>
            <a:ext cx="157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receiver(s)</a:t>
            </a:r>
          </a:p>
        </p:txBody>
      </p:sp>
      <p:sp>
        <p:nvSpPr>
          <p:cNvPr id="1100849" name="Freeform 49"/>
          <p:cNvSpPr>
            <a:spLocks/>
          </p:cNvSpPr>
          <p:nvPr/>
        </p:nvSpPr>
        <p:spPr bwMode="auto">
          <a:xfrm>
            <a:off x="6624638" y="1665288"/>
            <a:ext cx="684212" cy="684212"/>
          </a:xfrm>
          <a:custGeom>
            <a:avLst/>
            <a:gdLst>
              <a:gd name="T0" fmla="*/ 0 w 431"/>
              <a:gd name="T1" fmla="*/ 2147483647 h 431"/>
              <a:gd name="T2" fmla="*/ 2147483647 w 431"/>
              <a:gd name="T3" fmla="*/ 2147483647 h 431"/>
              <a:gd name="T4" fmla="*/ 2147483647 w 431"/>
              <a:gd name="T5" fmla="*/ 0 h 431"/>
              <a:gd name="T6" fmla="*/ 2147483647 w 431"/>
              <a:gd name="T7" fmla="*/ 2147483647 h 431"/>
              <a:gd name="T8" fmla="*/ 0 w 431"/>
              <a:gd name="T9" fmla="*/ 2147483647 h 4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1"/>
              <a:gd name="T16" fmla="*/ 0 h 431"/>
              <a:gd name="T17" fmla="*/ 431 w 431"/>
              <a:gd name="T18" fmla="*/ 431 h 4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1" h="431">
                <a:moveTo>
                  <a:pt x="0" y="408"/>
                </a:moveTo>
                <a:lnTo>
                  <a:pt x="90" y="45"/>
                </a:lnTo>
                <a:lnTo>
                  <a:pt x="431" y="0"/>
                </a:lnTo>
                <a:lnTo>
                  <a:pt x="295" y="431"/>
                </a:lnTo>
                <a:lnTo>
                  <a:pt x="0" y="40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6876" name="AutoShape 50"/>
          <p:cNvCxnSpPr>
            <a:cxnSpLocks noChangeShapeType="1"/>
            <a:stCxn id="36867" idx="3"/>
            <a:endCxn id="36924" idx="10"/>
          </p:cNvCxnSpPr>
          <p:nvPr/>
        </p:nvCxnSpPr>
        <p:spPr bwMode="auto">
          <a:xfrm flipV="1">
            <a:off x="2987675" y="2924175"/>
            <a:ext cx="3844925" cy="487363"/>
          </a:xfrm>
          <a:prstGeom prst="bentConnector3">
            <a:avLst>
              <a:gd name="adj1" fmla="val 6176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6877" name="AutoShape 51"/>
          <p:cNvCxnSpPr>
            <a:cxnSpLocks noChangeShapeType="1"/>
            <a:stCxn id="36867" idx="3"/>
            <a:endCxn id="36890" idx="6"/>
          </p:cNvCxnSpPr>
          <p:nvPr/>
        </p:nvCxnSpPr>
        <p:spPr bwMode="auto">
          <a:xfrm>
            <a:off x="2987675" y="3411538"/>
            <a:ext cx="3557588" cy="857250"/>
          </a:xfrm>
          <a:prstGeom prst="bentConnector3">
            <a:avLst>
              <a:gd name="adj1" fmla="val 6680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100852" name="Rectangle 52"/>
          <p:cNvSpPr>
            <a:spLocks noChangeArrowheads="1"/>
          </p:cNvSpPr>
          <p:nvPr/>
        </p:nvSpPr>
        <p:spPr bwMode="auto">
          <a:xfrm>
            <a:off x="6588125" y="2852738"/>
            <a:ext cx="144463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0853" name="Freeform 53"/>
          <p:cNvSpPr>
            <a:spLocks/>
          </p:cNvSpPr>
          <p:nvPr/>
        </p:nvSpPr>
        <p:spPr bwMode="auto">
          <a:xfrm>
            <a:off x="2987675" y="2781300"/>
            <a:ext cx="3708400" cy="468313"/>
          </a:xfrm>
          <a:custGeom>
            <a:avLst/>
            <a:gdLst>
              <a:gd name="T0" fmla="*/ 0 w 2336"/>
              <a:gd name="T1" fmla="*/ 2147483647 h 295"/>
              <a:gd name="T2" fmla="*/ 2147483647 w 2336"/>
              <a:gd name="T3" fmla="*/ 2147483647 h 295"/>
              <a:gd name="T4" fmla="*/ 2147483647 w 2336"/>
              <a:gd name="T5" fmla="*/ 0 h 295"/>
              <a:gd name="T6" fmla="*/ 2147483647 w 2336"/>
              <a:gd name="T7" fmla="*/ 0 h 295"/>
              <a:gd name="T8" fmla="*/ 0 60000 65536"/>
              <a:gd name="T9" fmla="*/ 0 60000 65536"/>
              <a:gd name="T10" fmla="*/ 0 60000 65536"/>
              <a:gd name="T11" fmla="*/ 0 60000 65536"/>
              <a:gd name="T12" fmla="*/ 0 w 2336"/>
              <a:gd name="T13" fmla="*/ 0 h 295"/>
              <a:gd name="T14" fmla="*/ 2336 w 2336"/>
              <a:gd name="T15" fmla="*/ 295 h 2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36" h="295">
                <a:moveTo>
                  <a:pt x="0" y="295"/>
                </a:moveTo>
                <a:lnTo>
                  <a:pt x="1474" y="295"/>
                </a:lnTo>
                <a:lnTo>
                  <a:pt x="1474" y="0"/>
                </a:lnTo>
                <a:lnTo>
                  <a:pt x="2336" y="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0" name="Rectangle 54"/>
          <p:cNvSpPr>
            <a:spLocks noChangeArrowheads="1"/>
          </p:cNvSpPr>
          <p:nvPr/>
        </p:nvSpPr>
        <p:spPr bwMode="auto">
          <a:xfrm>
            <a:off x="1835150" y="2528888"/>
            <a:ext cx="1044575" cy="1763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0855" name="AutoShape 55"/>
          <p:cNvSpPr>
            <a:spLocks noChangeArrowheads="1"/>
          </p:cNvSpPr>
          <p:nvPr/>
        </p:nvSpPr>
        <p:spPr bwMode="auto">
          <a:xfrm>
            <a:off x="1871663" y="2528888"/>
            <a:ext cx="252412" cy="250825"/>
          </a:xfrm>
          <a:prstGeom prst="star5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00856" name="AutoShape 56"/>
          <p:cNvSpPr>
            <a:spLocks noChangeArrowheads="1"/>
          </p:cNvSpPr>
          <p:nvPr/>
        </p:nvSpPr>
        <p:spPr bwMode="auto">
          <a:xfrm>
            <a:off x="1871663" y="2530475"/>
            <a:ext cx="252412" cy="250825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00857" name="Freeform 57"/>
          <p:cNvSpPr>
            <a:spLocks/>
          </p:cNvSpPr>
          <p:nvPr/>
        </p:nvSpPr>
        <p:spPr bwMode="auto">
          <a:xfrm flipV="1">
            <a:off x="2987675" y="3536950"/>
            <a:ext cx="3708400" cy="828675"/>
          </a:xfrm>
          <a:custGeom>
            <a:avLst/>
            <a:gdLst>
              <a:gd name="T0" fmla="*/ 0 w 2336"/>
              <a:gd name="T1" fmla="*/ 2147483647 h 295"/>
              <a:gd name="T2" fmla="*/ 2147483647 w 2336"/>
              <a:gd name="T3" fmla="*/ 2147483647 h 295"/>
              <a:gd name="T4" fmla="*/ 2147483647 w 2336"/>
              <a:gd name="T5" fmla="*/ 0 h 295"/>
              <a:gd name="T6" fmla="*/ 2147483647 w 2336"/>
              <a:gd name="T7" fmla="*/ 0 h 295"/>
              <a:gd name="T8" fmla="*/ 0 60000 65536"/>
              <a:gd name="T9" fmla="*/ 0 60000 65536"/>
              <a:gd name="T10" fmla="*/ 0 60000 65536"/>
              <a:gd name="T11" fmla="*/ 0 60000 65536"/>
              <a:gd name="T12" fmla="*/ 0 w 2336"/>
              <a:gd name="T13" fmla="*/ 0 h 295"/>
              <a:gd name="T14" fmla="*/ 2336 w 2336"/>
              <a:gd name="T15" fmla="*/ 295 h 2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36" h="295">
                <a:moveTo>
                  <a:pt x="0" y="295"/>
                </a:moveTo>
                <a:lnTo>
                  <a:pt x="1474" y="295"/>
                </a:lnTo>
                <a:lnTo>
                  <a:pt x="1474" y="0"/>
                </a:lnTo>
                <a:lnTo>
                  <a:pt x="2336" y="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0858" name="Freeform 58"/>
          <p:cNvSpPr>
            <a:spLocks/>
          </p:cNvSpPr>
          <p:nvPr/>
        </p:nvSpPr>
        <p:spPr bwMode="auto">
          <a:xfrm>
            <a:off x="2987675" y="2962275"/>
            <a:ext cx="3671888" cy="360363"/>
          </a:xfrm>
          <a:custGeom>
            <a:avLst/>
            <a:gdLst>
              <a:gd name="T0" fmla="*/ 0 w 2313"/>
              <a:gd name="T1" fmla="*/ 2147483647 h 227"/>
              <a:gd name="T2" fmla="*/ 2147483647 w 2313"/>
              <a:gd name="T3" fmla="*/ 2147483647 h 227"/>
              <a:gd name="T4" fmla="*/ 2147483647 w 2313"/>
              <a:gd name="T5" fmla="*/ 0 h 227"/>
              <a:gd name="T6" fmla="*/ 2147483647 w 2313"/>
              <a:gd name="T7" fmla="*/ 0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2313"/>
              <a:gd name="T13" fmla="*/ 0 h 227"/>
              <a:gd name="T14" fmla="*/ 2313 w 2313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13" h="227">
                <a:moveTo>
                  <a:pt x="0" y="227"/>
                </a:moveTo>
                <a:lnTo>
                  <a:pt x="1542" y="227"/>
                </a:lnTo>
                <a:lnTo>
                  <a:pt x="1542" y="0"/>
                </a:lnTo>
                <a:lnTo>
                  <a:pt x="2313" y="0"/>
                </a:ln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0859" name="Freeform 59"/>
          <p:cNvSpPr>
            <a:spLocks/>
          </p:cNvSpPr>
          <p:nvPr/>
        </p:nvSpPr>
        <p:spPr bwMode="auto">
          <a:xfrm flipV="1">
            <a:off x="2987675" y="3465513"/>
            <a:ext cx="3671888" cy="755650"/>
          </a:xfrm>
          <a:custGeom>
            <a:avLst/>
            <a:gdLst>
              <a:gd name="T0" fmla="*/ 0 w 2313"/>
              <a:gd name="T1" fmla="*/ 2147483647 h 227"/>
              <a:gd name="T2" fmla="*/ 2147483647 w 2313"/>
              <a:gd name="T3" fmla="*/ 2147483647 h 227"/>
              <a:gd name="T4" fmla="*/ 2147483647 w 2313"/>
              <a:gd name="T5" fmla="*/ 0 h 227"/>
              <a:gd name="T6" fmla="*/ 2147483647 w 2313"/>
              <a:gd name="T7" fmla="*/ 0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2313"/>
              <a:gd name="T13" fmla="*/ 0 h 227"/>
              <a:gd name="T14" fmla="*/ 2313 w 2313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13" h="227">
                <a:moveTo>
                  <a:pt x="0" y="227"/>
                </a:moveTo>
                <a:lnTo>
                  <a:pt x="1542" y="227"/>
                </a:lnTo>
                <a:lnTo>
                  <a:pt x="1542" y="0"/>
                </a:lnTo>
                <a:lnTo>
                  <a:pt x="2313" y="0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0860" name="Rectangle 60"/>
          <p:cNvSpPr>
            <a:spLocks noChangeArrowheads="1"/>
          </p:cNvSpPr>
          <p:nvPr/>
        </p:nvSpPr>
        <p:spPr bwMode="auto">
          <a:xfrm>
            <a:off x="6588125" y="4184650"/>
            <a:ext cx="144463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0861" name="Freeform 61"/>
          <p:cNvSpPr>
            <a:spLocks/>
          </p:cNvSpPr>
          <p:nvPr/>
        </p:nvSpPr>
        <p:spPr bwMode="auto">
          <a:xfrm>
            <a:off x="6624638" y="3536950"/>
            <a:ext cx="684212" cy="684213"/>
          </a:xfrm>
          <a:custGeom>
            <a:avLst/>
            <a:gdLst>
              <a:gd name="T0" fmla="*/ 0 w 431"/>
              <a:gd name="T1" fmla="*/ 2147483647 h 431"/>
              <a:gd name="T2" fmla="*/ 2147483647 w 431"/>
              <a:gd name="T3" fmla="*/ 2147483647 h 431"/>
              <a:gd name="T4" fmla="*/ 2147483647 w 431"/>
              <a:gd name="T5" fmla="*/ 0 h 431"/>
              <a:gd name="T6" fmla="*/ 2147483647 w 431"/>
              <a:gd name="T7" fmla="*/ 2147483647 h 431"/>
              <a:gd name="T8" fmla="*/ 0 w 431"/>
              <a:gd name="T9" fmla="*/ 2147483647 h 4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1"/>
              <a:gd name="T16" fmla="*/ 0 h 431"/>
              <a:gd name="T17" fmla="*/ 431 w 431"/>
              <a:gd name="T18" fmla="*/ 431 h 4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1" h="431">
                <a:moveTo>
                  <a:pt x="0" y="408"/>
                </a:moveTo>
                <a:lnTo>
                  <a:pt x="90" y="45"/>
                </a:lnTo>
                <a:lnTo>
                  <a:pt x="431" y="0"/>
                </a:lnTo>
                <a:lnTo>
                  <a:pt x="295" y="431"/>
                </a:lnTo>
                <a:lnTo>
                  <a:pt x="0" y="40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3.39579E-6 L -0.14133 -0.00139 L -0.14133 0.06893 L -0.40122 0.06893 " pathEditMode="relative" ptsTypes="AAAA">
                                      <p:cBhvr>
                                        <p:cTn id="9" dur="3000" fill="hold"/>
                                        <p:tgtEl>
                                          <p:spTgt spid="1100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0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10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3.79366E-7 C 0.00678 -0.00162 0.01372 -0.00416 0.02067 -3.79366E-7 C 0.02327 0.00139 0.02431 0.00578 0.02518 0.00925 C 0.02605 0.01226 0.02761 0.01827 0.02761 0.01827 C 0.02674 0.0266 0.02796 0.03262 0.02171 0.03516 C 0.01685 0.04187 0.01372 0.04996 0.00799 0.05505 C 0.00626 0.06153 0.004 0.06708 0.00225 0.07356 C 0.00764 0.08466 0.00799 0.08258 0.01945 0.08119 C 0.02171 0.07657 0.02396 0.07425 0.02518 0.06893 C 0.02483 0.06384 0.02501 0.05852 0.02414 0.05367 C 0.0231 0.04811 0.01476 0.04603 0.01146 0.04441 C 0.00955 0.03701 0.00851 0.02544 0.01372 0.01989 C 0.01424 0.01943 0.02014 0.01712 0.02067 0.01689 C 0.03126 0.01226 0.04202 0.00879 0.05278 0.00463 C 0.06494 0.00601 0.06511 0.00439 0.0724 0.01365 C 0.07344 0.01827 0.07587 0.02753 0.07587 0.02753 C 0.07362 0.05575 0.07483 0.08374 0.07119 0.11173 C 0.06858 0.15406 0.05521 0.19061 0.02292 0.20356 C 0.01407 0.20171 0.00504 0.1994 -0.00242 0.19292 C 0.00087 0.18043 0.01563 0.17765 0.02414 0.17603 C 0.03351 0.17858 0.03212 0.18228 0.03907 0.18829 C 0.04254 0.19546 0.04549 0.19639 0.05174 0.19917 C 0.05278 0.19963 0.05504 0.20055 0.05504 0.20055 C 0.06112 0.20009 0.06737 0.20055 0.07344 0.19917 C 0.07709 0.19847 0.07935 0.18691 0.07935 0.18691 C 0.0783 0.1802 0.07848 0.1728 0.07587 0.16701 C 0.06511 0.14319 0.04341 0.13324 0.02414 0.12861 C -0.00017 0.13023 0.00244 0.12584 -0.0092 0.14249 C -0.01163 0.15151 -0.01163 0.15013 -0.01163 0.16539 C -0.01163 0.17974 -0.00972 0.19546 0.00105 0.20217 C 0.00469 0.20449 0.00886 0.20495 0.01268 0.2068 C 0.01667 0.21235 0.0198 0.21652 0.02518 0.21906 C 0.02813 0.22276 0.03056 0.22345 0.03438 0.22507 C 0.04271 0.22392 0.0448 0.22554 0.04705 0.21582 C 0.04619 0.20564 0.04636 0.2024 0.04254 0.19454 C 0.04098 0.18644 0.03803 0.17904 0.0356 0.17141 C 0.03091 0.15707 0.03855 0.1795 0.03334 0.16077 C 0.02987 0.14851 0.02622 0.13648 0.02292 0.12399 C 0.02327 0.12144 0.02275 0.1182 0.02414 0.11635 C 0.02796 0.11126 0.04011 0.1115 0.0448 0.11034 C 0.04705 0.10826 0.04949 0.10618 0.05174 0.10409 C 0.05296 0.10317 0.05296 0.10085 0.054 0.09947 C 0.05504 0.09808 0.05626 0.09738 0.05747 0.09646 C 0.05903 0.09345 0.06008 0.08975 0.06199 0.08721 C 0.0632 0.08559 0.06442 0.0842 0.06546 0.08258 C 0.06719 0.0798 0.07014 0.07356 0.07014 0.07356 C 0.07205 0.06546 0.07518 0.05852 0.07692 0.05043 C 0.07778 0.04626 0.07935 0.03817 0.07935 0.03817 C 0.08074 0.02267 0.08594 0.00624 0.0724 -3.79366E-7 C 0.06962 0.00046 0.06685 0.00023 0.06424 0.00162 C 0.05903 0.00439 0.05764 0.01943 0.05626 0.02591 C 0.0566 0.03007 0.05608 0.03447 0.05747 0.03817 C 0.05886 0.0421 0.06199 0.04441 0.06424 0.04742 C 0.06962 0.05482 0.07275 0.06384 0.07692 0.07194 C 0.07883 0.07564 0.08178 0.07865 0.08386 0.08258 C 0.08508 0.08859 0.08803 0.09854 0.08386 0.10409 C 0.08317 0.10502 0.07639 0.10687 0.07587 0.1071 C 0.06893 0.11358 0.07292 0.11126 0.05851 0.10872 C 0.04896 0.1071 0.03994 0.10178 0.03091 0.09808 C 0.02796 0.09692 0.02449 0.09669 0.02171 0.09484 C 0.00157 0.08142 0.01841 0.09415 0.01025 0.08582 C 0.00799 0.08351 0.00348 0.07957 0.00348 0.07957 C 0.00313 0.07795 0.00225 0.07657 0.00225 0.07495 C 0.00225 0.04673 0.00053 0.05482 0.02171 0.05667 C 0.03091 0.06037 0.04011 0.065 0.04827 0.07194 C 0.05105 0.07749 0.0533 0.07772 0.05747 0.08119 C 0.06025 0.0687 0.06042 0.08027 0.06199 0.0613 C 0.06199 0.05783 0.06598 0.01457 0.05504 0.00463 C 0.05018 0.00023 0.04497 -0.00208 0.03907 -0.00301 C 0.03212 -0.00416 0.01841 -0.00625 0.01841 -0.00625 C 0.00296 -0.00486 0.00192 -0.00902 -0.00468 0.00463 C -0.0059 0.01041 -0.0052 0.00786 -0.00694 0.01226 " pathEditMode="relative" ptsTypes="fffffffffffffffffffffffffffffffffffffffffffffffffffffffffffffffffffffffA">
                                      <p:cBhvr>
                                        <p:cTn id="29" dur="5000" fill="hold"/>
                                        <p:tgtEl>
                                          <p:spTgt spid="1100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393 L -0.14132 -0.00139 L -0.14132 -0.12584 L -0.40122 -0.12584 " pathEditMode="relative" rAng="0" ptsTypes="AAAA">
                                      <p:cBhvr>
                                        <p:cTn id="36" dur="3000" fill="hold"/>
                                        <p:tgtEl>
                                          <p:spTgt spid="1100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10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000"/>
                                        <p:tgtEl>
                                          <p:spTgt spid="1100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69558E-6 C -0.00156 0.05459 -0.01875 0.16239 0.00469 0.1913 C 0.00608 0.19731 0.00677 0.20009 0.01146 0.20194 C 0.02118 0.2149 0.03872 0.21675 0.05174 0.22045 C 0.07274 0.21883 0.06945 0.2216 0.0816 0.21119 C 0.08715 0.20009 0.08507 0.20518 0.08854 0.19593 C 0.08715 0.15915 0.09375 0.15938 0.0724 0.16215 C 0.06858 0.16262 0.06476 0.16331 0.06094 0.16377 C 0.04497 0.16192 0.02674 0.15706 0.01146 0.14989 C 0.00851 0.14388 0.00868 0.1418 0.01389 0.13925 C 0.02691 0.14064 0.03906 0.14388 0.05174 0.14689 C 0.06129 0.14619 0.07014 0.14943 0.07708 0.14087 C 0.07969 0.12954 0.0809 0.12699 0.07135 0.12237 C 0.06389 0.11335 0.04653 0.11543 0.03802 0.11473 C 0.03004 0.11311 0.02135 0.11381 0.01389 0.11011 C 0.01059 0.10594 0.00833 0.10617 0.00573 0.10085 C 0.01076 0.09114 0.00695 0.09576 0.02292 0.09785 C 0.0316 0.099 0.03976 0.1034 0.04826 0.10548 C 0.05955 0.10502 0.07587 0.11219 0.08281 0.09785 C 0.08403 0.0923 0.0842 0.07726 0.07813 0.07495 C 0.07413 0.07333 0.06962 0.07379 0.06545 0.07333 C 0.04583 0.07448 0.02969 0.07657 0.01042 0.07495 C 0.0059 0.07286 0.00382 0.07194 0.00226 0.06569 C 0.00313 0.06315 0.0033 0.06014 0.00469 0.05806 C 0.00695 0.05436 0.01545 0.05783 0.01615 0.05806 C 0.02622 0.06037 0.03611 0.06454 0.04601 0.06731 C 0.0599 0.06639 0.06788 0.06801 0.07934 0.06269 C 0.0776 0.04696 0.075 0.04233 0.0632 0.03817 C 0.05504 0.03932 0.04896 0.04025 0.04132 0.04279 C 0.01806 0.04164 0.00972 0.05366 0.00469 0.03215 C 0.01111 0.0229 0.02309 0.02845 0.03108 0.02891 C 0.03837 0.03146 0.04566 0.03446 0.05295 0.03655 C 0.05712 0.03608 0.06129 0.03632 0.06545 0.03516 C 0.06649 0.03493 0.06701 0.03285 0.06788 0.03215 C 0.07413 0.02729 0.07795 0.02521 0.08056 0.01527 C 0.08021 0.00971 0.08073 0.0037 0.07934 -0.00162 C 0.07917 -0.00208 0.06927 -0.00555 0.06788 -0.00625 C 0.0592 -0.00417 0.05695 -0.00208 0.05399 0.00902 C 0.05365 0.03446 0.05347 0.06014 0.05295 0.08559 C 0.05278 0.09438 0.05191 0.10294 0.05174 0.11173 C 0.05139 0.12514 0.05521 0.17303 0.04479 0.19292 C 0.04236 0.20379 0.04028 0.19801 0.03455 0.19431 C 0.03229 0.19292 0.02986 0.19246 0.0276 0.1913 C 0.025 0.18876 0.02222 0.18621 0.01962 0.18367 C 0.0184 0.18251 0.01615 0.18066 0.01615 0.18066 C 0.01233 0.17303 0.00972 0.16817 0.00799 0.15915 C 0.00885 0.15498 0.00938 0.15082 0.01042 0.14689 C 0.01181 0.14157 0.01406 0.14134 0.01719 0.13763 C 0.02517 0.12815 0.03229 0.11959 0.04254 0.11473 C 0.04722 0.11011 0.05347 0.10664 0.05747 0.10085 C 0.06684 0.08721 0.07118 0.06986 0.07361 0.05205 C 0.07326 0.04117 0.07847 0.01133 0.06667 0.00139 C 0.06024 -0.00393 0.05122 -0.00856 0.04375 -0.01087 C 0.04028 -0.01203 0.03333 -0.01388 0.03333 -0.01388 C 0.01788 -0.01296 0.00816 -0.01874 -0.00121 -0.00625 C -0.00226 -0.00162 -0.00347 0.00301 -0.00451 0.00763 C -0.00417 0.01018 -0.00399 0.01272 -0.00347 0.01527 C -0.00312 0.01688 -0.00226 0.01989 -0.00226 0.01989 " pathEditMode="relative" ptsTypes="fffffffffffffffffffffffffffffffffffffffffffffffffffffffffA">
                                      <p:cBhvr>
                                        <p:cTn id="55" dur="5000" fill="hold"/>
                                        <p:tgtEl>
                                          <p:spTgt spid="1100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0847" grpId="0"/>
      <p:bldP spid="1100849" grpId="0" animBg="1"/>
      <p:bldP spid="1100852" grpId="0" animBg="1"/>
      <p:bldP spid="1100852" grpId="1" animBg="1"/>
      <p:bldP spid="1100852" grpId="2" animBg="1"/>
      <p:bldP spid="1100853" grpId="0" animBg="1"/>
      <p:bldP spid="1100855" grpId="0" animBg="1"/>
      <p:bldP spid="1100855" grpId="1" animBg="1"/>
      <p:bldP spid="1100855" grpId="2" animBg="1"/>
      <p:bldP spid="1100856" grpId="0" animBg="1"/>
      <p:bldP spid="1100856" grpId="1" animBg="1"/>
      <p:bldP spid="1100856" grpId="2" animBg="1"/>
      <p:bldP spid="1100857" grpId="0" animBg="1"/>
      <p:bldP spid="1100858" grpId="0" animBg="1"/>
      <p:bldP spid="1100859" grpId="0" animBg="1"/>
      <p:bldP spid="1100860" grpId="0" animBg="1"/>
      <p:bldP spid="1100860" grpId="1" animBg="1"/>
      <p:bldP spid="1100860" grpId="2" animBg="1"/>
      <p:bldP spid="11008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3354388" y="2924175"/>
            <a:ext cx="2125662" cy="1647825"/>
            <a:chOff x="2113" y="1842"/>
            <a:chExt cx="1339" cy="1038"/>
          </a:xfrm>
        </p:grpSpPr>
        <p:grpSp>
          <p:nvGrpSpPr>
            <p:cNvPr id="37938" name="Group 3"/>
            <p:cNvGrpSpPr>
              <a:grpSpLocks/>
            </p:cNvGrpSpPr>
            <p:nvPr/>
          </p:nvGrpSpPr>
          <p:grpSpPr bwMode="auto">
            <a:xfrm>
              <a:off x="2113" y="1842"/>
              <a:ext cx="1339" cy="1038"/>
              <a:chOff x="2113" y="1842"/>
              <a:chExt cx="1339" cy="1038"/>
            </a:xfrm>
          </p:grpSpPr>
          <p:grpSp>
            <p:nvGrpSpPr>
              <p:cNvPr id="37940" name="Group 4"/>
              <p:cNvGrpSpPr>
                <a:grpSpLocks/>
              </p:cNvGrpSpPr>
              <p:nvPr/>
            </p:nvGrpSpPr>
            <p:grpSpPr bwMode="auto">
              <a:xfrm>
                <a:off x="2224" y="1850"/>
                <a:ext cx="1124" cy="1028"/>
                <a:chOff x="2237" y="1518"/>
                <a:chExt cx="1124" cy="1028"/>
              </a:xfrm>
            </p:grpSpPr>
            <p:sp>
              <p:nvSpPr>
                <p:cNvPr id="37944" name="Line 5"/>
                <p:cNvSpPr>
                  <a:spLocks noChangeShapeType="1"/>
                </p:cNvSpPr>
                <p:nvPr/>
              </p:nvSpPr>
              <p:spPr bwMode="auto">
                <a:xfrm>
                  <a:off x="2237" y="1518"/>
                  <a:ext cx="112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rIns="5400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45" name="Line 6"/>
                <p:cNvSpPr>
                  <a:spLocks noChangeShapeType="1"/>
                </p:cNvSpPr>
                <p:nvPr/>
              </p:nvSpPr>
              <p:spPr bwMode="auto">
                <a:xfrm>
                  <a:off x="2237" y="2546"/>
                  <a:ext cx="112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rIns="5400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7941" name="Oval 7"/>
              <p:cNvSpPr>
                <a:spLocks noChangeArrowheads="1"/>
              </p:cNvSpPr>
              <p:nvPr/>
            </p:nvSpPr>
            <p:spPr bwMode="auto">
              <a:xfrm>
                <a:off x="2113" y="1857"/>
                <a:ext cx="217" cy="102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rIns="5400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42" name="Oval 8"/>
              <p:cNvSpPr>
                <a:spLocks noChangeArrowheads="1"/>
              </p:cNvSpPr>
              <p:nvPr/>
            </p:nvSpPr>
            <p:spPr bwMode="auto">
              <a:xfrm>
                <a:off x="3235" y="1842"/>
                <a:ext cx="217" cy="102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rIns="5400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43" name="Rectangle 9"/>
              <p:cNvSpPr>
                <a:spLocks noChangeArrowheads="1"/>
              </p:cNvSpPr>
              <p:nvPr/>
            </p:nvSpPr>
            <p:spPr bwMode="auto">
              <a:xfrm>
                <a:off x="3117" y="1864"/>
                <a:ext cx="224" cy="100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  <a:headEnd/>
                <a:tailEnd type="none" w="lg" len="lg"/>
              </a:ln>
            </p:spPr>
            <p:txBody>
              <a:bodyPr wrap="none" rIns="5400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7939" name="Text Box 10"/>
            <p:cNvSpPr txBox="1">
              <a:spLocks noChangeArrowheads="1"/>
            </p:cNvSpPr>
            <p:nvPr/>
          </p:nvSpPr>
          <p:spPr bwMode="auto">
            <a:xfrm>
              <a:off x="2190" y="1852"/>
              <a:ext cx="95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 rIns="54000">
              <a:prstTxWarp prst="textNoShape">
                <a:avLst/>
              </a:prstTxWarp>
              <a:spAutoFit/>
            </a:bodyPr>
            <a:lstStyle/>
            <a:p>
              <a:pPr marL="742950" indent="-285750" algn="ctr" eaLnBrk="1" hangingPunct="1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charset="2"/>
                <a:buNone/>
              </a:pPr>
              <a:r>
                <a:rPr lang="en-US" sz="2000" b="0"/>
                <a:t>Internet</a:t>
              </a:r>
            </a:p>
          </p:txBody>
        </p:sp>
      </p:grpSp>
      <p:sp>
        <p:nvSpPr>
          <p:cNvPr id="3789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/>
              <a:t>Evolution &amp; Requirements:</a:t>
            </a:r>
            <a:br>
              <a:rPr lang="en-US" sz="1800"/>
            </a:br>
            <a:r>
              <a:rPr lang="en-US" sz="3200"/>
              <a:t>File download and Web browsing</a:t>
            </a:r>
          </a:p>
        </p:txBody>
      </p:sp>
      <p:sp>
        <p:nvSpPr>
          <p:cNvPr id="37892" name="Freeform 12"/>
          <p:cNvSpPr>
            <a:spLocks/>
          </p:cNvSpPr>
          <p:nvPr/>
        </p:nvSpPr>
        <p:spPr bwMode="auto">
          <a:xfrm rot="1315031">
            <a:off x="1866900" y="2514600"/>
            <a:ext cx="4700588" cy="1089025"/>
          </a:xfrm>
          <a:custGeom>
            <a:avLst/>
            <a:gdLst>
              <a:gd name="T0" fmla="*/ 0 w 2961"/>
              <a:gd name="T1" fmla="*/ 0 h 686"/>
              <a:gd name="T2" fmla="*/ 2147483647 w 2961"/>
              <a:gd name="T3" fmla="*/ 2147483647 h 686"/>
              <a:gd name="T4" fmla="*/ 2147483647 w 2961"/>
              <a:gd name="T5" fmla="*/ 2147483647 h 686"/>
              <a:gd name="T6" fmla="*/ 0 60000 65536"/>
              <a:gd name="T7" fmla="*/ 0 60000 65536"/>
              <a:gd name="T8" fmla="*/ 0 60000 65536"/>
              <a:gd name="T9" fmla="*/ 0 w 2961"/>
              <a:gd name="T10" fmla="*/ 0 h 686"/>
              <a:gd name="T11" fmla="*/ 2961 w 2961"/>
              <a:gd name="T12" fmla="*/ 686 h 6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61" h="686">
                <a:moveTo>
                  <a:pt x="0" y="0"/>
                </a:moveTo>
                <a:cubicBezTo>
                  <a:pt x="631" y="321"/>
                  <a:pt x="1262" y="642"/>
                  <a:pt x="1755" y="664"/>
                </a:cubicBezTo>
                <a:cubicBezTo>
                  <a:pt x="2248" y="686"/>
                  <a:pt x="2604" y="410"/>
                  <a:pt x="2961" y="135"/>
                </a:cubicBezTo>
              </a:path>
            </a:pathLst>
          </a:custGeom>
          <a:noFill/>
          <a:ln w="31750">
            <a:solidFill>
              <a:srgbClr val="C0C0C0"/>
            </a:solidFill>
            <a:round/>
            <a:headEnd/>
            <a:tailEnd type="triangle" w="lg" len="lg"/>
          </a:ln>
        </p:spPr>
        <p:txBody>
          <a:bodyPr rIns="54000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01885" name="Group 61"/>
          <p:cNvGraphicFramePr>
            <a:graphicFrameLocks noGrp="1"/>
          </p:cNvGraphicFramePr>
          <p:nvPr>
            <p:ph idx="1"/>
          </p:nvPr>
        </p:nvGraphicFramePr>
        <p:xfrm>
          <a:off x="2505075" y="4881563"/>
          <a:ext cx="4905375" cy="1188720"/>
        </p:xfrm>
        <a:graphic>
          <a:graphicData uri="http://schemas.openxmlformats.org/drawingml/2006/table">
            <a:tbl>
              <a:tblPr/>
              <a:tblGrid>
                <a:gridCol w="2303463"/>
                <a:gridCol w="2601912"/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Packet loss</a:t>
                      </a:r>
                    </a:p>
                  </a:txBody>
                  <a:tcPr marR="54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Not acceptable</a:t>
                      </a:r>
                    </a:p>
                  </a:txBody>
                  <a:tcPr marR="54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Bandwidth demand</a:t>
                      </a:r>
                    </a:p>
                  </a:txBody>
                  <a:tcPr marR="54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Low (?)</a:t>
                      </a:r>
                    </a:p>
                  </a:txBody>
                  <a:tcPr marR="54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Accepted delay</a:t>
                      </a:r>
                    </a:p>
                  </a:txBody>
                  <a:tcPr marR="54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Medium – High (?)</a:t>
                      </a:r>
                    </a:p>
                  </a:txBody>
                  <a:tcPr marR="54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/>
                        </a:gs>
                        <a:gs pos="100000">
                          <a:srgbClr val="00CC00"/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grpSp>
        <p:nvGrpSpPr>
          <p:cNvPr id="37907" name="Group 30"/>
          <p:cNvGrpSpPr>
            <a:grpSpLocks/>
          </p:cNvGrpSpPr>
          <p:nvPr/>
        </p:nvGrpSpPr>
        <p:grpSpPr bwMode="auto">
          <a:xfrm>
            <a:off x="1397000" y="852488"/>
            <a:ext cx="928688" cy="731837"/>
            <a:chOff x="2896" y="2246"/>
            <a:chExt cx="561" cy="405"/>
          </a:xfrm>
        </p:grpSpPr>
        <p:sp>
          <p:nvSpPr>
            <p:cNvPr id="37909" name="Freeform 31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0" name="Freeform 32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1" name="Freeform 33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2" name="Freeform 34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3" name="Freeform 35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4" name="Freeform 36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5" name="Freeform 37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6" name="Freeform 38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7" name="Freeform 39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8" name="Freeform 40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9" name="Freeform 41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0" name="Freeform 42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1" name="Freeform 43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2" name="Freeform 44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3" name="Freeform 45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4" name="Freeform 46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5" name="Freeform 47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6" name="Freeform 48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7" name="Freeform 49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8" name="Freeform 50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9" name="Freeform 51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30" name="Freeform 52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31" name="Freeform 53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32" name="Freeform 54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33" name="Freeform 55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34" name="Freeform 56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35" name="Freeform 57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36" name="Freeform 58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37" name="Freeform 59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7908" name="Picture 60" descr="MCj039068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3838" y="3276600"/>
            <a:ext cx="752475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3354388" y="2924175"/>
            <a:ext cx="2125662" cy="1647825"/>
            <a:chOff x="2113" y="1842"/>
            <a:chExt cx="1339" cy="1038"/>
          </a:xfrm>
        </p:grpSpPr>
        <p:grpSp>
          <p:nvGrpSpPr>
            <p:cNvPr id="39960" name="Group 3"/>
            <p:cNvGrpSpPr>
              <a:grpSpLocks/>
            </p:cNvGrpSpPr>
            <p:nvPr/>
          </p:nvGrpSpPr>
          <p:grpSpPr bwMode="auto">
            <a:xfrm>
              <a:off x="2113" y="1842"/>
              <a:ext cx="1339" cy="1038"/>
              <a:chOff x="2113" y="1842"/>
              <a:chExt cx="1339" cy="1038"/>
            </a:xfrm>
          </p:grpSpPr>
          <p:grpSp>
            <p:nvGrpSpPr>
              <p:cNvPr id="39962" name="Group 4"/>
              <p:cNvGrpSpPr>
                <a:grpSpLocks/>
              </p:cNvGrpSpPr>
              <p:nvPr/>
            </p:nvGrpSpPr>
            <p:grpSpPr bwMode="auto">
              <a:xfrm>
                <a:off x="2224" y="1850"/>
                <a:ext cx="1124" cy="1028"/>
                <a:chOff x="2237" y="1518"/>
                <a:chExt cx="1124" cy="1028"/>
              </a:xfrm>
            </p:grpSpPr>
            <p:sp>
              <p:nvSpPr>
                <p:cNvPr id="39966" name="Line 5"/>
                <p:cNvSpPr>
                  <a:spLocks noChangeShapeType="1"/>
                </p:cNvSpPr>
                <p:nvPr/>
              </p:nvSpPr>
              <p:spPr bwMode="auto">
                <a:xfrm>
                  <a:off x="2237" y="1518"/>
                  <a:ext cx="112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rIns="5400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967" name="Line 6"/>
                <p:cNvSpPr>
                  <a:spLocks noChangeShapeType="1"/>
                </p:cNvSpPr>
                <p:nvPr/>
              </p:nvSpPr>
              <p:spPr bwMode="auto">
                <a:xfrm>
                  <a:off x="2237" y="2546"/>
                  <a:ext cx="112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rIns="5400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9963" name="Oval 7"/>
              <p:cNvSpPr>
                <a:spLocks noChangeArrowheads="1"/>
              </p:cNvSpPr>
              <p:nvPr/>
            </p:nvSpPr>
            <p:spPr bwMode="auto">
              <a:xfrm>
                <a:off x="2113" y="1857"/>
                <a:ext cx="217" cy="102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rIns="5400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64" name="Oval 8"/>
              <p:cNvSpPr>
                <a:spLocks noChangeArrowheads="1"/>
              </p:cNvSpPr>
              <p:nvPr/>
            </p:nvSpPr>
            <p:spPr bwMode="auto">
              <a:xfrm>
                <a:off x="3235" y="1842"/>
                <a:ext cx="217" cy="102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rIns="5400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65" name="Rectangle 9"/>
              <p:cNvSpPr>
                <a:spLocks noChangeArrowheads="1"/>
              </p:cNvSpPr>
              <p:nvPr/>
            </p:nvSpPr>
            <p:spPr bwMode="auto">
              <a:xfrm>
                <a:off x="3117" y="1864"/>
                <a:ext cx="224" cy="100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  <a:headEnd/>
                <a:tailEnd type="none" w="lg" len="lg"/>
              </a:ln>
            </p:spPr>
            <p:txBody>
              <a:bodyPr wrap="none" rIns="5400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9961" name="Text Box 10"/>
            <p:cNvSpPr txBox="1">
              <a:spLocks noChangeArrowheads="1"/>
            </p:cNvSpPr>
            <p:nvPr/>
          </p:nvSpPr>
          <p:spPr bwMode="auto">
            <a:xfrm>
              <a:off x="2190" y="1852"/>
              <a:ext cx="95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 rIns="54000">
              <a:prstTxWarp prst="textNoShape">
                <a:avLst/>
              </a:prstTxWarp>
              <a:spAutoFit/>
            </a:bodyPr>
            <a:lstStyle/>
            <a:p>
              <a:pPr marL="742950" indent="-285750" algn="ctr" eaLnBrk="1" hangingPunct="1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charset="2"/>
                <a:buNone/>
              </a:pPr>
              <a:r>
                <a:rPr lang="en-US" sz="2000" b="0"/>
                <a:t>Internet</a:t>
              </a:r>
            </a:p>
          </p:txBody>
        </p:sp>
      </p:grpSp>
      <p:sp>
        <p:nvSpPr>
          <p:cNvPr id="3993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/>
              <a:t>Evolution &amp; Requirements:</a:t>
            </a:r>
            <a:br>
              <a:rPr lang="en-US" sz="1800"/>
            </a:br>
            <a:r>
              <a:rPr lang="en-US" sz="3200"/>
              <a:t>Textual commands and textual chat</a:t>
            </a:r>
          </a:p>
        </p:txBody>
      </p:sp>
      <p:pic>
        <p:nvPicPr>
          <p:cNvPr id="39940" name="Picture 12" descr="bdpcwam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3988"/>
            <a:ext cx="17208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3" descr="dydztnrf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21188"/>
            <a:ext cx="15843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4" descr="bdpcwam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5375" y="3303588"/>
            <a:ext cx="17208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5" descr="dydztnrf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7725" y="1125538"/>
            <a:ext cx="15843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Freeform 16"/>
          <p:cNvSpPr>
            <a:spLocks/>
          </p:cNvSpPr>
          <p:nvPr/>
        </p:nvSpPr>
        <p:spPr bwMode="auto">
          <a:xfrm>
            <a:off x="1506538" y="2560638"/>
            <a:ext cx="4700587" cy="1089025"/>
          </a:xfrm>
          <a:custGeom>
            <a:avLst/>
            <a:gdLst>
              <a:gd name="T0" fmla="*/ 0 w 2961"/>
              <a:gd name="T1" fmla="*/ 0 h 686"/>
              <a:gd name="T2" fmla="*/ 2147483647 w 2961"/>
              <a:gd name="T3" fmla="*/ 2147483647 h 686"/>
              <a:gd name="T4" fmla="*/ 2147483647 w 2961"/>
              <a:gd name="T5" fmla="*/ 2147483647 h 686"/>
              <a:gd name="T6" fmla="*/ 0 60000 65536"/>
              <a:gd name="T7" fmla="*/ 0 60000 65536"/>
              <a:gd name="T8" fmla="*/ 0 60000 65536"/>
              <a:gd name="T9" fmla="*/ 0 w 2961"/>
              <a:gd name="T10" fmla="*/ 0 h 686"/>
              <a:gd name="T11" fmla="*/ 2961 w 2961"/>
              <a:gd name="T12" fmla="*/ 686 h 6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61" h="686">
                <a:moveTo>
                  <a:pt x="0" y="0"/>
                </a:moveTo>
                <a:cubicBezTo>
                  <a:pt x="631" y="321"/>
                  <a:pt x="1262" y="642"/>
                  <a:pt x="1755" y="664"/>
                </a:cubicBezTo>
                <a:cubicBezTo>
                  <a:pt x="2248" y="686"/>
                  <a:pt x="2604" y="410"/>
                  <a:pt x="2961" y="135"/>
                </a:cubicBezTo>
              </a:path>
            </a:pathLst>
          </a:custGeom>
          <a:noFill/>
          <a:ln w="31750">
            <a:solidFill>
              <a:srgbClr val="FF6600"/>
            </a:solidFill>
            <a:round/>
            <a:headEnd/>
            <a:tailEnd type="triangle" w="lg" len="lg"/>
          </a:ln>
        </p:spPr>
        <p:txBody>
          <a:bodyPr rIns="5400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5" name="Freeform 17"/>
          <p:cNvSpPr>
            <a:spLocks/>
          </p:cNvSpPr>
          <p:nvPr/>
        </p:nvSpPr>
        <p:spPr bwMode="auto">
          <a:xfrm>
            <a:off x="1333500" y="4022725"/>
            <a:ext cx="4808538" cy="828675"/>
          </a:xfrm>
          <a:custGeom>
            <a:avLst/>
            <a:gdLst>
              <a:gd name="T0" fmla="*/ 2147483647 w 3029"/>
              <a:gd name="T1" fmla="*/ 0 h 522"/>
              <a:gd name="T2" fmla="*/ 2147483647 w 3029"/>
              <a:gd name="T3" fmla="*/ 2147483647 h 522"/>
              <a:gd name="T4" fmla="*/ 0 w 3029"/>
              <a:gd name="T5" fmla="*/ 2147483647 h 522"/>
              <a:gd name="T6" fmla="*/ 0 60000 65536"/>
              <a:gd name="T7" fmla="*/ 0 60000 65536"/>
              <a:gd name="T8" fmla="*/ 0 60000 65536"/>
              <a:gd name="T9" fmla="*/ 0 w 3029"/>
              <a:gd name="T10" fmla="*/ 0 h 522"/>
              <a:gd name="T11" fmla="*/ 3029 w 3029"/>
              <a:gd name="T12" fmla="*/ 522 h 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29" h="522">
                <a:moveTo>
                  <a:pt x="3029" y="0"/>
                </a:moveTo>
                <a:cubicBezTo>
                  <a:pt x="2468" y="14"/>
                  <a:pt x="1908" y="29"/>
                  <a:pt x="1403" y="116"/>
                </a:cubicBezTo>
                <a:cubicBezTo>
                  <a:pt x="898" y="203"/>
                  <a:pt x="449" y="362"/>
                  <a:pt x="0" y="522"/>
                </a:cubicBezTo>
              </a:path>
            </a:pathLst>
          </a:custGeom>
          <a:noFill/>
          <a:ln w="31750">
            <a:solidFill>
              <a:srgbClr val="FF6600"/>
            </a:solidFill>
            <a:round/>
            <a:headEnd/>
            <a:tailEnd type="triangle" w="lg" len="lg"/>
          </a:ln>
        </p:spPr>
        <p:txBody>
          <a:bodyPr rIns="54000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05955" name="Group 35"/>
          <p:cNvGraphicFramePr>
            <a:graphicFrameLocks noGrp="1"/>
          </p:cNvGraphicFramePr>
          <p:nvPr>
            <p:ph idx="1"/>
          </p:nvPr>
        </p:nvGraphicFramePr>
        <p:xfrm>
          <a:off x="2505075" y="4881563"/>
          <a:ext cx="4905375" cy="1188720"/>
        </p:xfrm>
        <a:graphic>
          <a:graphicData uri="http://schemas.openxmlformats.org/drawingml/2006/table">
            <a:tbl>
              <a:tblPr/>
              <a:tblGrid>
                <a:gridCol w="2303463"/>
                <a:gridCol w="2601912"/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Packet loss</a:t>
                      </a:r>
                    </a:p>
                  </a:txBody>
                  <a:tcPr marR="54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Not acceptable</a:t>
                      </a:r>
                    </a:p>
                  </a:txBody>
                  <a:tcPr marR="54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Bandwidth demand</a:t>
                      </a:r>
                    </a:p>
                  </a:txBody>
                  <a:tcPr marR="54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Low</a:t>
                      </a:r>
                    </a:p>
                  </a:txBody>
                  <a:tcPr marR="54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Accepted delay</a:t>
                      </a:r>
                    </a:p>
                  </a:txBody>
                  <a:tcPr marR="54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Human reading speed</a:t>
                      </a:r>
                    </a:p>
                  </a:txBody>
                  <a:tcPr marR="54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CC00"/>
                        </a:gs>
                        <a:gs pos="100000">
                          <a:srgbClr val="FFFF00"/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3354388" y="2924175"/>
            <a:ext cx="2125662" cy="1647825"/>
            <a:chOff x="2113" y="1842"/>
            <a:chExt cx="1339" cy="1038"/>
          </a:xfrm>
        </p:grpSpPr>
        <p:grpSp>
          <p:nvGrpSpPr>
            <p:cNvPr id="42005" name="Group 3"/>
            <p:cNvGrpSpPr>
              <a:grpSpLocks/>
            </p:cNvGrpSpPr>
            <p:nvPr/>
          </p:nvGrpSpPr>
          <p:grpSpPr bwMode="auto">
            <a:xfrm>
              <a:off x="2113" y="1842"/>
              <a:ext cx="1339" cy="1038"/>
              <a:chOff x="2113" y="1842"/>
              <a:chExt cx="1339" cy="1038"/>
            </a:xfrm>
          </p:grpSpPr>
          <p:grpSp>
            <p:nvGrpSpPr>
              <p:cNvPr id="42007" name="Group 4"/>
              <p:cNvGrpSpPr>
                <a:grpSpLocks/>
              </p:cNvGrpSpPr>
              <p:nvPr/>
            </p:nvGrpSpPr>
            <p:grpSpPr bwMode="auto">
              <a:xfrm>
                <a:off x="2224" y="1850"/>
                <a:ext cx="1124" cy="1028"/>
                <a:chOff x="2237" y="1518"/>
                <a:chExt cx="1124" cy="1028"/>
              </a:xfrm>
            </p:grpSpPr>
            <p:sp>
              <p:nvSpPr>
                <p:cNvPr id="42011" name="Line 5"/>
                <p:cNvSpPr>
                  <a:spLocks noChangeShapeType="1"/>
                </p:cNvSpPr>
                <p:nvPr/>
              </p:nvSpPr>
              <p:spPr bwMode="auto">
                <a:xfrm>
                  <a:off x="2237" y="1518"/>
                  <a:ext cx="112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rIns="5400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012" name="Line 6"/>
                <p:cNvSpPr>
                  <a:spLocks noChangeShapeType="1"/>
                </p:cNvSpPr>
                <p:nvPr/>
              </p:nvSpPr>
              <p:spPr bwMode="auto">
                <a:xfrm>
                  <a:off x="2237" y="2546"/>
                  <a:ext cx="112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rIns="5400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2008" name="Oval 7"/>
              <p:cNvSpPr>
                <a:spLocks noChangeArrowheads="1"/>
              </p:cNvSpPr>
              <p:nvPr/>
            </p:nvSpPr>
            <p:spPr bwMode="auto">
              <a:xfrm>
                <a:off x="2113" y="1857"/>
                <a:ext cx="217" cy="102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rIns="5400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09" name="Oval 8"/>
              <p:cNvSpPr>
                <a:spLocks noChangeArrowheads="1"/>
              </p:cNvSpPr>
              <p:nvPr/>
            </p:nvSpPr>
            <p:spPr bwMode="auto">
              <a:xfrm>
                <a:off x="3235" y="1842"/>
                <a:ext cx="217" cy="102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rIns="5400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10" name="Rectangle 9"/>
              <p:cNvSpPr>
                <a:spLocks noChangeArrowheads="1"/>
              </p:cNvSpPr>
              <p:nvPr/>
            </p:nvSpPr>
            <p:spPr bwMode="auto">
              <a:xfrm>
                <a:off x="3117" y="1864"/>
                <a:ext cx="224" cy="100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  <a:headEnd/>
                <a:tailEnd type="none" w="lg" len="lg"/>
              </a:ln>
            </p:spPr>
            <p:txBody>
              <a:bodyPr wrap="none" rIns="5400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2006" name="Text Box 10"/>
            <p:cNvSpPr txBox="1">
              <a:spLocks noChangeArrowheads="1"/>
            </p:cNvSpPr>
            <p:nvPr/>
          </p:nvSpPr>
          <p:spPr bwMode="auto">
            <a:xfrm>
              <a:off x="2190" y="1852"/>
              <a:ext cx="95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 rIns="54000">
              <a:prstTxWarp prst="textNoShape">
                <a:avLst/>
              </a:prstTxWarp>
              <a:spAutoFit/>
            </a:bodyPr>
            <a:lstStyle/>
            <a:p>
              <a:pPr marL="742950" indent="-285750" algn="ctr" eaLnBrk="1" hangingPunct="1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charset="2"/>
                <a:buNone/>
              </a:pPr>
              <a:r>
                <a:rPr lang="en-US" sz="2000" b="0"/>
                <a:t>Internet</a:t>
              </a:r>
            </a:p>
          </p:txBody>
        </p:sp>
      </p:grpSp>
      <p:sp>
        <p:nvSpPr>
          <p:cNvPr id="4198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/>
              <a:t>Evolution &amp; Requirements:</a:t>
            </a:r>
            <a:br>
              <a:rPr lang="en-US" sz="1800"/>
            </a:br>
            <a:r>
              <a:rPr lang="en-US" sz="3200"/>
              <a:t>Live and on-Demand Streaming</a:t>
            </a:r>
          </a:p>
        </p:txBody>
      </p:sp>
      <p:graphicFrame>
        <p:nvGraphicFramePr>
          <p:cNvPr id="1103904" name="Group 32"/>
          <p:cNvGraphicFramePr>
            <a:graphicFrameLocks noGrp="1"/>
          </p:cNvGraphicFramePr>
          <p:nvPr>
            <p:ph idx="1"/>
          </p:nvPr>
        </p:nvGraphicFramePr>
        <p:xfrm>
          <a:off x="2003425" y="971550"/>
          <a:ext cx="4905375" cy="1188720"/>
        </p:xfrm>
        <a:graphic>
          <a:graphicData uri="http://schemas.openxmlformats.org/drawingml/2006/table">
            <a:tbl>
              <a:tblPr/>
              <a:tblGrid>
                <a:gridCol w="2303463"/>
                <a:gridCol w="2601912"/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Packet loss</a:t>
                      </a:r>
                    </a:p>
                  </a:txBody>
                  <a:tcPr marR="54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Acceptable (some)</a:t>
                      </a:r>
                    </a:p>
                  </a:txBody>
                  <a:tcPr marR="54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Bandwidth demand</a:t>
                      </a:r>
                    </a:p>
                  </a:txBody>
                  <a:tcPr marR="54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High</a:t>
                      </a:r>
                    </a:p>
                  </a:txBody>
                  <a:tcPr marR="54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Accepted delay</a:t>
                      </a:r>
                    </a:p>
                  </a:txBody>
                  <a:tcPr marR="54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Medium</a:t>
                      </a:r>
                    </a:p>
                  </a:txBody>
                  <a:tcPr marR="54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42002" name="Picture 29" descr="MCj028687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0013" y="5414963"/>
            <a:ext cx="8286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3" name="Picture 30" descr="MCj0351240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508875" y="565150"/>
            <a:ext cx="1084263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4" name="Freeform 31"/>
          <p:cNvSpPr>
            <a:spLocks/>
          </p:cNvSpPr>
          <p:nvPr/>
        </p:nvSpPr>
        <p:spPr bwMode="auto">
          <a:xfrm>
            <a:off x="2909888" y="1828800"/>
            <a:ext cx="4714875" cy="3206750"/>
          </a:xfrm>
          <a:custGeom>
            <a:avLst/>
            <a:gdLst>
              <a:gd name="T0" fmla="*/ 0 w 2970"/>
              <a:gd name="T1" fmla="*/ 2147483647 h 2020"/>
              <a:gd name="T2" fmla="*/ 2147483647 w 2970"/>
              <a:gd name="T3" fmla="*/ 2147483647 h 2020"/>
              <a:gd name="T4" fmla="*/ 2147483647 w 2970"/>
              <a:gd name="T5" fmla="*/ 2147483647 h 2020"/>
              <a:gd name="T6" fmla="*/ 2147483647 w 2970"/>
              <a:gd name="T7" fmla="*/ 0 h 2020"/>
              <a:gd name="T8" fmla="*/ 0 60000 65536"/>
              <a:gd name="T9" fmla="*/ 0 60000 65536"/>
              <a:gd name="T10" fmla="*/ 0 60000 65536"/>
              <a:gd name="T11" fmla="*/ 0 60000 65536"/>
              <a:gd name="T12" fmla="*/ 0 w 2970"/>
              <a:gd name="T13" fmla="*/ 0 h 2020"/>
              <a:gd name="T14" fmla="*/ 2970 w 2970"/>
              <a:gd name="T15" fmla="*/ 2020 h 20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0" h="2020">
                <a:moveTo>
                  <a:pt x="0" y="2020"/>
                </a:moveTo>
                <a:cubicBezTo>
                  <a:pt x="13" y="1731"/>
                  <a:pt x="27" y="1442"/>
                  <a:pt x="325" y="1306"/>
                </a:cubicBezTo>
                <a:cubicBezTo>
                  <a:pt x="623" y="1170"/>
                  <a:pt x="1344" y="1419"/>
                  <a:pt x="1785" y="1201"/>
                </a:cubicBezTo>
                <a:cubicBezTo>
                  <a:pt x="2226" y="983"/>
                  <a:pt x="2598" y="491"/>
                  <a:pt x="2970" y="0"/>
                </a:cubicBezTo>
              </a:path>
            </a:pathLst>
          </a:cu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Overview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60500"/>
            <a:ext cx="9144000" cy="4799013"/>
          </a:xfrm>
        </p:spPr>
        <p:txBody>
          <a:bodyPr/>
          <a:lstStyle/>
          <a:p>
            <a:pPr eaLnBrk="1" hangingPunct="1"/>
            <a:r>
              <a:rPr lang="en-US"/>
              <a:t>About the course</a:t>
            </a:r>
            <a:br>
              <a:rPr lang="en-US"/>
            </a:br>
            <a:endParaRPr lang="en-US"/>
          </a:p>
          <a:p>
            <a:pPr eaLnBrk="1" hangingPunct="1"/>
            <a:r>
              <a:rPr lang="en-US"/>
              <a:t>Application and data evolution</a:t>
            </a:r>
            <a:br>
              <a:rPr lang="en-US"/>
            </a:br>
            <a:endParaRPr lang="en-US"/>
          </a:p>
          <a:p>
            <a:pPr eaLnBrk="1" hangingPunct="1"/>
            <a:r>
              <a:rPr lang="en-US"/>
              <a:t>Architectures</a:t>
            </a:r>
          </a:p>
          <a:p>
            <a:pPr eaLnBrk="1" hangingPunct="1"/>
            <a:r>
              <a:rPr lang="en-US"/>
              <a:t>Machine internals</a:t>
            </a:r>
          </a:p>
          <a:p>
            <a:pPr eaLnBrk="1" hangingPunct="1"/>
            <a:r>
              <a:rPr lang="en-US"/>
              <a:t>Network approaches</a:t>
            </a:r>
            <a:br>
              <a:rPr lang="en-US"/>
            </a:br>
            <a:endParaRPr lang="en-US"/>
          </a:p>
          <a:p>
            <a:pPr eaLnBrk="1" hangingPunct="1"/>
            <a:r>
              <a:rPr lang="en-US"/>
              <a:t>Case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3354388" y="2924175"/>
            <a:ext cx="2125662" cy="1647825"/>
            <a:chOff x="2113" y="1842"/>
            <a:chExt cx="1339" cy="1038"/>
          </a:xfrm>
        </p:grpSpPr>
        <p:grpSp>
          <p:nvGrpSpPr>
            <p:cNvPr id="44064" name="Group 3"/>
            <p:cNvGrpSpPr>
              <a:grpSpLocks/>
            </p:cNvGrpSpPr>
            <p:nvPr/>
          </p:nvGrpSpPr>
          <p:grpSpPr bwMode="auto">
            <a:xfrm>
              <a:off x="2113" y="1842"/>
              <a:ext cx="1339" cy="1038"/>
              <a:chOff x="2113" y="1842"/>
              <a:chExt cx="1339" cy="1038"/>
            </a:xfrm>
          </p:grpSpPr>
          <p:grpSp>
            <p:nvGrpSpPr>
              <p:cNvPr id="44066" name="Group 4"/>
              <p:cNvGrpSpPr>
                <a:grpSpLocks/>
              </p:cNvGrpSpPr>
              <p:nvPr/>
            </p:nvGrpSpPr>
            <p:grpSpPr bwMode="auto">
              <a:xfrm>
                <a:off x="2224" y="1850"/>
                <a:ext cx="1124" cy="1028"/>
                <a:chOff x="2237" y="1518"/>
                <a:chExt cx="1124" cy="1028"/>
              </a:xfrm>
            </p:grpSpPr>
            <p:sp>
              <p:nvSpPr>
                <p:cNvPr id="44070" name="Line 5"/>
                <p:cNvSpPr>
                  <a:spLocks noChangeShapeType="1"/>
                </p:cNvSpPr>
                <p:nvPr/>
              </p:nvSpPr>
              <p:spPr bwMode="auto">
                <a:xfrm>
                  <a:off x="2237" y="1518"/>
                  <a:ext cx="112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rIns="5400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071" name="Line 6"/>
                <p:cNvSpPr>
                  <a:spLocks noChangeShapeType="1"/>
                </p:cNvSpPr>
                <p:nvPr/>
              </p:nvSpPr>
              <p:spPr bwMode="auto">
                <a:xfrm>
                  <a:off x="2237" y="2546"/>
                  <a:ext cx="112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rIns="5400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4067" name="Oval 7"/>
              <p:cNvSpPr>
                <a:spLocks noChangeArrowheads="1"/>
              </p:cNvSpPr>
              <p:nvPr/>
            </p:nvSpPr>
            <p:spPr bwMode="auto">
              <a:xfrm>
                <a:off x="2113" y="1857"/>
                <a:ext cx="217" cy="102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rIns="5400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68" name="Oval 8"/>
              <p:cNvSpPr>
                <a:spLocks noChangeArrowheads="1"/>
              </p:cNvSpPr>
              <p:nvPr/>
            </p:nvSpPr>
            <p:spPr bwMode="auto">
              <a:xfrm>
                <a:off x="3235" y="1842"/>
                <a:ext cx="217" cy="102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rIns="5400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69" name="Rectangle 9"/>
              <p:cNvSpPr>
                <a:spLocks noChangeArrowheads="1"/>
              </p:cNvSpPr>
              <p:nvPr/>
            </p:nvSpPr>
            <p:spPr bwMode="auto">
              <a:xfrm>
                <a:off x="3117" y="1864"/>
                <a:ext cx="224" cy="100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  <a:headEnd/>
                <a:tailEnd type="none" w="lg" len="lg"/>
              </a:ln>
            </p:spPr>
            <p:txBody>
              <a:bodyPr wrap="none" rIns="5400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4065" name="Text Box 10"/>
            <p:cNvSpPr txBox="1">
              <a:spLocks noChangeArrowheads="1"/>
            </p:cNvSpPr>
            <p:nvPr/>
          </p:nvSpPr>
          <p:spPr bwMode="auto">
            <a:xfrm>
              <a:off x="2190" y="1852"/>
              <a:ext cx="95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 rIns="54000">
              <a:prstTxWarp prst="textNoShape">
                <a:avLst/>
              </a:prstTxWarp>
              <a:spAutoFit/>
            </a:bodyPr>
            <a:lstStyle/>
            <a:p>
              <a:pPr marL="742950" indent="-285750" algn="ctr" eaLnBrk="1" hangingPunct="1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charset="2"/>
                <a:buNone/>
              </a:pPr>
              <a:r>
                <a:rPr lang="en-US" sz="2000" b="0"/>
                <a:t>Internet</a:t>
              </a:r>
            </a:p>
          </p:txBody>
        </p:sp>
      </p:grpSp>
      <p:sp>
        <p:nvSpPr>
          <p:cNvPr id="4403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/>
              <a:t>Evolution &amp; Requirements:</a:t>
            </a:r>
            <a:br>
              <a:rPr lang="en-US" sz="1800"/>
            </a:br>
            <a:r>
              <a:rPr lang="en-US" sz="3200"/>
              <a:t>AV chat and AV conferencing</a:t>
            </a:r>
          </a:p>
        </p:txBody>
      </p:sp>
      <p:grpSp>
        <p:nvGrpSpPr>
          <p:cNvPr id="44036" name="Group 12"/>
          <p:cNvGrpSpPr>
            <a:grpSpLocks/>
          </p:cNvGrpSpPr>
          <p:nvPr/>
        </p:nvGrpSpPr>
        <p:grpSpPr bwMode="auto">
          <a:xfrm>
            <a:off x="0" y="2878138"/>
            <a:ext cx="2822575" cy="1392237"/>
            <a:chOff x="196" y="1799"/>
            <a:chExt cx="1778" cy="877"/>
          </a:xfrm>
        </p:grpSpPr>
        <p:pic>
          <p:nvPicPr>
            <p:cNvPr id="44062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6" y="1848"/>
              <a:ext cx="828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3" name="Picture 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" y="1799"/>
              <a:ext cx="941" cy="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037" name="Picture 15" descr="dydztnrf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21188"/>
            <a:ext cx="15843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6213" y="4979988"/>
            <a:ext cx="1597025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039" name="Group 17"/>
          <p:cNvGrpSpPr>
            <a:grpSpLocks/>
          </p:cNvGrpSpPr>
          <p:nvPr/>
        </p:nvGrpSpPr>
        <p:grpSpPr bwMode="auto">
          <a:xfrm>
            <a:off x="6175375" y="4757738"/>
            <a:ext cx="2822575" cy="1392237"/>
            <a:chOff x="196" y="1799"/>
            <a:chExt cx="1778" cy="877"/>
          </a:xfrm>
        </p:grpSpPr>
        <p:pic>
          <p:nvPicPr>
            <p:cNvPr id="44060" name="Picture 1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6" y="1848"/>
              <a:ext cx="828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1" name="Picture 1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" y="1799"/>
              <a:ext cx="941" cy="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040" name="Picture 20" descr="dydztnrf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7725" y="1125538"/>
            <a:ext cx="15843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73938" y="1684338"/>
            <a:ext cx="1597025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Freeform 22"/>
          <p:cNvSpPr>
            <a:spLocks/>
          </p:cNvSpPr>
          <p:nvPr/>
        </p:nvSpPr>
        <p:spPr bwMode="auto">
          <a:xfrm>
            <a:off x="2624138" y="2678113"/>
            <a:ext cx="3648075" cy="1241425"/>
          </a:xfrm>
          <a:custGeom>
            <a:avLst/>
            <a:gdLst>
              <a:gd name="T0" fmla="*/ 0 w 2298"/>
              <a:gd name="T1" fmla="*/ 2147483647 h 782"/>
              <a:gd name="T2" fmla="*/ 2147483647 w 2298"/>
              <a:gd name="T3" fmla="*/ 2147483647 h 782"/>
              <a:gd name="T4" fmla="*/ 2147483647 w 2298"/>
              <a:gd name="T5" fmla="*/ 0 h 782"/>
              <a:gd name="T6" fmla="*/ 0 60000 65536"/>
              <a:gd name="T7" fmla="*/ 0 60000 65536"/>
              <a:gd name="T8" fmla="*/ 0 60000 65536"/>
              <a:gd name="T9" fmla="*/ 0 w 2298"/>
              <a:gd name="T10" fmla="*/ 0 h 782"/>
              <a:gd name="T11" fmla="*/ 2298 w 2298"/>
              <a:gd name="T12" fmla="*/ 782 h 7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98" h="782">
                <a:moveTo>
                  <a:pt x="0" y="664"/>
                </a:moveTo>
                <a:cubicBezTo>
                  <a:pt x="172" y="665"/>
                  <a:pt x="641" y="782"/>
                  <a:pt x="1024" y="671"/>
                </a:cubicBezTo>
                <a:cubicBezTo>
                  <a:pt x="1407" y="560"/>
                  <a:pt x="1852" y="275"/>
                  <a:pt x="2298" y="0"/>
                </a:cubicBezTo>
              </a:path>
            </a:pathLst>
          </a:custGeom>
          <a:noFill/>
          <a:ln w="76200">
            <a:solidFill>
              <a:schemeClr val="tx2"/>
            </a:solidFill>
            <a:round/>
            <a:headEnd/>
            <a:tailEnd type="triangle" w="lg" len="lg"/>
          </a:ln>
        </p:spPr>
        <p:txBody>
          <a:bodyPr rIns="5400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3" name="Freeform 23"/>
          <p:cNvSpPr>
            <a:spLocks/>
          </p:cNvSpPr>
          <p:nvPr/>
        </p:nvSpPr>
        <p:spPr bwMode="auto">
          <a:xfrm>
            <a:off x="828675" y="2614613"/>
            <a:ext cx="6819900" cy="1779587"/>
          </a:xfrm>
          <a:custGeom>
            <a:avLst/>
            <a:gdLst>
              <a:gd name="T0" fmla="*/ 0 w 4296"/>
              <a:gd name="T1" fmla="*/ 2147483647 h 1121"/>
              <a:gd name="T2" fmla="*/ 2147483647 w 4296"/>
              <a:gd name="T3" fmla="*/ 2147483647 h 1121"/>
              <a:gd name="T4" fmla="*/ 2147483647 w 4296"/>
              <a:gd name="T5" fmla="*/ 2147483647 h 1121"/>
              <a:gd name="T6" fmla="*/ 2147483647 w 4296"/>
              <a:gd name="T7" fmla="*/ 2147483647 h 1121"/>
              <a:gd name="T8" fmla="*/ 2147483647 w 4296"/>
              <a:gd name="T9" fmla="*/ 2147483647 h 1121"/>
              <a:gd name="T10" fmla="*/ 2147483647 w 4296"/>
              <a:gd name="T11" fmla="*/ 0 h 11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96"/>
              <a:gd name="T19" fmla="*/ 0 h 1121"/>
              <a:gd name="T20" fmla="*/ 4296 w 4296"/>
              <a:gd name="T21" fmla="*/ 1121 h 11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96" h="1121">
                <a:moveTo>
                  <a:pt x="0" y="962"/>
                </a:moveTo>
                <a:cubicBezTo>
                  <a:pt x="137" y="986"/>
                  <a:pt x="606" y="1121"/>
                  <a:pt x="820" y="1104"/>
                </a:cubicBezTo>
                <a:cubicBezTo>
                  <a:pt x="1034" y="1087"/>
                  <a:pt x="1084" y="911"/>
                  <a:pt x="1287" y="860"/>
                </a:cubicBezTo>
                <a:cubicBezTo>
                  <a:pt x="1490" y="809"/>
                  <a:pt x="1743" y="884"/>
                  <a:pt x="2040" y="799"/>
                </a:cubicBezTo>
                <a:cubicBezTo>
                  <a:pt x="2337" y="714"/>
                  <a:pt x="2694" y="485"/>
                  <a:pt x="3070" y="352"/>
                </a:cubicBezTo>
                <a:cubicBezTo>
                  <a:pt x="3446" y="219"/>
                  <a:pt x="4041" y="73"/>
                  <a:pt x="4296" y="0"/>
                </a:cubicBezTo>
              </a:path>
            </a:pathLst>
          </a:custGeom>
          <a:noFill/>
          <a:ln w="25400">
            <a:solidFill>
              <a:srgbClr val="00FF00"/>
            </a:solidFill>
            <a:round/>
            <a:headEnd/>
            <a:tailEnd type="triangle" w="lg" len="lg"/>
          </a:ln>
        </p:spPr>
        <p:txBody>
          <a:bodyPr rIns="5400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4" name="Freeform 24"/>
          <p:cNvSpPr>
            <a:spLocks/>
          </p:cNvSpPr>
          <p:nvPr/>
        </p:nvSpPr>
        <p:spPr bwMode="auto">
          <a:xfrm>
            <a:off x="2560638" y="4160838"/>
            <a:ext cx="3721100" cy="895350"/>
          </a:xfrm>
          <a:custGeom>
            <a:avLst/>
            <a:gdLst>
              <a:gd name="T0" fmla="*/ 2147483647 w 2344"/>
              <a:gd name="T1" fmla="*/ 2147483647 h 564"/>
              <a:gd name="T2" fmla="*/ 2147483647 w 2344"/>
              <a:gd name="T3" fmla="*/ 2147483647 h 564"/>
              <a:gd name="T4" fmla="*/ 2147483647 w 2344"/>
              <a:gd name="T5" fmla="*/ 2147483647 h 564"/>
              <a:gd name="T6" fmla="*/ 0 w 2344"/>
              <a:gd name="T7" fmla="*/ 2147483647 h 564"/>
              <a:gd name="T8" fmla="*/ 0 60000 65536"/>
              <a:gd name="T9" fmla="*/ 0 60000 65536"/>
              <a:gd name="T10" fmla="*/ 0 60000 65536"/>
              <a:gd name="T11" fmla="*/ 0 60000 65536"/>
              <a:gd name="T12" fmla="*/ 0 w 2344"/>
              <a:gd name="T13" fmla="*/ 0 h 564"/>
              <a:gd name="T14" fmla="*/ 2344 w 2344"/>
              <a:gd name="T15" fmla="*/ 564 h 5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44" h="564">
                <a:moveTo>
                  <a:pt x="2344" y="550"/>
                </a:moveTo>
                <a:cubicBezTo>
                  <a:pt x="2242" y="484"/>
                  <a:pt x="2002" y="231"/>
                  <a:pt x="1728" y="151"/>
                </a:cubicBezTo>
                <a:cubicBezTo>
                  <a:pt x="1454" y="71"/>
                  <a:pt x="986" y="0"/>
                  <a:pt x="698" y="69"/>
                </a:cubicBezTo>
                <a:cubicBezTo>
                  <a:pt x="410" y="138"/>
                  <a:pt x="205" y="351"/>
                  <a:pt x="0" y="564"/>
                </a:cubicBezTo>
              </a:path>
            </a:pathLst>
          </a:custGeom>
          <a:noFill/>
          <a:ln w="25400">
            <a:solidFill>
              <a:srgbClr val="00FF00"/>
            </a:solidFill>
            <a:round/>
            <a:headEnd/>
            <a:tailEnd type="triangle" w="lg" len="lg"/>
          </a:ln>
        </p:spPr>
        <p:txBody>
          <a:bodyPr rIns="5400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5" name="Freeform 25"/>
          <p:cNvSpPr>
            <a:spLocks/>
          </p:cNvSpPr>
          <p:nvPr/>
        </p:nvSpPr>
        <p:spPr bwMode="auto">
          <a:xfrm>
            <a:off x="1355725" y="4078288"/>
            <a:ext cx="6272213" cy="966787"/>
          </a:xfrm>
          <a:custGeom>
            <a:avLst/>
            <a:gdLst>
              <a:gd name="T0" fmla="*/ 2147483647 w 3951"/>
              <a:gd name="T1" fmla="*/ 2147483647 h 609"/>
              <a:gd name="T2" fmla="*/ 2147483647 w 3951"/>
              <a:gd name="T3" fmla="*/ 2147483647 h 609"/>
              <a:gd name="T4" fmla="*/ 2147483647 w 3951"/>
              <a:gd name="T5" fmla="*/ 2147483647 h 609"/>
              <a:gd name="T6" fmla="*/ 2147483647 w 3951"/>
              <a:gd name="T7" fmla="*/ 2147483647 h 609"/>
              <a:gd name="T8" fmla="*/ 0 w 3951"/>
              <a:gd name="T9" fmla="*/ 2147483647 h 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51"/>
              <a:gd name="T16" fmla="*/ 0 h 609"/>
              <a:gd name="T17" fmla="*/ 3951 w 3951"/>
              <a:gd name="T18" fmla="*/ 609 h 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51" h="609">
                <a:moveTo>
                  <a:pt x="3951" y="609"/>
                </a:moveTo>
                <a:cubicBezTo>
                  <a:pt x="3392" y="418"/>
                  <a:pt x="2834" y="227"/>
                  <a:pt x="2487" y="128"/>
                </a:cubicBezTo>
                <a:cubicBezTo>
                  <a:pt x="2140" y="29"/>
                  <a:pt x="2056" y="20"/>
                  <a:pt x="1870" y="13"/>
                </a:cubicBezTo>
                <a:cubicBezTo>
                  <a:pt x="1684" y="6"/>
                  <a:pt x="1681" y="0"/>
                  <a:pt x="1369" y="87"/>
                </a:cubicBezTo>
                <a:cubicBezTo>
                  <a:pt x="1057" y="174"/>
                  <a:pt x="528" y="354"/>
                  <a:pt x="0" y="535"/>
                </a:cubicBezTo>
              </a:path>
            </a:pathLst>
          </a:custGeom>
          <a:noFill/>
          <a:ln w="76200">
            <a:solidFill>
              <a:schemeClr val="folHlink"/>
            </a:solidFill>
            <a:round/>
            <a:headEnd/>
            <a:tailEnd type="triangle" w="lg" len="lg"/>
          </a:ln>
        </p:spPr>
        <p:txBody>
          <a:bodyPr rIns="54000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08015" name="Group 47"/>
          <p:cNvGraphicFramePr>
            <a:graphicFrameLocks noGrp="1"/>
          </p:cNvGraphicFramePr>
          <p:nvPr/>
        </p:nvGraphicFramePr>
        <p:xfrm>
          <a:off x="858838" y="984250"/>
          <a:ext cx="4827587" cy="1190943"/>
        </p:xfrm>
        <a:graphic>
          <a:graphicData uri="http://schemas.openxmlformats.org/drawingml/2006/table">
            <a:tbl>
              <a:tblPr/>
              <a:tblGrid>
                <a:gridCol w="2392362"/>
                <a:gridCol w="2435225"/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Packet loss</a:t>
                      </a:r>
                    </a:p>
                  </a:txBody>
                  <a:tcPr marR="54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Acceptable (some)</a:t>
                      </a:r>
                    </a:p>
                  </a:txBody>
                  <a:tcPr marR="54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Bandwidth demand</a:t>
                      </a:r>
                    </a:p>
                  </a:txBody>
                  <a:tcPr marR="54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High</a:t>
                      </a:r>
                    </a:p>
                  </a:txBody>
                  <a:tcPr marR="54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Accepted delay</a:t>
                      </a:r>
                    </a:p>
                  </a:txBody>
                  <a:tcPr marR="54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Low - Medium</a:t>
                      </a:r>
                    </a:p>
                  </a:txBody>
                  <a:tcPr marR="54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0000"/>
                        </a:gs>
                        <a:gs pos="100000">
                          <a:srgbClr val="FFFF00"/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3354388" y="2924175"/>
            <a:ext cx="2125662" cy="1647825"/>
            <a:chOff x="2113" y="1842"/>
            <a:chExt cx="1339" cy="1038"/>
          </a:xfrm>
        </p:grpSpPr>
        <p:grpSp>
          <p:nvGrpSpPr>
            <p:cNvPr id="46114" name="Group 3"/>
            <p:cNvGrpSpPr>
              <a:grpSpLocks/>
            </p:cNvGrpSpPr>
            <p:nvPr/>
          </p:nvGrpSpPr>
          <p:grpSpPr bwMode="auto">
            <a:xfrm>
              <a:off x="2113" y="1842"/>
              <a:ext cx="1339" cy="1038"/>
              <a:chOff x="2113" y="1842"/>
              <a:chExt cx="1339" cy="1038"/>
            </a:xfrm>
          </p:grpSpPr>
          <p:grpSp>
            <p:nvGrpSpPr>
              <p:cNvPr id="46116" name="Group 4"/>
              <p:cNvGrpSpPr>
                <a:grpSpLocks/>
              </p:cNvGrpSpPr>
              <p:nvPr/>
            </p:nvGrpSpPr>
            <p:grpSpPr bwMode="auto">
              <a:xfrm>
                <a:off x="2224" y="1850"/>
                <a:ext cx="1124" cy="1028"/>
                <a:chOff x="2237" y="1518"/>
                <a:chExt cx="1124" cy="1028"/>
              </a:xfrm>
            </p:grpSpPr>
            <p:sp>
              <p:nvSpPr>
                <p:cNvPr id="46120" name="Line 5"/>
                <p:cNvSpPr>
                  <a:spLocks noChangeShapeType="1"/>
                </p:cNvSpPr>
                <p:nvPr/>
              </p:nvSpPr>
              <p:spPr bwMode="auto">
                <a:xfrm>
                  <a:off x="2237" y="1518"/>
                  <a:ext cx="112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rIns="5400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121" name="Line 6"/>
                <p:cNvSpPr>
                  <a:spLocks noChangeShapeType="1"/>
                </p:cNvSpPr>
                <p:nvPr/>
              </p:nvSpPr>
              <p:spPr bwMode="auto">
                <a:xfrm>
                  <a:off x="2237" y="2546"/>
                  <a:ext cx="112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rIns="5400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6117" name="Oval 7"/>
              <p:cNvSpPr>
                <a:spLocks noChangeArrowheads="1"/>
              </p:cNvSpPr>
              <p:nvPr/>
            </p:nvSpPr>
            <p:spPr bwMode="auto">
              <a:xfrm>
                <a:off x="2113" y="1857"/>
                <a:ext cx="217" cy="102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rIns="5400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18" name="Oval 8"/>
              <p:cNvSpPr>
                <a:spLocks noChangeArrowheads="1"/>
              </p:cNvSpPr>
              <p:nvPr/>
            </p:nvSpPr>
            <p:spPr bwMode="auto">
              <a:xfrm>
                <a:off x="3235" y="1842"/>
                <a:ext cx="217" cy="102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rIns="5400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19" name="Rectangle 9"/>
              <p:cNvSpPr>
                <a:spLocks noChangeArrowheads="1"/>
              </p:cNvSpPr>
              <p:nvPr/>
            </p:nvSpPr>
            <p:spPr bwMode="auto">
              <a:xfrm>
                <a:off x="3117" y="1864"/>
                <a:ext cx="224" cy="100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  <a:headEnd/>
                <a:tailEnd type="none" w="lg" len="lg"/>
              </a:ln>
            </p:spPr>
            <p:txBody>
              <a:bodyPr wrap="none" rIns="5400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115" name="Text Box 10"/>
            <p:cNvSpPr txBox="1">
              <a:spLocks noChangeArrowheads="1"/>
            </p:cNvSpPr>
            <p:nvPr/>
          </p:nvSpPr>
          <p:spPr bwMode="auto">
            <a:xfrm>
              <a:off x="2190" y="1852"/>
              <a:ext cx="95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 rIns="54000">
              <a:prstTxWarp prst="textNoShape">
                <a:avLst/>
              </a:prstTxWarp>
              <a:spAutoFit/>
            </a:bodyPr>
            <a:lstStyle/>
            <a:p>
              <a:pPr marL="742950" indent="-285750" algn="ctr" eaLnBrk="1" hangingPunct="1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charset="2"/>
                <a:buNone/>
              </a:pPr>
              <a:r>
                <a:rPr lang="en-US" sz="2000" b="0"/>
                <a:t>Internet</a:t>
              </a:r>
            </a:p>
          </p:txBody>
        </p:sp>
      </p:grpSp>
      <p:sp>
        <p:nvSpPr>
          <p:cNvPr id="4608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/>
              <a:t>Evolution &amp; Requirements:</a:t>
            </a:r>
            <a:br>
              <a:rPr lang="en-US" sz="1800"/>
            </a:br>
            <a:r>
              <a:rPr lang="en-US" sz="3200"/>
              <a:t>Haptic Interaction</a:t>
            </a:r>
          </a:p>
        </p:txBody>
      </p:sp>
      <p:pic>
        <p:nvPicPr>
          <p:cNvPr id="46084" name="Picture 12" descr="eaek_vfh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0550" y="1443038"/>
            <a:ext cx="900113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085" name="Group 13"/>
          <p:cNvGrpSpPr>
            <a:grpSpLocks/>
          </p:cNvGrpSpPr>
          <p:nvPr/>
        </p:nvGrpSpPr>
        <p:grpSpPr bwMode="auto">
          <a:xfrm>
            <a:off x="0" y="2878138"/>
            <a:ext cx="2822575" cy="1392237"/>
            <a:chOff x="196" y="1799"/>
            <a:chExt cx="1778" cy="877"/>
          </a:xfrm>
        </p:grpSpPr>
        <p:pic>
          <p:nvPicPr>
            <p:cNvPr id="46112" name="Picture 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46" y="1848"/>
              <a:ext cx="828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3" name="Picture 1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6" y="1799"/>
              <a:ext cx="941" cy="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6086" name="Picture 16" descr="bdpcwam4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3988"/>
            <a:ext cx="17208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17" descr="dydztnrf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421188"/>
            <a:ext cx="15843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46213" y="4979988"/>
            <a:ext cx="1597025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19" descr="eaek_vfh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5925" y="3322638"/>
            <a:ext cx="900113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090" name="Group 20"/>
          <p:cNvGrpSpPr>
            <a:grpSpLocks/>
          </p:cNvGrpSpPr>
          <p:nvPr/>
        </p:nvGrpSpPr>
        <p:grpSpPr bwMode="auto">
          <a:xfrm>
            <a:off x="6175375" y="4757738"/>
            <a:ext cx="2822575" cy="1392237"/>
            <a:chOff x="196" y="1799"/>
            <a:chExt cx="1778" cy="877"/>
          </a:xfrm>
        </p:grpSpPr>
        <p:pic>
          <p:nvPicPr>
            <p:cNvPr id="46110" name="Picture 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46" y="1848"/>
              <a:ext cx="828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1" name="Picture 2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6" y="1799"/>
              <a:ext cx="941" cy="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6091" name="Picture 23" descr="bdpcwam4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5375" y="3303588"/>
            <a:ext cx="17208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24" descr="dydztnrf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7725" y="1125538"/>
            <a:ext cx="15843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2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73938" y="1684338"/>
            <a:ext cx="1597025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4" name="Freeform 26"/>
          <p:cNvSpPr>
            <a:spLocks/>
          </p:cNvSpPr>
          <p:nvPr/>
        </p:nvSpPr>
        <p:spPr bwMode="auto">
          <a:xfrm>
            <a:off x="2754313" y="2571750"/>
            <a:ext cx="3549650" cy="1092200"/>
          </a:xfrm>
          <a:custGeom>
            <a:avLst/>
            <a:gdLst>
              <a:gd name="T0" fmla="*/ 0 w 2236"/>
              <a:gd name="T1" fmla="*/ 2147483647 h 688"/>
              <a:gd name="T2" fmla="*/ 2147483647 w 2236"/>
              <a:gd name="T3" fmla="*/ 2147483647 h 688"/>
              <a:gd name="T4" fmla="*/ 2147483647 w 2236"/>
              <a:gd name="T5" fmla="*/ 2147483647 h 688"/>
              <a:gd name="T6" fmla="*/ 2147483647 w 2236"/>
              <a:gd name="T7" fmla="*/ 0 h 688"/>
              <a:gd name="T8" fmla="*/ 0 60000 65536"/>
              <a:gd name="T9" fmla="*/ 0 60000 65536"/>
              <a:gd name="T10" fmla="*/ 0 60000 65536"/>
              <a:gd name="T11" fmla="*/ 0 60000 65536"/>
              <a:gd name="T12" fmla="*/ 0 w 2236"/>
              <a:gd name="T13" fmla="*/ 0 h 688"/>
              <a:gd name="T14" fmla="*/ 2236 w 2236"/>
              <a:gd name="T15" fmla="*/ 688 h 6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36" h="688">
                <a:moveTo>
                  <a:pt x="0" y="67"/>
                </a:moveTo>
                <a:cubicBezTo>
                  <a:pt x="262" y="288"/>
                  <a:pt x="524" y="509"/>
                  <a:pt x="772" y="596"/>
                </a:cubicBezTo>
                <a:cubicBezTo>
                  <a:pt x="1020" y="683"/>
                  <a:pt x="1247" y="688"/>
                  <a:pt x="1491" y="589"/>
                </a:cubicBezTo>
                <a:cubicBezTo>
                  <a:pt x="1735" y="490"/>
                  <a:pt x="1985" y="245"/>
                  <a:pt x="2236" y="0"/>
                </a:cubicBez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 type="triangle" w="lg" len="lg"/>
          </a:ln>
        </p:spPr>
        <p:txBody>
          <a:bodyPr rIns="5400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5" name="Freeform 27"/>
          <p:cNvSpPr>
            <a:spLocks/>
          </p:cNvSpPr>
          <p:nvPr/>
        </p:nvSpPr>
        <p:spPr bwMode="auto">
          <a:xfrm>
            <a:off x="1301750" y="4235450"/>
            <a:ext cx="6691313" cy="584200"/>
          </a:xfrm>
          <a:custGeom>
            <a:avLst/>
            <a:gdLst>
              <a:gd name="T0" fmla="*/ 2147483647 w 4215"/>
              <a:gd name="T1" fmla="*/ 2147483647 h 368"/>
              <a:gd name="T2" fmla="*/ 2147483647 w 4215"/>
              <a:gd name="T3" fmla="*/ 2147483647 h 368"/>
              <a:gd name="T4" fmla="*/ 2147483647 w 4215"/>
              <a:gd name="T5" fmla="*/ 2147483647 h 368"/>
              <a:gd name="T6" fmla="*/ 0 w 4215"/>
              <a:gd name="T7" fmla="*/ 2147483647 h 368"/>
              <a:gd name="T8" fmla="*/ 0 60000 65536"/>
              <a:gd name="T9" fmla="*/ 0 60000 65536"/>
              <a:gd name="T10" fmla="*/ 0 60000 65536"/>
              <a:gd name="T11" fmla="*/ 0 60000 65536"/>
              <a:gd name="T12" fmla="*/ 0 w 4215"/>
              <a:gd name="T13" fmla="*/ 0 h 368"/>
              <a:gd name="T14" fmla="*/ 4215 w 4215"/>
              <a:gd name="T15" fmla="*/ 368 h 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15" h="368">
                <a:moveTo>
                  <a:pt x="4215" y="198"/>
                </a:moveTo>
                <a:cubicBezTo>
                  <a:pt x="3974" y="254"/>
                  <a:pt x="3733" y="311"/>
                  <a:pt x="3375" y="280"/>
                </a:cubicBezTo>
                <a:cubicBezTo>
                  <a:pt x="3017" y="249"/>
                  <a:pt x="2629" y="0"/>
                  <a:pt x="2067" y="15"/>
                </a:cubicBezTo>
                <a:cubicBezTo>
                  <a:pt x="1505" y="30"/>
                  <a:pt x="752" y="199"/>
                  <a:pt x="0" y="368"/>
                </a:cubicBez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 type="triangle" w="lg" len="lg"/>
          </a:ln>
        </p:spPr>
        <p:txBody>
          <a:bodyPr rIns="54000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10061" name="Group 45"/>
          <p:cNvGraphicFramePr>
            <a:graphicFrameLocks noGrp="1"/>
          </p:cNvGraphicFramePr>
          <p:nvPr>
            <p:ph idx="1"/>
          </p:nvPr>
        </p:nvGraphicFramePr>
        <p:xfrm>
          <a:off x="1814513" y="4916488"/>
          <a:ext cx="4799012" cy="1188720"/>
        </p:xfrm>
        <a:graphic>
          <a:graphicData uri="http://schemas.openxmlformats.org/drawingml/2006/table">
            <a:tbl>
              <a:tblPr/>
              <a:tblGrid>
                <a:gridCol w="2303462"/>
                <a:gridCol w="2495550"/>
              </a:tblGrid>
              <a:tr h="12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Packet loss</a:t>
                      </a:r>
                    </a:p>
                  </a:txBody>
                  <a:tcPr marR="54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Acceptable</a:t>
                      </a:r>
                    </a:p>
                  </a:txBody>
                  <a:tcPr marR="54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CC00"/>
                        </a:gs>
                        <a:gs pos="100000">
                          <a:srgbClr val="FFFF00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Bandwidth demand</a:t>
                      </a:r>
                    </a:p>
                  </a:txBody>
                  <a:tcPr marR="54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Low</a:t>
                      </a:r>
                    </a:p>
                  </a:txBody>
                  <a:tcPr marR="54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Accepted delay</a:t>
                      </a:r>
                    </a:p>
                  </a:txBody>
                  <a:tcPr marR="54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Human reaction time</a:t>
                      </a:r>
                    </a:p>
                  </a:txBody>
                  <a:tcPr marR="54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/>
                        </a:gs>
                        <a:gs pos="100000">
                          <a:srgbClr val="FF0000"/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3354388" y="2924175"/>
            <a:ext cx="2125662" cy="1647825"/>
            <a:chOff x="2113" y="1842"/>
            <a:chExt cx="1339" cy="1038"/>
          </a:xfrm>
        </p:grpSpPr>
        <p:grpSp>
          <p:nvGrpSpPr>
            <p:cNvPr id="48189" name="Group 3"/>
            <p:cNvGrpSpPr>
              <a:grpSpLocks/>
            </p:cNvGrpSpPr>
            <p:nvPr/>
          </p:nvGrpSpPr>
          <p:grpSpPr bwMode="auto">
            <a:xfrm>
              <a:off x="2113" y="1842"/>
              <a:ext cx="1339" cy="1038"/>
              <a:chOff x="2113" y="1842"/>
              <a:chExt cx="1339" cy="1038"/>
            </a:xfrm>
          </p:grpSpPr>
          <p:grpSp>
            <p:nvGrpSpPr>
              <p:cNvPr id="48191" name="Group 4"/>
              <p:cNvGrpSpPr>
                <a:grpSpLocks/>
              </p:cNvGrpSpPr>
              <p:nvPr/>
            </p:nvGrpSpPr>
            <p:grpSpPr bwMode="auto">
              <a:xfrm>
                <a:off x="2224" y="1850"/>
                <a:ext cx="1124" cy="1028"/>
                <a:chOff x="2237" y="1518"/>
                <a:chExt cx="1124" cy="1028"/>
              </a:xfrm>
            </p:grpSpPr>
            <p:sp>
              <p:nvSpPr>
                <p:cNvPr id="48195" name="Line 5"/>
                <p:cNvSpPr>
                  <a:spLocks noChangeShapeType="1"/>
                </p:cNvSpPr>
                <p:nvPr/>
              </p:nvSpPr>
              <p:spPr bwMode="auto">
                <a:xfrm>
                  <a:off x="2237" y="1518"/>
                  <a:ext cx="112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rIns="5400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196" name="Line 6"/>
                <p:cNvSpPr>
                  <a:spLocks noChangeShapeType="1"/>
                </p:cNvSpPr>
                <p:nvPr/>
              </p:nvSpPr>
              <p:spPr bwMode="auto">
                <a:xfrm>
                  <a:off x="2237" y="2546"/>
                  <a:ext cx="112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rIns="5400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8192" name="Oval 7"/>
              <p:cNvSpPr>
                <a:spLocks noChangeArrowheads="1"/>
              </p:cNvSpPr>
              <p:nvPr/>
            </p:nvSpPr>
            <p:spPr bwMode="auto">
              <a:xfrm>
                <a:off x="2113" y="1857"/>
                <a:ext cx="217" cy="102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rIns="5400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93" name="Oval 8"/>
              <p:cNvSpPr>
                <a:spLocks noChangeArrowheads="1"/>
              </p:cNvSpPr>
              <p:nvPr/>
            </p:nvSpPr>
            <p:spPr bwMode="auto">
              <a:xfrm>
                <a:off x="3235" y="1842"/>
                <a:ext cx="217" cy="1023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rIns="5400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94" name="Rectangle 9"/>
              <p:cNvSpPr>
                <a:spLocks noChangeArrowheads="1"/>
              </p:cNvSpPr>
              <p:nvPr/>
            </p:nvSpPr>
            <p:spPr bwMode="auto">
              <a:xfrm>
                <a:off x="3117" y="1864"/>
                <a:ext cx="224" cy="100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  <a:headEnd/>
                <a:tailEnd type="none" w="lg" len="lg"/>
              </a:ln>
            </p:spPr>
            <p:txBody>
              <a:bodyPr wrap="none" rIns="5400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190" name="Text Box 10"/>
            <p:cNvSpPr txBox="1">
              <a:spLocks noChangeArrowheads="1"/>
            </p:cNvSpPr>
            <p:nvPr/>
          </p:nvSpPr>
          <p:spPr bwMode="auto">
            <a:xfrm>
              <a:off x="2190" y="1852"/>
              <a:ext cx="95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wrap="none" rIns="54000">
              <a:prstTxWarp prst="textNoShape">
                <a:avLst/>
              </a:prstTxWarp>
              <a:spAutoFit/>
            </a:bodyPr>
            <a:lstStyle/>
            <a:p>
              <a:pPr marL="742950" indent="-285750" algn="ctr" eaLnBrk="1" hangingPunct="1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charset="2"/>
                <a:buNone/>
              </a:pPr>
              <a:r>
                <a:rPr lang="en-US" sz="2000" b="0"/>
                <a:t>Internet</a:t>
              </a:r>
            </a:p>
          </p:txBody>
        </p:sp>
      </p:grpSp>
      <p:sp>
        <p:nvSpPr>
          <p:cNvPr id="4813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/>
              <a:t>Evolution &amp; Requirements:</a:t>
            </a:r>
            <a:br>
              <a:rPr lang="en-US" sz="1800"/>
            </a:br>
            <a:r>
              <a:rPr lang="en-US" sz="3200"/>
              <a:t>A distributed system must </a:t>
            </a:r>
            <a:r>
              <a:rPr lang="en-US" sz="3200" b="1"/>
              <a:t>support all</a:t>
            </a:r>
          </a:p>
        </p:txBody>
      </p:sp>
      <p:pic>
        <p:nvPicPr>
          <p:cNvPr id="48132" name="Picture 12" descr="eaek_vfh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0550" y="1443038"/>
            <a:ext cx="900113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133" name="Group 13"/>
          <p:cNvGrpSpPr>
            <a:grpSpLocks/>
          </p:cNvGrpSpPr>
          <p:nvPr/>
        </p:nvGrpSpPr>
        <p:grpSpPr bwMode="auto">
          <a:xfrm>
            <a:off x="0" y="2878138"/>
            <a:ext cx="2822575" cy="1392237"/>
            <a:chOff x="196" y="1799"/>
            <a:chExt cx="1778" cy="877"/>
          </a:xfrm>
        </p:grpSpPr>
        <p:pic>
          <p:nvPicPr>
            <p:cNvPr id="48187" name="Picture 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46" y="1848"/>
              <a:ext cx="828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88" name="Picture 1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6" y="1799"/>
              <a:ext cx="941" cy="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8134" name="Picture 16" descr="bdpcwam4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3988"/>
            <a:ext cx="17208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17" descr="dydztnrf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421188"/>
            <a:ext cx="15843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46213" y="4979988"/>
            <a:ext cx="1597025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19" descr="eaek_vfh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5925" y="3322638"/>
            <a:ext cx="900113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138" name="Group 20"/>
          <p:cNvGrpSpPr>
            <a:grpSpLocks/>
          </p:cNvGrpSpPr>
          <p:nvPr/>
        </p:nvGrpSpPr>
        <p:grpSpPr bwMode="auto">
          <a:xfrm>
            <a:off x="6175375" y="4757738"/>
            <a:ext cx="2822575" cy="1392237"/>
            <a:chOff x="196" y="1799"/>
            <a:chExt cx="1778" cy="877"/>
          </a:xfrm>
        </p:grpSpPr>
        <p:pic>
          <p:nvPicPr>
            <p:cNvPr id="48185" name="Picture 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46" y="1848"/>
              <a:ext cx="828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86" name="Picture 2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6" y="1799"/>
              <a:ext cx="941" cy="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8139" name="Picture 23" descr="bdpcwam4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5375" y="3303588"/>
            <a:ext cx="17208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Picture 24" descr="dydztnrf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7725" y="1125538"/>
            <a:ext cx="15843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1" name="Picture 2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73938" y="1684338"/>
            <a:ext cx="1597025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2" name="Freeform 26"/>
          <p:cNvSpPr>
            <a:spLocks/>
          </p:cNvSpPr>
          <p:nvPr/>
        </p:nvSpPr>
        <p:spPr bwMode="auto">
          <a:xfrm>
            <a:off x="2754313" y="2571750"/>
            <a:ext cx="3549650" cy="1092200"/>
          </a:xfrm>
          <a:custGeom>
            <a:avLst/>
            <a:gdLst>
              <a:gd name="T0" fmla="*/ 0 w 2236"/>
              <a:gd name="T1" fmla="*/ 2147483647 h 688"/>
              <a:gd name="T2" fmla="*/ 2147483647 w 2236"/>
              <a:gd name="T3" fmla="*/ 2147483647 h 688"/>
              <a:gd name="T4" fmla="*/ 2147483647 w 2236"/>
              <a:gd name="T5" fmla="*/ 2147483647 h 688"/>
              <a:gd name="T6" fmla="*/ 2147483647 w 2236"/>
              <a:gd name="T7" fmla="*/ 0 h 688"/>
              <a:gd name="T8" fmla="*/ 0 60000 65536"/>
              <a:gd name="T9" fmla="*/ 0 60000 65536"/>
              <a:gd name="T10" fmla="*/ 0 60000 65536"/>
              <a:gd name="T11" fmla="*/ 0 60000 65536"/>
              <a:gd name="T12" fmla="*/ 0 w 2236"/>
              <a:gd name="T13" fmla="*/ 0 h 688"/>
              <a:gd name="T14" fmla="*/ 2236 w 2236"/>
              <a:gd name="T15" fmla="*/ 688 h 6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36" h="688">
                <a:moveTo>
                  <a:pt x="0" y="67"/>
                </a:moveTo>
                <a:cubicBezTo>
                  <a:pt x="262" y="288"/>
                  <a:pt x="524" y="509"/>
                  <a:pt x="772" y="596"/>
                </a:cubicBezTo>
                <a:cubicBezTo>
                  <a:pt x="1020" y="683"/>
                  <a:pt x="1247" y="688"/>
                  <a:pt x="1491" y="589"/>
                </a:cubicBezTo>
                <a:cubicBezTo>
                  <a:pt x="1735" y="490"/>
                  <a:pt x="1985" y="245"/>
                  <a:pt x="2236" y="0"/>
                </a:cubicBez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 type="triangle" w="lg" len="lg"/>
          </a:ln>
        </p:spPr>
        <p:txBody>
          <a:bodyPr rIns="5400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3" name="Freeform 27"/>
          <p:cNvSpPr>
            <a:spLocks/>
          </p:cNvSpPr>
          <p:nvPr/>
        </p:nvSpPr>
        <p:spPr bwMode="auto">
          <a:xfrm>
            <a:off x="1301750" y="4235450"/>
            <a:ext cx="6691313" cy="584200"/>
          </a:xfrm>
          <a:custGeom>
            <a:avLst/>
            <a:gdLst>
              <a:gd name="T0" fmla="*/ 2147483647 w 4215"/>
              <a:gd name="T1" fmla="*/ 2147483647 h 368"/>
              <a:gd name="T2" fmla="*/ 2147483647 w 4215"/>
              <a:gd name="T3" fmla="*/ 2147483647 h 368"/>
              <a:gd name="T4" fmla="*/ 2147483647 w 4215"/>
              <a:gd name="T5" fmla="*/ 2147483647 h 368"/>
              <a:gd name="T6" fmla="*/ 0 w 4215"/>
              <a:gd name="T7" fmla="*/ 2147483647 h 368"/>
              <a:gd name="T8" fmla="*/ 0 60000 65536"/>
              <a:gd name="T9" fmla="*/ 0 60000 65536"/>
              <a:gd name="T10" fmla="*/ 0 60000 65536"/>
              <a:gd name="T11" fmla="*/ 0 60000 65536"/>
              <a:gd name="T12" fmla="*/ 0 w 4215"/>
              <a:gd name="T13" fmla="*/ 0 h 368"/>
              <a:gd name="T14" fmla="*/ 4215 w 4215"/>
              <a:gd name="T15" fmla="*/ 368 h 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15" h="368">
                <a:moveTo>
                  <a:pt x="4215" y="198"/>
                </a:moveTo>
                <a:cubicBezTo>
                  <a:pt x="3974" y="254"/>
                  <a:pt x="3733" y="311"/>
                  <a:pt x="3375" y="280"/>
                </a:cubicBezTo>
                <a:cubicBezTo>
                  <a:pt x="3017" y="249"/>
                  <a:pt x="2629" y="0"/>
                  <a:pt x="2067" y="15"/>
                </a:cubicBezTo>
                <a:cubicBezTo>
                  <a:pt x="1505" y="30"/>
                  <a:pt x="752" y="199"/>
                  <a:pt x="0" y="368"/>
                </a:cubicBezTo>
              </a:path>
            </a:pathLst>
          </a:custGeom>
          <a:noFill/>
          <a:ln w="25400">
            <a:solidFill>
              <a:schemeClr val="hlink"/>
            </a:solidFill>
            <a:round/>
            <a:headEnd/>
            <a:tailEnd type="triangle" w="lg" len="lg"/>
          </a:ln>
        </p:spPr>
        <p:txBody>
          <a:bodyPr rIns="5400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4" name="Freeform 28"/>
          <p:cNvSpPr>
            <a:spLocks/>
          </p:cNvSpPr>
          <p:nvPr/>
        </p:nvSpPr>
        <p:spPr bwMode="auto">
          <a:xfrm>
            <a:off x="1506538" y="2560638"/>
            <a:ext cx="4700587" cy="1089025"/>
          </a:xfrm>
          <a:custGeom>
            <a:avLst/>
            <a:gdLst>
              <a:gd name="T0" fmla="*/ 0 w 2961"/>
              <a:gd name="T1" fmla="*/ 0 h 686"/>
              <a:gd name="T2" fmla="*/ 2147483647 w 2961"/>
              <a:gd name="T3" fmla="*/ 2147483647 h 686"/>
              <a:gd name="T4" fmla="*/ 2147483647 w 2961"/>
              <a:gd name="T5" fmla="*/ 2147483647 h 686"/>
              <a:gd name="T6" fmla="*/ 0 60000 65536"/>
              <a:gd name="T7" fmla="*/ 0 60000 65536"/>
              <a:gd name="T8" fmla="*/ 0 60000 65536"/>
              <a:gd name="T9" fmla="*/ 0 w 2961"/>
              <a:gd name="T10" fmla="*/ 0 h 686"/>
              <a:gd name="T11" fmla="*/ 2961 w 2961"/>
              <a:gd name="T12" fmla="*/ 686 h 6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61" h="686">
                <a:moveTo>
                  <a:pt x="0" y="0"/>
                </a:moveTo>
                <a:cubicBezTo>
                  <a:pt x="631" y="321"/>
                  <a:pt x="1262" y="642"/>
                  <a:pt x="1755" y="664"/>
                </a:cubicBezTo>
                <a:cubicBezTo>
                  <a:pt x="2248" y="686"/>
                  <a:pt x="2604" y="410"/>
                  <a:pt x="2961" y="135"/>
                </a:cubicBezTo>
              </a:path>
            </a:pathLst>
          </a:custGeom>
          <a:noFill/>
          <a:ln w="31750">
            <a:solidFill>
              <a:srgbClr val="FF6600"/>
            </a:solidFill>
            <a:round/>
            <a:headEnd/>
            <a:tailEnd type="triangle" w="lg" len="lg"/>
          </a:ln>
        </p:spPr>
        <p:txBody>
          <a:bodyPr rIns="5400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5" name="Freeform 29"/>
          <p:cNvSpPr>
            <a:spLocks/>
          </p:cNvSpPr>
          <p:nvPr/>
        </p:nvSpPr>
        <p:spPr bwMode="auto">
          <a:xfrm>
            <a:off x="1333500" y="4022725"/>
            <a:ext cx="4808538" cy="828675"/>
          </a:xfrm>
          <a:custGeom>
            <a:avLst/>
            <a:gdLst>
              <a:gd name="T0" fmla="*/ 2147483647 w 3029"/>
              <a:gd name="T1" fmla="*/ 0 h 522"/>
              <a:gd name="T2" fmla="*/ 2147483647 w 3029"/>
              <a:gd name="T3" fmla="*/ 2147483647 h 522"/>
              <a:gd name="T4" fmla="*/ 0 w 3029"/>
              <a:gd name="T5" fmla="*/ 2147483647 h 522"/>
              <a:gd name="T6" fmla="*/ 0 60000 65536"/>
              <a:gd name="T7" fmla="*/ 0 60000 65536"/>
              <a:gd name="T8" fmla="*/ 0 60000 65536"/>
              <a:gd name="T9" fmla="*/ 0 w 3029"/>
              <a:gd name="T10" fmla="*/ 0 h 522"/>
              <a:gd name="T11" fmla="*/ 3029 w 3029"/>
              <a:gd name="T12" fmla="*/ 522 h 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29" h="522">
                <a:moveTo>
                  <a:pt x="3029" y="0"/>
                </a:moveTo>
                <a:cubicBezTo>
                  <a:pt x="2468" y="14"/>
                  <a:pt x="1908" y="29"/>
                  <a:pt x="1403" y="116"/>
                </a:cubicBezTo>
                <a:cubicBezTo>
                  <a:pt x="898" y="203"/>
                  <a:pt x="449" y="362"/>
                  <a:pt x="0" y="522"/>
                </a:cubicBezTo>
              </a:path>
            </a:pathLst>
          </a:custGeom>
          <a:noFill/>
          <a:ln w="31750">
            <a:solidFill>
              <a:srgbClr val="FF6600"/>
            </a:solidFill>
            <a:round/>
            <a:headEnd/>
            <a:tailEnd type="triangle" w="lg" len="lg"/>
          </a:ln>
        </p:spPr>
        <p:txBody>
          <a:bodyPr rIns="5400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6" name="Freeform 30"/>
          <p:cNvSpPr>
            <a:spLocks/>
          </p:cNvSpPr>
          <p:nvPr/>
        </p:nvSpPr>
        <p:spPr bwMode="auto">
          <a:xfrm>
            <a:off x="2624138" y="2678113"/>
            <a:ext cx="3648075" cy="1241425"/>
          </a:xfrm>
          <a:custGeom>
            <a:avLst/>
            <a:gdLst>
              <a:gd name="T0" fmla="*/ 0 w 2298"/>
              <a:gd name="T1" fmla="*/ 2147483647 h 782"/>
              <a:gd name="T2" fmla="*/ 2147483647 w 2298"/>
              <a:gd name="T3" fmla="*/ 2147483647 h 782"/>
              <a:gd name="T4" fmla="*/ 2147483647 w 2298"/>
              <a:gd name="T5" fmla="*/ 0 h 782"/>
              <a:gd name="T6" fmla="*/ 0 60000 65536"/>
              <a:gd name="T7" fmla="*/ 0 60000 65536"/>
              <a:gd name="T8" fmla="*/ 0 60000 65536"/>
              <a:gd name="T9" fmla="*/ 0 w 2298"/>
              <a:gd name="T10" fmla="*/ 0 h 782"/>
              <a:gd name="T11" fmla="*/ 2298 w 2298"/>
              <a:gd name="T12" fmla="*/ 782 h 7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98" h="782">
                <a:moveTo>
                  <a:pt x="0" y="664"/>
                </a:moveTo>
                <a:cubicBezTo>
                  <a:pt x="172" y="665"/>
                  <a:pt x="641" y="782"/>
                  <a:pt x="1024" y="671"/>
                </a:cubicBezTo>
                <a:cubicBezTo>
                  <a:pt x="1407" y="560"/>
                  <a:pt x="1852" y="275"/>
                  <a:pt x="2298" y="0"/>
                </a:cubicBezTo>
              </a:path>
            </a:pathLst>
          </a:custGeom>
          <a:noFill/>
          <a:ln w="76200">
            <a:solidFill>
              <a:schemeClr val="tx2"/>
            </a:solidFill>
            <a:round/>
            <a:headEnd/>
            <a:tailEnd type="triangle" w="lg" len="lg"/>
          </a:ln>
        </p:spPr>
        <p:txBody>
          <a:bodyPr rIns="5400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7" name="Freeform 31"/>
          <p:cNvSpPr>
            <a:spLocks/>
          </p:cNvSpPr>
          <p:nvPr/>
        </p:nvSpPr>
        <p:spPr bwMode="auto">
          <a:xfrm>
            <a:off x="828675" y="2614613"/>
            <a:ext cx="6819900" cy="1779587"/>
          </a:xfrm>
          <a:custGeom>
            <a:avLst/>
            <a:gdLst>
              <a:gd name="T0" fmla="*/ 0 w 4296"/>
              <a:gd name="T1" fmla="*/ 2147483647 h 1121"/>
              <a:gd name="T2" fmla="*/ 2147483647 w 4296"/>
              <a:gd name="T3" fmla="*/ 2147483647 h 1121"/>
              <a:gd name="T4" fmla="*/ 2147483647 w 4296"/>
              <a:gd name="T5" fmla="*/ 2147483647 h 1121"/>
              <a:gd name="T6" fmla="*/ 2147483647 w 4296"/>
              <a:gd name="T7" fmla="*/ 2147483647 h 1121"/>
              <a:gd name="T8" fmla="*/ 2147483647 w 4296"/>
              <a:gd name="T9" fmla="*/ 2147483647 h 1121"/>
              <a:gd name="T10" fmla="*/ 2147483647 w 4296"/>
              <a:gd name="T11" fmla="*/ 0 h 11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96"/>
              <a:gd name="T19" fmla="*/ 0 h 1121"/>
              <a:gd name="T20" fmla="*/ 4296 w 4296"/>
              <a:gd name="T21" fmla="*/ 1121 h 11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96" h="1121">
                <a:moveTo>
                  <a:pt x="0" y="962"/>
                </a:moveTo>
                <a:cubicBezTo>
                  <a:pt x="137" y="986"/>
                  <a:pt x="606" y="1121"/>
                  <a:pt x="820" y="1104"/>
                </a:cubicBezTo>
                <a:cubicBezTo>
                  <a:pt x="1034" y="1087"/>
                  <a:pt x="1084" y="911"/>
                  <a:pt x="1287" y="860"/>
                </a:cubicBezTo>
                <a:cubicBezTo>
                  <a:pt x="1490" y="809"/>
                  <a:pt x="1743" y="884"/>
                  <a:pt x="2040" y="799"/>
                </a:cubicBezTo>
                <a:cubicBezTo>
                  <a:pt x="2337" y="714"/>
                  <a:pt x="2694" y="485"/>
                  <a:pt x="3070" y="352"/>
                </a:cubicBezTo>
                <a:cubicBezTo>
                  <a:pt x="3446" y="219"/>
                  <a:pt x="4041" y="73"/>
                  <a:pt x="4296" y="0"/>
                </a:cubicBezTo>
              </a:path>
            </a:pathLst>
          </a:custGeom>
          <a:noFill/>
          <a:ln w="25400">
            <a:solidFill>
              <a:srgbClr val="00FF00"/>
            </a:solidFill>
            <a:round/>
            <a:headEnd/>
            <a:tailEnd type="triangle" w="lg" len="lg"/>
          </a:ln>
        </p:spPr>
        <p:txBody>
          <a:bodyPr rIns="5400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8" name="Freeform 32"/>
          <p:cNvSpPr>
            <a:spLocks/>
          </p:cNvSpPr>
          <p:nvPr/>
        </p:nvSpPr>
        <p:spPr bwMode="auto">
          <a:xfrm>
            <a:off x="2560638" y="4160838"/>
            <a:ext cx="3721100" cy="895350"/>
          </a:xfrm>
          <a:custGeom>
            <a:avLst/>
            <a:gdLst>
              <a:gd name="T0" fmla="*/ 2147483647 w 2344"/>
              <a:gd name="T1" fmla="*/ 2147483647 h 564"/>
              <a:gd name="T2" fmla="*/ 2147483647 w 2344"/>
              <a:gd name="T3" fmla="*/ 2147483647 h 564"/>
              <a:gd name="T4" fmla="*/ 2147483647 w 2344"/>
              <a:gd name="T5" fmla="*/ 2147483647 h 564"/>
              <a:gd name="T6" fmla="*/ 0 w 2344"/>
              <a:gd name="T7" fmla="*/ 2147483647 h 564"/>
              <a:gd name="T8" fmla="*/ 0 60000 65536"/>
              <a:gd name="T9" fmla="*/ 0 60000 65536"/>
              <a:gd name="T10" fmla="*/ 0 60000 65536"/>
              <a:gd name="T11" fmla="*/ 0 60000 65536"/>
              <a:gd name="T12" fmla="*/ 0 w 2344"/>
              <a:gd name="T13" fmla="*/ 0 h 564"/>
              <a:gd name="T14" fmla="*/ 2344 w 2344"/>
              <a:gd name="T15" fmla="*/ 564 h 5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44" h="564">
                <a:moveTo>
                  <a:pt x="2344" y="550"/>
                </a:moveTo>
                <a:cubicBezTo>
                  <a:pt x="2242" y="484"/>
                  <a:pt x="2002" y="231"/>
                  <a:pt x="1728" y="151"/>
                </a:cubicBezTo>
                <a:cubicBezTo>
                  <a:pt x="1454" y="71"/>
                  <a:pt x="986" y="0"/>
                  <a:pt x="698" y="69"/>
                </a:cubicBezTo>
                <a:cubicBezTo>
                  <a:pt x="410" y="138"/>
                  <a:pt x="205" y="351"/>
                  <a:pt x="0" y="564"/>
                </a:cubicBezTo>
              </a:path>
            </a:pathLst>
          </a:custGeom>
          <a:noFill/>
          <a:ln w="25400">
            <a:solidFill>
              <a:srgbClr val="00FF00"/>
            </a:solidFill>
            <a:round/>
            <a:headEnd/>
            <a:tailEnd type="triangle" w="lg" len="lg"/>
          </a:ln>
        </p:spPr>
        <p:txBody>
          <a:bodyPr rIns="5400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9" name="Freeform 33"/>
          <p:cNvSpPr>
            <a:spLocks/>
          </p:cNvSpPr>
          <p:nvPr/>
        </p:nvSpPr>
        <p:spPr bwMode="auto">
          <a:xfrm>
            <a:off x="1355725" y="4078288"/>
            <a:ext cx="6272213" cy="966787"/>
          </a:xfrm>
          <a:custGeom>
            <a:avLst/>
            <a:gdLst>
              <a:gd name="T0" fmla="*/ 2147483647 w 3951"/>
              <a:gd name="T1" fmla="*/ 2147483647 h 609"/>
              <a:gd name="T2" fmla="*/ 2147483647 w 3951"/>
              <a:gd name="T3" fmla="*/ 2147483647 h 609"/>
              <a:gd name="T4" fmla="*/ 2147483647 w 3951"/>
              <a:gd name="T5" fmla="*/ 2147483647 h 609"/>
              <a:gd name="T6" fmla="*/ 2147483647 w 3951"/>
              <a:gd name="T7" fmla="*/ 2147483647 h 609"/>
              <a:gd name="T8" fmla="*/ 0 w 3951"/>
              <a:gd name="T9" fmla="*/ 2147483647 h 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51"/>
              <a:gd name="T16" fmla="*/ 0 h 609"/>
              <a:gd name="T17" fmla="*/ 3951 w 3951"/>
              <a:gd name="T18" fmla="*/ 609 h 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51" h="609">
                <a:moveTo>
                  <a:pt x="3951" y="609"/>
                </a:moveTo>
                <a:cubicBezTo>
                  <a:pt x="3392" y="418"/>
                  <a:pt x="2834" y="227"/>
                  <a:pt x="2487" y="128"/>
                </a:cubicBezTo>
                <a:cubicBezTo>
                  <a:pt x="2140" y="29"/>
                  <a:pt x="2056" y="20"/>
                  <a:pt x="1870" y="13"/>
                </a:cubicBezTo>
                <a:cubicBezTo>
                  <a:pt x="1684" y="6"/>
                  <a:pt x="1681" y="0"/>
                  <a:pt x="1369" y="87"/>
                </a:cubicBezTo>
                <a:cubicBezTo>
                  <a:pt x="1057" y="174"/>
                  <a:pt x="528" y="354"/>
                  <a:pt x="0" y="535"/>
                </a:cubicBezTo>
              </a:path>
            </a:pathLst>
          </a:custGeom>
          <a:noFill/>
          <a:ln w="76200">
            <a:solidFill>
              <a:schemeClr val="folHlink"/>
            </a:solidFill>
            <a:round/>
            <a:headEnd/>
            <a:tailEnd type="triangle" w="lg" len="lg"/>
          </a:ln>
        </p:spPr>
        <p:txBody>
          <a:bodyPr rIns="5400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50" name="Freeform 34"/>
          <p:cNvSpPr>
            <a:spLocks/>
          </p:cNvSpPr>
          <p:nvPr/>
        </p:nvSpPr>
        <p:spPr bwMode="auto">
          <a:xfrm rot="1315031">
            <a:off x="2209800" y="2501900"/>
            <a:ext cx="3962400" cy="1089025"/>
          </a:xfrm>
          <a:custGeom>
            <a:avLst/>
            <a:gdLst>
              <a:gd name="T0" fmla="*/ 0 w 2961"/>
              <a:gd name="T1" fmla="*/ 0 h 686"/>
              <a:gd name="T2" fmla="*/ 2147483647 w 2961"/>
              <a:gd name="T3" fmla="*/ 2147483647 h 686"/>
              <a:gd name="T4" fmla="*/ 2147483647 w 2961"/>
              <a:gd name="T5" fmla="*/ 2147483647 h 686"/>
              <a:gd name="T6" fmla="*/ 0 60000 65536"/>
              <a:gd name="T7" fmla="*/ 0 60000 65536"/>
              <a:gd name="T8" fmla="*/ 0 60000 65536"/>
              <a:gd name="T9" fmla="*/ 0 w 2961"/>
              <a:gd name="T10" fmla="*/ 0 h 686"/>
              <a:gd name="T11" fmla="*/ 2961 w 2961"/>
              <a:gd name="T12" fmla="*/ 686 h 6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61" h="686">
                <a:moveTo>
                  <a:pt x="0" y="0"/>
                </a:moveTo>
                <a:cubicBezTo>
                  <a:pt x="631" y="321"/>
                  <a:pt x="1262" y="642"/>
                  <a:pt x="1755" y="664"/>
                </a:cubicBezTo>
                <a:cubicBezTo>
                  <a:pt x="2248" y="686"/>
                  <a:pt x="2604" y="410"/>
                  <a:pt x="2961" y="135"/>
                </a:cubicBezTo>
              </a:path>
            </a:pathLst>
          </a:custGeom>
          <a:noFill/>
          <a:ln w="31750">
            <a:solidFill>
              <a:srgbClr val="C0C0C0"/>
            </a:solidFill>
            <a:round/>
            <a:headEnd/>
            <a:tailEnd type="triangle" w="lg" len="lg"/>
          </a:ln>
        </p:spPr>
        <p:txBody>
          <a:bodyPr rIns="5400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151" name="Group 35"/>
          <p:cNvGrpSpPr>
            <a:grpSpLocks/>
          </p:cNvGrpSpPr>
          <p:nvPr/>
        </p:nvGrpSpPr>
        <p:grpSpPr bwMode="auto">
          <a:xfrm>
            <a:off x="2087563" y="968375"/>
            <a:ext cx="928687" cy="731838"/>
            <a:chOff x="2896" y="2246"/>
            <a:chExt cx="561" cy="405"/>
          </a:xfrm>
        </p:grpSpPr>
        <p:sp>
          <p:nvSpPr>
            <p:cNvPr id="48156" name="Freeform 36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57" name="Freeform 37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58" name="Freeform 38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59" name="Freeform 39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60" name="Freeform 40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61" name="Freeform 41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62" name="Freeform 42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63" name="Freeform 43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64" name="Freeform 44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65" name="Freeform 45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66" name="Freeform 46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67" name="Freeform 47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68" name="Freeform 48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69" name="Freeform 49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70" name="Freeform 50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71" name="Freeform 51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72" name="Freeform 52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73" name="Freeform 53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74" name="Freeform 5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75" name="Freeform 55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76" name="Freeform 5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77" name="Freeform 57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78" name="Freeform 58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79" name="Freeform 59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80" name="Freeform 60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81" name="Freeform 61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82" name="Freeform 62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83" name="Freeform 63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84" name="Freeform 64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8152" name="Picture 65" descr="MCj0390680000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3775" y="2992438"/>
            <a:ext cx="75247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3" name="Picture 66" descr="MCj02868770000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40013" y="5414963"/>
            <a:ext cx="8286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4" name="Picture 67" descr="MCj03512400000[1]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7508875" y="565150"/>
            <a:ext cx="1084263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55" name="Freeform 68"/>
          <p:cNvSpPr>
            <a:spLocks/>
          </p:cNvSpPr>
          <p:nvPr/>
        </p:nvSpPr>
        <p:spPr bwMode="auto">
          <a:xfrm>
            <a:off x="2909888" y="1536700"/>
            <a:ext cx="4714875" cy="3838575"/>
          </a:xfrm>
          <a:custGeom>
            <a:avLst/>
            <a:gdLst>
              <a:gd name="T0" fmla="*/ 0 w 2970"/>
              <a:gd name="T1" fmla="*/ 2147483647 h 2020"/>
              <a:gd name="T2" fmla="*/ 2147483647 w 2970"/>
              <a:gd name="T3" fmla="*/ 2147483647 h 2020"/>
              <a:gd name="T4" fmla="*/ 2147483647 w 2970"/>
              <a:gd name="T5" fmla="*/ 2147483647 h 2020"/>
              <a:gd name="T6" fmla="*/ 2147483647 w 2970"/>
              <a:gd name="T7" fmla="*/ 0 h 2020"/>
              <a:gd name="T8" fmla="*/ 0 60000 65536"/>
              <a:gd name="T9" fmla="*/ 0 60000 65536"/>
              <a:gd name="T10" fmla="*/ 0 60000 65536"/>
              <a:gd name="T11" fmla="*/ 0 60000 65536"/>
              <a:gd name="T12" fmla="*/ 0 w 2970"/>
              <a:gd name="T13" fmla="*/ 0 h 2020"/>
              <a:gd name="T14" fmla="*/ 2970 w 2970"/>
              <a:gd name="T15" fmla="*/ 2020 h 20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0" h="2020">
                <a:moveTo>
                  <a:pt x="0" y="2020"/>
                </a:moveTo>
                <a:cubicBezTo>
                  <a:pt x="13" y="1731"/>
                  <a:pt x="27" y="1442"/>
                  <a:pt x="325" y="1306"/>
                </a:cubicBezTo>
                <a:cubicBezTo>
                  <a:pt x="623" y="1170"/>
                  <a:pt x="1344" y="1419"/>
                  <a:pt x="1785" y="1201"/>
                </a:cubicBezTo>
                <a:cubicBezTo>
                  <a:pt x="2226" y="983"/>
                  <a:pt x="2598" y="491"/>
                  <a:pt x="2970" y="0"/>
                </a:cubicBezTo>
              </a:path>
            </a:pathLst>
          </a:cu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Different Views on Requirements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/>
              <a:t>Application / user</a:t>
            </a:r>
          </a:p>
          <a:p>
            <a:pPr lvl="1" eaLnBrk="1" hangingPunct="1"/>
            <a:r>
              <a:rPr lang="en-US" sz="2800"/>
              <a:t>QoS – time sensitivity?</a:t>
            </a:r>
          </a:p>
          <a:p>
            <a:pPr lvl="1" eaLnBrk="1" hangingPunct="1"/>
            <a:r>
              <a:rPr lang="en-US" sz="2800"/>
              <a:t>resource capabilities – </a:t>
            </a:r>
            <a:br>
              <a:rPr lang="en-US" sz="2800"/>
            </a:br>
            <a:r>
              <a:rPr lang="en-US" sz="2800"/>
              <a:t>high bandwidth, low latency, low loss, …</a:t>
            </a:r>
          </a:p>
          <a:p>
            <a:pPr lvl="1" eaLnBrk="1" hangingPunct="1">
              <a:buFont typeface="Wingdings" charset="2"/>
              <a:buChar char="Ä"/>
            </a:pPr>
            <a:r>
              <a:rPr lang="en-US" sz="2800">
                <a:solidFill>
                  <a:schemeClr val="folHlink"/>
                </a:solidFill>
              </a:rPr>
              <a:t> best possible perception</a:t>
            </a:r>
            <a:r>
              <a:rPr lang="en-US" sz="2800"/>
              <a:t/>
            </a:r>
            <a:br>
              <a:rPr lang="en-US" sz="2800"/>
            </a:br>
            <a:endParaRPr lang="en-US" sz="2800"/>
          </a:p>
          <a:p>
            <a:pPr eaLnBrk="1" hangingPunct="1"/>
            <a:r>
              <a:rPr lang="en-US" sz="3200"/>
              <a:t>Business / service providers</a:t>
            </a:r>
          </a:p>
          <a:p>
            <a:pPr lvl="1" eaLnBrk="1" hangingPunct="1"/>
            <a:r>
              <a:rPr lang="en-US" sz="2800"/>
              <a:t>scalability</a:t>
            </a:r>
          </a:p>
          <a:p>
            <a:pPr lvl="1" eaLnBrk="1" hangingPunct="1"/>
            <a:r>
              <a:rPr lang="en-US" sz="2800"/>
              <a:t>reliability</a:t>
            </a:r>
          </a:p>
          <a:p>
            <a:pPr lvl="1" eaLnBrk="1" hangingPunct="1">
              <a:buFont typeface="Wingdings" charset="2"/>
              <a:buChar char="Ä"/>
            </a:pPr>
            <a:r>
              <a:rPr lang="en-US" sz="2800">
                <a:solidFill>
                  <a:schemeClr val="folHlink"/>
                </a:solidFill>
              </a:rPr>
              <a:t> money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67250" y="1866900"/>
            <a:ext cx="3562350" cy="4148138"/>
            <a:chOff x="2940" y="1176"/>
            <a:chExt cx="2244" cy="2613"/>
          </a:xfrm>
        </p:grpSpPr>
        <p:grpSp>
          <p:nvGrpSpPr>
            <p:cNvPr id="51272" name="Group 3"/>
            <p:cNvGrpSpPr>
              <a:grpSpLocks/>
            </p:cNvGrpSpPr>
            <p:nvPr/>
          </p:nvGrpSpPr>
          <p:grpSpPr bwMode="auto">
            <a:xfrm>
              <a:off x="2940" y="1176"/>
              <a:ext cx="1806" cy="2235"/>
              <a:chOff x="2940" y="1176"/>
              <a:chExt cx="1806" cy="2235"/>
            </a:xfrm>
          </p:grpSpPr>
          <p:sp>
            <p:nvSpPr>
              <p:cNvPr id="51275" name="Line 4"/>
              <p:cNvSpPr>
                <a:spLocks noChangeShapeType="1"/>
              </p:cNvSpPr>
              <p:nvPr/>
            </p:nvSpPr>
            <p:spPr bwMode="auto">
              <a:xfrm flipH="1">
                <a:off x="3919" y="1176"/>
                <a:ext cx="316" cy="8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76" name="Line 5"/>
              <p:cNvSpPr>
                <a:spLocks noChangeShapeType="1"/>
              </p:cNvSpPr>
              <p:nvPr/>
            </p:nvSpPr>
            <p:spPr bwMode="auto">
              <a:xfrm>
                <a:off x="4373" y="1184"/>
                <a:ext cx="267" cy="6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77" name="Line 6"/>
              <p:cNvSpPr>
                <a:spLocks noChangeShapeType="1"/>
              </p:cNvSpPr>
              <p:nvPr/>
            </p:nvSpPr>
            <p:spPr bwMode="auto">
              <a:xfrm flipH="1">
                <a:off x="3643" y="2182"/>
                <a:ext cx="202" cy="7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78" name="Line 7"/>
              <p:cNvSpPr>
                <a:spLocks noChangeShapeType="1"/>
              </p:cNvSpPr>
              <p:nvPr/>
            </p:nvSpPr>
            <p:spPr bwMode="auto">
              <a:xfrm>
                <a:off x="4746" y="2142"/>
                <a:ext cx="0" cy="7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79" name="AutoShape 8"/>
              <p:cNvSpPr>
                <a:spLocks noChangeArrowheads="1"/>
              </p:cNvSpPr>
              <p:nvPr/>
            </p:nvSpPr>
            <p:spPr bwMode="auto">
              <a:xfrm rot="5044223">
                <a:off x="3009" y="2921"/>
                <a:ext cx="195" cy="333"/>
              </a:xfrm>
              <a:prstGeom prst="lightningBol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80" name="AutoShape 9"/>
              <p:cNvSpPr>
                <a:spLocks noChangeArrowheads="1"/>
              </p:cNvSpPr>
              <p:nvPr/>
            </p:nvSpPr>
            <p:spPr bwMode="auto">
              <a:xfrm rot="3452498">
                <a:off x="3341" y="3147"/>
                <a:ext cx="195" cy="333"/>
              </a:xfrm>
              <a:prstGeom prst="lightningBol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1273" name="Line 10"/>
            <p:cNvSpPr>
              <a:spLocks noChangeShapeType="1"/>
            </p:cNvSpPr>
            <p:nvPr/>
          </p:nvSpPr>
          <p:spPr bwMode="auto">
            <a:xfrm flipV="1">
              <a:off x="4292" y="3042"/>
              <a:ext cx="365" cy="7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4" name="Line 11"/>
            <p:cNvSpPr>
              <a:spLocks noChangeShapeType="1"/>
            </p:cNvSpPr>
            <p:nvPr/>
          </p:nvSpPr>
          <p:spPr bwMode="auto">
            <a:xfrm>
              <a:off x="4778" y="3067"/>
              <a:ext cx="406" cy="6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203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Components</a:t>
            </a:r>
          </a:p>
        </p:txBody>
      </p:sp>
      <p:sp>
        <p:nvSpPr>
          <p:cNvPr id="1115149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Servers</a:t>
            </a:r>
            <a:br>
              <a:rPr lang="en-US" sz="2400"/>
            </a:b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End-systems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PCs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TV sets with set-top boxes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PDAs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Phones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…</a:t>
            </a:r>
            <a:br>
              <a:rPr lang="en-US" sz="2000"/>
            </a:b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Intermediate nodes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routers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proxy cache servers</a:t>
            </a:r>
            <a:br>
              <a:rPr lang="en-US" sz="2000"/>
            </a:br>
            <a:r>
              <a:rPr lang="en-US" sz="20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backbone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local networks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203950" y="858838"/>
            <a:ext cx="1276350" cy="1108075"/>
            <a:chOff x="2896" y="2246"/>
            <a:chExt cx="561" cy="405"/>
          </a:xfrm>
        </p:grpSpPr>
        <p:sp>
          <p:nvSpPr>
            <p:cNvPr id="51243" name="Freeform 15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44" name="Freeform 16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45" name="Freeform 17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46" name="Freeform 18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47" name="Freeform 19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48" name="Freeform 20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49" name="Freeform 21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50" name="Freeform 22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51" name="Freeform 23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52" name="Freeform 24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53" name="Freeform 25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54" name="Freeform 26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55" name="Freeform 27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56" name="Freeform 28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57" name="Freeform 29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58" name="Freeform 30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59" name="Freeform 31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60" name="Freeform 32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61" name="Freeform 33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62" name="Freeform 3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63" name="Freeform 35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64" name="Freeform 3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65" name="Freeform 37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66" name="Freeform 38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67" name="Freeform 39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68" name="Freeform 40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69" name="Freeform 41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0" name="Freeform 42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1" name="Freeform 43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15180" name="Picture 44" descr="MCj039068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6075" y="5646738"/>
            <a:ext cx="75247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5181" name="Picture 45" descr="MCj039686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6813" y="5672138"/>
            <a:ext cx="53181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5182" name="Picture 46" descr="MCj0396840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7975" y="4435475"/>
            <a:ext cx="598488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5183" name="Picture 47" descr="MCj0351240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5722938"/>
            <a:ext cx="646112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7091363" y="2919413"/>
            <a:ext cx="839787" cy="579437"/>
            <a:chOff x="2896" y="2246"/>
            <a:chExt cx="561" cy="405"/>
          </a:xfrm>
        </p:grpSpPr>
        <p:sp>
          <p:nvSpPr>
            <p:cNvPr id="51214" name="Freeform 49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5" name="Freeform 50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6" name="Freeform 51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7" name="Freeform 52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8" name="Freeform 53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9" name="Freeform 54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20" name="Freeform 55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21" name="Freeform 56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22" name="Freeform 57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23" name="Freeform 58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24" name="Freeform 59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25" name="Freeform 60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26" name="Freeform 61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27" name="Freeform 62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28" name="Freeform 63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29" name="Freeform 64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30" name="Freeform 65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31" name="Freeform 66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32" name="Freeform 67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33" name="Freeform 68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34" name="Freeform 69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35" name="Freeform 70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36" name="Freeform 71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37" name="Freeform 72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38" name="Freeform 73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39" name="Freeform 74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40" name="Freeform 75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41" name="Freeform 76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42" name="Freeform 77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15214" name="Picture 78" descr="MCj0398531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8925" y="4397375"/>
            <a:ext cx="823913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5215" name="Picture 79" descr="visio-rout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8188" y="3055938"/>
            <a:ext cx="6842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5216" name="Picture 80" descr="visio-rout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96138" y="4421188"/>
            <a:ext cx="6842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1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1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1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1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1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15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15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Technical Challenges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39800"/>
            <a:ext cx="9144000" cy="46815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sz="2000">
                <a:solidFill>
                  <a:schemeClr val="folHlink"/>
                </a:solidFill>
              </a:rPr>
              <a:t>Servers (and proxy caches)</a:t>
            </a:r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sz="1800" b="1"/>
              <a:t>storage</a:t>
            </a:r>
          </a:p>
          <a:p>
            <a:pPr lvl="2"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sz="1600"/>
              <a:t>continuous media streams, e.g.:</a:t>
            </a:r>
          </a:p>
          <a:p>
            <a:pPr lvl="3" eaLnBrk="1" hangingPunct="1">
              <a:lnSpc>
                <a:spcPct val="130000"/>
              </a:lnSpc>
              <a:spcAft>
                <a:spcPts val="1200"/>
              </a:spcAft>
            </a:pPr>
            <a:r>
              <a:rPr lang="en-US" sz="1800"/>
              <a:t>4000 movies 	*  90 minutes *  	10 Mbps (DVD)	= 27.0 TB </a:t>
            </a:r>
            <a:br>
              <a:rPr lang="en-US" sz="1800"/>
            </a:br>
            <a:r>
              <a:rPr lang="en-US" sz="1800"/>
              <a:t>					15 Mbps		= 40.5 TB</a:t>
            </a:r>
            <a:br>
              <a:rPr lang="en-US" sz="1800"/>
            </a:br>
            <a:r>
              <a:rPr lang="en-US" sz="1800"/>
              <a:t>					36 Mbps (BluRay)	= 97.2 TB</a:t>
            </a:r>
            <a:br>
              <a:rPr lang="en-US" sz="1800"/>
            </a:br>
            <a:endParaRPr lang="en-US" sz="1800"/>
          </a:p>
          <a:p>
            <a:pPr lvl="3"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sz="1800"/>
              <a:t>2000 CDs		*  74 minutes *  1.4 Mbps 	  	=   1.4 TB</a:t>
            </a:r>
            <a:br>
              <a:rPr lang="en-US" sz="1800"/>
            </a:br>
            <a:endParaRPr lang="en-US" sz="1800"/>
          </a:p>
          <a:p>
            <a:pPr lvl="2"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sz="1600"/>
              <a:t>metrological data, physics data, …</a:t>
            </a:r>
          </a:p>
          <a:p>
            <a:pPr lvl="2"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sz="1600"/>
              <a:t>web data – people put everything out nowadays</a:t>
            </a:r>
            <a:r>
              <a:rPr lang="en-US" sz="800"/>
              <a:t/>
            </a:r>
            <a:br>
              <a:rPr lang="en-US" sz="800"/>
            </a:br>
            <a:endParaRPr lang="en-US" sz="800"/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  <a:buFont typeface="Tahoma" charset="0"/>
              <a:buNone/>
            </a:pPr>
            <a:endParaRPr lang="en-US" sz="1600"/>
          </a:p>
        </p:txBody>
      </p:sp>
      <p:pic>
        <p:nvPicPr>
          <p:cNvPr id="4" name="Picture 4" descr="AN03500_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4313" y="4319588"/>
            <a:ext cx="21240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Technical Challenges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6913"/>
            <a:ext cx="9144000" cy="58801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sz="2000">
                <a:solidFill>
                  <a:schemeClr val="folHlink"/>
                </a:solidFill>
              </a:rPr>
              <a:t>Servers (and proxy caches)</a:t>
            </a:r>
          </a:p>
          <a:p>
            <a:pPr lvl="1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sz="1800" b="1"/>
              <a:t>I/O</a:t>
            </a:r>
          </a:p>
          <a:p>
            <a:pPr lvl="2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sz="1600"/>
              <a:t>many concurrent clients </a:t>
            </a:r>
          </a:p>
          <a:p>
            <a:pPr lvl="2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sz="1600"/>
              <a:t>real-time retrieval</a:t>
            </a:r>
          </a:p>
          <a:p>
            <a:pPr lvl="2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sz="1600"/>
              <a:t>continuous playout </a:t>
            </a:r>
          </a:p>
          <a:p>
            <a:pPr lvl="3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sz="1600"/>
              <a:t>DVD (~4Mbps, max 10.08Mbps)  </a:t>
            </a:r>
          </a:p>
          <a:p>
            <a:pPr lvl="3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sz="1600"/>
              <a:t>HDTV (~15Mbps, BlueRay ~36Mbps)</a:t>
            </a:r>
          </a:p>
          <a:p>
            <a:pPr lvl="2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sz="1600"/>
              <a:t>current examples of capabilities </a:t>
            </a:r>
          </a:p>
          <a:p>
            <a:pPr lvl="3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sz="1800"/>
              <a:t>disks: </a:t>
            </a:r>
          </a:p>
          <a:p>
            <a:pPr lvl="4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sz="1600"/>
              <a:t>mechanical: e.g., Seagate X15 - ~400 Mbps</a:t>
            </a:r>
          </a:p>
          <a:p>
            <a:pPr lvl="4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sz="1600"/>
              <a:t>SSD: e.g., MTRON Pro 7000 – ~1.2 Gbps</a:t>
            </a:r>
          </a:p>
          <a:p>
            <a:pPr lvl="3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sz="1800"/>
              <a:t>network: Gb Ethernet (1 and 10 Gbps) </a:t>
            </a:r>
          </a:p>
          <a:p>
            <a:pPr lvl="3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sz="1800"/>
              <a:t>bus(ses):	</a:t>
            </a:r>
          </a:p>
          <a:p>
            <a:pPr lvl="4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sz="1600"/>
              <a:t>PCI 64-bit, 133Mhz (8 Gbps)		</a:t>
            </a:r>
          </a:p>
          <a:p>
            <a:pPr lvl="4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sz="1600"/>
              <a:t>PCI-Express (2 Gbps each direction/lane, 32x = 64 Gbps) </a:t>
            </a:r>
            <a:br>
              <a:rPr lang="en-US" sz="1600"/>
            </a:br>
            <a:endParaRPr lang="en-US" sz="600"/>
          </a:p>
          <a:p>
            <a:pPr lvl="1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sz="1800" b="1"/>
              <a:t>computing in real-time</a:t>
            </a:r>
          </a:p>
          <a:p>
            <a:pPr lvl="2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sz="1600"/>
              <a:t>encryption</a:t>
            </a:r>
          </a:p>
          <a:p>
            <a:pPr lvl="2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sz="1600"/>
              <a:t>adaptation</a:t>
            </a:r>
          </a:p>
          <a:p>
            <a:pPr lvl="2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sz="1600"/>
              <a:t>transcoding</a:t>
            </a:r>
          </a:p>
          <a:p>
            <a:pPr lvl="2" eaLnBrk="1" hangingPunct="1">
              <a:lnSpc>
                <a:spcPct val="80000"/>
              </a:lnSpc>
              <a:spcAft>
                <a:spcPct val="10000"/>
              </a:spcAft>
            </a:pPr>
            <a:r>
              <a:rPr lang="en-US" sz="1600"/>
              <a:t>…</a:t>
            </a:r>
          </a:p>
        </p:txBody>
      </p:sp>
      <p:pic>
        <p:nvPicPr>
          <p:cNvPr id="1116164" name="Picture 4" descr="2ehjs2um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4738" y="2673350"/>
            <a:ext cx="2646362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Technical Challenges</a:t>
            </a:r>
          </a:p>
        </p:txBody>
      </p:sp>
      <p:sp>
        <p:nvSpPr>
          <p:cNvPr id="111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solidFill>
                  <a:schemeClr val="folHlink"/>
                </a:solidFill>
              </a:rPr>
              <a:t>User end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real-time processing of data  </a:t>
            </a:r>
            <a:br>
              <a:rPr lang="en-US" sz="1800"/>
            </a:br>
            <a:r>
              <a:rPr lang="en-US" sz="1800"/>
              <a:t>(e.g., 1000 MIPS for an MPEG-II decoder)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storage of media/web files (rarely over 10 GB for a 2 hour movie)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request/response delay (&lt; 150 ms for videophones)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high data rates, e.g., MPEG-II DVD quality: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/>
              <a:t>max. total video data rate of ~10 Mbps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/>
              <a:t>average transport stream of 4 – 8 Mbps </a:t>
            </a:r>
            <a:r>
              <a:rPr lang="en-US" sz="1400"/>
              <a:t>(video, audio, headers, error protection)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/>
              <a:t>max. user rate of ~11 Mbps  </a:t>
            </a:r>
            <a:r>
              <a:rPr lang="en-US" sz="1400"/>
              <a:t>(all included like control signals)</a:t>
            </a:r>
            <a:br>
              <a:rPr lang="en-US" sz="1400"/>
            </a:br>
            <a:endParaRPr lang="en-US" sz="1400"/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more challenging if client contributes and share its resources with the rest of the system in a P2P manner</a:t>
            </a:r>
            <a:r>
              <a:rPr lang="en-US" sz="160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1800"/>
          </a:p>
          <a:p>
            <a:pPr eaLnBrk="1" hangingPunct="1">
              <a:lnSpc>
                <a:spcPct val="90000"/>
              </a:lnSpc>
            </a:pPr>
            <a:r>
              <a:rPr lang="en-US" sz="2000">
                <a:solidFill>
                  <a:schemeClr val="folHlink"/>
                </a:solidFill>
              </a:rPr>
              <a:t>Network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real-time transport of media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high rate downloads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TCP fairness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mobility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…</a:t>
            </a:r>
          </a:p>
        </p:txBody>
      </p:sp>
      <p:pic>
        <p:nvPicPr>
          <p:cNvPr id="1117188" name="Picture 4" descr="AN03500_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6075" y="641350"/>
            <a:ext cx="21240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7189" name="Picture 5" descr="2ehjs2um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0888" y="4437063"/>
            <a:ext cx="1657350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7191" name="Text Box 7"/>
          <p:cNvSpPr txBox="1">
            <a:spLocks noChangeArrowheads="1"/>
          </p:cNvSpPr>
          <p:nvPr/>
        </p:nvSpPr>
        <p:spPr bwMode="auto">
          <a:xfrm rot="-1134636">
            <a:off x="538163" y="2884488"/>
            <a:ext cx="6769100" cy="106680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CC0000"/>
                </a:solidFill>
              </a:rPr>
              <a:t>Thus, we will mostly concentrate on</a:t>
            </a:r>
          </a:p>
          <a:p>
            <a:r>
              <a:rPr lang="en-US">
                <a:solidFill>
                  <a:srgbClr val="CC0000"/>
                </a:solidFill>
              </a:rPr>
              <a:t>server</a:t>
            </a:r>
            <a:r>
              <a:rPr lang="en-US" b="0">
                <a:solidFill>
                  <a:srgbClr val="CC0000"/>
                </a:solidFill>
              </a:rPr>
              <a:t> – and </a:t>
            </a:r>
            <a:r>
              <a:rPr lang="en-US">
                <a:solidFill>
                  <a:srgbClr val="CC0000"/>
                </a:solidFill>
              </a:rPr>
              <a:t>network</a:t>
            </a:r>
            <a:r>
              <a:rPr lang="en-US" b="0">
                <a:solidFill>
                  <a:srgbClr val="CC0000"/>
                </a:solidFill>
              </a:rPr>
              <a:t> mechanisms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1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1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1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17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17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17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17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17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17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17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17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17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1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1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1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17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1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1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19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4975"/>
            <a:ext cx="7361238" cy="1462088"/>
          </a:xfrm>
        </p:spPr>
        <p:txBody>
          <a:bodyPr/>
          <a:lstStyle/>
          <a:p>
            <a:pPr eaLnBrk="1" hangingPunct="1"/>
            <a:r>
              <a:rPr lang="en-US" sz="4800"/>
              <a:t>Traditional </a:t>
            </a:r>
            <a:br>
              <a:rPr lang="en-US" sz="4800"/>
            </a:br>
            <a:r>
              <a:rPr lang="en-US" sz="4800"/>
              <a:t>Distributed Architectures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82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auto">
          <a:xfrm>
            <a:off x="358775" y="1162050"/>
            <a:ext cx="1296988" cy="14033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314325" y="128588"/>
            <a:ext cx="8796338" cy="527050"/>
          </a:xfrm>
        </p:spPr>
        <p:txBody>
          <a:bodyPr/>
          <a:lstStyle/>
          <a:p>
            <a:pPr eaLnBrk="1" hangingPunct="1"/>
            <a:r>
              <a:rPr lang="en-US"/>
              <a:t>Client-Server</a:t>
            </a:r>
          </a:p>
        </p:txBody>
      </p:sp>
      <p:sp>
        <p:nvSpPr>
          <p:cNvPr id="57348" name="Freeform 4"/>
          <p:cNvSpPr>
            <a:spLocks/>
          </p:cNvSpPr>
          <p:nvPr/>
        </p:nvSpPr>
        <p:spPr bwMode="auto">
          <a:xfrm>
            <a:off x="8728075" y="4489450"/>
            <a:ext cx="431800" cy="3175"/>
          </a:xfrm>
          <a:custGeom>
            <a:avLst/>
            <a:gdLst>
              <a:gd name="T0" fmla="*/ 0 w 272"/>
              <a:gd name="T1" fmla="*/ 0 h 2"/>
              <a:gd name="T2" fmla="*/ 0 w 272"/>
              <a:gd name="T3" fmla="*/ 2147483647 h 2"/>
              <a:gd name="T4" fmla="*/ 2147483647 w 272"/>
              <a:gd name="T5" fmla="*/ 2147483647 h 2"/>
              <a:gd name="T6" fmla="*/ 2147483647 w 272"/>
              <a:gd name="T7" fmla="*/ 0 h 2"/>
              <a:gd name="T8" fmla="*/ 0 w 272"/>
              <a:gd name="T9" fmla="*/ 0 h 2"/>
              <a:gd name="T10" fmla="*/ 0 w 272"/>
              <a:gd name="T11" fmla="*/ 0 h 2"/>
              <a:gd name="T12" fmla="*/ 0 w 272"/>
              <a:gd name="T13" fmla="*/ 0 h 2"/>
              <a:gd name="T14" fmla="*/ 0 w 272"/>
              <a:gd name="T15" fmla="*/ 2147483647 h 2"/>
              <a:gd name="T16" fmla="*/ 0 w 272"/>
              <a:gd name="T17" fmla="*/ 2147483647 h 2"/>
              <a:gd name="T18" fmla="*/ 0 w 272"/>
              <a:gd name="T19" fmla="*/ 0 h 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2"/>
              <a:gd name="T31" fmla="*/ 0 h 2"/>
              <a:gd name="T32" fmla="*/ 272 w 272"/>
              <a:gd name="T33" fmla="*/ 2 h 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2" h="2">
                <a:moveTo>
                  <a:pt x="0" y="0"/>
                </a:moveTo>
                <a:lnTo>
                  <a:pt x="0" y="2"/>
                </a:lnTo>
                <a:lnTo>
                  <a:pt x="272" y="2"/>
                </a:lnTo>
                <a:lnTo>
                  <a:pt x="27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9" name="Freeform 5"/>
          <p:cNvSpPr>
            <a:spLocks/>
          </p:cNvSpPr>
          <p:nvPr/>
        </p:nvSpPr>
        <p:spPr bwMode="auto">
          <a:xfrm>
            <a:off x="8740775" y="4452938"/>
            <a:ext cx="4763" cy="3175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2147483647 h 2"/>
              <a:gd name="T6" fmla="*/ 2147483647 w 3"/>
              <a:gd name="T7" fmla="*/ 2147483647 h 2"/>
              <a:gd name="T8" fmla="*/ 2147483647 w 3"/>
              <a:gd name="T9" fmla="*/ 0 h 2"/>
              <a:gd name="T10" fmla="*/ 0 w 3"/>
              <a:gd name="T11" fmla="*/ 0 h 2"/>
              <a:gd name="T12" fmla="*/ 0 w 3"/>
              <a:gd name="T13" fmla="*/ 0 h 2"/>
              <a:gd name="T14" fmla="*/ 0 w 3"/>
              <a:gd name="T15" fmla="*/ 0 h 2"/>
              <a:gd name="T16" fmla="*/ 0 w 3"/>
              <a:gd name="T17" fmla="*/ 0 h 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"/>
              <a:gd name="T28" fmla="*/ 0 h 2"/>
              <a:gd name="T29" fmla="*/ 3 w 3"/>
              <a:gd name="T30" fmla="*/ 2 h 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3" y="2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Freeform 6"/>
          <p:cNvSpPr>
            <a:spLocks/>
          </p:cNvSpPr>
          <p:nvPr/>
        </p:nvSpPr>
        <p:spPr bwMode="auto">
          <a:xfrm>
            <a:off x="8740775" y="4489450"/>
            <a:ext cx="419100" cy="3175"/>
          </a:xfrm>
          <a:custGeom>
            <a:avLst/>
            <a:gdLst>
              <a:gd name="T0" fmla="*/ 2147483647 w 264"/>
              <a:gd name="T1" fmla="*/ 2147483647 h 2"/>
              <a:gd name="T2" fmla="*/ 2147483647 w 264"/>
              <a:gd name="T3" fmla="*/ 0 h 2"/>
              <a:gd name="T4" fmla="*/ 0 w 264"/>
              <a:gd name="T5" fmla="*/ 0 h 2"/>
              <a:gd name="T6" fmla="*/ 0 w 264"/>
              <a:gd name="T7" fmla="*/ 2147483647 h 2"/>
              <a:gd name="T8" fmla="*/ 2147483647 w 264"/>
              <a:gd name="T9" fmla="*/ 2147483647 h 2"/>
              <a:gd name="T10" fmla="*/ 2147483647 w 264"/>
              <a:gd name="T11" fmla="*/ 2147483647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4"/>
              <a:gd name="T19" fmla="*/ 0 h 2"/>
              <a:gd name="T20" fmla="*/ 264 w 264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4" h="2">
                <a:moveTo>
                  <a:pt x="264" y="2"/>
                </a:moveTo>
                <a:lnTo>
                  <a:pt x="264" y="0"/>
                </a:lnTo>
                <a:lnTo>
                  <a:pt x="0" y="0"/>
                </a:lnTo>
                <a:lnTo>
                  <a:pt x="0" y="2"/>
                </a:lnTo>
                <a:lnTo>
                  <a:pt x="264" y="2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Freeform 7"/>
          <p:cNvSpPr>
            <a:spLocks/>
          </p:cNvSpPr>
          <p:nvPr/>
        </p:nvSpPr>
        <p:spPr bwMode="auto">
          <a:xfrm>
            <a:off x="8774113" y="5037138"/>
            <a:ext cx="4762" cy="7937"/>
          </a:xfrm>
          <a:custGeom>
            <a:avLst/>
            <a:gdLst>
              <a:gd name="T0" fmla="*/ 0 w 3"/>
              <a:gd name="T1" fmla="*/ 0 h 5"/>
              <a:gd name="T2" fmla="*/ 0 w 3"/>
              <a:gd name="T3" fmla="*/ 2147483647 h 5"/>
              <a:gd name="T4" fmla="*/ 2147483647 w 3"/>
              <a:gd name="T5" fmla="*/ 2147483647 h 5"/>
              <a:gd name="T6" fmla="*/ 2147483647 w 3"/>
              <a:gd name="T7" fmla="*/ 0 h 5"/>
              <a:gd name="T8" fmla="*/ 0 w 3"/>
              <a:gd name="T9" fmla="*/ 0 h 5"/>
              <a:gd name="T10" fmla="*/ 0 w 3"/>
              <a:gd name="T11" fmla="*/ 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5"/>
              <a:gd name="T20" fmla="*/ 3 w 3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5">
                <a:moveTo>
                  <a:pt x="0" y="0"/>
                </a:moveTo>
                <a:lnTo>
                  <a:pt x="0" y="5"/>
                </a:lnTo>
                <a:lnTo>
                  <a:pt x="3" y="5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7352" name="Group 8"/>
          <p:cNvGrpSpPr>
            <a:grpSpLocks/>
          </p:cNvGrpSpPr>
          <p:nvPr/>
        </p:nvGrpSpPr>
        <p:grpSpPr bwMode="auto">
          <a:xfrm>
            <a:off x="576263" y="1562100"/>
            <a:ext cx="890587" cy="642938"/>
            <a:chOff x="2896" y="2246"/>
            <a:chExt cx="561" cy="405"/>
          </a:xfrm>
        </p:grpSpPr>
        <p:sp>
          <p:nvSpPr>
            <p:cNvPr id="57396" name="Freeform 9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97" name="Freeform 10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98" name="Freeform 11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99" name="Freeform 12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00" name="Freeform 13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01" name="Freeform 14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02" name="Freeform 15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03" name="Freeform 16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04" name="Freeform 17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05" name="Freeform 18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06" name="Freeform 19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07" name="Freeform 20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08" name="Freeform 21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09" name="Freeform 22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10" name="Freeform 23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11" name="Freeform 24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12" name="Freeform 25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13" name="Freeform 26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14" name="Freeform 27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15" name="Freeform 28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16" name="Freeform 29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17" name="Freeform 30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18" name="Freeform 31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19" name="Freeform 32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20" name="Freeform 33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21" name="Freeform 34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22" name="Freeform 35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23" name="Freeform 36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24" name="Freeform 37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353" name="Line 38"/>
          <p:cNvSpPr>
            <a:spLocks noChangeShapeType="1"/>
          </p:cNvSpPr>
          <p:nvPr/>
        </p:nvSpPr>
        <p:spPr bwMode="auto">
          <a:xfrm>
            <a:off x="3851275" y="3435350"/>
            <a:ext cx="1981200" cy="1042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4" name="AutoShape 39"/>
          <p:cNvSpPr>
            <a:spLocks noChangeArrowheads="1"/>
          </p:cNvSpPr>
          <p:nvPr/>
        </p:nvSpPr>
        <p:spPr bwMode="auto">
          <a:xfrm>
            <a:off x="2071688" y="2282825"/>
            <a:ext cx="1852612" cy="1331913"/>
          </a:xfrm>
          <a:prstGeom prst="cloudCallout">
            <a:avLst>
              <a:gd name="adj1" fmla="val 3898"/>
              <a:gd name="adj2" fmla="val -3755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1400" b="0"/>
          </a:p>
          <a:p>
            <a:pPr algn="ctr"/>
            <a:r>
              <a:rPr lang="en-US" sz="1400" b="0"/>
              <a:t>backbone</a:t>
            </a:r>
          </a:p>
          <a:p>
            <a:pPr algn="ctr"/>
            <a:r>
              <a:rPr lang="en-US" sz="1400" b="0"/>
              <a:t>network</a:t>
            </a:r>
          </a:p>
          <a:p>
            <a:pPr algn="ctr"/>
            <a:endParaRPr lang="en-US" sz="1400" b="0"/>
          </a:p>
        </p:txBody>
      </p:sp>
      <p:sp>
        <p:nvSpPr>
          <p:cNvPr id="57355" name="Line 40"/>
          <p:cNvSpPr>
            <a:spLocks noChangeShapeType="1"/>
          </p:cNvSpPr>
          <p:nvPr/>
        </p:nvSpPr>
        <p:spPr bwMode="auto">
          <a:xfrm>
            <a:off x="1314450" y="2174875"/>
            <a:ext cx="720725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6" name="Line 41"/>
          <p:cNvSpPr>
            <a:spLocks noChangeShapeType="1"/>
          </p:cNvSpPr>
          <p:nvPr/>
        </p:nvSpPr>
        <p:spPr bwMode="auto">
          <a:xfrm flipV="1">
            <a:off x="6948488" y="1490663"/>
            <a:ext cx="360362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7" name="Line 42"/>
          <p:cNvSpPr>
            <a:spLocks noChangeShapeType="1"/>
          </p:cNvSpPr>
          <p:nvPr/>
        </p:nvSpPr>
        <p:spPr bwMode="auto">
          <a:xfrm flipV="1">
            <a:off x="7200900" y="2462213"/>
            <a:ext cx="611188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8" name="AutoShape 43"/>
          <p:cNvSpPr>
            <a:spLocks noChangeArrowheads="1"/>
          </p:cNvSpPr>
          <p:nvPr/>
        </p:nvSpPr>
        <p:spPr bwMode="auto">
          <a:xfrm>
            <a:off x="5508625" y="2101850"/>
            <a:ext cx="1836738" cy="1149350"/>
          </a:xfrm>
          <a:prstGeom prst="cloudCallout">
            <a:avLst>
              <a:gd name="adj1" fmla="val -995"/>
              <a:gd name="adj2" fmla="val 25829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 b="0"/>
              <a:t>local distribution</a:t>
            </a:r>
          </a:p>
          <a:p>
            <a:pPr algn="ctr"/>
            <a:r>
              <a:rPr lang="en-US" sz="1400" b="0"/>
              <a:t>network</a:t>
            </a:r>
          </a:p>
        </p:txBody>
      </p:sp>
      <p:sp>
        <p:nvSpPr>
          <p:cNvPr id="57359" name="Line 44"/>
          <p:cNvSpPr>
            <a:spLocks noChangeShapeType="1"/>
          </p:cNvSpPr>
          <p:nvPr/>
        </p:nvSpPr>
        <p:spPr bwMode="auto">
          <a:xfrm flipH="1">
            <a:off x="4716463" y="5199063"/>
            <a:ext cx="1439862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0" name="Line 45"/>
          <p:cNvSpPr>
            <a:spLocks noChangeShapeType="1"/>
          </p:cNvSpPr>
          <p:nvPr/>
        </p:nvSpPr>
        <p:spPr bwMode="auto">
          <a:xfrm flipH="1">
            <a:off x="5976938" y="5307013"/>
            <a:ext cx="466725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1" name="Line 46"/>
          <p:cNvSpPr>
            <a:spLocks noChangeShapeType="1"/>
          </p:cNvSpPr>
          <p:nvPr/>
        </p:nvSpPr>
        <p:spPr bwMode="auto">
          <a:xfrm>
            <a:off x="7667625" y="4622800"/>
            <a:ext cx="217488" cy="3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2" name="Line 47"/>
          <p:cNvSpPr>
            <a:spLocks noChangeShapeType="1"/>
          </p:cNvSpPr>
          <p:nvPr/>
        </p:nvSpPr>
        <p:spPr bwMode="auto">
          <a:xfrm>
            <a:off x="7200900" y="5270500"/>
            <a:ext cx="28733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3" name="Line 48"/>
          <p:cNvSpPr>
            <a:spLocks noChangeShapeType="1"/>
          </p:cNvSpPr>
          <p:nvPr/>
        </p:nvSpPr>
        <p:spPr bwMode="auto">
          <a:xfrm>
            <a:off x="7488238" y="5091113"/>
            <a:ext cx="755650" cy="684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4" name="Line 49"/>
          <p:cNvSpPr>
            <a:spLocks noChangeShapeType="1"/>
          </p:cNvSpPr>
          <p:nvPr/>
        </p:nvSpPr>
        <p:spPr bwMode="auto">
          <a:xfrm flipH="1" flipV="1">
            <a:off x="1584325" y="4518025"/>
            <a:ext cx="53975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5" name="Line 50"/>
          <p:cNvSpPr>
            <a:spLocks noChangeShapeType="1"/>
          </p:cNvSpPr>
          <p:nvPr/>
        </p:nvSpPr>
        <p:spPr bwMode="auto">
          <a:xfrm flipH="1">
            <a:off x="1368425" y="5057775"/>
            <a:ext cx="75565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6" name="Line 51"/>
          <p:cNvSpPr>
            <a:spLocks noChangeShapeType="1"/>
          </p:cNvSpPr>
          <p:nvPr/>
        </p:nvSpPr>
        <p:spPr bwMode="auto">
          <a:xfrm flipH="1">
            <a:off x="2303463" y="5235575"/>
            <a:ext cx="1444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7" name="AutoShape 52"/>
          <p:cNvSpPr>
            <a:spLocks noChangeArrowheads="1"/>
          </p:cNvSpPr>
          <p:nvPr/>
        </p:nvSpPr>
        <p:spPr bwMode="auto">
          <a:xfrm>
            <a:off x="5832475" y="4191000"/>
            <a:ext cx="1836738" cy="1149350"/>
          </a:xfrm>
          <a:prstGeom prst="cloudCallout">
            <a:avLst>
              <a:gd name="adj1" fmla="val 8861"/>
              <a:gd name="adj2" fmla="val -1160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 b="0"/>
              <a:t>local distribution</a:t>
            </a:r>
          </a:p>
          <a:p>
            <a:pPr algn="ctr"/>
            <a:r>
              <a:rPr lang="en-US" sz="1400" b="0"/>
              <a:t>network</a:t>
            </a:r>
          </a:p>
        </p:txBody>
      </p:sp>
      <p:pic>
        <p:nvPicPr>
          <p:cNvPr id="57368" name="Picture 53" descr="j0213283[1]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956550" y="5883275"/>
            <a:ext cx="1055688" cy="750888"/>
          </a:xfrm>
          <a:noFill/>
        </p:spPr>
      </p:pic>
      <p:pic>
        <p:nvPicPr>
          <p:cNvPr id="57369" name="Picture 54" descr="j021328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5954713"/>
            <a:ext cx="1055688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0" name="Picture 55" descr="j021328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5918200"/>
            <a:ext cx="1055688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1" name="Picture 56" descr="j021328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3688" y="5883275"/>
            <a:ext cx="1055687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2" name="Picture 57" descr="j021328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4514850"/>
            <a:ext cx="1055687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3" name="Picture 58" descr="j021328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661988"/>
            <a:ext cx="1055688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4" name="Picture 59" descr="j021328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1851025"/>
            <a:ext cx="1055687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5" name="Picture 60" descr="j021328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3146425"/>
            <a:ext cx="1055688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76" name="Line 61"/>
          <p:cNvSpPr>
            <a:spLocks noChangeShapeType="1"/>
          </p:cNvSpPr>
          <p:nvPr/>
        </p:nvSpPr>
        <p:spPr bwMode="auto">
          <a:xfrm>
            <a:off x="7092950" y="3074988"/>
            <a:ext cx="395288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77" name="AutoShape 62"/>
          <p:cNvSpPr>
            <a:spLocks noChangeArrowheads="1"/>
          </p:cNvSpPr>
          <p:nvPr/>
        </p:nvSpPr>
        <p:spPr bwMode="auto">
          <a:xfrm>
            <a:off x="2124075" y="4194175"/>
            <a:ext cx="1836738" cy="1149350"/>
          </a:xfrm>
          <a:prstGeom prst="cloudCallout">
            <a:avLst>
              <a:gd name="adj1" fmla="val 21653"/>
              <a:gd name="adj2" fmla="val -7458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 b="0"/>
              <a:t>local distribution</a:t>
            </a:r>
          </a:p>
          <a:p>
            <a:pPr algn="ctr"/>
            <a:r>
              <a:rPr lang="en-US" sz="1400" b="0"/>
              <a:t>network</a:t>
            </a:r>
          </a:p>
        </p:txBody>
      </p:sp>
      <p:pic>
        <p:nvPicPr>
          <p:cNvPr id="57378" name="Picture 63" descr="j021328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975100"/>
            <a:ext cx="1055687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9" name="Picture 64" descr="j021328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5127625"/>
            <a:ext cx="1055688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80" name="Picture 65" descr="j021328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5702300"/>
            <a:ext cx="1055687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81" name="Line 66"/>
          <p:cNvSpPr>
            <a:spLocks noChangeShapeType="1"/>
          </p:cNvSpPr>
          <p:nvPr/>
        </p:nvSpPr>
        <p:spPr bwMode="auto">
          <a:xfrm>
            <a:off x="2987675" y="3722688"/>
            <a:ext cx="3651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82" name="Line 67"/>
          <p:cNvSpPr>
            <a:spLocks noChangeShapeType="1"/>
          </p:cNvSpPr>
          <p:nvPr/>
        </p:nvSpPr>
        <p:spPr bwMode="auto">
          <a:xfrm flipV="1">
            <a:off x="4032250" y="2751138"/>
            <a:ext cx="1368425" cy="3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0324" name="Freeform 68"/>
          <p:cNvSpPr>
            <a:spLocks/>
          </p:cNvSpPr>
          <p:nvPr/>
        </p:nvSpPr>
        <p:spPr bwMode="auto">
          <a:xfrm>
            <a:off x="1438275" y="2078038"/>
            <a:ext cx="6411913" cy="509587"/>
          </a:xfrm>
          <a:custGeom>
            <a:avLst/>
            <a:gdLst>
              <a:gd name="T0" fmla="*/ 0 w 4039"/>
              <a:gd name="T1" fmla="*/ 0 h 412"/>
              <a:gd name="T2" fmla="*/ 2147483647 w 4039"/>
              <a:gd name="T3" fmla="*/ 2147483647 h 412"/>
              <a:gd name="T4" fmla="*/ 2147483647 w 4039"/>
              <a:gd name="T5" fmla="*/ 2147483647 h 412"/>
              <a:gd name="T6" fmla="*/ 0 60000 65536"/>
              <a:gd name="T7" fmla="*/ 0 60000 65536"/>
              <a:gd name="T8" fmla="*/ 0 60000 65536"/>
              <a:gd name="T9" fmla="*/ 0 w 4039"/>
              <a:gd name="T10" fmla="*/ 0 h 412"/>
              <a:gd name="T11" fmla="*/ 4039 w 4039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39" h="412">
                <a:moveTo>
                  <a:pt x="0" y="0"/>
                </a:moveTo>
                <a:cubicBezTo>
                  <a:pt x="176" y="180"/>
                  <a:pt x="353" y="360"/>
                  <a:pt x="1026" y="386"/>
                </a:cubicBezTo>
                <a:cubicBezTo>
                  <a:pt x="1699" y="412"/>
                  <a:pt x="2869" y="283"/>
                  <a:pt x="4039" y="154"/>
                </a:cubicBezTo>
              </a:path>
            </a:pathLst>
          </a:cu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0325" name="Freeform 69"/>
          <p:cNvSpPr>
            <a:spLocks/>
          </p:cNvSpPr>
          <p:nvPr/>
        </p:nvSpPr>
        <p:spPr bwMode="auto">
          <a:xfrm>
            <a:off x="1260475" y="2244725"/>
            <a:ext cx="6456363" cy="903288"/>
          </a:xfrm>
          <a:custGeom>
            <a:avLst/>
            <a:gdLst>
              <a:gd name="T0" fmla="*/ 0 w 4067"/>
              <a:gd name="T1" fmla="*/ 0 h 569"/>
              <a:gd name="T2" fmla="*/ 2147483647 w 4067"/>
              <a:gd name="T3" fmla="*/ 2147483647 h 569"/>
              <a:gd name="T4" fmla="*/ 2147483647 w 4067"/>
              <a:gd name="T5" fmla="*/ 2147483647 h 569"/>
              <a:gd name="T6" fmla="*/ 2147483647 w 4067"/>
              <a:gd name="T7" fmla="*/ 2147483647 h 569"/>
              <a:gd name="T8" fmla="*/ 0 60000 65536"/>
              <a:gd name="T9" fmla="*/ 0 60000 65536"/>
              <a:gd name="T10" fmla="*/ 0 60000 65536"/>
              <a:gd name="T11" fmla="*/ 0 60000 65536"/>
              <a:gd name="T12" fmla="*/ 0 w 4067"/>
              <a:gd name="T13" fmla="*/ 0 h 569"/>
              <a:gd name="T14" fmla="*/ 4067 w 4067"/>
              <a:gd name="T15" fmla="*/ 569 h 5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67" h="569">
                <a:moveTo>
                  <a:pt x="0" y="0"/>
                </a:moveTo>
                <a:cubicBezTo>
                  <a:pt x="149" y="159"/>
                  <a:pt x="299" y="319"/>
                  <a:pt x="850" y="387"/>
                </a:cubicBezTo>
                <a:cubicBezTo>
                  <a:pt x="1401" y="455"/>
                  <a:pt x="2772" y="378"/>
                  <a:pt x="3308" y="408"/>
                </a:cubicBezTo>
                <a:cubicBezTo>
                  <a:pt x="3844" y="438"/>
                  <a:pt x="3955" y="503"/>
                  <a:pt x="4067" y="569"/>
                </a:cubicBezTo>
              </a:path>
            </a:pathLst>
          </a:cu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0326" name="Freeform 70"/>
          <p:cNvSpPr>
            <a:spLocks/>
          </p:cNvSpPr>
          <p:nvPr/>
        </p:nvSpPr>
        <p:spPr bwMode="auto">
          <a:xfrm>
            <a:off x="1182688" y="2300288"/>
            <a:ext cx="1287462" cy="2435225"/>
          </a:xfrm>
          <a:custGeom>
            <a:avLst/>
            <a:gdLst>
              <a:gd name="T0" fmla="*/ 0 w 994"/>
              <a:gd name="T1" fmla="*/ 0 h 1534"/>
              <a:gd name="T2" fmla="*/ 2147483647 w 994"/>
              <a:gd name="T3" fmla="*/ 2147483647 h 1534"/>
              <a:gd name="T4" fmla="*/ 2147483647 w 994"/>
              <a:gd name="T5" fmla="*/ 2147483647 h 1534"/>
              <a:gd name="T6" fmla="*/ 2147483647 w 994"/>
              <a:gd name="T7" fmla="*/ 2147483647 h 1534"/>
              <a:gd name="T8" fmla="*/ 0 60000 65536"/>
              <a:gd name="T9" fmla="*/ 0 60000 65536"/>
              <a:gd name="T10" fmla="*/ 0 60000 65536"/>
              <a:gd name="T11" fmla="*/ 0 60000 65536"/>
              <a:gd name="T12" fmla="*/ 0 w 994"/>
              <a:gd name="T13" fmla="*/ 0 h 1534"/>
              <a:gd name="T14" fmla="*/ 994 w 994"/>
              <a:gd name="T15" fmla="*/ 1534 h 15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4" h="1534">
                <a:moveTo>
                  <a:pt x="0" y="0"/>
                </a:moveTo>
                <a:cubicBezTo>
                  <a:pt x="274" y="147"/>
                  <a:pt x="549" y="294"/>
                  <a:pt x="702" y="527"/>
                </a:cubicBezTo>
                <a:cubicBezTo>
                  <a:pt x="855" y="760"/>
                  <a:pt x="994" y="1262"/>
                  <a:pt x="920" y="1398"/>
                </a:cubicBezTo>
                <a:cubicBezTo>
                  <a:pt x="846" y="1534"/>
                  <a:pt x="369" y="1352"/>
                  <a:pt x="259" y="1342"/>
                </a:cubicBezTo>
              </a:path>
            </a:pathLst>
          </a:cu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0327" name="Freeform 71"/>
          <p:cNvSpPr>
            <a:spLocks/>
          </p:cNvSpPr>
          <p:nvPr/>
        </p:nvSpPr>
        <p:spPr bwMode="auto">
          <a:xfrm>
            <a:off x="1260475" y="2200275"/>
            <a:ext cx="1666875" cy="3535363"/>
          </a:xfrm>
          <a:custGeom>
            <a:avLst/>
            <a:gdLst>
              <a:gd name="T0" fmla="*/ 0 w 1050"/>
              <a:gd name="T1" fmla="*/ 0 h 2227"/>
              <a:gd name="T2" fmla="*/ 2147483647 w 1050"/>
              <a:gd name="T3" fmla="*/ 2147483647 h 2227"/>
              <a:gd name="T4" fmla="*/ 2147483647 w 1050"/>
              <a:gd name="T5" fmla="*/ 2147483647 h 2227"/>
              <a:gd name="T6" fmla="*/ 0 60000 65536"/>
              <a:gd name="T7" fmla="*/ 0 60000 65536"/>
              <a:gd name="T8" fmla="*/ 0 60000 65536"/>
              <a:gd name="T9" fmla="*/ 0 w 1050"/>
              <a:gd name="T10" fmla="*/ 0 h 2227"/>
              <a:gd name="T11" fmla="*/ 1050 w 1050"/>
              <a:gd name="T12" fmla="*/ 2227 h 2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0" h="2227">
                <a:moveTo>
                  <a:pt x="0" y="0"/>
                </a:moveTo>
                <a:cubicBezTo>
                  <a:pt x="402" y="173"/>
                  <a:pt x="804" y="346"/>
                  <a:pt x="927" y="717"/>
                </a:cubicBezTo>
                <a:cubicBezTo>
                  <a:pt x="1050" y="1088"/>
                  <a:pt x="893" y="1657"/>
                  <a:pt x="737" y="2227"/>
                </a:cubicBezTo>
              </a:path>
            </a:pathLst>
          </a:cu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0328" name="Freeform 72"/>
          <p:cNvSpPr>
            <a:spLocks/>
          </p:cNvSpPr>
          <p:nvPr/>
        </p:nvSpPr>
        <p:spPr bwMode="auto">
          <a:xfrm>
            <a:off x="1233488" y="1811338"/>
            <a:ext cx="6996112" cy="4113212"/>
          </a:xfrm>
          <a:custGeom>
            <a:avLst/>
            <a:gdLst>
              <a:gd name="T0" fmla="*/ 2147483647 w 4780"/>
              <a:gd name="T1" fmla="*/ 2147483647 h 2745"/>
              <a:gd name="T2" fmla="*/ 2147483647 w 4780"/>
              <a:gd name="T3" fmla="*/ 2147483647 h 2745"/>
              <a:gd name="T4" fmla="*/ 2147483647 w 4780"/>
              <a:gd name="T5" fmla="*/ 2147483647 h 2745"/>
              <a:gd name="T6" fmla="*/ 2147483647 w 4780"/>
              <a:gd name="T7" fmla="*/ 2147483647 h 2745"/>
              <a:gd name="T8" fmla="*/ 0 60000 65536"/>
              <a:gd name="T9" fmla="*/ 0 60000 65536"/>
              <a:gd name="T10" fmla="*/ 0 60000 65536"/>
              <a:gd name="T11" fmla="*/ 0 60000 65536"/>
              <a:gd name="T12" fmla="*/ 0 w 4780"/>
              <a:gd name="T13" fmla="*/ 0 h 2745"/>
              <a:gd name="T14" fmla="*/ 4780 w 4780"/>
              <a:gd name="T15" fmla="*/ 2745 h 27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80" h="2745">
                <a:moveTo>
                  <a:pt x="516" y="266"/>
                </a:moveTo>
                <a:cubicBezTo>
                  <a:pt x="258" y="133"/>
                  <a:pt x="0" y="0"/>
                  <a:pt x="558" y="287"/>
                </a:cubicBezTo>
                <a:cubicBezTo>
                  <a:pt x="1116" y="574"/>
                  <a:pt x="3163" y="1577"/>
                  <a:pt x="3867" y="1987"/>
                </a:cubicBezTo>
                <a:cubicBezTo>
                  <a:pt x="4571" y="2397"/>
                  <a:pt x="4675" y="2571"/>
                  <a:pt x="4780" y="2745"/>
                </a:cubicBezTo>
              </a:path>
            </a:pathLst>
          </a:cu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0329" name="Freeform 73"/>
          <p:cNvSpPr>
            <a:spLocks/>
          </p:cNvSpPr>
          <p:nvPr/>
        </p:nvSpPr>
        <p:spPr bwMode="auto">
          <a:xfrm>
            <a:off x="1136650" y="2390775"/>
            <a:ext cx="6881813" cy="2736850"/>
          </a:xfrm>
          <a:custGeom>
            <a:avLst/>
            <a:gdLst>
              <a:gd name="T0" fmla="*/ 0 w 4335"/>
              <a:gd name="T1" fmla="*/ 0 h 1976"/>
              <a:gd name="T2" fmla="*/ 2147483647 w 4335"/>
              <a:gd name="T3" fmla="*/ 2147483647 h 1976"/>
              <a:gd name="T4" fmla="*/ 2147483647 w 4335"/>
              <a:gd name="T5" fmla="*/ 2147483647 h 1976"/>
              <a:gd name="T6" fmla="*/ 0 60000 65536"/>
              <a:gd name="T7" fmla="*/ 0 60000 65536"/>
              <a:gd name="T8" fmla="*/ 0 60000 65536"/>
              <a:gd name="T9" fmla="*/ 0 w 4335"/>
              <a:gd name="T10" fmla="*/ 0 h 1976"/>
              <a:gd name="T11" fmla="*/ 4335 w 4335"/>
              <a:gd name="T12" fmla="*/ 1976 h 19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35" h="1976">
                <a:moveTo>
                  <a:pt x="0" y="0"/>
                </a:moveTo>
                <a:cubicBezTo>
                  <a:pt x="1332" y="690"/>
                  <a:pt x="2664" y="1380"/>
                  <a:pt x="3386" y="1678"/>
                </a:cubicBezTo>
                <a:cubicBezTo>
                  <a:pt x="4108" y="1976"/>
                  <a:pt x="4221" y="1883"/>
                  <a:pt x="4335" y="1791"/>
                </a:cubicBezTo>
              </a:path>
            </a:pathLst>
          </a:cu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0330" name="Rectangle 74"/>
          <p:cNvSpPr>
            <a:spLocks noChangeArrowheads="1"/>
          </p:cNvSpPr>
          <p:nvPr/>
        </p:nvSpPr>
        <p:spPr bwMode="auto">
          <a:xfrm>
            <a:off x="1533525" y="1916113"/>
            <a:ext cx="133350" cy="1333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0331" name="Rectangle 75"/>
          <p:cNvSpPr>
            <a:spLocks noChangeArrowheads="1"/>
          </p:cNvSpPr>
          <p:nvPr/>
        </p:nvSpPr>
        <p:spPr bwMode="auto">
          <a:xfrm>
            <a:off x="1327150" y="1995488"/>
            <a:ext cx="133350" cy="1333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0332" name="Rectangle 76"/>
          <p:cNvSpPr>
            <a:spLocks noChangeArrowheads="1"/>
          </p:cNvSpPr>
          <p:nvPr/>
        </p:nvSpPr>
        <p:spPr bwMode="auto">
          <a:xfrm>
            <a:off x="1181100" y="2274888"/>
            <a:ext cx="133350" cy="1333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0333" name="Rectangle 77"/>
          <p:cNvSpPr>
            <a:spLocks noChangeArrowheads="1"/>
          </p:cNvSpPr>
          <p:nvPr/>
        </p:nvSpPr>
        <p:spPr bwMode="auto">
          <a:xfrm>
            <a:off x="1046163" y="2333625"/>
            <a:ext cx="133350" cy="1333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0334" name="Rectangle 78"/>
          <p:cNvSpPr>
            <a:spLocks noChangeArrowheads="1"/>
          </p:cNvSpPr>
          <p:nvPr/>
        </p:nvSpPr>
        <p:spPr bwMode="auto">
          <a:xfrm>
            <a:off x="1174750" y="2227263"/>
            <a:ext cx="133350" cy="1333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0335" name="Rectangle 79"/>
          <p:cNvSpPr>
            <a:spLocks noChangeArrowheads="1"/>
          </p:cNvSpPr>
          <p:nvPr/>
        </p:nvSpPr>
        <p:spPr bwMode="auto">
          <a:xfrm>
            <a:off x="1252538" y="2122488"/>
            <a:ext cx="133350" cy="1333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95" name="Rectangle 80"/>
          <p:cNvSpPr>
            <a:spLocks noChangeArrowheads="1"/>
          </p:cNvSpPr>
          <p:nvPr/>
        </p:nvSpPr>
        <p:spPr bwMode="auto">
          <a:xfrm>
            <a:off x="1835150" y="801688"/>
            <a:ext cx="46085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54000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charset="2"/>
              <a:buChar char="§"/>
            </a:pPr>
            <a:r>
              <a:rPr lang="en-US" sz="1800" b="0"/>
              <a:t>Traditional distributed computing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charset="2"/>
              <a:buChar char="§"/>
            </a:pPr>
            <a:r>
              <a:rPr lang="en-US" sz="1800" b="0"/>
              <a:t>Successful architecture, and will continue to be so (adding proxy servers)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charset="2"/>
              <a:buChar char="§"/>
            </a:pPr>
            <a:r>
              <a:rPr lang="en-US" sz="1800" b="0"/>
              <a:t>Tremendous engineering necessary to make server farms scalable and robust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2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12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12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120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20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120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120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03704E-6 C 0.23559 0.15995 0.47118 0.3199 0.59341 0.41643 C 0.71563 0.51296 0.72448 0.54606 0.73334 0.57939 " pathEditMode="relative" ptsTypes="aaA">
                                      <p:cBhvr>
                                        <p:cTn id="40" dur="2000" fill="hold"/>
                                        <p:tgtEl>
                                          <p:spTgt spid="1120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C 0.03125 0.02453 0.06268 0.0493 0.11893 0.05926 C 0.17518 0.06921 0.23976 0.06597 0.33785 0.05926 C 0.43577 0.05254 0.57188 0.03588 0.70782 0.01921 " pathEditMode="relative" ptsTypes="aaaA">
                                      <p:cBhvr>
                                        <p:cTn id="42" dur="2000" fill="hold"/>
                                        <p:tgtEl>
                                          <p:spTgt spid="1120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0.01111 C 0.04427 0.02454 0.07969 0.03796 0.10573 0.07176 C 0.13177 0.10555 0.16337 0.13796 0.1658 0.21389 C 0.16823 0.28981 0.1441 0.4081 0.12014 0.52662 " pathEditMode="relative" ptsTypes="aaaA">
                                      <p:cBhvr>
                                        <p:cTn id="44" dur="2000" fill="hold"/>
                                        <p:tgtEl>
                                          <p:spTgt spid="1120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C 0.0059 0.02893 0.01198 0.05787 0.11007 0.07129 C 0.20816 0.08472 0.48733 0.07013 0.58889 0.08009 C 0.69045 0.09004 0.70521 0.11018 0.71997 0.13055 " pathEditMode="relative" ptsTypes="aaaA">
                                      <p:cBhvr>
                                        <p:cTn id="46" dur="2000" fill="hold"/>
                                        <p:tgtEl>
                                          <p:spTgt spid="1120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4.07407E-6 C 0.03126 0.01111 0.06251 0.02245 0.08542 0.06528 C 0.10834 0.1081 0.13247 0.21435 0.13768 0.25648 C 0.14289 0.29861 0.13421 0.31366 0.11667 0.31852 C 0.09914 0.32338 0.04601 0.29144 0.03212 0.28611 " pathEditMode="relative" ptsTypes="aaaaA">
                                      <p:cBhvr>
                                        <p:cTn id="48" dur="2000" fill="hold"/>
                                        <p:tgtEl>
                                          <p:spTgt spid="1120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0.23142 0.1419 0.46302 0.28403 0.5868 0.34375 C 0.71059 0.40348 0.72638 0.38102 0.74236 0.35857 " pathEditMode="relative" ptsTypes="aaA">
                                      <p:cBhvr>
                                        <p:cTn id="50" dur="2000" fill="hold"/>
                                        <p:tgtEl>
                                          <p:spTgt spid="1120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0324" grpId="0" animBg="1"/>
      <p:bldP spid="1120324" grpId="1" animBg="1"/>
      <p:bldP spid="1120325" grpId="0" animBg="1"/>
      <p:bldP spid="1120326" grpId="0" animBg="1"/>
      <p:bldP spid="1120327" grpId="0" animBg="1"/>
      <p:bldP spid="1120328" grpId="0" animBg="1"/>
      <p:bldP spid="1120329" grpId="0" animBg="1"/>
      <p:bldP spid="1120330" grpId="0" animBg="1"/>
      <p:bldP spid="1120330" grpId="1" animBg="1"/>
      <p:bldP spid="1120331" grpId="0" animBg="1"/>
      <p:bldP spid="1120331" grpId="1" animBg="1"/>
      <p:bldP spid="1120332" grpId="0" animBg="1"/>
      <p:bldP spid="1120332" grpId="1" animBg="1"/>
      <p:bldP spid="1120333" grpId="0" animBg="1"/>
      <p:bldP spid="1120333" grpId="1" animBg="1"/>
      <p:bldP spid="1120334" grpId="0" animBg="1"/>
      <p:bldP spid="1120334" grpId="1" animBg="1"/>
      <p:bldP spid="1120335" grpId="0" animBg="1"/>
      <p:bldP spid="112033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89025"/>
            <a:ext cx="9144000" cy="5105400"/>
          </a:xfrm>
        </p:spPr>
        <p:txBody>
          <a:bodyPr/>
          <a:lstStyle/>
          <a:p>
            <a:pPr eaLnBrk="1" hangingPunct="1"/>
            <a:r>
              <a:rPr lang="en-US"/>
              <a:t>Paul B. Beskow</a:t>
            </a:r>
          </a:p>
          <a:p>
            <a:pPr lvl="1" eaLnBrk="1" hangingPunct="1"/>
            <a:r>
              <a:rPr lang="en-US"/>
              <a:t>email: paulbb @ ifi</a:t>
            </a:r>
          </a:p>
          <a:p>
            <a:pPr lvl="1" eaLnBrk="1" hangingPunct="1"/>
            <a:r>
              <a:rPr lang="en-US"/>
              <a:t>office: Simula</a:t>
            </a:r>
            <a:br>
              <a:rPr lang="en-US"/>
            </a:br>
            <a:endParaRPr lang="en-US"/>
          </a:p>
          <a:p>
            <a:pPr eaLnBrk="1" hangingPunct="1"/>
            <a:r>
              <a:rPr lang="en-US"/>
              <a:t>Carsten Griwodz</a:t>
            </a:r>
          </a:p>
          <a:p>
            <a:pPr lvl="1" eaLnBrk="1" hangingPunct="1"/>
            <a:r>
              <a:rPr lang="en-US"/>
              <a:t>email: griff @ ifi</a:t>
            </a:r>
          </a:p>
          <a:p>
            <a:pPr lvl="1" eaLnBrk="1" hangingPunct="1"/>
            <a:r>
              <a:rPr lang="en-US"/>
              <a:t>office: Simula</a:t>
            </a:r>
            <a:br>
              <a:rPr lang="en-US"/>
            </a:br>
            <a:endParaRPr lang="en-US"/>
          </a:p>
          <a:p>
            <a:pPr eaLnBrk="1" hangingPunct="1"/>
            <a:r>
              <a:rPr lang="en-US"/>
              <a:t>Pål Halvorsen</a:t>
            </a:r>
          </a:p>
          <a:p>
            <a:pPr lvl="1" eaLnBrk="1" hangingPunct="1"/>
            <a:r>
              <a:rPr lang="en-US"/>
              <a:t>email: paalh @ ifi</a:t>
            </a:r>
          </a:p>
          <a:p>
            <a:pPr lvl="1" eaLnBrk="1" hangingPunct="1"/>
            <a:r>
              <a:rPr lang="en-US"/>
              <a:t>office: Simula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6" name="AutoShape 2"/>
          <p:cNvSpPr>
            <a:spLocks noChangeArrowheads="1"/>
          </p:cNvSpPr>
          <p:nvPr/>
        </p:nvSpPr>
        <p:spPr bwMode="auto">
          <a:xfrm>
            <a:off x="4356100" y="1376363"/>
            <a:ext cx="576263" cy="5148262"/>
          </a:xfrm>
          <a:prstGeom prst="upArrow">
            <a:avLst>
              <a:gd name="adj1" fmla="val 50000"/>
              <a:gd name="adj2" fmla="val 223347"/>
            </a:avLst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Server Hierarchy</a:t>
            </a:r>
          </a:p>
        </p:txBody>
      </p:sp>
      <p:sp>
        <p:nvSpPr>
          <p:cNvPr id="1122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4319588" cy="5648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Intermediate nodes or </a:t>
            </a:r>
            <a:br>
              <a:rPr lang="en-US" sz="2400"/>
            </a:br>
            <a:r>
              <a:rPr lang="en-US" sz="2400"/>
              <a:t>proxy servers may offload the main master server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Popularity of data:</a:t>
            </a:r>
            <a:br>
              <a:rPr lang="en-US" sz="2400"/>
            </a:br>
            <a:r>
              <a:rPr lang="en-US" sz="2000"/>
              <a:t>not all are equally popular – most request directed to only a few </a:t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endParaRPr lang="en-US" sz="20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Straight forward hierarchy: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popular data replicated and kept close to clients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locality vs. </a:t>
            </a:r>
            <a:br>
              <a:rPr lang="en-US" sz="1800"/>
            </a:br>
            <a:r>
              <a:rPr lang="en-US" sz="1800"/>
              <a:t>communication vs. </a:t>
            </a:r>
            <a:br>
              <a:rPr lang="en-US" sz="1800"/>
            </a:br>
            <a:r>
              <a:rPr lang="en-US" sz="1800"/>
              <a:t>node costs</a:t>
            </a:r>
          </a:p>
        </p:txBody>
      </p:sp>
      <p:grpSp>
        <p:nvGrpSpPr>
          <p:cNvPr id="59397" name="Group 5"/>
          <p:cNvGrpSpPr>
            <a:grpSpLocks/>
          </p:cNvGrpSpPr>
          <p:nvPr/>
        </p:nvGrpSpPr>
        <p:grpSpPr bwMode="auto">
          <a:xfrm>
            <a:off x="6297613" y="1052513"/>
            <a:ext cx="614362" cy="642937"/>
            <a:chOff x="3438" y="981"/>
            <a:chExt cx="387" cy="405"/>
          </a:xfrm>
        </p:grpSpPr>
        <p:sp>
          <p:nvSpPr>
            <p:cNvPr id="59615" name="Freeform 6"/>
            <p:cNvSpPr>
              <a:spLocks/>
            </p:cNvSpPr>
            <p:nvPr/>
          </p:nvSpPr>
          <p:spPr bwMode="auto">
            <a:xfrm>
              <a:off x="3438" y="1161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16" name="Freeform 7"/>
            <p:cNvSpPr>
              <a:spLocks/>
            </p:cNvSpPr>
            <p:nvPr/>
          </p:nvSpPr>
          <p:spPr bwMode="auto">
            <a:xfrm>
              <a:off x="3501" y="1184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17" name="Freeform 8"/>
            <p:cNvSpPr>
              <a:spLocks/>
            </p:cNvSpPr>
            <p:nvPr/>
          </p:nvSpPr>
          <p:spPr bwMode="auto">
            <a:xfrm>
              <a:off x="3501" y="981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18" name="Freeform 9"/>
            <p:cNvSpPr>
              <a:spLocks/>
            </p:cNvSpPr>
            <p:nvPr/>
          </p:nvSpPr>
          <p:spPr bwMode="auto">
            <a:xfrm>
              <a:off x="3509" y="991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19" name="Freeform 10"/>
            <p:cNvSpPr>
              <a:spLocks/>
            </p:cNvSpPr>
            <p:nvPr/>
          </p:nvSpPr>
          <p:spPr bwMode="auto">
            <a:xfrm>
              <a:off x="3545" y="1028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20" name="Freeform 11"/>
            <p:cNvSpPr>
              <a:spLocks/>
            </p:cNvSpPr>
            <p:nvPr/>
          </p:nvSpPr>
          <p:spPr bwMode="auto">
            <a:xfrm>
              <a:off x="3694" y="1051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21" name="Freeform 12"/>
            <p:cNvSpPr>
              <a:spLocks/>
            </p:cNvSpPr>
            <p:nvPr/>
          </p:nvSpPr>
          <p:spPr bwMode="auto">
            <a:xfrm>
              <a:off x="3650" y="1030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22" name="Freeform 13"/>
            <p:cNvSpPr>
              <a:spLocks/>
            </p:cNvSpPr>
            <p:nvPr/>
          </p:nvSpPr>
          <p:spPr bwMode="auto">
            <a:xfrm>
              <a:off x="3710" y="1247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23" name="Freeform 14"/>
            <p:cNvSpPr>
              <a:spLocks/>
            </p:cNvSpPr>
            <p:nvPr/>
          </p:nvSpPr>
          <p:spPr bwMode="auto">
            <a:xfrm>
              <a:off x="3712" y="1258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24" name="Freeform 15"/>
            <p:cNvSpPr>
              <a:spLocks/>
            </p:cNvSpPr>
            <p:nvPr/>
          </p:nvSpPr>
          <p:spPr bwMode="auto">
            <a:xfrm>
              <a:off x="3712" y="1268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25" name="Freeform 16"/>
            <p:cNvSpPr>
              <a:spLocks/>
            </p:cNvSpPr>
            <p:nvPr/>
          </p:nvSpPr>
          <p:spPr bwMode="auto">
            <a:xfrm>
              <a:off x="3712" y="1278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26" name="Freeform 17"/>
            <p:cNvSpPr>
              <a:spLocks/>
            </p:cNvSpPr>
            <p:nvPr/>
          </p:nvSpPr>
          <p:spPr bwMode="auto">
            <a:xfrm>
              <a:off x="3712" y="1292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27" name="Freeform 18"/>
            <p:cNvSpPr>
              <a:spLocks/>
            </p:cNvSpPr>
            <p:nvPr/>
          </p:nvSpPr>
          <p:spPr bwMode="auto">
            <a:xfrm>
              <a:off x="3558" y="1043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28" name="Freeform 19"/>
            <p:cNvSpPr>
              <a:spLocks/>
            </p:cNvSpPr>
            <p:nvPr/>
          </p:nvSpPr>
          <p:spPr bwMode="auto">
            <a:xfrm>
              <a:off x="3692" y="1111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29" name="Freeform 20"/>
            <p:cNvSpPr>
              <a:spLocks/>
            </p:cNvSpPr>
            <p:nvPr/>
          </p:nvSpPr>
          <p:spPr bwMode="auto">
            <a:xfrm>
              <a:off x="3689" y="1080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30" name="Freeform 21"/>
            <p:cNvSpPr>
              <a:spLocks/>
            </p:cNvSpPr>
            <p:nvPr/>
          </p:nvSpPr>
          <p:spPr bwMode="auto">
            <a:xfrm>
              <a:off x="3663" y="1153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31" name="Freeform 22"/>
            <p:cNvSpPr>
              <a:spLocks/>
            </p:cNvSpPr>
            <p:nvPr/>
          </p:nvSpPr>
          <p:spPr bwMode="auto">
            <a:xfrm>
              <a:off x="3663" y="1153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32" name="Freeform 23"/>
            <p:cNvSpPr>
              <a:spLocks/>
            </p:cNvSpPr>
            <p:nvPr/>
          </p:nvSpPr>
          <p:spPr bwMode="auto">
            <a:xfrm>
              <a:off x="3665" y="1179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33" name="Freeform 24"/>
            <p:cNvSpPr>
              <a:spLocks/>
            </p:cNvSpPr>
            <p:nvPr/>
          </p:nvSpPr>
          <p:spPr bwMode="auto">
            <a:xfrm>
              <a:off x="3665" y="1179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34" name="Freeform 25"/>
            <p:cNvSpPr>
              <a:spLocks/>
            </p:cNvSpPr>
            <p:nvPr/>
          </p:nvSpPr>
          <p:spPr bwMode="auto">
            <a:xfrm>
              <a:off x="3655" y="1064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35" name="Freeform 26"/>
            <p:cNvSpPr>
              <a:spLocks/>
            </p:cNvSpPr>
            <p:nvPr/>
          </p:nvSpPr>
          <p:spPr bwMode="auto">
            <a:xfrm>
              <a:off x="3694" y="1059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36" name="Freeform 27"/>
            <p:cNvSpPr>
              <a:spLocks/>
            </p:cNvSpPr>
            <p:nvPr/>
          </p:nvSpPr>
          <p:spPr bwMode="auto">
            <a:xfrm>
              <a:off x="3712" y="1064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37" name="Freeform 28"/>
            <p:cNvSpPr>
              <a:spLocks/>
            </p:cNvSpPr>
            <p:nvPr/>
          </p:nvSpPr>
          <p:spPr bwMode="auto">
            <a:xfrm>
              <a:off x="3564" y="1007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398" name="Group 29"/>
          <p:cNvGrpSpPr>
            <a:grpSpLocks/>
          </p:cNvGrpSpPr>
          <p:nvPr/>
        </p:nvGrpSpPr>
        <p:grpSpPr bwMode="auto">
          <a:xfrm>
            <a:off x="6153150" y="1195388"/>
            <a:ext cx="614363" cy="642937"/>
            <a:chOff x="3438" y="981"/>
            <a:chExt cx="387" cy="405"/>
          </a:xfrm>
        </p:grpSpPr>
        <p:sp>
          <p:nvSpPr>
            <p:cNvPr id="59592" name="Freeform 30"/>
            <p:cNvSpPr>
              <a:spLocks/>
            </p:cNvSpPr>
            <p:nvPr/>
          </p:nvSpPr>
          <p:spPr bwMode="auto">
            <a:xfrm>
              <a:off x="3438" y="1161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93" name="Freeform 31"/>
            <p:cNvSpPr>
              <a:spLocks/>
            </p:cNvSpPr>
            <p:nvPr/>
          </p:nvSpPr>
          <p:spPr bwMode="auto">
            <a:xfrm>
              <a:off x="3501" y="1184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94" name="Freeform 32"/>
            <p:cNvSpPr>
              <a:spLocks/>
            </p:cNvSpPr>
            <p:nvPr/>
          </p:nvSpPr>
          <p:spPr bwMode="auto">
            <a:xfrm>
              <a:off x="3501" y="981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95" name="Freeform 33"/>
            <p:cNvSpPr>
              <a:spLocks/>
            </p:cNvSpPr>
            <p:nvPr/>
          </p:nvSpPr>
          <p:spPr bwMode="auto">
            <a:xfrm>
              <a:off x="3509" y="991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96" name="Freeform 34"/>
            <p:cNvSpPr>
              <a:spLocks/>
            </p:cNvSpPr>
            <p:nvPr/>
          </p:nvSpPr>
          <p:spPr bwMode="auto">
            <a:xfrm>
              <a:off x="3545" y="1028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97" name="Freeform 35"/>
            <p:cNvSpPr>
              <a:spLocks/>
            </p:cNvSpPr>
            <p:nvPr/>
          </p:nvSpPr>
          <p:spPr bwMode="auto">
            <a:xfrm>
              <a:off x="3694" y="1051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98" name="Freeform 36"/>
            <p:cNvSpPr>
              <a:spLocks/>
            </p:cNvSpPr>
            <p:nvPr/>
          </p:nvSpPr>
          <p:spPr bwMode="auto">
            <a:xfrm>
              <a:off x="3650" y="1030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99" name="Freeform 37"/>
            <p:cNvSpPr>
              <a:spLocks/>
            </p:cNvSpPr>
            <p:nvPr/>
          </p:nvSpPr>
          <p:spPr bwMode="auto">
            <a:xfrm>
              <a:off x="3710" y="1247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00" name="Freeform 38"/>
            <p:cNvSpPr>
              <a:spLocks/>
            </p:cNvSpPr>
            <p:nvPr/>
          </p:nvSpPr>
          <p:spPr bwMode="auto">
            <a:xfrm>
              <a:off x="3712" y="1258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01" name="Freeform 39"/>
            <p:cNvSpPr>
              <a:spLocks/>
            </p:cNvSpPr>
            <p:nvPr/>
          </p:nvSpPr>
          <p:spPr bwMode="auto">
            <a:xfrm>
              <a:off x="3712" y="1268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02" name="Freeform 40"/>
            <p:cNvSpPr>
              <a:spLocks/>
            </p:cNvSpPr>
            <p:nvPr/>
          </p:nvSpPr>
          <p:spPr bwMode="auto">
            <a:xfrm>
              <a:off x="3712" y="1278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03" name="Freeform 41"/>
            <p:cNvSpPr>
              <a:spLocks/>
            </p:cNvSpPr>
            <p:nvPr/>
          </p:nvSpPr>
          <p:spPr bwMode="auto">
            <a:xfrm>
              <a:off x="3712" y="1292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04" name="Freeform 42"/>
            <p:cNvSpPr>
              <a:spLocks/>
            </p:cNvSpPr>
            <p:nvPr/>
          </p:nvSpPr>
          <p:spPr bwMode="auto">
            <a:xfrm>
              <a:off x="3558" y="1043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05" name="Freeform 43"/>
            <p:cNvSpPr>
              <a:spLocks/>
            </p:cNvSpPr>
            <p:nvPr/>
          </p:nvSpPr>
          <p:spPr bwMode="auto">
            <a:xfrm>
              <a:off x="3692" y="1111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06" name="Freeform 44"/>
            <p:cNvSpPr>
              <a:spLocks/>
            </p:cNvSpPr>
            <p:nvPr/>
          </p:nvSpPr>
          <p:spPr bwMode="auto">
            <a:xfrm>
              <a:off x="3689" y="1080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07" name="Freeform 45"/>
            <p:cNvSpPr>
              <a:spLocks/>
            </p:cNvSpPr>
            <p:nvPr/>
          </p:nvSpPr>
          <p:spPr bwMode="auto">
            <a:xfrm>
              <a:off x="3663" y="1153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08" name="Freeform 46"/>
            <p:cNvSpPr>
              <a:spLocks/>
            </p:cNvSpPr>
            <p:nvPr/>
          </p:nvSpPr>
          <p:spPr bwMode="auto">
            <a:xfrm>
              <a:off x="3663" y="1153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09" name="Freeform 47"/>
            <p:cNvSpPr>
              <a:spLocks/>
            </p:cNvSpPr>
            <p:nvPr/>
          </p:nvSpPr>
          <p:spPr bwMode="auto">
            <a:xfrm>
              <a:off x="3665" y="1179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10" name="Freeform 48"/>
            <p:cNvSpPr>
              <a:spLocks/>
            </p:cNvSpPr>
            <p:nvPr/>
          </p:nvSpPr>
          <p:spPr bwMode="auto">
            <a:xfrm>
              <a:off x="3665" y="1179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11" name="Freeform 49"/>
            <p:cNvSpPr>
              <a:spLocks/>
            </p:cNvSpPr>
            <p:nvPr/>
          </p:nvSpPr>
          <p:spPr bwMode="auto">
            <a:xfrm>
              <a:off x="3655" y="1064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12" name="Freeform 50"/>
            <p:cNvSpPr>
              <a:spLocks/>
            </p:cNvSpPr>
            <p:nvPr/>
          </p:nvSpPr>
          <p:spPr bwMode="auto">
            <a:xfrm>
              <a:off x="3694" y="1059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13" name="Freeform 51"/>
            <p:cNvSpPr>
              <a:spLocks/>
            </p:cNvSpPr>
            <p:nvPr/>
          </p:nvSpPr>
          <p:spPr bwMode="auto">
            <a:xfrm>
              <a:off x="3712" y="1064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14" name="Freeform 52"/>
            <p:cNvSpPr>
              <a:spLocks/>
            </p:cNvSpPr>
            <p:nvPr/>
          </p:nvSpPr>
          <p:spPr bwMode="auto">
            <a:xfrm>
              <a:off x="3564" y="1007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399" name="Group 53"/>
          <p:cNvGrpSpPr>
            <a:grpSpLocks/>
          </p:cNvGrpSpPr>
          <p:nvPr/>
        </p:nvGrpSpPr>
        <p:grpSpPr bwMode="auto">
          <a:xfrm>
            <a:off x="6007100" y="1339850"/>
            <a:ext cx="614363" cy="642938"/>
            <a:chOff x="3438" y="981"/>
            <a:chExt cx="387" cy="405"/>
          </a:xfrm>
        </p:grpSpPr>
        <p:sp>
          <p:nvSpPr>
            <p:cNvPr id="59569" name="Freeform 54"/>
            <p:cNvSpPr>
              <a:spLocks/>
            </p:cNvSpPr>
            <p:nvPr/>
          </p:nvSpPr>
          <p:spPr bwMode="auto">
            <a:xfrm>
              <a:off x="3438" y="1161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70" name="Freeform 55"/>
            <p:cNvSpPr>
              <a:spLocks/>
            </p:cNvSpPr>
            <p:nvPr/>
          </p:nvSpPr>
          <p:spPr bwMode="auto">
            <a:xfrm>
              <a:off x="3501" y="1184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71" name="Freeform 56"/>
            <p:cNvSpPr>
              <a:spLocks/>
            </p:cNvSpPr>
            <p:nvPr/>
          </p:nvSpPr>
          <p:spPr bwMode="auto">
            <a:xfrm>
              <a:off x="3501" y="981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72" name="Freeform 57"/>
            <p:cNvSpPr>
              <a:spLocks/>
            </p:cNvSpPr>
            <p:nvPr/>
          </p:nvSpPr>
          <p:spPr bwMode="auto">
            <a:xfrm>
              <a:off x="3509" y="991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73" name="Freeform 58"/>
            <p:cNvSpPr>
              <a:spLocks/>
            </p:cNvSpPr>
            <p:nvPr/>
          </p:nvSpPr>
          <p:spPr bwMode="auto">
            <a:xfrm>
              <a:off x="3545" y="1028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74" name="Freeform 59"/>
            <p:cNvSpPr>
              <a:spLocks/>
            </p:cNvSpPr>
            <p:nvPr/>
          </p:nvSpPr>
          <p:spPr bwMode="auto">
            <a:xfrm>
              <a:off x="3694" y="1051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75" name="Freeform 60"/>
            <p:cNvSpPr>
              <a:spLocks/>
            </p:cNvSpPr>
            <p:nvPr/>
          </p:nvSpPr>
          <p:spPr bwMode="auto">
            <a:xfrm>
              <a:off x="3650" y="1030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76" name="Freeform 61"/>
            <p:cNvSpPr>
              <a:spLocks/>
            </p:cNvSpPr>
            <p:nvPr/>
          </p:nvSpPr>
          <p:spPr bwMode="auto">
            <a:xfrm>
              <a:off x="3710" y="1247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77" name="Freeform 62"/>
            <p:cNvSpPr>
              <a:spLocks/>
            </p:cNvSpPr>
            <p:nvPr/>
          </p:nvSpPr>
          <p:spPr bwMode="auto">
            <a:xfrm>
              <a:off x="3712" y="1258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78" name="Freeform 63"/>
            <p:cNvSpPr>
              <a:spLocks/>
            </p:cNvSpPr>
            <p:nvPr/>
          </p:nvSpPr>
          <p:spPr bwMode="auto">
            <a:xfrm>
              <a:off x="3712" y="1268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79" name="Freeform 64"/>
            <p:cNvSpPr>
              <a:spLocks/>
            </p:cNvSpPr>
            <p:nvPr/>
          </p:nvSpPr>
          <p:spPr bwMode="auto">
            <a:xfrm>
              <a:off x="3712" y="1278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80" name="Freeform 65"/>
            <p:cNvSpPr>
              <a:spLocks/>
            </p:cNvSpPr>
            <p:nvPr/>
          </p:nvSpPr>
          <p:spPr bwMode="auto">
            <a:xfrm>
              <a:off x="3712" y="1292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81" name="Freeform 66"/>
            <p:cNvSpPr>
              <a:spLocks/>
            </p:cNvSpPr>
            <p:nvPr/>
          </p:nvSpPr>
          <p:spPr bwMode="auto">
            <a:xfrm>
              <a:off x="3558" y="1043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82" name="Freeform 67"/>
            <p:cNvSpPr>
              <a:spLocks/>
            </p:cNvSpPr>
            <p:nvPr/>
          </p:nvSpPr>
          <p:spPr bwMode="auto">
            <a:xfrm>
              <a:off x="3692" y="1111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83" name="Freeform 68"/>
            <p:cNvSpPr>
              <a:spLocks/>
            </p:cNvSpPr>
            <p:nvPr/>
          </p:nvSpPr>
          <p:spPr bwMode="auto">
            <a:xfrm>
              <a:off x="3689" y="1080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84" name="Freeform 69"/>
            <p:cNvSpPr>
              <a:spLocks/>
            </p:cNvSpPr>
            <p:nvPr/>
          </p:nvSpPr>
          <p:spPr bwMode="auto">
            <a:xfrm>
              <a:off x="3663" y="1153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85" name="Freeform 70"/>
            <p:cNvSpPr>
              <a:spLocks/>
            </p:cNvSpPr>
            <p:nvPr/>
          </p:nvSpPr>
          <p:spPr bwMode="auto">
            <a:xfrm>
              <a:off x="3663" y="1153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86" name="Freeform 71"/>
            <p:cNvSpPr>
              <a:spLocks/>
            </p:cNvSpPr>
            <p:nvPr/>
          </p:nvSpPr>
          <p:spPr bwMode="auto">
            <a:xfrm>
              <a:off x="3665" y="1179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87" name="Freeform 72"/>
            <p:cNvSpPr>
              <a:spLocks/>
            </p:cNvSpPr>
            <p:nvPr/>
          </p:nvSpPr>
          <p:spPr bwMode="auto">
            <a:xfrm>
              <a:off x="3665" y="1179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88" name="Freeform 73"/>
            <p:cNvSpPr>
              <a:spLocks/>
            </p:cNvSpPr>
            <p:nvPr/>
          </p:nvSpPr>
          <p:spPr bwMode="auto">
            <a:xfrm>
              <a:off x="3655" y="1064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89" name="Freeform 74"/>
            <p:cNvSpPr>
              <a:spLocks/>
            </p:cNvSpPr>
            <p:nvPr/>
          </p:nvSpPr>
          <p:spPr bwMode="auto">
            <a:xfrm>
              <a:off x="3694" y="1059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90" name="Freeform 75"/>
            <p:cNvSpPr>
              <a:spLocks/>
            </p:cNvSpPr>
            <p:nvPr/>
          </p:nvSpPr>
          <p:spPr bwMode="auto">
            <a:xfrm>
              <a:off x="3712" y="1064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91" name="Freeform 76"/>
            <p:cNvSpPr>
              <a:spLocks/>
            </p:cNvSpPr>
            <p:nvPr/>
          </p:nvSpPr>
          <p:spPr bwMode="auto">
            <a:xfrm>
              <a:off x="3564" y="1007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400" name="Group 77"/>
          <p:cNvGrpSpPr>
            <a:grpSpLocks/>
          </p:cNvGrpSpPr>
          <p:nvPr/>
        </p:nvGrpSpPr>
        <p:grpSpPr bwMode="auto">
          <a:xfrm>
            <a:off x="6227763" y="3392488"/>
            <a:ext cx="614362" cy="642937"/>
            <a:chOff x="3438" y="981"/>
            <a:chExt cx="387" cy="405"/>
          </a:xfrm>
        </p:grpSpPr>
        <p:sp>
          <p:nvSpPr>
            <p:cNvPr id="59546" name="Freeform 78"/>
            <p:cNvSpPr>
              <a:spLocks/>
            </p:cNvSpPr>
            <p:nvPr/>
          </p:nvSpPr>
          <p:spPr bwMode="auto">
            <a:xfrm>
              <a:off x="3438" y="1161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47" name="Freeform 79"/>
            <p:cNvSpPr>
              <a:spLocks/>
            </p:cNvSpPr>
            <p:nvPr/>
          </p:nvSpPr>
          <p:spPr bwMode="auto">
            <a:xfrm>
              <a:off x="3501" y="1184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48" name="Freeform 80"/>
            <p:cNvSpPr>
              <a:spLocks/>
            </p:cNvSpPr>
            <p:nvPr/>
          </p:nvSpPr>
          <p:spPr bwMode="auto">
            <a:xfrm>
              <a:off x="3501" y="981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49" name="Freeform 81"/>
            <p:cNvSpPr>
              <a:spLocks/>
            </p:cNvSpPr>
            <p:nvPr/>
          </p:nvSpPr>
          <p:spPr bwMode="auto">
            <a:xfrm>
              <a:off x="3509" y="991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50" name="Freeform 82"/>
            <p:cNvSpPr>
              <a:spLocks/>
            </p:cNvSpPr>
            <p:nvPr/>
          </p:nvSpPr>
          <p:spPr bwMode="auto">
            <a:xfrm>
              <a:off x="3545" y="1028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51" name="Freeform 83"/>
            <p:cNvSpPr>
              <a:spLocks/>
            </p:cNvSpPr>
            <p:nvPr/>
          </p:nvSpPr>
          <p:spPr bwMode="auto">
            <a:xfrm>
              <a:off x="3694" y="1051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52" name="Freeform 84"/>
            <p:cNvSpPr>
              <a:spLocks/>
            </p:cNvSpPr>
            <p:nvPr/>
          </p:nvSpPr>
          <p:spPr bwMode="auto">
            <a:xfrm>
              <a:off x="3650" y="1030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53" name="Freeform 85"/>
            <p:cNvSpPr>
              <a:spLocks/>
            </p:cNvSpPr>
            <p:nvPr/>
          </p:nvSpPr>
          <p:spPr bwMode="auto">
            <a:xfrm>
              <a:off x="3710" y="1247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54" name="Freeform 86"/>
            <p:cNvSpPr>
              <a:spLocks/>
            </p:cNvSpPr>
            <p:nvPr/>
          </p:nvSpPr>
          <p:spPr bwMode="auto">
            <a:xfrm>
              <a:off x="3712" y="1258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55" name="Freeform 87"/>
            <p:cNvSpPr>
              <a:spLocks/>
            </p:cNvSpPr>
            <p:nvPr/>
          </p:nvSpPr>
          <p:spPr bwMode="auto">
            <a:xfrm>
              <a:off x="3712" y="1268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56" name="Freeform 88"/>
            <p:cNvSpPr>
              <a:spLocks/>
            </p:cNvSpPr>
            <p:nvPr/>
          </p:nvSpPr>
          <p:spPr bwMode="auto">
            <a:xfrm>
              <a:off x="3712" y="1278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57" name="Freeform 89"/>
            <p:cNvSpPr>
              <a:spLocks/>
            </p:cNvSpPr>
            <p:nvPr/>
          </p:nvSpPr>
          <p:spPr bwMode="auto">
            <a:xfrm>
              <a:off x="3712" y="1292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58" name="Freeform 90"/>
            <p:cNvSpPr>
              <a:spLocks/>
            </p:cNvSpPr>
            <p:nvPr/>
          </p:nvSpPr>
          <p:spPr bwMode="auto">
            <a:xfrm>
              <a:off x="3558" y="1043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59" name="Freeform 91"/>
            <p:cNvSpPr>
              <a:spLocks/>
            </p:cNvSpPr>
            <p:nvPr/>
          </p:nvSpPr>
          <p:spPr bwMode="auto">
            <a:xfrm>
              <a:off x="3692" y="1111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60" name="Freeform 92"/>
            <p:cNvSpPr>
              <a:spLocks/>
            </p:cNvSpPr>
            <p:nvPr/>
          </p:nvSpPr>
          <p:spPr bwMode="auto">
            <a:xfrm>
              <a:off x="3689" y="1080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61" name="Freeform 93"/>
            <p:cNvSpPr>
              <a:spLocks/>
            </p:cNvSpPr>
            <p:nvPr/>
          </p:nvSpPr>
          <p:spPr bwMode="auto">
            <a:xfrm>
              <a:off x="3663" y="1153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62" name="Freeform 94"/>
            <p:cNvSpPr>
              <a:spLocks/>
            </p:cNvSpPr>
            <p:nvPr/>
          </p:nvSpPr>
          <p:spPr bwMode="auto">
            <a:xfrm>
              <a:off x="3663" y="1153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63" name="Freeform 95"/>
            <p:cNvSpPr>
              <a:spLocks/>
            </p:cNvSpPr>
            <p:nvPr/>
          </p:nvSpPr>
          <p:spPr bwMode="auto">
            <a:xfrm>
              <a:off x="3665" y="1179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64" name="Freeform 96"/>
            <p:cNvSpPr>
              <a:spLocks/>
            </p:cNvSpPr>
            <p:nvPr/>
          </p:nvSpPr>
          <p:spPr bwMode="auto">
            <a:xfrm>
              <a:off x="3665" y="1179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65" name="Freeform 97"/>
            <p:cNvSpPr>
              <a:spLocks/>
            </p:cNvSpPr>
            <p:nvPr/>
          </p:nvSpPr>
          <p:spPr bwMode="auto">
            <a:xfrm>
              <a:off x="3655" y="1064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66" name="Freeform 98"/>
            <p:cNvSpPr>
              <a:spLocks/>
            </p:cNvSpPr>
            <p:nvPr/>
          </p:nvSpPr>
          <p:spPr bwMode="auto">
            <a:xfrm>
              <a:off x="3694" y="1059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67" name="Freeform 99"/>
            <p:cNvSpPr>
              <a:spLocks/>
            </p:cNvSpPr>
            <p:nvPr/>
          </p:nvSpPr>
          <p:spPr bwMode="auto">
            <a:xfrm>
              <a:off x="3712" y="1064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68" name="Freeform 100"/>
            <p:cNvSpPr>
              <a:spLocks/>
            </p:cNvSpPr>
            <p:nvPr/>
          </p:nvSpPr>
          <p:spPr bwMode="auto">
            <a:xfrm>
              <a:off x="3564" y="1007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401" name="Group 101"/>
          <p:cNvGrpSpPr>
            <a:grpSpLocks/>
          </p:cNvGrpSpPr>
          <p:nvPr/>
        </p:nvGrpSpPr>
        <p:grpSpPr bwMode="auto">
          <a:xfrm>
            <a:off x="4392613" y="4649788"/>
            <a:ext cx="2233612" cy="1406525"/>
            <a:chOff x="2812" y="2977"/>
            <a:chExt cx="1407" cy="886"/>
          </a:xfrm>
        </p:grpSpPr>
        <p:grpSp>
          <p:nvGrpSpPr>
            <p:cNvPr id="59513" name="Group 102"/>
            <p:cNvGrpSpPr>
              <a:grpSpLocks/>
            </p:cNvGrpSpPr>
            <p:nvPr/>
          </p:nvGrpSpPr>
          <p:grpSpPr bwMode="auto">
            <a:xfrm>
              <a:off x="2812" y="3588"/>
              <a:ext cx="1407" cy="275"/>
              <a:chOff x="2812" y="3588"/>
              <a:chExt cx="1407" cy="275"/>
            </a:xfrm>
          </p:grpSpPr>
          <p:pic>
            <p:nvPicPr>
              <p:cNvPr id="59542" name="Picture 103" descr="j0213283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12" y="3588"/>
                <a:ext cx="386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543" name="Picture 104" descr="j0213283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53" y="3588"/>
                <a:ext cx="386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544" name="Picture 105" descr="j0213283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493" y="3589"/>
                <a:ext cx="386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545" name="Picture 106" descr="j0213283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33" y="3588"/>
                <a:ext cx="386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9514" name="Group 107"/>
            <p:cNvGrpSpPr>
              <a:grpSpLocks/>
            </p:cNvGrpSpPr>
            <p:nvPr/>
          </p:nvGrpSpPr>
          <p:grpSpPr bwMode="auto">
            <a:xfrm>
              <a:off x="3289" y="2977"/>
              <a:ext cx="294" cy="317"/>
              <a:chOff x="3438" y="981"/>
              <a:chExt cx="387" cy="405"/>
            </a:xfrm>
          </p:grpSpPr>
          <p:sp>
            <p:nvSpPr>
              <p:cNvPr id="59519" name="Freeform 108"/>
              <p:cNvSpPr>
                <a:spLocks/>
              </p:cNvSpPr>
              <p:nvPr/>
            </p:nvSpPr>
            <p:spPr bwMode="auto">
              <a:xfrm>
                <a:off x="3438" y="1161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87"/>
                  <a:gd name="T97" fmla="*/ 0 h 225"/>
                  <a:gd name="T98" fmla="*/ 387 w 387"/>
                  <a:gd name="T99" fmla="*/ 225 h 22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20" name="Freeform 109"/>
              <p:cNvSpPr>
                <a:spLocks/>
              </p:cNvSpPr>
              <p:nvPr/>
            </p:nvSpPr>
            <p:spPr bwMode="auto">
              <a:xfrm>
                <a:off x="3501" y="1184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7"/>
                  <a:gd name="T100" fmla="*/ 0 h 118"/>
                  <a:gd name="T101" fmla="*/ 97 w 97"/>
                  <a:gd name="T102" fmla="*/ 118 h 1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21" name="Freeform 110"/>
              <p:cNvSpPr>
                <a:spLocks/>
              </p:cNvSpPr>
              <p:nvPr/>
            </p:nvSpPr>
            <p:spPr bwMode="auto">
              <a:xfrm>
                <a:off x="3501" y="981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1"/>
                  <a:gd name="T28" fmla="*/ 0 h 394"/>
                  <a:gd name="T29" fmla="*/ 321 w 321"/>
                  <a:gd name="T30" fmla="*/ 394 h 3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22" name="Freeform 111"/>
              <p:cNvSpPr>
                <a:spLocks/>
              </p:cNvSpPr>
              <p:nvPr/>
            </p:nvSpPr>
            <p:spPr bwMode="auto">
              <a:xfrm>
                <a:off x="3509" y="991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5"/>
                  <a:gd name="T28" fmla="*/ 0 h 374"/>
                  <a:gd name="T29" fmla="*/ 305 w 305"/>
                  <a:gd name="T30" fmla="*/ 374 h 3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23" name="Freeform 112"/>
              <p:cNvSpPr>
                <a:spLocks/>
              </p:cNvSpPr>
              <p:nvPr/>
            </p:nvSpPr>
            <p:spPr bwMode="auto">
              <a:xfrm>
                <a:off x="3545" y="1028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5"/>
                  <a:gd name="T17" fmla="*/ 105 w 105"/>
                  <a:gd name="T18" fmla="*/ 305 h 3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24" name="Freeform 113"/>
              <p:cNvSpPr>
                <a:spLocks/>
              </p:cNvSpPr>
              <p:nvPr/>
            </p:nvSpPr>
            <p:spPr bwMode="auto">
              <a:xfrm>
                <a:off x="3694" y="1051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282"/>
                  <a:gd name="T17" fmla="*/ 89 w 89"/>
                  <a:gd name="T18" fmla="*/ 282 h 2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25" name="Freeform 114"/>
              <p:cNvSpPr>
                <a:spLocks/>
              </p:cNvSpPr>
              <p:nvPr/>
            </p:nvSpPr>
            <p:spPr bwMode="auto">
              <a:xfrm>
                <a:off x="3650" y="1030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5"/>
                  <a:gd name="T22" fmla="*/ 0 h 306"/>
                  <a:gd name="T23" fmla="*/ 125 w 125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26" name="Freeform 115"/>
              <p:cNvSpPr>
                <a:spLocks/>
              </p:cNvSpPr>
              <p:nvPr/>
            </p:nvSpPr>
            <p:spPr bwMode="auto">
              <a:xfrm>
                <a:off x="3710" y="1247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24"/>
                  <a:gd name="T17" fmla="*/ 55 w 5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27" name="Freeform 116"/>
              <p:cNvSpPr>
                <a:spLocks/>
              </p:cNvSpPr>
              <p:nvPr/>
            </p:nvSpPr>
            <p:spPr bwMode="auto">
              <a:xfrm>
                <a:off x="3712" y="1258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3"/>
                  <a:gd name="T17" fmla="*/ 53 w 5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28" name="Freeform 117"/>
              <p:cNvSpPr>
                <a:spLocks/>
              </p:cNvSpPr>
              <p:nvPr/>
            </p:nvSpPr>
            <p:spPr bwMode="auto">
              <a:xfrm>
                <a:off x="3712" y="1268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4"/>
                  <a:gd name="T17" fmla="*/ 53 w 5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29" name="Freeform 118"/>
              <p:cNvSpPr>
                <a:spLocks/>
              </p:cNvSpPr>
              <p:nvPr/>
            </p:nvSpPr>
            <p:spPr bwMode="auto">
              <a:xfrm>
                <a:off x="3712" y="1278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7"/>
                  <a:gd name="T17" fmla="*/ 53 w 53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30" name="Freeform 119"/>
              <p:cNvSpPr>
                <a:spLocks/>
              </p:cNvSpPr>
              <p:nvPr/>
            </p:nvSpPr>
            <p:spPr bwMode="auto">
              <a:xfrm>
                <a:off x="3712" y="1292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3"/>
                  <a:gd name="T17" fmla="*/ 53 w 5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31" name="Freeform 120"/>
              <p:cNvSpPr>
                <a:spLocks/>
              </p:cNvSpPr>
              <p:nvPr/>
            </p:nvSpPr>
            <p:spPr bwMode="auto">
              <a:xfrm>
                <a:off x="3558" y="1043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220"/>
                  <a:gd name="T17" fmla="*/ 58 w 58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32" name="Freeform 121"/>
              <p:cNvSpPr>
                <a:spLocks/>
              </p:cNvSpPr>
              <p:nvPr/>
            </p:nvSpPr>
            <p:spPr bwMode="auto">
              <a:xfrm>
                <a:off x="3692" y="1111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34"/>
                  <a:gd name="T17" fmla="*/ 96 w 9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33" name="Freeform 122"/>
              <p:cNvSpPr>
                <a:spLocks/>
              </p:cNvSpPr>
              <p:nvPr/>
            </p:nvSpPr>
            <p:spPr bwMode="auto">
              <a:xfrm>
                <a:off x="3689" y="1080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31"/>
                  <a:gd name="T17" fmla="*/ 97 w 97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34" name="Freeform 123"/>
              <p:cNvSpPr>
                <a:spLocks/>
              </p:cNvSpPr>
              <p:nvPr/>
            </p:nvSpPr>
            <p:spPr bwMode="auto">
              <a:xfrm>
                <a:off x="3663" y="1153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35" name="Freeform 124"/>
              <p:cNvSpPr>
                <a:spLocks/>
              </p:cNvSpPr>
              <p:nvPr/>
            </p:nvSpPr>
            <p:spPr bwMode="auto">
              <a:xfrm>
                <a:off x="3663" y="1153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36" name="Freeform 125"/>
              <p:cNvSpPr>
                <a:spLocks/>
              </p:cNvSpPr>
              <p:nvPr/>
            </p:nvSpPr>
            <p:spPr bwMode="auto">
              <a:xfrm>
                <a:off x="3665" y="1179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6"/>
                  <a:gd name="T53" fmla="*/ 14 w 14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37" name="Freeform 126"/>
              <p:cNvSpPr>
                <a:spLocks/>
              </p:cNvSpPr>
              <p:nvPr/>
            </p:nvSpPr>
            <p:spPr bwMode="auto">
              <a:xfrm>
                <a:off x="3665" y="1179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6"/>
                  <a:gd name="T53" fmla="*/ 14 w 14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38" name="Freeform 127"/>
              <p:cNvSpPr>
                <a:spLocks/>
              </p:cNvSpPr>
              <p:nvPr/>
            </p:nvSpPr>
            <p:spPr bwMode="auto">
              <a:xfrm>
                <a:off x="3655" y="1064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8"/>
                  <a:gd name="T17" fmla="*/ 13 w 1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39" name="Freeform 128"/>
              <p:cNvSpPr>
                <a:spLocks/>
              </p:cNvSpPr>
              <p:nvPr/>
            </p:nvSpPr>
            <p:spPr bwMode="auto">
              <a:xfrm>
                <a:off x="3694" y="1059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26"/>
                  <a:gd name="T17" fmla="*/ 86 w 8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40" name="Freeform 129"/>
              <p:cNvSpPr>
                <a:spLocks/>
              </p:cNvSpPr>
              <p:nvPr/>
            </p:nvSpPr>
            <p:spPr bwMode="auto">
              <a:xfrm>
                <a:off x="3712" y="1064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9"/>
                  <a:gd name="T17" fmla="*/ 53 w 5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41" name="Freeform 130"/>
              <p:cNvSpPr>
                <a:spLocks/>
              </p:cNvSpPr>
              <p:nvPr/>
            </p:nvSpPr>
            <p:spPr bwMode="auto">
              <a:xfrm>
                <a:off x="3564" y="1007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6"/>
                  <a:gd name="T25" fmla="*/ 0 h 26"/>
                  <a:gd name="T26" fmla="*/ 156 w 156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515" name="Line 131"/>
            <p:cNvSpPr>
              <a:spLocks noChangeShapeType="1"/>
            </p:cNvSpPr>
            <p:nvPr/>
          </p:nvSpPr>
          <p:spPr bwMode="auto">
            <a:xfrm flipV="1">
              <a:off x="3016" y="3294"/>
              <a:ext cx="363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16" name="Line 132"/>
            <p:cNvSpPr>
              <a:spLocks noChangeShapeType="1"/>
            </p:cNvSpPr>
            <p:nvPr/>
          </p:nvSpPr>
          <p:spPr bwMode="auto">
            <a:xfrm flipV="1">
              <a:off x="3356" y="3339"/>
              <a:ext cx="68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17" name="Line 133"/>
            <p:cNvSpPr>
              <a:spLocks noChangeShapeType="1"/>
            </p:cNvSpPr>
            <p:nvPr/>
          </p:nvSpPr>
          <p:spPr bwMode="auto">
            <a:xfrm flipH="1" flipV="1">
              <a:off x="3538" y="3339"/>
              <a:ext cx="113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18" name="Line 134"/>
            <p:cNvSpPr>
              <a:spLocks noChangeShapeType="1"/>
            </p:cNvSpPr>
            <p:nvPr/>
          </p:nvSpPr>
          <p:spPr bwMode="auto">
            <a:xfrm flipH="1" flipV="1">
              <a:off x="3606" y="3294"/>
              <a:ext cx="408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402" name="Group 135"/>
          <p:cNvGrpSpPr>
            <a:grpSpLocks/>
          </p:cNvGrpSpPr>
          <p:nvPr/>
        </p:nvGrpSpPr>
        <p:grpSpPr bwMode="auto">
          <a:xfrm>
            <a:off x="6877050" y="4649788"/>
            <a:ext cx="2233613" cy="1406525"/>
            <a:chOff x="2812" y="2977"/>
            <a:chExt cx="1407" cy="886"/>
          </a:xfrm>
        </p:grpSpPr>
        <p:grpSp>
          <p:nvGrpSpPr>
            <p:cNvPr id="59480" name="Group 136"/>
            <p:cNvGrpSpPr>
              <a:grpSpLocks/>
            </p:cNvGrpSpPr>
            <p:nvPr/>
          </p:nvGrpSpPr>
          <p:grpSpPr bwMode="auto">
            <a:xfrm>
              <a:off x="2812" y="3588"/>
              <a:ext cx="1407" cy="275"/>
              <a:chOff x="2812" y="3588"/>
              <a:chExt cx="1407" cy="275"/>
            </a:xfrm>
          </p:grpSpPr>
          <p:pic>
            <p:nvPicPr>
              <p:cNvPr id="59509" name="Picture 137" descr="j0213283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12" y="3588"/>
                <a:ext cx="386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510" name="Picture 138" descr="j0213283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53" y="3588"/>
                <a:ext cx="386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511" name="Picture 139" descr="j0213283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493" y="3589"/>
                <a:ext cx="386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512" name="Picture 140" descr="j0213283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33" y="3588"/>
                <a:ext cx="386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9481" name="Group 141"/>
            <p:cNvGrpSpPr>
              <a:grpSpLocks/>
            </p:cNvGrpSpPr>
            <p:nvPr/>
          </p:nvGrpSpPr>
          <p:grpSpPr bwMode="auto">
            <a:xfrm>
              <a:off x="3289" y="2977"/>
              <a:ext cx="294" cy="317"/>
              <a:chOff x="3438" y="981"/>
              <a:chExt cx="387" cy="405"/>
            </a:xfrm>
          </p:grpSpPr>
          <p:sp>
            <p:nvSpPr>
              <p:cNvPr id="59486" name="Freeform 142"/>
              <p:cNvSpPr>
                <a:spLocks/>
              </p:cNvSpPr>
              <p:nvPr/>
            </p:nvSpPr>
            <p:spPr bwMode="auto">
              <a:xfrm>
                <a:off x="3438" y="1161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87"/>
                  <a:gd name="T97" fmla="*/ 0 h 225"/>
                  <a:gd name="T98" fmla="*/ 387 w 387"/>
                  <a:gd name="T99" fmla="*/ 225 h 22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87" name="Freeform 143"/>
              <p:cNvSpPr>
                <a:spLocks/>
              </p:cNvSpPr>
              <p:nvPr/>
            </p:nvSpPr>
            <p:spPr bwMode="auto">
              <a:xfrm>
                <a:off x="3501" y="1184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7"/>
                  <a:gd name="T100" fmla="*/ 0 h 118"/>
                  <a:gd name="T101" fmla="*/ 97 w 97"/>
                  <a:gd name="T102" fmla="*/ 118 h 1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88" name="Freeform 144"/>
              <p:cNvSpPr>
                <a:spLocks/>
              </p:cNvSpPr>
              <p:nvPr/>
            </p:nvSpPr>
            <p:spPr bwMode="auto">
              <a:xfrm>
                <a:off x="3501" y="981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1"/>
                  <a:gd name="T28" fmla="*/ 0 h 394"/>
                  <a:gd name="T29" fmla="*/ 321 w 321"/>
                  <a:gd name="T30" fmla="*/ 394 h 3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89" name="Freeform 145"/>
              <p:cNvSpPr>
                <a:spLocks/>
              </p:cNvSpPr>
              <p:nvPr/>
            </p:nvSpPr>
            <p:spPr bwMode="auto">
              <a:xfrm>
                <a:off x="3509" y="991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5"/>
                  <a:gd name="T28" fmla="*/ 0 h 374"/>
                  <a:gd name="T29" fmla="*/ 305 w 305"/>
                  <a:gd name="T30" fmla="*/ 374 h 3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90" name="Freeform 146"/>
              <p:cNvSpPr>
                <a:spLocks/>
              </p:cNvSpPr>
              <p:nvPr/>
            </p:nvSpPr>
            <p:spPr bwMode="auto">
              <a:xfrm>
                <a:off x="3545" y="1028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5"/>
                  <a:gd name="T17" fmla="*/ 105 w 105"/>
                  <a:gd name="T18" fmla="*/ 305 h 3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91" name="Freeform 147"/>
              <p:cNvSpPr>
                <a:spLocks/>
              </p:cNvSpPr>
              <p:nvPr/>
            </p:nvSpPr>
            <p:spPr bwMode="auto">
              <a:xfrm>
                <a:off x="3694" y="1051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282"/>
                  <a:gd name="T17" fmla="*/ 89 w 89"/>
                  <a:gd name="T18" fmla="*/ 282 h 2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92" name="Freeform 148"/>
              <p:cNvSpPr>
                <a:spLocks/>
              </p:cNvSpPr>
              <p:nvPr/>
            </p:nvSpPr>
            <p:spPr bwMode="auto">
              <a:xfrm>
                <a:off x="3650" y="1030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5"/>
                  <a:gd name="T22" fmla="*/ 0 h 306"/>
                  <a:gd name="T23" fmla="*/ 125 w 125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93" name="Freeform 149"/>
              <p:cNvSpPr>
                <a:spLocks/>
              </p:cNvSpPr>
              <p:nvPr/>
            </p:nvSpPr>
            <p:spPr bwMode="auto">
              <a:xfrm>
                <a:off x="3710" y="1247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24"/>
                  <a:gd name="T17" fmla="*/ 55 w 5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94" name="Freeform 150"/>
              <p:cNvSpPr>
                <a:spLocks/>
              </p:cNvSpPr>
              <p:nvPr/>
            </p:nvSpPr>
            <p:spPr bwMode="auto">
              <a:xfrm>
                <a:off x="3712" y="1258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3"/>
                  <a:gd name="T17" fmla="*/ 53 w 5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95" name="Freeform 151"/>
              <p:cNvSpPr>
                <a:spLocks/>
              </p:cNvSpPr>
              <p:nvPr/>
            </p:nvSpPr>
            <p:spPr bwMode="auto">
              <a:xfrm>
                <a:off x="3712" y="1268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4"/>
                  <a:gd name="T17" fmla="*/ 53 w 5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96" name="Freeform 152"/>
              <p:cNvSpPr>
                <a:spLocks/>
              </p:cNvSpPr>
              <p:nvPr/>
            </p:nvSpPr>
            <p:spPr bwMode="auto">
              <a:xfrm>
                <a:off x="3712" y="1278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7"/>
                  <a:gd name="T17" fmla="*/ 53 w 53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97" name="Freeform 153"/>
              <p:cNvSpPr>
                <a:spLocks/>
              </p:cNvSpPr>
              <p:nvPr/>
            </p:nvSpPr>
            <p:spPr bwMode="auto">
              <a:xfrm>
                <a:off x="3712" y="1292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3"/>
                  <a:gd name="T17" fmla="*/ 53 w 5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98" name="Freeform 154"/>
              <p:cNvSpPr>
                <a:spLocks/>
              </p:cNvSpPr>
              <p:nvPr/>
            </p:nvSpPr>
            <p:spPr bwMode="auto">
              <a:xfrm>
                <a:off x="3558" y="1043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220"/>
                  <a:gd name="T17" fmla="*/ 58 w 58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99" name="Freeform 155"/>
              <p:cNvSpPr>
                <a:spLocks/>
              </p:cNvSpPr>
              <p:nvPr/>
            </p:nvSpPr>
            <p:spPr bwMode="auto">
              <a:xfrm>
                <a:off x="3692" y="1111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34"/>
                  <a:gd name="T17" fmla="*/ 96 w 9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00" name="Freeform 156"/>
              <p:cNvSpPr>
                <a:spLocks/>
              </p:cNvSpPr>
              <p:nvPr/>
            </p:nvSpPr>
            <p:spPr bwMode="auto">
              <a:xfrm>
                <a:off x="3689" y="1080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31"/>
                  <a:gd name="T17" fmla="*/ 97 w 97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01" name="Freeform 157"/>
              <p:cNvSpPr>
                <a:spLocks/>
              </p:cNvSpPr>
              <p:nvPr/>
            </p:nvSpPr>
            <p:spPr bwMode="auto">
              <a:xfrm>
                <a:off x="3663" y="1153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02" name="Freeform 158"/>
              <p:cNvSpPr>
                <a:spLocks/>
              </p:cNvSpPr>
              <p:nvPr/>
            </p:nvSpPr>
            <p:spPr bwMode="auto">
              <a:xfrm>
                <a:off x="3663" y="1153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03" name="Freeform 159"/>
              <p:cNvSpPr>
                <a:spLocks/>
              </p:cNvSpPr>
              <p:nvPr/>
            </p:nvSpPr>
            <p:spPr bwMode="auto">
              <a:xfrm>
                <a:off x="3665" y="1179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6"/>
                  <a:gd name="T53" fmla="*/ 14 w 14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04" name="Freeform 160"/>
              <p:cNvSpPr>
                <a:spLocks/>
              </p:cNvSpPr>
              <p:nvPr/>
            </p:nvSpPr>
            <p:spPr bwMode="auto">
              <a:xfrm>
                <a:off x="3665" y="1179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6"/>
                  <a:gd name="T53" fmla="*/ 14 w 14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05" name="Freeform 161"/>
              <p:cNvSpPr>
                <a:spLocks/>
              </p:cNvSpPr>
              <p:nvPr/>
            </p:nvSpPr>
            <p:spPr bwMode="auto">
              <a:xfrm>
                <a:off x="3655" y="1064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8"/>
                  <a:gd name="T17" fmla="*/ 13 w 1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06" name="Freeform 162"/>
              <p:cNvSpPr>
                <a:spLocks/>
              </p:cNvSpPr>
              <p:nvPr/>
            </p:nvSpPr>
            <p:spPr bwMode="auto">
              <a:xfrm>
                <a:off x="3694" y="1059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26"/>
                  <a:gd name="T17" fmla="*/ 86 w 8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07" name="Freeform 163"/>
              <p:cNvSpPr>
                <a:spLocks/>
              </p:cNvSpPr>
              <p:nvPr/>
            </p:nvSpPr>
            <p:spPr bwMode="auto">
              <a:xfrm>
                <a:off x="3712" y="1064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9"/>
                  <a:gd name="T17" fmla="*/ 53 w 5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08" name="Freeform 164"/>
              <p:cNvSpPr>
                <a:spLocks/>
              </p:cNvSpPr>
              <p:nvPr/>
            </p:nvSpPr>
            <p:spPr bwMode="auto">
              <a:xfrm>
                <a:off x="3564" y="1007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6"/>
                  <a:gd name="T25" fmla="*/ 0 h 26"/>
                  <a:gd name="T26" fmla="*/ 156 w 156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482" name="Line 165"/>
            <p:cNvSpPr>
              <a:spLocks noChangeShapeType="1"/>
            </p:cNvSpPr>
            <p:nvPr/>
          </p:nvSpPr>
          <p:spPr bwMode="auto">
            <a:xfrm flipV="1">
              <a:off x="3016" y="3294"/>
              <a:ext cx="363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83" name="Line 166"/>
            <p:cNvSpPr>
              <a:spLocks noChangeShapeType="1"/>
            </p:cNvSpPr>
            <p:nvPr/>
          </p:nvSpPr>
          <p:spPr bwMode="auto">
            <a:xfrm flipV="1">
              <a:off x="3356" y="3339"/>
              <a:ext cx="68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84" name="Line 167"/>
            <p:cNvSpPr>
              <a:spLocks noChangeShapeType="1"/>
            </p:cNvSpPr>
            <p:nvPr/>
          </p:nvSpPr>
          <p:spPr bwMode="auto">
            <a:xfrm flipH="1" flipV="1">
              <a:off x="3538" y="3339"/>
              <a:ext cx="113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85" name="Line 168"/>
            <p:cNvSpPr>
              <a:spLocks noChangeShapeType="1"/>
            </p:cNvSpPr>
            <p:nvPr/>
          </p:nvSpPr>
          <p:spPr bwMode="auto">
            <a:xfrm flipH="1" flipV="1">
              <a:off x="3606" y="3294"/>
              <a:ext cx="408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403" name="Line 169"/>
          <p:cNvSpPr>
            <a:spLocks noChangeShapeType="1"/>
          </p:cNvSpPr>
          <p:nvPr/>
        </p:nvSpPr>
        <p:spPr bwMode="auto">
          <a:xfrm flipV="1">
            <a:off x="5688013" y="4040188"/>
            <a:ext cx="612775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4" name="Line 170"/>
          <p:cNvSpPr>
            <a:spLocks noChangeShapeType="1"/>
          </p:cNvSpPr>
          <p:nvPr/>
        </p:nvSpPr>
        <p:spPr bwMode="auto">
          <a:xfrm>
            <a:off x="6911975" y="4040188"/>
            <a:ext cx="720725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9405" name="Group 171"/>
          <p:cNvGrpSpPr>
            <a:grpSpLocks/>
          </p:cNvGrpSpPr>
          <p:nvPr/>
        </p:nvGrpSpPr>
        <p:grpSpPr bwMode="auto">
          <a:xfrm>
            <a:off x="4967288" y="3355975"/>
            <a:ext cx="614362" cy="642938"/>
            <a:chOff x="3438" y="981"/>
            <a:chExt cx="387" cy="405"/>
          </a:xfrm>
        </p:grpSpPr>
        <p:sp>
          <p:nvSpPr>
            <p:cNvPr id="59457" name="Freeform 172"/>
            <p:cNvSpPr>
              <a:spLocks/>
            </p:cNvSpPr>
            <p:nvPr/>
          </p:nvSpPr>
          <p:spPr bwMode="auto">
            <a:xfrm>
              <a:off x="3438" y="1161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58" name="Freeform 173"/>
            <p:cNvSpPr>
              <a:spLocks/>
            </p:cNvSpPr>
            <p:nvPr/>
          </p:nvSpPr>
          <p:spPr bwMode="auto">
            <a:xfrm>
              <a:off x="3501" y="1184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59" name="Freeform 174"/>
            <p:cNvSpPr>
              <a:spLocks/>
            </p:cNvSpPr>
            <p:nvPr/>
          </p:nvSpPr>
          <p:spPr bwMode="auto">
            <a:xfrm>
              <a:off x="3501" y="981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60" name="Freeform 175"/>
            <p:cNvSpPr>
              <a:spLocks/>
            </p:cNvSpPr>
            <p:nvPr/>
          </p:nvSpPr>
          <p:spPr bwMode="auto">
            <a:xfrm>
              <a:off x="3509" y="991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61" name="Freeform 176"/>
            <p:cNvSpPr>
              <a:spLocks/>
            </p:cNvSpPr>
            <p:nvPr/>
          </p:nvSpPr>
          <p:spPr bwMode="auto">
            <a:xfrm>
              <a:off x="3545" y="1028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62" name="Freeform 177"/>
            <p:cNvSpPr>
              <a:spLocks/>
            </p:cNvSpPr>
            <p:nvPr/>
          </p:nvSpPr>
          <p:spPr bwMode="auto">
            <a:xfrm>
              <a:off x="3694" y="1051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63" name="Freeform 178"/>
            <p:cNvSpPr>
              <a:spLocks/>
            </p:cNvSpPr>
            <p:nvPr/>
          </p:nvSpPr>
          <p:spPr bwMode="auto">
            <a:xfrm>
              <a:off x="3650" y="1030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64" name="Freeform 179"/>
            <p:cNvSpPr>
              <a:spLocks/>
            </p:cNvSpPr>
            <p:nvPr/>
          </p:nvSpPr>
          <p:spPr bwMode="auto">
            <a:xfrm>
              <a:off x="3710" y="1247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65" name="Freeform 180"/>
            <p:cNvSpPr>
              <a:spLocks/>
            </p:cNvSpPr>
            <p:nvPr/>
          </p:nvSpPr>
          <p:spPr bwMode="auto">
            <a:xfrm>
              <a:off x="3712" y="1258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66" name="Freeform 181"/>
            <p:cNvSpPr>
              <a:spLocks/>
            </p:cNvSpPr>
            <p:nvPr/>
          </p:nvSpPr>
          <p:spPr bwMode="auto">
            <a:xfrm>
              <a:off x="3712" y="1268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67" name="Freeform 182"/>
            <p:cNvSpPr>
              <a:spLocks/>
            </p:cNvSpPr>
            <p:nvPr/>
          </p:nvSpPr>
          <p:spPr bwMode="auto">
            <a:xfrm>
              <a:off x="3712" y="1278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68" name="Freeform 183"/>
            <p:cNvSpPr>
              <a:spLocks/>
            </p:cNvSpPr>
            <p:nvPr/>
          </p:nvSpPr>
          <p:spPr bwMode="auto">
            <a:xfrm>
              <a:off x="3712" y="1292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69" name="Freeform 184"/>
            <p:cNvSpPr>
              <a:spLocks/>
            </p:cNvSpPr>
            <p:nvPr/>
          </p:nvSpPr>
          <p:spPr bwMode="auto">
            <a:xfrm>
              <a:off x="3558" y="1043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70" name="Freeform 185"/>
            <p:cNvSpPr>
              <a:spLocks/>
            </p:cNvSpPr>
            <p:nvPr/>
          </p:nvSpPr>
          <p:spPr bwMode="auto">
            <a:xfrm>
              <a:off x="3692" y="1111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71" name="Freeform 186"/>
            <p:cNvSpPr>
              <a:spLocks/>
            </p:cNvSpPr>
            <p:nvPr/>
          </p:nvSpPr>
          <p:spPr bwMode="auto">
            <a:xfrm>
              <a:off x="3689" y="1080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72" name="Freeform 187"/>
            <p:cNvSpPr>
              <a:spLocks/>
            </p:cNvSpPr>
            <p:nvPr/>
          </p:nvSpPr>
          <p:spPr bwMode="auto">
            <a:xfrm>
              <a:off x="3663" y="1153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73" name="Freeform 188"/>
            <p:cNvSpPr>
              <a:spLocks/>
            </p:cNvSpPr>
            <p:nvPr/>
          </p:nvSpPr>
          <p:spPr bwMode="auto">
            <a:xfrm>
              <a:off x="3663" y="1153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74" name="Freeform 189"/>
            <p:cNvSpPr>
              <a:spLocks/>
            </p:cNvSpPr>
            <p:nvPr/>
          </p:nvSpPr>
          <p:spPr bwMode="auto">
            <a:xfrm>
              <a:off x="3665" y="1179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75" name="Freeform 190"/>
            <p:cNvSpPr>
              <a:spLocks/>
            </p:cNvSpPr>
            <p:nvPr/>
          </p:nvSpPr>
          <p:spPr bwMode="auto">
            <a:xfrm>
              <a:off x="3665" y="1179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76" name="Freeform 191"/>
            <p:cNvSpPr>
              <a:spLocks/>
            </p:cNvSpPr>
            <p:nvPr/>
          </p:nvSpPr>
          <p:spPr bwMode="auto">
            <a:xfrm>
              <a:off x="3655" y="1064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77" name="Freeform 192"/>
            <p:cNvSpPr>
              <a:spLocks/>
            </p:cNvSpPr>
            <p:nvPr/>
          </p:nvSpPr>
          <p:spPr bwMode="auto">
            <a:xfrm>
              <a:off x="3694" y="1059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78" name="Freeform 193"/>
            <p:cNvSpPr>
              <a:spLocks/>
            </p:cNvSpPr>
            <p:nvPr/>
          </p:nvSpPr>
          <p:spPr bwMode="auto">
            <a:xfrm>
              <a:off x="3712" y="1064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79" name="Freeform 194"/>
            <p:cNvSpPr>
              <a:spLocks/>
            </p:cNvSpPr>
            <p:nvPr/>
          </p:nvSpPr>
          <p:spPr bwMode="auto">
            <a:xfrm>
              <a:off x="3564" y="1007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406" name="Group 195"/>
          <p:cNvGrpSpPr>
            <a:grpSpLocks/>
          </p:cNvGrpSpPr>
          <p:nvPr/>
        </p:nvGrpSpPr>
        <p:grpSpPr bwMode="auto">
          <a:xfrm>
            <a:off x="7596188" y="3392488"/>
            <a:ext cx="614362" cy="642937"/>
            <a:chOff x="3438" y="981"/>
            <a:chExt cx="387" cy="405"/>
          </a:xfrm>
        </p:grpSpPr>
        <p:sp>
          <p:nvSpPr>
            <p:cNvPr id="59434" name="Freeform 196"/>
            <p:cNvSpPr>
              <a:spLocks/>
            </p:cNvSpPr>
            <p:nvPr/>
          </p:nvSpPr>
          <p:spPr bwMode="auto">
            <a:xfrm>
              <a:off x="3438" y="1161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5" name="Freeform 197"/>
            <p:cNvSpPr>
              <a:spLocks/>
            </p:cNvSpPr>
            <p:nvPr/>
          </p:nvSpPr>
          <p:spPr bwMode="auto">
            <a:xfrm>
              <a:off x="3501" y="1184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6" name="Freeform 198"/>
            <p:cNvSpPr>
              <a:spLocks/>
            </p:cNvSpPr>
            <p:nvPr/>
          </p:nvSpPr>
          <p:spPr bwMode="auto">
            <a:xfrm>
              <a:off x="3501" y="981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7" name="Freeform 199"/>
            <p:cNvSpPr>
              <a:spLocks/>
            </p:cNvSpPr>
            <p:nvPr/>
          </p:nvSpPr>
          <p:spPr bwMode="auto">
            <a:xfrm>
              <a:off x="3509" y="991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8" name="Freeform 200"/>
            <p:cNvSpPr>
              <a:spLocks/>
            </p:cNvSpPr>
            <p:nvPr/>
          </p:nvSpPr>
          <p:spPr bwMode="auto">
            <a:xfrm>
              <a:off x="3545" y="1028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9" name="Freeform 201"/>
            <p:cNvSpPr>
              <a:spLocks/>
            </p:cNvSpPr>
            <p:nvPr/>
          </p:nvSpPr>
          <p:spPr bwMode="auto">
            <a:xfrm>
              <a:off x="3694" y="1051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40" name="Freeform 202"/>
            <p:cNvSpPr>
              <a:spLocks/>
            </p:cNvSpPr>
            <p:nvPr/>
          </p:nvSpPr>
          <p:spPr bwMode="auto">
            <a:xfrm>
              <a:off x="3650" y="1030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41" name="Freeform 203"/>
            <p:cNvSpPr>
              <a:spLocks/>
            </p:cNvSpPr>
            <p:nvPr/>
          </p:nvSpPr>
          <p:spPr bwMode="auto">
            <a:xfrm>
              <a:off x="3710" y="1247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42" name="Freeform 204"/>
            <p:cNvSpPr>
              <a:spLocks/>
            </p:cNvSpPr>
            <p:nvPr/>
          </p:nvSpPr>
          <p:spPr bwMode="auto">
            <a:xfrm>
              <a:off x="3712" y="1258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43" name="Freeform 205"/>
            <p:cNvSpPr>
              <a:spLocks/>
            </p:cNvSpPr>
            <p:nvPr/>
          </p:nvSpPr>
          <p:spPr bwMode="auto">
            <a:xfrm>
              <a:off x="3712" y="1268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44" name="Freeform 206"/>
            <p:cNvSpPr>
              <a:spLocks/>
            </p:cNvSpPr>
            <p:nvPr/>
          </p:nvSpPr>
          <p:spPr bwMode="auto">
            <a:xfrm>
              <a:off x="3712" y="1278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45" name="Freeform 207"/>
            <p:cNvSpPr>
              <a:spLocks/>
            </p:cNvSpPr>
            <p:nvPr/>
          </p:nvSpPr>
          <p:spPr bwMode="auto">
            <a:xfrm>
              <a:off x="3712" y="1292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46" name="Freeform 208"/>
            <p:cNvSpPr>
              <a:spLocks/>
            </p:cNvSpPr>
            <p:nvPr/>
          </p:nvSpPr>
          <p:spPr bwMode="auto">
            <a:xfrm>
              <a:off x="3558" y="1043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47" name="Freeform 209"/>
            <p:cNvSpPr>
              <a:spLocks/>
            </p:cNvSpPr>
            <p:nvPr/>
          </p:nvSpPr>
          <p:spPr bwMode="auto">
            <a:xfrm>
              <a:off x="3692" y="1111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48" name="Freeform 210"/>
            <p:cNvSpPr>
              <a:spLocks/>
            </p:cNvSpPr>
            <p:nvPr/>
          </p:nvSpPr>
          <p:spPr bwMode="auto">
            <a:xfrm>
              <a:off x="3689" y="1080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49" name="Freeform 211"/>
            <p:cNvSpPr>
              <a:spLocks/>
            </p:cNvSpPr>
            <p:nvPr/>
          </p:nvSpPr>
          <p:spPr bwMode="auto">
            <a:xfrm>
              <a:off x="3663" y="1153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50" name="Freeform 212"/>
            <p:cNvSpPr>
              <a:spLocks/>
            </p:cNvSpPr>
            <p:nvPr/>
          </p:nvSpPr>
          <p:spPr bwMode="auto">
            <a:xfrm>
              <a:off x="3663" y="1153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51" name="Freeform 213"/>
            <p:cNvSpPr>
              <a:spLocks/>
            </p:cNvSpPr>
            <p:nvPr/>
          </p:nvSpPr>
          <p:spPr bwMode="auto">
            <a:xfrm>
              <a:off x="3665" y="1179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52" name="Freeform 214"/>
            <p:cNvSpPr>
              <a:spLocks/>
            </p:cNvSpPr>
            <p:nvPr/>
          </p:nvSpPr>
          <p:spPr bwMode="auto">
            <a:xfrm>
              <a:off x="3665" y="1179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53" name="Freeform 215"/>
            <p:cNvSpPr>
              <a:spLocks/>
            </p:cNvSpPr>
            <p:nvPr/>
          </p:nvSpPr>
          <p:spPr bwMode="auto">
            <a:xfrm>
              <a:off x="3655" y="1064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54" name="Freeform 216"/>
            <p:cNvSpPr>
              <a:spLocks/>
            </p:cNvSpPr>
            <p:nvPr/>
          </p:nvSpPr>
          <p:spPr bwMode="auto">
            <a:xfrm>
              <a:off x="3694" y="1059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55" name="Freeform 217"/>
            <p:cNvSpPr>
              <a:spLocks/>
            </p:cNvSpPr>
            <p:nvPr/>
          </p:nvSpPr>
          <p:spPr bwMode="auto">
            <a:xfrm>
              <a:off x="3712" y="1064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56" name="Freeform 218"/>
            <p:cNvSpPr>
              <a:spLocks/>
            </p:cNvSpPr>
            <p:nvPr/>
          </p:nvSpPr>
          <p:spPr bwMode="auto">
            <a:xfrm>
              <a:off x="3564" y="1007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407" name="Line 219"/>
          <p:cNvSpPr>
            <a:spLocks noChangeShapeType="1"/>
          </p:cNvSpPr>
          <p:nvPr/>
        </p:nvSpPr>
        <p:spPr bwMode="auto">
          <a:xfrm flipH="1">
            <a:off x="6372225" y="4111625"/>
            <a:ext cx="3651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8" name="Line 220"/>
          <p:cNvSpPr>
            <a:spLocks noChangeShapeType="1"/>
          </p:cNvSpPr>
          <p:nvPr/>
        </p:nvSpPr>
        <p:spPr bwMode="auto">
          <a:xfrm>
            <a:off x="6551613" y="4111625"/>
            <a:ext cx="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9" name="Line 221"/>
          <p:cNvSpPr>
            <a:spLocks noChangeShapeType="1"/>
          </p:cNvSpPr>
          <p:nvPr/>
        </p:nvSpPr>
        <p:spPr bwMode="auto">
          <a:xfrm>
            <a:off x="6732588" y="4111625"/>
            <a:ext cx="714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9410" name="Group 222"/>
          <p:cNvGrpSpPr>
            <a:grpSpLocks/>
          </p:cNvGrpSpPr>
          <p:nvPr/>
        </p:nvGrpSpPr>
        <p:grpSpPr bwMode="auto">
          <a:xfrm>
            <a:off x="7740650" y="3968750"/>
            <a:ext cx="684213" cy="323850"/>
            <a:chOff x="4876" y="2818"/>
            <a:chExt cx="431" cy="204"/>
          </a:xfrm>
        </p:grpSpPr>
        <p:sp>
          <p:nvSpPr>
            <p:cNvPr id="59429" name="Line 223"/>
            <p:cNvSpPr>
              <a:spLocks noChangeShapeType="1"/>
            </p:cNvSpPr>
            <p:nvPr/>
          </p:nvSpPr>
          <p:spPr bwMode="auto">
            <a:xfrm flipH="1">
              <a:off x="4967" y="2908"/>
              <a:ext cx="23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0" name="Line 224"/>
            <p:cNvSpPr>
              <a:spLocks noChangeShapeType="1"/>
            </p:cNvSpPr>
            <p:nvPr/>
          </p:nvSpPr>
          <p:spPr bwMode="auto">
            <a:xfrm>
              <a:off x="5080" y="2908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1" name="Line 225"/>
            <p:cNvSpPr>
              <a:spLocks noChangeShapeType="1"/>
            </p:cNvSpPr>
            <p:nvPr/>
          </p:nvSpPr>
          <p:spPr bwMode="auto">
            <a:xfrm>
              <a:off x="5194" y="2908"/>
              <a:ext cx="45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2" name="Line 226"/>
            <p:cNvSpPr>
              <a:spLocks noChangeShapeType="1"/>
            </p:cNvSpPr>
            <p:nvPr/>
          </p:nvSpPr>
          <p:spPr bwMode="auto">
            <a:xfrm flipV="1">
              <a:off x="4876" y="2886"/>
              <a:ext cx="68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33" name="Line 227"/>
            <p:cNvSpPr>
              <a:spLocks noChangeShapeType="1"/>
            </p:cNvSpPr>
            <p:nvPr/>
          </p:nvSpPr>
          <p:spPr bwMode="auto">
            <a:xfrm>
              <a:off x="5216" y="2818"/>
              <a:ext cx="91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411" name="Group 228"/>
          <p:cNvGrpSpPr>
            <a:grpSpLocks/>
          </p:cNvGrpSpPr>
          <p:nvPr/>
        </p:nvGrpSpPr>
        <p:grpSpPr bwMode="auto">
          <a:xfrm>
            <a:off x="5111750" y="3932238"/>
            <a:ext cx="684213" cy="323850"/>
            <a:chOff x="4876" y="2818"/>
            <a:chExt cx="431" cy="204"/>
          </a:xfrm>
        </p:grpSpPr>
        <p:sp>
          <p:nvSpPr>
            <p:cNvPr id="59424" name="Line 229"/>
            <p:cNvSpPr>
              <a:spLocks noChangeShapeType="1"/>
            </p:cNvSpPr>
            <p:nvPr/>
          </p:nvSpPr>
          <p:spPr bwMode="auto">
            <a:xfrm flipH="1">
              <a:off x="4967" y="2908"/>
              <a:ext cx="23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25" name="Line 230"/>
            <p:cNvSpPr>
              <a:spLocks noChangeShapeType="1"/>
            </p:cNvSpPr>
            <p:nvPr/>
          </p:nvSpPr>
          <p:spPr bwMode="auto">
            <a:xfrm>
              <a:off x="5080" y="2908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26" name="Line 231"/>
            <p:cNvSpPr>
              <a:spLocks noChangeShapeType="1"/>
            </p:cNvSpPr>
            <p:nvPr/>
          </p:nvSpPr>
          <p:spPr bwMode="auto">
            <a:xfrm>
              <a:off x="5194" y="2908"/>
              <a:ext cx="45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27" name="Line 232"/>
            <p:cNvSpPr>
              <a:spLocks noChangeShapeType="1"/>
            </p:cNvSpPr>
            <p:nvPr/>
          </p:nvSpPr>
          <p:spPr bwMode="auto">
            <a:xfrm flipV="1">
              <a:off x="4876" y="2886"/>
              <a:ext cx="68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28" name="Line 233"/>
            <p:cNvSpPr>
              <a:spLocks noChangeShapeType="1"/>
            </p:cNvSpPr>
            <p:nvPr/>
          </p:nvSpPr>
          <p:spPr bwMode="auto">
            <a:xfrm>
              <a:off x="5216" y="2818"/>
              <a:ext cx="91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412" name="Line 234"/>
          <p:cNvSpPr>
            <a:spLocks noChangeShapeType="1"/>
          </p:cNvSpPr>
          <p:nvPr/>
        </p:nvSpPr>
        <p:spPr bwMode="auto">
          <a:xfrm flipH="1">
            <a:off x="5435600" y="1987550"/>
            <a:ext cx="757238" cy="133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3" name="Line 235"/>
          <p:cNvSpPr>
            <a:spLocks noChangeShapeType="1"/>
          </p:cNvSpPr>
          <p:nvPr/>
        </p:nvSpPr>
        <p:spPr bwMode="auto">
          <a:xfrm>
            <a:off x="6480175" y="2060575"/>
            <a:ext cx="10795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4" name="Line 236"/>
          <p:cNvSpPr>
            <a:spLocks noChangeShapeType="1"/>
          </p:cNvSpPr>
          <p:nvPr/>
        </p:nvSpPr>
        <p:spPr bwMode="auto">
          <a:xfrm>
            <a:off x="6696075" y="1952625"/>
            <a:ext cx="1008063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5" name="Line 237"/>
          <p:cNvSpPr>
            <a:spLocks noChangeShapeType="1"/>
          </p:cNvSpPr>
          <p:nvPr/>
        </p:nvSpPr>
        <p:spPr bwMode="auto">
          <a:xfrm flipH="1">
            <a:off x="6264275" y="2024063"/>
            <a:ext cx="714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6" name="Line 238"/>
          <p:cNvSpPr>
            <a:spLocks noChangeShapeType="1"/>
          </p:cNvSpPr>
          <p:nvPr/>
        </p:nvSpPr>
        <p:spPr bwMode="auto">
          <a:xfrm>
            <a:off x="6624638" y="2060575"/>
            <a:ext cx="10795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7" name="Line 239"/>
          <p:cNvSpPr>
            <a:spLocks noChangeShapeType="1"/>
          </p:cNvSpPr>
          <p:nvPr/>
        </p:nvSpPr>
        <p:spPr bwMode="auto">
          <a:xfrm>
            <a:off x="6804025" y="1844675"/>
            <a:ext cx="180975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8" name="Line 240"/>
          <p:cNvSpPr>
            <a:spLocks noChangeShapeType="1"/>
          </p:cNvSpPr>
          <p:nvPr/>
        </p:nvSpPr>
        <p:spPr bwMode="auto">
          <a:xfrm flipH="1">
            <a:off x="5867400" y="1952625"/>
            <a:ext cx="1444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9" name="Text Box 241"/>
          <p:cNvSpPr txBox="1">
            <a:spLocks noChangeArrowheads="1"/>
          </p:cNvSpPr>
          <p:nvPr/>
        </p:nvSpPr>
        <p:spPr bwMode="auto">
          <a:xfrm>
            <a:off x="6048375" y="6057900"/>
            <a:ext cx="1449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chemeClr val="hlink"/>
                </a:solidFill>
              </a:rPr>
              <a:t>end-systems</a:t>
            </a:r>
          </a:p>
        </p:txBody>
      </p:sp>
      <p:sp>
        <p:nvSpPr>
          <p:cNvPr id="59420" name="Text Box 242"/>
          <p:cNvSpPr txBox="1">
            <a:spLocks noChangeArrowheads="1"/>
          </p:cNvSpPr>
          <p:nvPr/>
        </p:nvSpPr>
        <p:spPr bwMode="auto">
          <a:xfrm>
            <a:off x="5903913" y="4760913"/>
            <a:ext cx="1433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chemeClr val="hlink"/>
                </a:solidFill>
              </a:rPr>
              <a:t>local servers</a:t>
            </a:r>
          </a:p>
        </p:txBody>
      </p:sp>
      <p:sp>
        <p:nvSpPr>
          <p:cNvPr id="59421" name="Text Box 243"/>
          <p:cNvSpPr txBox="1">
            <a:spLocks noChangeArrowheads="1"/>
          </p:cNvSpPr>
          <p:nvPr/>
        </p:nvSpPr>
        <p:spPr bwMode="auto">
          <a:xfrm>
            <a:off x="6877050" y="1404938"/>
            <a:ext cx="167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chemeClr val="hlink"/>
                </a:solidFill>
              </a:rPr>
              <a:t>master servers</a:t>
            </a:r>
          </a:p>
        </p:txBody>
      </p:sp>
      <p:sp>
        <p:nvSpPr>
          <p:cNvPr id="59422" name="Text Box 244"/>
          <p:cNvSpPr txBox="1">
            <a:spLocks noChangeArrowheads="1"/>
          </p:cNvSpPr>
          <p:nvPr/>
        </p:nvSpPr>
        <p:spPr bwMode="auto">
          <a:xfrm>
            <a:off x="8153400" y="3392488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chemeClr val="hlink"/>
                </a:solidFill>
              </a:rPr>
              <a:t>regional</a:t>
            </a:r>
          </a:p>
          <a:p>
            <a:r>
              <a:rPr lang="en-US" sz="1800" b="0">
                <a:solidFill>
                  <a:schemeClr val="hlink"/>
                </a:solidFill>
              </a:rPr>
              <a:t>servers</a:t>
            </a:r>
          </a:p>
        </p:txBody>
      </p:sp>
      <p:sp>
        <p:nvSpPr>
          <p:cNvPr id="1122549" name="Text Box 245"/>
          <p:cNvSpPr txBox="1">
            <a:spLocks noChangeArrowheads="1"/>
          </p:cNvSpPr>
          <p:nvPr/>
        </p:nvSpPr>
        <p:spPr bwMode="auto">
          <a:xfrm>
            <a:off x="4217988" y="692150"/>
            <a:ext cx="208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chemeClr val="folHlink"/>
                </a:solidFill>
              </a:rPr>
              <a:t>completeness of </a:t>
            </a:r>
            <a:br>
              <a:rPr lang="en-US" sz="2000" b="0">
                <a:solidFill>
                  <a:schemeClr val="folHlink"/>
                </a:solidFill>
              </a:rPr>
            </a:br>
            <a:r>
              <a:rPr lang="en-US" sz="2000" b="0">
                <a:solidFill>
                  <a:schemeClr val="folHlink"/>
                </a:solidFill>
              </a:rPr>
              <a:t>available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2306" grpId="0" animBg="1"/>
      <p:bldP spid="1122308" grpId="0" build="p"/>
      <p:bldP spid="11225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Peer-to-Peer (P2P)</a:t>
            </a:r>
          </a:p>
        </p:txBody>
      </p:sp>
      <p:sp>
        <p:nvSpPr>
          <p:cNvPr id="60419" name="Freeform 3"/>
          <p:cNvSpPr>
            <a:spLocks/>
          </p:cNvSpPr>
          <p:nvPr/>
        </p:nvSpPr>
        <p:spPr bwMode="auto">
          <a:xfrm>
            <a:off x="8774113" y="5103813"/>
            <a:ext cx="4762" cy="7937"/>
          </a:xfrm>
          <a:custGeom>
            <a:avLst/>
            <a:gdLst>
              <a:gd name="T0" fmla="*/ 0 w 3"/>
              <a:gd name="T1" fmla="*/ 0 h 5"/>
              <a:gd name="T2" fmla="*/ 0 w 3"/>
              <a:gd name="T3" fmla="*/ 2147483647 h 5"/>
              <a:gd name="T4" fmla="*/ 2147483647 w 3"/>
              <a:gd name="T5" fmla="*/ 2147483647 h 5"/>
              <a:gd name="T6" fmla="*/ 2147483647 w 3"/>
              <a:gd name="T7" fmla="*/ 0 h 5"/>
              <a:gd name="T8" fmla="*/ 0 w 3"/>
              <a:gd name="T9" fmla="*/ 0 h 5"/>
              <a:gd name="T10" fmla="*/ 0 w 3"/>
              <a:gd name="T11" fmla="*/ 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5"/>
              <a:gd name="T20" fmla="*/ 3 w 3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5">
                <a:moveTo>
                  <a:pt x="0" y="0"/>
                </a:moveTo>
                <a:lnTo>
                  <a:pt x="0" y="5"/>
                </a:lnTo>
                <a:lnTo>
                  <a:pt x="3" y="5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576263" y="1592263"/>
            <a:ext cx="890587" cy="642937"/>
            <a:chOff x="2896" y="2246"/>
            <a:chExt cx="561" cy="405"/>
          </a:xfrm>
        </p:grpSpPr>
        <p:sp>
          <p:nvSpPr>
            <p:cNvPr id="60807" name="Freeform 5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08" name="Freeform 6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09" name="Freeform 7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10" name="Freeform 8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11" name="Freeform 9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12" name="Freeform 10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13" name="Freeform 11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14" name="Freeform 12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15" name="Freeform 13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16" name="Freeform 14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17" name="Freeform 15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18" name="Freeform 16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19" name="Freeform 17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20" name="Freeform 18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21" name="Freeform 19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22" name="Freeform 20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23" name="Freeform 21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24" name="Freeform 22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25" name="Freeform 23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26" name="Freeform 2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27" name="Freeform 25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28" name="Freeform 2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29" name="Freeform 27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30" name="Freeform 28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31" name="Freeform 29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32" name="Freeform 30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33" name="Freeform 31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34" name="Freeform 32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35" name="Freeform 33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421" name="AutoShape 34"/>
          <p:cNvSpPr>
            <a:spLocks noChangeArrowheads="1"/>
          </p:cNvSpPr>
          <p:nvPr/>
        </p:nvSpPr>
        <p:spPr bwMode="auto">
          <a:xfrm>
            <a:off x="2071688" y="2312988"/>
            <a:ext cx="1852612" cy="1331912"/>
          </a:xfrm>
          <a:prstGeom prst="cloudCallout">
            <a:avLst>
              <a:gd name="adj1" fmla="val 3898"/>
              <a:gd name="adj2" fmla="val -3398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1400" b="0"/>
          </a:p>
          <a:p>
            <a:pPr algn="ctr"/>
            <a:r>
              <a:rPr lang="en-US" sz="1400" b="0"/>
              <a:t>backbone</a:t>
            </a:r>
          </a:p>
          <a:p>
            <a:pPr algn="ctr"/>
            <a:r>
              <a:rPr lang="en-US" sz="1400" b="0"/>
              <a:t>network</a:t>
            </a:r>
          </a:p>
          <a:p>
            <a:pPr algn="ctr"/>
            <a:endParaRPr lang="en-US" sz="1400" b="0"/>
          </a:p>
        </p:txBody>
      </p:sp>
      <p:sp>
        <p:nvSpPr>
          <p:cNvPr id="60422" name="AutoShape 35"/>
          <p:cNvSpPr>
            <a:spLocks noChangeArrowheads="1"/>
          </p:cNvSpPr>
          <p:nvPr/>
        </p:nvSpPr>
        <p:spPr bwMode="auto">
          <a:xfrm>
            <a:off x="5508625" y="2132013"/>
            <a:ext cx="1836738" cy="1149350"/>
          </a:xfrm>
          <a:prstGeom prst="cloudCallout">
            <a:avLst>
              <a:gd name="adj1" fmla="val -995"/>
              <a:gd name="adj2" fmla="val 26245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 b="0"/>
              <a:t>local distribution</a:t>
            </a:r>
          </a:p>
          <a:p>
            <a:pPr algn="ctr"/>
            <a:r>
              <a:rPr lang="en-US" sz="1400" b="0"/>
              <a:t>network</a:t>
            </a:r>
          </a:p>
        </p:txBody>
      </p:sp>
      <p:sp>
        <p:nvSpPr>
          <p:cNvPr id="60423" name="Line 36"/>
          <p:cNvSpPr>
            <a:spLocks noChangeShapeType="1"/>
          </p:cNvSpPr>
          <p:nvPr/>
        </p:nvSpPr>
        <p:spPr bwMode="auto">
          <a:xfrm>
            <a:off x="7667625" y="4652963"/>
            <a:ext cx="217488" cy="3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4" name="AutoShape 37"/>
          <p:cNvSpPr>
            <a:spLocks noChangeArrowheads="1"/>
          </p:cNvSpPr>
          <p:nvPr/>
        </p:nvSpPr>
        <p:spPr bwMode="auto">
          <a:xfrm>
            <a:off x="5832475" y="4221163"/>
            <a:ext cx="1836738" cy="1149350"/>
          </a:xfrm>
          <a:prstGeom prst="cloudCallout">
            <a:avLst>
              <a:gd name="adj1" fmla="val 8861"/>
              <a:gd name="adj2" fmla="val -11190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 b="0"/>
              <a:t>local distribution</a:t>
            </a:r>
          </a:p>
          <a:p>
            <a:pPr algn="ctr"/>
            <a:r>
              <a:rPr lang="en-US" sz="1400" b="0"/>
              <a:t>network</a:t>
            </a:r>
          </a:p>
        </p:txBody>
      </p:sp>
      <p:pic>
        <p:nvPicPr>
          <p:cNvPr id="1123366" name="Picture 38" descr="j0213283[1]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956550" y="5913438"/>
            <a:ext cx="1055688" cy="750887"/>
          </a:xfrm>
          <a:noFill/>
        </p:spPr>
      </p:pic>
      <p:pic>
        <p:nvPicPr>
          <p:cNvPr id="1123367" name="Picture 39" descr="j021328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5984875"/>
            <a:ext cx="1055688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3368" name="Picture 40" descr="j021328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5948363"/>
            <a:ext cx="1055688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3369" name="Picture 41" descr="j021328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3688" y="5913438"/>
            <a:ext cx="1055687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3370" name="Picture 42" descr="j021328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4545013"/>
            <a:ext cx="1055687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3371" name="Picture 43" descr="j021328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692150"/>
            <a:ext cx="1055688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3372" name="Picture 44" descr="j021328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1881188"/>
            <a:ext cx="1055687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3373" name="Picture 45" descr="j021328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3176588"/>
            <a:ext cx="1055688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33" name="AutoShape 46"/>
          <p:cNvSpPr>
            <a:spLocks noChangeArrowheads="1"/>
          </p:cNvSpPr>
          <p:nvPr/>
        </p:nvSpPr>
        <p:spPr bwMode="auto">
          <a:xfrm>
            <a:off x="2124075" y="4224338"/>
            <a:ext cx="1836738" cy="1149350"/>
          </a:xfrm>
          <a:prstGeom prst="cloudCallout">
            <a:avLst>
              <a:gd name="adj1" fmla="val 21653"/>
              <a:gd name="adj2" fmla="val -7046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 b="0"/>
              <a:t>local distribution</a:t>
            </a:r>
          </a:p>
          <a:p>
            <a:pPr algn="ctr"/>
            <a:r>
              <a:rPr lang="en-US" sz="1400" b="0"/>
              <a:t>network</a:t>
            </a:r>
          </a:p>
        </p:txBody>
      </p:sp>
      <p:pic>
        <p:nvPicPr>
          <p:cNvPr id="1123375" name="Picture 47" descr="j021328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005263"/>
            <a:ext cx="1055687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3376" name="Picture 48" descr="j021328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5157788"/>
            <a:ext cx="1055688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3377" name="Picture 49" descr="j021328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5732463"/>
            <a:ext cx="1055687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1314450" y="1520825"/>
            <a:ext cx="6929438" cy="4284663"/>
            <a:chOff x="828" y="754"/>
            <a:chExt cx="4365" cy="2699"/>
          </a:xfrm>
        </p:grpSpPr>
        <p:sp>
          <p:nvSpPr>
            <p:cNvPr id="60793" name="Line 51"/>
            <p:cNvSpPr>
              <a:spLocks noChangeShapeType="1"/>
            </p:cNvSpPr>
            <p:nvPr/>
          </p:nvSpPr>
          <p:spPr bwMode="auto">
            <a:xfrm>
              <a:off x="2426" y="1979"/>
              <a:ext cx="1248" cy="6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94" name="Line 52"/>
            <p:cNvSpPr>
              <a:spLocks noChangeShapeType="1"/>
            </p:cNvSpPr>
            <p:nvPr/>
          </p:nvSpPr>
          <p:spPr bwMode="auto">
            <a:xfrm flipV="1">
              <a:off x="4447" y="754"/>
              <a:ext cx="157" cy="3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95" name="Line 53"/>
            <p:cNvSpPr>
              <a:spLocks noChangeShapeType="1"/>
            </p:cNvSpPr>
            <p:nvPr/>
          </p:nvSpPr>
          <p:spPr bwMode="auto">
            <a:xfrm flipV="1">
              <a:off x="4606" y="1366"/>
              <a:ext cx="315" cy="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96" name="Line 54"/>
            <p:cNvSpPr>
              <a:spLocks noChangeShapeType="1"/>
            </p:cNvSpPr>
            <p:nvPr/>
          </p:nvSpPr>
          <p:spPr bwMode="auto">
            <a:xfrm flipH="1">
              <a:off x="2971" y="3090"/>
              <a:ext cx="907" cy="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97" name="Line 55"/>
            <p:cNvSpPr>
              <a:spLocks noChangeShapeType="1"/>
            </p:cNvSpPr>
            <p:nvPr/>
          </p:nvSpPr>
          <p:spPr bwMode="auto">
            <a:xfrm flipH="1">
              <a:off x="3765" y="3158"/>
              <a:ext cx="294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98" name="Line 56"/>
            <p:cNvSpPr>
              <a:spLocks noChangeShapeType="1"/>
            </p:cNvSpPr>
            <p:nvPr/>
          </p:nvSpPr>
          <p:spPr bwMode="auto">
            <a:xfrm>
              <a:off x="4536" y="3135"/>
              <a:ext cx="181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99" name="Line 57"/>
            <p:cNvSpPr>
              <a:spLocks noChangeShapeType="1"/>
            </p:cNvSpPr>
            <p:nvPr/>
          </p:nvSpPr>
          <p:spPr bwMode="auto">
            <a:xfrm>
              <a:off x="4717" y="3022"/>
              <a:ext cx="476" cy="4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00" name="Line 58"/>
            <p:cNvSpPr>
              <a:spLocks noChangeShapeType="1"/>
            </p:cNvSpPr>
            <p:nvPr/>
          </p:nvSpPr>
          <p:spPr bwMode="auto">
            <a:xfrm flipH="1" flipV="1">
              <a:off x="998" y="2661"/>
              <a:ext cx="34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01" name="Line 59"/>
            <p:cNvSpPr>
              <a:spLocks noChangeShapeType="1"/>
            </p:cNvSpPr>
            <p:nvPr/>
          </p:nvSpPr>
          <p:spPr bwMode="auto">
            <a:xfrm flipH="1">
              <a:off x="862" y="3001"/>
              <a:ext cx="476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02" name="Line 60"/>
            <p:cNvSpPr>
              <a:spLocks noChangeShapeType="1"/>
            </p:cNvSpPr>
            <p:nvPr/>
          </p:nvSpPr>
          <p:spPr bwMode="auto">
            <a:xfrm flipH="1">
              <a:off x="1451" y="3113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03" name="Line 61"/>
            <p:cNvSpPr>
              <a:spLocks noChangeShapeType="1"/>
            </p:cNvSpPr>
            <p:nvPr/>
          </p:nvSpPr>
          <p:spPr bwMode="auto">
            <a:xfrm>
              <a:off x="4468" y="1752"/>
              <a:ext cx="249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04" name="Line 62"/>
            <p:cNvSpPr>
              <a:spLocks noChangeShapeType="1"/>
            </p:cNvSpPr>
            <p:nvPr/>
          </p:nvSpPr>
          <p:spPr bwMode="auto">
            <a:xfrm>
              <a:off x="1882" y="2160"/>
              <a:ext cx="2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05" name="Line 63"/>
            <p:cNvSpPr>
              <a:spLocks noChangeShapeType="1"/>
            </p:cNvSpPr>
            <p:nvPr/>
          </p:nvSpPr>
          <p:spPr bwMode="auto">
            <a:xfrm flipV="1">
              <a:off x="2540" y="1548"/>
              <a:ext cx="862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06" name="Line 64"/>
            <p:cNvSpPr>
              <a:spLocks noChangeShapeType="1"/>
            </p:cNvSpPr>
            <p:nvPr/>
          </p:nvSpPr>
          <p:spPr bwMode="auto">
            <a:xfrm>
              <a:off x="828" y="1185"/>
              <a:ext cx="454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522288" y="4067175"/>
            <a:ext cx="890587" cy="642938"/>
            <a:chOff x="2896" y="2246"/>
            <a:chExt cx="561" cy="405"/>
          </a:xfrm>
        </p:grpSpPr>
        <p:sp>
          <p:nvSpPr>
            <p:cNvPr id="60764" name="Freeform 66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65" name="Freeform 67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66" name="Freeform 68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67" name="Freeform 69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68" name="Freeform 70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69" name="Freeform 71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70" name="Freeform 72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71" name="Freeform 73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72" name="Freeform 74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73" name="Freeform 75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74" name="Freeform 76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75" name="Freeform 77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76" name="Freeform 78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77" name="Freeform 79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78" name="Freeform 80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79" name="Freeform 81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80" name="Freeform 82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81" name="Freeform 83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82" name="Freeform 8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83" name="Freeform 85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84" name="Freeform 8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85" name="Freeform 87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86" name="Freeform 88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87" name="Freeform 89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88" name="Freeform 90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89" name="Freeform 91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90" name="Freeform 92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91" name="Freeform 93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92" name="Freeform 94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288925" y="5195888"/>
            <a:ext cx="890588" cy="642937"/>
            <a:chOff x="2896" y="2246"/>
            <a:chExt cx="561" cy="405"/>
          </a:xfrm>
        </p:grpSpPr>
        <p:sp>
          <p:nvSpPr>
            <p:cNvPr id="60735" name="Freeform 96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36" name="Freeform 97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37" name="Freeform 98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38" name="Freeform 99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39" name="Freeform 100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40" name="Freeform 101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41" name="Freeform 102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42" name="Freeform 103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43" name="Freeform 104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44" name="Freeform 105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45" name="Freeform 106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46" name="Freeform 107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47" name="Freeform 108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48" name="Freeform 109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49" name="Freeform 110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50" name="Freeform 111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51" name="Freeform 112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52" name="Freeform 113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53" name="Freeform 11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54" name="Freeform 115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55" name="Freeform 11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56" name="Freeform 117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57" name="Freeform 118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58" name="Freeform 119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59" name="Freeform 120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60" name="Freeform 121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61" name="Freeform 122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62" name="Freeform 123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63" name="Freeform 124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25"/>
          <p:cNvGrpSpPr>
            <a:grpSpLocks/>
          </p:cNvGrpSpPr>
          <p:nvPr/>
        </p:nvGrpSpPr>
        <p:grpSpPr bwMode="auto">
          <a:xfrm>
            <a:off x="1679575" y="5753100"/>
            <a:ext cx="890588" cy="642938"/>
            <a:chOff x="2896" y="2246"/>
            <a:chExt cx="561" cy="405"/>
          </a:xfrm>
        </p:grpSpPr>
        <p:sp>
          <p:nvSpPr>
            <p:cNvPr id="60706" name="Freeform 126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07" name="Freeform 127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08" name="Freeform 128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09" name="Freeform 129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10" name="Freeform 130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11" name="Freeform 131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12" name="Freeform 132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13" name="Freeform 133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14" name="Freeform 134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15" name="Freeform 135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16" name="Freeform 136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17" name="Freeform 137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18" name="Freeform 138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19" name="Freeform 139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20" name="Freeform 140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21" name="Freeform 141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22" name="Freeform 142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23" name="Freeform 143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24" name="Freeform 14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25" name="Freeform 145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26" name="Freeform 14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27" name="Freeform 147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28" name="Freeform 148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29" name="Freeform 149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30" name="Freeform 150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31" name="Freeform 151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32" name="Freeform 152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33" name="Freeform 153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34" name="Freeform 154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55"/>
          <p:cNvGrpSpPr>
            <a:grpSpLocks/>
          </p:cNvGrpSpPr>
          <p:nvPr/>
        </p:nvGrpSpPr>
        <p:grpSpPr bwMode="auto">
          <a:xfrm>
            <a:off x="4149725" y="5976938"/>
            <a:ext cx="890588" cy="642937"/>
            <a:chOff x="2896" y="2246"/>
            <a:chExt cx="561" cy="405"/>
          </a:xfrm>
        </p:grpSpPr>
        <p:sp>
          <p:nvSpPr>
            <p:cNvPr id="60677" name="Freeform 156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78" name="Freeform 157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79" name="Freeform 158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80" name="Freeform 159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81" name="Freeform 160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82" name="Freeform 161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83" name="Freeform 162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84" name="Freeform 163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85" name="Freeform 164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86" name="Freeform 165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87" name="Freeform 166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88" name="Freeform 167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89" name="Freeform 168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90" name="Freeform 169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91" name="Freeform 170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92" name="Freeform 171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93" name="Freeform 172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94" name="Freeform 173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95" name="Freeform 17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96" name="Freeform 175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97" name="Freeform 17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98" name="Freeform 177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99" name="Freeform 178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00" name="Freeform 179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01" name="Freeform 180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02" name="Freeform 181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03" name="Freeform 182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04" name="Freeform 183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05" name="Freeform 184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185"/>
          <p:cNvGrpSpPr>
            <a:grpSpLocks/>
          </p:cNvGrpSpPr>
          <p:nvPr/>
        </p:nvGrpSpPr>
        <p:grpSpPr bwMode="auto">
          <a:xfrm>
            <a:off x="5775325" y="6016625"/>
            <a:ext cx="890588" cy="642938"/>
            <a:chOff x="2896" y="2246"/>
            <a:chExt cx="561" cy="405"/>
          </a:xfrm>
        </p:grpSpPr>
        <p:sp>
          <p:nvSpPr>
            <p:cNvPr id="60648" name="Freeform 186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49" name="Freeform 187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50" name="Freeform 188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51" name="Freeform 189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52" name="Freeform 190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53" name="Freeform 191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54" name="Freeform 192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55" name="Freeform 193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56" name="Freeform 194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57" name="Freeform 195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58" name="Freeform 196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59" name="Freeform 197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60" name="Freeform 198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61" name="Freeform 199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62" name="Freeform 200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63" name="Freeform 201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64" name="Freeform 202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65" name="Freeform 203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66" name="Freeform 20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67" name="Freeform 205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68" name="Freeform 20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69" name="Freeform 207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70" name="Freeform 208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71" name="Freeform 209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72" name="Freeform 210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73" name="Freeform 211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74" name="Freeform 212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75" name="Freeform 213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76" name="Freeform 214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215"/>
          <p:cNvGrpSpPr>
            <a:grpSpLocks/>
          </p:cNvGrpSpPr>
          <p:nvPr/>
        </p:nvGrpSpPr>
        <p:grpSpPr bwMode="auto">
          <a:xfrm>
            <a:off x="6942138" y="5997575"/>
            <a:ext cx="890587" cy="642938"/>
            <a:chOff x="2896" y="2246"/>
            <a:chExt cx="561" cy="405"/>
          </a:xfrm>
        </p:grpSpPr>
        <p:sp>
          <p:nvSpPr>
            <p:cNvPr id="60619" name="Freeform 216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20" name="Freeform 217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21" name="Freeform 218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22" name="Freeform 219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23" name="Freeform 220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24" name="Freeform 221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25" name="Freeform 222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26" name="Freeform 223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27" name="Freeform 224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28" name="Freeform 225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29" name="Freeform 226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30" name="Freeform 227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31" name="Freeform 228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32" name="Freeform 229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33" name="Freeform 230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34" name="Freeform 231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35" name="Freeform 232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36" name="Freeform 233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37" name="Freeform 23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38" name="Freeform 235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39" name="Freeform 23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40" name="Freeform 237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41" name="Freeform 238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42" name="Freeform 239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43" name="Freeform 240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44" name="Freeform 241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45" name="Freeform 242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46" name="Freeform 243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47" name="Freeform 244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245"/>
          <p:cNvGrpSpPr>
            <a:grpSpLocks/>
          </p:cNvGrpSpPr>
          <p:nvPr/>
        </p:nvGrpSpPr>
        <p:grpSpPr bwMode="auto">
          <a:xfrm>
            <a:off x="8016875" y="6003925"/>
            <a:ext cx="890588" cy="642938"/>
            <a:chOff x="2896" y="2246"/>
            <a:chExt cx="561" cy="405"/>
          </a:xfrm>
        </p:grpSpPr>
        <p:sp>
          <p:nvSpPr>
            <p:cNvPr id="60590" name="Freeform 246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91" name="Freeform 247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92" name="Freeform 248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93" name="Freeform 249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94" name="Freeform 250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95" name="Freeform 251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96" name="Freeform 252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97" name="Freeform 253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98" name="Freeform 254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99" name="Freeform 255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00" name="Freeform 256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01" name="Freeform 257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02" name="Freeform 258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03" name="Freeform 259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04" name="Freeform 260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05" name="Freeform 261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06" name="Freeform 262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07" name="Freeform 263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08" name="Freeform 26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09" name="Freeform 265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10" name="Freeform 26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11" name="Freeform 267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12" name="Freeform 268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13" name="Freeform 269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14" name="Freeform 270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15" name="Freeform 271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16" name="Freeform 272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17" name="Freeform 273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18" name="Freeform 274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275"/>
          <p:cNvGrpSpPr>
            <a:grpSpLocks/>
          </p:cNvGrpSpPr>
          <p:nvPr/>
        </p:nvGrpSpPr>
        <p:grpSpPr bwMode="auto">
          <a:xfrm>
            <a:off x="7921625" y="4629150"/>
            <a:ext cx="890588" cy="642938"/>
            <a:chOff x="2896" y="2246"/>
            <a:chExt cx="561" cy="405"/>
          </a:xfrm>
        </p:grpSpPr>
        <p:sp>
          <p:nvSpPr>
            <p:cNvPr id="60561" name="Freeform 276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62" name="Freeform 277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63" name="Freeform 278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64" name="Freeform 279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65" name="Freeform 280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66" name="Freeform 281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67" name="Freeform 282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68" name="Freeform 283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69" name="Freeform 284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70" name="Freeform 285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71" name="Freeform 286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72" name="Freeform 287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73" name="Freeform 288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74" name="Freeform 289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75" name="Freeform 290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76" name="Freeform 291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77" name="Freeform 292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78" name="Freeform 293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79" name="Freeform 29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80" name="Freeform 295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81" name="Freeform 29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82" name="Freeform 297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83" name="Freeform 298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84" name="Freeform 299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85" name="Freeform 300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86" name="Freeform 301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87" name="Freeform 302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88" name="Freeform 303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89" name="Freeform 304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305"/>
          <p:cNvGrpSpPr>
            <a:grpSpLocks/>
          </p:cNvGrpSpPr>
          <p:nvPr/>
        </p:nvGrpSpPr>
        <p:grpSpPr bwMode="auto">
          <a:xfrm>
            <a:off x="7500938" y="3132138"/>
            <a:ext cx="890587" cy="642937"/>
            <a:chOff x="2896" y="2246"/>
            <a:chExt cx="561" cy="405"/>
          </a:xfrm>
        </p:grpSpPr>
        <p:sp>
          <p:nvSpPr>
            <p:cNvPr id="60532" name="Freeform 306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33" name="Freeform 307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34" name="Freeform 308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35" name="Freeform 309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36" name="Freeform 310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37" name="Freeform 311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38" name="Freeform 312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39" name="Freeform 313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40" name="Freeform 314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41" name="Freeform 315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42" name="Freeform 316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43" name="Freeform 317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44" name="Freeform 318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45" name="Freeform 319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46" name="Freeform 320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47" name="Freeform 321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48" name="Freeform 322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49" name="Freeform 323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50" name="Freeform 32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51" name="Freeform 325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52" name="Freeform 32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53" name="Freeform 327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54" name="Freeform 328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55" name="Freeform 329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56" name="Freeform 330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57" name="Freeform 331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58" name="Freeform 332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59" name="Freeform 333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60" name="Freeform 334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335"/>
          <p:cNvGrpSpPr>
            <a:grpSpLocks/>
          </p:cNvGrpSpPr>
          <p:nvPr/>
        </p:nvGrpSpPr>
        <p:grpSpPr bwMode="auto">
          <a:xfrm>
            <a:off x="7893050" y="2041525"/>
            <a:ext cx="890588" cy="642938"/>
            <a:chOff x="2896" y="2246"/>
            <a:chExt cx="561" cy="405"/>
          </a:xfrm>
        </p:grpSpPr>
        <p:sp>
          <p:nvSpPr>
            <p:cNvPr id="60503" name="Freeform 336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04" name="Freeform 337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05" name="Freeform 338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06" name="Freeform 339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07" name="Freeform 340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08" name="Freeform 341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09" name="Freeform 342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10" name="Freeform 343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11" name="Freeform 344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12" name="Freeform 345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13" name="Freeform 346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14" name="Freeform 347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15" name="Freeform 348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16" name="Freeform 349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17" name="Freeform 350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18" name="Freeform 351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19" name="Freeform 352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20" name="Freeform 353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21" name="Freeform 35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22" name="Freeform 355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23" name="Freeform 35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24" name="Freeform 357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25" name="Freeform 358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26" name="Freeform 359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27" name="Freeform 360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28" name="Freeform 361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29" name="Freeform 362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30" name="Freeform 363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31" name="Freeform 364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365"/>
          <p:cNvGrpSpPr>
            <a:grpSpLocks/>
          </p:cNvGrpSpPr>
          <p:nvPr/>
        </p:nvGrpSpPr>
        <p:grpSpPr bwMode="auto">
          <a:xfrm>
            <a:off x="7199313" y="849313"/>
            <a:ext cx="890587" cy="642937"/>
            <a:chOff x="2896" y="2246"/>
            <a:chExt cx="561" cy="405"/>
          </a:xfrm>
        </p:grpSpPr>
        <p:sp>
          <p:nvSpPr>
            <p:cNvPr id="60474" name="Freeform 366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75" name="Freeform 367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76" name="Freeform 368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77" name="Freeform 369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78" name="Freeform 370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79" name="Freeform 371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80" name="Freeform 372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81" name="Freeform 373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82" name="Freeform 374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83" name="Freeform 375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84" name="Freeform 376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85" name="Freeform 377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86" name="Freeform 378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87" name="Freeform 379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88" name="Freeform 380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89" name="Freeform 381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90" name="Freeform 382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91" name="Freeform 383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92" name="Freeform 38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93" name="Freeform 385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94" name="Freeform 38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95" name="Freeform 387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96" name="Freeform 388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97" name="Freeform 389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98" name="Freeform 390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99" name="Freeform 391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00" name="Freeform 392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01" name="Freeform 393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02" name="Freeform 394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395"/>
          <p:cNvGrpSpPr>
            <a:grpSpLocks/>
          </p:cNvGrpSpPr>
          <p:nvPr/>
        </p:nvGrpSpPr>
        <p:grpSpPr bwMode="auto">
          <a:xfrm>
            <a:off x="1322388" y="1519238"/>
            <a:ext cx="6929437" cy="4284662"/>
            <a:chOff x="828" y="754"/>
            <a:chExt cx="4365" cy="2699"/>
          </a:xfrm>
        </p:grpSpPr>
        <p:sp>
          <p:nvSpPr>
            <p:cNvPr id="60460" name="Line 396"/>
            <p:cNvSpPr>
              <a:spLocks noChangeShapeType="1"/>
            </p:cNvSpPr>
            <p:nvPr/>
          </p:nvSpPr>
          <p:spPr bwMode="auto">
            <a:xfrm>
              <a:off x="2426" y="1979"/>
              <a:ext cx="1248" cy="6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1" name="Line 397"/>
            <p:cNvSpPr>
              <a:spLocks noChangeShapeType="1"/>
            </p:cNvSpPr>
            <p:nvPr/>
          </p:nvSpPr>
          <p:spPr bwMode="auto">
            <a:xfrm flipV="1">
              <a:off x="4447" y="754"/>
              <a:ext cx="157" cy="3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2" name="Line 398"/>
            <p:cNvSpPr>
              <a:spLocks noChangeShapeType="1"/>
            </p:cNvSpPr>
            <p:nvPr/>
          </p:nvSpPr>
          <p:spPr bwMode="auto">
            <a:xfrm flipV="1">
              <a:off x="4606" y="1366"/>
              <a:ext cx="315" cy="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3" name="Line 399"/>
            <p:cNvSpPr>
              <a:spLocks noChangeShapeType="1"/>
            </p:cNvSpPr>
            <p:nvPr/>
          </p:nvSpPr>
          <p:spPr bwMode="auto">
            <a:xfrm flipH="1">
              <a:off x="2971" y="3090"/>
              <a:ext cx="907" cy="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4" name="Line 400"/>
            <p:cNvSpPr>
              <a:spLocks noChangeShapeType="1"/>
            </p:cNvSpPr>
            <p:nvPr/>
          </p:nvSpPr>
          <p:spPr bwMode="auto">
            <a:xfrm flipH="1">
              <a:off x="3765" y="3158"/>
              <a:ext cx="294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5" name="Line 401"/>
            <p:cNvSpPr>
              <a:spLocks noChangeShapeType="1"/>
            </p:cNvSpPr>
            <p:nvPr/>
          </p:nvSpPr>
          <p:spPr bwMode="auto">
            <a:xfrm>
              <a:off x="4536" y="3135"/>
              <a:ext cx="181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6" name="Line 402"/>
            <p:cNvSpPr>
              <a:spLocks noChangeShapeType="1"/>
            </p:cNvSpPr>
            <p:nvPr/>
          </p:nvSpPr>
          <p:spPr bwMode="auto">
            <a:xfrm>
              <a:off x="4717" y="3022"/>
              <a:ext cx="476" cy="4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7" name="Line 403"/>
            <p:cNvSpPr>
              <a:spLocks noChangeShapeType="1"/>
            </p:cNvSpPr>
            <p:nvPr/>
          </p:nvSpPr>
          <p:spPr bwMode="auto">
            <a:xfrm flipH="1" flipV="1">
              <a:off x="998" y="2661"/>
              <a:ext cx="34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8" name="Line 404"/>
            <p:cNvSpPr>
              <a:spLocks noChangeShapeType="1"/>
            </p:cNvSpPr>
            <p:nvPr/>
          </p:nvSpPr>
          <p:spPr bwMode="auto">
            <a:xfrm flipH="1">
              <a:off x="862" y="3001"/>
              <a:ext cx="476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69" name="Line 405"/>
            <p:cNvSpPr>
              <a:spLocks noChangeShapeType="1"/>
            </p:cNvSpPr>
            <p:nvPr/>
          </p:nvSpPr>
          <p:spPr bwMode="auto">
            <a:xfrm flipH="1">
              <a:off x="1451" y="3113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70" name="Line 406"/>
            <p:cNvSpPr>
              <a:spLocks noChangeShapeType="1"/>
            </p:cNvSpPr>
            <p:nvPr/>
          </p:nvSpPr>
          <p:spPr bwMode="auto">
            <a:xfrm>
              <a:off x="4468" y="1752"/>
              <a:ext cx="249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71" name="Line 407"/>
            <p:cNvSpPr>
              <a:spLocks noChangeShapeType="1"/>
            </p:cNvSpPr>
            <p:nvPr/>
          </p:nvSpPr>
          <p:spPr bwMode="auto">
            <a:xfrm>
              <a:off x="1882" y="2160"/>
              <a:ext cx="2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72" name="Line 408"/>
            <p:cNvSpPr>
              <a:spLocks noChangeShapeType="1"/>
            </p:cNvSpPr>
            <p:nvPr/>
          </p:nvSpPr>
          <p:spPr bwMode="auto">
            <a:xfrm flipV="1">
              <a:off x="2540" y="1548"/>
              <a:ext cx="862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73" name="Line 409"/>
            <p:cNvSpPr>
              <a:spLocks noChangeShapeType="1"/>
            </p:cNvSpPr>
            <p:nvPr/>
          </p:nvSpPr>
          <p:spPr bwMode="auto">
            <a:xfrm>
              <a:off x="828" y="1185"/>
              <a:ext cx="454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23738" name="Freeform 410"/>
          <p:cNvSpPr>
            <a:spLocks/>
          </p:cNvSpPr>
          <p:nvPr/>
        </p:nvSpPr>
        <p:spPr bwMode="auto">
          <a:xfrm>
            <a:off x="1330325" y="2092325"/>
            <a:ext cx="6654800" cy="601663"/>
          </a:xfrm>
          <a:custGeom>
            <a:avLst/>
            <a:gdLst>
              <a:gd name="T0" fmla="*/ 0 w 4192"/>
              <a:gd name="T1" fmla="*/ 0 h 379"/>
              <a:gd name="T2" fmla="*/ 2147483647 w 4192"/>
              <a:gd name="T3" fmla="*/ 2147483647 h 379"/>
              <a:gd name="T4" fmla="*/ 2147483647 w 4192"/>
              <a:gd name="T5" fmla="*/ 2147483647 h 379"/>
              <a:gd name="T6" fmla="*/ 2147483647 w 4192"/>
              <a:gd name="T7" fmla="*/ 2147483647 h 379"/>
              <a:gd name="T8" fmla="*/ 0 60000 65536"/>
              <a:gd name="T9" fmla="*/ 0 60000 65536"/>
              <a:gd name="T10" fmla="*/ 0 60000 65536"/>
              <a:gd name="T11" fmla="*/ 0 60000 65536"/>
              <a:gd name="T12" fmla="*/ 0 w 4192"/>
              <a:gd name="T13" fmla="*/ 0 h 379"/>
              <a:gd name="T14" fmla="*/ 4192 w 4192"/>
              <a:gd name="T15" fmla="*/ 379 h 3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92" h="379">
                <a:moveTo>
                  <a:pt x="0" y="0"/>
                </a:moveTo>
                <a:cubicBezTo>
                  <a:pt x="153" y="130"/>
                  <a:pt x="306" y="261"/>
                  <a:pt x="781" y="320"/>
                </a:cubicBezTo>
                <a:cubicBezTo>
                  <a:pt x="1256" y="379"/>
                  <a:pt x="2280" y="352"/>
                  <a:pt x="2848" y="352"/>
                </a:cubicBezTo>
                <a:cubicBezTo>
                  <a:pt x="3416" y="352"/>
                  <a:pt x="3804" y="336"/>
                  <a:pt x="4192" y="32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3739" name="Freeform 411"/>
          <p:cNvSpPr>
            <a:spLocks/>
          </p:cNvSpPr>
          <p:nvPr/>
        </p:nvSpPr>
        <p:spPr bwMode="auto">
          <a:xfrm>
            <a:off x="1228725" y="2254250"/>
            <a:ext cx="1322388" cy="3514725"/>
          </a:xfrm>
          <a:custGeom>
            <a:avLst/>
            <a:gdLst>
              <a:gd name="T0" fmla="*/ 0 w 833"/>
              <a:gd name="T1" fmla="*/ 0 h 2214"/>
              <a:gd name="T2" fmla="*/ 2147483647 w 833"/>
              <a:gd name="T3" fmla="*/ 2147483647 h 2214"/>
              <a:gd name="T4" fmla="*/ 2147483647 w 833"/>
              <a:gd name="T5" fmla="*/ 2147483647 h 2214"/>
              <a:gd name="T6" fmla="*/ 2147483647 w 833"/>
              <a:gd name="T7" fmla="*/ 2147483647 h 2214"/>
              <a:gd name="T8" fmla="*/ 0 60000 65536"/>
              <a:gd name="T9" fmla="*/ 0 60000 65536"/>
              <a:gd name="T10" fmla="*/ 0 60000 65536"/>
              <a:gd name="T11" fmla="*/ 0 60000 65536"/>
              <a:gd name="T12" fmla="*/ 0 w 833"/>
              <a:gd name="T13" fmla="*/ 0 h 2214"/>
              <a:gd name="T14" fmla="*/ 833 w 833"/>
              <a:gd name="T15" fmla="*/ 2214 h 2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3" h="2214">
                <a:moveTo>
                  <a:pt x="0" y="0"/>
                </a:moveTo>
                <a:cubicBezTo>
                  <a:pt x="240" y="41"/>
                  <a:pt x="480" y="83"/>
                  <a:pt x="615" y="371"/>
                </a:cubicBezTo>
                <a:cubicBezTo>
                  <a:pt x="750" y="659"/>
                  <a:pt x="793" y="1421"/>
                  <a:pt x="813" y="1728"/>
                </a:cubicBezTo>
                <a:cubicBezTo>
                  <a:pt x="833" y="2035"/>
                  <a:pt x="784" y="2124"/>
                  <a:pt x="736" y="2214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3740" name="Freeform 412"/>
          <p:cNvSpPr>
            <a:spLocks/>
          </p:cNvSpPr>
          <p:nvPr/>
        </p:nvSpPr>
        <p:spPr bwMode="auto">
          <a:xfrm>
            <a:off x="1249363" y="2173288"/>
            <a:ext cx="6980237" cy="3717925"/>
          </a:xfrm>
          <a:custGeom>
            <a:avLst/>
            <a:gdLst>
              <a:gd name="T0" fmla="*/ 0 w 4397"/>
              <a:gd name="T1" fmla="*/ 0 h 2342"/>
              <a:gd name="T2" fmla="*/ 2147483647 w 4397"/>
              <a:gd name="T3" fmla="*/ 2147483647 h 2342"/>
              <a:gd name="T4" fmla="*/ 2147483647 w 4397"/>
              <a:gd name="T5" fmla="*/ 2147483647 h 2342"/>
              <a:gd name="T6" fmla="*/ 0 60000 65536"/>
              <a:gd name="T7" fmla="*/ 0 60000 65536"/>
              <a:gd name="T8" fmla="*/ 0 60000 65536"/>
              <a:gd name="T9" fmla="*/ 0 w 4397"/>
              <a:gd name="T10" fmla="*/ 0 h 2342"/>
              <a:gd name="T11" fmla="*/ 4397 w 4397"/>
              <a:gd name="T12" fmla="*/ 2342 h 23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97" h="2342">
                <a:moveTo>
                  <a:pt x="0" y="0"/>
                </a:moveTo>
                <a:cubicBezTo>
                  <a:pt x="1326" y="608"/>
                  <a:pt x="2653" y="1216"/>
                  <a:pt x="3386" y="1606"/>
                </a:cubicBezTo>
                <a:cubicBezTo>
                  <a:pt x="4119" y="1996"/>
                  <a:pt x="4258" y="2169"/>
                  <a:pt x="4397" y="2342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3741" name="Rectangle 413"/>
          <p:cNvSpPr>
            <a:spLocks noChangeArrowheads="1"/>
          </p:cNvSpPr>
          <p:nvPr/>
        </p:nvSpPr>
        <p:spPr bwMode="auto">
          <a:xfrm>
            <a:off x="8045450" y="2660650"/>
            <a:ext cx="111125" cy="1127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3742" name="Rectangle 414"/>
          <p:cNvSpPr>
            <a:spLocks noChangeArrowheads="1"/>
          </p:cNvSpPr>
          <p:nvPr/>
        </p:nvSpPr>
        <p:spPr bwMode="auto">
          <a:xfrm>
            <a:off x="8305800" y="5816600"/>
            <a:ext cx="111125" cy="1127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3743" name="Rectangle 415"/>
          <p:cNvSpPr>
            <a:spLocks noChangeArrowheads="1"/>
          </p:cNvSpPr>
          <p:nvPr/>
        </p:nvSpPr>
        <p:spPr bwMode="auto">
          <a:xfrm>
            <a:off x="2501900" y="5661025"/>
            <a:ext cx="111125" cy="1127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3744" name="Freeform 416"/>
          <p:cNvSpPr>
            <a:spLocks/>
          </p:cNvSpPr>
          <p:nvPr/>
        </p:nvSpPr>
        <p:spPr bwMode="auto">
          <a:xfrm>
            <a:off x="1493838" y="4621213"/>
            <a:ext cx="927100" cy="1149350"/>
          </a:xfrm>
          <a:custGeom>
            <a:avLst/>
            <a:gdLst>
              <a:gd name="T0" fmla="*/ 2147483647 w 584"/>
              <a:gd name="T1" fmla="*/ 2147483647 h 724"/>
              <a:gd name="T2" fmla="*/ 2147483647 w 584"/>
              <a:gd name="T3" fmla="*/ 2147483647 h 724"/>
              <a:gd name="T4" fmla="*/ 2147483647 w 584"/>
              <a:gd name="T5" fmla="*/ 2147483647 h 724"/>
              <a:gd name="T6" fmla="*/ 0 w 584"/>
              <a:gd name="T7" fmla="*/ 0 h 724"/>
              <a:gd name="T8" fmla="*/ 0 60000 65536"/>
              <a:gd name="T9" fmla="*/ 0 60000 65536"/>
              <a:gd name="T10" fmla="*/ 0 60000 65536"/>
              <a:gd name="T11" fmla="*/ 0 60000 65536"/>
              <a:gd name="T12" fmla="*/ 0 w 584"/>
              <a:gd name="T13" fmla="*/ 0 h 724"/>
              <a:gd name="T14" fmla="*/ 584 w 584"/>
              <a:gd name="T15" fmla="*/ 724 h 7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4" h="724">
                <a:moveTo>
                  <a:pt x="397" y="685"/>
                </a:moveTo>
                <a:cubicBezTo>
                  <a:pt x="387" y="704"/>
                  <a:pt x="377" y="724"/>
                  <a:pt x="397" y="647"/>
                </a:cubicBezTo>
                <a:cubicBezTo>
                  <a:pt x="417" y="570"/>
                  <a:pt x="584" y="332"/>
                  <a:pt x="518" y="224"/>
                </a:cubicBezTo>
                <a:cubicBezTo>
                  <a:pt x="452" y="116"/>
                  <a:pt x="226" y="58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3745" name="Freeform 417"/>
          <p:cNvSpPr>
            <a:spLocks/>
          </p:cNvSpPr>
          <p:nvPr/>
        </p:nvSpPr>
        <p:spPr bwMode="auto">
          <a:xfrm>
            <a:off x="7294563" y="4773613"/>
            <a:ext cx="1006475" cy="976312"/>
          </a:xfrm>
          <a:custGeom>
            <a:avLst/>
            <a:gdLst>
              <a:gd name="T0" fmla="*/ 2147483647 w 634"/>
              <a:gd name="T1" fmla="*/ 2147483647 h 615"/>
              <a:gd name="T2" fmla="*/ 2147483647 w 634"/>
              <a:gd name="T3" fmla="*/ 2147483647 h 615"/>
              <a:gd name="T4" fmla="*/ 2147483647 w 634"/>
              <a:gd name="T5" fmla="*/ 2147483647 h 615"/>
              <a:gd name="T6" fmla="*/ 0 60000 65536"/>
              <a:gd name="T7" fmla="*/ 0 60000 65536"/>
              <a:gd name="T8" fmla="*/ 0 60000 65536"/>
              <a:gd name="T9" fmla="*/ 0 w 634"/>
              <a:gd name="T10" fmla="*/ 0 h 615"/>
              <a:gd name="T11" fmla="*/ 634 w 634"/>
              <a:gd name="T12" fmla="*/ 615 h 6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4" h="615">
                <a:moveTo>
                  <a:pt x="634" y="615"/>
                </a:moveTo>
                <a:cubicBezTo>
                  <a:pt x="362" y="397"/>
                  <a:pt x="90" y="180"/>
                  <a:pt x="45" y="90"/>
                </a:cubicBezTo>
                <a:cubicBezTo>
                  <a:pt x="0" y="0"/>
                  <a:pt x="182" y="38"/>
                  <a:pt x="365" y="77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3746" name="Freeform 418"/>
          <p:cNvSpPr>
            <a:spLocks/>
          </p:cNvSpPr>
          <p:nvPr/>
        </p:nvSpPr>
        <p:spPr bwMode="auto">
          <a:xfrm>
            <a:off x="6859588" y="2619375"/>
            <a:ext cx="1035050" cy="558800"/>
          </a:xfrm>
          <a:custGeom>
            <a:avLst/>
            <a:gdLst>
              <a:gd name="T0" fmla="*/ 2147483647 w 652"/>
              <a:gd name="T1" fmla="*/ 0 h 352"/>
              <a:gd name="T2" fmla="*/ 2147483647 w 652"/>
              <a:gd name="T3" fmla="*/ 2147483647 h 352"/>
              <a:gd name="T4" fmla="*/ 2147483647 w 652"/>
              <a:gd name="T5" fmla="*/ 2147483647 h 352"/>
              <a:gd name="T6" fmla="*/ 0 60000 65536"/>
              <a:gd name="T7" fmla="*/ 0 60000 65536"/>
              <a:gd name="T8" fmla="*/ 0 60000 65536"/>
              <a:gd name="T9" fmla="*/ 0 w 652"/>
              <a:gd name="T10" fmla="*/ 0 h 352"/>
              <a:gd name="T11" fmla="*/ 652 w 652"/>
              <a:gd name="T12" fmla="*/ 352 h 3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2" h="352">
                <a:moveTo>
                  <a:pt x="652" y="0"/>
                </a:moveTo>
                <a:cubicBezTo>
                  <a:pt x="363" y="28"/>
                  <a:pt x="74" y="57"/>
                  <a:pt x="37" y="116"/>
                </a:cubicBezTo>
                <a:cubicBezTo>
                  <a:pt x="0" y="175"/>
                  <a:pt x="214" y="263"/>
                  <a:pt x="428" y="352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59" name="Rectangle 419"/>
          <p:cNvSpPr>
            <a:spLocks noChangeArrowheads="1"/>
          </p:cNvSpPr>
          <p:nvPr/>
        </p:nvSpPr>
        <p:spPr bwMode="auto">
          <a:xfrm>
            <a:off x="1331913" y="728663"/>
            <a:ext cx="61547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54000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charset="2"/>
              <a:buChar char="§"/>
            </a:pPr>
            <a:r>
              <a:rPr lang="en-US" sz="1700" b="0" i="1"/>
              <a:t>Really an old idea - a </a:t>
            </a:r>
            <a:r>
              <a:rPr lang="en-US" sz="1700" b="0" i="1">
                <a:solidFill>
                  <a:schemeClr val="hlink"/>
                </a:solidFill>
              </a:rPr>
              <a:t>distributed system architecture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Font typeface="Tahoma" charset="0"/>
              <a:buChar char="−"/>
            </a:pPr>
            <a:r>
              <a:rPr lang="en-US" sz="1400" b="0">
                <a:ea typeface="ＭＳ Ｐゴシック" charset="-128"/>
                <a:cs typeface="ＭＳ Ｐゴシック" charset="-128"/>
              </a:rPr>
              <a:t>No centralized control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Font typeface="Tahoma" charset="0"/>
              <a:buChar char="−"/>
            </a:pPr>
            <a:r>
              <a:rPr lang="en-US" sz="1400" b="0">
                <a:ea typeface="ＭＳ Ｐゴシック" charset="-128"/>
                <a:cs typeface="ＭＳ Ｐゴシック" charset="-128"/>
              </a:rPr>
              <a:t>Nodes are symmetric in function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Font typeface="Tahoma" charset="0"/>
              <a:buChar char="−"/>
            </a:pPr>
            <a:r>
              <a:rPr lang="en-US" sz="1400" b="0">
                <a:ea typeface="ＭＳ Ｐゴシック" charset="-128"/>
                <a:cs typeface="ＭＳ Ｐゴシック" charset="-128"/>
              </a:rPr>
              <a:t>All participating and sharing resources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charset="2"/>
              <a:buChar char="§"/>
            </a:pPr>
            <a:r>
              <a:rPr lang="en-US" sz="1700" b="0"/>
              <a:t>Typically, many nodes, but unreliable and heterogeneous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23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123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23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123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23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123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23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123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23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123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23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12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112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12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123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123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123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12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12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12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1783 C -0.05573 -0.07222 -0.10347 -0.12639 -0.11111 -0.14838 C -0.11875 -0.17037 -0.08611 -0.16019 -0.0533 -0.14977 " pathEditMode="relative" ptsTypes="aaA">
                                      <p:cBhvr>
                                        <p:cTn id="120" dur="2000" fill="hold"/>
                                        <p:tgtEl>
                                          <p:spTgt spid="1123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C -0.05365 0.00324 -0.10729 0.00648 -0.11667 0.01759 C -0.12604 0.0287 -0.06702 0.05903 -0.05677 0.06667 " pathEditMode="relative" ptsTypes="aaA">
                                      <p:cBhvr>
                                        <p:cTn id="122" dur="2000" fill="hold"/>
                                        <p:tgtEl>
                                          <p:spTgt spid="11237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C 0.00608 -0.04375 0.01233 -0.08726 -0.00781 -0.1155 C -0.02795 -0.14375 -0.07465 -0.15648 -0.12118 -0.16898 " pathEditMode="relative" ptsTypes="aaA">
                                      <p:cBhvr>
                                        <p:cTn id="124" dur="2000" fill="hold"/>
                                        <p:tgtEl>
                                          <p:spTgt spid="1123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3738" grpId="0" animBg="1"/>
      <p:bldP spid="1123738" grpId="1" animBg="1"/>
      <p:bldP spid="1123739" grpId="0" animBg="1"/>
      <p:bldP spid="1123739" grpId="1" animBg="1"/>
      <p:bldP spid="1123740" grpId="0" animBg="1"/>
      <p:bldP spid="1123740" grpId="1" animBg="1"/>
      <p:bldP spid="1123741" grpId="0" animBg="1"/>
      <p:bldP spid="1123741" grpId="1" animBg="1"/>
      <p:bldP spid="1123742" grpId="0" animBg="1"/>
      <p:bldP spid="1123742" grpId="1" animBg="1"/>
      <p:bldP spid="1123743" grpId="0" animBg="1"/>
      <p:bldP spid="1123743" grpId="1" animBg="1"/>
      <p:bldP spid="1123744" grpId="0" animBg="1"/>
      <p:bldP spid="1123745" grpId="0" animBg="1"/>
      <p:bldP spid="11237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Topologies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Client / server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easy to build and maintain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severe scalability problems</a:t>
            </a:r>
            <a:br>
              <a:rPr lang="en-US" sz="2000"/>
            </a:b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Hierarchical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complex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potential good performance and scalability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consistency challenge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cost vs. performance tradeoff</a:t>
            </a:r>
            <a:br>
              <a:rPr lang="en-US" sz="2000"/>
            </a:b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P2P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complex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low-cost </a:t>
            </a:r>
            <a:r>
              <a:rPr lang="en-US" sz="1400"/>
              <a:t>(for content provider!!)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heterogeneous and unreliable nodes </a:t>
            </a:r>
            <a:br>
              <a:rPr lang="en-US" sz="2000"/>
            </a:b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chemeClr val="hlink"/>
                </a:solidFill>
              </a:rPr>
              <a:t>We will in later lectures look at different issues for all these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4975"/>
            <a:ext cx="7361238" cy="1462088"/>
          </a:xfrm>
        </p:spPr>
        <p:txBody>
          <a:bodyPr/>
          <a:lstStyle/>
          <a:p>
            <a:pPr eaLnBrk="1" hangingPunct="1"/>
            <a:r>
              <a:rPr lang="en-US" sz="4800"/>
              <a:t>Traditional </a:t>
            </a:r>
            <a:br>
              <a:rPr lang="en-US" sz="4800"/>
            </a:br>
            <a:r>
              <a:rPr lang="en-US" sz="4800"/>
              <a:t>Server Machine Internals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0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General OS Structure and Retrieval Data Path</a:t>
            </a:r>
          </a:p>
        </p:txBody>
      </p:sp>
      <p:pic>
        <p:nvPicPr>
          <p:cNvPr id="65539" name="Picture 3" descr="j02382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8413" y="5049838"/>
            <a:ext cx="1512887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5540" name="Group 4"/>
          <p:cNvGrpSpPr>
            <a:grpSpLocks/>
          </p:cNvGrpSpPr>
          <p:nvPr/>
        </p:nvGrpSpPr>
        <p:grpSpPr bwMode="auto">
          <a:xfrm>
            <a:off x="2124075" y="1482725"/>
            <a:ext cx="6084888" cy="2847975"/>
            <a:chOff x="1338" y="934"/>
            <a:chExt cx="3833" cy="1794"/>
          </a:xfrm>
        </p:grpSpPr>
        <p:sp>
          <p:nvSpPr>
            <p:cNvPr id="65551" name="AutoShape 5"/>
            <p:cNvSpPr>
              <a:spLocks noChangeArrowheads="1"/>
            </p:cNvSpPr>
            <p:nvPr/>
          </p:nvSpPr>
          <p:spPr bwMode="auto">
            <a:xfrm>
              <a:off x="1338" y="2092"/>
              <a:ext cx="1474" cy="636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file system</a:t>
              </a:r>
            </a:p>
          </p:txBody>
        </p:sp>
        <p:sp>
          <p:nvSpPr>
            <p:cNvPr id="65552" name="AutoShape 6"/>
            <p:cNvSpPr>
              <a:spLocks noChangeArrowheads="1"/>
            </p:cNvSpPr>
            <p:nvPr/>
          </p:nvSpPr>
          <p:spPr bwMode="auto">
            <a:xfrm>
              <a:off x="3697" y="2092"/>
              <a:ext cx="1474" cy="636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communication 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system</a:t>
              </a:r>
            </a:p>
          </p:txBody>
        </p:sp>
        <p:sp>
          <p:nvSpPr>
            <p:cNvPr id="65553" name="AutoShape 7"/>
            <p:cNvSpPr>
              <a:spLocks noChangeArrowheads="1"/>
            </p:cNvSpPr>
            <p:nvPr/>
          </p:nvSpPr>
          <p:spPr bwMode="auto">
            <a:xfrm>
              <a:off x="2403" y="934"/>
              <a:ext cx="1724" cy="636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application</a:t>
              </a:r>
            </a:p>
          </p:txBody>
        </p:sp>
      </p:grpSp>
      <p:sp>
        <p:nvSpPr>
          <p:cNvPr id="65541" name="Line 8"/>
          <p:cNvSpPr>
            <a:spLocks noChangeShapeType="1"/>
          </p:cNvSpPr>
          <p:nvPr/>
        </p:nvSpPr>
        <p:spPr bwMode="auto">
          <a:xfrm>
            <a:off x="142875" y="2903538"/>
            <a:ext cx="7850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2" name="Text Box 9"/>
          <p:cNvSpPr txBox="1">
            <a:spLocks noChangeArrowheads="1"/>
          </p:cNvSpPr>
          <p:nvPr/>
        </p:nvSpPr>
        <p:spPr bwMode="auto">
          <a:xfrm>
            <a:off x="34925" y="2506663"/>
            <a:ext cx="163036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user space</a:t>
            </a:r>
          </a:p>
          <a:p>
            <a:endParaRPr lang="en-US" sz="900"/>
          </a:p>
          <a:p>
            <a:r>
              <a:rPr lang="en-US" sz="1800"/>
              <a:t>kernel space</a:t>
            </a:r>
          </a:p>
        </p:txBody>
      </p:sp>
      <p:pic>
        <p:nvPicPr>
          <p:cNvPr id="65543" name="Picture 10" descr="nettverkskort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326188" y="5078413"/>
            <a:ext cx="1425575" cy="1090612"/>
          </a:xfrm>
          <a:noFill/>
        </p:spPr>
      </p:pic>
      <p:sp>
        <p:nvSpPr>
          <p:cNvPr id="1128459" name="Line 11"/>
          <p:cNvSpPr>
            <a:spLocks noChangeShapeType="1"/>
          </p:cNvSpPr>
          <p:nvPr/>
        </p:nvSpPr>
        <p:spPr bwMode="auto">
          <a:xfrm flipV="1">
            <a:off x="3294063" y="4113213"/>
            <a:ext cx="0" cy="7921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460" name="Line 12"/>
          <p:cNvSpPr>
            <a:spLocks noChangeShapeType="1"/>
          </p:cNvSpPr>
          <p:nvPr/>
        </p:nvSpPr>
        <p:spPr bwMode="auto">
          <a:xfrm flipV="1">
            <a:off x="7038975" y="4113213"/>
            <a:ext cx="0" cy="7921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461" name="Line 13"/>
          <p:cNvSpPr>
            <a:spLocks noChangeShapeType="1"/>
          </p:cNvSpPr>
          <p:nvPr/>
        </p:nvSpPr>
        <p:spPr bwMode="auto">
          <a:xfrm flipH="1" flipV="1">
            <a:off x="7704138" y="5337175"/>
            <a:ext cx="82867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462" name="Line 14"/>
          <p:cNvSpPr>
            <a:spLocks noChangeShapeType="1"/>
          </p:cNvSpPr>
          <p:nvPr/>
        </p:nvSpPr>
        <p:spPr bwMode="auto">
          <a:xfrm flipV="1">
            <a:off x="3294063" y="2133600"/>
            <a:ext cx="1277937" cy="14398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463" name="Line 15"/>
          <p:cNvSpPr>
            <a:spLocks noChangeShapeType="1"/>
          </p:cNvSpPr>
          <p:nvPr/>
        </p:nvSpPr>
        <p:spPr bwMode="auto">
          <a:xfrm flipH="1" flipV="1">
            <a:off x="5759450" y="2168525"/>
            <a:ext cx="1279525" cy="14049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464" name="Line 16"/>
          <p:cNvSpPr>
            <a:spLocks noChangeShapeType="1"/>
          </p:cNvSpPr>
          <p:nvPr/>
        </p:nvSpPr>
        <p:spPr bwMode="auto">
          <a:xfrm flipV="1">
            <a:off x="3059113" y="2133600"/>
            <a:ext cx="1277937" cy="14398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465" name="Line 17"/>
          <p:cNvSpPr>
            <a:spLocks noChangeShapeType="1"/>
          </p:cNvSpPr>
          <p:nvPr/>
        </p:nvSpPr>
        <p:spPr bwMode="auto">
          <a:xfrm flipV="1">
            <a:off x="3095625" y="4113213"/>
            <a:ext cx="0" cy="792162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2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2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2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2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2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59" grpId="0" animBg="1"/>
      <p:bldP spid="1128460" grpId="0" animBg="1"/>
      <p:bldP spid="1128461" grpId="0" animBg="1"/>
      <p:bldP spid="1128462" grpId="0" animBg="1"/>
      <p:bldP spid="1128463" grpId="0" animBg="1"/>
      <p:bldP spid="1128464" grpId="0" animBg="1"/>
      <p:bldP spid="112846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700"/>
              <a:t>Example:</a:t>
            </a:r>
            <a:r>
              <a:rPr lang="en-US" sz="1900"/>
              <a:t> </a:t>
            </a:r>
            <a:br>
              <a:rPr lang="en-US" sz="1900"/>
            </a:br>
            <a:r>
              <a:rPr lang="en-US" sz="3200"/>
              <a:t>Intel Hub Architecture (850 Chipset) – I </a:t>
            </a:r>
          </a:p>
        </p:txBody>
      </p:sp>
      <p:pic>
        <p:nvPicPr>
          <p:cNvPr id="66563" name="Picture 3" descr="D850MD_board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7000" y="1908175"/>
            <a:ext cx="9001125" cy="4627563"/>
          </a:xfrm>
          <a:noFill/>
        </p:spPr>
      </p:pic>
      <p:sp>
        <p:nvSpPr>
          <p:cNvPr id="1129476" name="Text Box 4"/>
          <p:cNvSpPr txBox="1">
            <a:spLocks noChangeArrowheads="1"/>
          </p:cNvSpPr>
          <p:nvPr/>
        </p:nvSpPr>
        <p:spPr bwMode="auto">
          <a:xfrm>
            <a:off x="1016000" y="2205038"/>
            <a:ext cx="1611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CPU socket</a:t>
            </a:r>
          </a:p>
        </p:txBody>
      </p:sp>
      <p:sp>
        <p:nvSpPr>
          <p:cNvPr id="1129477" name="Text Box 5"/>
          <p:cNvSpPr txBox="1">
            <a:spLocks noChangeArrowheads="1"/>
          </p:cNvSpPr>
          <p:nvPr/>
        </p:nvSpPr>
        <p:spPr bwMode="auto">
          <a:xfrm>
            <a:off x="3527425" y="1736725"/>
            <a:ext cx="2620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RDRAM connectors</a:t>
            </a:r>
          </a:p>
        </p:txBody>
      </p:sp>
      <p:sp>
        <p:nvSpPr>
          <p:cNvPr id="1129478" name="Text Box 6"/>
          <p:cNvSpPr txBox="1">
            <a:spLocks noChangeArrowheads="1"/>
          </p:cNvSpPr>
          <p:nvPr/>
        </p:nvSpPr>
        <p:spPr bwMode="auto">
          <a:xfrm>
            <a:off x="3714750" y="5913438"/>
            <a:ext cx="211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PCI connectors</a:t>
            </a:r>
          </a:p>
        </p:txBody>
      </p:sp>
      <p:sp>
        <p:nvSpPr>
          <p:cNvPr id="1129479" name="Text Box 7"/>
          <p:cNvSpPr txBox="1">
            <a:spLocks noChangeArrowheads="1"/>
          </p:cNvSpPr>
          <p:nvPr/>
        </p:nvSpPr>
        <p:spPr bwMode="auto">
          <a:xfrm>
            <a:off x="6372225" y="5445125"/>
            <a:ext cx="2586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I/O Controller Hub</a:t>
            </a:r>
          </a:p>
        </p:txBody>
      </p:sp>
      <p:sp>
        <p:nvSpPr>
          <p:cNvPr id="1129480" name="Text Box 8"/>
          <p:cNvSpPr txBox="1">
            <a:spLocks noChangeArrowheads="1"/>
          </p:cNvSpPr>
          <p:nvPr/>
        </p:nvSpPr>
        <p:spPr bwMode="auto">
          <a:xfrm>
            <a:off x="220663" y="4743450"/>
            <a:ext cx="2047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Memory </a:t>
            </a:r>
          </a:p>
          <a:p>
            <a:r>
              <a:rPr lang="en-US" sz="2000">
                <a:solidFill>
                  <a:schemeClr val="hlink"/>
                </a:solidFill>
              </a:rPr>
              <a:t>Controller Hub</a:t>
            </a:r>
          </a:p>
        </p:txBody>
      </p:sp>
      <p:sp>
        <p:nvSpPr>
          <p:cNvPr id="1129481" name="Line 9"/>
          <p:cNvSpPr>
            <a:spLocks noChangeShapeType="1"/>
          </p:cNvSpPr>
          <p:nvPr/>
        </p:nvSpPr>
        <p:spPr bwMode="auto">
          <a:xfrm>
            <a:off x="2087563" y="2565400"/>
            <a:ext cx="576262" cy="46831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482" name="Line 10"/>
          <p:cNvSpPr>
            <a:spLocks noChangeShapeType="1"/>
          </p:cNvSpPr>
          <p:nvPr/>
        </p:nvSpPr>
        <p:spPr bwMode="auto">
          <a:xfrm flipV="1">
            <a:off x="1835150" y="3970338"/>
            <a:ext cx="1979613" cy="10795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84663" y="2060575"/>
            <a:ext cx="431800" cy="1008063"/>
            <a:chOff x="2699" y="1003"/>
            <a:chExt cx="272" cy="635"/>
          </a:xfrm>
        </p:grpSpPr>
        <p:sp>
          <p:nvSpPr>
            <p:cNvPr id="66591" name="Line 12"/>
            <p:cNvSpPr>
              <a:spLocks noChangeShapeType="1"/>
            </p:cNvSpPr>
            <p:nvPr/>
          </p:nvSpPr>
          <p:spPr bwMode="auto">
            <a:xfrm flipH="1">
              <a:off x="2699" y="1003"/>
              <a:ext cx="136" cy="635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92" name="Line 13"/>
            <p:cNvSpPr>
              <a:spLocks noChangeShapeType="1"/>
            </p:cNvSpPr>
            <p:nvPr/>
          </p:nvSpPr>
          <p:spPr bwMode="auto">
            <a:xfrm>
              <a:off x="2835" y="1003"/>
              <a:ext cx="136" cy="613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29486" name="Line 14"/>
          <p:cNvSpPr>
            <a:spLocks noChangeShapeType="1"/>
          </p:cNvSpPr>
          <p:nvPr/>
        </p:nvSpPr>
        <p:spPr bwMode="auto">
          <a:xfrm flipH="1" flipV="1">
            <a:off x="6227763" y="4473575"/>
            <a:ext cx="684212" cy="9715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032250" y="4437063"/>
            <a:ext cx="611188" cy="1512887"/>
            <a:chOff x="2540" y="2500"/>
            <a:chExt cx="385" cy="1156"/>
          </a:xfrm>
        </p:grpSpPr>
        <p:sp>
          <p:nvSpPr>
            <p:cNvPr id="66588" name="Line 16"/>
            <p:cNvSpPr>
              <a:spLocks noChangeShapeType="1"/>
            </p:cNvSpPr>
            <p:nvPr/>
          </p:nvSpPr>
          <p:spPr bwMode="auto">
            <a:xfrm flipH="1" flipV="1">
              <a:off x="2540" y="2908"/>
              <a:ext cx="385" cy="74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9" name="Line 17"/>
            <p:cNvSpPr>
              <a:spLocks noChangeShapeType="1"/>
            </p:cNvSpPr>
            <p:nvPr/>
          </p:nvSpPr>
          <p:spPr bwMode="auto">
            <a:xfrm flipH="1" flipV="1">
              <a:off x="2562" y="2704"/>
              <a:ext cx="363" cy="95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90" name="Line 18"/>
            <p:cNvSpPr>
              <a:spLocks noChangeShapeType="1"/>
            </p:cNvSpPr>
            <p:nvPr/>
          </p:nvSpPr>
          <p:spPr bwMode="auto">
            <a:xfrm flipH="1" flipV="1">
              <a:off x="2631" y="2500"/>
              <a:ext cx="294" cy="115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29491" name="Freeform 19"/>
          <p:cNvSpPr>
            <a:spLocks/>
          </p:cNvSpPr>
          <p:nvPr/>
        </p:nvSpPr>
        <p:spPr bwMode="auto">
          <a:xfrm>
            <a:off x="2139950" y="2830513"/>
            <a:ext cx="1347788" cy="715962"/>
          </a:xfrm>
          <a:custGeom>
            <a:avLst/>
            <a:gdLst/>
            <a:ahLst/>
            <a:cxnLst>
              <a:cxn ang="0">
                <a:pos x="369" y="432"/>
              </a:cxn>
              <a:cxn ang="0">
                <a:pos x="556" y="379"/>
              </a:cxn>
              <a:cxn ang="0">
                <a:pos x="615" y="357"/>
              </a:cxn>
              <a:cxn ang="0">
                <a:pos x="732" y="363"/>
              </a:cxn>
              <a:cxn ang="0">
                <a:pos x="796" y="347"/>
              </a:cxn>
              <a:cxn ang="0">
                <a:pos x="849" y="325"/>
              </a:cxn>
              <a:cxn ang="0">
                <a:pos x="801" y="267"/>
              </a:cxn>
              <a:cxn ang="0">
                <a:pos x="780" y="240"/>
              </a:cxn>
              <a:cxn ang="0">
                <a:pos x="759" y="213"/>
              </a:cxn>
              <a:cxn ang="0">
                <a:pos x="599" y="101"/>
              </a:cxn>
              <a:cxn ang="0">
                <a:pos x="577" y="69"/>
              </a:cxn>
              <a:cxn ang="0">
                <a:pos x="572" y="53"/>
              </a:cxn>
              <a:cxn ang="0">
                <a:pos x="540" y="43"/>
              </a:cxn>
              <a:cxn ang="0">
                <a:pos x="497" y="0"/>
              </a:cxn>
              <a:cxn ang="0">
                <a:pos x="444" y="16"/>
              </a:cxn>
              <a:cxn ang="0">
                <a:pos x="135" y="85"/>
              </a:cxn>
              <a:cxn ang="0">
                <a:pos x="65" y="101"/>
              </a:cxn>
              <a:cxn ang="0">
                <a:pos x="17" y="117"/>
              </a:cxn>
              <a:cxn ang="0">
                <a:pos x="97" y="192"/>
              </a:cxn>
              <a:cxn ang="0">
                <a:pos x="204" y="299"/>
              </a:cxn>
              <a:cxn ang="0">
                <a:pos x="284" y="395"/>
              </a:cxn>
              <a:cxn ang="0">
                <a:pos x="364" y="448"/>
              </a:cxn>
              <a:cxn ang="0">
                <a:pos x="369" y="432"/>
              </a:cxn>
            </a:cxnLst>
            <a:rect l="0" t="0" r="r" b="b"/>
            <a:pathLst>
              <a:path w="849" h="451">
                <a:moveTo>
                  <a:pt x="369" y="432"/>
                </a:moveTo>
                <a:cubicBezTo>
                  <a:pt x="431" y="401"/>
                  <a:pt x="488" y="388"/>
                  <a:pt x="556" y="379"/>
                </a:cubicBezTo>
                <a:cubicBezTo>
                  <a:pt x="577" y="373"/>
                  <a:pt x="595" y="364"/>
                  <a:pt x="615" y="357"/>
                </a:cubicBezTo>
                <a:cubicBezTo>
                  <a:pt x="692" y="372"/>
                  <a:pt x="653" y="370"/>
                  <a:pt x="732" y="363"/>
                </a:cubicBezTo>
                <a:cubicBezTo>
                  <a:pt x="785" y="351"/>
                  <a:pt x="764" y="357"/>
                  <a:pt x="796" y="347"/>
                </a:cubicBezTo>
                <a:cubicBezTo>
                  <a:pt x="812" y="336"/>
                  <a:pt x="849" y="325"/>
                  <a:pt x="849" y="325"/>
                </a:cubicBezTo>
                <a:cubicBezTo>
                  <a:pt x="822" y="308"/>
                  <a:pt x="818" y="291"/>
                  <a:pt x="801" y="267"/>
                </a:cubicBezTo>
                <a:cubicBezTo>
                  <a:pt x="789" y="227"/>
                  <a:pt x="807" y="275"/>
                  <a:pt x="780" y="240"/>
                </a:cubicBezTo>
                <a:cubicBezTo>
                  <a:pt x="751" y="203"/>
                  <a:pt x="805" y="245"/>
                  <a:pt x="759" y="213"/>
                </a:cubicBezTo>
                <a:cubicBezTo>
                  <a:pt x="718" y="154"/>
                  <a:pt x="664" y="125"/>
                  <a:pt x="599" y="101"/>
                </a:cubicBezTo>
                <a:cubicBezTo>
                  <a:pt x="592" y="90"/>
                  <a:pt x="581" y="81"/>
                  <a:pt x="577" y="69"/>
                </a:cubicBezTo>
                <a:cubicBezTo>
                  <a:pt x="575" y="64"/>
                  <a:pt x="577" y="56"/>
                  <a:pt x="572" y="53"/>
                </a:cubicBezTo>
                <a:cubicBezTo>
                  <a:pt x="563" y="47"/>
                  <a:pt x="540" y="43"/>
                  <a:pt x="540" y="43"/>
                </a:cubicBezTo>
                <a:cubicBezTo>
                  <a:pt x="522" y="31"/>
                  <a:pt x="512" y="15"/>
                  <a:pt x="497" y="0"/>
                </a:cubicBezTo>
                <a:cubicBezTo>
                  <a:pt x="479" y="4"/>
                  <a:pt x="462" y="10"/>
                  <a:pt x="444" y="16"/>
                </a:cubicBezTo>
                <a:cubicBezTo>
                  <a:pt x="357" y="73"/>
                  <a:pt x="236" y="73"/>
                  <a:pt x="135" y="85"/>
                </a:cubicBezTo>
                <a:cubicBezTo>
                  <a:pt x="112" y="91"/>
                  <a:pt x="89" y="97"/>
                  <a:pt x="65" y="101"/>
                </a:cubicBezTo>
                <a:cubicBezTo>
                  <a:pt x="49" y="107"/>
                  <a:pt x="17" y="117"/>
                  <a:pt x="17" y="117"/>
                </a:cubicBezTo>
                <a:cubicBezTo>
                  <a:pt x="0" y="171"/>
                  <a:pt x="57" y="180"/>
                  <a:pt x="97" y="192"/>
                </a:cubicBezTo>
                <a:cubicBezTo>
                  <a:pt x="140" y="220"/>
                  <a:pt x="172" y="258"/>
                  <a:pt x="204" y="299"/>
                </a:cubicBezTo>
                <a:cubicBezTo>
                  <a:pt x="232" y="334"/>
                  <a:pt x="248" y="367"/>
                  <a:pt x="284" y="395"/>
                </a:cubicBezTo>
                <a:cubicBezTo>
                  <a:pt x="309" y="414"/>
                  <a:pt x="338" y="430"/>
                  <a:pt x="364" y="448"/>
                </a:cubicBezTo>
                <a:cubicBezTo>
                  <a:pt x="369" y="451"/>
                  <a:pt x="367" y="437"/>
                  <a:pt x="369" y="432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44000"/>
                </a:schemeClr>
              </a:gs>
              <a:gs pos="100000">
                <a:schemeClr val="hlink">
                  <a:gamma/>
                  <a:shade val="86275"/>
                  <a:invGamma/>
                  <a:alpha val="52000"/>
                </a:schemeClr>
              </a:gs>
            </a:gsLst>
            <a:path path="rect">
              <a:fillToRect r="100000" b="100000"/>
            </a:path>
          </a:gradFill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29492" name="Freeform 20"/>
          <p:cNvSpPr>
            <a:spLocks/>
          </p:cNvSpPr>
          <p:nvPr/>
        </p:nvSpPr>
        <p:spPr bwMode="auto">
          <a:xfrm>
            <a:off x="3344863" y="3736975"/>
            <a:ext cx="1130300" cy="447675"/>
          </a:xfrm>
          <a:custGeom>
            <a:avLst/>
            <a:gdLst/>
            <a:ahLst/>
            <a:cxnLst>
              <a:cxn ang="0">
                <a:pos x="0" y="85"/>
              </a:cxn>
              <a:cxn ang="0">
                <a:pos x="352" y="37"/>
              </a:cxn>
              <a:cxn ang="0">
                <a:pos x="437" y="10"/>
              </a:cxn>
              <a:cxn ang="0">
                <a:pos x="469" y="0"/>
              </a:cxn>
              <a:cxn ang="0">
                <a:pos x="506" y="5"/>
              </a:cxn>
              <a:cxn ang="0">
                <a:pos x="549" y="48"/>
              </a:cxn>
              <a:cxn ang="0">
                <a:pos x="645" y="117"/>
              </a:cxn>
              <a:cxn ang="0">
                <a:pos x="677" y="160"/>
              </a:cxn>
              <a:cxn ang="0">
                <a:pos x="618" y="218"/>
              </a:cxn>
              <a:cxn ang="0">
                <a:pos x="176" y="282"/>
              </a:cxn>
              <a:cxn ang="0">
                <a:pos x="117" y="229"/>
              </a:cxn>
              <a:cxn ang="0">
                <a:pos x="58" y="165"/>
              </a:cxn>
              <a:cxn ang="0">
                <a:pos x="48" y="149"/>
              </a:cxn>
              <a:cxn ang="0">
                <a:pos x="16" y="128"/>
              </a:cxn>
              <a:cxn ang="0">
                <a:pos x="0" y="96"/>
              </a:cxn>
              <a:cxn ang="0">
                <a:pos x="5" y="80"/>
              </a:cxn>
              <a:cxn ang="0">
                <a:pos x="0" y="85"/>
              </a:cxn>
            </a:cxnLst>
            <a:rect l="0" t="0" r="r" b="b"/>
            <a:pathLst>
              <a:path w="712" h="282">
                <a:moveTo>
                  <a:pt x="0" y="85"/>
                </a:moveTo>
                <a:cubicBezTo>
                  <a:pt x="116" y="59"/>
                  <a:pt x="234" y="51"/>
                  <a:pt x="352" y="37"/>
                </a:cubicBezTo>
                <a:cubicBezTo>
                  <a:pt x="381" y="30"/>
                  <a:pt x="409" y="19"/>
                  <a:pt x="437" y="10"/>
                </a:cubicBezTo>
                <a:cubicBezTo>
                  <a:pt x="448" y="6"/>
                  <a:pt x="469" y="0"/>
                  <a:pt x="469" y="0"/>
                </a:cubicBezTo>
                <a:cubicBezTo>
                  <a:pt x="481" y="2"/>
                  <a:pt x="494" y="1"/>
                  <a:pt x="506" y="5"/>
                </a:cubicBezTo>
                <a:cubicBezTo>
                  <a:pt x="526" y="11"/>
                  <a:pt x="534" y="36"/>
                  <a:pt x="549" y="48"/>
                </a:cubicBezTo>
                <a:cubicBezTo>
                  <a:pt x="581" y="72"/>
                  <a:pt x="617" y="89"/>
                  <a:pt x="645" y="117"/>
                </a:cubicBezTo>
                <a:cubicBezTo>
                  <a:pt x="652" y="138"/>
                  <a:pt x="659" y="147"/>
                  <a:pt x="677" y="160"/>
                </a:cubicBezTo>
                <a:cubicBezTo>
                  <a:pt x="712" y="212"/>
                  <a:pt x="652" y="213"/>
                  <a:pt x="618" y="218"/>
                </a:cubicBezTo>
                <a:cubicBezTo>
                  <a:pt x="488" y="267"/>
                  <a:pt x="313" y="269"/>
                  <a:pt x="176" y="282"/>
                </a:cubicBezTo>
                <a:cubicBezTo>
                  <a:pt x="156" y="262"/>
                  <a:pt x="145" y="238"/>
                  <a:pt x="117" y="229"/>
                </a:cubicBezTo>
                <a:cubicBezTo>
                  <a:pt x="101" y="205"/>
                  <a:pt x="73" y="189"/>
                  <a:pt x="58" y="165"/>
                </a:cubicBezTo>
                <a:cubicBezTo>
                  <a:pt x="55" y="160"/>
                  <a:pt x="53" y="153"/>
                  <a:pt x="48" y="149"/>
                </a:cubicBezTo>
                <a:cubicBezTo>
                  <a:pt x="38" y="141"/>
                  <a:pt x="16" y="128"/>
                  <a:pt x="16" y="128"/>
                </a:cubicBezTo>
                <a:cubicBezTo>
                  <a:pt x="10" y="119"/>
                  <a:pt x="0" y="108"/>
                  <a:pt x="0" y="96"/>
                </a:cubicBezTo>
                <a:cubicBezTo>
                  <a:pt x="0" y="90"/>
                  <a:pt x="5" y="86"/>
                  <a:pt x="5" y="80"/>
                </a:cubicBezTo>
                <a:cubicBezTo>
                  <a:pt x="5" y="78"/>
                  <a:pt x="2" y="83"/>
                  <a:pt x="0" y="85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44000"/>
                </a:schemeClr>
              </a:gs>
              <a:gs pos="100000">
                <a:schemeClr val="hlink">
                  <a:gamma/>
                  <a:shade val="86275"/>
                  <a:invGamma/>
                  <a:alpha val="52000"/>
                </a:schemeClr>
              </a:gs>
            </a:gsLst>
            <a:path path="rect">
              <a:fillToRect r="100000" b="100000"/>
            </a:path>
          </a:gradFill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29493" name="Freeform 21"/>
          <p:cNvSpPr>
            <a:spLocks/>
          </p:cNvSpPr>
          <p:nvPr/>
        </p:nvSpPr>
        <p:spPr bwMode="auto">
          <a:xfrm>
            <a:off x="5816600" y="4260850"/>
            <a:ext cx="768350" cy="365125"/>
          </a:xfrm>
          <a:custGeom>
            <a:avLst/>
            <a:gdLst/>
            <a:ahLst/>
            <a:cxnLst>
              <a:cxn ang="0">
                <a:pos x="16" y="86"/>
              </a:cxn>
              <a:cxn ang="0">
                <a:pos x="48" y="107"/>
              </a:cxn>
              <a:cxn ang="0">
                <a:pos x="59" y="123"/>
              </a:cxn>
              <a:cxn ang="0">
                <a:pos x="107" y="155"/>
              </a:cxn>
              <a:cxn ang="0">
                <a:pos x="224" y="230"/>
              </a:cxn>
              <a:cxn ang="0">
                <a:pos x="363" y="208"/>
              </a:cxn>
              <a:cxn ang="0">
                <a:pos x="411" y="192"/>
              </a:cxn>
              <a:cxn ang="0">
                <a:pos x="453" y="182"/>
              </a:cxn>
              <a:cxn ang="0">
                <a:pos x="437" y="123"/>
              </a:cxn>
              <a:cxn ang="0">
                <a:pos x="405" y="102"/>
              </a:cxn>
              <a:cxn ang="0">
                <a:pos x="373" y="80"/>
              </a:cxn>
              <a:cxn ang="0">
                <a:pos x="315" y="22"/>
              </a:cxn>
              <a:cxn ang="0">
                <a:pos x="283" y="0"/>
              </a:cxn>
              <a:cxn ang="0">
                <a:pos x="107" y="43"/>
              </a:cxn>
              <a:cxn ang="0">
                <a:pos x="75" y="48"/>
              </a:cxn>
              <a:cxn ang="0">
                <a:pos x="27" y="59"/>
              </a:cxn>
              <a:cxn ang="0">
                <a:pos x="5" y="91"/>
              </a:cxn>
              <a:cxn ang="0">
                <a:pos x="32" y="96"/>
              </a:cxn>
              <a:cxn ang="0">
                <a:pos x="16" y="86"/>
              </a:cxn>
            </a:cxnLst>
            <a:rect l="0" t="0" r="r" b="b"/>
            <a:pathLst>
              <a:path w="484" h="230">
                <a:moveTo>
                  <a:pt x="16" y="86"/>
                </a:moveTo>
                <a:cubicBezTo>
                  <a:pt x="27" y="93"/>
                  <a:pt x="41" y="96"/>
                  <a:pt x="48" y="107"/>
                </a:cubicBezTo>
                <a:cubicBezTo>
                  <a:pt x="52" y="112"/>
                  <a:pt x="54" y="119"/>
                  <a:pt x="59" y="123"/>
                </a:cubicBezTo>
                <a:cubicBezTo>
                  <a:pt x="74" y="136"/>
                  <a:pt x="91" y="144"/>
                  <a:pt x="107" y="155"/>
                </a:cubicBezTo>
                <a:cubicBezTo>
                  <a:pt x="143" y="181"/>
                  <a:pt x="182" y="214"/>
                  <a:pt x="224" y="230"/>
                </a:cubicBezTo>
                <a:cubicBezTo>
                  <a:pt x="275" y="226"/>
                  <a:pt x="316" y="224"/>
                  <a:pt x="363" y="208"/>
                </a:cubicBezTo>
                <a:cubicBezTo>
                  <a:pt x="379" y="203"/>
                  <a:pt x="395" y="196"/>
                  <a:pt x="411" y="192"/>
                </a:cubicBezTo>
                <a:cubicBezTo>
                  <a:pt x="425" y="188"/>
                  <a:pt x="453" y="182"/>
                  <a:pt x="453" y="182"/>
                </a:cubicBezTo>
                <a:cubicBezTo>
                  <a:pt x="484" y="160"/>
                  <a:pt x="466" y="132"/>
                  <a:pt x="437" y="123"/>
                </a:cubicBezTo>
                <a:cubicBezTo>
                  <a:pt x="399" y="85"/>
                  <a:pt x="441" y="123"/>
                  <a:pt x="405" y="102"/>
                </a:cubicBezTo>
                <a:cubicBezTo>
                  <a:pt x="394" y="96"/>
                  <a:pt x="373" y="80"/>
                  <a:pt x="373" y="80"/>
                </a:cubicBezTo>
                <a:cubicBezTo>
                  <a:pt x="359" y="57"/>
                  <a:pt x="334" y="41"/>
                  <a:pt x="315" y="22"/>
                </a:cubicBezTo>
                <a:cubicBezTo>
                  <a:pt x="306" y="13"/>
                  <a:pt x="283" y="0"/>
                  <a:pt x="283" y="0"/>
                </a:cubicBezTo>
                <a:cubicBezTo>
                  <a:pt x="224" y="11"/>
                  <a:pt x="166" y="32"/>
                  <a:pt x="107" y="43"/>
                </a:cubicBezTo>
                <a:cubicBezTo>
                  <a:pt x="96" y="45"/>
                  <a:pt x="86" y="46"/>
                  <a:pt x="75" y="48"/>
                </a:cubicBezTo>
                <a:cubicBezTo>
                  <a:pt x="59" y="51"/>
                  <a:pt x="27" y="59"/>
                  <a:pt x="27" y="59"/>
                </a:cubicBezTo>
                <a:cubicBezTo>
                  <a:pt x="20" y="70"/>
                  <a:pt x="12" y="80"/>
                  <a:pt x="5" y="91"/>
                </a:cubicBezTo>
                <a:cubicBezTo>
                  <a:pt x="0" y="99"/>
                  <a:pt x="24" y="100"/>
                  <a:pt x="32" y="96"/>
                </a:cubicBezTo>
                <a:cubicBezTo>
                  <a:pt x="38" y="93"/>
                  <a:pt x="21" y="89"/>
                  <a:pt x="16" y="86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44000"/>
                </a:schemeClr>
              </a:gs>
              <a:gs pos="100000">
                <a:schemeClr val="hlink">
                  <a:gamma/>
                  <a:shade val="86275"/>
                  <a:invGamma/>
                  <a:alpha val="52000"/>
                </a:schemeClr>
              </a:gs>
            </a:gsLst>
            <a:path path="rect">
              <a:fillToRect r="100000" b="100000"/>
            </a:path>
          </a:gradFill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29494" name="Freeform 22"/>
          <p:cNvSpPr>
            <a:spLocks/>
          </p:cNvSpPr>
          <p:nvPr/>
        </p:nvSpPr>
        <p:spPr bwMode="auto">
          <a:xfrm>
            <a:off x="3071813" y="4184650"/>
            <a:ext cx="2630487" cy="981075"/>
          </a:xfrm>
          <a:custGeom>
            <a:avLst/>
            <a:gdLst/>
            <a:ahLst/>
            <a:cxnLst>
              <a:cxn ang="0">
                <a:pos x="28" y="214"/>
              </a:cxn>
              <a:cxn ang="0">
                <a:pos x="102" y="288"/>
              </a:cxn>
              <a:cxn ang="0">
                <a:pos x="134" y="310"/>
              </a:cxn>
              <a:cxn ang="0">
                <a:pos x="150" y="320"/>
              </a:cxn>
              <a:cxn ang="0">
                <a:pos x="166" y="331"/>
              </a:cxn>
              <a:cxn ang="0">
                <a:pos x="220" y="384"/>
              </a:cxn>
              <a:cxn ang="0">
                <a:pos x="262" y="427"/>
              </a:cxn>
              <a:cxn ang="0">
                <a:pos x="326" y="480"/>
              </a:cxn>
              <a:cxn ang="0">
                <a:pos x="385" y="534"/>
              </a:cxn>
              <a:cxn ang="0">
                <a:pos x="444" y="576"/>
              </a:cxn>
              <a:cxn ang="0">
                <a:pos x="620" y="555"/>
              </a:cxn>
              <a:cxn ang="0">
                <a:pos x="1206" y="470"/>
              </a:cxn>
              <a:cxn ang="0">
                <a:pos x="1324" y="432"/>
              </a:cxn>
              <a:cxn ang="0">
                <a:pos x="1436" y="406"/>
              </a:cxn>
              <a:cxn ang="0">
                <a:pos x="1606" y="363"/>
              </a:cxn>
              <a:cxn ang="0">
                <a:pos x="1558" y="246"/>
              </a:cxn>
              <a:cxn ang="0">
                <a:pos x="1494" y="192"/>
              </a:cxn>
              <a:cxn ang="0">
                <a:pos x="1398" y="123"/>
              </a:cxn>
              <a:cxn ang="0">
                <a:pos x="1222" y="0"/>
              </a:cxn>
              <a:cxn ang="0">
                <a:pos x="1062" y="6"/>
              </a:cxn>
              <a:cxn ang="0">
                <a:pos x="1004" y="22"/>
              </a:cxn>
              <a:cxn ang="0">
                <a:pos x="972" y="32"/>
              </a:cxn>
              <a:cxn ang="0">
                <a:pos x="726" y="96"/>
              </a:cxn>
              <a:cxn ang="0">
                <a:pos x="380" y="150"/>
              </a:cxn>
              <a:cxn ang="0">
                <a:pos x="257" y="171"/>
              </a:cxn>
              <a:cxn ang="0">
                <a:pos x="49" y="198"/>
              </a:cxn>
              <a:cxn ang="0">
                <a:pos x="28" y="214"/>
              </a:cxn>
            </a:cxnLst>
            <a:rect l="0" t="0" r="r" b="b"/>
            <a:pathLst>
              <a:path w="1657" h="602">
                <a:moveTo>
                  <a:pt x="28" y="214"/>
                </a:moveTo>
                <a:cubicBezTo>
                  <a:pt x="60" y="234"/>
                  <a:pt x="71" y="267"/>
                  <a:pt x="102" y="288"/>
                </a:cubicBezTo>
                <a:cubicBezTo>
                  <a:pt x="113" y="295"/>
                  <a:pt x="123" y="303"/>
                  <a:pt x="134" y="310"/>
                </a:cubicBezTo>
                <a:cubicBezTo>
                  <a:pt x="139" y="313"/>
                  <a:pt x="145" y="317"/>
                  <a:pt x="150" y="320"/>
                </a:cubicBezTo>
                <a:cubicBezTo>
                  <a:pt x="155" y="324"/>
                  <a:pt x="166" y="331"/>
                  <a:pt x="166" y="331"/>
                </a:cubicBezTo>
                <a:cubicBezTo>
                  <a:pt x="180" y="351"/>
                  <a:pt x="200" y="371"/>
                  <a:pt x="220" y="384"/>
                </a:cubicBezTo>
                <a:cubicBezTo>
                  <a:pt x="232" y="403"/>
                  <a:pt x="245" y="412"/>
                  <a:pt x="262" y="427"/>
                </a:cubicBezTo>
                <a:cubicBezTo>
                  <a:pt x="285" y="448"/>
                  <a:pt x="297" y="471"/>
                  <a:pt x="326" y="480"/>
                </a:cubicBezTo>
                <a:cubicBezTo>
                  <a:pt x="341" y="502"/>
                  <a:pt x="363" y="519"/>
                  <a:pt x="385" y="534"/>
                </a:cubicBezTo>
                <a:cubicBezTo>
                  <a:pt x="400" y="556"/>
                  <a:pt x="419" y="568"/>
                  <a:pt x="444" y="576"/>
                </a:cubicBezTo>
                <a:cubicBezTo>
                  <a:pt x="482" y="602"/>
                  <a:pt x="574" y="560"/>
                  <a:pt x="620" y="555"/>
                </a:cubicBezTo>
                <a:cubicBezTo>
                  <a:pt x="817" y="535"/>
                  <a:pt x="1008" y="485"/>
                  <a:pt x="1206" y="470"/>
                </a:cubicBezTo>
                <a:cubicBezTo>
                  <a:pt x="1243" y="456"/>
                  <a:pt x="1286" y="441"/>
                  <a:pt x="1324" y="432"/>
                </a:cubicBezTo>
                <a:cubicBezTo>
                  <a:pt x="1360" y="424"/>
                  <a:pt x="1401" y="419"/>
                  <a:pt x="1436" y="406"/>
                </a:cubicBezTo>
                <a:cubicBezTo>
                  <a:pt x="1491" y="385"/>
                  <a:pt x="1548" y="372"/>
                  <a:pt x="1606" y="363"/>
                </a:cubicBezTo>
                <a:cubicBezTo>
                  <a:pt x="1657" y="328"/>
                  <a:pt x="1589" y="267"/>
                  <a:pt x="1558" y="246"/>
                </a:cubicBezTo>
                <a:cubicBezTo>
                  <a:pt x="1535" y="230"/>
                  <a:pt x="1516" y="209"/>
                  <a:pt x="1494" y="192"/>
                </a:cubicBezTo>
                <a:cubicBezTo>
                  <a:pt x="1462" y="168"/>
                  <a:pt x="1428" y="150"/>
                  <a:pt x="1398" y="123"/>
                </a:cubicBezTo>
                <a:cubicBezTo>
                  <a:pt x="1345" y="75"/>
                  <a:pt x="1290" y="26"/>
                  <a:pt x="1222" y="0"/>
                </a:cubicBezTo>
                <a:cubicBezTo>
                  <a:pt x="1169" y="2"/>
                  <a:pt x="1115" y="2"/>
                  <a:pt x="1062" y="6"/>
                </a:cubicBezTo>
                <a:cubicBezTo>
                  <a:pt x="1032" y="8"/>
                  <a:pt x="1027" y="14"/>
                  <a:pt x="1004" y="22"/>
                </a:cubicBezTo>
                <a:cubicBezTo>
                  <a:pt x="993" y="26"/>
                  <a:pt x="972" y="32"/>
                  <a:pt x="972" y="32"/>
                </a:cubicBezTo>
                <a:cubicBezTo>
                  <a:pt x="901" y="81"/>
                  <a:pt x="810" y="90"/>
                  <a:pt x="726" y="96"/>
                </a:cubicBezTo>
                <a:cubicBezTo>
                  <a:pt x="611" y="118"/>
                  <a:pt x="496" y="131"/>
                  <a:pt x="380" y="150"/>
                </a:cubicBezTo>
                <a:cubicBezTo>
                  <a:pt x="337" y="157"/>
                  <a:pt x="300" y="167"/>
                  <a:pt x="257" y="171"/>
                </a:cubicBezTo>
                <a:cubicBezTo>
                  <a:pt x="188" y="188"/>
                  <a:pt x="120" y="189"/>
                  <a:pt x="49" y="198"/>
                </a:cubicBezTo>
                <a:cubicBezTo>
                  <a:pt x="40" y="203"/>
                  <a:pt x="0" y="214"/>
                  <a:pt x="28" y="214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44000"/>
                </a:schemeClr>
              </a:gs>
              <a:gs pos="100000">
                <a:schemeClr val="hlink">
                  <a:gamma/>
                  <a:shade val="86275"/>
                  <a:invGamma/>
                  <a:alpha val="52000"/>
                </a:schemeClr>
              </a:gs>
            </a:gsLst>
            <a:path path="rect">
              <a:fillToRect r="100000" b="100000"/>
            </a:path>
          </a:gradFill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29495" name="Freeform 23"/>
          <p:cNvSpPr>
            <a:spLocks/>
          </p:cNvSpPr>
          <p:nvPr/>
        </p:nvSpPr>
        <p:spPr bwMode="auto">
          <a:xfrm>
            <a:off x="3648075" y="2543175"/>
            <a:ext cx="1990725" cy="1106488"/>
          </a:xfrm>
          <a:custGeom>
            <a:avLst/>
            <a:gdLst/>
            <a:ahLst/>
            <a:cxnLst>
              <a:cxn ang="0">
                <a:pos x="1" y="69"/>
              </a:cxn>
              <a:cxn ang="0">
                <a:pos x="118" y="48"/>
              </a:cxn>
              <a:cxn ang="0">
                <a:pos x="379" y="0"/>
              </a:cxn>
              <a:cxn ang="0">
                <a:pos x="454" y="5"/>
              </a:cxn>
              <a:cxn ang="0">
                <a:pos x="566" y="69"/>
              </a:cxn>
              <a:cxn ang="0">
                <a:pos x="598" y="101"/>
              </a:cxn>
              <a:cxn ang="0">
                <a:pos x="630" y="122"/>
              </a:cxn>
              <a:cxn ang="0">
                <a:pos x="662" y="144"/>
              </a:cxn>
              <a:cxn ang="0">
                <a:pos x="721" y="197"/>
              </a:cxn>
              <a:cxn ang="0">
                <a:pos x="886" y="341"/>
              </a:cxn>
              <a:cxn ang="0">
                <a:pos x="955" y="389"/>
              </a:cxn>
              <a:cxn ang="0">
                <a:pos x="1099" y="490"/>
              </a:cxn>
              <a:cxn ang="0">
                <a:pos x="1163" y="533"/>
              </a:cxn>
              <a:cxn ang="0">
                <a:pos x="1227" y="570"/>
              </a:cxn>
              <a:cxn ang="0">
                <a:pos x="1238" y="586"/>
              </a:cxn>
              <a:cxn ang="0">
                <a:pos x="1254" y="597"/>
              </a:cxn>
              <a:cxn ang="0">
                <a:pos x="1185" y="624"/>
              </a:cxn>
              <a:cxn ang="0">
                <a:pos x="1057" y="634"/>
              </a:cxn>
              <a:cxn ang="0">
                <a:pos x="763" y="693"/>
              </a:cxn>
              <a:cxn ang="0">
                <a:pos x="662" y="682"/>
              </a:cxn>
              <a:cxn ang="0">
                <a:pos x="550" y="608"/>
              </a:cxn>
              <a:cxn ang="0">
                <a:pos x="475" y="544"/>
              </a:cxn>
              <a:cxn ang="0">
                <a:pos x="406" y="464"/>
              </a:cxn>
              <a:cxn ang="0">
                <a:pos x="379" y="432"/>
              </a:cxn>
              <a:cxn ang="0">
                <a:pos x="374" y="416"/>
              </a:cxn>
              <a:cxn ang="0">
                <a:pos x="294" y="325"/>
              </a:cxn>
              <a:cxn ang="0">
                <a:pos x="171" y="202"/>
              </a:cxn>
              <a:cxn ang="0">
                <a:pos x="107" y="160"/>
              </a:cxn>
              <a:cxn ang="0">
                <a:pos x="59" y="122"/>
              </a:cxn>
              <a:cxn ang="0">
                <a:pos x="17" y="85"/>
              </a:cxn>
              <a:cxn ang="0">
                <a:pos x="1" y="69"/>
              </a:cxn>
            </a:cxnLst>
            <a:rect l="0" t="0" r="r" b="b"/>
            <a:pathLst>
              <a:path w="1254" h="697">
                <a:moveTo>
                  <a:pt x="1" y="69"/>
                </a:moveTo>
                <a:cubicBezTo>
                  <a:pt x="41" y="57"/>
                  <a:pt x="77" y="55"/>
                  <a:pt x="118" y="48"/>
                </a:cubicBezTo>
                <a:cubicBezTo>
                  <a:pt x="205" y="33"/>
                  <a:pt x="292" y="14"/>
                  <a:pt x="379" y="0"/>
                </a:cubicBezTo>
                <a:cubicBezTo>
                  <a:pt x="404" y="2"/>
                  <a:pt x="429" y="2"/>
                  <a:pt x="454" y="5"/>
                </a:cubicBezTo>
                <a:cubicBezTo>
                  <a:pt x="494" y="9"/>
                  <a:pt x="533" y="47"/>
                  <a:pt x="566" y="69"/>
                </a:cubicBezTo>
                <a:cubicBezTo>
                  <a:pt x="578" y="78"/>
                  <a:pt x="585" y="93"/>
                  <a:pt x="598" y="101"/>
                </a:cubicBezTo>
                <a:cubicBezTo>
                  <a:pt x="609" y="108"/>
                  <a:pt x="619" y="115"/>
                  <a:pt x="630" y="122"/>
                </a:cubicBezTo>
                <a:cubicBezTo>
                  <a:pt x="641" y="129"/>
                  <a:pt x="662" y="144"/>
                  <a:pt x="662" y="144"/>
                </a:cubicBezTo>
                <a:cubicBezTo>
                  <a:pt x="680" y="170"/>
                  <a:pt x="698" y="167"/>
                  <a:pt x="721" y="197"/>
                </a:cubicBezTo>
                <a:cubicBezTo>
                  <a:pt x="764" y="254"/>
                  <a:pt x="827" y="302"/>
                  <a:pt x="886" y="341"/>
                </a:cubicBezTo>
                <a:cubicBezTo>
                  <a:pt x="907" y="355"/>
                  <a:pt x="931" y="381"/>
                  <a:pt x="955" y="389"/>
                </a:cubicBezTo>
                <a:cubicBezTo>
                  <a:pt x="1004" y="421"/>
                  <a:pt x="1049" y="459"/>
                  <a:pt x="1099" y="490"/>
                </a:cubicBezTo>
                <a:cubicBezTo>
                  <a:pt x="1121" y="504"/>
                  <a:pt x="1136" y="525"/>
                  <a:pt x="1163" y="533"/>
                </a:cubicBezTo>
                <a:cubicBezTo>
                  <a:pt x="1185" y="548"/>
                  <a:pt x="1202" y="562"/>
                  <a:pt x="1227" y="570"/>
                </a:cubicBezTo>
                <a:cubicBezTo>
                  <a:pt x="1231" y="575"/>
                  <a:pt x="1233" y="581"/>
                  <a:pt x="1238" y="586"/>
                </a:cubicBezTo>
                <a:cubicBezTo>
                  <a:pt x="1243" y="591"/>
                  <a:pt x="1254" y="591"/>
                  <a:pt x="1254" y="597"/>
                </a:cubicBezTo>
                <a:cubicBezTo>
                  <a:pt x="1254" y="606"/>
                  <a:pt x="1197" y="621"/>
                  <a:pt x="1185" y="624"/>
                </a:cubicBezTo>
                <a:cubicBezTo>
                  <a:pt x="1157" y="632"/>
                  <a:pt x="1059" y="634"/>
                  <a:pt x="1057" y="634"/>
                </a:cubicBezTo>
                <a:cubicBezTo>
                  <a:pt x="958" y="648"/>
                  <a:pt x="861" y="675"/>
                  <a:pt x="763" y="693"/>
                </a:cubicBezTo>
                <a:cubicBezTo>
                  <a:pt x="751" y="692"/>
                  <a:pt x="689" y="697"/>
                  <a:pt x="662" y="682"/>
                </a:cubicBezTo>
                <a:cubicBezTo>
                  <a:pt x="629" y="663"/>
                  <a:pt x="577" y="635"/>
                  <a:pt x="550" y="608"/>
                </a:cubicBezTo>
                <a:cubicBezTo>
                  <a:pt x="524" y="582"/>
                  <a:pt x="507" y="559"/>
                  <a:pt x="475" y="544"/>
                </a:cubicBezTo>
                <a:cubicBezTo>
                  <a:pt x="458" y="516"/>
                  <a:pt x="430" y="488"/>
                  <a:pt x="406" y="464"/>
                </a:cubicBezTo>
                <a:cubicBezTo>
                  <a:pt x="395" y="427"/>
                  <a:pt x="412" y="471"/>
                  <a:pt x="379" y="432"/>
                </a:cubicBezTo>
                <a:cubicBezTo>
                  <a:pt x="375" y="428"/>
                  <a:pt x="377" y="421"/>
                  <a:pt x="374" y="416"/>
                </a:cubicBezTo>
                <a:cubicBezTo>
                  <a:pt x="356" y="389"/>
                  <a:pt x="322" y="344"/>
                  <a:pt x="294" y="325"/>
                </a:cubicBezTo>
                <a:cubicBezTo>
                  <a:pt x="263" y="280"/>
                  <a:pt x="215" y="236"/>
                  <a:pt x="171" y="202"/>
                </a:cubicBezTo>
                <a:cubicBezTo>
                  <a:pt x="153" y="188"/>
                  <a:pt x="123" y="176"/>
                  <a:pt x="107" y="160"/>
                </a:cubicBezTo>
                <a:cubicBezTo>
                  <a:pt x="71" y="124"/>
                  <a:pt x="89" y="133"/>
                  <a:pt x="59" y="122"/>
                </a:cubicBezTo>
                <a:cubicBezTo>
                  <a:pt x="42" y="95"/>
                  <a:pt x="55" y="110"/>
                  <a:pt x="17" y="85"/>
                </a:cubicBezTo>
                <a:cubicBezTo>
                  <a:pt x="0" y="73"/>
                  <a:pt x="1" y="80"/>
                  <a:pt x="1" y="69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44000"/>
                </a:schemeClr>
              </a:gs>
              <a:gs pos="100000">
                <a:schemeClr val="hlink">
                  <a:gamma/>
                  <a:shade val="86275"/>
                  <a:invGamma/>
                  <a:alpha val="52000"/>
                </a:schemeClr>
              </a:gs>
            </a:gsLst>
            <a:path path="rect">
              <a:fillToRect r="100000" b="100000"/>
            </a:path>
          </a:gradFill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29496" name="Line 24"/>
          <p:cNvSpPr>
            <a:spLocks noChangeShapeType="1"/>
          </p:cNvSpPr>
          <p:nvPr/>
        </p:nvSpPr>
        <p:spPr bwMode="auto">
          <a:xfrm>
            <a:off x="3240088" y="3429000"/>
            <a:ext cx="360362" cy="396875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497" name="Line 25"/>
          <p:cNvSpPr>
            <a:spLocks noChangeShapeType="1"/>
          </p:cNvSpPr>
          <p:nvPr/>
        </p:nvSpPr>
        <p:spPr bwMode="auto">
          <a:xfrm>
            <a:off x="4319588" y="3321050"/>
            <a:ext cx="0" cy="503238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498" name="Line 26"/>
          <p:cNvSpPr>
            <a:spLocks noChangeShapeType="1"/>
          </p:cNvSpPr>
          <p:nvPr/>
        </p:nvSpPr>
        <p:spPr bwMode="auto">
          <a:xfrm>
            <a:off x="4392613" y="3933825"/>
            <a:ext cx="1655762" cy="32385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499" name="Line 27"/>
          <p:cNvSpPr>
            <a:spLocks noChangeShapeType="1"/>
          </p:cNvSpPr>
          <p:nvPr/>
        </p:nvSpPr>
        <p:spPr bwMode="auto">
          <a:xfrm>
            <a:off x="5616575" y="4618038"/>
            <a:ext cx="503238" cy="0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83" name="Text Box 28"/>
          <p:cNvSpPr txBox="1">
            <a:spLocks noChangeArrowheads="1"/>
          </p:cNvSpPr>
          <p:nvPr/>
        </p:nvSpPr>
        <p:spPr bwMode="auto">
          <a:xfrm>
            <a:off x="85725" y="1109663"/>
            <a:ext cx="4594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0">
                <a:solidFill>
                  <a:schemeClr val="tx2"/>
                </a:solidFill>
              </a:rPr>
              <a:t>Intel D850MD Motherboard:</a:t>
            </a:r>
          </a:p>
        </p:txBody>
      </p:sp>
      <p:sp>
        <p:nvSpPr>
          <p:cNvPr id="1129501" name="Text Box 29"/>
          <p:cNvSpPr txBox="1">
            <a:spLocks noChangeArrowheads="1"/>
          </p:cNvSpPr>
          <p:nvPr/>
        </p:nvSpPr>
        <p:spPr bwMode="auto">
          <a:xfrm>
            <a:off x="2519363" y="3622675"/>
            <a:ext cx="10429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>
                <a:solidFill>
                  <a:schemeClr val="accent2"/>
                </a:solidFill>
              </a:rPr>
              <a:t>system bus</a:t>
            </a:r>
          </a:p>
        </p:txBody>
      </p:sp>
      <p:sp>
        <p:nvSpPr>
          <p:cNvPr id="1129502" name="Text Box 30"/>
          <p:cNvSpPr txBox="1">
            <a:spLocks noChangeArrowheads="1"/>
          </p:cNvSpPr>
          <p:nvPr/>
        </p:nvSpPr>
        <p:spPr bwMode="auto">
          <a:xfrm>
            <a:off x="4319588" y="3321050"/>
            <a:ext cx="868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RDRAM </a:t>
            </a:r>
          </a:p>
          <a:p>
            <a:r>
              <a:rPr lang="en-US" sz="1200">
                <a:solidFill>
                  <a:schemeClr val="accent2"/>
                </a:solidFill>
              </a:rPr>
              <a:t>interface</a:t>
            </a:r>
          </a:p>
        </p:txBody>
      </p:sp>
      <p:sp>
        <p:nvSpPr>
          <p:cNvPr id="1129503" name="Text Box 31"/>
          <p:cNvSpPr txBox="1">
            <a:spLocks noChangeArrowheads="1"/>
          </p:cNvSpPr>
          <p:nvPr/>
        </p:nvSpPr>
        <p:spPr bwMode="auto">
          <a:xfrm>
            <a:off x="5421313" y="3897313"/>
            <a:ext cx="1203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>
                <a:solidFill>
                  <a:schemeClr val="accent2"/>
                </a:solidFill>
              </a:rPr>
              <a:t>hub interface</a:t>
            </a:r>
          </a:p>
        </p:txBody>
      </p:sp>
      <p:sp>
        <p:nvSpPr>
          <p:cNvPr id="1129504" name="Text Box 32"/>
          <p:cNvSpPr txBox="1">
            <a:spLocks noChangeArrowheads="1"/>
          </p:cNvSpPr>
          <p:nvPr/>
        </p:nvSpPr>
        <p:spPr bwMode="auto">
          <a:xfrm>
            <a:off x="5724525" y="4616450"/>
            <a:ext cx="45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>
                <a:solidFill>
                  <a:schemeClr val="accent2"/>
                </a:solidFill>
              </a:rPr>
              <a:t>PCI</a:t>
            </a:r>
          </a:p>
          <a:p>
            <a:pPr algn="r"/>
            <a:r>
              <a:rPr lang="en-US" sz="1200">
                <a:solidFill>
                  <a:schemeClr val="accent2"/>
                </a:solidFill>
              </a:rPr>
              <a:t>bus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2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2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2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476" grpId="0"/>
      <p:bldP spid="1129477" grpId="0"/>
      <p:bldP spid="1129478" grpId="0"/>
      <p:bldP spid="1129479" grpId="0"/>
      <p:bldP spid="1129480" grpId="0"/>
      <p:bldP spid="1129481" grpId="0" animBg="1"/>
      <p:bldP spid="1129481" grpId="1" animBg="1"/>
      <p:bldP spid="1129482" grpId="0" animBg="1"/>
      <p:bldP spid="1129482" grpId="1" animBg="1"/>
      <p:bldP spid="1129486" grpId="0" animBg="1"/>
      <p:bldP spid="1129486" grpId="1" animBg="1"/>
      <p:bldP spid="1129491" grpId="0" animBg="1"/>
      <p:bldP spid="1129492" grpId="0" animBg="1"/>
      <p:bldP spid="1129493" grpId="0" animBg="1"/>
      <p:bldP spid="1129494" grpId="0" animBg="1"/>
      <p:bldP spid="1129495" grpId="0" animBg="1"/>
      <p:bldP spid="1129496" grpId="0" animBg="1"/>
      <p:bldP spid="1129497" grpId="0" animBg="1"/>
      <p:bldP spid="1129498" grpId="0" animBg="1"/>
      <p:bldP spid="1129499" grpId="0" animBg="1"/>
      <p:bldP spid="1129501" grpId="0"/>
      <p:bldP spid="1129502" grpId="0"/>
      <p:bldP spid="1129503" grpId="0"/>
      <p:bldP spid="112950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Line 2"/>
          <p:cNvSpPr>
            <a:spLocks noChangeShapeType="1"/>
          </p:cNvSpPr>
          <p:nvPr/>
        </p:nvSpPr>
        <p:spPr bwMode="auto">
          <a:xfrm flipV="1">
            <a:off x="1852613" y="2420938"/>
            <a:ext cx="0" cy="827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7" name="AutoShape 3"/>
          <p:cNvSpPr>
            <a:spLocks noChangeArrowheads="1"/>
          </p:cNvSpPr>
          <p:nvPr/>
        </p:nvSpPr>
        <p:spPr bwMode="auto">
          <a:xfrm>
            <a:off x="1168400" y="1449388"/>
            <a:ext cx="1404938" cy="126047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Pentium 4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Processor</a:t>
            </a:r>
          </a:p>
          <a:p>
            <a:pPr algn="ctr"/>
            <a:endParaRPr lang="en-US" sz="1600">
              <a:solidFill>
                <a:schemeClr val="bg1"/>
              </a:solidFill>
            </a:endParaRPr>
          </a:p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1223963" y="2205038"/>
            <a:ext cx="1295400" cy="18097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registers</a:t>
            </a: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1223963" y="2420938"/>
            <a:ext cx="1295400" cy="18097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cache(s)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700"/>
              <a:t>Example: </a:t>
            </a:r>
            <a:br>
              <a:rPr lang="en-US" sz="1700"/>
            </a:br>
            <a:r>
              <a:rPr lang="en-US" sz="3200"/>
              <a:t>Intel Hub Architecture (850 Chipset) – II</a:t>
            </a:r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 flipV="1">
            <a:off x="1852613" y="4616450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7592" name="Group 8"/>
          <p:cNvGrpSpPr>
            <a:grpSpLocks/>
          </p:cNvGrpSpPr>
          <p:nvPr/>
        </p:nvGrpSpPr>
        <p:grpSpPr bwMode="auto">
          <a:xfrm>
            <a:off x="1168400" y="5157788"/>
            <a:ext cx="1404938" cy="1403350"/>
            <a:chOff x="453" y="1833"/>
            <a:chExt cx="658" cy="658"/>
          </a:xfrm>
        </p:grpSpPr>
        <p:sp>
          <p:nvSpPr>
            <p:cNvPr id="67637" name="Rectangle 9"/>
            <p:cNvSpPr>
              <a:spLocks noChangeArrowheads="1"/>
            </p:cNvSpPr>
            <p:nvPr/>
          </p:nvSpPr>
          <p:spPr bwMode="auto">
            <a:xfrm>
              <a:off x="453" y="1833"/>
              <a:ext cx="658" cy="65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38" name="AutoShape 10"/>
            <p:cNvSpPr>
              <a:spLocks noChangeArrowheads="1"/>
            </p:cNvSpPr>
            <p:nvPr/>
          </p:nvSpPr>
          <p:spPr bwMode="auto">
            <a:xfrm>
              <a:off x="532" y="1901"/>
              <a:ext cx="499" cy="522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I/O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controller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hub</a:t>
              </a:r>
            </a:p>
          </p:txBody>
        </p:sp>
      </p:grpSp>
      <p:grpSp>
        <p:nvGrpSpPr>
          <p:cNvPr id="67593" name="Group 11"/>
          <p:cNvGrpSpPr>
            <a:grpSpLocks/>
          </p:cNvGrpSpPr>
          <p:nvPr/>
        </p:nvGrpSpPr>
        <p:grpSpPr bwMode="auto">
          <a:xfrm>
            <a:off x="1168400" y="3248025"/>
            <a:ext cx="1404938" cy="1368425"/>
            <a:chOff x="453" y="1833"/>
            <a:chExt cx="658" cy="658"/>
          </a:xfrm>
        </p:grpSpPr>
        <p:sp>
          <p:nvSpPr>
            <p:cNvPr id="67635" name="Rectangle 12"/>
            <p:cNvSpPr>
              <a:spLocks noChangeArrowheads="1"/>
            </p:cNvSpPr>
            <p:nvPr/>
          </p:nvSpPr>
          <p:spPr bwMode="auto">
            <a:xfrm>
              <a:off x="453" y="1833"/>
              <a:ext cx="658" cy="65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36" name="AutoShape 13"/>
            <p:cNvSpPr>
              <a:spLocks noChangeArrowheads="1"/>
            </p:cNvSpPr>
            <p:nvPr/>
          </p:nvSpPr>
          <p:spPr bwMode="auto">
            <a:xfrm>
              <a:off x="532" y="1901"/>
              <a:ext cx="499" cy="522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memory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controller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hub</a:t>
              </a:r>
            </a:p>
          </p:txBody>
        </p:sp>
      </p:grpSp>
      <p:sp>
        <p:nvSpPr>
          <p:cNvPr id="67594" name="AutoShape 14"/>
          <p:cNvSpPr>
            <a:spLocks noChangeArrowheads="1"/>
          </p:cNvSpPr>
          <p:nvPr/>
        </p:nvSpPr>
        <p:spPr bwMode="auto">
          <a:xfrm>
            <a:off x="4121150" y="321151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RDRAM</a:t>
            </a:r>
          </a:p>
        </p:txBody>
      </p:sp>
      <p:sp>
        <p:nvSpPr>
          <p:cNvPr id="67595" name="AutoShape 15"/>
          <p:cNvSpPr>
            <a:spLocks noChangeArrowheads="1"/>
          </p:cNvSpPr>
          <p:nvPr/>
        </p:nvSpPr>
        <p:spPr bwMode="auto">
          <a:xfrm>
            <a:off x="4121150" y="3533775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RDRAM</a:t>
            </a:r>
          </a:p>
        </p:txBody>
      </p:sp>
      <p:sp>
        <p:nvSpPr>
          <p:cNvPr id="67596" name="AutoShape 16"/>
          <p:cNvSpPr>
            <a:spLocks noChangeArrowheads="1"/>
          </p:cNvSpPr>
          <p:nvPr/>
        </p:nvSpPr>
        <p:spPr bwMode="auto">
          <a:xfrm>
            <a:off x="4121150" y="396716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RDRAM</a:t>
            </a:r>
          </a:p>
        </p:txBody>
      </p:sp>
      <p:sp>
        <p:nvSpPr>
          <p:cNvPr id="67597" name="AutoShape 17"/>
          <p:cNvSpPr>
            <a:spLocks noChangeArrowheads="1"/>
          </p:cNvSpPr>
          <p:nvPr/>
        </p:nvSpPr>
        <p:spPr bwMode="auto">
          <a:xfrm>
            <a:off x="4121150" y="429101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RDRAM</a:t>
            </a:r>
          </a:p>
        </p:txBody>
      </p:sp>
      <p:sp>
        <p:nvSpPr>
          <p:cNvPr id="67598" name="AutoShape 18"/>
          <p:cNvSpPr>
            <a:spLocks noChangeArrowheads="1"/>
          </p:cNvSpPr>
          <p:nvPr/>
        </p:nvSpPr>
        <p:spPr bwMode="auto">
          <a:xfrm>
            <a:off x="4121150" y="551656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PCI slots</a:t>
            </a:r>
          </a:p>
        </p:txBody>
      </p:sp>
      <p:sp>
        <p:nvSpPr>
          <p:cNvPr id="67599" name="AutoShape 19"/>
          <p:cNvSpPr>
            <a:spLocks noChangeArrowheads="1"/>
          </p:cNvSpPr>
          <p:nvPr/>
        </p:nvSpPr>
        <p:spPr bwMode="auto">
          <a:xfrm>
            <a:off x="4121150" y="584041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PCI slots</a:t>
            </a:r>
          </a:p>
        </p:txBody>
      </p:sp>
      <p:sp>
        <p:nvSpPr>
          <p:cNvPr id="67600" name="AutoShape 20"/>
          <p:cNvSpPr>
            <a:spLocks noChangeArrowheads="1"/>
          </p:cNvSpPr>
          <p:nvPr/>
        </p:nvSpPr>
        <p:spPr bwMode="auto">
          <a:xfrm>
            <a:off x="4121150" y="616426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PCI slots</a:t>
            </a:r>
          </a:p>
        </p:txBody>
      </p:sp>
      <p:sp>
        <p:nvSpPr>
          <p:cNvPr id="67601" name="Line 21"/>
          <p:cNvSpPr>
            <a:spLocks noChangeShapeType="1"/>
          </p:cNvSpPr>
          <p:nvPr/>
        </p:nvSpPr>
        <p:spPr bwMode="auto">
          <a:xfrm flipH="1">
            <a:off x="2573338" y="3521075"/>
            <a:ext cx="154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02" name="Line 22"/>
          <p:cNvSpPr>
            <a:spLocks noChangeShapeType="1"/>
          </p:cNvSpPr>
          <p:nvPr/>
        </p:nvSpPr>
        <p:spPr bwMode="auto">
          <a:xfrm flipH="1">
            <a:off x="2573338" y="4267200"/>
            <a:ext cx="154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03" name="Line 23"/>
          <p:cNvSpPr>
            <a:spLocks noChangeShapeType="1"/>
          </p:cNvSpPr>
          <p:nvPr/>
        </p:nvSpPr>
        <p:spPr bwMode="auto">
          <a:xfrm flipH="1">
            <a:off x="2573338" y="5984875"/>
            <a:ext cx="154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04" name="Text Box 24"/>
          <p:cNvSpPr txBox="1">
            <a:spLocks noChangeArrowheads="1"/>
          </p:cNvSpPr>
          <p:nvPr/>
        </p:nvSpPr>
        <p:spPr bwMode="auto">
          <a:xfrm>
            <a:off x="323850" y="2640013"/>
            <a:ext cx="15763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/>
              <a:t>system bus</a:t>
            </a:r>
          </a:p>
          <a:p>
            <a:pPr algn="r"/>
            <a:r>
              <a:rPr lang="en-US" sz="1000"/>
              <a:t>(64-bit, 400/533 MHz</a:t>
            </a:r>
            <a:br>
              <a:rPr lang="en-US" sz="1000"/>
            </a:br>
            <a:r>
              <a:rPr lang="en-US" sz="1000">
                <a:sym typeface="Wingdings" charset="2"/>
              </a:rPr>
              <a:t>~24-32 Gbps</a:t>
            </a:r>
            <a:r>
              <a:rPr lang="en-US" sz="1000"/>
              <a:t>)</a:t>
            </a:r>
          </a:p>
        </p:txBody>
      </p:sp>
      <p:sp>
        <p:nvSpPr>
          <p:cNvPr id="67605" name="Text Box 25"/>
          <p:cNvSpPr txBox="1">
            <a:spLocks noChangeArrowheads="1"/>
          </p:cNvSpPr>
          <p:nvPr/>
        </p:nvSpPr>
        <p:spPr bwMode="auto">
          <a:xfrm>
            <a:off x="452438" y="4565650"/>
            <a:ext cx="1435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/>
              <a:t>hub interface</a:t>
            </a:r>
          </a:p>
          <a:p>
            <a:pPr algn="r"/>
            <a:r>
              <a:rPr lang="en-US" sz="1000"/>
              <a:t>(four  8-bit, 66 MHz</a:t>
            </a:r>
            <a:br>
              <a:rPr lang="en-US" sz="1000"/>
            </a:br>
            <a:r>
              <a:rPr lang="en-US" sz="1000">
                <a:sym typeface="Wingdings" charset="2"/>
              </a:rPr>
              <a:t> 2 Gbps</a:t>
            </a:r>
            <a:r>
              <a:rPr lang="en-US" sz="1000"/>
              <a:t>)</a:t>
            </a:r>
          </a:p>
        </p:txBody>
      </p:sp>
      <p:sp>
        <p:nvSpPr>
          <p:cNvPr id="67606" name="Text Box 26"/>
          <p:cNvSpPr txBox="1">
            <a:spLocks noChangeArrowheads="1"/>
          </p:cNvSpPr>
          <p:nvPr/>
        </p:nvSpPr>
        <p:spPr bwMode="auto">
          <a:xfrm>
            <a:off x="2633663" y="5951538"/>
            <a:ext cx="11795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PCI bus</a:t>
            </a:r>
          </a:p>
          <a:p>
            <a:r>
              <a:rPr lang="en-US" sz="1000"/>
              <a:t>(32-bit, 33 MHz</a:t>
            </a:r>
            <a:br>
              <a:rPr lang="en-US" sz="1000"/>
            </a:br>
            <a:r>
              <a:rPr lang="en-US" sz="1000">
                <a:sym typeface="Wingdings" charset="2"/>
              </a:rPr>
              <a:t> 1 Gbps</a:t>
            </a:r>
            <a:r>
              <a:rPr lang="en-US" sz="1000"/>
              <a:t>)</a:t>
            </a:r>
          </a:p>
        </p:txBody>
      </p:sp>
      <p:sp>
        <p:nvSpPr>
          <p:cNvPr id="67607" name="Text Box 27"/>
          <p:cNvSpPr txBox="1">
            <a:spLocks noChangeArrowheads="1"/>
          </p:cNvSpPr>
          <p:nvPr/>
        </p:nvSpPr>
        <p:spPr bwMode="auto">
          <a:xfrm>
            <a:off x="2536825" y="3592513"/>
            <a:ext cx="1539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RAM interface</a:t>
            </a:r>
          </a:p>
          <a:p>
            <a:r>
              <a:rPr lang="en-US" sz="1000"/>
              <a:t>(two 64-bit, 200 MHz</a:t>
            </a:r>
            <a:br>
              <a:rPr lang="en-US" sz="1000"/>
            </a:br>
            <a:r>
              <a:rPr lang="en-US" sz="1000">
                <a:sym typeface="Wingdings" charset="2"/>
              </a:rPr>
              <a:t> ~24 Gbps</a:t>
            </a:r>
            <a:r>
              <a:rPr lang="en-US" sz="1000"/>
              <a:t>)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903913" y="3140075"/>
            <a:ext cx="2832100" cy="3348038"/>
            <a:chOff x="3946" y="1933"/>
            <a:chExt cx="1784" cy="2109"/>
          </a:xfrm>
        </p:grpSpPr>
        <p:sp>
          <p:nvSpPr>
            <p:cNvPr id="67630" name="Text Box 29"/>
            <p:cNvSpPr txBox="1">
              <a:spLocks noChangeArrowheads="1"/>
            </p:cNvSpPr>
            <p:nvPr/>
          </p:nvSpPr>
          <p:spPr bwMode="auto">
            <a:xfrm>
              <a:off x="3956" y="3394"/>
              <a:ext cx="10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folHlink"/>
                  </a:solidFill>
                </a:rPr>
                <a:t>network card</a:t>
              </a:r>
            </a:p>
          </p:txBody>
        </p:sp>
        <p:sp>
          <p:nvSpPr>
            <p:cNvPr id="67631" name="Text Box 30"/>
            <p:cNvSpPr txBox="1">
              <a:spLocks noChangeArrowheads="1"/>
            </p:cNvSpPr>
            <p:nvPr/>
          </p:nvSpPr>
          <p:spPr bwMode="auto">
            <a:xfrm>
              <a:off x="3958" y="3811"/>
              <a:ext cx="4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folHlink"/>
                  </a:solidFill>
                </a:rPr>
                <a:t>disk</a:t>
              </a:r>
            </a:p>
          </p:txBody>
        </p:sp>
        <p:sp>
          <p:nvSpPr>
            <p:cNvPr id="67632" name="Text Box 31"/>
            <p:cNvSpPr txBox="1">
              <a:spLocks noChangeArrowheads="1"/>
            </p:cNvSpPr>
            <p:nvPr/>
          </p:nvSpPr>
          <p:spPr bwMode="auto">
            <a:xfrm>
              <a:off x="3946" y="1933"/>
              <a:ext cx="8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folHlink"/>
                  </a:solidFill>
                </a:rPr>
                <a:t>file system</a:t>
              </a:r>
            </a:p>
          </p:txBody>
        </p:sp>
        <p:sp>
          <p:nvSpPr>
            <p:cNvPr id="67633" name="Text Box 32"/>
            <p:cNvSpPr txBox="1">
              <a:spLocks noChangeArrowheads="1"/>
            </p:cNvSpPr>
            <p:nvPr/>
          </p:nvSpPr>
          <p:spPr bwMode="auto">
            <a:xfrm>
              <a:off x="3946" y="2156"/>
              <a:ext cx="17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folHlink"/>
                  </a:solidFill>
                </a:rPr>
                <a:t>communication system</a:t>
              </a:r>
            </a:p>
          </p:txBody>
        </p:sp>
        <p:sp>
          <p:nvSpPr>
            <p:cNvPr id="67634" name="Text Box 33"/>
            <p:cNvSpPr txBox="1">
              <a:spLocks noChangeArrowheads="1"/>
            </p:cNvSpPr>
            <p:nvPr/>
          </p:nvSpPr>
          <p:spPr bwMode="auto">
            <a:xfrm>
              <a:off x="3946" y="2409"/>
              <a:ext cx="9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chemeClr val="folHlink"/>
                  </a:solidFill>
                </a:rPr>
                <a:t>application</a:t>
              </a:r>
            </a:p>
          </p:txBody>
        </p:sp>
      </p:grpSp>
      <p:sp>
        <p:nvSpPr>
          <p:cNvPr id="1130530" name="Rectangle 34"/>
          <p:cNvSpPr>
            <a:spLocks noChangeArrowheads="1"/>
          </p:cNvSpPr>
          <p:nvPr/>
        </p:nvSpPr>
        <p:spPr bwMode="auto">
          <a:xfrm>
            <a:off x="4175125" y="3284538"/>
            <a:ext cx="144463" cy="1444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531" name="Rectangle 35"/>
          <p:cNvSpPr>
            <a:spLocks noChangeArrowheads="1"/>
          </p:cNvSpPr>
          <p:nvPr/>
        </p:nvSpPr>
        <p:spPr bwMode="auto">
          <a:xfrm>
            <a:off x="4175125" y="3608388"/>
            <a:ext cx="144463" cy="1444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532" name="Rectangle 36"/>
          <p:cNvSpPr>
            <a:spLocks noChangeArrowheads="1"/>
          </p:cNvSpPr>
          <p:nvPr/>
        </p:nvSpPr>
        <p:spPr bwMode="auto">
          <a:xfrm>
            <a:off x="4175125" y="4040188"/>
            <a:ext cx="144463" cy="1444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533" name="Rectangle 37"/>
          <p:cNvSpPr>
            <a:spLocks noChangeArrowheads="1"/>
          </p:cNvSpPr>
          <p:nvPr/>
        </p:nvSpPr>
        <p:spPr bwMode="auto">
          <a:xfrm>
            <a:off x="4175125" y="5588000"/>
            <a:ext cx="144463" cy="1444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534" name="Rectangle 38"/>
          <p:cNvSpPr>
            <a:spLocks noChangeArrowheads="1"/>
          </p:cNvSpPr>
          <p:nvPr/>
        </p:nvSpPr>
        <p:spPr bwMode="auto">
          <a:xfrm>
            <a:off x="4175125" y="6237288"/>
            <a:ext cx="144463" cy="1444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5256213" y="873125"/>
            <a:ext cx="3816350" cy="1655763"/>
            <a:chOff x="3311" y="550"/>
            <a:chExt cx="2404" cy="1043"/>
          </a:xfrm>
        </p:grpSpPr>
        <p:sp>
          <p:nvSpPr>
            <p:cNvPr id="67625" name="AutoShape 40"/>
            <p:cNvSpPr>
              <a:spLocks noChangeArrowheads="1"/>
            </p:cNvSpPr>
            <p:nvPr/>
          </p:nvSpPr>
          <p:spPr bwMode="auto">
            <a:xfrm>
              <a:off x="3311" y="935"/>
              <a:ext cx="1066" cy="2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file system</a:t>
              </a:r>
            </a:p>
          </p:txBody>
        </p:sp>
        <p:sp>
          <p:nvSpPr>
            <p:cNvPr id="67626" name="AutoShape 41"/>
            <p:cNvSpPr>
              <a:spLocks noChangeArrowheads="1"/>
            </p:cNvSpPr>
            <p:nvPr/>
          </p:nvSpPr>
          <p:spPr bwMode="auto">
            <a:xfrm>
              <a:off x="4649" y="935"/>
              <a:ext cx="1066" cy="2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communication </a:t>
              </a:r>
            </a:p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system</a:t>
              </a:r>
            </a:p>
          </p:txBody>
        </p:sp>
        <p:sp>
          <p:nvSpPr>
            <p:cNvPr id="67627" name="AutoShape 42"/>
            <p:cNvSpPr>
              <a:spLocks noChangeArrowheads="1"/>
            </p:cNvSpPr>
            <p:nvPr/>
          </p:nvSpPr>
          <p:spPr bwMode="auto">
            <a:xfrm>
              <a:off x="3900" y="550"/>
              <a:ext cx="1246" cy="2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application</a:t>
              </a:r>
            </a:p>
          </p:txBody>
        </p:sp>
        <p:sp>
          <p:nvSpPr>
            <p:cNvPr id="67628" name="AutoShape 43"/>
            <p:cNvSpPr>
              <a:spLocks noChangeArrowheads="1"/>
            </p:cNvSpPr>
            <p:nvPr/>
          </p:nvSpPr>
          <p:spPr bwMode="auto">
            <a:xfrm>
              <a:off x="3311" y="1321"/>
              <a:ext cx="1066" cy="2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disk</a:t>
              </a:r>
            </a:p>
          </p:txBody>
        </p:sp>
        <p:sp>
          <p:nvSpPr>
            <p:cNvPr id="67629" name="AutoShape 44"/>
            <p:cNvSpPr>
              <a:spLocks noChangeArrowheads="1"/>
            </p:cNvSpPr>
            <p:nvPr/>
          </p:nvSpPr>
          <p:spPr bwMode="auto">
            <a:xfrm>
              <a:off x="4649" y="1321"/>
              <a:ext cx="1066" cy="2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network card</a:t>
              </a:r>
            </a:p>
          </p:txBody>
        </p:sp>
      </p:grpSp>
      <p:sp>
        <p:nvSpPr>
          <p:cNvPr id="1130541" name="Line 45"/>
          <p:cNvSpPr>
            <a:spLocks noChangeShapeType="1"/>
          </p:cNvSpPr>
          <p:nvPr/>
        </p:nvSpPr>
        <p:spPr bwMode="auto">
          <a:xfrm flipH="1" flipV="1">
            <a:off x="5435600" y="1628775"/>
            <a:ext cx="0" cy="863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542" name="Line 46"/>
          <p:cNvSpPr>
            <a:spLocks noChangeShapeType="1"/>
          </p:cNvSpPr>
          <p:nvPr/>
        </p:nvSpPr>
        <p:spPr bwMode="auto">
          <a:xfrm flipH="1" flipV="1">
            <a:off x="8928100" y="1628775"/>
            <a:ext cx="0" cy="863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543" name="Line 47"/>
          <p:cNvSpPr>
            <a:spLocks noChangeShapeType="1"/>
          </p:cNvSpPr>
          <p:nvPr/>
        </p:nvSpPr>
        <p:spPr bwMode="auto">
          <a:xfrm flipV="1">
            <a:off x="5472113" y="1089025"/>
            <a:ext cx="936625" cy="4667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544" name="Line 48"/>
          <p:cNvSpPr>
            <a:spLocks noChangeShapeType="1"/>
          </p:cNvSpPr>
          <p:nvPr/>
        </p:nvSpPr>
        <p:spPr bwMode="auto">
          <a:xfrm flipH="1" flipV="1">
            <a:off x="7991475" y="1089025"/>
            <a:ext cx="936625" cy="4667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545" name="Text Box 49"/>
          <p:cNvSpPr txBox="1">
            <a:spLocks noChangeArrowheads="1"/>
          </p:cNvSpPr>
          <p:nvPr/>
        </p:nvSpPr>
        <p:spPr bwMode="auto">
          <a:xfrm>
            <a:off x="3995738" y="765175"/>
            <a:ext cx="50863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u="sng">
                <a:solidFill>
                  <a:schemeClr val="hlink"/>
                </a:solidFill>
              </a:rPr>
              <a:t>Note:</a:t>
            </a:r>
            <a:br>
              <a:rPr lang="en-US" sz="1600" u="sng">
                <a:solidFill>
                  <a:schemeClr val="hlink"/>
                </a:solidFill>
              </a:rPr>
            </a:br>
            <a:r>
              <a:rPr lang="en-US" sz="1600" b="0">
                <a:solidFill>
                  <a:schemeClr val="hlink"/>
                </a:solidFill>
              </a:rPr>
              <a:t>these transfers only show data movement between sub-systems and not the commands themselves. Additionally, data touching operations within a sub-system will require that data is moved from memory and to the CPU, e.g.:</a:t>
            </a:r>
          </a:p>
          <a:p>
            <a:r>
              <a:rPr lang="en-US" sz="1600" b="0">
                <a:solidFill>
                  <a:schemeClr val="hlink"/>
                </a:solidFill>
              </a:rPr>
              <a:t>  - checksum calculation    - encryption</a:t>
            </a:r>
          </a:p>
          <a:p>
            <a:r>
              <a:rPr lang="en-US" sz="1600" b="0">
                <a:solidFill>
                  <a:schemeClr val="hlink"/>
                </a:solidFill>
              </a:rPr>
              <a:t>  - data encoding 	         - forward error correction</a:t>
            </a:r>
            <a:endParaRPr lang="en-US" sz="1600" b="0" baseline="40000">
              <a:solidFill>
                <a:schemeClr val="hlink"/>
              </a:solidFill>
            </a:endParaRPr>
          </a:p>
        </p:txBody>
      </p: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1800225" y="1916113"/>
            <a:ext cx="2520950" cy="2713037"/>
            <a:chOff x="1134" y="1207"/>
            <a:chExt cx="1588" cy="1709"/>
          </a:xfrm>
        </p:grpSpPr>
        <p:grpSp>
          <p:nvGrpSpPr>
            <p:cNvPr id="67621" name="Group 51"/>
            <p:cNvGrpSpPr>
              <a:grpSpLocks/>
            </p:cNvGrpSpPr>
            <p:nvPr/>
          </p:nvGrpSpPr>
          <p:grpSpPr bwMode="auto">
            <a:xfrm>
              <a:off x="1134" y="1207"/>
              <a:ext cx="1428" cy="1709"/>
              <a:chOff x="1134" y="1207"/>
              <a:chExt cx="1428" cy="1709"/>
            </a:xfrm>
          </p:grpSpPr>
          <p:sp>
            <p:nvSpPr>
              <p:cNvPr id="67623" name="Freeform 52"/>
              <p:cNvSpPr>
                <a:spLocks/>
              </p:cNvSpPr>
              <p:nvPr/>
            </p:nvSpPr>
            <p:spPr bwMode="auto">
              <a:xfrm>
                <a:off x="1164" y="1298"/>
                <a:ext cx="1398" cy="1618"/>
              </a:xfrm>
              <a:custGeom>
                <a:avLst/>
                <a:gdLst>
                  <a:gd name="T0" fmla="*/ 1398 w 1398"/>
                  <a:gd name="T1" fmla="*/ 1361 h 1618"/>
                  <a:gd name="T2" fmla="*/ 1058 w 1398"/>
                  <a:gd name="T3" fmla="*/ 1406 h 1618"/>
                  <a:gd name="T4" fmla="*/ 174 w 1398"/>
                  <a:gd name="T5" fmla="*/ 1384 h 1618"/>
                  <a:gd name="T6" fmla="*/ 15 w 1398"/>
                  <a:gd name="T7" fmla="*/ 0 h 16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98"/>
                  <a:gd name="T13" fmla="*/ 0 h 1618"/>
                  <a:gd name="T14" fmla="*/ 1398 w 1398"/>
                  <a:gd name="T15" fmla="*/ 1618 h 16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98" h="1618">
                    <a:moveTo>
                      <a:pt x="1398" y="1361"/>
                    </a:moveTo>
                    <a:cubicBezTo>
                      <a:pt x="1330" y="1381"/>
                      <a:pt x="1262" y="1402"/>
                      <a:pt x="1058" y="1406"/>
                    </a:cubicBezTo>
                    <a:cubicBezTo>
                      <a:pt x="854" y="1410"/>
                      <a:pt x="348" y="1618"/>
                      <a:pt x="174" y="1384"/>
                    </a:cubicBezTo>
                    <a:cubicBezTo>
                      <a:pt x="0" y="1150"/>
                      <a:pt x="7" y="575"/>
                      <a:pt x="15" y="0"/>
                    </a:cubicBezTo>
                  </a:path>
                </a:pathLst>
              </a:custGeom>
              <a:noFill/>
              <a:ln w="38100" cap="rnd">
                <a:solidFill>
                  <a:schemeClr val="tx1"/>
                </a:solidFill>
                <a:prstDash val="sysDot"/>
                <a:round/>
                <a:headEnd type="triangl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24" name="Rectangle 53"/>
              <p:cNvSpPr>
                <a:spLocks noChangeArrowheads="1"/>
              </p:cNvSpPr>
              <p:nvPr/>
            </p:nvSpPr>
            <p:spPr bwMode="auto">
              <a:xfrm>
                <a:off x="1134" y="1207"/>
                <a:ext cx="91" cy="91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7622" name="Rectangle 54"/>
            <p:cNvSpPr>
              <a:spLocks noChangeArrowheads="1"/>
            </p:cNvSpPr>
            <p:nvPr/>
          </p:nvSpPr>
          <p:spPr bwMode="auto">
            <a:xfrm>
              <a:off x="2631" y="2546"/>
              <a:ext cx="91" cy="9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-0.00069 C -0.01458 -0.01874 -0.01823 -0.03678 -0.04983 -0.04511 C -0.08142 -0.05344 -0.16424 -0.03377 -0.20035 -0.05112 C -0.23646 -0.06847 -0.25486 -0.09183 -0.26701 -0.1492 C -0.27917 -0.20657 -0.31684 -0.34906 -0.27274 -0.39579 C -0.22865 -0.44252 -0.04757 -0.42401 -0.0026 -0.42956 " pathEditMode="relative" ptsTypes="aaaaaA">
                                      <p:cBhvr>
                                        <p:cTn id="18" dur="5000" fill="hold"/>
                                        <p:tgtEl>
                                          <p:spTgt spid="1130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03747E-6 C 0.00035 0.0088 0.0007 0.01759 -0.0368 0.02152 C -0.0743 0.02545 -0.18854 0.03632 -0.22534 0.02314 C -0.26215 0.00995 -0.25659 -0.03006 -0.25746 -0.05805 C -0.25833 -0.08604 -0.24184 -0.12144 -0.23107 -0.14549 C -0.22031 -0.16955 -0.18941 -0.18598 -0.19323 -0.20217 C -0.19705 -0.21836 -0.23576 -0.24427 -0.25399 -0.24334 C -0.27222 -0.24242 -0.30173 -0.21535 -0.30225 -0.19592 C -0.30277 -0.17649 -0.26545 -0.17765 -0.25746 -0.12699 C -0.24948 -0.07633 -0.27691 0.06616 -0.25399 0.10873 C -0.23107 0.15129 -0.16198 0.12816 -0.11961 0.12862 C -0.07725 0.12908 -0.03871 0.12052 -3.61111E-6 0.11197 " pathEditMode="relative" ptsTypes="aaaaaaaaaaaA">
                                      <p:cBhvr>
                                        <p:cTn id="34" dur="5000" fill="hold"/>
                                        <p:tgtEl>
                                          <p:spTgt spid="1130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71663E-6 C -0.01302 0.01041 -0.02604 0.02082 -0.06788 0.0229 C -0.10972 0.02498 -0.21979 0.0569 -0.25069 0.01226 C -0.28159 -0.03239 -0.26267 -0.19246 -0.25295 -0.24497 C -0.24323 -0.29748 -0.1967 -0.28337 -0.19201 -0.30326 C -0.18732 -0.32316 -0.20642 -0.35601 -0.22534 -0.36456 C -0.24427 -0.37312 -0.29149 -0.3685 -0.30573 -0.35531 C -0.31996 -0.34213 -0.31857 -0.30211 -0.31041 -0.28476 C -0.30225 -0.26741 -0.26649 -0.28291 -0.25642 -0.25122 C -0.24635 -0.21953 -0.28472 -0.12237 -0.24948 -0.09508 C -0.21423 -0.06778 -0.08698 -0.09207 -0.04479 -0.08721 C -0.0026 -0.08235 0.00035 -0.07426 0.00348 -0.06593 " pathEditMode="relative" ptsTypes="aaaaaaaaaaaA">
                                      <p:cBhvr>
                                        <p:cTn id="50" dur="5000" fill="hold"/>
                                        <p:tgtEl>
                                          <p:spTgt spid="1130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737E-7 C -0.00174 -0.01064 -0.0033 -0.02128 -0.04375 -0.02452 C -0.0842 -0.02776 -0.20868 -0.0724 -0.24253 -0.01989 C -0.27639 0.03262 -0.28021 0.23132 -0.24705 0.291 C -0.21389 0.35068 -0.08542 0.33727 -0.04375 0.33842 C -0.00208 0.33958 0.00069 0.31899 0.00347 0.29864 " pathEditMode="relative" ptsTypes="aaaaaA">
                                      <p:cBhvr>
                                        <p:cTn id="66" dur="5000" fill="hold"/>
                                        <p:tgtEl>
                                          <p:spTgt spid="1130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530" grpId="0" animBg="1"/>
      <p:bldP spid="1130530" grpId="1" animBg="1"/>
      <p:bldP spid="1130530" grpId="2" animBg="1"/>
      <p:bldP spid="1130531" grpId="0" animBg="1"/>
      <p:bldP spid="1130531" grpId="1" animBg="1"/>
      <p:bldP spid="1130531" grpId="2" animBg="1"/>
      <p:bldP spid="1130532" grpId="0" animBg="1"/>
      <p:bldP spid="1130532" grpId="1" animBg="1"/>
      <p:bldP spid="1130532" grpId="2" animBg="1"/>
      <p:bldP spid="1130533" grpId="0" animBg="1"/>
      <p:bldP spid="1130533" grpId="1" animBg="1"/>
      <p:bldP spid="1130534" grpId="0" animBg="1"/>
      <p:bldP spid="1130534" grpId="1" animBg="1"/>
      <p:bldP spid="1130534" grpId="2" animBg="1"/>
      <p:bldP spid="1130541" grpId="0" animBg="1"/>
      <p:bldP spid="1130541" grpId="1" animBg="1"/>
      <p:bldP spid="1130542" grpId="0" animBg="1"/>
      <p:bldP spid="1130542" grpId="1" animBg="1"/>
      <p:bldP spid="1130543" grpId="0" animBg="1"/>
      <p:bldP spid="1130543" grpId="1" animBg="1"/>
      <p:bldP spid="1130544" grpId="0" animBg="1"/>
      <p:bldP spid="1130544" grpId="1" animBg="1"/>
      <p:bldP spid="113054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ChangeArrowheads="1"/>
          </p:cNvSpPr>
          <p:nvPr/>
        </p:nvSpPr>
        <p:spPr bwMode="auto">
          <a:xfrm>
            <a:off x="142875" y="873125"/>
            <a:ext cx="3384550" cy="352901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POWER 4 chip</a:t>
            </a:r>
          </a:p>
          <a:p>
            <a:pPr algn="ctr"/>
            <a:endParaRPr lang="en-US" sz="1600">
              <a:solidFill>
                <a:schemeClr val="bg1"/>
              </a:solidFill>
            </a:endParaRPr>
          </a:p>
          <a:p>
            <a:pPr algn="ctr"/>
            <a:endParaRPr lang="en-US" sz="1600">
              <a:solidFill>
                <a:schemeClr val="bg1"/>
              </a:solidFill>
            </a:endParaRPr>
          </a:p>
          <a:p>
            <a:pPr algn="ctr"/>
            <a:endParaRPr lang="en-US" sz="1600">
              <a:solidFill>
                <a:schemeClr val="bg1"/>
              </a:solidFill>
            </a:endParaRPr>
          </a:p>
          <a:p>
            <a:pPr algn="ctr"/>
            <a:endParaRPr lang="en-US" sz="1600">
              <a:solidFill>
                <a:schemeClr val="bg1"/>
              </a:solidFill>
            </a:endParaRPr>
          </a:p>
          <a:p>
            <a:pPr algn="ctr"/>
            <a:endParaRPr lang="en-US" sz="1600">
              <a:solidFill>
                <a:schemeClr val="bg1"/>
              </a:solidFill>
            </a:endParaRPr>
          </a:p>
          <a:p>
            <a:pPr algn="ctr"/>
            <a:endParaRPr lang="en-US" sz="1600">
              <a:solidFill>
                <a:schemeClr val="bg1"/>
              </a:solidFill>
            </a:endParaRPr>
          </a:p>
          <a:p>
            <a:pPr algn="ctr"/>
            <a:endParaRPr lang="en-US" sz="1600">
              <a:solidFill>
                <a:schemeClr val="bg1"/>
              </a:solidFill>
            </a:endParaRPr>
          </a:p>
          <a:p>
            <a:pPr algn="ctr"/>
            <a:endParaRPr lang="en-US" sz="1600">
              <a:solidFill>
                <a:schemeClr val="bg1"/>
              </a:solidFill>
            </a:endParaRPr>
          </a:p>
          <a:p>
            <a:pPr algn="ctr"/>
            <a:endParaRPr lang="en-US" sz="1600">
              <a:solidFill>
                <a:schemeClr val="bg1"/>
              </a:solidFill>
            </a:endParaRPr>
          </a:p>
          <a:p>
            <a:pPr algn="ctr"/>
            <a:endParaRPr lang="en-US" sz="1600">
              <a:solidFill>
                <a:schemeClr val="bg1"/>
              </a:solidFill>
            </a:endParaRPr>
          </a:p>
          <a:p>
            <a:pPr algn="ctr"/>
            <a:endParaRPr lang="en-US" sz="1600">
              <a:solidFill>
                <a:schemeClr val="bg1"/>
              </a:solidFill>
            </a:endParaRPr>
          </a:p>
          <a:p>
            <a:pPr algn="ctr"/>
            <a:endParaRPr lang="en-US" sz="1600">
              <a:solidFill>
                <a:schemeClr val="bg1"/>
              </a:solidFill>
            </a:endParaRPr>
          </a:p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700"/>
              <a:t>Example: </a:t>
            </a:r>
            <a:br>
              <a:rPr lang="en-US" sz="1700"/>
            </a:br>
            <a:r>
              <a:rPr lang="en-US" sz="3200"/>
              <a:t>IBM POWER 4</a:t>
            </a:r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5184775" y="4941888"/>
            <a:ext cx="1079500" cy="28892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PCI slots</a:t>
            </a: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5184775" y="5335588"/>
            <a:ext cx="1079500" cy="28892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PCI slots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6292850" y="4868863"/>
            <a:ext cx="1544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folHlink"/>
                </a:solidFill>
              </a:rPr>
              <a:t>network card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6296025" y="5300663"/>
            <a:ext cx="601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folHlink"/>
                </a:solidFill>
              </a:rPr>
              <a:t>disk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6629400" y="3379788"/>
            <a:ext cx="1292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folHlink"/>
                </a:solidFill>
              </a:rPr>
              <a:t>file system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6599238" y="3681413"/>
            <a:ext cx="2544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folHlink"/>
                </a:solidFill>
              </a:rPr>
              <a:t>communication system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6626225" y="3992563"/>
            <a:ext cx="1319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folHlink"/>
                </a:solidFill>
              </a:rPr>
              <a:t>application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256213" y="584200"/>
            <a:ext cx="3816350" cy="1655763"/>
            <a:chOff x="3311" y="550"/>
            <a:chExt cx="2404" cy="1043"/>
          </a:xfrm>
        </p:grpSpPr>
        <p:sp>
          <p:nvSpPr>
            <p:cNvPr id="69704" name="AutoShape 12"/>
            <p:cNvSpPr>
              <a:spLocks noChangeArrowheads="1"/>
            </p:cNvSpPr>
            <p:nvPr/>
          </p:nvSpPr>
          <p:spPr bwMode="auto">
            <a:xfrm>
              <a:off x="3311" y="935"/>
              <a:ext cx="1066" cy="2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file system</a:t>
              </a:r>
            </a:p>
          </p:txBody>
        </p:sp>
        <p:sp>
          <p:nvSpPr>
            <p:cNvPr id="69705" name="AutoShape 13"/>
            <p:cNvSpPr>
              <a:spLocks noChangeArrowheads="1"/>
            </p:cNvSpPr>
            <p:nvPr/>
          </p:nvSpPr>
          <p:spPr bwMode="auto">
            <a:xfrm>
              <a:off x="4649" y="935"/>
              <a:ext cx="1066" cy="2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communication </a:t>
              </a:r>
            </a:p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system</a:t>
              </a:r>
            </a:p>
          </p:txBody>
        </p:sp>
        <p:sp>
          <p:nvSpPr>
            <p:cNvPr id="69706" name="AutoShape 14"/>
            <p:cNvSpPr>
              <a:spLocks noChangeArrowheads="1"/>
            </p:cNvSpPr>
            <p:nvPr/>
          </p:nvSpPr>
          <p:spPr bwMode="auto">
            <a:xfrm>
              <a:off x="3900" y="550"/>
              <a:ext cx="1246" cy="2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application</a:t>
              </a:r>
            </a:p>
          </p:txBody>
        </p:sp>
        <p:sp>
          <p:nvSpPr>
            <p:cNvPr id="69707" name="AutoShape 15"/>
            <p:cNvSpPr>
              <a:spLocks noChangeArrowheads="1"/>
            </p:cNvSpPr>
            <p:nvPr/>
          </p:nvSpPr>
          <p:spPr bwMode="auto">
            <a:xfrm>
              <a:off x="3311" y="1321"/>
              <a:ext cx="1066" cy="2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disk</a:t>
              </a:r>
            </a:p>
          </p:txBody>
        </p:sp>
        <p:sp>
          <p:nvSpPr>
            <p:cNvPr id="69708" name="AutoShape 16"/>
            <p:cNvSpPr>
              <a:spLocks noChangeArrowheads="1"/>
            </p:cNvSpPr>
            <p:nvPr/>
          </p:nvSpPr>
          <p:spPr bwMode="auto">
            <a:xfrm>
              <a:off x="4649" y="1321"/>
              <a:ext cx="1066" cy="2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network card</a:t>
              </a:r>
            </a:p>
          </p:txBody>
        </p:sp>
      </p:grpSp>
      <p:sp>
        <p:nvSpPr>
          <p:cNvPr id="1132561" name="Line 17"/>
          <p:cNvSpPr>
            <a:spLocks noChangeShapeType="1"/>
          </p:cNvSpPr>
          <p:nvPr/>
        </p:nvSpPr>
        <p:spPr bwMode="auto">
          <a:xfrm flipH="1" flipV="1">
            <a:off x="5435600" y="1339850"/>
            <a:ext cx="0" cy="863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62" name="Line 18"/>
          <p:cNvSpPr>
            <a:spLocks noChangeShapeType="1"/>
          </p:cNvSpPr>
          <p:nvPr/>
        </p:nvSpPr>
        <p:spPr bwMode="auto">
          <a:xfrm flipH="1" flipV="1">
            <a:off x="8928100" y="1339850"/>
            <a:ext cx="0" cy="863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63" name="Line 19"/>
          <p:cNvSpPr>
            <a:spLocks noChangeShapeType="1"/>
          </p:cNvSpPr>
          <p:nvPr/>
        </p:nvSpPr>
        <p:spPr bwMode="auto">
          <a:xfrm flipV="1">
            <a:off x="5472113" y="800100"/>
            <a:ext cx="936625" cy="4667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64" name="Line 20"/>
          <p:cNvSpPr>
            <a:spLocks noChangeShapeType="1"/>
          </p:cNvSpPr>
          <p:nvPr/>
        </p:nvSpPr>
        <p:spPr bwMode="auto">
          <a:xfrm flipH="1" flipV="1">
            <a:off x="7991475" y="800100"/>
            <a:ext cx="936625" cy="4667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9648" name="Group 21"/>
          <p:cNvGrpSpPr>
            <a:grpSpLocks/>
          </p:cNvGrpSpPr>
          <p:nvPr/>
        </p:nvGrpSpPr>
        <p:grpSpPr bwMode="auto">
          <a:xfrm>
            <a:off x="1943100" y="1196975"/>
            <a:ext cx="1368425" cy="611188"/>
            <a:chOff x="1451" y="913"/>
            <a:chExt cx="862" cy="385"/>
          </a:xfrm>
        </p:grpSpPr>
        <p:sp>
          <p:nvSpPr>
            <p:cNvPr id="69702" name="AutoShape 22"/>
            <p:cNvSpPr>
              <a:spLocks noChangeArrowheads="1"/>
            </p:cNvSpPr>
            <p:nvPr/>
          </p:nvSpPr>
          <p:spPr bwMode="auto">
            <a:xfrm>
              <a:off x="1451" y="913"/>
              <a:ext cx="862" cy="385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CPU</a:t>
              </a:r>
            </a:p>
            <a:p>
              <a:pPr algn="ctr"/>
              <a:endParaRPr lang="en-US" sz="1000">
                <a:solidFill>
                  <a:schemeClr val="bg1"/>
                </a:solidFill>
              </a:endParaRPr>
            </a:p>
            <a:p>
              <a:pPr algn="ctr"/>
              <a:endParaRPr lang="en-US" sz="1000">
                <a:solidFill>
                  <a:schemeClr val="bg1"/>
                </a:solidFill>
              </a:endParaRPr>
            </a:p>
          </p:txBody>
        </p:sp>
        <p:sp>
          <p:nvSpPr>
            <p:cNvPr id="69703" name="AutoShape 23"/>
            <p:cNvSpPr>
              <a:spLocks noChangeArrowheads="1"/>
            </p:cNvSpPr>
            <p:nvPr/>
          </p:nvSpPr>
          <p:spPr bwMode="auto">
            <a:xfrm>
              <a:off x="1565" y="1117"/>
              <a:ext cx="635" cy="136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 wrap="none" tIns="0" bIns="360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L1</a:t>
              </a:r>
            </a:p>
          </p:txBody>
        </p:sp>
      </p:grpSp>
      <p:grpSp>
        <p:nvGrpSpPr>
          <p:cNvPr id="69649" name="Group 24"/>
          <p:cNvGrpSpPr>
            <a:grpSpLocks/>
          </p:cNvGrpSpPr>
          <p:nvPr/>
        </p:nvGrpSpPr>
        <p:grpSpPr bwMode="auto">
          <a:xfrm>
            <a:off x="358775" y="1196975"/>
            <a:ext cx="1368425" cy="611188"/>
            <a:chOff x="1451" y="913"/>
            <a:chExt cx="862" cy="385"/>
          </a:xfrm>
        </p:grpSpPr>
        <p:sp>
          <p:nvSpPr>
            <p:cNvPr id="69700" name="AutoShape 25"/>
            <p:cNvSpPr>
              <a:spLocks noChangeArrowheads="1"/>
            </p:cNvSpPr>
            <p:nvPr/>
          </p:nvSpPr>
          <p:spPr bwMode="auto">
            <a:xfrm>
              <a:off x="1451" y="913"/>
              <a:ext cx="862" cy="385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CPU</a:t>
              </a:r>
            </a:p>
            <a:p>
              <a:pPr algn="ctr"/>
              <a:endParaRPr lang="en-US" sz="1000">
                <a:solidFill>
                  <a:schemeClr val="bg1"/>
                </a:solidFill>
              </a:endParaRPr>
            </a:p>
            <a:p>
              <a:pPr algn="ctr"/>
              <a:endParaRPr lang="en-US" sz="1000">
                <a:solidFill>
                  <a:schemeClr val="bg1"/>
                </a:solidFill>
              </a:endParaRPr>
            </a:p>
          </p:txBody>
        </p:sp>
        <p:sp>
          <p:nvSpPr>
            <p:cNvPr id="69701" name="AutoShape 26"/>
            <p:cNvSpPr>
              <a:spLocks noChangeArrowheads="1"/>
            </p:cNvSpPr>
            <p:nvPr/>
          </p:nvSpPr>
          <p:spPr bwMode="auto">
            <a:xfrm>
              <a:off x="1565" y="1117"/>
              <a:ext cx="635" cy="136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 wrap="none" tIns="0" bIns="360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L1</a:t>
              </a:r>
            </a:p>
          </p:txBody>
        </p:sp>
      </p:grpSp>
      <p:sp>
        <p:nvSpPr>
          <p:cNvPr id="69650" name="AutoShape 27"/>
          <p:cNvSpPr>
            <a:spLocks noChangeArrowheads="1"/>
          </p:cNvSpPr>
          <p:nvPr/>
        </p:nvSpPr>
        <p:spPr bwMode="auto">
          <a:xfrm>
            <a:off x="358775" y="1925638"/>
            <a:ext cx="2952750" cy="2508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 wrap="none" tIns="10800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core interface switch</a:t>
            </a:r>
          </a:p>
        </p:txBody>
      </p:sp>
      <p:sp>
        <p:nvSpPr>
          <p:cNvPr id="69651" name="AutoShape 28"/>
          <p:cNvSpPr>
            <a:spLocks noChangeArrowheads="1"/>
          </p:cNvSpPr>
          <p:nvPr/>
        </p:nvSpPr>
        <p:spPr bwMode="auto">
          <a:xfrm>
            <a:off x="358775" y="2293938"/>
            <a:ext cx="2952750" cy="35877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noFill/>
            <a:round/>
            <a:headEnd/>
            <a:tailEnd/>
          </a:ln>
        </p:spPr>
        <p:txBody>
          <a:bodyPr wrap="none" tIns="10800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L2</a:t>
            </a:r>
          </a:p>
        </p:txBody>
      </p:sp>
      <p:sp>
        <p:nvSpPr>
          <p:cNvPr id="69652" name="AutoShape 29"/>
          <p:cNvSpPr>
            <a:spLocks noChangeArrowheads="1"/>
          </p:cNvSpPr>
          <p:nvPr/>
        </p:nvSpPr>
        <p:spPr bwMode="auto">
          <a:xfrm>
            <a:off x="358775" y="2770188"/>
            <a:ext cx="2952750" cy="649287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 wrap="none" tIns="10800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fabric controller</a:t>
            </a:r>
          </a:p>
          <a:p>
            <a:pPr algn="ctr"/>
            <a:r>
              <a:rPr lang="en-US" sz="1200" b="0">
                <a:solidFill>
                  <a:schemeClr val="bg1"/>
                </a:solidFill>
              </a:rPr>
              <a:t>(chip-chip fabric + multi-chip module)</a:t>
            </a:r>
          </a:p>
        </p:txBody>
      </p:sp>
      <p:sp>
        <p:nvSpPr>
          <p:cNvPr id="69653" name="AutoShape 30"/>
          <p:cNvSpPr>
            <a:spLocks noChangeArrowheads="1"/>
          </p:cNvSpPr>
          <p:nvPr/>
        </p:nvSpPr>
        <p:spPr bwMode="auto">
          <a:xfrm>
            <a:off x="358775" y="3538538"/>
            <a:ext cx="1189038" cy="576262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GX</a:t>
            </a:r>
            <a:br>
              <a:rPr lang="en-US" sz="1400">
                <a:solidFill>
                  <a:schemeClr val="bg1"/>
                </a:solidFill>
              </a:rPr>
            </a:br>
            <a:r>
              <a:rPr lang="en-US" sz="1400">
                <a:solidFill>
                  <a:schemeClr val="bg1"/>
                </a:solidFill>
              </a:rPr>
              <a:t>controller</a:t>
            </a:r>
          </a:p>
        </p:txBody>
      </p:sp>
      <p:sp>
        <p:nvSpPr>
          <p:cNvPr id="69654" name="AutoShape 31"/>
          <p:cNvSpPr>
            <a:spLocks noChangeArrowheads="1"/>
          </p:cNvSpPr>
          <p:nvPr/>
        </p:nvSpPr>
        <p:spPr bwMode="auto">
          <a:xfrm>
            <a:off x="2124075" y="3538538"/>
            <a:ext cx="1189038" cy="61277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L3 controller</a:t>
            </a:r>
          </a:p>
        </p:txBody>
      </p:sp>
      <p:sp>
        <p:nvSpPr>
          <p:cNvPr id="69655" name="AutoShape 32"/>
          <p:cNvSpPr>
            <a:spLocks noChangeArrowheads="1"/>
          </p:cNvSpPr>
          <p:nvPr/>
        </p:nvSpPr>
        <p:spPr bwMode="auto">
          <a:xfrm>
            <a:off x="358775" y="5013325"/>
            <a:ext cx="1189038" cy="126047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remote I/O</a:t>
            </a:r>
            <a:br>
              <a:rPr lang="en-US" sz="1400">
                <a:solidFill>
                  <a:schemeClr val="bg1"/>
                </a:solidFill>
              </a:rPr>
            </a:br>
            <a:r>
              <a:rPr lang="en-US" sz="1400">
                <a:solidFill>
                  <a:schemeClr val="bg1"/>
                </a:solidFill>
              </a:rPr>
              <a:t>(RIO)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bridge</a:t>
            </a:r>
          </a:p>
        </p:txBody>
      </p:sp>
      <p:sp>
        <p:nvSpPr>
          <p:cNvPr id="69656" name="AutoShape 33"/>
          <p:cNvSpPr>
            <a:spLocks noChangeArrowheads="1"/>
          </p:cNvSpPr>
          <p:nvPr/>
        </p:nvSpPr>
        <p:spPr bwMode="auto">
          <a:xfrm>
            <a:off x="2122488" y="5013325"/>
            <a:ext cx="1189037" cy="5048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PCI </a:t>
            </a:r>
            <a:br>
              <a:rPr lang="en-US" sz="1400">
                <a:solidFill>
                  <a:schemeClr val="bg1"/>
                </a:solidFill>
              </a:rPr>
            </a:br>
            <a:r>
              <a:rPr lang="en-US" sz="1400">
                <a:solidFill>
                  <a:schemeClr val="bg1"/>
                </a:solidFill>
              </a:rPr>
              <a:t>host bridge</a:t>
            </a:r>
          </a:p>
        </p:txBody>
      </p:sp>
      <p:sp>
        <p:nvSpPr>
          <p:cNvPr id="69657" name="AutoShape 34"/>
          <p:cNvSpPr>
            <a:spLocks noChangeArrowheads="1"/>
          </p:cNvSpPr>
          <p:nvPr/>
        </p:nvSpPr>
        <p:spPr bwMode="auto">
          <a:xfrm>
            <a:off x="2122488" y="5768975"/>
            <a:ext cx="1189037" cy="5048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PCI </a:t>
            </a:r>
            <a:br>
              <a:rPr lang="en-US" sz="1400">
                <a:solidFill>
                  <a:schemeClr val="bg1"/>
                </a:solidFill>
              </a:rPr>
            </a:br>
            <a:r>
              <a:rPr lang="en-US" sz="1400">
                <a:solidFill>
                  <a:schemeClr val="bg1"/>
                </a:solidFill>
              </a:rPr>
              <a:t>host bridge</a:t>
            </a:r>
          </a:p>
        </p:txBody>
      </p:sp>
      <p:sp>
        <p:nvSpPr>
          <p:cNvPr id="69658" name="AutoShape 35"/>
          <p:cNvSpPr>
            <a:spLocks noChangeArrowheads="1"/>
          </p:cNvSpPr>
          <p:nvPr/>
        </p:nvSpPr>
        <p:spPr bwMode="auto">
          <a:xfrm>
            <a:off x="3814763" y="5013325"/>
            <a:ext cx="901700" cy="5048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PCI-PCI </a:t>
            </a:r>
            <a:br>
              <a:rPr lang="en-US" sz="1400">
                <a:solidFill>
                  <a:schemeClr val="bg1"/>
                </a:solidFill>
              </a:rPr>
            </a:br>
            <a:r>
              <a:rPr lang="en-US" sz="1400">
                <a:solidFill>
                  <a:schemeClr val="bg1"/>
                </a:solidFill>
              </a:rPr>
              <a:t>bridge</a:t>
            </a:r>
          </a:p>
        </p:txBody>
      </p:sp>
      <p:sp>
        <p:nvSpPr>
          <p:cNvPr id="69659" name="AutoShape 36"/>
          <p:cNvSpPr>
            <a:spLocks noChangeArrowheads="1"/>
          </p:cNvSpPr>
          <p:nvPr/>
        </p:nvSpPr>
        <p:spPr bwMode="auto">
          <a:xfrm>
            <a:off x="3816350" y="5768975"/>
            <a:ext cx="901700" cy="5048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PCI-PCI </a:t>
            </a:r>
            <a:br>
              <a:rPr lang="en-US" sz="1400">
                <a:solidFill>
                  <a:schemeClr val="bg1"/>
                </a:solidFill>
              </a:rPr>
            </a:br>
            <a:r>
              <a:rPr lang="en-US" sz="1400">
                <a:solidFill>
                  <a:schemeClr val="bg1"/>
                </a:solidFill>
              </a:rPr>
              <a:t>bridge</a:t>
            </a:r>
          </a:p>
        </p:txBody>
      </p:sp>
      <p:cxnSp>
        <p:nvCxnSpPr>
          <p:cNvPr id="69660" name="AutoShape 37"/>
          <p:cNvCxnSpPr>
            <a:cxnSpLocks noChangeShapeType="1"/>
            <a:stCxn id="69700" idx="2"/>
            <a:endCxn id="69650" idx="0"/>
          </p:cNvCxnSpPr>
          <p:nvPr/>
        </p:nvCxnSpPr>
        <p:spPr bwMode="auto">
          <a:xfrm>
            <a:off x="1042988" y="1808163"/>
            <a:ext cx="792162" cy="117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661" name="AutoShape 38"/>
          <p:cNvCxnSpPr>
            <a:cxnSpLocks noChangeShapeType="1"/>
            <a:stCxn id="69702" idx="2"/>
            <a:endCxn id="69650" idx="0"/>
          </p:cNvCxnSpPr>
          <p:nvPr/>
        </p:nvCxnSpPr>
        <p:spPr bwMode="auto">
          <a:xfrm flipH="1">
            <a:off x="1835150" y="1808163"/>
            <a:ext cx="792163" cy="117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662" name="AutoShape 39"/>
          <p:cNvCxnSpPr>
            <a:cxnSpLocks noChangeShapeType="1"/>
            <a:stCxn id="69650" idx="2"/>
            <a:endCxn id="69651" idx="0"/>
          </p:cNvCxnSpPr>
          <p:nvPr/>
        </p:nvCxnSpPr>
        <p:spPr bwMode="auto">
          <a:xfrm>
            <a:off x="1835150" y="2176463"/>
            <a:ext cx="0" cy="117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663" name="AutoShape 40"/>
          <p:cNvCxnSpPr>
            <a:cxnSpLocks noChangeShapeType="1"/>
            <a:stCxn id="69651" idx="2"/>
            <a:endCxn id="69652" idx="0"/>
          </p:cNvCxnSpPr>
          <p:nvPr/>
        </p:nvCxnSpPr>
        <p:spPr bwMode="auto">
          <a:xfrm>
            <a:off x="1835150" y="2652713"/>
            <a:ext cx="0" cy="117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664" name="AutoShape 41"/>
          <p:cNvCxnSpPr>
            <a:cxnSpLocks noChangeShapeType="1"/>
            <a:stCxn id="69652" idx="2"/>
            <a:endCxn id="69653" idx="3"/>
          </p:cNvCxnSpPr>
          <p:nvPr/>
        </p:nvCxnSpPr>
        <p:spPr bwMode="auto">
          <a:xfrm flipH="1">
            <a:off x="1547813" y="3419475"/>
            <a:ext cx="287337" cy="407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665" name="AutoShape 42"/>
          <p:cNvCxnSpPr>
            <a:cxnSpLocks noChangeShapeType="1"/>
            <a:stCxn id="69652" idx="2"/>
            <a:endCxn id="69654" idx="1"/>
          </p:cNvCxnSpPr>
          <p:nvPr/>
        </p:nvCxnSpPr>
        <p:spPr bwMode="auto">
          <a:xfrm>
            <a:off x="1835150" y="3419475"/>
            <a:ext cx="288925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9666" name="Line 43"/>
          <p:cNvSpPr>
            <a:spLocks noChangeShapeType="1"/>
          </p:cNvSpPr>
          <p:nvPr/>
        </p:nvSpPr>
        <p:spPr bwMode="auto">
          <a:xfrm>
            <a:off x="3311525" y="3860800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67" name="AutoShape 44"/>
          <p:cNvSpPr>
            <a:spLocks noChangeArrowheads="1"/>
          </p:cNvSpPr>
          <p:nvPr/>
        </p:nvSpPr>
        <p:spPr bwMode="auto">
          <a:xfrm>
            <a:off x="3779838" y="3392488"/>
            <a:ext cx="539750" cy="93662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noFill/>
            <a:round/>
            <a:headEnd/>
            <a:tailEnd/>
          </a:ln>
        </p:spPr>
        <p:txBody>
          <a:bodyPr wrap="none" tIns="10800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L3</a:t>
            </a:r>
          </a:p>
        </p:txBody>
      </p:sp>
      <p:grpSp>
        <p:nvGrpSpPr>
          <p:cNvPr id="69668" name="Group 45"/>
          <p:cNvGrpSpPr>
            <a:grpSpLocks/>
          </p:cNvGrpSpPr>
          <p:nvPr/>
        </p:nvGrpSpPr>
        <p:grpSpPr bwMode="auto">
          <a:xfrm>
            <a:off x="5832475" y="3392488"/>
            <a:ext cx="757238" cy="938212"/>
            <a:chOff x="2993" y="2137"/>
            <a:chExt cx="1134" cy="591"/>
          </a:xfrm>
        </p:grpSpPr>
        <p:sp>
          <p:nvSpPr>
            <p:cNvPr id="69697" name="AutoShape 46"/>
            <p:cNvSpPr>
              <a:spLocks noChangeArrowheads="1"/>
            </p:cNvSpPr>
            <p:nvPr/>
          </p:nvSpPr>
          <p:spPr bwMode="auto">
            <a:xfrm>
              <a:off x="2993" y="2137"/>
              <a:ext cx="1134" cy="182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RAM</a:t>
              </a:r>
            </a:p>
          </p:txBody>
        </p:sp>
        <p:sp>
          <p:nvSpPr>
            <p:cNvPr id="69698" name="AutoShape 47"/>
            <p:cNvSpPr>
              <a:spLocks noChangeArrowheads="1"/>
            </p:cNvSpPr>
            <p:nvPr/>
          </p:nvSpPr>
          <p:spPr bwMode="auto">
            <a:xfrm>
              <a:off x="2993" y="2341"/>
              <a:ext cx="1134" cy="182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RAM</a:t>
              </a:r>
            </a:p>
          </p:txBody>
        </p:sp>
        <p:sp>
          <p:nvSpPr>
            <p:cNvPr id="69699" name="AutoShape 48"/>
            <p:cNvSpPr>
              <a:spLocks noChangeArrowheads="1"/>
            </p:cNvSpPr>
            <p:nvPr/>
          </p:nvSpPr>
          <p:spPr bwMode="auto">
            <a:xfrm>
              <a:off x="2993" y="2546"/>
              <a:ext cx="1134" cy="182"/>
            </a:xfrm>
            <a:prstGeom prst="roundRect">
              <a:avLst>
                <a:gd name="adj" fmla="val 16667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RAM</a:t>
              </a:r>
            </a:p>
          </p:txBody>
        </p:sp>
      </p:grpSp>
      <p:cxnSp>
        <p:nvCxnSpPr>
          <p:cNvPr id="69669" name="AutoShape 49"/>
          <p:cNvCxnSpPr>
            <a:cxnSpLocks noChangeShapeType="1"/>
            <a:stCxn id="69653" idx="2"/>
            <a:endCxn id="69655" idx="0"/>
          </p:cNvCxnSpPr>
          <p:nvPr/>
        </p:nvCxnSpPr>
        <p:spPr bwMode="auto">
          <a:xfrm>
            <a:off x="954088" y="4114800"/>
            <a:ext cx="0" cy="898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670" name="AutoShape 50"/>
          <p:cNvCxnSpPr>
            <a:cxnSpLocks noChangeShapeType="1"/>
            <a:stCxn id="69655" idx="3"/>
            <a:endCxn id="69656" idx="1"/>
          </p:cNvCxnSpPr>
          <p:nvPr/>
        </p:nvCxnSpPr>
        <p:spPr bwMode="auto">
          <a:xfrm flipV="1">
            <a:off x="1547813" y="5265738"/>
            <a:ext cx="574675" cy="377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671" name="AutoShape 51"/>
          <p:cNvCxnSpPr>
            <a:cxnSpLocks noChangeShapeType="1"/>
            <a:stCxn id="69655" idx="3"/>
            <a:endCxn id="69657" idx="1"/>
          </p:cNvCxnSpPr>
          <p:nvPr/>
        </p:nvCxnSpPr>
        <p:spPr bwMode="auto">
          <a:xfrm>
            <a:off x="1547813" y="5643563"/>
            <a:ext cx="574675" cy="377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672" name="AutoShape 52"/>
          <p:cNvCxnSpPr>
            <a:cxnSpLocks noChangeShapeType="1"/>
            <a:stCxn id="69656" idx="3"/>
            <a:endCxn id="69658" idx="1"/>
          </p:cNvCxnSpPr>
          <p:nvPr/>
        </p:nvCxnSpPr>
        <p:spPr bwMode="auto">
          <a:xfrm>
            <a:off x="3311525" y="5265738"/>
            <a:ext cx="5032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673" name="AutoShape 53"/>
          <p:cNvCxnSpPr>
            <a:cxnSpLocks noChangeShapeType="1"/>
            <a:stCxn id="69656" idx="3"/>
            <a:endCxn id="69659" idx="1"/>
          </p:cNvCxnSpPr>
          <p:nvPr/>
        </p:nvCxnSpPr>
        <p:spPr bwMode="auto">
          <a:xfrm>
            <a:off x="3311525" y="5265738"/>
            <a:ext cx="504825" cy="755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674" name="AutoShape 54"/>
          <p:cNvCxnSpPr>
            <a:cxnSpLocks noChangeShapeType="1"/>
            <a:stCxn id="69658" idx="3"/>
            <a:endCxn id="69636" idx="1"/>
          </p:cNvCxnSpPr>
          <p:nvPr/>
        </p:nvCxnSpPr>
        <p:spPr bwMode="auto">
          <a:xfrm flipV="1">
            <a:off x="4716463" y="5086350"/>
            <a:ext cx="468312" cy="179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675" name="AutoShape 55"/>
          <p:cNvCxnSpPr>
            <a:cxnSpLocks noChangeShapeType="1"/>
            <a:stCxn id="69658" idx="3"/>
            <a:endCxn id="69637" idx="1"/>
          </p:cNvCxnSpPr>
          <p:nvPr/>
        </p:nvCxnSpPr>
        <p:spPr bwMode="auto">
          <a:xfrm>
            <a:off x="4716463" y="5265738"/>
            <a:ext cx="468312" cy="214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676" name="AutoShape 56"/>
          <p:cNvCxnSpPr>
            <a:cxnSpLocks noChangeShapeType="1"/>
            <a:stCxn id="69659" idx="3"/>
          </p:cNvCxnSpPr>
          <p:nvPr/>
        </p:nvCxnSpPr>
        <p:spPr bwMode="auto">
          <a:xfrm flipV="1">
            <a:off x="4718050" y="5842000"/>
            <a:ext cx="249238" cy="179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9677" name="AutoShape 57"/>
          <p:cNvCxnSpPr>
            <a:cxnSpLocks noChangeShapeType="1"/>
            <a:stCxn id="69659" idx="3"/>
          </p:cNvCxnSpPr>
          <p:nvPr/>
        </p:nvCxnSpPr>
        <p:spPr bwMode="auto">
          <a:xfrm>
            <a:off x="4718050" y="6021388"/>
            <a:ext cx="285750" cy="71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9678" name="AutoShape 58"/>
          <p:cNvCxnSpPr>
            <a:cxnSpLocks noChangeShapeType="1"/>
            <a:stCxn id="69659" idx="3"/>
          </p:cNvCxnSpPr>
          <p:nvPr/>
        </p:nvCxnSpPr>
        <p:spPr bwMode="auto">
          <a:xfrm>
            <a:off x="4718050" y="6021388"/>
            <a:ext cx="177800" cy="252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9679" name="AutoShape 59"/>
          <p:cNvCxnSpPr>
            <a:cxnSpLocks noChangeShapeType="1"/>
          </p:cNvCxnSpPr>
          <p:nvPr/>
        </p:nvCxnSpPr>
        <p:spPr bwMode="auto">
          <a:xfrm flipV="1">
            <a:off x="3311525" y="5842000"/>
            <a:ext cx="249238" cy="179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9680" name="AutoShape 60"/>
          <p:cNvCxnSpPr>
            <a:cxnSpLocks noChangeShapeType="1"/>
          </p:cNvCxnSpPr>
          <p:nvPr/>
        </p:nvCxnSpPr>
        <p:spPr bwMode="auto">
          <a:xfrm>
            <a:off x="3311525" y="6021388"/>
            <a:ext cx="285750" cy="71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9681" name="AutoShape 61"/>
          <p:cNvCxnSpPr>
            <a:cxnSpLocks noChangeShapeType="1"/>
          </p:cNvCxnSpPr>
          <p:nvPr/>
        </p:nvCxnSpPr>
        <p:spPr bwMode="auto">
          <a:xfrm>
            <a:off x="3311525" y="6021388"/>
            <a:ext cx="177800" cy="252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9682" name="AutoShape 62"/>
          <p:cNvSpPr>
            <a:spLocks noChangeArrowheads="1"/>
          </p:cNvSpPr>
          <p:nvPr/>
        </p:nvSpPr>
        <p:spPr bwMode="auto">
          <a:xfrm>
            <a:off x="4573588" y="3392488"/>
            <a:ext cx="935037" cy="936625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noFill/>
            <a:round/>
            <a:headEnd/>
            <a:tailEnd/>
          </a:ln>
        </p:spPr>
        <p:txBody>
          <a:bodyPr wrap="none" tIns="10800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memory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controller</a:t>
            </a:r>
          </a:p>
        </p:txBody>
      </p:sp>
      <p:grpSp>
        <p:nvGrpSpPr>
          <p:cNvPr id="69683" name="Group 63"/>
          <p:cNvGrpSpPr>
            <a:grpSpLocks/>
          </p:cNvGrpSpPr>
          <p:nvPr/>
        </p:nvGrpSpPr>
        <p:grpSpPr bwMode="auto">
          <a:xfrm>
            <a:off x="900113" y="2763838"/>
            <a:ext cx="6888162" cy="3890962"/>
            <a:chOff x="567" y="1743"/>
            <a:chExt cx="4339" cy="2451"/>
          </a:xfrm>
        </p:grpSpPr>
        <p:sp>
          <p:nvSpPr>
            <p:cNvPr id="69689" name="Text Box 64"/>
            <p:cNvSpPr txBox="1">
              <a:spLocks noChangeArrowheads="1"/>
            </p:cNvSpPr>
            <p:nvPr/>
          </p:nvSpPr>
          <p:spPr bwMode="auto">
            <a:xfrm>
              <a:off x="567" y="2798"/>
              <a:ext cx="152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500"/>
                <a:t/>
              </a:r>
              <a:br>
                <a:rPr lang="en-US" sz="500"/>
              </a:br>
              <a:r>
                <a:rPr lang="en-US" sz="1400"/>
                <a:t>GX bus</a:t>
              </a:r>
            </a:p>
            <a:p>
              <a:r>
                <a:rPr lang="en-US" sz="1000"/>
                <a:t>(two 32-bit, 600 MHz </a:t>
              </a:r>
              <a:r>
                <a:rPr lang="en-US" sz="1000">
                  <a:sym typeface="Wingdings" charset="2"/>
                </a:rPr>
                <a:t> ~35 Gbps</a:t>
              </a:r>
              <a:r>
                <a:rPr lang="en-US" sz="1000"/>
                <a:t>)</a:t>
              </a:r>
            </a:p>
          </p:txBody>
        </p:sp>
        <p:sp>
          <p:nvSpPr>
            <p:cNvPr id="69690" name="Text Box 65"/>
            <p:cNvSpPr txBox="1">
              <a:spLocks noChangeArrowheads="1"/>
            </p:cNvSpPr>
            <p:nvPr/>
          </p:nvSpPr>
          <p:spPr bwMode="auto">
            <a:xfrm>
              <a:off x="2145" y="2795"/>
              <a:ext cx="15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PCI busses</a:t>
              </a:r>
            </a:p>
            <a:p>
              <a:r>
                <a:rPr lang="en-US" sz="1000"/>
                <a:t>(32/64-bit, 33/66 MHz </a:t>
              </a:r>
              <a:r>
                <a:rPr lang="en-US" sz="1000">
                  <a:sym typeface="Wingdings" charset="2"/>
                </a:rPr>
                <a:t> 1-4 Gbps</a:t>
              </a:r>
              <a:r>
                <a:rPr lang="en-US" sz="1000"/>
                <a:t>)</a:t>
              </a:r>
            </a:p>
          </p:txBody>
        </p:sp>
        <p:sp>
          <p:nvSpPr>
            <p:cNvPr id="69691" name="Text Box 66"/>
            <p:cNvSpPr txBox="1">
              <a:spLocks noChangeArrowheads="1"/>
            </p:cNvSpPr>
            <p:nvPr/>
          </p:nvSpPr>
          <p:spPr bwMode="auto">
            <a:xfrm rot="-1731763">
              <a:off x="2105" y="1743"/>
              <a:ext cx="153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(four 64-bit, 400 MHz </a:t>
              </a:r>
              <a:r>
                <a:rPr lang="en-US" sz="1000">
                  <a:sym typeface="Wingdings" charset="2"/>
                </a:rPr>
                <a:t> ~95 Gbps</a:t>
              </a:r>
              <a:r>
                <a:rPr lang="en-US" sz="1000"/>
                <a:t>)</a:t>
              </a:r>
            </a:p>
          </p:txBody>
        </p:sp>
        <p:sp>
          <p:nvSpPr>
            <p:cNvPr id="69692" name="Line 67"/>
            <p:cNvSpPr>
              <a:spLocks noChangeShapeType="1"/>
            </p:cNvSpPr>
            <p:nvPr/>
          </p:nvSpPr>
          <p:spPr bwMode="auto">
            <a:xfrm flipH="1">
              <a:off x="2245" y="3067"/>
              <a:ext cx="18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93" name="Line 68"/>
            <p:cNvSpPr>
              <a:spLocks noChangeShapeType="1"/>
            </p:cNvSpPr>
            <p:nvPr/>
          </p:nvSpPr>
          <p:spPr bwMode="auto">
            <a:xfrm>
              <a:off x="2948" y="3067"/>
              <a:ext cx="136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94" name="Text Box 69"/>
            <p:cNvSpPr txBox="1">
              <a:spLocks noChangeArrowheads="1"/>
            </p:cNvSpPr>
            <p:nvPr/>
          </p:nvSpPr>
          <p:spPr bwMode="auto">
            <a:xfrm>
              <a:off x="803" y="3906"/>
              <a:ext cx="14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RIO bus</a:t>
              </a:r>
            </a:p>
            <a:p>
              <a:r>
                <a:rPr lang="en-US" sz="1000"/>
                <a:t>(two 8-bit, 500 MHz </a:t>
              </a:r>
              <a:r>
                <a:rPr lang="en-US" sz="1000">
                  <a:sym typeface="Wingdings" charset="2"/>
                </a:rPr>
                <a:t> ~7 Gbps</a:t>
              </a:r>
              <a:r>
                <a:rPr lang="en-US" sz="1000"/>
                <a:t>)</a:t>
              </a:r>
            </a:p>
          </p:txBody>
        </p:sp>
        <p:sp>
          <p:nvSpPr>
            <p:cNvPr id="69695" name="Text Box 70"/>
            <p:cNvSpPr txBox="1">
              <a:spLocks noChangeArrowheads="1"/>
            </p:cNvSpPr>
            <p:nvPr/>
          </p:nvSpPr>
          <p:spPr bwMode="auto">
            <a:xfrm rot="-1731763">
              <a:off x="2627" y="1753"/>
              <a:ext cx="153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(four 64-bit, 400 MHz </a:t>
              </a:r>
              <a:r>
                <a:rPr lang="en-US" sz="1000">
                  <a:sym typeface="Wingdings" charset="2"/>
                </a:rPr>
                <a:t> ~95 Gbps</a:t>
              </a:r>
              <a:r>
                <a:rPr lang="en-US" sz="1000"/>
                <a:t>)</a:t>
              </a:r>
            </a:p>
          </p:txBody>
        </p:sp>
        <p:sp>
          <p:nvSpPr>
            <p:cNvPr id="69696" name="Text Box 71"/>
            <p:cNvSpPr txBox="1">
              <a:spLocks noChangeArrowheads="1"/>
            </p:cNvSpPr>
            <p:nvPr/>
          </p:nvSpPr>
          <p:spPr bwMode="auto">
            <a:xfrm rot="-1731763">
              <a:off x="3331" y="1749"/>
              <a:ext cx="157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(eight 32-bit, 400 MHz </a:t>
              </a:r>
              <a:r>
                <a:rPr lang="en-US" sz="1000">
                  <a:sym typeface="Wingdings" charset="2"/>
                </a:rPr>
                <a:t> ~95 Gbps</a:t>
              </a:r>
              <a:r>
                <a:rPr lang="en-US" sz="1000"/>
                <a:t>)</a:t>
              </a:r>
            </a:p>
          </p:txBody>
        </p:sp>
      </p:grpSp>
      <p:sp>
        <p:nvSpPr>
          <p:cNvPr id="1132616" name="Rectangle 72"/>
          <p:cNvSpPr>
            <a:spLocks noChangeArrowheads="1"/>
          </p:cNvSpPr>
          <p:nvPr/>
        </p:nvSpPr>
        <p:spPr bwMode="auto">
          <a:xfrm>
            <a:off x="5219700" y="5373688"/>
            <a:ext cx="180975" cy="1793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617" name="Rectangle 73"/>
          <p:cNvSpPr>
            <a:spLocks noChangeArrowheads="1"/>
          </p:cNvSpPr>
          <p:nvPr/>
        </p:nvSpPr>
        <p:spPr bwMode="auto">
          <a:xfrm>
            <a:off x="5867400" y="4078288"/>
            <a:ext cx="180975" cy="1793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618" name="Rectangle 74"/>
          <p:cNvSpPr>
            <a:spLocks noChangeArrowheads="1"/>
          </p:cNvSpPr>
          <p:nvPr/>
        </p:nvSpPr>
        <p:spPr bwMode="auto">
          <a:xfrm>
            <a:off x="5867400" y="3752850"/>
            <a:ext cx="180975" cy="1793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619" name="Rectangle 75"/>
          <p:cNvSpPr>
            <a:spLocks noChangeArrowheads="1"/>
          </p:cNvSpPr>
          <p:nvPr/>
        </p:nvSpPr>
        <p:spPr bwMode="auto">
          <a:xfrm>
            <a:off x="5867400" y="3465513"/>
            <a:ext cx="180975" cy="1793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620" name="Text Box 76"/>
          <p:cNvSpPr txBox="1">
            <a:spLocks noChangeArrowheads="1"/>
          </p:cNvSpPr>
          <p:nvPr/>
        </p:nvSpPr>
        <p:spPr bwMode="auto">
          <a:xfrm>
            <a:off x="4427538" y="944563"/>
            <a:ext cx="30686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u="sng">
                <a:solidFill>
                  <a:schemeClr val="hlink"/>
                </a:solidFill>
              </a:rPr>
              <a:t>Note:</a:t>
            </a:r>
            <a:br>
              <a:rPr lang="en-US" sz="1600" u="sng">
                <a:solidFill>
                  <a:schemeClr val="hlink"/>
                </a:solidFill>
              </a:rPr>
            </a:br>
            <a:r>
              <a:rPr lang="en-US" sz="1600" b="0">
                <a:solidFill>
                  <a:schemeClr val="hlink"/>
                </a:solidFill>
              </a:rPr>
              <a:t>Again, data touching operations add movement operations</a:t>
            </a:r>
            <a:endParaRPr lang="en-US" sz="1600" b="0" baseline="400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64168E-6 C -0.00625 -0.01296 -0.01233 -0.02591 -0.06788 -0.03077 C -0.12344 -0.03563 -0.27309 -0.0391 -0.33333 -0.02915 C -0.39358 -0.0192 -0.40712 0.0229 -0.42986 0.02914 C -0.4526 0.03539 -0.46267 0.05158 -0.47014 0.00902 C -0.4776 -0.03354 -0.48941 -0.1728 -0.47483 -0.2267 C -0.46024 -0.28059 -0.41198 -0.31275 -0.38281 -0.3139 C -0.35365 -0.31506 -0.36892 -0.24728 -0.3 -0.23433 C -0.23108 -0.22138 -0.03021 -0.22808 0.03108 -0.23595 C 0.09236 -0.24381 0.06163 -0.27435 0.06771 -0.28175 " pathEditMode="relative" ptsTypes="aaaaaaaaaA">
                                      <p:cBhvr>
                                        <p:cTn id="16" dur="5000" fill="hold"/>
                                        <p:tgtEl>
                                          <p:spTgt spid="1132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32084E-6 C 0.01129 0.01642 0.02275 0.03284 -0.04704 0.03978 C -0.11684 0.04672 -0.35208 0.08512 -0.4184 0.0414 C -0.48472 -0.00232 -0.4552 -0.17049 -0.44479 -0.22207 C -0.43437 -0.27366 -0.38038 -0.25399 -0.35625 -0.2681 C -0.33211 -0.28222 -0.3026 -0.29609 -0.3 -0.30627 C -0.29739 -0.31645 -0.32135 -0.32594 -0.34027 -0.3294 C -0.3592 -0.33287 -0.40208 -0.33473 -0.41371 -0.32779 C -0.42534 -0.32085 -0.41788 -0.29795 -0.41041 -0.288 C -0.40295 -0.27805 -0.36423 -0.27643 -0.36892 -0.2681 C -0.37361 -0.25978 -0.42413 -0.27412 -0.43906 -0.23734 C -0.45399 -0.20056 -0.471 -0.09716 -0.45868 -0.04766 C -0.44635 0.00208 -0.43437 0.04441 -0.36545 0.05968 C -0.29652 0.07494 -0.1059 0.03978 -0.04479 0.04441 C 0.01632 0.04904 0.00868 0.068 0.00122 0.0872 " pathEditMode="relative" ptsTypes="aaaaaaaaaaaaaaA">
                                      <p:cBhvr>
                                        <p:cTn id="32" dur="5000" fill="hold"/>
                                        <p:tgtEl>
                                          <p:spTgt spid="1132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0209 C 0.0158 -0.02129 0.03073 -0.04049 -0.0309 -0.04789 C -0.09253 -0.05529 -0.29705 -0.02245 -0.36892 -0.0465 C -0.4408 -0.07056 -0.45017 -0.14736 -0.46198 -0.192 C -0.47378 -0.23665 -0.45729 -0.28615 -0.4401 -0.31437 C -0.42292 -0.34259 -0.38229 -0.34653 -0.35851 -0.36179 C -0.33472 -0.37706 -0.29774 -0.39533 -0.29757 -0.40621 C -0.29739 -0.41708 -0.33767 -0.42703 -0.35746 -0.42772 C -0.37726 -0.42841 -0.41424 -0.42124 -0.41597 -0.41083 C -0.41771 -0.40042 -0.36267 -0.38053 -0.36771 -0.36503 C -0.37274 -0.34953 -0.43177 -0.3611 -0.44601 -0.31738 C -0.46024 -0.27366 -0.46927 -0.1499 -0.45278 -0.10318 C -0.43628 -0.05645 -0.42274 -0.04627 -0.34705 -0.03725 C -0.27135 -0.02823 -0.13507 -0.03887 0.00122 -0.04951 " pathEditMode="relative" ptsTypes="aaaaaaaaaaaaaA">
                                      <p:cBhvr>
                                        <p:cTn id="48" dur="5000" fill="hold"/>
                                        <p:tgtEl>
                                          <p:spTgt spid="1132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03747E-6 C -0.16232 0.01156 -0.32448 0.02336 -0.39896 0.00901 C -0.47344 -0.00533 -0.42239 -0.08328 -0.44722 -0.08583 C -0.47205 -0.08837 -0.53281 -0.06501 -0.54844 -0.00625 C -0.56406 0.0525 -0.56441 0.23108 -0.54149 0.26647 C -0.51857 0.30187 -0.47795 0.21697 -0.41042 0.20656 C -0.34288 0.19615 -0.19305 0.20818 -0.1368 0.20355 C -0.08055 0.19893 -0.07656 0.18898 -0.07257 0.17903 " pathEditMode="relative" ptsTypes="aaaaaaaA">
                                      <p:cBhvr>
                                        <p:cTn id="64" dur="5000" fill="hold"/>
                                        <p:tgtEl>
                                          <p:spTgt spid="1132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561" grpId="0" animBg="1"/>
      <p:bldP spid="1132561" grpId="1" animBg="1"/>
      <p:bldP spid="1132562" grpId="0" animBg="1"/>
      <p:bldP spid="1132562" grpId="1" animBg="1"/>
      <p:bldP spid="1132563" grpId="0" animBg="1"/>
      <p:bldP spid="1132563" grpId="1" animBg="1"/>
      <p:bldP spid="1132564" grpId="0" animBg="1"/>
      <p:bldP spid="1132564" grpId="1" animBg="1"/>
      <p:bldP spid="1132616" grpId="0" animBg="1"/>
      <p:bldP spid="1132616" grpId="1" animBg="1"/>
      <p:bldP spid="1132616" grpId="2" animBg="1"/>
      <p:bldP spid="1132617" grpId="0" animBg="1"/>
      <p:bldP spid="1132617" grpId="1" animBg="1"/>
      <p:bldP spid="1132617" grpId="2" animBg="1"/>
      <p:bldP spid="1132618" grpId="0" animBg="1"/>
      <p:bldP spid="1132618" grpId="1" animBg="1"/>
      <p:bldP spid="1132618" grpId="2" animBg="1"/>
      <p:bldP spid="1132619" grpId="0" animBg="1"/>
      <p:bldP spid="1132619" grpId="1" animBg="1"/>
      <p:bldP spid="1132619" grpId="2" animBg="1"/>
      <p:bldP spid="11326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700"/>
              <a:t>Example: </a:t>
            </a:r>
            <a:br>
              <a:rPr lang="en-US" sz="1700"/>
            </a:br>
            <a:r>
              <a:rPr lang="en-US" sz="3200"/>
              <a:t>IBM POWER 4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711825" y="987425"/>
            <a:ext cx="3114675" cy="1668463"/>
            <a:chOff x="880" y="500"/>
            <a:chExt cx="4061" cy="2223"/>
          </a:xfrm>
        </p:grpSpPr>
        <p:sp>
          <p:nvSpPr>
            <p:cNvPr id="71790" name="AutoShape 4"/>
            <p:cNvSpPr>
              <a:spLocks noChangeArrowheads="1"/>
            </p:cNvSpPr>
            <p:nvPr/>
          </p:nvSpPr>
          <p:spPr bwMode="auto">
            <a:xfrm>
              <a:off x="880" y="500"/>
              <a:ext cx="2132" cy="2223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800">
                  <a:solidFill>
                    <a:schemeClr val="bg1"/>
                  </a:solidFill>
                </a:rPr>
                <a:t>POWER 4 chip</a:t>
              </a: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</p:txBody>
        </p:sp>
        <p:grpSp>
          <p:nvGrpSpPr>
            <p:cNvPr id="71791" name="Group 5"/>
            <p:cNvGrpSpPr>
              <a:grpSpLocks/>
            </p:cNvGrpSpPr>
            <p:nvPr/>
          </p:nvGrpSpPr>
          <p:grpSpPr bwMode="auto">
            <a:xfrm>
              <a:off x="2014" y="704"/>
              <a:ext cx="862" cy="385"/>
              <a:chOff x="1451" y="913"/>
              <a:chExt cx="862" cy="385"/>
            </a:xfrm>
          </p:grpSpPr>
          <p:sp>
            <p:nvSpPr>
              <p:cNvPr id="71813" name="AutoShape 6"/>
              <p:cNvSpPr>
                <a:spLocks noChangeArrowheads="1"/>
              </p:cNvSpPr>
              <p:nvPr/>
            </p:nvSpPr>
            <p:spPr bwMode="auto">
              <a:xfrm>
                <a:off x="1451" y="913"/>
                <a:ext cx="862" cy="385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CPU</a:t>
                </a:r>
              </a:p>
              <a:p>
                <a:pPr algn="ctr"/>
                <a:endParaRPr lang="en-US" sz="500">
                  <a:solidFill>
                    <a:schemeClr val="bg1"/>
                  </a:solidFill>
                </a:endParaRPr>
              </a:p>
              <a:p>
                <a:pPr algn="ctr"/>
                <a:endParaRPr lang="en-US" sz="500">
                  <a:solidFill>
                    <a:schemeClr val="bg1"/>
                  </a:solidFill>
                </a:endParaRPr>
              </a:p>
            </p:txBody>
          </p:sp>
          <p:sp>
            <p:nvSpPr>
              <p:cNvPr id="71814" name="AutoShape 7"/>
              <p:cNvSpPr>
                <a:spLocks noChangeArrowheads="1"/>
              </p:cNvSpPr>
              <p:nvPr/>
            </p:nvSpPr>
            <p:spPr bwMode="auto">
              <a:xfrm>
                <a:off x="1565" y="1117"/>
                <a:ext cx="635" cy="136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0" bIns="360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L1</a:t>
                </a:r>
              </a:p>
            </p:txBody>
          </p:sp>
        </p:grpSp>
        <p:grpSp>
          <p:nvGrpSpPr>
            <p:cNvPr id="71792" name="Group 8"/>
            <p:cNvGrpSpPr>
              <a:grpSpLocks/>
            </p:cNvGrpSpPr>
            <p:nvPr/>
          </p:nvGrpSpPr>
          <p:grpSpPr bwMode="auto">
            <a:xfrm>
              <a:off x="1016" y="704"/>
              <a:ext cx="862" cy="385"/>
              <a:chOff x="1451" y="913"/>
              <a:chExt cx="862" cy="385"/>
            </a:xfrm>
          </p:grpSpPr>
          <p:sp>
            <p:nvSpPr>
              <p:cNvPr id="71811" name="AutoShape 9"/>
              <p:cNvSpPr>
                <a:spLocks noChangeArrowheads="1"/>
              </p:cNvSpPr>
              <p:nvPr/>
            </p:nvSpPr>
            <p:spPr bwMode="auto">
              <a:xfrm>
                <a:off x="1451" y="913"/>
                <a:ext cx="862" cy="385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CPU</a:t>
                </a:r>
              </a:p>
              <a:p>
                <a:pPr algn="ctr"/>
                <a:endParaRPr lang="en-US" sz="500">
                  <a:solidFill>
                    <a:schemeClr val="bg1"/>
                  </a:solidFill>
                </a:endParaRPr>
              </a:p>
              <a:p>
                <a:pPr algn="ctr"/>
                <a:endParaRPr lang="en-US" sz="500">
                  <a:solidFill>
                    <a:schemeClr val="bg1"/>
                  </a:solidFill>
                </a:endParaRPr>
              </a:p>
            </p:txBody>
          </p:sp>
          <p:sp>
            <p:nvSpPr>
              <p:cNvPr id="71812" name="AutoShape 10"/>
              <p:cNvSpPr>
                <a:spLocks noChangeArrowheads="1"/>
              </p:cNvSpPr>
              <p:nvPr/>
            </p:nvSpPr>
            <p:spPr bwMode="auto">
              <a:xfrm>
                <a:off x="1565" y="1117"/>
                <a:ext cx="635" cy="136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0" bIns="360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L1</a:t>
                </a:r>
              </a:p>
            </p:txBody>
          </p:sp>
        </p:grpSp>
        <p:sp>
          <p:nvSpPr>
            <p:cNvPr id="71793" name="AutoShape 11"/>
            <p:cNvSpPr>
              <a:spLocks noChangeArrowheads="1"/>
            </p:cNvSpPr>
            <p:nvPr/>
          </p:nvSpPr>
          <p:spPr bwMode="auto">
            <a:xfrm>
              <a:off x="1016" y="1163"/>
              <a:ext cx="1860" cy="158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tIns="10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>
                  <a:solidFill>
                    <a:schemeClr val="bg1"/>
                  </a:solidFill>
                </a:rPr>
                <a:t>core interface switch</a:t>
              </a:r>
            </a:p>
          </p:txBody>
        </p:sp>
        <p:sp>
          <p:nvSpPr>
            <p:cNvPr id="71794" name="AutoShape 12"/>
            <p:cNvSpPr>
              <a:spLocks noChangeArrowheads="1"/>
            </p:cNvSpPr>
            <p:nvPr/>
          </p:nvSpPr>
          <p:spPr bwMode="auto">
            <a:xfrm>
              <a:off x="1016" y="1395"/>
              <a:ext cx="1860" cy="226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 wrap="none" tIns="10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>
                  <a:solidFill>
                    <a:schemeClr val="bg1"/>
                  </a:solidFill>
                </a:rPr>
                <a:t>L2</a:t>
              </a:r>
            </a:p>
          </p:txBody>
        </p:sp>
        <p:sp>
          <p:nvSpPr>
            <p:cNvPr id="71795" name="AutoShape 13"/>
            <p:cNvSpPr>
              <a:spLocks noChangeArrowheads="1"/>
            </p:cNvSpPr>
            <p:nvPr/>
          </p:nvSpPr>
          <p:spPr bwMode="auto">
            <a:xfrm>
              <a:off x="1016" y="1695"/>
              <a:ext cx="1860" cy="409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tIns="10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>
                  <a:solidFill>
                    <a:schemeClr val="bg1"/>
                  </a:solidFill>
                </a:rPr>
                <a:t>fabric controller</a:t>
              </a:r>
              <a:endParaRPr lang="en-US" sz="600" b="0">
                <a:solidFill>
                  <a:schemeClr val="bg1"/>
                </a:solidFill>
              </a:endParaRPr>
            </a:p>
          </p:txBody>
        </p:sp>
        <p:sp>
          <p:nvSpPr>
            <p:cNvPr id="71796" name="AutoShape 14"/>
            <p:cNvSpPr>
              <a:spLocks noChangeArrowheads="1"/>
            </p:cNvSpPr>
            <p:nvPr/>
          </p:nvSpPr>
          <p:spPr bwMode="auto">
            <a:xfrm>
              <a:off x="1016" y="2179"/>
              <a:ext cx="749" cy="363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>
                  <a:solidFill>
                    <a:schemeClr val="bg1"/>
                  </a:solidFill>
                </a:rPr>
                <a:t>GX</a:t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en-US" sz="700">
                  <a:solidFill>
                    <a:schemeClr val="bg1"/>
                  </a:solidFill>
                </a:rPr>
                <a:t>controller</a:t>
              </a:r>
            </a:p>
          </p:txBody>
        </p:sp>
        <p:sp>
          <p:nvSpPr>
            <p:cNvPr id="71797" name="AutoShape 15"/>
            <p:cNvSpPr>
              <a:spLocks noChangeArrowheads="1"/>
            </p:cNvSpPr>
            <p:nvPr/>
          </p:nvSpPr>
          <p:spPr bwMode="auto">
            <a:xfrm>
              <a:off x="2128" y="2179"/>
              <a:ext cx="749" cy="386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>
                  <a:solidFill>
                    <a:schemeClr val="bg1"/>
                  </a:solidFill>
                </a:rPr>
                <a:t>L3 </a:t>
              </a:r>
            </a:p>
            <a:p>
              <a:pPr algn="ctr"/>
              <a:r>
                <a:rPr lang="en-US" sz="700">
                  <a:solidFill>
                    <a:schemeClr val="bg1"/>
                  </a:solidFill>
                </a:rPr>
                <a:t>controller</a:t>
              </a:r>
            </a:p>
          </p:txBody>
        </p:sp>
        <p:cxnSp>
          <p:nvCxnSpPr>
            <p:cNvPr id="71798" name="AutoShape 16"/>
            <p:cNvCxnSpPr>
              <a:cxnSpLocks noChangeShapeType="1"/>
              <a:stCxn id="71811" idx="2"/>
              <a:endCxn id="71793" idx="0"/>
            </p:cNvCxnSpPr>
            <p:nvPr/>
          </p:nvCxnSpPr>
          <p:spPr bwMode="auto">
            <a:xfrm>
              <a:off x="1447" y="1089"/>
              <a:ext cx="499" cy="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799" name="AutoShape 17"/>
            <p:cNvCxnSpPr>
              <a:cxnSpLocks noChangeShapeType="1"/>
              <a:stCxn id="71813" idx="2"/>
              <a:endCxn id="71793" idx="0"/>
            </p:cNvCxnSpPr>
            <p:nvPr/>
          </p:nvCxnSpPr>
          <p:spPr bwMode="auto">
            <a:xfrm flipH="1">
              <a:off x="1946" y="1089"/>
              <a:ext cx="499" cy="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800" name="AutoShape 18"/>
            <p:cNvCxnSpPr>
              <a:cxnSpLocks noChangeShapeType="1"/>
              <a:stCxn id="71793" idx="2"/>
              <a:endCxn id="71794" idx="0"/>
            </p:cNvCxnSpPr>
            <p:nvPr/>
          </p:nvCxnSpPr>
          <p:spPr bwMode="auto">
            <a:xfrm>
              <a:off x="1946" y="1321"/>
              <a:ext cx="0" cy="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801" name="AutoShape 19"/>
            <p:cNvCxnSpPr>
              <a:cxnSpLocks noChangeShapeType="1"/>
              <a:stCxn id="71794" idx="2"/>
              <a:endCxn id="71795" idx="0"/>
            </p:cNvCxnSpPr>
            <p:nvPr/>
          </p:nvCxnSpPr>
          <p:spPr bwMode="auto">
            <a:xfrm>
              <a:off x="1946" y="1621"/>
              <a:ext cx="0" cy="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802" name="AutoShape 20"/>
            <p:cNvCxnSpPr>
              <a:cxnSpLocks noChangeShapeType="1"/>
              <a:stCxn id="71795" idx="2"/>
              <a:endCxn id="71796" idx="3"/>
            </p:cNvCxnSpPr>
            <p:nvPr/>
          </p:nvCxnSpPr>
          <p:spPr bwMode="auto">
            <a:xfrm flipH="1">
              <a:off x="1765" y="2104"/>
              <a:ext cx="181" cy="2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803" name="AutoShape 21"/>
            <p:cNvCxnSpPr>
              <a:cxnSpLocks noChangeShapeType="1"/>
              <a:stCxn id="71795" idx="2"/>
              <a:endCxn id="71797" idx="1"/>
            </p:cNvCxnSpPr>
            <p:nvPr/>
          </p:nvCxnSpPr>
          <p:spPr bwMode="auto">
            <a:xfrm>
              <a:off x="1946" y="2104"/>
              <a:ext cx="182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71804" name="Line 22"/>
            <p:cNvSpPr>
              <a:spLocks noChangeShapeType="1"/>
            </p:cNvSpPr>
            <p:nvPr/>
          </p:nvSpPr>
          <p:spPr bwMode="auto">
            <a:xfrm>
              <a:off x="2876" y="2382"/>
              <a:ext cx="15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05" name="AutoShape 23"/>
            <p:cNvSpPr>
              <a:spLocks noChangeArrowheads="1"/>
            </p:cNvSpPr>
            <p:nvPr/>
          </p:nvSpPr>
          <p:spPr bwMode="auto">
            <a:xfrm>
              <a:off x="3171" y="2087"/>
              <a:ext cx="340" cy="590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 wrap="none" tIns="10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>
                  <a:solidFill>
                    <a:schemeClr val="bg1"/>
                  </a:solidFill>
                </a:rPr>
                <a:t>L3</a:t>
              </a:r>
            </a:p>
          </p:txBody>
        </p:sp>
        <p:grpSp>
          <p:nvGrpSpPr>
            <p:cNvPr id="71806" name="Group 24"/>
            <p:cNvGrpSpPr>
              <a:grpSpLocks/>
            </p:cNvGrpSpPr>
            <p:nvPr/>
          </p:nvGrpSpPr>
          <p:grpSpPr bwMode="auto">
            <a:xfrm>
              <a:off x="4464" y="2087"/>
              <a:ext cx="477" cy="591"/>
              <a:chOff x="2993" y="2137"/>
              <a:chExt cx="1134" cy="591"/>
            </a:xfrm>
          </p:grpSpPr>
          <p:sp>
            <p:nvSpPr>
              <p:cNvPr id="71808" name="AutoShape 25"/>
              <p:cNvSpPr>
                <a:spLocks noChangeArrowheads="1"/>
              </p:cNvSpPr>
              <p:nvPr/>
            </p:nvSpPr>
            <p:spPr bwMode="auto">
              <a:xfrm>
                <a:off x="2993" y="2137"/>
                <a:ext cx="1134" cy="182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RAM</a:t>
                </a:r>
              </a:p>
            </p:txBody>
          </p:sp>
          <p:sp>
            <p:nvSpPr>
              <p:cNvPr id="71809" name="AutoShape 26"/>
              <p:cNvSpPr>
                <a:spLocks noChangeArrowheads="1"/>
              </p:cNvSpPr>
              <p:nvPr/>
            </p:nvSpPr>
            <p:spPr bwMode="auto">
              <a:xfrm>
                <a:off x="2993" y="2341"/>
                <a:ext cx="1134" cy="182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RAM</a:t>
                </a:r>
              </a:p>
            </p:txBody>
          </p:sp>
          <p:sp>
            <p:nvSpPr>
              <p:cNvPr id="71810" name="AutoShape 27"/>
              <p:cNvSpPr>
                <a:spLocks noChangeArrowheads="1"/>
              </p:cNvSpPr>
              <p:nvPr/>
            </p:nvSpPr>
            <p:spPr bwMode="auto">
              <a:xfrm>
                <a:off x="2993" y="2546"/>
                <a:ext cx="1134" cy="182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RAM</a:t>
                </a:r>
              </a:p>
            </p:txBody>
          </p:sp>
        </p:grpSp>
        <p:sp>
          <p:nvSpPr>
            <p:cNvPr id="71807" name="AutoShape 28"/>
            <p:cNvSpPr>
              <a:spLocks noChangeArrowheads="1"/>
            </p:cNvSpPr>
            <p:nvPr/>
          </p:nvSpPr>
          <p:spPr bwMode="auto">
            <a:xfrm>
              <a:off x="3671" y="2087"/>
              <a:ext cx="589" cy="590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 wrap="none" tIns="10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>
                  <a:solidFill>
                    <a:schemeClr val="bg1"/>
                  </a:solidFill>
                </a:rPr>
                <a:t>memory</a:t>
              </a:r>
            </a:p>
            <a:p>
              <a:pPr algn="ctr"/>
              <a:r>
                <a:rPr lang="en-US" sz="700">
                  <a:solidFill>
                    <a:schemeClr val="bg1"/>
                  </a:solidFill>
                </a:rPr>
                <a:t>controller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1285875" y="793750"/>
            <a:ext cx="6446838" cy="3529013"/>
            <a:chOff x="880" y="500"/>
            <a:chExt cx="4061" cy="2223"/>
          </a:xfrm>
        </p:grpSpPr>
        <p:sp>
          <p:nvSpPr>
            <p:cNvPr id="71765" name="AutoShape 30"/>
            <p:cNvSpPr>
              <a:spLocks noChangeArrowheads="1"/>
            </p:cNvSpPr>
            <p:nvPr/>
          </p:nvSpPr>
          <p:spPr bwMode="auto">
            <a:xfrm>
              <a:off x="880" y="500"/>
              <a:ext cx="2132" cy="2223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POWER 4 chip</a:t>
              </a:r>
            </a:p>
            <a:p>
              <a:pPr algn="ctr"/>
              <a:endParaRPr lang="en-US" sz="1600">
                <a:solidFill>
                  <a:schemeClr val="bg1"/>
                </a:solidFill>
              </a:endParaRPr>
            </a:p>
            <a:p>
              <a:pPr algn="ctr"/>
              <a:endParaRPr lang="en-US" sz="1600">
                <a:solidFill>
                  <a:schemeClr val="bg1"/>
                </a:solidFill>
              </a:endParaRPr>
            </a:p>
            <a:p>
              <a:pPr algn="ctr"/>
              <a:endParaRPr lang="en-US" sz="1600">
                <a:solidFill>
                  <a:schemeClr val="bg1"/>
                </a:solidFill>
              </a:endParaRPr>
            </a:p>
            <a:p>
              <a:pPr algn="ctr"/>
              <a:endParaRPr lang="en-US" sz="1600">
                <a:solidFill>
                  <a:schemeClr val="bg1"/>
                </a:solidFill>
              </a:endParaRPr>
            </a:p>
            <a:p>
              <a:pPr algn="ctr"/>
              <a:endParaRPr lang="en-US" sz="1600">
                <a:solidFill>
                  <a:schemeClr val="bg1"/>
                </a:solidFill>
              </a:endParaRPr>
            </a:p>
            <a:p>
              <a:pPr algn="ctr"/>
              <a:endParaRPr lang="en-US" sz="1600">
                <a:solidFill>
                  <a:schemeClr val="bg1"/>
                </a:solidFill>
              </a:endParaRPr>
            </a:p>
            <a:p>
              <a:pPr algn="ctr"/>
              <a:endParaRPr lang="en-US" sz="1600">
                <a:solidFill>
                  <a:schemeClr val="bg1"/>
                </a:solidFill>
              </a:endParaRPr>
            </a:p>
            <a:p>
              <a:pPr algn="ctr"/>
              <a:endParaRPr lang="en-US" sz="1600">
                <a:solidFill>
                  <a:schemeClr val="bg1"/>
                </a:solidFill>
              </a:endParaRPr>
            </a:p>
            <a:p>
              <a:pPr algn="ctr"/>
              <a:endParaRPr lang="en-US" sz="1600">
                <a:solidFill>
                  <a:schemeClr val="bg1"/>
                </a:solidFill>
              </a:endParaRPr>
            </a:p>
            <a:p>
              <a:pPr algn="ctr"/>
              <a:endParaRPr lang="en-US" sz="1600">
                <a:solidFill>
                  <a:schemeClr val="bg1"/>
                </a:solidFill>
              </a:endParaRPr>
            </a:p>
            <a:p>
              <a:pPr algn="ctr"/>
              <a:endParaRPr lang="en-US" sz="1600">
                <a:solidFill>
                  <a:schemeClr val="bg1"/>
                </a:solidFill>
              </a:endParaRPr>
            </a:p>
            <a:p>
              <a:pPr algn="ctr"/>
              <a:endParaRPr lang="en-US" sz="1600">
                <a:solidFill>
                  <a:schemeClr val="bg1"/>
                </a:solidFill>
              </a:endParaRPr>
            </a:p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grpSp>
          <p:nvGrpSpPr>
            <p:cNvPr id="71766" name="Group 31"/>
            <p:cNvGrpSpPr>
              <a:grpSpLocks/>
            </p:cNvGrpSpPr>
            <p:nvPr/>
          </p:nvGrpSpPr>
          <p:grpSpPr bwMode="auto">
            <a:xfrm>
              <a:off x="2014" y="704"/>
              <a:ext cx="862" cy="385"/>
              <a:chOff x="1451" y="913"/>
              <a:chExt cx="862" cy="385"/>
            </a:xfrm>
          </p:grpSpPr>
          <p:sp>
            <p:nvSpPr>
              <p:cNvPr id="71788" name="AutoShape 32"/>
              <p:cNvSpPr>
                <a:spLocks noChangeArrowheads="1"/>
              </p:cNvSpPr>
              <p:nvPr/>
            </p:nvSpPr>
            <p:spPr bwMode="auto">
              <a:xfrm>
                <a:off x="1451" y="913"/>
                <a:ext cx="862" cy="385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</a:rPr>
                  <a:t>CPU</a:t>
                </a:r>
              </a:p>
              <a:p>
                <a:pPr algn="ctr"/>
                <a:endParaRPr lang="en-US" sz="1000">
                  <a:solidFill>
                    <a:schemeClr val="bg1"/>
                  </a:solidFill>
                </a:endParaRPr>
              </a:p>
              <a:p>
                <a:pPr algn="ctr"/>
                <a:endParaRPr lang="en-US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71789" name="AutoShape 33"/>
              <p:cNvSpPr>
                <a:spLocks noChangeArrowheads="1"/>
              </p:cNvSpPr>
              <p:nvPr/>
            </p:nvSpPr>
            <p:spPr bwMode="auto">
              <a:xfrm>
                <a:off x="1565" y="1117"/>
                <a:ext cx="635" cy="136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0" bIns="360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</a:rPr>
                  <a:t>L1</a:t>
                </a:r>
              </a:p>
            </p:txBody>
          </p:sp>
        </p:grpSp>
        <p:grpSp>
          <p:nvGrpSpPr>
            <p:cNvPr id="71767" name="Group 34"/>
            <p:cNvGrpSpPr>
              <a:grpSpLocks/>
            </p:cNvGrpSpPr>
            <p:nvPr/>
          </p:nvGrpSpPr>
          <p:grpSpPr bwMode="auto">
            <a:xfrm>
              <a:off x="1016" y="704"/>
              <a:ext cx="862" cy="385"/>
              <a:chOff x="1451" y="913"/>
              <a:chExt cx="862" cy="385"/>
            </a:xfrm>
          </p:grpSpPr>
          <p:sp>
            <p:nvSpPr>
              <p:cNvPr id="71786" name="AutoShape 35"/>
              <p:cNvSpPr>
                <a:spLocks noChangeArrowheads="1"/>
              </p:cNvSpPr>
              <p:nvPr/>
            </p:nvSpPr>
            <p:spPr bwMode="auto">
              <a:xfrm>
                <a:off x="1451" y="913"/>
                <a:ext cx="862" cy="385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</a:rPr>
                  <a:t>CPU</a:t>
                </a:r>
              </a:p>
              <a:p>
                <a:pPr algn="ctr"/>
                <a:endParaRPr lang="en-US" sz="1000">
                  <a:solidFill>
                    <a:schemeClr val="bg1"/>
                  </a:solidFill>
                </a:endParaRPr>
              </a:p>
              <a:p>
                <a:pPr algn="ctr"/>
                <a:endParaRPr lang="en-US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71787" name="AutoShape 36"/>
              <p:cNvSpPr>
                <a:spLocks noChangeArrowheads="1"/>
              </p:cNvSpPr>
              <p:nvPr/>
            </p:nvSpPr>
            <p:spPr bwMode="auto">
              <a:xfrm>
                <a:off x="1565" y="1117"/>
                <a:ext cx="635" cy="136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0" bIns="360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</a:rPr>
                  <a:t>L1</a:t>
                </a:r>
              </a:p>
            </p:txBody>
          </p:sp>
        </p:grpSp>
        <p:sp>
          <p:nvSpPr>
            <p:cNvPr id="71768" name="AutoShape 37"/>
            <p:cNvSpPr>
              <a:spLocks noChangeArrowheads="1"/>
            </p:cNvSpPr>
            <p:nvPr/>
          </p:nvSpPr>
          <p:spPr bwMode="auto">
            <a:xfrm>
              <a:off x="1016" y="1163"/>
              <a:ext cx="1860" cy="158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tIns="10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core interface switch</a:t>
              </a:r>
            </a:p>
          </p:txBody>
        </p:sp>
        <p:sp>
          <p:nvSpPr>
            <p:cNvPr id="71769" name="AutoShape 38"/>
            <p:cNvSpPr>
              <a:spLocks noChangeArrowheads="1"/>
            </p:cNvSpPr>
            <p:nvPr/>
          </p:nvSpPr>
          <p:spPr bwMode="auto">
            <a:xfrm>
              <a:off x="1016" y="1395"/>
              <a:ext cx="1860" cy="226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 wrap="none" tIns="10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L2</a:t>
              </a:r>
            </a:p>
          </p:txBody>
        </p:sp>
        <p:sp>
          <p:nvSpPr>
            <p:cNvPr id="71770" name="AutoShape 39"/>
            <p:cNvSpPr>
              <a:spLocks noChangeArrowheads="1"/>
            </p:cNvSpPr>
            <p:nvPr/>
          </p:nvSpPr>
          <p:spPr bwMode="auto">
            <a:xfrm>
              <a:off x="1016" y="1695"/>
              <a:ext cx="1860" cy="409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tIns="10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fabric controller</a:t>
              </a:r>
            </a:p>
            <a:p>
              <a:pPr algn="ctr"/>
              <a:r>
                <a:rPr lang="en-US" sz="1200" b="0">
                  <a:solidFill>
                    <a:schemeClr val="bg1"/>
                  </a:solidFill>
                </a:rPr>
                <a:t>(chip-chip fabric + multi-chip module)</a:t>
              </a:r>
            </a:p>
          </p:txBody>
        </p:sp>
        <p:sp>
          <p:nvSpPr>
            <p:cNvPr id="71771" name="AutoShape 40"/>
            <p:cNvSpPr>
              <a:spLocks noChangeArrowheads="1"/>
            </p:cNvSpPr>
            <p:nvPr/>
          </p:nvSpPr>
          <p:spPr bwMode="auto">
            <a:xfrm>
              <a:off x="1016" y="2179"/>
              <a:ext cx="749" cy="363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GX</a:t>
              </a:r>
              <a:br>
                <a:rPr lang="en-US" sz="1400">
                  <a:solidFill>
                    <a:schemeClr val="bg1"/>
                  </a:solidFill>
                </a:rPr>
              </a:br>
              <a:r>
                <a:rPr lang="en-US" sz="1400">
                  <a:solidFill>
                    <a:schemeClr val="bg1"/>
                  </a:solidFill>
                </a:rPr>
                <a:t>controller</a:t>
              </a:r>
            </a:p>
          </p:txBody>
        </p:sp>
        <p:sp>
          <p:nvSpPr>
            <p:cNvPr id="71772" name="AutoShape 41"/>
            <p:cNvSpPr>
              <a:spLocks noChangeArrowheads="1"/>
            </p:cNvSpPr>
            <p:nvPr/>
          </p:nvSpPr>
          <p:spPr bwMode="auto">
            <a:xfrm>
              <a:off x="2128" y="2179"/>
              <a:ext cx="749" cy="386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L3 controller</a:t>
              </a:r>
            </a:p>
          </p:txBody>
        </p:sp>
        <p:cxnSp>
          <p:nvCxnSpPr>
            <p:cNvPr id="71773" name="AutoShape 42"/>
            <p:cNvCxnSpPr>
              <a:cxnSpLocks noChangeShapeType="1"/>
              <a:stCxn id="71786" idx="2"/>
              <a:endCxn id="71768" idx="0"/>
            </p:cNvCxnSpPr>
            <p:nvPr/>
          </p:nvCxnSpPr>
          <p:spPr bwMode="auto">
            <a:xfrm>
              <a:off x="1447" y="1089"/>
              <a:ext cx="499" cy="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774" name="AutoShape 43"/>
            <p:cNvCxnSpPr>
              <a:cxnSpLocks noChangeShapeType="1"/>
              <a:stCxn id="71788" idx="2"/>
              <a:endCxn id="71768" idx="0"/>
            </p:cNvCxnSpPr>
            <p:nvPr/>
          </p:nvCxnSpPr>
          <p:spPr bwMode="auto">
            <a:xfrm flipH="1">
              <a:off x="1946" y="1089"/>
              <a:ext cx="499" cy="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775" name="AutoShape 44"/>
            <p:cNvCxnSpPr>
              <a:cxnSpLocks noChangeShapeType="1"/>
              <a:stCxn id="71768" idx="2"/>
              <a:endCxn id="71769" idx="0"/>
            </p:cNvCxnSpPr>
            <p:nvPr/>
          </p:nvCxnSpPr>
          <p:spPr bwMode="auto">
            <a:xfrm>
              <a:off x="1946" y="1321"/>
              <a:ext cx="0" cy="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776" name="AutoShape 45"/>
            <p:cNvCxnSpPr>
              <a:cxnSpLocks noChangeShapeType="1"/>
              <a:stCxn id="71769" idx="2"/>
              <a:endCxn id="71770" idx="0"/>
            </p:cNvCxnSpPr>
            <p:nvPr/>
          </p:nvCxnSpPr>
          <p:spPr bwMode="auto">
            <a:xfrm>
              <a:off x="1946" y="1621"/>
              <a:ext cx="0" cy="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777" name="AutoShape 46"/>
            <p:cNvCxnSpPr>
              <a:cxnSpLocks noChangeShapeType="1"/>
              <a:stCxn id="71770" idx="2"/>
              <a:endCxn id="71771" idx="3"/>
            </p:cNvCxnSpPr>
            <p:nvPr/>
          </p:nvCxnSpPr>
          <p:spPr bwMode="auto">
            <a:xfrm flipH="1">
              <a:off x="1765" y="2104"/>
              <a:ext cx="181" cy="2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778" name="AutoShape 47"/>
            <p:cNvCxnSpPr>
              <a:cxnSpLocks noChangeShapeType="1"/>
              <a:stCxn id="71770" idx="2"/>
              <a:endCxn id="71772" idx="1"/>
            </p:cNvCxnSpPr>
            <p:nvPr/>
          </p:nvCxnSpPr>
          <p:spPr bwMode="auto">
            <a:xfrm>
              <a:off x="1946" y="2104"/>
              <a:ext cx="182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71779" name="Line 48"/>
            <p:cNvSpPr>
              <a:spLocks noChangeShapeType="1"/>
            </p:cNvSpPr>
            <p:nvPr/>
          </p:nvSpPr>
          <p:spPr bwMode="auto">
            <a:xfrm>
              <a:off x="2876" y="2382"/>
              <a:ext cx="15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80" name="AutoShape 49"/>
            <p:cNvSpPr>
              <a:spLocks noChangeArrowheads="1"/>
            </p:cNvSpPr>
            <p:nvPr/>
          </p:nvSpPr>
          <p:spPr bwMode="auto">
            <a:xfrm>
              <a:off x="3171" y="2087"/>
              <a:ext cx="340" cy="590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 wrap="none" tIns="10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L3</a:t>
              </a:r>
            </a:p>
          </p:txBody>
        </p:sp>
        <p:grpSp>
          <p:nvGrpSpPr>
            <p:cNvPr id="71781" name="Group 50"/>
            <p:cNvGrpSpPr>
              <a:grpSpLocks/>
            </p:cNvGrpSpPr>
            <p:nvPr/>
          </p:nvGrpSpPr>
          <p:grpSpPr bwMode="auto">
            <a:xfrm>
              <a:off x="4464" y="2087"/>
              <a:ext cx="477" cy="591"/>
              <a:chOff x="2993" y="2137"/>
              <a:chExt cx="1134" cy="591"/>
            </a:xfrm>
          </p:grpSpPr>
          <p:sp>
            <p:nvSpPr>
              <p:cNvPr id="71783" name="AutoShape 51"/>
              <p:cNvSpPr>
                <a:spLocks noChangeArrowheads="1"/>
              </p:cNvSpPr>
              <p:nvPr/>
            </p:nvSpPr>
            <p:spPr bwMode="auto">
              <a:xfrm>
                <a:off x="2993" y="2137"/>
                <a:ext cx="1134" cy="182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</a:rPr>
                  <a:t>RAM</a:t>
                </a:r>
              </a:p>
            </p:txBody>
          </p:sp>
          <p:sp>
            <p:nvSpPr>
              <p:cNvPr id="71784" name="AutoShape 52"/>
              <p:cNvSpPr>
                <a:spLocks noChangeArrowheads="1"/>
              </p:cNvSpPr>
              <p:nvPr/>
            </p:nvSpPr>
            <p:spPr bwMode="auto">
              <a:xfrm>
                <a:off x="2993" y="2341"/>
                <a:ext cx="1134" cy="182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</a:rPr>
                  <a:t>RAM</a:t>
                </a:r>
              </a:p>
            </p:txBody>
          </p:sp>
          <p:sp>
            <p:nvSpPr>
              <p:cNvPr id="71785" name="AutoShape 53"/>
              <p:cNvSpPr>
                <a:spLocks noChangeArrowheads="1"/>
              </p:cNvSpPr>
              <p:nvPr/>
            </p:nvSpPr>
            <p:spPr bwMode="auto">
              <a:xfrm>
                <a:off x="2993" y="2546"/>
                <a:ext cx="1134" cy="182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</a:rPr>
                  <a:t>RAM</a:t>
                </a:r>
              </a:p>
            </p:txBody>
          </p:sp>
        </p:grpSp>
        <p:sp>
          <p:nvSpPr>
            <p:cNvPr id="71782" name="AutoShape 54"/>
            <p:cNvSpPr>
              <a:spLocks noChangeArrowheads="1"/>
            </p:cNvSpPr>
            <p:nvPr/>
          </p:nvSpPr>
          <p:spPr bwMode="auto">
            <a:xfrm>
              <a:off x="3671" y="2087"/>
              <a:ext cx="589" cy="590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 wrap="none" tIns="10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memory</a:t>
              </a:r>
            </a:p>
            <a:p>
              <a:pPr algn="ctr"/>
              <a:r>
                <a:rPr lang="en-US" sz="1400">
                  <a:solidFill>
                    <a:schemeClr val="bg1"/>
                  </a:solidFill>
                </a:rPr>
                <a:t>controller</a:t>
              </a:r>
            </a:p>
          </p:txBody>
        </p:sp>
      </p:grpSp>
      <p:grpSp>
        <p:nvGrpSpPr>
          <p:cNvPr id="10" name="Group 55"/>
          <p:cNvGrpSpPr>
            <a:grpSpLocks/>
          </p:cNvGrpSpPr>
          <p:nvPr/>
        </p:nvGrpSpPr>
        <p:grpSpPr bwMode="auto">
          <a:xfrm>
            <a:off x="5711825" y="3584575"/>
            <a:ext cx="3114675" cy="1668463"/>
            <a:chOff x="880" y="500"/>
            <a:chExt cx="4061" cy="2223"/>
          </a:xfrm>
        </p:grpSpPr>
        <p:sp>
          <p:nvSpPr>
            <p:cNvPr id="71740" name="AutoShape 56"/>
            <p:cNvSpPr>
              <a:spLocks noChangeArrowheads="1"/>
            </p:cNvSpPr>
            <p:nvPr/>
          </p:nvSpPr>
          <p:spPr bwMode="auto">
            <a:xfrm>
              <a:off x="880" y="500"/>
              <a:ext cx="2132" cy="2223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800">
                  <a:solidFill>
                    <a:schemeClr val="bg1"/>
                  </a:solidFill>
                </a:rPr>
                <a:t>POWER 4 chip</a:t>
              </a: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</p:txBody>
        </p:sp>
        <p:grpSp>
          <p:nvGrpSpPr>
            <p:cNvPr id="71741" name="Group 57"/>
            <p:cNvGrpSpPr>
              <a:grpSpLocks/>
            </p:cNvGrpSpPr>
            <p:nvPr/>
          </p:nvGrpSpPr>
          <p:grpSpPr bwMode="auto">
            <a:xfrm>
              <a:off x="2014" y="704"/>
              <a:ext cx="862" cy="385"/>
              <a:chOff x="1451" y="913"/>
              <a:chExt cx="862" cy="385"/>
            </a:xfrm>
          </p:grpSpPr>
          <p:sp>
            <p:nvSpPr>
              <p:cNvPr id="71763" name="AutoShape 58"/>
              <p:cNvSpPr>
                <a:spLocks noChangeArrowheads="1"/>
              </p:cNvSpPr>
              <p:nvPr/>
            </p:nvSpPr>
            <p:spPr bwMode="auto">
              <a:xfrm>
                <a:off x="1451" y="913"/>
                <a:ext cx="862" cy="385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CPU</a:t>
                </a:r>
              </a:p>
              <a:p>
                <a:pPr algn="ctr"/>
                <a:endParaRPr lang="en-US" sz="500">
                  <a:solidFill>
                    <a:schemeClr val="bg1"/>
                  </a:solidFill>
                </a:endParaRPr>
              </a:p>
              <a:p>
                <a:pPr algn="ctr"/>
                <a:endParaRPr lang="en-US" sz="500">
                  <a:solidFill>
                    <a:schemeClr val="bg1"/>
                  </a:solidFill>
                </a:endParaRPr>
              </a:p>
            </p:txBody>
          </p:sp>
          <p:sp>
            <p:nvSpPr>
              <p:cNvPr id="71764" name="AutoShape 59"/>
              <p:cNvSpPr>
                <a:spLocks noChangeArrowheads="1"/>
              </p:cNvSpPr>
              <p:nvPr/>
            </p:nvSpPr>
            <p:spPr bwMode="auto">
              <a:xfrm>
                <a:off x="1565" y="1117"/>
                <a:ext cx="635" cy="136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0" bIns="360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L1</a:t>
                </a:r>
              </a:p>
            </p:txBody>
          </p:sp>
        </p:grpSp>
        <p:grpSp>
          <p:nvGrpSpPr>
            <p:cNvPr id="71742" name="Group 60"/>
            <p:cNvGrpSpPr>
              <a:grpSpLocks/>
            </p:cNvGrpSpPr>
            <p:nvPr/>
          </p:nvGrpSpPr>
          <p:grpSpPr bwMode="auto">
            <a:xfrm>
              <a:off x="1016" y="704"/>
              <a:ext cx="862" cy="385"/>
              <a:chOff x="1451" y="913"/>
              <a:chExt cx="862" cy="385"/>
            </a:xfrm>
          </p:grpSpPr>
          <p:sp>
            <p:nvSpPr>
              <p:cNvPr id="71761" name="AutoShape 61"/>
              <p:cNvSpPr>
                <a:spLocks noChangeArrowheads="1"/>
              </p:cNvSpPr>
              <p:nvPr/>
            </p:nvSpPr>
            <p:spPr bwMode="auto">
              <a:xfrm>
                <a:off x="1451" y="913"/>
                <a:ext cx="862" cy="385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CPU</a:t>
                </a:r>
              </a:p>
              <a:p>
                <a:pPr algn="ctr"/>
                <a:endParaRPr lang="en-US" sz="500">
                  <a:solidFill>
                    <a:schemeClr val="bg1"/>
                  </a:solidFill>
                </a:endParaRPr>
              </a:p>
              <a:p>
                <a:pPr algn="ctr"/>
                <a:endParaRPr lang="en-US" sz="500">
                  <a:solidFill>
                    <a:schemeClr val="bg1"/>
                  </a:solidFill>
                </a:endParaRPr>
              </a:p>
            </p:txBody>
          </p:sp>
          <p:sp>
            <p:nvSpPr>
              <p:cNvPr id="71762" name="AutoShape 62"/>
              <p:cNvSpPr>
                <a:spLocks noChangeArrowheads="1"/>
              </p:cNvSpPr>
              <p:nvPr/>
            </p:nvSpPr>
            <p:spPr bwMode="auto">
              <a:xfrm>
                <a:off x="1565" y="1117"/>
                <a:ext cx="635" cy="136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0" bIns="360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L1</a:t>
                </a:r>
              </a:p>
            </p:txBody>
          </p:sp>
        </p:grpSp>
        <p:sp>
          <p:nvSpPr>
            <p:cNvPr id="71743" name="AutoShape 63"/>
            <p:cNvSpPr>
              <a:spLocks noChangeArrowheads="1"/>
            </p:cNvSpPr>
            <p:nvPr/>
          </p:nvSpPr>
          <p:spPr bwMode="auto">
            <a:xfrm>
              <a:off x="1016" y="1163"/>
              <a:ext cx="1860" cy="158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tIns="10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>
                  <a:solidFill>
                    <a:schemeClr val="bg1"/>
                  </a:solidFill>
                </a:rPr>
                <a:t>core interface switch</a:t>
              </a:r>
            </a:p>
          </p:txBody>
        </p:sp>
        <p:sp>
          <p:nvSpPr>
            <p:cNvPr id="71744" name="AutoShape 64"/>
            <p:cNvSpPr>
              <a:spLocks noChangeArrowheads="1"/>
            </p:cNvSpPr>
            <p:nvPr/>
          </p:nvSpPr>
          <p:spPr bwMode="auto">
            <a:xfrm>
              <a:off x="1016" y="1395"/>
              <a:ext cx="1860" cy="226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 wrap="none" tIns="10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>
                  <a:solidFill>
                    <a:schemeClr val="bg1"/>
                  </a:solidFill>
                </a:rPr>
                <a:t>L2</a:t>
              </a:r>
            </a:p>
          </p:txBody>
        </p:sp>
        <p:sp>
          <p:nvSpPr>
            <p:cNvPr id="71745" name="AutoShape 65"/>
            <p:cNvSpPr>
              <a:spLocks noChangeArrowheads="1"/>
            </p:cNvSpPr>
            <p:nvPr/>
          </p:nvSpPr>
          <p:spPr bwMode="auto">
            <a:xfrm>
              <a:off x="1016" y="1695"/>
              <a:ext cx="1860" cy="409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tIns="10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>
                  <a:solidFill>
                    <a:schemeClr val="bg1"/>
                  </a:solidFill>
                </a:rPr>
                <a:t>fabric controller</a:t>
              </a:r>
              <a:endParaRPr lang="en-US" sz="600" b="0">
                <a:solidFill>
                  <a:schemeClr val="bg1"/>
                </a:solidFill>
              </a:endParaRPr>
            </a:p>
          </p:txBody>
        </p:sp>
        <p:sp>
          <p:nvSpPr>
            <p:cNvPr id="71746" name="AutoShape 66"/>
            <p:cNvSpPr>
              <a:spLocks noChangeArrowheads="1"/>
            </p:cNvSpPr>
            <p:nvPr/>
          </p:nvSpPr>
          <p:spPr bwMode="auto">
            <a:xfrm>
              <a:off x="1016" y="2179"/>
              <a:ext cx="749" cy="363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>
                  <a:solidFill>
                    <a:schemeClr val="bg1"/>
                  </a:solidFill>
                </a:rPr>
                <a:t>GX</a:t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en-US" sz="700">
                  <a:solidFill>
                    <a:schemeClr val="bg1"/>
                  </a:solidFill>
                </a:rPr>
                <a:t>controller</a:t>
              </a:r>
            </a:p>
          </p:txBody>
        </p:sp>
        <p:sp>
          <p:nvSpPr>
            <p:cNvPr id="71747" name="AutoShape 67"/>
            <p:cNvSpPr>
              <a:spLocks noChangeArrowheads="1"/>
            </p:cNvSpPr>
            <p:nvPr/>
          </p:nvSpPr>
          <p:spPr bwMode="auto">
            <a:xfrm>
              <a:off x="2128" y="2179"/>
              <a:ext cx="749" cy="386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>
                  <a:solidFill>
                    <a:schemeClr val="bg1"/>
                  </a:solidFill>
                </a:rPr>
                <a:t>L3 </a:t>
              </a:r>
            </a:p>
            <a:p>
              <a:pPr algn="ctr"/>
              <a:r>
                <a:rPr lang="en-US" sz="700">
                  <a:solidFill>
                    <a:schemeClr val="bg1"/>
                  </a:solidFill>
                </a:rPr>
                <a:t>controller</a:t>
              </a:r>
            </a:p>
          </p:txBody>
        </p:sp>
        <p:cxnSp>
          <p:nvCxnSpPr>
            <p:cNvPr id="71748" name="AutoShape 68"/>
            <p:cNvCxnSpPr>
              <a:cxnSpLocks noChangeShapeType="1"/>
              <a:stCxn id="71761" idx="2"/>
              <a:endCxn id="71743" idx="0"/>
            </p:cNvCxnSpPr>
            <p:nvPr/>
          </p:nvCxnSpPr>
          <p:spPr bwMode="auto">
            <a:xfrm>
              <a:off x="1447" y="1089"/>
              <a:ext cx="499" cy="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749" name="AutoShape 69"/>
            <p:cNvCxnSpPr>
              <a:cxnSpLocks noChangeShapeType="1"/>
              <a:stCxn id="71763" idx="2"/>
              <a:endCxn id="71743" idx="0"/>
            </p:cNvCxnSpPr>
            <p:nvPr/>
          </p:nvCxnSpPr>
          <p:spPr bwMode="auto">
            <a:xfrm flipH="1">
              <a:off x="1946" y="1089"/>
              <a:ext cx="499" cy="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750" name="AutoShape 70"/>
            <p:cNvCxnSpPr>
              <a:cxnSpLocks noChangeShapeType="1"/>
              <a:stCxn id="71743" idx="2"/>
              <a:endCxn id="71744" idx="0"/>
            </p:cNvCxnSpPr>
            <p:nvPr/>
          </p:nvCxnSpPr>
          <p:spPr bwMode="auto">
            <a:xfrm>
              <a:off x="1946" y="1321"/>
              <a:ext cx="0" cy="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751" name="AutoShape 71"/>
            <p:cNvCxnSpPr>
              <a:cxnSpLocks noChangeShapeType="1"/>
              <a:stCxn id="71744" idx="2"/>
              <a:endCxn id="71745" idx="0"/>
            </p:cNvCxnSpPr>
            <p:nvPr/>
          </p:nvCxnSpPr>
          <p:spPr bwMode="auto">
            <a:xfrm>
              <a:off x="1946" y="1621"/>
              <a:ext cx="0" cy="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752" name="AutoShape 72"/>
            <p:cNvCxnSpPr>
              <a:cxnSpLocks noChangeShapeType="1"/>
              <a:stCxn id="71745" idx="2"/>
              <a:endCxn id="71746" idx="3"/>
            </p:cNvCxnSpPr>
            <p:nvPr/>
          </p:nvCxnSpPr>
          <p:spPr bwMode="auto">
            <a:xfrm flipH="1">
              <a:off x="1765" y="2104"/>
              <a:ext cx="181" cy="2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753" name="AutoShape 73"/>
            <p:cNvCxnSpPr>
              <a:cxnSpLocks noChangeShapeType="1"/>
              <a:stCxn id="71745" idx="2"/>
              <a:endCxn id="71747" idx="1"/>
            </p:cNvCxnSpPr>
            <p:nvPr/>
          </p:nvCxnSpPr>
          <p:spPr bwMode="auto">
            <a:xfrm>
              <a:off x="1946" y="2104"/>
              <a:ext cx="182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71754" name="Line 74"/>
            <p:cNvSpPr>
              <a:spLocks noChangeShapeType="1"/>
            </p:cNvSpPr>
            <p:nvPr/>
          </p:nvSpPr>
          <p:spPr bwMode="auto">
            <a:xfrm>
              <a:off x="2876" y="2382"/>
              <a:ext cx="15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5" name="AutoShape 75"/>
            <p:cNvSpPr>
              <a:spLocks noChangeArrowheads="1"/>
            </p:cNvSpPr>
            <p:nvPr/>
          </p:nvSpPr>
          <p:spPr bwMode="auto">
            <a:xfrm>
              <a:off x="3171" y="2087"/>
              <a:ext cx="340" cy="590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 wrap="none" tIns="10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>
                  <a:solidFill>
                    <a:schemeClr val="bg1"/>
                  </a:solidFill>
                </a:rPr>
                <a:t>L3</a:t>
              </a:r>
            </a:p>
          </p:txBody>
        </p:sp>
        <p:grpSp>
          <p:nvGrpSpPr>
            <p:cNvPr id="71756" name="Group 76"/>
            <p:cNvGrpSpPr>
              <a:grpSpLocks/>
            </p:cNvGrpSpPr>
            <p:nvPr/>
          </p:nvGrpSpPr>
          <p:grpSpPr bwMode="auto">
            <a:xfrm>
              <a:off x="4464" y="2087"/>
              <a:ext cx="477" cy="591"/>
              <a:chOff x="2993" y="2137"/>
              <a:chExt cx="1134" cy="591"/>
            </a:xfrm>
          </p:grpSpPr>
          <p:sp>
            <p:nvSpPr>
              <p:cNvPr id="71758" name="AutoShape 77"/>
              <p:cNvSpPr>
                <a:spLocks noChangeArrowheads="1"/>
              </p:cNvSpPr>
              <p:nvPr/>
            </p:nvSpPr>
            <p:spPr bwMode="auto">
              <a:xfrm>
                <a:off x="2993" y="2137"/>
                <a:ext cx="1134" cy="182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RAM</a:t>
                </a:r>
              </a:p>
            </p:txBody>
          </p:sp>
          <p:sp>
            <p:nvSpPr>
              <p:cNvPr id="71759" name="AutoShape 78"/>
              <p:cNvSpPr>
                <a:spLocks noChangeArrowheads="1"/>
              </p:cNvSpPr>
              <p:nvPr/>
            </p:nvSpPr>
            <p:spPr bwMode="auto">
              <a:xfrm>
                <a:off x="2993" y="2341"/>
                <a:ext cx="1134" cy="182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RAM</a:t>
                </a:r>
              </a:p>
            </p:txBody>
          </p:sp>
          <p:sp>
            <p:nvSpPr>
              <p:cNvPr id="71760" name="AutoShape 79"/>
              <p:cNvSpPr>
                <a:spLocks noChangeArrowheads="1"/>
              </p:cNvSpPr>
              <p:nvPr/>
            </p:nvSpPr>
            <p:spPr bwMode="auto">
              <a:xfrm>
                <a:off x="2993" y="2546"/>
                <a:ext cx="1134" cy="182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RAM</a:t>
                </a:r>
              </a:p>
            </p:txBody>
          </p:sp>
        </p:grpSp>
        <p:sp>
          <p:nvSpPr>
            <p:cNvPr id="71757" name="AutoShape 80"/>
            <p:cNvSpPr>
              <a:spLocks noChangeArrowheads="1"/>
            </p:cNvSpPr>
            <p:nvPr/>
          </p:nvSpPr>
          <p:spPr bwMode="auto">
            <a:xfrm>
              <a:off x="3671" y="2087"/>
              <a:ext cx="589" cy="590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 wrap="none" tIns="10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>
                  <a:solidFill>
                    <a:schemeClr val="bg1"/>
                  </a:solidFill>
                </a:rPr>
                <a:t>memory</a:t>
              </a:r>
            </a:p>
            <a:p>
              <a:pPr algn="ctr"/>
              <a:r>
                <a:rPr lang="en-US" sz="700">
                  <a:solidFill>
                    <a:schemeClr val="bg1"/>
                  </a:solidFill>
                </a:rPr>
                <a:t>controller</a:t>
              </a:r>
            </a:p>
          </p:txBody>
        </p:sp>
      </p:grpSp>
      <p:grpSp>
        <p:nvGrpSpPr>
          <p:cNvPr id="14" name="Group 81"/>
          <p:cNvGrpSpPr>
            <a:grpSpLocks/>
          </p:cNvGrpSpPr>
          <p:nvPr/>
        </p:nvGrpSpPr>
        <p:grpSpPr bwMode="auto">
          <a:xfrm>
            <a:off x="2063750" y="3584575"/>
            <a:ext cx="3114675" cy="1668463"/>
            <a:chOff x="880" y="500"/>
            <a:chExt cx="4061" cy="2223"/>
          </a:xfrm>
        </p:grpSpPr>
        <p:sp>
          <p:nvSpPr>
            <p:cNvPr id="71715" name="AutoShape 82"/>
            <p:cNvSpPr>
              <a:spLocks noChangeArrowheads="1"/>
            </p:cNvSpPr>
            <p:nvPr/>
          </p:nvSpPr>
          <p:spPr bwMode="auto">
            <a:xfrm>
              <a:off x="880" y="500"/>
              <a:ext cx="2132" cy="2223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800">
                  <a:solidFill>
                    <a:schemeClr val="bg1"/>
                  </a:solidFill>
                </a:rPr>
                <a:t>POWER 4 chip</a:t>
              </a: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</p:txBody>
        </p:sp>
        <p:grpSp>
          <p:nvGrpSpPr>
            <p:cNvPr id="71716" name="Group 83"/>
            <p:cNvGrpSpPr>
              <a:grpSpLocks/>
            </p:cNvGrpSpPr>
            <p:nvPr/>
          </p:nvGrpSpPr>
          <p:grpSpPr bwMode="auto">
            <a:xfrm>
              <a:off x="2014" y="704"/>
              <a:ext cx="862" cy="385"/>
              <a:chOff x="1451" y="913"/>
              <a:chExt cx="862" cy="385"/>
            </a:xfrm>
          </p:grpSpPr>
          <p:sp>
            <p:nvSpPr>
              <p:cNvPr id="71738" name="AutoShape 84"/>
              <p:cNvSpPr>
                <a:spLocks noChangeArrowheads="1"/>
              </p:cNvSpPr>
              <p:nvPr/>
            </p:nvSpPr>
            <p:spPr bwMode="auto">
              <a:xfrm>
                <a:off x="1451" y="913"/>
                <a:ext cx="862" cy="385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CPU</a:t>
                </a:r>
              </a:p>
              <a:p>
                <a:pPr algn="ctr"/>
                <a:endParaRPr lang="en-US" sz="500">
                  <a:solidFill>
                    <a:schemeClr val="bg1"/>
                  </a:solidFill>
                </a:endParaRPr>
              </a:p>
              <a:p>
                <a:pPr algn="ctr"/>
                <a:endParaRPr lang="en-US" sz="500">
                  <a:solidFill>
                    <a:schemeClr val="bg1"/>
                  </a:solidFill>
                </a:endParaRPr>
              </a:p>
            </p:txBody>
          </p:sp>
          <p:sp>
            <p:nvSpPr>
              <p:cNvPr id="71739" name="AutoShape 85"/>
              <p:cNvSpPr>
                <a:spLocks noChangeArrowheads="1"/>
              </p:cNvSpPr>
              <p:nvPr/>
            </p:nvSpPr>
            <p:spPr bwMode="auto">
              <a:xfrm>
                <a:off x="1565" y="1117"/>
                <a:ext cx="635" cy="136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0" bIns="360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L1</a:t>
                </a:r>
              </a:p>
            </p:txBody>
          </p:sp>
        </p:grpSp>
        <p:grpSp>
          <p:nvGrpSpPr>
            <p:cNvPr id="71717" name="Group 86"/>
            <p:cNvGrpSpPr>
              <a:grpSpLocks/>
            </p:cNvGrpSpPr>
            <p:nvPr/>
          </p:nvGrpSpPr>
          <p:grpSpPr bwMode="auto">
            <a:xfrm>
              <a:off x="1016" y="704"/>
              <a:ext cx="862" cy="385"/>
              <a:chOff x="1451" y="913"/>
              <a:chExt cx="862" cy="385"/>
            </a:xfrm>
          </p:grpSpPr>
          <p:sp>
            <p:nvSpPr>
              <p:cNvPr id="71736" name="AutoShape 87"/>
              <p:cNvSpPr>
                <a:spLocks noChangeArrowheads="1"/>
              </p:cNvSpPr>
              <p:nvPr/>
            </p:nvSpPr>
            <p:spPr bwMode="auto">
              <a:xfrm>
                <a:off x="1451" y="913"/>
                <a:ext cx="862" cy="385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CPU</a:t>
                </a:r>
              </a:p>
              <a:p>
                <a:pPr algn="ctr"/>
                <a:endParaRPr lang="en-US" sz="500">
                  <a:solidFill>
                    <a:schemeClr val="bg1"/>
                  </a:solidFill>
                </a:endParaRPr>
              </a:p>
              <a:p>
                <a:pPr algn="ctr"/>
                <a:endParaRPr lang="en-US" sz="500">
                  <a:solidFill>
                    <a:schemeClr val="bg1"/>
                  </a:solidFill>
                </a:endParaRPr>
              </a:p>
            </p:txBody>
          </p:sp>
          <p:sp>
            <p:nvSpPr>
              <p:cNvPr id="71737" name="AutoShape 88"/>
              <p:cNvSpPr>
                <a:spLocks noChangeArrowheads="1"/>
              </p:cNvSpPr>
              <p:nvPr/>
            </p:nvSpPr>
            <p:spPr bwMode="auto">
              <a:xfrm>
                <a:off x="1565" y="1117"/>
                <a:ext cx="635" cy="136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0" bIns="360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L1</a:t>
                </a:r>
              </a:p>
            </p:txBody>
          </p:sp>
        </p:grpSp>
        <p:sp>
          <p:nvSpPr>
            <p:cNvPr id="71718" name="AutoShape 89"/>
            <p:cNvSpPr>
              <a:spLocks noChangeArrowheads="1"/>
            </p:cNvSpPr>
            <p:nvPr/>
          </p:nvSpPr>
          <p:spPr bwMode="auto">
            <a:xfrm>
              <a:off x="1016" y="1163"/>
              <a:ext cx="1860" cy="158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tIns="10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>
                  <a:solidFill>
                    <a:schemeClr val="bg1"/>
                  </a:solidFill>
                </a:rPr>
                <a:t>core interface switch</a:t>
              </a:r>
            </a:p>
          </p:txBody>
        </p:sp>
        <p:sp>
          <p:nvSpPr>
            <p:cNvPr id="71719" name="AutoShape 90"/>
            <p:cNvSpPr>
              <a:spLocks noChangeArrowheads="1"/>
            </p:cNvSpPr>
            <p:nvPr/>
          </p:nvSpPr>
          <p:spPr bwMode="auto">
            <a:xfrm>
              <a:off x="1016" y="1395"/>
              <a:ext cx="1860" cy="226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 wrap="none" tIns="10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>
                  <a:solidFill>
                    <a:schemeClr val="bg1"/>
                  </a:solidFill>
                </a:rPr>
                <a:t>L2</a:t>
              </a:r>
            </a:p>
          </p:txBody>
        </p:sp>
        <p:sp>
          <p:nvSpPr>
            <p:cNvPr id="71720" name="AutoShape 91"/>
            <p:cNvSpPr>
              <a:spLocks noChangeArrowheads="1"/>
            </p:cNvSpPr>
            <p:nvPr/>
          </p:nvSpPr>
          <p:spPr bwMode="auto">
            <a:xfrm>
              <a:off x="1016" y="1695"/>
              <a:ext cx="1860" cy="409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tIns="10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>
                  <a:solidFill>
                    <a:schemeClr val="bg1"/>
                  </a:solidFill>
                </a:rPr>
                <a:t>fabric controller</a:t>
              </a:r>
              <a:endParaRPr lang="en-US" sz="600" b="0">
                <a:solidFill>
                  <a:schemeClr val="bg1"/>
                </a:solidFill>
              </a:endParaRPr>
            </a:p>
          </p:txBody>
        </p:sp>
        <p:sp>
          <p:nvSpPr>
            <p:cNvPr id="71721" name="AutoShape 92"/>
            <p:cNvSpPr>
              <a:spLocks noChangeArrowheads="1"/>
            </p:cNvSpPr>
            <p:nvPr/>
          </p:nvSpPr>
          <p:spPr bwMode="auto">
            <a:xfrm>
              <a:off x="1016" y="2179"/>
              <a:ext cx="749" cy="363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>
                  <a:solidFill>
                    <a:schemeClr val="bg1"/>
                  </a:solidFill>
                </a:rPr>
                <a:t>GX</a:t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en-US" sz="700">
                  <a:solidFill>
                    <a:schemeClr val="bg1"/>
                  </a:solidFill>
                </a:rPr>
                <a:t>controller</a:t>
              </a:r>
            </a:p>
          </p:txBody>
        </p:sp>
        <p:sp>
          <p:nvSpPr>
            <p:cNvPr id="71722" name="AutoShape 93"/>
            <p:cNvSpPr>
              <a:spLocks noChangeArrowheads="1"/>
            </p:cNvSpPr>
            <p:nvPr/>
          </p:nvSpPr>
          <p:spPr bwMode="auto">
            <a:xfrm>
              <a:off x="2128" y="2179"/>
              <a:ext cx="749" cy="386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>
                  <a:solidFill>
                    <a:schemeClr val="bg1"/>
                  </a:solidFill>
                </a:rPr>
                <a:t>L3 </a:t>
              </a:r>
            </a:p>
            <a:p>
              <a:pPr algn="ctr"/>
              <a:r>
                <a:rPr lang="en-US" sz="700">
                  <a:solidFill>
                    <a:schemeClr val="bg1"/>
                  </a:solidFill>
                </a:rPr>
                <a:t>controller</a:t>
              </a:r>
            </a:p>
          </p:txBody>
        </p:sp>
        <p:cxnSp>
          <p:nvCxnSpPr>
            <p:cNvPr id="71723" name="AutoShape 94"/>
            <p:cNvCxnSpPr>
              <a:cxnSpLocks noChangeShapeType="1"/>
              <a:stCxn id="71736" idx="2"/>
              <a:endCxn id="71718" idx="0"/>
            </p:cNvCxnSpPr>
            <p:nvPr/>
          </p:nvCxnSpPr>
          <p:spPr bwMode="auto">
            <a:xfrm>
              <a:off x="1447" y="1089"/>
              <a:ext cx="499" cy="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724" name="AutoShape 95"/>
            <p:cNvCxnSpPr>
              <a:cxnSpLocks noChangeShapeType="1"/>
              <a:stCxn id="71738" idx="2"/>
              <a:endCxn id="71718" idx="0"/>
            </p:cNvCxnSpPr>
            <p:nvPr/>
          </p:nvCxnSpPr>
          <p:spPr bwMode="auto">
            <a:xfrm flipH="1">
              <a:off x="1946" y="1089"/>
              <a:ext cx="499" cy="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725" name="AutoShape 96"/>
            <p:cNvCxnSpPr>
              <a:cxnSpLocks noChangeShapeType="1"/>
              <a:stCxn id="71718" idx="2"/>
              <a:endCxn id="71719" idx="0"/>
            </p:cNvCxnSpPr>
            <p:nvPr/>
          </p:nvCxnSpPr>
          <p:spPr bwMode="auto">
            <a:xfrm>
              <a:off x="1946" y="1321"/>
              <a:ext cx="0" cy="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726" name="AutoShape 97"/>
            <p:cNvCxnSpPr>
              <a:cxnSpLocks noChangeShapeType="1"/>
              <a:stCxn id="71719" idx="2"/>
              <a:endCxn id="71720" idx="0"/>
            </p:cNvCxnSpPr>
            <p:nvPr/>
          </p:nvCxnSpPr>
          <p:spPr bwMode="auto">
            <a:xfrm>
              <a:off x="1946" y="1621"/>
              <a:ext cx="0" cy="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727" name="AutoShape 98"/>
            <p:cNvCxnSpPr>
              <a:cxnSpLocks noChangeShapeType="1"/>
              <a:stCxn id="71720" idx="2"/>
              <a:endCxn id="71721" idx="3"/>
            </p:cNvCxnSpPr>
            <p:nvPr/>
          </p:nvCxnSpPr>
          <p:spPr bwMode="auto">
            <a:xfrm flipH="1">
              <a:off x="1765" y="2104"/>
              <a:ext cx="181" cy="2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728" name="AutoShape 99"/>
            <p:cNvCxnSpPr>
              <a:cxnSpLocks noChangeShapeType="1"/>
              <a:stCxn id="71720" idx="2"/>
              <a:endCxn id="71722" idx="1"/>
            </p:cNvCxnSpPr>
            <p:nvPr/>
          </p:nvCxnSpPr>
          <p:spPr bwMode="auto">
            <a:xfrm>
              <a:off x="1946" y="2104"/>
              <a:ext cx="182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71729" name="Line 100"/>
            <p:cNvSpPr>
              <a:spLocks noChangeShapeType="1"/>
            </p:cNvSpPr>
            <p:nvPr/>
          </p:nvSpPr>
          <p:spPr bwMode="auto">
            <a:xfrm>
              <a:off x="2876" y="2382"/>
              <a:ext cx="15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0" name="AutoShape 101"/>
            <p:cNvSpPr>
              <a:spLocks noChangeArrowheads="1"/>
            </p:cNvSpPr>
            <p:nvPr/>
          </p:nvSpPr>
          <p:spPr bwMode="auto">
            <a:xfrm>
              <a:off x="3171" y="2087"/>
              <a:ext cx="340" cy="590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 wrap="none" tIns="10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>
                  <a:solidFill>
                    <a:schemeClr val="bg1"/>
                  </a:solidFill>
                </a:rPr>
                <a:t>L3</a:t>
              </a:r>
            </a:p>
          </p:txBody>
        </p:sp>
        <p:grpSp>
          <p:nvGrpSpPr>
            <p:cNvPr id="71731" name="Group 102"/>
            <p:cNvGrpSpPr>
              <a:grpSpLocks/>
            </p:cNvGrpSpPr>
            <p:nvPr/>
          </p:nvGrpSpPr>
          <p:grpSpPr bwMode="auto">
            <a:xfrm>
              <a:off x="4464" y="2087"/>
              <a:ext cx="477" cy="591"/>
              <a:chOff x="2993" y="2137"/>
              <a:chExt cx="1134" cy="591"/>
            </a:xfrm>
          </p:grpSpPr>
          <p:sp>
            <p:nvSpPr>
              <p:cNvPr id="71733" name="AutoShape 103"/>
              <p:cNvSpPr>
                <a:spLocks noChangeArrowheads="1"/>
              </p:cNvSpPr>
              <p:nvPr/>
            </p:nvSpPr>
            <p:spPr bwMode="auto">
              <a:xfrm>
                <a:off x="2993" y="2137"/>
                <a:ext cx="1134" cy="182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RAM</a:t>
                </a:r>
              </a:p>
            </p:txBody>
          </p:sp>
          <p:sp>
            <p:nvSpPr>
              <p:cNvPr id="71734" name="AutoShape 104"/>
              <p:cNvSpPr>
                <a:spLocks noChangeArrowheads="1"/>
              </p:cNvSpPr>
              <p:nvPr/>
            </p:nvSpPr>
            <p:spPr bwMode="auto">
              <a:xfrm>
                <a:off x="2993" y="2341"/>
                <a:ext cx="1134" cy="182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RAM</a:t>
                </a:r>
              </a:p>
            </p:txBody>
          </p:sp>
          <p:sp>
            <p:nvSpPr>
              <p:cNvPr id="71735" name="AutoShape 105"/>
              <p:cNvSpPr>
                <a:spLocks noChangeArrowheads="1"/>
              </p:cNvSpPr>
              <p:nvPr/>
            </p:nvSpPr>
            <p:spPr bwMode="auto">
              <a:xfrm>
                <a:off x="2993" y="2546"/>
                <a:ext cx="1134" cy="182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RAM</a:t>
                </a:r>
              </a:p>
            </p:txBody>
          </p:sp>
        </p:grpSp>
        <p:sp>
          <p:nvSpPr>
            <p:cNvPr id="71732" name="AutoShape 106"/>
            <p:cNvSpPr>
              <a:spLocks noChangeArrowheads="1"/>
            </p:cNvSpPr>
            <p:nvPr/>
          </p:nvSpPr>
          <p:spPr bwMode="auto">
            <a:xfrm>
              <a:off x="3671" y="2087"/>
              <a:ext cx="589" cy="590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 wrap="none" tIns="10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>
                  <a:solidFill>
                    <a:schemeClr val="bg1"/>
                  </a:solidFill>
                </a:rPr>
                <a:t>memory</a:t>
              </a:r>
            </a:p>
            <a:p>
              <a:pPr algn="ctr"/>
              <a:r>
                <a:rPr lang="en-US" sz="700">
                  <a:solidFill>
                    <a:schemeClr val="bg1"/>
                  </a:solidFill>
                </a:rPr>
                <a:t>controller</a:t>
              </a:r>
            </a:p>
          </p:txBody>
        </p:sp>
      </p:grpSp>
      <p:grpSp>
        <p:nvGrpSpPr>
          <p:cNvPr id="18" name="Group 107"/>
          <p:cNvGrpSpPr>
            <a:grpSpLocks/>
          </p:cNvGrpSpPr>
          <p:nvPr/>
        </p:nvGrpSpPr>
        <p:grpSpPr bwMode="auto">
          <a:xfrm>
            <a:off x="2063750" y="987425"/>
            <a:ext cx="3114675" cy="1668463"/>
            <a:chOff x="880" y="500"/>
            <a:chExt cx="4061" cy="2223"/>
          </a:xfrm>
        </p:grpSpPr>
        <p:sp>
          <p:nvSpPr>
            <p:cNvPr id="71690" name="AutoShape 108"/>
            <p:cNvSpPr>
              <a:spLocks noChangeArrowheads="1"/>
            </p:cNvSpPr>
            <p:nvPr/>
          </p:nvSpPr>
          <p:spPr bwMode="auto">
            <a:xfrm>
              <a:off x="880" y="500"/>
              <a:ext cx="2132" cy="2223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800">
                  <a:solidFill>
                    <a:schemeClr val="bg1"/>
                  </a:solidFill>
                </a:rPr>
                <a:t>POWER 4 chip</a:t>
              </a: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  <a:p>
              <a:pPr algn="ctr"/>
              <a:endParaRPr lang="en-US" sz="800">
                <a:solidFill>
                  <a:schemeClr val="bg1"/>
                </a:solidFill>
              </a:endParaRPr>
            </a:p>
          </p:txBody>
        </p:sp>
        <p:grpSp>
          <p:nvGrpSpPr>
            <p:cNvPr id="71691" name="Group 109"/>
            <p:cNvGrpSpPr>
              <a:grpSpLocks/>
            </p:cNvGrpSpPr>
            <p:nvPr/>
          </p:nvGrpSpPr>
          <p:grpSpPr bwMode="auto">
            <a:xfrm>
              <a:off x="2014" y="704"/>
              <a:ext cx="862" cy="385"/>
              <a:chOff x="1451" y="913"/>
              <a:chExt cx="862" cy="385"/>
            </a:xfrm>
          </p:grpSpPr>
          <p:sp>
            <p:nvSpPr>
              <p:cNvPr id="71713" name="AutoShape 110"/>
              <p:cNvSpPr>
                <a:spLocks noChangeArrowheads="1"/>
              </p:cNvSpPr>
              <p:nvPr/>
            </p:nvSpPr>
            <p:spPr bwMode="auto">
              <a:xfrm>
                <a:off x="1451" y="913"/>
                <a:ext cx="862" cy="385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CPU</a:t>
                </a:r>
              </a:p>
              <a:p>
                <a:pPr algn="ctr"/>
                <a:endParaRPr lang="en-US" sz="500">
                  <a:solidFill>
                    <a:schemeClr val="bg1"/>
                  </a:solidFill>
                </a:endParaRPr>
              </a:p>
              <a:p>
                <a:pPr algn="ctr"/>
                <a:endParaRPr lang="en-US" sz="500">
                  <a:solidFill>
                    <a:schemeClr val="bg1"/>
                  </a:solidFill>
                </a:endParaRPr>
              </a:p>
            </p:txBody>
          </p:sp>
          <p:sp>
            <p:nvSpPr>
              <p:cNvPr id="71714" name="AutoShape 111"/>
              <p:cNvSpPr>
                <a:spLocks noChangeArrowheads="1"/>
              </p:cNvSpPr>
              <p:nvPr/>
            </p:nvSpPr>
            <p:spPr bwMode="auto">
              <a:xfrm>
                <a:off x="1565" y="1117"/>
                <a:ext cx="635" cy="136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0" bIns="360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L1</a:t>
                </a:r>
              </a:p>
            </p:txBody>
          </p:sp>
        </p:grpSp>
        <p:grpSp>
          <p:nvGrpSpPr>
            <p:cNvPr id="71692" name="Group 112"/>
            <p:cNvGrpSpPr>
              <a:grpSpLocks/>
            </p:cNvGrpSpPr>
            <p:nvPr/>
          </p:nvGrpSpPr>
          <p:grpSpPr bwMode="auto">
            <a:xfrm>
              <a:off x="1016" y="704"/>
              <a:ext cx="862" cy="385"/>
              <a:chOff x="1451" y="913"/>
              <a:chExt cx="862" cy="385"/>
            </a:xfrm>
          </p:grpSpPr>
          <p:sp>
            <p:nvSpPr>
              <p:cNvPr id="71711" name="AutoShape 113"/>
              <p:cNvSpPr>
                <a:spLocks noChangeArrowheads="1"/>
              </p:cNvSpPr>
              <p:nvPr/>
            </p:nvSpPr>
            <p:spPr bwMode="auto">
              <a:xfrm>
                <a:off x="1451" y="913"/>
                <a:ext cx="862" cy="385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CPU</a:t>
                </a:r>
              </a:p>
              <a:p>
                <a:pPr algn="ctr"/>
                <a:endParaRPr lang="en-US" sz="500">
                  <a:solidFill>
                    <a:schemeClr val="bg1"/>
                  </a:solidFill>
                </a:endParaRPr>
              </a:p>
              <a:p>
                <a:pPr algn="ctr"/>
                <a:endParaRPr lang="en-US" sz="500">
                  <a:solidFill>
                    <a:schemeClr val="bg1"/>
                  </a:solidFill>
                </a:endParaRPr>
              </a:p>
            </p:txBody>
          </p:sp>
          <p:sp>
            <p:nvSpPr>
              <p:cNvPr id="71712" name="AutoShape 114"/>
              <p:cNvSpPr>
                <a:spLocks noChangeArrowheads="1"/>
              </p:cNvSpPr>
              <p:nvPr/>
            </p:nvSpPr>
            <p:spPr bwMode="auto">
              <a:xfrm>
                <a:off x="1565" y="1117"/>
                <a:ext cx="635" cy="136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0" bIns="360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L1</a:t>
                </a:r>
              </a:p>
            </p:txBody>
          </p:sp>
        </p:grpSp>
        <p:sp>
          <p:nvSpPr>
            <p:cNvPr id="71693" name="AutoShape 115"/>
            <p:cNvSpPr>
              <a:spLocks noChangeArrowheads="1"/>
            </p:cNvSpPr>
            <p:nvPr/>
          </p:nvSpPr>
          <p:spPr bwMode="auto">
            <a:xfrm>
              <a:off x="1016" y="1163"/>
              <a:ext cx="1860" cy="158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tIns="10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>
                  <a:solidFill>
                    <a:schemeClr val="bg1"/>
                  </a:solidFill>
                </a:rPr>
                <a:t>core interface switch</a:t>
              </a:r>
            </a:p>
          </p:txBody>
        </p:sp>
        <p:sp>
          <p:nvSpPr>
            <p:cNvPr id="71694" name="AutoShape 116"/>
            <p:cNvSpPr>
              <a:spLocks noChangeArrowheads="1"/>
            </p:cNvSpPr>
            <p:nvPr/>
          </p:nvSpPr>
          <p:spPr bwMode="auto">
            <a:xfrm>
              <a:off x="1016" y="1395"/>
              <a:ext cx="1860" cy="226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 wrap="none" tIns="10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>
                  <a:solidFill>
                    <a:schemeClr val="bg1"/>
                  </a:solidFill>
                </a:rPr>
                <a:t>L2</a:t>
              </a:r>
            </a:p>
          </p:txBody>
        </p:sp>
        <p:sp>
          <p:nvSpPr>
            <p:cNvPr id="71695" name="AutoShape 117"/>
            <p:cNvSpPr>
              <a:spLocks noChangeArrowheads="1"/>
            </p:cNvSpPr>
            <p:nvPr/>
          </p:nvSpPr>
          <p:spPr bwMode="auto">
            <a:xfrm>
              <a:off x="1016" y="1695"/>
              <a:ext cx="1860" cy="409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tIns="10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>
                  <a:solidFill>
                    <a:schemeClr val="bg1"/>
                  </a:solidFill>
                </a:rPr>
                <a:t>fabric controller</a:t>
              </a:r>
              <a:endParaRPr lang="en-US" sz="600" b="0">
                <a:solidFill>
                  <a:schemeClr val="bg1"/>
                </a:solidFill>
              </a:endParaRPr>
            </a:p>
          </p:txBody>
        </p:sp>
        <p:sp>
          <p:nvSpPr>
            <p:cNvPr id="71696" name="AutoShape 118"/>
            <p:cNvSpPr>
              <a:spLocks noChangeArrowheads="1"/>
            </p:cNvSpPr>
            <p:nvPr/>
          </p:nvSpPr>
          <p:spPr bwMode="auto">
            <a:xfrm>
              <a:off x="1016" y="2179"/>
              <a:ext cx="749" cy="363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>
                  <a:solidFill>
                    <a:schemeClr val="bg1"/>
                  </a:solidFill>
                </a:rPr>
                <a:t>GX</a:t>
              </a:r>
              <a:br>
                <a:rPr lang="en-US" sz="700">
                  <a:solidFill>
                    <a:schemeClr val="bg1"/>
                  </a:solidFill>
                </a:rPr>
              </a:br>
              <a:r>
                <a:rPr lang="en-US" sz="700">
                  <a:solidFill>
                    <a:schemeClr val="bg1"/>
                  </a:solidFill>
                </a:rPr>
                <a:t>controller</a:t>
              </a:r>
            </a:p>
          </p:txBody>
        </p:sp>
        <p:sp>
          <p:nvSpPr>
            <p:cNvPr id="71697" name="AutoShape 119"/>
            <p:cNvSpPr>
              <a:spLocks noChangeArrowheads="1"/>
            </p:cNvSpPr>
            <p:nvPr/>
          </p:nvSpPr>
          <p:spPr bwMode="auto">
            <a:xfrm>
              <a:off x="2128" y="2179"/>
              <a:ext cx="749" cy="386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>
                  <a:solidFill>
                    <a:schemeClr val="bg1"/>
                  </a:solidFill>
                </a:rPr>
                <a:t>L3 </a:t>
              </a:r>
            </a:p>
            <a:p>
              <a:pPr algn="ctr"/>
              <a:r>
                <a:rPr lang="en-US" sz="700">
                  <a:solidFill>
                    <a:schemeClr val="bg1"/>
                  </a:solidFill>
                </a:rPr>
                <a:t>controller</a:t>
              </a:r>
            </a:p>
          </p:txBody>
        </p:sp>
        <p:cxnSp>
          <p:nvCxnSpPr>
            <p:cNvPr id="71698" name="AutoShape 120"/>
            <p:cNvCxnSpPr>
              <a:cxnSpLocks noChangeShapeType="1"/>
              <a:stCxn id="71711" idx="2"/>
              <a:endCxn id="71693" idx="0"/>
            </p:cNvCxnSpPr>
            <p:nvPr/>
          </p:nvCxnSpPr>
          <p:spPr bwMode="auto">
            <a:xfrm>
              <a:off x="1447" y="1089"/>
              <a:ext cx="499" cy="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699" name="AutoShape 121"/>
            <p:cNvCxnSpPr>
              <a:cxnSpLocks noChangeShapeType="1"/>
              <a:stCxn id="71713" idx="2"/>
              <a:endCxn id="71693" idx="0"/>
            </p:cNvCxnSpPr>
            <p:nvPr/>
          </p:nvCxnSpPr>
          <p:spPr bwMode="auto">
            <a:xfrm flipH="1">
              <a:off x="1946" y="1089"/>
              <a:ext cx="499" cy="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700" name="AutoShape 122"/>
            <p:cNvCxnSpPr>
              <a:cxnSpLocks noChangeShapeType="1"/>
              <a:stCxn id="71693" idx="2"/>
              <a:endCxn id="71694" idx="0"/>
            </p:cNvCxnSpPr>
            <p:nvPr/>
          </p:nvCxnSpPr>
          <p:spPr bwMode="auto">
            <a:xfrm>
              <a:off x="1946" y="1321"/>
              <a:ext cx="0" cy="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701" name="AutoShape 123"/>
            <p:cNvCxnSpPr>
              <a:cxnSpLocks noChangeShapeType="1"/>
              <a:stCxn id="71694" idx="2"/>
              <a:endCxn id="71695" idx="0"/>
            </p:cNvCxnSpPr>
            <p:nvPr/>
          </p:nvCxnSpPr>
          <p:spPr bwMode="auto">
            <a:xfrm>
              <a:off x="1946" y="1621"/>
              <a:ext cx="0" cy="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702" name="AutoShape 124"/>
            <p:cNvCxnSpPr>
              <a:cxnSpLocks noChangeShapeType="1"/>
              <a:stCxn id="71695" idx="2"/>
              <a:endCxn id="71696" idx="3"/>
            </p:cNvCxnSpPr>
            <p:nvPr/>
          </p:nvCxnSpPr>
          <p:spPr bwMode="auto">
            <a:xfrm flipH="1">
              <a:off x="1765" y="2104"/>
              <a:ext cx="181" cy="2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703" name="AutoShape 125"/>
            <p:cNvCxnSpPr>
              <a:cxnSpLocks noChangeShapeType="1"/>
              <a:stCxn id="71695" idx="2"/>
              <a:endCxn id="71697" idx="1"/>
            </p:cNvCxnSpPr>
            <p:nvPr/>
          </p:nvCxnSpPr>
          <p:spPr bwMode="auto">
            <a:xfrm>
              <a:off x="1946" y="2104"/>
              <a:ext cx="182" cy="2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71704" name="Line 126"/>
            <p:cNvSpPr>
              <a:spLocks noChangeShapeType="1"/>
            </p:cNvSpPr>
            <p:nvPr/>
          </p:nvSpPr>
          <p:spPr bwMode="auto">
            <a:xfrm>
              <a:off x="2876" y="2382"/>
              <a:ext cx="15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05" name="AutoShape 127"/>
            <p:cNvSpPr>
              <a:spLocks noChangeArrowheads="1"/>
            </p:cNvSpPr>
            <p:nvPr/>
          </p:nvSpPr>
          <p:spPr bwMode="auto">
            <a:xfrm>
              <a:off x="3171" y="2087"/>
              <a:ext cx="340" cy="590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 wrap="none" tIns="10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>
                  <a:solidFill>
                    <a:schemeClr val="bg1"/>
                  </a:solidFill>
                </a:rPr>
                <a:t>L3</a:t>
              </a:r>
            </a:p>
          </p:txBody>
        </p:sp>
        <p:grpSp>
          <p:nvGrpSpPr>
            <p:cNvPr id="71706" name="Group 128"/>
            <p:cNvGrpSpPr>
              <a:grpSpLocks/>
            </p:cNvGrpSpPr>
            <p:nvPr/>
          </p:nvGrpSpPr>
          <p:grpSpPr bwMode="auto">
            <a:xfrm>
              <a:off x="4464" y="2087"/>
              <a:ext cx="477" cy="591"/>
              <a:chOff x="2993" y="2137"/>
              <a:chExt cx="1134" cy="591"/>
            </a:xfrm>
          </p:grpSpPr>
          <p:sp>
            <p:nvSpPr>
              <p:cNvPr id="71708" name="AutoShape 129"/>
              <p:cNvSpPr>
                <a:spLocks noChangeArrowheads="1"/>
              </p:cNvSpPr>
              <p:nvPr/>
            </p:nvSpPr>
            <p:spPr bwMode="auto">
              <a:xfrm>
                <a:off x="2993" y="2137"/>
                <a:ext cx="1134" cy="182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RAM</a:t>
                </a:r>
              </a:p>
            </p:txBody>
          </p:sp>
          <p:sp>
            <p:nvSpPr>
              <p:cNvPr id="71709" name="AutoShape 130"/>
              <p:cNvSpPr>
                <a:spLocks noChangeArrowheads="1"/>
              </p:cNvSpPr>
              <p:nvPr/>
            </p:nvSpPr>
            <p:spPr bwMode="auto">
              <a:xfrm>
                <a:off x="2993" y="2341"/>
                <a:ext cx="1134" cy="182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RAM</a:t>
                </a:r>
              </a:p>
            </p:txBody>
          </p:sp>
          <p:sp>
            <p:nvSpPr>
              <p:cNvPr id="71710" name="AutoShape 131"/>
              <p:cNvSpPr>
                <a:spLocks noChangeArrowheads="1"/>
              </p:cNvSpPr>
              <p:nvPr/>
            </p:nvSpPr>
            <p:spPr bwMode="auto">
              <a:xfrm>
                <a:off x="2993" y="2546"/>
                <a:ext cx="1134" cy="182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RAM</a:t>
                </a:r>
              </a:p>
            </p:txBody>
          </p:sp>
        </p:grpSp>
        <p:sp>
          <p:nvSpPr>
            <p:cNvPr id="71707" name="AutoShape 132"/>
            <p:cNvSpPr>
              <a:spLocks noChangeArrowheads="1"/>
            </p:cNvSpPr>
            <p:nvPr/>
          </p:nvSpPr>
          <p:spPr bwMode="auto">
            <a:xfrm>
              <a:off x="3671" y="2087"/>
              <a:ext cx="589" cy="590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 wrap="none" tIns="1080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700">
                  <a:solidFill>
                    <a:schemeClr val="bg1"/>
                  </a:solidFill>
                </a:rPr>
                <a:t>memory</a:t>
              </a:r>
            </a:p>
            <a:p>
              <a:pPr algn="ctr"/>
              <a:r>
                <a:rPr lang="en-US" sz="700">
                  <a:solidFill>
                    <a:schemeClr val="bg1"/>
                  </a:solidFill>
                </a:rPr>
                <a:t>controller</a:t>
              </a:r>
            </a:p>
          </p:txBody>
        </p:sp>
      </p:grpSp>
      <p:sp>
        <p:nvSpPr>
          <p:cNvPr id="1168517" name="AutoShape 133"/>
          <p:cNvSpPr>
            <a:spLocks noChangeArrowheads="1"/>
          </p:cNvSpPr>
          <p:nvPr/>
        </p:nvSpPr>
        <p:spPr bwMode="auto">
          <a:xfrm>
            <a:off x="1608138" y="1998663"/>
            <a:ext cx="7424737" cy="260032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518" name="Text Box 134"/>
          <p:cNvSpPr txBox="1">
            <a:spLocks noChangeArrowheads="1"/>
          </p:cNvSpPr>
          <p:nvPr/>
        </p:nvSpPr>
        <p:spPr bwMode="auto">
          <a:xfrm>
            <a:off x="1023938" y="5653088"/>
            <a:ext cx="6137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Multichip modules</a:t>
            </a:r>
            <a:r>
              <a:rPr lang="en-US" sz="2000" b="0">
                <a:solidFill>
                  <a:schemeClr val="tx2"/>
                </a:solidFill>
              </a:rPr>
              <a:t> in fabric controller can connect </a:t>
            </a:r>
          </a:p>
          <a:p>
            <a:r>
              <a:rPr lang="en-US" sz="2000" b="0">
                <a:solidFill>
                  <a:schemeClr val="tx2"/>
                </a:solidFill>
              </a:rPr>
              <a:t>4 chips into a 4 chip, 2-way SMP </a:t>
            </a:r>
            <a:r>
              <a:rPr lang="en-US" sz="2000" b="0">
                <a:solidFill>
                  <a:schemeClr val="tx2"/>
                </a:solidFill>
                <a:sym typeface="Wingdings" charset="2"/>
              </a:rPr>
              <a:t>  8-way MP</a:t>
            </a:r>
            <a:endParaRPr lang="en-US" sz="2000" b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5087E-6 L 0.30417 -0.1072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6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517" grpId="0" animBg="1"/>
      <p:bldP spid="11685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700"/>
              <a:t>Example: </a:t>
            </a:r>
            <a:br>
              <a:rPr lang="en-US" sz="1700"/>
            </a:br>
            <a:r>
              <a:rPr lang="en-US" sz="3200"/>
              <a:t>IBM POWER 4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08138" y="987425"/>
            <a:ext cx="7424737" cy="4265613"/>
            <a:chOff x="1013" y="622"/>
            <a:chExt cx="4677" cy="2687"/>
          </a:xfrm>
        </p:grpSpPr>
        <p:grpSp>
          <p:nvGrpSpPr>
            <p:cNvPr id="74158" name="Group 4"/>
            <p:cNvGrpSpPr>
              <a:grpSpLocks/>
            </p:cNvGrpSpPr>
            <p:nvPr/>
          </p:nvGrpSpPr>
          <p:grpSpPr bwMode="auto">
            <a:xfrm>
              <a:off x="3598" y="622"/>
              <a:ext cx="1962" cy="1051"/>
              <a:chOff x="880" y="500"/>
              <a:chExt cx="4061" cy="2223"/>
            </a:xfrm>
          </p:grpSpPr>
          <p:sp>
            <p:nvSpPr>
              <p:cNvPr id="74238" name="AutoShape 5"/>
              <p:cNvSpPr>
                <a:spLocks noChangeArrowheads="1"/>
              </p:cNvSpPr>
              <p:nvPr/>
            </p:nvSpPr>
            <p:spPr bwMode="auto">
              <a:xfrm>
                <a:off x="880" y="500"/>
                <a:ext cx="2132" cy="2223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00">
                    <a:solidFill>
                      <a:schemeClr val="bg1"/>
                    </a:solidFill>
                  </a:rPr>
                  <a:t>POWER 4 chip</a:t>
                </a: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4239" name="Group 6"/>
              <p:cNvGrpSpPr>
                <a:grpSpLocks/>
              </p:cNvGrpSpPr>
              <p:nvPr/>
            </p:nvGrpSpPr>
            <p:grpSpPr bwMode="auto">
              <a:xfrm>
                <a:off x="2014" y="704"/>
                <a:ext cx="862" cy="385"/>
                <a:chOff x="1451" y="913"/>
                <a:chExt cx="862" cy="385"/>
              </a:xfrm>
            </p:grpSpPr>
            <p:sp>
              <p:nvSpPr>
                <p:cNvPr id="74261" name="AutoShape 7"/>
                <p:cNvSpPr>
                  <a:spLocks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262" name="AutoShape 8"/>
                <p:cNvSpPr>
                  <a:spLocks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grpSp>
            <p:nvGrpSpPr>
              <p:cNvPr id="74240" name="Group 9"/>
              <p:cNvGrpSpPr>
                <a:grpSpLocks/>
              </p:cNvGrpSpPr>
              <p:nvPr/>
            </p:nvGrpSpPr>
            <p:grpSpPr bwMode="auto">
              <a:xfrm>
                <a:off x="1016" y="704"/>
                <a:ext cx="862" cy="385"/>
                <a:chOff x="1451" y="913"/>
                <a:chExt cx="862" cy="385"/>
              </a:xfrm>
            </p:grpSpPr>
            <p:sp>
              <p:nvSpPr>
                <p:cNvPr id="74259" name="AutoShape 10"/>
                <p:cNvSpPr>
                  <a:spLocks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260" name="AutoShape 11"/>
                <p:cNvSpPr>
                  <a:spLocks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sp>
            <p:nvSpPr>
              <p:cNvPr id="74241" name="AutoShape 12"/>
              <p:cNvSpPr>
                <a:spLocks noChangeArrowheads="1"/>
              </p:cNvSpPr>
              <p:nvPr/>
            </p:nvSpPr>
            <p:spPr bwMode="auto">
              <a:xfrm>
                <a:off x="1016" y="1163"/>
                <a:ext cx="1860" cy="158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core interface switch</a:t>
                </a:r>
              </a:p>
            </p:txBody>
          </p:sp>
          <p:sp>
            <p:nvSpPr>
              <p:cNvPr id="74242" name="AutoShape 13"/>
              <p:cNvSpPr>
                <a:spLocks noChangeArrowheads="1"/>
              </p:cNvSpPr>
              <p:nvPr/>
            </p:nvSpPr>
            <p:spPr bwMode="auto">
              <a:xfrm>
                <a:off x="1016" y="1395"/>
                <a:ext cx="1860" cy="226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L2</a:t>
                </a:r>
              </a:p>
            </p:txBody>
          </p:sp>
          <p:sp>
            <p:nvSpPr>
              <p:cNvPr id="74243" name="AutoShape 14"/>
              <p:cNvSpPr>
                <a:spLocks noChangeArrowheads="1"/>
              </p:cNvSpPr>
              <p:nvPr/>
            </p:nvSpPr>
            <p:spPr bwMode="auto">
              <a:xfrm>
                <a:off x="1016" y="1695"/>
                <a:ext cx="1860" cy="409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fabric controller</a:t>
                </a:r>
                <a:endParaRPr lang="en-US" sz="200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244" name="AutoShape 15"/>
              <p:cNvSpPr>
                <a:spLocks noChangeArrowheads="1"/>
              </p:cNvSpPr>
              <p:nvPr/>
            </p:nvSpPr>
            <p:spPr bwMode="auto">
              <a:xfrm>
                <a:off x="1016" y="2179"/>
                <a:ext cx="749" cy="363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GX</a:t>
                </a:r>
                <a:br>
                  <a:rPr lang="en-US" sz="300">
                    <a:solidFill>
                      <a:schemeClr val="bg1"/>
                    </a:solidFill>
                  </a:rPr>
                </a:br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sp>
            <p:nvSpPr>
              <p:cNvPr id="74245" name="AutoShape 16"/>
              <p:cNvSpPr>
                <a:spLocks noChangeArrowheads="1"/>
              </p:cNvSpPr>
              <p:nvPr/>
            </p:nvSpPr>
            <p:spPr bwMode="auto">
              <a:xfrm>
                <a:off x="2128" y="2179"/>
                <a:ext cx="749" cy="386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 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cxnSp>
            <p:nvCxnSpPr>
              <p:cNvPr id="74246" name="AutoShape 17"/>
              <p:cNvCxnSpPr>
                <a:cxnSpLocks noChangeShapeType="1"/>
                <a:stCxn id="74259" idx="2"/>
                <a:endCxn id="74241" idx="0"/>
              </p:cNvCxnSpPr>
              <p:nvPr/>
            </p:nvCxnSpPr>
            <p:spPr bwMode="auto">
              <a:xfrm>
                <a:off x="1447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247" name="AutoShape 18"/>
              <p:cNvCxnSpPr>
                <a:cxnSpLocks noChangeShapeType="1"/>
                <a:stCxn id="74261" idx="2"/>
                <a:endCxn id="74241" idx="0"/>
              </p:cNvCxnSpPr>
              <p:nvPr/>
            </p:nvCxnSpPr>
            <p:spPr bwMode="auto">
              <a:xfrm flipH="1">
                <a:off x="1946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248" name="AutoShape 19"/>
              <p:cNvCxnSpPr>
                <a:cxnSpLocks noChangeShapeType="1"/>
                <a:stCxn id="74241" idx="2"/>
                <a:endCxn id="74242" idx="0"/>
              </p:cNvCxnSpPr>
              <p:nvPr/>
            </p:nvCxnSpPr>
            <p:spPr bwMode="auto">
              <a:xfrm>
                <a:off x="1946" y="13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249" name="AutoShape 20"/>
              <p:cNvCxnSpPr>
                <a:cxnSpLocks noChangeShapeType="1"/>
                <a:stCxn id="74242" idx="2"/>
                <a:endCxn id="74243" idx="0"/>
              </p:cNvCxnSpPr>
              <p:nvPr/>
            </p:nvCxnSpPr>
            <p:spPr bwMode="auto">
              <a:xfrm>
                <a:off x="1946" y="16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250" name="AutoShape 21"/>
              <p:cNvCxnSpPr>
                <a:cxnSpLocks noChangeShapeType="1"/>
                <a:stCxn id="74243" idx="2"/>
                <a:endCxn id="74244" idx="3"/>
              </p:cNvCxnSpPr>
              <p:nvPr/>
            </p:nvCxnSpPr>
            <p:spPr bwMode="auto">
              <a:xfrm flipH="1">
                <a:off x="1765" y="2104"/>
                <a:ext cx="181" cy="25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251" name="AutoShape 22"/>
              <p:cNvCxnSpPr>
                <a:cxnSpLocks noChangeShapeType="1"/>
                <a:stCxn id="74243" idx="2"/>
                <a:endCxn id="74245" idx="1"/>
              </p:cNvCxnSpPr>
              <p:nvPr/>
            </p:nvCxnSpPr>
            <p:spPr bwMode="auto">
              <a:xfrm>
                <a:off x="1946" y="2104"/>
                <a:ext cx="182" cy="2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74252" name="Line 23"/>
              <p:cNvSpPr>
                <a:spLocks noChangeShapeType="1"/>
              </p:cNvSpPr>
              <p:nvPr/>
            </p:nvSpPr>
            <p:spPr bwMode="auto">
              <a:xfrm>
                <a:off x="2876" y="2382"/>
                <a:ext cx="15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53" name="AutoShape 24"/>
              <p:cNvSpPr>
                <a:spLocks noChangeArrowheads="1"/>
              </p:cNvSpPr>
              <p:nvPr/>
            </p:nvSpPr>
            <p:spPr bwMode="auto">
              <a:xfrm>
                <a:off x="3171" y="2087"/>
                <a:ext cx="340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</a:t>
                </a:r>
              </a:p>
            </p:txBody>
          </p:sp>
          <p:grpSp>
            <p:nvGrpSpPr>
              <p:cNvPr id="74254" name="Group 25"/>
              <p:cNvGrpSpPr>
                <a:grpSpLocks/>
              </p:cNvGrpSpPr>
              <p:nvPr/>
            </p:nvGrpSpPr>
            <p:grpSpPr bwMode="auto">
              <a:xfrm>
                <a:off x="4464" y="2087"/>
                <a:ext cx="477" cy="591"/>
                <a:chOff x="2993" y="2137"/>
                <a:chExt cx="1134" cy="591"/>
              </a:xfrm>
            </p:grpSpPr>
            <p:sp>
              <p:nvSpPr>
                <p:cNvPr id="74256" name="AutoShape 26"/>
                <p:cNvSpPr>
                  <a:spLocks noChangeArrowheads="1"/>
                </p:cNvSpPr>
                <p:nvPr/>
              </p:nvSpPr>
              <p:spPr bwMode="auto">
                <a:xfrm>
                  <a:off x="2993" y="2137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4257" name="AutoShape 27"/>
                <p:cNvSpPr>
                  <a:spLocks noChangeArrowheads="1"/>
                </p:cNvSpPr>
                <p:nvPr/>
              </p:nvSpPr>
              <p:spPr bwMode="auto">
                <a:xfrm>
                  <a:off x="2993" y="2341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4258" name="AutoShape 28"/>
                <p:cNvSpPr>
                  <a:spLocks noChangeArrowheads="1"/>
                </p:cNvSpPr>
                <p:nvPr/>
              </p:nvSpPr>
              <p:spPr bwMode="auto">
                <a:xfrm>
                  <a:off x="2993" y="2546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</p:grpSp>
          <p:sp>
            <p:nvSpPr>
              <p:cNvPr id="74255" name="AutoShape 29"/>
              <p:cNvSpPr>
                <a:spLocks noChangeArrowheads="1"/>
              </p:cNvSpPr>
              <p:nvPr/>
            </p:nvSpPr>
            <p:spPr bwMode="auto">
              <a:xfrm>
                <a:off x="3671" y="2087"/>
                <a:ext cx="589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memory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</p:grpSp>
        <p:grpSp>
          <p:nvGrpSpPr>
            <p:cNvPr id="74159" name="Group 30"/>
            <p:cNvGrpSpPr>
              <a:grpSpLocks/>
            </p:cNvGrpSpPr>
            <p:nvPr/>
          </p:nvGrpSpPr>
          <p:grpSpPr bwMode="auto">
            <a:xfrm>
              <a:off x="3598" y="2258"/>
              <a:ext cx="1962" cy="1051"/>
              <a:chOff x="880" y="500"/>
              <a:chExt cx="4061" cy="2223"/>
            </a:xfrm>
          </p:grpSpPr>
          <p:sp>
            <p:nvSpPr>
              <p:cNvPr id="74213" name="AutoShape 31"/>
              <p:cNvSpPr>
                <a:spLocks noChangeArrowheads="1"/>
              </p:cNvSpPr>
              <p:nvPr/>
            </p:nvSpPr>
            <p:spPr bwMode="auto">
              <a:xfrm>
                <a:off x="880" y="500"/>
                <a:ext cx="2132" cy="2223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00">
                    <a:solidFill>
                      <a:schemeClr val="bg1"/>
                    </a:solidFill>
                  </a:rPr>
                  <a:t>POWER 4 chip</a:t>
                </a: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4214" name="Group 32"/>
              <p:cNvGrpSpPr>
                <a:grpSpLocks/>
              </p:cNvGrpSpPr>
              <p:nvPr/>
            </p:nvGrpSpPr>
            <p:grpSpPr bwMode="auto">
              <a:xfrm>
                <a:off x="2014" y="704"/>
                <a:ext cx="862" cy="385"/>
                <a:chOff x="1451" y="913"/>
                <a:chExt cx="862" cy="385"/>
              </a:xfrm>
            </p:grpSpPr>
            <p:sp>
              <p:nvSpPr>
                <p:cNvPr id="74236" name="AutoShape 33"/>
                <p:cNvSpPr>
                  <a:spLocks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237" name="AutoShape 34"/>
                <p:cNvSpPr>
                  <a:spLocks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grpSp>
            <p:nvGrpSpPr>
              <p:cNvPr id="74215" name="Group 35"/>
              <p:cNvGrpSpPr>
                <a:grpSpLocks/>
              </p:cNvGrpSpPr>
              <p:nvPr/>
            </p:nvGrpSpPr>
            <p:grpSpPr bwMode="auto">
              <a:xfrm>
                <a:off x="1016" y="704"/>
                <a:ext cx="862" cy="385"/>
                <a:chOff x="1451" y="913"/>
                <a:chExt cx="862" cy="385"/>
              </a:xfrm>
            </p:grpSpPr>
            <p:sp>
              <p:nvSpPr>
                <p:cNvPr id="74234" name="AutoShape 36"/>
                <p:cNvSpPr>
                  <a:spLocks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235" name="AutoShape 37"/>
                <p:cNvSpPr>
                  <a:spLocks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sp>
            <p:nvSpPr>
              <p:cNvPr id="74216" name="AutoShape 38"/>
              <p:cNvSpPr>
                <a:spLocks noChangeArrowheads="1"/>
              </p:cNvSpPr>
              <p:nvPr/>
            </p:nvSpPr>
            <p:spPr bwMode="auto">
              <a:xfrm>
                <a:off x="1016" y="1163"/>
                <a:ext cx="1860" cy="158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core interface switch</a:t>
                </a:r>
              </a:p>
            </p:txBody>
          </p:sp>
          <p:sp>
            <p:nvSpPr>
              <p:cNvPr id="74217" name="AutoShape 39"/>
              <p:cNvSpPr>
                <a:spLocks noChangeArrowheads="1"/>
              </p:cNvSpPr>
              <p:nvPr/>
            </p:nvSpPr>
            <p:spPr bwMode="auto">
              <a:xfrm>
                <a:off x="1016" y="1395"/>
                <a:ext cx="1860" cy="226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L2</a:t>
                </a:r>
              </a:p>
            </p:txBody>
          </p:sp>
          <p:sp>
            <p:nvSpPr>
              <p:cNvPr id="74218" name="AutoShape 40"/>
              <p:cNvSpPr>
                <a:spLocks noChangeArrowheads="1"/>
              </p:cNvSpPr>
              <p:nvPr/>
            </p:nvSpPr>
            <p:spPr bwMode="auto">
              <a:xfrm>
                <a:off x="1016" y="1695"/>
                <a:ext cx="1860" cy="409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fabric controller</a:t>
                </a:r>
                <a:endParaRPr lang="en-US" sz="200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219" name="AutoShape 41"/>
              <p:cNvSpPr>
                <a:spLocks noChangeArrowheads="1"/>
              </p:cNvSpPr>
              <p:nvPr/>
            </p:nvSpPr>
            <p:spPr bwMode="auto">
              <a:xfrm>
                <a:off x="1016" y="2179"/>
                <a:ext cx="749" cy="363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GX</a:t>
                </a:r>
                <a:br>
                  <a:rPr lang="en-US" sz="300">
                    <a:solidFill>
                      <a:schemeClr val="bg1"/>
                    </a:solidFill>
                  </a:rPr>
                </a:br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sp>
            <p:nvSpPr>
              <p:cNvPr id="74220" name="AutoShape 42"/>
              <p:cNvSpPr>
                <a:spLocks noChangeArrowheads="1"/>
              </p:cNvSpPr>
              <p:nvPr/>
            </p:nvSpPr>
            <p:spPr bwMode="auto">
              <a:xfrm>
                <a:off x="2128" y="2179"/>
                <a:ext cx="749" cy="386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 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cxnSp>
            <p:nvCxnSpPr>
              <p:cNvPr id="74221" name="AutoShape 43"/>
              <p:cNvCxnSpPr>
                <a:cxnSpLocks noChangeShapeType="1"/>
                <a:stCxn id="74234" idx="2"/>
                <a:endCxn id="74216" idx="0"/>
              </p:cNvCxnSpPr>
              <p:nvPr/>
            </p:nvCxnSpPr>
            <p:spPr bwMode="auto">
              <a:xfrm>
                <a:off x="1447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222" name="AutoShape 44"/>
              <p:cNvCxnSpPr>
                <a:cxnSpLocks noChangeShapeType="1"/>
                <a:stCxn id="74236" idx="2"/>
                <a:endCxn id="74216" idx="0"/>
              </p:cNvCxnSpPr>
              <p:nvPr/>
            </p:nvCxnSpPr>
            <p:spPr bwMode="auto">
              <a:xfrm flipH="1">
                <a:off x="1946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223" name="AutoShape 45"/>
              <p:cNvCxnSpPr>
                <a:cxnSpLocks noChangeShapeType="1"/>
                <a:stCxn id="74216" idx="2"/>
                <a:endCxn id="74217" idx="0"/>
              </p:cNvCxnSpPr>
              <p:nvPr/>
            </p:nvCxnSpPr>
            <p:spPr bwMode="auto">
              <a:xfrm>
                <a:off x="1946" y="13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224" name="AutoShape 46"/>
              <p:cNvCxnSpPr>
                <a:cxnSpLocks noChangeShapeType="1"/>
                <a:stCxn id="74217" idx="2"/>
                <a:endCxn id="74218" idx="0"/>
              </p:cNvCxnSpPr>
              <p:nvPr/>
            </p:nvCxnSpPr>
            <p:spPr bwMode="auto">
              <a:xfrm>
                <a:off x="1946" y="16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225" name="AutoShape 47"/>
              <p:cNvCxnSpPr>
                <a:cxnSpLocks noChangeShapeType="1"/>
                <a:stCxn id="74218" idx="2"/>
                <a:endCxn id="74219" idx="3"/>
              </p:cNvCxnSpPr>
              <p:nvPr/>
            </p:nvCxnSpPr>
            <p:spPr bwMode="auto">
              <a:xfrm flipH="1">
                <a:off x="1765" y="2104"/>
                <a:ext cx="181" cy="25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226" name="AutoShape 48"/>
              <p:cNvCxnSpPr>
                <a:cxnSpLocks noChangeShapeType="1"/>
                <a:stCxn id="74218" idx="2"/>
                <a:endCxn id="74220" idx="1"/>
              </p:cNvCxnSpPr>
              <p:nvPr/>
            </p:nvCxnSpPr>
            <p:spPr bwMode="auto">
              <a:xfrm>
                <a:off x="1946" y="2104"/>
                <a:ext cx="182" cy="2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74227" name="Line 49"/>
              <p:cNvSpPr>
                <a:spLocks noChangeShapeType="1"/>
              </p:cNvSpPr>
              <p:nvPr/>
            </p:nvSpPr>
            <p:spPr bwMode="auto">
              <a:xfrm>
                <a:off x="2876" y="2382"/>
                <a:ext cx="15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28" name="AutoShape 50"/>
              <p:cNvSpPr>
                <a:spLocks noChangeArrowheads="1"/>
              </p:cNvSpPr>
              <p:nvPr/>
            </p:nvSpPr>
            <p:spPr bwMode="auto">
              <a:xfrm>
                <a:off x="3171" y="2087"/>
                <a:ext cx="340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</a:t>
                </a:r>
              </a:p>
            </p:txBody>
          </p:sp>
          <p:grpSp>
            <p:nvGrpSpPr>
              <p:cNvPr id="74229" name="Group 51"/>
              <p:cNvGrpSpPr>
                <a:grpSpLocks/>
              </p:cNvGrpSpPr>
              <p:nvPr/>
            </p:nvGrpSpPr>
            <p:grpSpPr bwMode="auto">
              <a:xfrm>
                <a:off x="4464" y="2087"/>
                <a:ext cx="477" cy="591"/>
                <a:chOff x="2993" y="2137"/>
                <a:chExt cx="1134" cy="591"/>
              </a:xfrm>
            </p:grpSpPr>
            <p:sp>
              <p:nvSpPr>
                <p:cNvPr id="74231" name="AutoShape 52"/>
                <p:cNvSpPr>
                  <a:spLocks noChangeArrowheads="1"/>
                </p:cNvSpPr>
                <p:nvPr/>
              </p:nvSpPr>
              <p:spPr bwMode="auto">
                <a:xfrm>
                  <a:off x="2993" y="2137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4232" name="AutoShape 53"/>
                <p:cNvSpPr>
                  <a:spLocks noChangeArrowheads="1"/>
                </p:cNvSpPr>
                <p:nvPr/>
              </p:nvSpPr>
              <p:spPr bwMode="auto">
                <a:xfrm>
                  <a:off x="2993" y="2341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4233" name="AutoShape 54"/>
                <p:cNvSpPr>
                  <a:spLocks noChangeArrowheads="1"/>
                </p:cNvSpPr>
                <p:nvPr/>
              </p:nvSpPr>
              <p:spPr bwMode="auto">
                <a:xfrm>
                  <a:off x="2993" y="2546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</p:grpSp>
          <p:sp>
            <p:nvSpPr>
              <p:cNvPr id="74230" name="AutoShape 55"/>
              <p:cNvSpPr>
                <a:spLocks noChangeArrowheads="1"/>
              </p:cNvSpPr>
              <p:nvPr/>
            </p:nvSpPr>
            <p:spPr bwMode="auto">
              <a:xfrm>
                <a:off x="3671" y="2087"/>
                <a:ext cx="589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memory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</p:grpSp>
        <p:grpSp>
          <p:nvGrpSpPr>
            <p:cNvPr id="74160" name="Group 56"/>
            <p:cNvGrpSpPr>
              <a:grpSpLocks/>
            </p:cNvGrpSpPr>
            <p:nvPr/>
          </p:nvGrpSpPr>
          <p:grpSpPr bwMode="auto">
            <a:xfrm>
              <a:off x="1300" y="2258"/>
              <a:ext cx="1962" cy="1051"/>
              <a:chOff x="880" y="500"/>
              <a:chExt cx="4061" cy="2223"/>
            </a:xfrm>
          </p:grpSpPr>
          <p:sp>
            <p:nvSpPr>
              <p:cNvPr id="74188" name="AutoShape 57"/>
              <p:cNvSpPr>
                <a:spLocks noChangeArrowheads="1"/>
              </p:cNvSpPr>
              <p:nvPr/>
            </p:nvSpPr>
            <p:spPr bwMode="auto">
              <a:xfrm>
                <a:off x="880" y="500"/>
                <a:ext cx="2132" cy="2223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00">
                    <a:solidFill>
                      <a:schemeClr val="bg1"/>
                    </a:solidFill>
                  </a:rPr>
                  <a:t>POWER 4 chip</a:t>
                </a: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4189" name="Group 58"/>
              <p:cNvGrpSpPr>
                <a:grpSpLocks/>
              </p:cNvGrpSpPr>
              <p:nvPr/>
            </p:nvGrpSpPr>
            <p:grpSpPr bwMode="auto">
              <a:xfrm>
                <a:off x="2014" y="704"/>
                <a:ext cx="862" cy="385"/>
                <a:chOff x="1451" y="913"/>
                <a:chExt cx="862" cy="385"/>
              </a:xfrm>
            </p:grpSpPr>
            <p:sp>
              <p:nvSpPr>
                <p:cNvPr id="74211" name="AutoShape 59"/>
                <p:cNvSpPr>
                  <a:spLocks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212" name="AutoShape 60"/>
                <p:cNvSpPr>
                  <a:spLocks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grpSp>
            <p:nvGrpSpPr>
              <p:cNvPr id="74190" name="Group 61"/>
              <p:cNvGrpSpPr>
                <a:grpSpLocks/>
              </p:cNvGrpSpPr>
              <p:nvPr/>
            </p:nvGrpSpPr>
            <p:grpSpPr bwMode="auto">
              <a:xfrm>
                <a:off x="1016" y="704"/>
                <a:ext cx="862" cy="385"/>
                <a:chOff x="1451" y="913"/>
                <a:chExt cx="862" cy="385"/>
              </a:xfrm>
            </p:grpSpPr>
            <p:sp>
              <p:nvSpPr>
                <p:cNvPr id="74209" name="AutoShape 62"/>
                <p:cNvSpPr>
                  <a:spLocks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210" name="AutoShape 63"/>
                <p:cNvSpPr>
                  <a:spLocks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sp>
            <p:nvSpPr>
              <p:cNvPr id="74191" name="AutoShape 64"/>
              <p:cNvSpPr>
                <a:spLocks noChangeArrowheads="1"/>
              </p:cNvSpPr>
              <p:nvPr/>
            </p:nvSpPr>
            <p:spPr bwMode="auto">
              <a:xfrm>
                <a:off x="1016" y="1163"/>
                <a:ext cx="1860" cy="158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core interface switch</a:t>
                </a:r>
              </a:p>
            </p:txBody>
          </p:sp>
          <p:sp>
            <p:nvSpPr>
              <p:cNvPr id="74192" name="AutoShape 65"/>
              <p:cNvSpPr>
                <a:spLocks noChangeArrowheads="1"/>
              </p:cNvSpPr>
              <p:nvPr/>
            </p:nvSpPr>
            <p:spPr bwMode="auto">
              <a:xfrm>
                <a:off x="1016" y="1395"/>
                <a:ext cx="1860" cy="226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L2</a:t>
                </a:r>
              </a:p>
            </p:txBody>
          </p:sp>
          <p:sp>
            <p:nvSpPr>
              <p:cNvPr id="74193" name="AutoShape 66"/>
              <p:cNvSpPr>
                <a:spLocks noChangeArrowheads="1"/>
              </p:cNvSpPr>
              <p:nvPr/>
            </p:nvSpPr>
            <p:spPr bwMode="auto">
              <a:xfrm>
                <a:off x="1016" y="1695"/>
                <a:ext cx="1860" cy="409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fabric controller</a:t>
                </a:r>
                <a:endParaRPr lang="en-US" sz="200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194" name="AutoShape 67"/>
              <p:cNvSpPr>
                <a:spLocks noChangeArrowheads="1"/>
              </p:cNvSpPr>
              <p:nvPr/>
            </p:nvSpPr>
            <p:spPr bwMode="auto">
              <a:xfrm>
                <a:off x="1016" y="2179"/>
                <a:ext cx="749" cy="363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GX</a:t>
                </a:r>
                <a:br>
                  <a:rPr lang="en-US" sz="300">
                    <a:solidFill>
                      <a:schemeClr val="bg1"/>
                    </a:solidFill>
                  </a:rPr>
                </a:br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sp>
            <p:nvSpPr>
              <p:cNvPr id="74195" name="AutoShape 68"/>
              <p:cNvSpPr>
                <a:spLocks noChangeArrowheads="1"/>
              </p:cNvSpPr>
              <p:nvPr/>
            </p:nvSpPr>
            <p:spPr bwMode="auto">
              <a:xfrm>
                <a:off x="2128" y="2179"/>
                <a:ext cx="749" cy="386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 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cxnSp>
            <p:nvCxnSpPr>
              <p:cNvPr id="74196" name="AutoShape 69"/>
              <p:cNvCxnSpPr>
                <a:cxnSpLocks noChangeShapeType="1"/>
                <a:stCxn id="74209" idx="2"/>
                <a:endCxn id="74191" idx="0"/>
              </p:cNvCxnSpPr>
              <p:nvPr/>
            </p:nvCxnSpPr>
            <p:spPr bwMode="auto">
              <a:xfrm>
                <a:off x="1447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197" name="AutoShape 70"/>
              <p:cNvCxnSpPr>
                <a:cxnSpLocks noChangeShapeType="1"/>
                <a:stCxn id="74211" idx="2"/>
                <a:endCxn id="74191" idx="0"/>
              </p:cNvCxnSpPr>
              <p:nvPr/>
            </p:nvCxnSpPr>
            <p:spPr bwMode="auto">
              <a:xfrm flipH="1">
                <a:off x="1946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198" name="AutoShape 71"/>
              <p:cNvCxnSpPr>
                <a:cxnSpLocks noChangeShapeType="1"/>
                <a:stCxn id="74191" idx="2"/>
                <a:endCxn id="74192" idx="0"/>
              </p:cNvCxnSpPr>
              <p:nvPr/>
            </p:nvCxnSpPr>
            <p:spPr bwMode="auto">
              <a:xfrm>
                <a:off x="1946" y="13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199" name="AutoShape 72"/>
              <p:cNvCxnSpPr>
                <a:cxnSpLocks noChangeShapeType="1"/>
                <a:stCxn id="74192" idx="2"/>
                <a:endCxn id="74193" idx="0"/>
              </p:cNvCxnSpPr>
              <p:nvPr/>
            </p:nvCxnSpPr>
            <p:spPr bwMode="auto">
              <a:xfrm>
                <a:off x="1946" y="16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200" name="AutoShape 73"/>
              <p:cNvCxnSpPr>
                <a:cxnSpLocks noChangeShapeType="1"/>
                <a:stCxn id="74193" idx="2"/>
                <a:endCxn id="74194" idx="3"/>
              </p:cNvCxnSpPr>
              <p:nvPr/>
            </p:nvCxnSpPr>
            <p:spPr bwMode="auto">
              <a:xfrm flipH="1">
                <a:off x="1765" y="2104"/>
                <a:ext cx="181" cy="25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201" name="AutoShape 74"/>
              <p:cNvCxnSpPr>
                <a:cxnSpLocks noChangeShapeType="1"/>
                <a:stCxn id="74193" idx="2"/>
                <a:endCxn id="74195" idx="1"/>
              </p:cNvCxnSpPr>
              <p:nvPr/>
            </p:nvCxnSpPr>
            <p:spPr bwMode="auto">
              <a:xfrm>
                <a:off x="1946" y="2104"/>
                <a:ext cx="182" cy="2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74202" name="Line 75"/>
              <p:cNvSpPr>
                <a:spLocks noChangeShapeType="1"/>
              </p:cNvSpPr>
              <p:nvPr/>
            </p:nvSpPr>
            <p:spPr bwMode="auto">
              <a:xfrm>
                <a:off x="2876" y="2382"/>
                <a:ext cx="15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03" name="AutoShape 76"/>
              <p:cNvSpPr>
                <a:spLocks noChangeArrowheads="1"/>
              </p:cNvSpPr>
              <p:nvPr/>
            </p:nvSpPr>
            <p:spPr bwMode="auto">
              <a:xfrm>
                <a:off x="3171" y="2087"/>
                <a:ext cx="340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</a:t>
                </a:r>
              </a:p>
            </p:txBody>
          </p:sp>
          <p:grpSp>
            <p:nvGrpSpPr>
              <p:cNvPr id="74204" name="Group 77"/>
              <p:cNvGrpSpPr>
                <a:grpSpLocks/>
              </p:cNvGrpSpPr>
              <p:nvPr/>
            </p:nvGrpSpPr>
            <p:grpSpPr bwMode="auto">
              <a:xfrm>
                <a:off x="4464" y="2087"/>
                <a:ext cx="477" cy="591"/>
                <a:chOff x="2993" y="2137"/>
                <a:chExt cx="1134" cy="591"/>
              </a:xfrm>
            </p:grpSpPr>
            <p:sp>
              <p:nvSpPr>
                <p:cNvPr id="74206" name="AutoShape 78"/>
                <p:cNvSpPr>
                  <a:spLocks noChangeArrowheads="1"/>
                </p:cNvSpPr>
                <p:nvPr/>
              </p:nvSpPr>
              <p:spPr bwMode="auto">
                <a:xfrm>
                  <a:off x="2993" y="2137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4207" name="AutoShape 79"/>
                <p:cNvSpPr>
                  <a:spLocks noChangeArrowheads="1"/>
                </p:cNvSpPr>
                <p:nvPr/>
              </p:nvSpPr>
              <p:spPr bwMode="auto">
                <a:xfrm>
                  <a:off x="2993" y="2341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4208" name="AutoShape 80"/>
                <p:cNvSpPr>
                  <a:spLocks noChangeArrowheads="1"/>
                </p:cNvSpPr>
                <p:nvPr/>
              </p:nvSpPr>
              <p:spPr bwMode="auto">
                <a:xfrm>
                  <a:off x="2993" y="2546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</p:grpSp>
          <p:sp>
            <p:nvSpPr>
              <p:cNvPr id="74205" name="AutoShape 81"/>
              <p:cNvSpPr>
                <a:spLocks noChangeArrowheads="1"/>
              </p:cNvSpPr>
              <p:nvPr/>
            </p:nvSpPr>
            <p:spPr bwMode="auto">
              <a:xfrm>
                <a:off x="3671" y="2087"/>
                <a:ext cx="589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memory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</p:grpSp>
        <p:grpSp>
          <p:nvGrpSpPr>
            <p:cNvPr id="74161" name="Group 82"/>
            <p:cNvGrpSpPr>
              <a:grpSpLocks/>
            </p:cNvGrpSpPr>
            <p:nvPr/>
          </p:nvGrpSpPr>
          <p:grpSpPr bwMode="auto">
            <a:xfrm>
              <a:off x="1300" y="622"/>
              <a:ext cx="1962" cy="1051"/>
              <a:chOff x="880" y="500"/>
              <a:chExt cx="4061" cy="2223"/>
            </a:xfrm>
          </p:grpSpPr>
          <p:sp>
            <p:nvSpPr>
              <p:cNvPr id="74163" name="AutoShape 83"/>
              <p:cNvSpPr>
                <a:spLocks noChangeArrowheads="1"/>
              </p:cNvSpPr>
              <p:nvPr/>
            </p:nvSpPr>
            <p:spPr bwMode="auto">
              <a:xfrm>
                <a:off x="880" y="500"/>
                <a:ext cx="2132" cy="2223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00">
                    <a:solidFill>
                      <a:schemeClr val="bg1"/>
                    </a:solidFill>
                  </a:rPr>
                  <a:t>POWER 4 chip</a:t>
                </a: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4164" name="Group 84"/>
              <p:cNvGrpSpPr>
                <a:grpSpLocks/>
              </p:cNvGrpSpPr>
              <p:nvPr/>
            </p:nvGrpSpPr>
            <p:grpSpPr bwMode="auto">
              <a:xfrm>
                <a:off x="2014" y="704"/>
                <a:ext cx="862" cy="385"/>
                <a:chOff x="1451" y="913"/>
                <a:chExt cx="862" cy="385"/>
              </a:xfrm>
            </p:grpSpPr>
            <p:sp>
              <p:nvSpPr>
                <p:cNvPr id="74186" name="AutoShape 85"/>
                <p:cNvSpPr>
                  <a:spLocks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187" name="AutoShape 86"/>
                <p:cNvSpPr>
                  <a:spLocks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grpSp>
            <p:nvGrpSpPr>
              <p:cNvPr id="74165" name="Group 87"/>
              <p:cNvGrpSpPr>
                <a:grpSpLocks/>
              </p:cNvGrpSpPr>
              <p:nvPr/>
            </p:nvGrpSpPr>
            <p:grpSpPr bwMode="auto">
              <a:xfrm>
                <a:off x="1016" y="704"/>
                <a:ext cx="862" cy="385"/>
                <a:chOff x="1451" y="913"/>
                <a:chExt cx="862" cy="385"/>
              </a:xfrm>
            </p:grpSpPr>
            <p:sp>
              <p:nvSpPr>
                <p:cNvPr id="74184" name="AutoShape 88"/>
                <p:cNvSpPr>
                  <a:spLocks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185" name="AutoShape 89"/>
                <p:cNvSpPr>
                  <a:spLocks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sp>
            <p:nvSpPr>
              <p:cNvPr id="74166" name="AutoShape 90"/>
              <p:cNvSpPr>
                <a:spLocks noChangeArrowheads="1"/>
              </p:cNvSpPr>
              <p:nvPr/>
            </p:nvSpPr>
            <p:spPr bwMode="auto">
              <a:xfrm>
                <a:off x="1016" y="1163"/>
                <a:ext cx="1860" cy="158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core interface switch</a:t>
                </a:r>
              </a:p>
            </p:txBody>
          </p:sp>
          <p:sp>
            <p:nvSpPr>
              <p:cNvPr id="74167" name="AutoShape 91"/>
              <p:cNvSpPr>
                <a:spLocks noChangeArrowheads="1"/>
              </p:cNvSpPr>
              <p:nvPr/>
            </p:nvSpPr>
            <p:spPr bwMode="auto">
              <a:xfrm>
                <a:off x="1016" y="1395"/>
                <a:ext cx="1860" cy="226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L2</a:t>
                </a:r>
              </a:p>
            </p:txBody>
          </p:sp>
          <p:sp>
            <p:nvSpPr>
              <p:cNvPr id="74168" name="AutoShape 92"/>
              <p:cNvSpPr>
                <a:spLocks noChangeArrowheads="1"/>
              </p:cNvSpPr>
              <p:nvPr/>
            </p:nvSpPr>
            <p:spPr bwMode="auto">
              <a:xfrm>
                <a:off x="1016" y="1695"/>
                <a:ext cx="1860" cy="409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fabric controller</a:t>
                </a:r>
                <a:endParaRPr lang="en-US" sz="200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169" name="AutoShape 93"/>
              <p:cNvSpPr>
                <a:spLocks noChangeArrowheads="1"/>
              </p:cNvSpPr>
              <p:nvPr/>
            </p:nvSpPr>
            <p:spPr bwMode="auto">
              <a:xfrm>
                <a:off x="1016" y="2179"/>
                <a:ext cx="749" cy="363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GX</a:t>
                </a:r>
                <a:br>
                  <a:rPr lang="en-US" sz="300">
                    <a:solidFill>
                      <a:schemeClr val="bg1"/>
                    </a:solidFill>
                  </a:rPr>
                </a:br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sp>
            <p:nvSpPr>
              <p:cNvPr id="74170" name="AutoShape 94"/>
              <p:cNvSpPr>
                <a:spLocks noChangeArrowheads="1"/>
              </p:cNvSpPr>
              <p:nvPr/>
            </p:nvSpPr>
            <p:spPr bwMode="auto">
              <a:xfrm>
                <a:off x="2128" y="2179"/>
                <a:ext cx="749" cy="386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 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cxnSp>
            <p:nvCxnSpPr>
              <p:cNvPr id="74171" name="AutoShape 95"/>
              <p:cNvCxnSpPr>
                <a:cxnSpLocks noChangeShapeType="1"/>
                <a:stCxn id="74184" idx="2"/>
                <a:endCxn id="74166" idx="0"/>
              </p:cNvCxnSpPr>
              <p:nvPr/>
            </p:nvCxnSpPr>
            <p:spPr bwMode="auto">
              <a:xfrm>
                <a:off x="1447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172" name="AutoShape 96"/>
              <p:cNvCxnSpPr>
                <a:cxnSpLocks noChangeShapeType="1"/>
                <a:stCxn id="74186" idx="2"/>
                <a:endCxn id="74166" idx="0"/>
              </p:cNvCxnSpPr>
              <p:nvPr/>
            </p:nvCxnSpPr>
            <p:spPr bwMode="auto">
              <a:xfrm flipH="1">
                <a:off x="1946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173" name="AutoShape 97"/>
              <p:cNvCxnSpPr>
                <a:cxnSpLocks noChangeShapeType="1"/>
                <a:stCxn id="74166" idx="2"/>
                <a:endCxn id="74167" idx="0"/>
              </p:cNvCxnSpPr>
              <p:nvPr/>
            </p:nvCxnSpPr>
            <p:spPr bwMode="auto">
              <a:xfrm>
                <a:off x="1946" y="13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174" name="AutoShape 98"/>
              <p:cNvCxnSpPr>
                <a:cxnSpLocks noChangeShapeType="1"/>
                <a:stCxn id="74167" idx="2"/>
                <a:endCxn id="74168" idx="0"/>
              </p:cNvCxnSpPr>
              <p:nvPr/>
            </p:nvCxnSpPr>
            <p:spPr bwMode="auto">
              <a:xfrm>
                <a:off x="1946" y="16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175" name="AutoShape 99"/>
              <p:cNvCxnSpPr>
                <a:cxnSpLocks noChangeShapeType="1"/>
                <a:stCxn id="74168" idx="2"/>
                <a:endCxn id="74169" idx="3"/>
              </p:cNvCxnSpPr>
              <p:nvPr/>
            </p:nvCxnSpPr>
            <p:spPr bwMode="auto">
              <a:xfrm flipH="1">
                <a:off x="1765" y="2104"/>
                <a:ext cx="181" cy="25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176" name="AutoShape 100"/>
              <p:cNvCxnSpPr>
                <a:cxnSpLocks noChangeShapeType="1"/>
                <a:stCxn id="74168" idx="2"/>
                <a:endCxn id="74170" idx="1"/>
              </p:cNvCxnSpPr>
              <p:nvPr/>
            </p:nvCxnSpPr>
            <p:spPr bwMode="auto">
              <a:xfrm>
                <a:off x="1946" y="2104"/>
                <a:ext cx="182" cy="2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74177" name="Line 101"/>
              <p:cNvSpPr>
                <a:spLocks noChangeShapeType="1"/>
              </p:cNvSpPr>
              <p:nvPr/>
            </p:nvSpPr>
            <p:spPr bwMode="auto">
              <a:xfrm>
                <a:off x="2876" y="2382"/>
                <a:ext cx="15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78" name="AutoShape 102"/>
              <p:cNvSpPr>
                <a:spLocks noChangeArrowheads="1"/>
              </p:cNvSpPr>
              <p:nvPr/>
            </p:nvSpPr>
            <p:spPr bwMode="auto">
              <a:xfrm>
                <a:off x="3171" y="2087"/>
                <a:ext cx="340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</a:t>
                </a:r>
              </a:p>
            </p:txBody>
          </p:sp>
          <p:grpSp>
            <p:nvGrpSpPr>
              <p:cNvPr id="74179" name="Group 103"/>
              <p:cNvGrpSpPr>
                <a:grpSpLocks/>
              </p:cNvGrpSpPr>
              <p:nvPr/>
            </p:nvGrpSpPr>
            <p:grpSpPr bwMode="auto">
              <a:xfrm>
                <a:off x="4464" y="2087"/>
                <a:ext cx="477" cy="591"/>
                <a:chOff x="2993" y="2137"/>
                <a:chExt cx="1134" cy="591"/>
              </a:xfrm>
            </p:grpSpPr>
            <p:sp>
              <p:nvSpPr>
                <p:cNvPr id="74181" name="AutoShape 104"/>
                <p:cNvSpPr>
                  <a:spLocks noChangeArrowheads="1"/>
                </p:cNvSpPr>
                <p:nvPr/>
              </p:nvSpPr>
              <p:spPr bwMode="auto">
                <a:xfrm>
                  <a:off x="2993" y="2137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4182" name="AutoShape 105"/>
                <p:cNvSpPr>
                  <a:spLocks noChangeArrowheads="1"/>
                </p:cNvSpPr>
                <p:nvPr/>
              </p:nvSpPr>
              <p:spPr bwMode="auto">
                <a:xfrm>
                  <a:off x="2993" y="2341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4183" name="AutoShape 106"/>
                <p:cNvSpPr>
                  <a:spLocks noChangeArrowheads="1"/>
                </p:cNvSpPr>
                <p:nvPr/>
              </p:nvSpPr>
              <p:spPr bwMode="auto">
                <a:xfrm>
                  <a:off x="2993" y="2546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</p:grpSp>
          <p:sp>
            <p:nvSpPr>
              <p:cNvPr id="74180" name="AutoShape 107"/>
              <p:cNvSpPr>
                <a:spLocks noChangeArrowheads="1"/>
              </p:cNvSpPr>
              <p:nvPr/>
            </p:nvSpPr>
            <p:spPr bwMode="auto">
              <a:xfrm>
                <a:off x="3671" y="2087"/>
                <a:ext cx="589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memory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</p:grpSp>
        <p:sp>
          <p:nvSpPr>
            <p:cNvPr id="74162" name="AutoShape 108"/>
            <p:cNvSpPr>
              <a:spLocks noChangeArrowheads="1"/>
            </p:cNvSpPr>
            <p:nvPr/>
          </p:nvSpPr>
          <p:spPr bwMode="auto">
            <a:xfrm>
              <a:off x="1013" y="1259"/>
              <a:ext cx="4677" cy="163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70541" name="Text Box 109"/>
          <p:cNvSpPr txBox="1">
            <a:spLocks noChangeArrowheads="1"/>
          </p:cNvSpPr>
          <p:nvPr/>
        </p:nvSpPr>
        <p:spPr bwMode="auto">
          <a:xfrm>
            <a:off x="698500" y="5826125"/>
            <a:ext cx="8050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Chip-chip fabric</a:t>
            </a:r>
            <a:r>
              <a:rPr lang="en-US" sz="2000" b="0">
                <a:solidFill>
                  <a:schemeClr val="hlink"/>
                </a:solidFill>
              </a:rPr>
              <a:t> in fabric controller can connect 4 multi-chips into a </a:t>
            </a:r>
            <a:br>
              <a:rPr lang="en-US" sz="2000" b="0">
                <a:solidFill>
                  <a:schemeClr val="hlink"/>
                </a:solidFill>
              </a:rPr>
            </a:br>
            <a:r>
              <a:rPr lang="en-US" sz="2000" b="0">
                <a:solidFill>
                  <a:schemeClr val="hlink"/>
                </a:solidFill>
              </a:rPr>
              <a:t>4x4 chip, 2-way SMP </a:t>
            </a:r>
            <a:r>
              <a:rPr lang="en-US" sz="2000" b="0">
                <a:solidFill>
                  <a:schemeClr val="hlink"/>
                </a:solidFill>
                <a:sym typeface="Wingdings" charset="2"/>
              </a:rPr>
              <a:t> 32-way MP</a:t>
            </a:r>
            <a:endParaRPr lang="en-US" sz="2000" b="0">
              <a:solidFill>
                <a:schemeClr val="hlink"/>
              </a:solidFill>
            </a:endParaRPr>
          </a:p>
        </p:txBody>
      </p:sp>
      <p:grpSp>
        <p:nvGrpSpPr>
          <p:cNvPr id="19" name="Group 110"/>
          <p:cNvGrpSpPr>
            <a:grpSpLocks noChangeAspect="1"/>
          </p:cNvGrpSpPr>
          <p:nvPr/>
        </p:nvGrpSpPr>
        <p:grpSpPr bwMode="auto">
          <a:xfrm>
            <a:off x="5035550" y="976313"/>
            <a:ext cx="3711575" cy="2132012"/>
            <a:chOff x="1013" y="622"/>
            <a:chExt cx="4677" cy="2687"/>
          </a:xfrm>
        </p:grpSpPr>
        <p:grpSp>
          <p:nvGrpSpPr>
            <p:cNvPr id="74053" name="Group 111"/>
            <p:cNvGrpSpPr>
              <a:grpSpLocks noChangeAspect="1"/>
            </p:cNvGrpSpPr>
            <p:nvPr/>
          </p:nvGrpSpPr>
          <p:grpSpPr bwMode="auto">
            <a:xfrm>
              <a:off x="3598" y="622"/>
              <a:ext cx="1962" cy="1051"/>
              <a:chOff x="880" y="500"/>
              <a:chExt cx="4061" cy="2223"/>
            </a:xfrm>
          </p:grpSpPr>
          <p:sp>
            <p:nvSpPr>
              <p:cNvPr id="74133" name="AutoShape 112"/>
              <p:cNvSpPr>
                <a:spLocks noChangeAspect="1" noChangeArrowheads="1"/>
              </p:cNvSpPr>
              <p:nvPr/>
            </p:nvSpPr>
            <p:spPr bwMode="auto">
              <a:xfrm>
                <a:off x="880" y="500"/>
                <a:ext cx="2132" cy="2223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00">
                    <a:solidFill>
                      <a:schemeClr val="bg1"/>
                    </a:solidFill>
                  </a:rPr>
                  <a:t>POWER 4 chip</a:t>
                </a: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4134" name="Group 113"/>
              <p:cNvGrpSpPr>
                <a:grpSpLocks noChangeAspect="1"/>
              </p:cNvGrpSpPr>
              <p:nvPr/>
            </p:nvGrpSpPr>
            <p:grpSpPr bwMode="auto">
              <a:xfrm>
                <a:off x="2014" y="704"/>
                <a:ext cx="862" cy="385"/>
                <a:chOff x="1451" y="913"/>
                <a:chExt cx="862" cy="385"/>
              </a:xfrm>
            </p:grpSpPr>
            <p:sp>
              <p:nvSpPr>
                <p:cNvPr id="74156" name="AutoShape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157" name="AutoShape 115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grpSp>
            <p:nvGrpSpPr>
              <p:cNvPr id="74135" name="Group 116"/>
              <p:cNvGrpSpPr>
                <a:grpSpLocks noChangeAspect="1"/>
              </p:cNvGrpSpPr>
              <p:nvPr/>
            </p:nvGrpSpPr>
            <p:grpSpPr bwMode="auto">
              <a:xfrm>
                <a:off x="1016" y="704"/>
                <a:ext cx="862" cy="385"/>
                <a:chOff x="1451" y="913"/>
                <a:chExt cx="862" cy="385"/>
              </a:xfrm>
            </p:grpSpPr>
            <p:sp>
              <p:nvSpPr>
                <p:cNvPr id="74154" name="AutoShape 117"/>
                <p:cNvSpPr>
                  <a:spLocks noChangeAspect="1"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155" name="AutoShape 118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sp>
            <p:nvSpPr>
              <p:cNvPr id="74136" name="AutoShape 119"/>
              <p:cNvSpPr>
                <a:spLocks noChangeAspect="1" noChangeArrowheads="1"/>
              </p:cNvSpPr>
              <p:nvPr/>
            </p:nvSpPr>
            <p:spPr bwMode="auto">
              <a:xfrm>
                <a:off x="1016" y="1163"/>
                <a:ext cx="1860" cy="158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core interface switch</a:t>
                </a:r>
              </a:p>
            </p:txBody>
          </p:sp>
          <p:sp>
            <p:nvSpPr>
              <p:cNvPr id="74137" name="AutoShape 120"/>
              <p:cNvSpPr>
                <a:spLocks noChangeAspect="1" noChangeArrowheads="1"/>
              </p:cNvSpPr>
              <p:nvPr/>
            </p:nvSpPr>
            <p:spPr bwMode="auto">
              <a:xfrm>
                <a:off x="1016" y="1395"/>
                <a:ext cx="1860" cy="226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L2</a:t>
                </a:r>
              </a:p>
            </p:txBody>
          </p:sp>
          <p:sp>
            <p:nvSpPr>
              <p:cNvPr id="74138" name="AutoShape 121"/>
              <p:cNvSpPr>
                <a:spLocks noChangeAspect="1" noChangeArrowheads="1"/>
              </p:cNvSpPr>
              <p:nvPr/>
            </p:nvSpPr>
            <p:spPr bwMode="auto">
              <a:xfrm>
                <a:off x="1016" y="1695"/>
                <a:ext cx="1860" cy="409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fabric controller</a:t>
                </a:r>
                <a:endParaRPr lang="en-US" sz="200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139" name="AutoShape 122"/>
              <p:cNvSpPr>
                <a:spLocks noChangeAspect="1" noChangeArrowheads="1"/>
              </p:cNvSpPr>
              <p:nvPr/>
            </p:nvSpPr>
            <p:spPr bwMode="auto">
              <a:xfrm>
                <a:off x="1016" y="2179"/>
                <a:ext cx="749" cy="363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GX</a:t>
                </a:r>
                <a:br>
                  <a:rPr lang="en-US" sz="300">
                    <a:solidFill>
                      <a:schemeClr val="bg1"/>
                    </a:solidFill>
                  </a:rPr>
                </a:br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sp>
            <p:nvSpPr>
              <p:cNvPr id="74140" name="AutoShape 123"/>
              <p:cNvSpPr>
                <a:spLocks noChangeAspect="1" noChangeArrowheads="1"/>
              </p:cNvSpPr>
              <p:nvPr/>
            </p:nvSpPr>
            <p:spPr bwMode="auto">
              <a:xfrm>
                <a:off x="2128" y="2179"/>
                <a:ext cx="749" cy="386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 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cxnSp>
            <p:nvCxnSpPr>
              <p:cNvPr id="74141" name="AutoShape 124"/>
              <p:cNvCxnSpPr>
                <a:cxnSpLocks noChangeAspect="1" noChangeShapeType="1"/>
                <a:stCxn id="74154" idx="2"/>
                <a:endCxn id="74136" idx="0"/>
              </p:cNvCxnSpPr>
              <p:nvPr/>
            </p:nvCxnSpPr>
            <p:spPr bwMode="auto">
              <a:xfrm>
                <a:off x="1447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142" name="AutoShape 125"/>
              <p:cNvCxnSpPr>
                <a:cxnSpLocks noChangeAspect="1" noChangeShapeType="1"/>
                <a:stCxn id="74156" idx="2"/>
                <a:endCxn id="74136" idx="0"/>
              </p:cNvCxnSpPr>
              <p:nvPr/>
            </p:nvCxnSpPr>
            <p:spPr bwMode="auto">
              <a:xfrm flipH="1">
                <a:off x="1946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143" name="AutoShape 126"/>
              <p:cNvCxnSpPr>
                <a:cxnSpLocks noChangeAspect="1" noChangeShapeType="1"/>
                <a:stCxn id="74136" idx="2"/>
                <a:endCxn id="74137" idx="0"/>
              </p:cNvCxnSpPr>
              <p:nvPr/>
            </p:nvCxnSpPr>
            <p:spPr bwMode="auto">
              <a:xfrm>
                <a:off x="1946" y="13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144" name="AutoShape 127"/>
              <p:cNvCxnSpPr>
                <a:cxnSpLocks noChangeAspect="1" noChangeShapeType="1"/>
                <a:stCxn id="74137" idx="2"/>
                <a:endCxn id="74138" idx="0"/>
              </p:cNvCxnSpPr>
              <p:nvPr/>
            </p:nvCxnSpPr>
            <p:spPr bwMode="auto">
              <a:xfrm>
                <a:off x="1946" y="16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145" name="AutoShape 128"/>
              <p:cNvCxnSpPr>
                <a:cxnSpLocks noChangeAspect="1" noChangeShapeType="1"/>
                <a:stCxn id="74138" idx="2"/>
                <a:endCxn id="74139" idx="3"/>
              </p:cNvCxnSpPr>
              <p:nvPr/>
            </p:nvCxnSpPr>
            <p:spPr bwMode="auto">
              <a:xfrm flipH="1">
                <a:off x="1765" y="2104"/>
                <a:ext cx="181" cy="25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146" name="AutoShape 129"/>
              <p:cNvCxnSpPr>
                <a:cxnSpLocks noChangeAspect="1" noChangeShapeType="1"/>
                <a:stCxn id="74138" idx="2"/>
                <a:endCxn id="74140" idx="1"/>
              </p:cNvCxnSpPr>
              <p:nvPr/>
            </p:nvCxnSpPr>
            <p:spPr bwMode="auto">
              <a:xfrm>
                <a:off x="1946" y="2104"/>
                <a:ext cx="182" cy="2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74147" name="Line 130"/>
              <p:cNvSpPr>
                <a:spLocks noChangeAspect="1" noChangeShapeType="1"/>
              </p:cNvSpPr>
              <p:nvPr/>
            </p:nvSpPr>
            <p:spPr bwMode="auto">
              <a:xfrm>
                <a:off x="2876" y="2382"/>
                <a:ext cx="15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48" name="AutoShape 131"/>
              <p:cNvSpPr>
                <a:spLocks noChangeAspect="1" noChangeArrowheads="1"/>
              </p:cNvSpPr>
              <p:nvPr/>
            </p:nvSpPr>
            <p:spPr bwMode="auto">
              <a:xfrm>
                <a:off x="3171" y="2087"/>
                <a:ext cx="340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</a:t>
                </a:r>
              </a:p>
            </p:txBody>
          </p:sp>
          <p:grpSp>
            <p:nvGrpSpPr>
              <p:cNvPr id="74149" name="Group 132"/>
              <p:cNvGrpSpPr>
                <a:grpSpLocks noChangeAspect="1"/>
              </p:cNvGrpSpPr>
              <p:nvPr/>
            </p:nvGrpSpPr>
            <p:grpSpPr bwMode="auto">
              <a:xfrm>
                <a:off x="4464" y="2087"/>
                <a:ext cx="477" cy="591"/>
                <a:chOff x="2993" y="2137"/>
                <a:chExt cx="1134" cy="591"/>
              </a:xfrm>
            </p:grpSpPr>
            <p:sp>
              <p:nvSpPr>
                <p:cNvPr id="74151" name="AutoShap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137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4152" name="AutoShap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341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4153" name="AutoShap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546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</p:grpSp>
          <p:sp>
            <p:nvSpPr>
              <p:cNvPr id="74150" name="AutoShape 136"/>
              <p:cNvSpPr>
                <a:spLocks noChangeAspect="1" noChangeArrowheads="1"/>
              </p:cNvSpPr>
              <p:nvPr/>
            </p:nvSpPr>
            <p:spPr bwMode="auto">
              <a:xfrm>
                <a:off x="3671" y="2087"/>
                <a:ext cx="589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memory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</p:grpSp>
        <p:grpSp>
          <p:nvGrpSpPr>
            <p:cNvPr id="74054" name="Group 137"/>
            <p:cNvGrpSpPr>
              <a:grpSpLocks noChangeAspect="1"/>
            </p:cNvGrpSpPr>
            <p:nvPr/>
          </p:nvGrpSpPr>
          <p:grpSpPr bwMode="auto">
            <a:xfrm>
              <a:off x="3598" y="2258"/>
              <a:ext cx="1962" cy="1051"/>
              <a:chOff x="880" y="500"/>
              <a:chExt cx="4061" cy="2223"/>
            </a:xfrm>
          </p:grpSpPr>
          <p:sp>
            <p:nvSpPr>
              <p:cNvPr id="74108" name="AutoShape 138"/>
              <p:cNvSpPr>
                <a:spLocks noChangeAspect="1" noChangeArrowheads="1"/>
              </p:cNvSpPr>
              <p:nvPr/>
            </p:nvSpPr>
            <p:spPr bwMode="auto">
              <a:xfrm>
                <a:off x="880" y="500"/>
                <a:ext cx="2132" cy="2223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00">
                    <a:solidFill>
                      <a:schemeClr val="bg1"/>
                    </a:solidFill>
                  </a:rPr>
                  <a:t>POWER 4 chip</a:t>
                </a: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4109" name="Group 139"/>
              <p:cNvGrpSpPr>
                <a:grpSpLocks noChangeAspect="1"/>
              </p:cNvGrpSpPr>
              <p:nvPr/>
            </p:nvGrpSpPr>
            <p:grpSpPr bwMode="auto">
              <a:xfrm>
                <a:off x="2014" y="704"/>
                <a:ext cx="862" cy="385"/>
                <a:chOff x="1451" y="913"/>
                <a:chExt cx="862" cy="385"/>
              </a:xfrm>
            </p:grpSpPr>
            <p:sp>
              <p:nvSpPr>
                <p:cNvPr id="74131" name="AutoShape 140"/>
                <p:cNvSpPr>
                  <a:spLocks noChangeAspect="1"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132" name="AutoShape 141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grpSp>
            <p:nvGrpSpPr>
              <p:cNvPr id="74110" name="Group 142"/>
              <p:cNvGrpSpPr>
                <a:grpSpLocks noChangeAspect="1"/>
              </p:cNvGrpSpPr>
              <p:nvPr/>
            </p:nvGrpSpPr>
            <p:grpSpPr bwMode="auto">
              <a:xfrm>
                <a:off x="1016" y="704"/>
                <a:ext cx="862" cy="385"/>
                <a:chOff x="1451" y="913"/>
                <a:chExt cx="862" cy="385"/>
              </a:xfrm>
            </p:grpSpPr>
            <p:sp>
              <p:nvSpPr>
                <p:cNvPr id="74129" name="AutoShape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130" name="AutoShape 144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sp>
            <p:nvSpPr>
              <p:cNvPr id="74111" name="AutoShape 145"/>
              <p:cNvSpPr>
                <a:spLocks noChangeAspect="1" noChangeArrowheads="1"/>
              </p:cNvSpPr>
              <p:nvPr/>
            </p:nvSpPr>
            <p:spPr bwMode="auto">
              <a:xfrm>
                <a:off x="1016" y="1163"/>
                <a:ext cx="1860" cy="158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core interface switch</a:t>
                </a:r>
              </a:p>
            </p:txBody>
          </p:sp>
          <p:sp>
            <p:nvSpPr>
              <p:cNvPr id="74112" name="AutoShape 146"/>
              <p:cNvSpPr>
                <a:spLocks noChangeAspect="1" noChangeArrowheads="1"/>
              </p:cNvSpPr>
              <p:nvPr/>
            </p:nvSpPr>
            <p:spPr bwMode="auto">
              <a:xfrm>
                <a:off x="1016" y="1395"/>
                <a:ext cx="1860" cy="226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L2</a:t>
                </a:r>
              </a:p>
            </p:txBody>
          </p:sp>
          <p:sp>
            <p:nvSpPr>
              <p:cNvPr id="74113" name="AutoShape 147"/>
              <p:cNvSpPr>
                <a:spLocks noChangeAspect="1" noChangeArrowheads="1"/>
              </p:cNvSpPr>
              <p:nvPr/>
            </p:nvSpPr>
            <p:spPr bwMode="auto">
              <a:xfrm>
                <a:off x="1016" y="1695"/>
                <a:ext cx="1860" cy="409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fabric controller</a:t>
                </a:r>
                <a:endParaRPr lang="en-US" sz="200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114" name="AutoShape 148"/>
              <p:cNvSpPr>
                <a:spLocks noChangeAspect="1" noChangeArrowheads="1"/>
              </p:cNvSpPr>
              <p:nvPr/>
            </p:nvSpPr>
            <p:spPr bwMode="auto">
              <a:xfrm>
                <a:off x="1016" y="2179"/>
                <a:ext cx="749" cy="363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GX</a:t>
                </a:r>
                <a:br>
                  <a:rPr lang="en-US" sz="300">
                    <a:solidFill>
                      <a:schemeClr val="bg1"/>
                    </a:solidFill>
                  </a:rPr>
                </a:br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sp>
            <p:nvSpPr>
              <p:cNvPr id="74115" name="AutoShape 149"/>
              <p:cNvSpPr>
                <a:spLocks noChangeAspect="1" noChangeArrowheads="1"/>
              </p:cNvSpPr>
              <p:nvPr/>
            </p:nvSpPr>
            <p:spPr bwMode="auto">
              <a:xfrm>
                <a:off x="2128" y="2179"/>
                <a:ext cx="749" cy="386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 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cxnSp>
            <p:nvCxnSpPr>
              <p:cNvPr id="74116" name="AutoShape 150"/>
              <p:cNvCxnSpPr>
                <a:cxnSpLocks noChangeAspect="1" noChangeShapeType="1"/>
                <a:stCxn id="74129" idx="2"/>
                <a:endCxn id="74111" idx="0"/>
              </p:cNvCxnSpPr>
              <p:nvPr/>
            </p:nvCxnSpPr>
            <p:spPr bwMode="auto">
              <a:xfrm>
                <a:off x="1447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117" name="AutoShape 151"/>
              <p:cNvCxnSpPr>
                <a:cxnSpLocks noChangeAspect="1" noChangeShapeType="1"/>
                <a:stCxn id="74131" idx="2"/>
                <a:endCxn id="74111" idx="0"/>
              </p:cNvCxnSpPr>
              <p:nvPr/>
            </p:nvCxnSpPr>
            <p:spPr bwMode="auto">
              <a:xfrm flipH="1">
                <a:off x="1946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118" name="AutoShape 152"/>
              <p:cNvCxnSpPr>
                <a:cxnSpLocks noChangeAspect="1" noChangeShapeType="1"/>
                <a:stCxn id="74111" idx="2"/>
                <a:endCxn id="74112" idx="0"/>
              </p:cNvCxnSpPr>
              <p:nvPr/>
            </p:nvCxnSpPr>
            <p:spPr bwMode="auto">
              <a:xfrm>
                <a:off x="1946" y="13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119" name="AutoShape 153"/>
              <p:cNvCxnSpPr>
                <a:cxnSpLocks noChangeAspect="1" noChangeShapeType="1"/>
                <a:stCxn id="74112" idx="2"/>
                <a:endCxn id="74113" idx="0"/>
              </p:cNvCxnSpPr>
              <p:nvPr/>
            </p:nvCxnSpPr>
            <p:spPr bwMode="auto">
              <a:xfrm>
                <a:off x="1946" y="16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120" name="AutoShape 154"/>
              <p:cNvCxnSpPr>
                <a:cxnSpLocks noChangeAspect="1" noChangeShapeType="1"/>
                <a:stCxn id="74113" idx="2"/>
                <a:endCxn id="74114" idx="3"/>
              </p:cNvCxnSpPr>
              <p:nvPr/>
            </p:nvCxnSpPr>
            <p:spPr bwMode="auto">
              <a:xfrm flipH="1">
                <a:off x="1765" y="2104"/>
                <a:ext cx="181" cy="25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121" name="AutoShape 155"/>
              <p:cNvCxnSpPr>
                <a:cxnSpLocks noChangeAspect="1" noChangeShapeType="1"/>
                <a:stCxn id="74113" idx="2"/>
                <a:endCxn id="74115" idx="1"/>
              </p:cNvCxnSpPr>
              <p:nvPr/>
            </p:nvCxnSpPr>
            <p:spPr bwMode="auto">
              <a:xfrm>
                <a:off x="1946" y="2104"/>
                <a:ext cx="182" cy="2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74122" name="Line 156"/>
              <p:cNvSpPr>
                <a:spLocks noChangeAspect="1" noChangeShapeType="1"/>
              </p:cNvSpPr>
              <p:nvPr/>
            </p:nvSpPr>
            <p:spPr bwMode="auto">
              <a:xfrm>
                <a:off x="2876" y="2382"/>
                <a:ext cx="15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23" name="AutoShape 157"/>
              <p:cNvSpPr>
                <a:spLocks noChangeAspect="1" noChangeArrowheads="1"/>
              </p:cNvSpPr>
              <p:nvPr/>
            </p:nvSpPr>
            <p:spPr bwMode="auto">
              <a:xfrm>
                <a:off x="3171" y="2087"/>
                <a:ext cx="340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</a:t>
                </a:r>
              </a:p>
            </p:txBody>
          </p:sp>
          <p:grpSp>
            <p:nvGrpSpPr>
              <p:cNvPr id="74124" name="Group 158"/>
              <p:cNvGrpSpPr>
                <a:grpSpLocks noChangeAspect="1"/>
              </p:cNvGrpSpPr>
              <p:nvPr/>
            </p:nvGrpSpPr>
            <p:grpSpPr bwMode="auto">
              <a:xfrm>
                <a:off x="4464" y="2087"/>
                <a:ext cx="477" cy="591"/>
                <a:chOff x="2993" y="2137"/>
                <a:chExt cx="1134" cy="591"/>
              </a:xfrm>
            </p:grpSpPr>
            <p:sp>
              <p:nvSpPr>
                <p:cNvPr id="74126" name="AutoShape 159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137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4127" name="AutoShape 160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341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4128" name="AutoShape 161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546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</p:grpSp>
          <p:sp>
            <p:nvSpPr>
              <p:cNvPr id="74125" name="AutoShape 162"/>
              <p:cNvSpPr>
                <a:spLocks noChangeAspect="1" noChangeArrowheads="1"/>
              </p:cNvSpPr>
              <p:nvPr/>
            </p:nvSpPr>
            <p:spPr bwMode="auto">
              <a:xfrm>
                <a:off x="3671" y="2087"/>
                <a:ext cx="589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memory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</p:grpSp>
        <p:grpSp>
          <p:nvGrpSpPr>
            <p:cNvPr id="74055" name="Group 163"/>
            <p:cNvGrpSpPr>
              <a:grpSpLocks noChangeAspect="1"/>
            </p:cNvGrpSpPr>
            <p:nvPr/>
          </p:nvGrpSpPr>
          <p:grpSpPr bwMode="auto">
            <a:xfrm>
              <a:off x="1300" y="2258"/>
              <a:ext cx="1962" cy="1051"/>
              <a:chOff x="880" y="500"/>
              <a:chExt cx="4061" cy="2223"/>
            </a:xfrm>
          </p:grpSpPr>
          <p:sp>
            <p:nvSpPr>
              <p:cNvPr id="74083" name="AutoShape 164"/>
              <p:cNvSpPr>
                <a:spLocks noChangeAspect="1" noChangeArrowheads="1"/>
              </p:cNvSpPr>
              <p:nvPr/>
            </p:nvSpPr>
            <p:spPr bwMode="auto">
              <a:xfrm>
                <a:off x="880" y="500"/>
                <a:ext cx="2132" cy="2223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00">
                    <a:solidFill>
                      <a:schemeClr val="bg1"/>
                    </a:solidFill>
                  </a:rPr>
                  <a:t>POWER 4 chip</a:t>
                </a: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4084" name="Group 165"/>
              <p:cNvGrpSpPr>
                <a:grpSpLocks noChangeAspect="1"/>
              </p:cNvGrpSpPr>
              <p:nvPr/>
            </p:nvGrpSpPr>
            <p:grpSpPr bwMode="auto">
              <a:xfrm>
                <a:off x="2014" y="704"/>
                <a:ext cx="862" cy="385"/>
                <a:chOff x="1451" y="913"/>
                <a:chExt cx="862" cy="385"/>
              </a:xfrm>
            </p:grpSpPr>
            <p:sp>
              <p:nvSpPr>
                <p:cNvPr id="74106" name="AutoShape 166"/>
                <p:cNvSpPr>
                  <a:spLocks noChangeAspect="1"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107" name="AutoShape 167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grpSp>
            <p:nvGrpSpPr>
              <p:cNvPr id="74085" name="Group 168"/>
              <p:cNvGrpSpPr>
                <a:grpSpLocks noChangeAspect="1"/>
              </p:cNvGrpSpPr>
              <p:nvPr/>
            </p:nvGrpSpPr>
            <p:grpSpPr bwMode="auto">
              <a:xfrm>
                <a:off x="1016" y="704"/>
                <a:ext cx="862" cy="385"/>
                <a:chOff x="1451" y="913"/>
                <a:chExt cx="862" cy="385"/>
              </a:xfrm>
            </p:grpSpPr>
            <p:sp>
              <p:nvSpPr>
                <p:cNvPr id="74104" name="AutoShape 169"/>
                <p:cNvSpPr>
                  <a:spLocks noChangeAspect="1"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105" name="AutoShape 170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sp>
            <p:nvSpPr>
              <p:cNvPr id="74086" name="AutoShape 171"/>
              <p:cNvSpPr>
                <a:spLocks noChangeAspect="1" noChangeArrowheads="1"/>
              </p:cNvSpPr>
              <p:nvPr/>
            </p:nvSpPr>
            <p:spPr bwMode="auto">
              <a:xfrm>
                <a:off x="1016" y="1163"/>
                <a:ext cx="1860" cy="158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core interface switch</a:t>
                </a:r>
              </a:p>
            </p:txBody>
          </p:sp>
          <p:sp>
            <p:nvSpPr>
              <p:cNvPr id="74087" name="AutoShape 172"/>
              <p:cNvSpPr>
                <a:spLocks noChangeAspect="1" noChangeArrowheads="1"/>
              </p:cNvSpPr>
              <p:nvPr/>
            </p:nvSpPr>
            <p:spPr bwMode="auto">
              <a:xfrm>
                <a:off x="1016" y="1395"/>
                <a:ext cx="1860" cy="226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L2</a:t>
                </a:r>
              </a:p>
            </p:txBody>
          </p:sp>
          <p:sp>
            <p:nvSpPr>
              <p:cNvPr id="74088" name="AutoShape 173"/>
              <p:cNvSpPr>
                <a:spLocks noChangeAspect="1" noChangeArrowheads="1"/>
              </p:cNvSpPr>
              <p:nvPr/>
            </p:nvSpPr>
            <p:spPr bwMode="auto">
              <a:xfrm>
                <a:off x="1016" y="1695"/>
                <a:ext cx="1860" cy="409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fabric controller</a:t>
                </a:r>
                <a:endParaRPr lang="en-US" sz="200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089" name="AutoShape 174"/>
              <p:cNvSpPr>
                <a:spLocks noChangeAspect="1" noChangeArrowheads="1"/>
              </p:cNvSpPr>
              <p:nvPr/>
            </p:nvSpPr>
            <p:spPr bwMode="auto">
              <a:xfrm>
                <a:off x="1016" y="2179"/>
                <a:ext cx="749" cy="363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GX</a:t>
                </a:r>
                <a:br>
                  <a:rPr lang="en-US" sz="300">
                    <a:solidFill>
                      <a:schemeClr val="bg1"/>
                    </a:solidFill>
                  </a:rPr>
                </a:br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sp>
            <p:nvSpPr>
              <p:cNvPr id="74090" name="AutoShape 175"/>
              <p:cNvSpPr>
                <a:spLocks noChangeAspect="1" noChangeArrowheads="1"/>
              </p:cNvSpPr>
              <p:nvPr/>
            </p:nvSpPr>
            <p:spPr bwMode="auto">
              <a:xfrm>
                <a:off x="2128" y="2179"/>
                <a:ext cx="749" cy="386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 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cxnSp>
            <p:nvCxnSpPr>
              <p:cNvPr id="74091" name="AutoShape 176"/>
              <p:cNvCxnSpPr>
                <a:cxnSpLocks noChangeAspect="1" noChangeShapeType="1"/>
                <a:stCxn id="74104" idx="2"/>
                <a:endCxn id="74086" idx="0"/>
              </p:cNvCxnSpPr>
              <p:nvPr/>
            </p:nvCxnSpPr>
            <p:spPr bwMode="auto">
              <a:xfrm>
                <a:off x="1447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092" name="AutoShape 177"/>
              <p:cNvCxnSpPr>
                <a:cxnSpLocks noChangeAspect="1" noChangeShapeType="1"/>
                <a:stCxn id="74106" idx="2"/>
                <a:endCxn id="74086" idx="0"/>
              </p:cNvCxnSpPr>
              <p:nvPr/>
            </p:nvCxnSpPr>
            <p:spPr bwMode="auto">
              <a:xfrm flipH="1">
                <a:off x="1946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093" name="AutoShape 178"/>
              <p:cNvCxnSpPr>
                <a:cxnSpLocks noChangeAspect="1" noChangeShapeType="1"/>
                <a:stCxn id="74086" idx="2"/>
                <a:endCxn id="74087" idx="0"/>
              </p:cNvCxnSpPr>
              <p:nvPr/>
            </p:nvCxnSpPr>
            <p:spPr bwMode="auto">
              <a:xfrm>
                <a:off x="1946" y="13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094" name="AutoShape 179"/>
              <p:cNvCxnSpPr>
                <a:cxnSpLocks noChangeAspect="1" noChangeShapeType="1"/>
                <a:stCxn id="74087" idx="2"/>
                <a:endCxn id="74088" idx="0"/>
              </p:cNvCxnSpPr>
              <p:nvPr/>
            </p:nvCxnSpPr>
            <p:spPr bwMode="auto">
              <a:xfrm>
                <a:off x="1946" y="16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095" name="AutoShape 180"/>
              <p:cNvCxnSpPr>
                <a:cxnSpLocks noChangeAspect="1" noChangeShapeType="1"/>
                <a:stCxn id="74088" idx="2"/>
                <a:endCxn id="74089" idx="3"/>
              </p:cNvCxnSpPr>
              <p:nvPr/>
            </p:nvCxnSpPr>
            <p:spPr bwMode="auto">
              <a:xfrm flipH="1">
                <a:off x="1765" y="2104"/>
                <a:ext cx="181" cy="25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096" name="AutoShape 181"/>
              <p:cNvCxnSpPr>
                <a:cxnSpLocks noChangeAspect="1" noChangeShapeType="1"/>
                <a:stCxn id="74088" idx="2"/>
                <a:endCxn id="74090" idx="1"/>
              </p:cNvCxnSpPr>
              <p:nvPr/>
            </p:nvCxnSpPr>
            <p:spPr bwMode="auto">
              <a:xfrm>
                <a:off x="1946" y="2104"/>
                <a:ext cx="182" cy="2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74097" name="Line 182"/>
              <p:cNvSpPr>
                <a:spLocks noChangeAspect="1" noChangeShapeType="1"/>
              </p:cNvSpPr>
              <p:nvPr/>
            </p:nvSpPr>
            <p:spPr bwMode="auto">
              <a:xfrm>
                <a:off x="2876" y="2382"/>
                <a:ext cx="15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98" name="AutoShape 183"/>
              <p:cNvSpPr>
                <a:spLocks noChangeAspect="1" noChangeArrowheads="1"/>
              </p:cNvSpPr>
              <p:nvPr/>
            </p:nvSpPr>
            <p:spPr bwMode="auto">
              <a:xfrm>
                <a:off x="3171" y="2087"/>
                <a:ext cx="340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</a:t>
                </a:r>
              </a:p>
            </p:txBody>
          </p:sp>
          <p:grpSp>
            <p:nvGrpSpPr>
              <p:cNvPr id="74099" name="Group 184"/>
              <p:cNvGrpSpPr>
                <a:grpSpLocks noChangeAspect="1"/>
              </p:cNvGrpSpPr>
              <p:nvPr/>
            </p:nvGrpSpPr>
            <p:grpSpPr bwMode="auto">
              <a:xfrm>
                <a:off x="4464" y="2087"/>
                <a:ext cx="477" cy="591"/>
                <a:chOff x="2993" y="2137"/>
                <a:chExt cx="1134" cy="591"/>
              </a:xfrm>
            </p:grpSpPr>
            <p:sp>
              <p:nvSpPr>
                <p:cNvPr id="74101" name="AutoShape 185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137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4102" name="AutoShape 186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341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4103" name="AutoShape 187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546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</p:grpSp>
          <p:sp>
            <p:nvSpPr>
              <p:cNvPr id="74100" name="AutoShape 188"/>
              <p:cNvSpPr>
                <a:spLocks noChangeAspect="1" noChangeArrowheads="1"/>
              </p:cNvSpPr>
              <p:nvPr/>
            </p:nvSpPr>
            <p:spPr bwMode="auto">
              <a:xfrm>
                <a:off x="3671" y="2087"/>
                <a:ext cx="589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memory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</p:grpSp>
        <p:grpSp>
          <p:nvGrpSpPr>
            <p:cNvPr id="74056" name="Group 189"/>
            <p:cNvGrpSpPr>
              <a:grpSpLocks noChangeAspect="1"/>
            </p:cNvGrpSpPr>
            <p:nvPr/>
          </p:nvGrpSpPr>
          <p:grpSpPr bwMode="auto">
            <a:xfrm>
              <a:off x="1300" y="622"/>
              <a:ext cx="1962" cy="1051"/>
              <a:chOff x="880" y="500"/>
              <a:chExt cx="4061" cy="2223"/>
            </a:xfrm>
          </p:grpSpPr>
          <p:sp>
            <p:nvSpPr>
              <p:cNvPr id="74058" name="AutoShape 190"/>
              <p:cNvSpPr>
                <a:spLocks noChangeAspect="1" noChangeArrowheads="1"/>
              </p:cNvSpPr>
              <p:nvPr/>
            </p:nvSpPr>
            <p:spPr bwMode="auto">
              <a:xfrm>
                <a:off x="880" y="500"/>
                <a:ext cx="2132" cy="2223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00">
                    <a:solidFill>
                      <a:schemeClr val="bg1"/>
                    </a:solidFill>
                  </a:rPr>
                  <a:t>POWER 4 chip</a:t>
                </a: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4059" name="Group 191"/>
              <p:cNvGrpSpPr>
                <a:grpSpLocks noChangeAspect="1"/>
              </p:cNvGrpSpPr>
              <p:nvPr/>
            </p:nvGrpSpPr>
            <p:grpSpPr bwMode="auto">
              <a:xfrm>
                <a:off x="2014" y="704"/>
                <a:ext cx="862" cy="385"/>
                <a:chOff x="1451" y="913"/>
                <a:chExt cx="862" cy="385"/>
              </a:xfrm>
            </p:grpSpPr>
            <p:sp>
              <p:nvSpPr>
                <p:cNvPr id="74081" name="AutoShape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082" name="AutoShape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grpSp>
            <p:nvGrpSpPr>
              <p:cNvPr id="74060" name="Group 194"/>
              <p:cNvGrpSpPr>
                <a:grpSpLocks noChangeAspect="1"/>
              </p:cNvGrpSpPr>
              <p:nvPr/>
            </p:nvGrpSpPr>
            <p:grpSpPr bwMode="auto">
              <a:xfrm>
                <a:off x="1016" y="704"/>
                <a:ext cx="862" cy="385"/>
                <a:chOff x="1451" y="913"/>
                <a:chExt cx="862" cy="385"/>
              </a:xfrm>
            </p:grpSpPr>
            <p:sp>
              <p:nvSpPr>
                <p:cNvPr id="74079" name="AutoShape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080" name="AutoShape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sp>
            <p:nvSpPr>
              <p:cNvPr id="74061" name="AutoShape 197"/>
              <p:cNvSpPr>
                <a:spLocks noChangeAspect="1" noChangeArrowheads="1"/>
              </p:cNvSpPr>
              <p:nvPr/>
            </p:nvSpPr>
            <p:spPr bwMode="auto">
              <a:xfrm>
                <a:off x="1016" y="1163"/>
                <a:ext cx="1860" cy="158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core interface switch</a:t>
                </a:r>
              </a:p>
            </p:txBody>
          </p:sp>
          <p:sp>
            <p:nvSpPr>
              <p:cNvPr id="74062" name="AutoShape 198"/>
              <p:cNvSpPr>
                <a:spLocks noChangeAspect="1" noChangeArrowheads="1"/>
              </p:cNvSpPr>
              <p:nvPr/>
            </p:nvSpPr>
            <p:spPr bwMode="auto">
              <a:xfrm>
                <a:off x="1016" y="1395"/>
                <a:ext cx="1860" cy="226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L2</a:t>
                </a:r>
              </a:p>
            </p:txBody>
          </p:sp>
          <p:sp>
            <p:nvSpPr>
              <p:cNvPr id="74063" name="AutoShape 199"/>
              <p:cNvSpPr>
                <a:spLocks noChangeAspect="1" noChangeArrowheads="1"/>
              </p:cNvSpPr>
              <p:nvPr/>
            </p:nvSpPr>
            <p:spPr bwMode="auto">
              <a:xfrm>
                <a:off x="1016" y="1695"/>
                <a:ext cx="1860" cy="409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fabric controller</a:t>
                </a:r>
                <a:endParaRPr lang="en-US" sz="200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064" name="AutoShape 200"/>
              <p:cNvSpPr>
                <a:spLocks noChangeAspect="1" noChangeArrowheads="1"/>
              </p:cNvSpPr>
              <p:nvPr/>
            </p:nvSpPr>
            <p:spPr bwMode="auto">
              <a:xfrm>
                <a:off x="1016" y="2179"/>
                <a:ext cx="749" cy="363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GX</a:t>
                </a:r>
                <a:br>
                  <a:rPr lang="en-US" sz="300">
                    <a:solidFill>
                      <a:schemeClr val="bg1"/>
                    </a:solidFill>
                  </a:rPr>
                </a:br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sp>
            <p:nvSpPr>
              <p:cNvPr id="74065" name="AutoShape 201"/>
              <p:cNvSpPr>
                <a:spLocks noChangeAspect="1" noChangeArrowheads="1"/>
              </p:cNvSpPr>
              <p:nvPr/>
            </p:nvSpPr>
            <p:spPr bwMode="auto">
              <a:xfrm>
                <a:off x="2128" y="2179"/>
                <a:ext cx="749" cy="386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 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cxnSp>
            <p:nvCxnSpPr>
              <p:cNvPr id="74066" name="AutoShape 202"/>
              <p:cNvCxnSpPr>
                <a:cxnSpLocks noChangeAspect="1" noChangeShapeType="1"/>
                <a:stCxn id="74079" idx="2"/>
                <a:endCxn id="74061" idx="0"/>
              </p:cNvCxnSpPr>
              <p:nvPr/>
            </p:nvCxnSpPr>
            <p:spPr bwMode="auto">
              <a:xfrm>
                <a:off x="1447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067" name="AutoShape 203"/>
              <p:cNvCxnSpPr>
                <a:cxnSpLocks noChangeAspect="1" noChangeShapeType="1"/>
                <a:stCxn id="74081" idx="2"/>
                <a:endCxn id="74061" idx="0"/>
              </p:cNvCxnSpPr>
              <p:nvPr/>
            </p:nvCxnSpPr>
            <p:spPr bwMode="auto">
              <a:xfrm flipH="1">
                <a:off x="1946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068" name="AutoShape 204"/>
              <p:cNvCxnSpPr>
                <a:cxnSpLocks noChangeAspect="1" noChangeShapeType="1"/>
                <a:stCxn id="74061" idx="2"/>
                <a:endCxn id="74062" idx="0"/>
              </p:cNvCxnSpPr>
              <p:nvPr/>
            </p:nvCxnSpPr>
            <p:spPr bwMode="auto">
              <a:xfrm>
                <a:off x="1946" y="13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069" name="AutoShape 205"/>
              <p:cNvCxnSpPr>
                <a:cxnSpLocks noChangeAspect="1" noChangeShapeType="1"/>
                <a:stCxn id="74062" idx="2"/>
                <a:endCxn id="74063" idx="0"/>
              </p:cNvCxnSpPr>
              <p:nvPr/>
            </p:nvCxnSpPr>
            <p:spPr bwMode="auto">
              <a:xfrm>
                <a:off x="1946" y="16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070" name="AutoShape 206"/>
              <p:cNvCxnSpPr>
                <a:cxnSpLocks noChangeAspect="1" noChangeShapeType="1"/>
                <a:stCxn id="74063" idx="2"/>
                <a:endCxn id="74064" idx="3"/>
              </p:cNvCxnSpPr>
              <p:nvPr/>
            </p:nvCxnSpPr>
            <p:spPr bwMode="auto">
              <a:xfrm flipH="1">
                <a:off x="1765" y="2104"/>
                <a:ext cx="181" cy="25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071" name="AutoShape 207"/>
              <p:cNvCxnSpPr>
                <a:cxnSpLocks noChangeAspect="1" noChangeShapeType="1"/>
                <a:stCxn id="74063" idx="2"/>
                <a:endCxn id="74065" idx="1"/>
              </p:cNvCxnSpPr>
              <p:nvPr/>
            </p:nvCxnSpPr>
            <p:spPr bwMode="auto">
              <a:xfrm>
                <a:off x="1946" y="2104"/>
                <a:ext cx="182" cy="2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74072" name="Line 208"/>
              <p:cNvSpPr>
                <a:spLocks noChangeAspect="1" noChangeShapeType="1"/>
              </p:cNvSpPr>
              <p:nvPr/>
            </p:nvSpPr>
            <p:spPr bwMode="auto">
              <a:xfrm>
                <a:off x="2876" y="2382"/>
                <a:ext cx="15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73" name="AutoShape 209"/>
              <p:cNvSpPr>
                <a:spLocks noChangeAspect="1" noChangeArrowheads="1"/>
              </p:cNvSpPr>
              <p:nvPr/>
            </p:nvSpPr>
            <p:spPr bwMode="auto">
              <a:xfrm>
                <a:off x="3171" y="2087"/>
                <a:ext cx="340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</a:t>
                </a:r>
              </a:p>
            </p:txBody>
          </p:sp>
          <p:grpSp>
            <p:nvGrpSpPr>
              <p:cNvPr id="74074" name="Group 210"/>
              <p:cNvGrpSpPr>
                <a:grpSpLocks noChangeAspect="1"/>
              </p:cNvGrpSpPr>
              <p:nvPr/>
            </p:nvGrpSpPr>
            <p:grpSpPr bwMode="auto">
              <a:xfrm>
                <a:off x="4464" y="2087"/>
                <a:ext cx="477" cy="591"/>
                <a:chOff x="2993" y="2137"/>
                <a:chExt cx="1134" cy="591"/>
              </a:xfrm>
            </p:grpSpPr>
            <p:sp>
              <p:nvSpPr>
                <p:cNvPr id="74076" name="AutoShape 211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137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4077" name="AutoShape 212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341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4078" name="AutoShape 213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546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</p:grpSp>
          <p:sp>
            <p:nvSpPr>
              <p:cNvPr id="74075" name="AutoShape 214"/>
              <p:cNvSpPr>
                <a:spLocks noChangeAspect="1" noChangeArrowheads="1"/>
              </p:cNvSpPr>
              <p:nvPr/>
            </p:nvSpPr>
            <p:spPr bwMode="auto">
              <a:xfrm>
                <a:off x="3671" y="2087"/>
                <a:ext cx="589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memory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</p:grpSp>
        <p:sp>
          <p:nvSpPr>
            <p:cNvPr id="74057" name="AutoShape 215"/>
            <p:cNvSpPr>
              <a:spLocks noChangeAspect="1" noChangeArrowheads="1"/>
            </p:cNvSpPr>
            <p:nvPr/>
          </p:nvSpPr>
          <p:spPr bwMode="auto">
            <a:xfrm>
              <a:off x="1013" y="1259"/>
              <a:ext cx="4677" cy="163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733" name="Group 216"/>
          <p:cNvGrpSpPr>
            <a:grpSpLocks noChangeAspect="1"/>
          </p:cNvGrpSpPr>
          <p:nvPr/>
        </p:nvGrpSpPr>
        <p:grpSpPr bwMode="auto">
          <a:xfrm>
            <a:off x="5045075" y="3541713"/>
            <a:ext cx="3711575" cy="2132012"/>
            <a:chOff x="1013" y="622"/>
            <a:chExt cx="4677" cy="2687"/>
          </a:xfrm>
        </p:grpSpPr>
        <p:grpSp>
          <p:nvGrpSpPr>
            <p:cNvPr id="73948" name="Group 217"/>
            <p:cNvGrpSpPr>
              <a:grpSpLocks noChangeAspect="1"/>
            </p:cNvGrpSpPr>
            <p:nvPr/>
          </p:nvGrpSpPr>
          <p:grpSpPr bwMode="auto">
            <a:xfrm>
              <a:off x="3598" y="622"/>
              <a:ext cx="1962" cy="1051"/>
              <a:chOff x="880" y="500"/>
              <a:chExt cx="4061" cy="2223"/>
            </a:xfrm>
          </p:grpSpPr>
          <p:sp>
            <p:nvSpPr>
              <p:cNvPr id="74028" name="AutoShape 218"/>
              <p:cNvSpPr>
                <a:spLocks noChangeAspect="1" noChangeArrowheads="1"/>
              </p:cNvSpPr>
              <p:nvPr/>
            </p:nvSpPr>
            <p:spPr bwMode="auto">
              <a:xfrm>
                <a:off x="880" y="500"/>
                <a:ext cx="2132" cy="2223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00">
                    <a:solidFill>
                      <a:schemeClr val="bg1"/>
                    </a:solidFill>
                  </a:rPr>
                  <a:t>POWER 4 chip</a:t>
                </a: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4029" name="Group 219"/>
              <p:cNvGrpSpPr>
                <a:grpSpLocks noChangeAspect="1"/>
              </p:cNvGrpSpPr>
              <p:nvPr/>
            </p:nvGrpSpPr>
            <p:grpSpPr bwMode="auto">
              <a:xfrm>
                <a:off x="2014" y="704"/>
                <a:ext cx="862" cy="385"/>
                <a:chOff x="1451" y="913"/>
                <a:chExt cx="862" cy="385"/>
              </a:xfrm>
            </p:grpSpPr>
            <p:sp>
              <p:nvSpPr>
                <p:cNvPr id="74051" name="AutoShape 220"/>
                <p:cNvSpPr>
                  <a:spLocks noChangeAspect="1"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052" name="AutoShape 221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grpSp>
            <p:nvGrpSpPr>
              <p:cNvPr id="74030" name="Group 222"/>
              <p:cNvGrpSpPr>
                <a:grpSpLocks noChangeAspect="1"/>
              </p:cNvGrpSpPr>
              <p:nvPr/>
            </p:nvGrpSpPr>
            <p:grpSpPr bwMode="auto">
              <a:xfrm>
                <a:off x="1016" y="704"/>
                <a:ext cx="862" cy="385"/>
                <a:chOff x="1451" y="913"/>
                <a:chExt cx="862" cy="385"/>
              </a:xfrm>
            </p:grpSpPr>
            <p:sp>
              <p:nvSpPr>
                <p:cNvPr id="74049" name="AutoShape 223"/>
                <p:cNvSpPr>
                  <a:spLocks noChangeAspect="1"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050" name="AutoShape 224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sp>
            <p:nvSpPr>
              <p:cNvPr id="74031" name="AutoShape 225"/>
              <p:cNvSpPr>
                <a:spLocks noChangeAspect="1" noChangeArrowheads="1"/>
              </p:cNvSpPr>
              <p:nvPr/>
            </p:nvSpPr>
            <p:spPr bwMode="auto">
              <a:xfrm>
                <a:off x="1016" y="1163"/>
                <a:ext cx="1860" cy="158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core interface switch</a:t>
                </a:r>
              </a:p>
            </p:txBody>
          </p:sp>
          <p:sp>
            <p:nvSpPr>
              <p:cNvPr id="74032" name="AutoShape 226"/>
              <p:cNvSpPr>
                <a:spLocks noChangeAspect="1" noChangeArrowheads="1"/>
              </p:cNvSpPr>
              <p:nvPr/>
            </p:nvSpPr>
            <p:spPr bwMode="auto">
              <a:xfrm>
                <a:off x="1016" y="1395"/>
                <a:ext cx="1860" cy="226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L2</a:t>
                </a:r>
              </a:p>
            </p:txBody>
          </p:sp>
          <p:sp>
            <p:nvSpPr>
              <p:cNvPr id="74033" name="AutoShape 227"/>
              <p:cNvSpPr>
                <a:spLocks noChangeAspect="1" noChangeArrowheads="1"/>
              </p:cNvSpPr>
              <p:nvPr/>
            </p:nvSpPr>
            <p:spPr bwMode="auto">
              <a:xfrm>
                <a:off x="1016" y="1695"/>
                <a:ext cx="1860" cy="409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fabric controller</a:t>
                </a:r>
                <a:endParaRPr lang="en-US" sz="200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034" name="AutoShape 228"/>
              <p:cNvSpPr>
                <a:spLocks noChangeAspect="1" noChangeArrowheads="1"/>
              </p:cNvSpPr>
              <p:nvPr/>
            </p:nvSpPr>
            <p:spPr bwMode="auto">
              <a:xfrm>
                <a:off x="1016" y="2179"/>
                <a:ext cx="749" cy="363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GX</a:t>
                </a:r>
                <a:br>
                  <a:rPr lang="en-US" sz="300">
                    <a:solidFill>
                      <a:schemeClr val="bg1"/>
                    </a:solidFill>
                  </a:rPr>
                </a:br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sp>
            <p:nvSpPr>
              <p:cNvPr id="74035" name="AutoShape 229"/>
              <p:cNvSpPr>
                <a:spLocks noChangeAspect="1" noChangeArrowheads="1"/>
              </p:cNvSpPr>
              <p:nvPr/>
            </p:nvSpPr>
            <p:spPr bwMode="auto">
              <a:xfrm>
                <a:off x="2128" y="2179"/>
                <a:ext cx="749" cy="386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 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cxnSp>
            <p:nvCxnSpPr>
              <p:cNvPr id="74036" name="AutoShape 230"/>
              <p:cNvCxnSpPr>
                <a:cxnSpLocks noChangeAspect="1" noChangeShapeType="1"/>
                <a:stCxn id="74049" idx="2"/>
                <a:endCxn id="74031" idx="0"/>
              </p:cNvCxnSpPr>
              <p:nvPr/>
            </p:nvCxnSpPr>
            <p:spPr bwMode="auto">
              <a:xfrm>
                <a:off x="1447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037" name="AutoShape 231"/>
              <p:cNvCxnSpPr>
                <a:cxnSpLocks noChangeAspect="1" noChangeShapeType="1"/>
                <a:stCxn id="74051" idx="2"/>
                <a:endCxn id="74031" idx="0"/>
              </p:cNvCxnSpPr>
              <p:nvPr/>
            </p:nvCxnSpPr>
            <p:spPr bwMode="auto">
              <a:xfrm flipH="1">
                <a:off x="1946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038" name="AutoShape 232"/>
              <p:cNvCxnSpPr>
                <a:cxnSpLocks noChangeAspect="1" noChangeShapeType="1"/>
                <a:stCxn id="74031" idx="2"/>
                <a:endCxn id="74032" idx="0"/>
              </p:cNvCxnSpPr>
              <p:nvPr/>
            </p:nvCxnSpPr>
            <p:spPr bwMode="auto">
              <a:xfrm>
                <a:off x="1946" y="13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039" name="AutoShape 233"/>
              <p:cNvCxnSpPr>
                <a:cxnSpLocks noChangeAspect="1" noChangeShapeType="1"/>
                <a:stCxn id="74032" idx="2"/>
                <a:endCxn id="74033" idx="0"/>
              </p:cNvCxnSpPr>
              <p:nvPr/>
            </p:nvCxnSpPr>
            <p:spPr bwMode="auto">
              <a:xfrm>
                <a:off x="1946" y="16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040" name="AutoShape 234"/>
              <p:cNvCxnSpPr>
                <a:cxnSpLocks noChangeAspect="1" noChangeShapeType="1"/>
                <a:stCxn id="74033" idx="2"/>
                <a:endCxn id="74034" idx="3"/>
              </p:cNvCxnSpPr>
              <p:nvPr/>
            </p:nvCxnSpPr>
            <p:spPr bwMode="auto">
              <a:xfrm flipH="1">
                <a:off x="1765" y="2104"/>
                <a:ext cx="181" cy="25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041" name="AutoShape 235"/>
              <p:cNvCxnSpPr>
                <a:cxnSpLocks noChangeAspect="1" noChangeShapeType="1"/>
                <a:stCxn id="74033" idx="2"/>
                <a:endCxn id="74035" idx="1"/>
              </p:cNvCxnSpPr>
              <p:nvPr/>
            </p:nvCxnSpPr>
            <p:spPr bwMode="auto">
              <a:xfrm>
                <a:off x="1946" y="2104"/>
                <a:ext cx="182" cy="2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74042" name="Line 236"/>
              <p:cNvSpPr>
                <a:spLocks noChangeAspect="1" noChangeShapeType="1"/>
              </p:cNvSpPr>
              <p:nvPr/>
            </p:nvSpPr>
            <p:spPr bwMode="auto">
              <a:xfrm>
                <a:off x="2876" y="2382"/>
                <a:ext cx="15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43" name="AutoShape 237"/>
              <p:cNvSpPr>
                <a:spLocks noChangeAspect="1" noChangeArrowheads="1"/>
              </p:cNvSpPr>
              <p:nvPr/>
            </p:nvSpPr>
            <p:spPr bwMode="auto">
              <a:xfrm>
                <a:off x="3171" y="2087"/>
                <a:ext cx="340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</a:t>
                </a:r>
              </a:p>
            </p:txBody>
          </p:sp>
          <p:grpSp>
            <p:nvGrpSpPr>
              <p:cNvPr id="74044" name="Group 238"/>
              <p:cNvGrpSpPr>
                <a:grpSpLocks noChangeAspect="1"/>
              </p:cNvGrpSpPr>
              <p:nvPr/>
            </p:nvGrpSpPr>
            <p:grpSpPr bwMode="auto">
              <a:xfrm>
                <a:off x="4464" y="2087"/>
                <a:ext cx="477" cy="591"/>
                <a:chOff x="2993" y="2137"/>
                <a:chExt cx="1134" cy="591"/>
              </a:xfrm>
            </p:grpSpPr>
            <p:sp>
              <p:nvSpPr>
                <p:cNvPr id="74046" name="AutoShape 239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137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4047" name="AutoShape 240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341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4048" name="AutoShape 241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546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</p:grpSp>
          <p:sp>
            <p:nvSpPr>
              <p:cNvPr id="74045" name="AutoShape 242"/>
              <p:cNvSpPr>
                <a:spLocks noChangeAspect="1" noChangeArrowheads="1"/>
              </p:cNvSpPr>
              <p:nvPr/>
            </p:nvSpPr>
            <p:spPr bwMode="auto">
              <a:xfrm>
                <a:off x="3671" y="2087"/>
                <a:ext cx="589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memory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</p:grpSp>
        <p:grpSp>
          <p:nvGrpSpPr>
            <p:cNvPr id="73949" name="Group 243"/>
            <p:cNvGrpSpPr>
              <a:grpSpLocks noChangeAspect="1"/>
            </p:cNvGrpSpPr>
            <p:nvPr/>
          </p:nvGrpSpPr>
          <p:grpSpPr bwMode="auto">
            <a:xfrm>
              <a:off x="3598" y="2258"/>
              <a:ext cx="1962" cy="1051"/>
              <a:chOff x="880" y="500"/>
              <a:chExt cx="4061" cy="2223"/>
            </a:xfrm>
          </p:grpSpPr>
          <p:sp>
            <p:nvSpPr>
              <p:cNvPr id="74003" name="AutoShape 244"/>
              <p:cNvSpPr>
                <a:spLocks noChangeAspect="1" noChangeArrowheads="1"/>
              </p:cNvSpPr>
              <p:nvPr/>
            </p:nvSpPr>
            <p:spPr bwMode="auto">
              <a:xfrm>
                <a:off x="880" y="500"/>
                <a:ext cx="2132" cy="2223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00">
                    <a:solidFill>
                      <a:schemeClr val="bg1"/>
                    </a:solidFill>
                  </a:rPr>
                  <a:t>POWER 4 chip</a:t>
                </a: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4004" name="Group 245"/>
              <p:cNvGrpSpPr>
                <a:grpSpLocks noChangeAspect="1"/>
              </p:cNvGrpSpPr>
              <p:nvPr/>
            </p:nvGrpSpPr>
            <p:grpSpPr bwMode="auto">
              <a:xfrm>
                <a:off x="2014" y="704"/>
                <a:ext cx="862" cy="385"/>
                <a:chOff x="1451" y="913"/>
                <a:chExt cx="862" cy="385"/>
              </a:xfrm>
            </p:grpSpPr>
            <p:sp>
              <p:nvSpPr>
                <p:cNvPr id="74026" name="AutoShape 246"/>
                <p:cNvSpPr>
                  <a:spLocks noChangeAspect="1"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027" name="AutoShape 247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grpSp>
            <p:nvGrpSpPr>
              <p:cNvPr id="74005" name="Group 248"/>
              <p:cNvGrpSpPr>
                <a:grpSpLocks noChangeAspect="1"/>
              </p:cNvGrpSpPr>
              <p:nvPr/>
            </p:nvGrpSpPr>
            <p:grpSpPr bwMode="auto">
              <a:xfrm>
                <a:off x="1016" y="704"/>
                <a:ext cx="862" cy="385"/>
                <a:chOff x="1451" y="913"/>
                <a:chExt cx="862" cy="385"/>
              </a:xfrm>
            </p:grpSpPr>
            <p:sp>
              <p:nvSpPr>
                <p:cNvPr id="74024" name="AutoShape 249"/>
                <p:cNvSpPr>
                  <a:spLocks noChangeAspect="1"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025" name="AutoShape 250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sp>
            <p:nvSpPr>
              <p:cNvPr id="74006" name="AutoShape 251"/>
              <p:cNvSpPr>
                <a:spLocks noChangeAspect="1" noChangeArrowheads="1"/>
              </p:cNvSpPr>
              <p:nvPr/>
            </p:nvSpPr>
            <p:spPr bwMode="auto">
              <a:xfrm>
                <a:off x="1016" y="1163"/>
                <a:ext cx="1860" cy="158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core interface switch</a:t>
                </a:r>
              </a:p>
            </p:txBody>
          </p:sp>
          <p:sp>
            <p:nvSpPr>
              <p:cNvPr id="74007" name="AutoShape 252"/>
              <p:cNvSpPr>
                <a:spLocks noChangeAspect="1" noChangeArrowheads="1"/>
              </p:cNvSpPr>
              <p:nvPr/>
            </p:nvSpPr>
            <p:spPr bwMode="auto">
              <a:xfrm>
                <a:off x="1016" y="1395"/>
                <a:ext cx="1860" cy="226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L2</a:t>
                </a:r>
              </a:p>
            </p:txBody>
          </p:sp>
          <p:sp>
            <p:nvSpPr>
              <p:cNvPr id="74008" name="AutoShape 253"/>
              <p:cNvSpPr>
                <a:spLocks noChangeAspect="1" noChangeArrowheads="1"/>
              </p:cNvSpPr>
              <p:nvPr/>
            </p:nvSpPr>
            <p:spPr bwMode="auto">
              <a:xfrm>
                <a:off x="1016" y="1695"/>
                <a:ext cx="1860" cy="409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fabric controller</a:t>
                </a:r>
                <a:endParaRPr lang="en-US" sz="200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009" name="AutoShape 254"/>
              <p:cNvSpPr>
                <a:spLocks noChangeAspect="1" noChangeArrowheads="1"/>
              </p:cNvSpPr>
              <p:nvPr/>
            </p:nvSpPr>
            <p:spPr bwMode="auto">
              <a:xfrm>
                <a:off x="1016" y="2179"/>
                <a:ext cx="749" cy="363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GX</a:t>
                </a:r>
                <a:br>
                  <a:rPr lang="en-US" sz="300">
                    <a:solidFill>
                      <a:schemeClr val="bg1"/>
                    </a:solidFill>
                  </a:rPr>
                </a:br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sp>
            <p:nvSpPr>
              <p:cNvPr id="74010" name="AutoShape 255"/>
              <p:cNvSpPr>
                <a:spLocks noChangeAspect="1" noChangeArrowheads="1"/>
              </p:cNvSpPr>
              <p:nvPr/>
            </p:nvSpPr>
            <p:spPr bwMode="auto">
              <a:xfrm>
                <a:off x="2128" y="2179"/>
                <a:ext cx="749" cy="386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 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cxnSp>
            <p:nvCxnSpPr>
              <p:cNvPr id="74011" name="AutoShape 256"/>
              <p:cNvCxnSpPr>
                <a:cxnSpLocks noChangeAspect="1" noChangeShapeType="1"/>
                <a:stCxn id="74024" idx="2"/>
                <a:endCxn id="74006" idx="0"/>
              </p:cNvCxnSpPr>
              <p:nvPr/>
            </p:nvCxnSpPr>
            <p:spPr bwMode="auto">
              <a:xfrm>
                <a:off x="1447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012" name="AutoShape 257"/>
              <p:cNvCxnSpPr>
                <a:cxnSpLocks noChangeAspect="1" noChangeShapeType="1"/>
                <a:stCxn id="74026" idx="2"/>
                <a:endCxn id="74006" idx="0"/>
              </p:cNvCxnSpPr>
              <p:nvPr/>
            </p:nvCxnSpPr>
            <p:spPr bwMode="auto">
              <a:xfrm flipH="1">
                <a:off x="1946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013" name="AutoShape 258"/>
              <p:cNvCxnSpPr>
                <a:cxnSpLocks noChangeAspect="1" noChangeShapeType="1"/>
                <a:stCxn id="74006" idx="2"/>
                <a:endCxn id="74007" idx="0"/>
              </p:cNvCxnSpPr>
              <p:nvPr/>
            </p:nvCxnSpPr>
            <p:spPr bwMode="auto">
              <a:xfrm>
                <a:off x="1946" y="13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014" name="AutoShape 259"/>
              <p:cNvCxnSpPr>
                <a:cxnSpLocks noChangeAspect="1" noChangeShapeType="1"/>
                <a:stCxn id="74007" idx="2"/>
                <a:endCxn id="74008" idx="0"/>
              </p:cNvCxnSpPr>
              <p:nvPr/>
            </p:nvCxnSpPr>
            <p:spPr bwMode="auto">
              <a:xfrm>
                <a:off x="1946" y="16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015" name="AutoShape 260"/>
              <p:cNvCxnSpPr>
                <a:cxnSpLocks noChangeAspect="1" noChangeShapeType="1"/>
                <a:stCxn id="74008" idx="2"/>
                <a:endCxn id="74009" idx="3"/>
              </p:cNvCxnSpPr>
              <p:nvPr/>
            </p:nvCxnSpPr>
            <p:spPr bwMode="auto">
              <a:xfrm flipH="1">
                <a:off x="1765" y="2104"/>
                <a:ext cx="181" cy="25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016" name="AutoShape 261"/>
              <p:cNvCxnSpPr>
                <a:cxnSpLocks noChangeAspect="1" noChangeShapeType="1"/>
                <a:stCxn id="74008" idx="2"/>
                <a:endCxn id="74010" idx="1"/>
              </p:cNvCxnSpPr>
              <p:nvPr/>
            </p:nvCxnSpPr>
            <p:spPr bwMode="auto">
              <a:xfrm>
                <a:off x="1946" y="2104"/>
                <a:ext cx="182" cy="2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74017" name="Line 262"/>
              <p:cNvSpPr>
                <a:spLocks noChangeAspect="1" noChangeShapeType="1"/>
              </p:cNvSpPr>
              <p:nvPr/>
            </p:nvSpPr>
            <p:spPr bwMode="auto">
              <a:xfrm>
                <a:off x="2876" y="2382"/>
                <a:ext cx="15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18" name="AutoShape 263"/>
              <p:cNvSpPr>
                <a:spLocks noChangeAspect="1" noChangeArrowheads="1"/>
              </p:cNvSpPr>
              <p:nvPr/>
            </p:nvSpPr>
            <p:spPr bwMode="auto">
              <a:xfrm>
                <a:off x="3171" y="2087"/>
                <a:ext cx="340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</a:t>
                </a:r>
              </a:p>
            </p:txBody>
          </p:sp>
          <p:grpSp>
            <p:nvGrpSpPr>
              <p:cNvPr id="74019" name="Group 264"/>
              <p:cNvGrpSpPr>
                <a:grpSpLocks noChangeAspect="1"/>
              </p:cNvGrpSpPr>
              <p:nvPr/>
            </p:nvGrpSpPr>
            <p:grpSpPr bwMode="auto">
              <a:xfrm>
                <a:off x="4464" y="2087"/>
                <a:ext cx="477" cy="591"/>
                <a:chOff x="2993" y="2137"/>
                <a:chExt cx="1134" cy="591"/>
              </a:xfrm>
            </p:grpSpPr>
            <p:sp>
              <p:nvSpPr>
                <p:cNvPr id="74021" name="AutoShape 265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137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4022" name="AutoShape 266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341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4023" name="AutoShape 267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546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</p:grpSp>
          <p:sp>
            <p:nvSpPr>
              <p:cNvPr id="74020" name="AutoShape 268"/>
              <p:cNvSpPr>
                <a:spLocks noChangeAspect="1" noChangeArrowheads="1"/>
              </p:cNvSpPr>
              <p:nvPr/>
            </p:nvSpPr>
            <p:spPr bwMode="auto">
              <a:xfrm>
                <a:off x="3671" y="2087"/>
                <a:ext cx="589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memory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</p:grpSp>
        <p:grpSp>
          <p:nvGrpSpPr>
            <p:cNvPr id="73950" name="Group 269"/>
            <p:cNvGrpSpPr>
              <a:grpSpLocks noChangeAspect="1"/>
            </p:cNvGrpSpPr>
            <p:nvPr/>
          </p:nvGrpSpPr>
          <p:grpSpPr bwMode="auto">
            <a:xfrm>
              <a:off x="1300" y="2258"/>
              <a:ext cx="1962" cy="1051"/>
              <a:chOff x="880" y="500"/>
              <a:chExt cx="4061" cy="2223"/>
            </a:xfrm>
          </p:grpSpPr>
          <p:sp>
            <p:nvSpPr>
              <p:cNvPr id="73978" name="AutoShape 270"/>
              <p:cNvSpPr>
                <a:spLocks noChangeAspect="1" noChangeArrowheads="1"/>
              </p:cNvSpPr>
              <p:nvPr/>
            </p:nvSpPr>
            <p:spPr bwMode="auto">
              <a:xfrm>
                <a:off x="880" y="500"/>
                <a:ext cx="2132" cy="2223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00">
                    <a:solidFill>
                      <a:schemeClr val="bg1"/>
                    </a:solidFill>
                  </a:rPr>
                  <a:t>POWER 4 chip</a:t>
                </a: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3979" name="Group 271"/>
              <p:cNvGrpSpPr>
                <a:grpSpLocks noChangeAspect="1"/>
              </p:cNvGrpSpPr>
              <p:nvPr/>
            </p:nvGrpSpPr>
            <p:grpSpPr bwMode="auto">
              <a:xfrm>
                <a:off x="2014" y="704"/>
                <a:ext cx="862" cy="385"/>
                <a:chOff x="1451" y="913"/>
                <a:chExt cx="862" cy="385"/>
              </a:xfrm>
            </p:grpSpPr>
            <p:sp>
              <p:nvSpPr>
                <p:cNvPr id="74001" name="AutoShape 272"/>
                <p:cNvSpPr>
                  <a:spLocks noChangeAspect="1"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002" name="AutoShape 273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grpSp>
            <p:nvGrpSpPr>
              <p:cNvPr id="73980" name="Group 274"/>
              <p:cNvGrpSpPr>
                <a:grpSpLocks noChangeAspect="1"/>
              </p:cNvGrpSpPr>
              <p:nvPr/>
            </p:nvGrpSpPr>
            <p:grpSpPr bwMode="auto">
              <a:xfrm>
                <a:off x="1016" y="704"/>
                <a:ext cx="862" cy="385"/>
                <a:chOff x="1451" y="913"/>
                <a:chExt cx="862" cy="385"/>
              </a:xfrm>
            </p:grpSpPr>
            <p:sp>
              <p:nvSpPr>
                <p:cNvPr id="73999" name="AutoShape 275"/>
                <p:cNvSpPr>
                  <a:spLocks noChangeAspect="1"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000" name="AutoShape 276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sp>
            <p:nvSpPr>
              <p:cNvPr id="73981" name="AutoShape 277"/>
              <p:cNvSpPr>
                <a:spLocks noChangeAspect="1" noChangeArrowheads="1"/>
              </p:cNvSpPr>
              <p:nvPr/>
            </p:nvSpPr>
            <p:spPr bwMode="auto">
              <a:xfrm>
                <a:off x="1016" y="1163"/>
                <a:ext cx="1860" cy="158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core interface switch</a:t>
                </a:r>
              </a:p>
            </p:txBody>
          </p:sp>
          <p:sp>
            <p:nvSpPr>
              <p:cNvPr id="73982" name="AutoShape 278"/>
              <p:cNvSpPr>
                <a:spLocks noChangeAspect="1" noChangeArrowheads="1"/>
              </p:cNvSpPr>
              <p:nvPr/>
            </p:nvSpPr>
            <p:spPr bwMode="auto">
              <a:xfrm>
                <a:off x="1016" y="1395"/>
                <a:ext cx="1860" cy="226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L2</a:t>
                </a:r>
              </a:p>
            </p:txBody>
          </p:sp>
          <p:sp>
            <p:nvSpPr>
              <p:cNvPr id="73983" name="AutoShape 279"/>
              <p:cNvSpPr>
                <a:spLocks noChangeAspect="1" noChangeArrowheads="1"/>
              </p:cNvSpPr>
              <p:nvPr/>
            </p:nvSpPr>
            <p:spPr bwMode="auto">
              <a:xfrm>
                <a:off x="1016" y="1695"/>
                <a:ext cx="1860" cy="409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fabric controller</a:t>
                </a:r>
                <a:endParaRPr lang="en-US" sz="200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984" name="AutoShape 280"/>
              <p:cNvSpPr>
                <a:spLocks noChangeAspect="1" noChangeArrowheads="1"/>
              </p:cNvSpPr>
              <p:nvPr/>
            </p:nvSpPr>
            <p:spPr bwMode="auto">
              <a:xfrm>
                <a:off x="1016" y="2179"/>
                <a:ext cx="749" cy="363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GX</a:t>
                </a:r>
                <a:br>
                  <a:rPr lang="en-US" sz="300">
                    <a:solidFill>
                      <a:schemeClr val="bg1"/>
                    </a:solidFill>
                  </a:rPr>
                </a:br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sp>
            <p:nvSpPr>
              <p:cNvPr id="73985" name="AutoShape 281"/>
              <p:cNvSpPr>
                <a:spLocks noChangeAspect="1" noChangeArrowheads="1"/>
              </p:cNvSpPr>
              <p:nvPr/>
            </p:nvSpPr>
            <p:spPr bwMode="auto">
              <a:xfrm>
                <a:off x="2128" y="2179"/>
                <a:ext cx="749" cy="386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 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cxnSp>
            <p:nvCxnSpPr>
              <p:cNvPr id="73986" name="AutoShape 282"/>
              <p:cNvCxnSpPr>
                <a:cxnSpLocks noChangeAspect="1" noChangeShapeType="1"/>
                <a:stCxn id="73999" idx="2"/>
                <a:endCxn id="73981" idx="0"/>
              </p:cNvCxnSpPr>
              <p:nvPr/>
            </p:nvCxnSpPr>
            <p:spPr bwMode="auto">
              <a:xfrm>
                <a:off x="1447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987" name="AutoShape 283"/>
              <p:cNvCxnSpPr>
                <a:cxnSpLocks noChangeAspect="1" noChangeShapeType="1"/>
                <a:stCxn id="74001" idx="2"/>
                <a:endCxn id="73981" idx="0"/>
              </p:cNvCxnSpPr>
              <p:nvPr/>
            </p:nvCxnSpPr>
            <p:spPr bwMode="auto">
              <a:xfrm flipH="1">
                <a:off x="1946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988" name="AutoShape 284"/>
              <p:cNvCxnSpPr>
                <a:cxnSpLocks noChangeAspect="1" noChangeShapeType="1"/>
                <a:stCxn id="73981" idx="2"/>
                <a:endCxn id="73982" idx="0"/>
              </p:cNvCxnSpPr>
              <p:nvPr/>
            </p:nvCxnSpPr>
            <p:spPr bwMode="auto">
              <a:xfrm>
                <a:off x="1946" y="13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989" name="AutoShape 285"/>
              <p:cNvCxnSpPr>
                <a:cxnSpLocks noChangeAspect="1" noChangeShapeType="1"/>
                <a:stCxn id="73982" idx="2"/>
                <a:endCxn id="73983" idx="0"/>
              </p:cNvCxnSpPr>
              <p:nvPr/>
            </p:nvCxnSpPr>
            <p:spPr bwMode="auto">
              <a:xfrm>
                <a:off x="1946" y="16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990" name="AutoShape 286"/>
              <p:cNvCxnSpPr>
                <a:cxnSpLocks noChangeAspect="1" noChangeShapeType="1"/>
                <a:stCxn id="73983" idx="2"/>
                <a:endCxn id="73984" idx="3"/>
              </p:cNvCxnSpPr>
              <p:nvPr/>
            </p:nvCxnSpPr>
            <p:spPr bwMode="auto">
              <a:xfrm flipH="1">
                <a:off x="1765" y="2104"/>
                <a:ext cx="181" cy="25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991" name="AutoShape 287"/>
              <p:cNvCxnSpPr>
                <a:cxnSpLocks noChangeAspect="1" noChangeShapeType="1"/>
                <a:stCxn id="73983" idx="2"/>
                <a:endCxn id="73985" idx="1"/>
              </p:cNvCxnSpPr>
              <p:nvPr/>
            </p:nvCxnSpPr>
            <p:spPr bwMode="auto">
              <a:xfrm>
                <a:off x="1946" y="2104"/>
                <a:ext cx="182" cy="2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73992" name="Line 288"/>
              <p:cNvSpPr>
                <a:spLocks noChangeAspect="1" noChangeShapeType="1"/>
              </p:cNvSpPr>
              <p:nvPr/>
            </p:nvSpPr>
            <p:spPr bwMode="auto">
              <a:xfrm>
                <a:off x="2876" y="2382"/>
                <a:ext cx="15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93" name="AutoShape 289"/>
              <p:cNvSpPr>
                <a:spLocks noChangeAspect="1" noChangeArrowheads="1"/>
              </p:cNvSpPr>
              <p:nvPr/>
            </p:nvSpPr>
            <p:spPr bwMode="auto">
              <a:xfrm>
                <a:off x="3171" y="2087"/>
                <a:ext cx="340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</a:t>
                </a:r>
              </a:p>
            </p:txBody>
          </p:sp>
          <p:grpSp>
            <p:nvGrpSpPr>
              <p:cNvPr id="73994" name="Group 290"/>
              <p:cNvGrpSpPr>
                <a:grpSpLocks noChangeAspect="1"/>
              </p:cNvGrpSpPr>
              <p:nvPr/>
            </p:nvGrpSpPr>
            <p:grpSpPr bwMode="auto">
              <a:xfrm>
                <a:off x="4464" y="2087"/>
                <a:ext cx="477" cy="591"/>
                <a:chOff x="2993" y="2137"/>
                <a:chExt cx="1134" cy="591"/>
              </a:xfrm>
            </p:grpSpPr>
            <p:sp>
              <p:nvSpPr>
                <p:cNvPr id="73996" name="AutoShape 291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137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3997" name="AutoShape 292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341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3998" name="AutoShape 293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546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</p:grpSp>
          <p:sp>
            <p:nvSpPr>
              <p:cNvPr id="73995" name="AutoShape 294"/>
              <p:cNvSpPr>
                <a:spLocks noChangeAspect="1" noChangeArrowheads="1"/>
              </p:cNvSpPr>
              <p:nvPr/>
            </p:nvSpPr>
            <p:spPr bwMode="auto">
              <a:xfrm>
                <a:off x="3671" y="2087"/>
                <a:ext cx="589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memory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</p:grpSp>
        <p:grpSp>
          <p:nvGrpSpPr>
            <p:cNvPr id="73951" name="Group 295"/>
            <p:cNvGrpSpPr>
              <a:grpSpLocks noChangeAspect="1"/>
            </p:cNvGrpSpPr>
            <p:nvPr/>
          </p:nvGrpSpPr>
          <p:grpSpPr bwMode="auto">
            <a:xfrm>
              <a:off x="1300" y="622"/>
              <a:ext cx="1962" cy="1051"/>
              <a:chOff x="880" y="500"/>
              <a:chExt cx="4061" cy="2223"/>
            </a:xfrm>
          </p:grpSpPr>
          <p:sp>
            <p:nvSpPr>
              <p:cNvPr id="73953" name="AutoShape 296"/>
              <p:cNvSpPr>
                <a:spLocks noChangeAspect="1" noChangeArrowheads="1"/>
              </p:cNvSpPr>
              <p:nvPr/>
            </p:nvSpPr>
            <p:spPr bwMode="auto">
              <a:xfrm>
                <a:off x="880" y="500"/>
                <a:ext cx="2132" cy="2223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00">
                    <a:solidFill>
                      <a:schemeClr val="bg1"/>
                    </a:solidFill>
                  </a:rPr>
                  <a:t>POWER 4 chip</a:t>
                </a: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3954" name="Group 297"/>
              <p:cNvGrpSpPr>
                <a:grpSpLocks noChangeAspect="1"/>
              </p:cNvGrpSpPr>
              <p:nvPr/>
            </p:nvGrpSpPr>
            <p:grpSpPr bwMode="auto">
              <a:xfrm>
                <a:off x="2014" y="704"/>
                <a:ext cx="862" cy="385"/>
                <a:chOff x="1451" y="913"/>
                <a:chExt cx="862" cy="385"/>
              </a:xfrm>
            </p:grpSpPr>
            <p:sp>
              <p:nvSpPr>
                <p:cNvPr id="73976" name="AutoShape 298"/>
                <p:cNvSpPr>
                  <a:spLocks noChangeAspect="1"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977" name="AutoShape 299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grpSp>
            <p:nvGrpSpPr>
              <p:cNvPr id="73955" name="Group 300"/>
              <p:cNvGrpSpPr>
                <a:grpSpLocks noChangeAspect="1"/>
              </p:cNvGrpSpPr>
              <p:nvPr/>
            </p:nvGrpSpPr>
            <p:grpSpPr bwMode="auto">
              <a:xfrm>
                <a:off x="1016" y="704"/>
                <a:ext cx="862" cy="385"/>
                <a:chOff x="1451" y="913"/>
                <a:chExt cx="862" cy="385"/>
              </a:xfrm>
            </p:grpSpPr>
            <p:sp>
              <p:nvSpPr>
                <p:cNvPr id="73974" name="AutoShape 301"/>
                <p:cNvSpPr>
                  <a:spLocks noChangeAspect="1"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975" name="AutoShape 302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sp>
            <p:nvSpPr>
              <p:cNvPr id="73956" name="AutoShape 303"/>
              <p:cNvSpPr>
                <a:spLocks noChangeAspect="1" noChangeArrowheads="1"/>
              </p:cNvSpPr>
              <p:nvPr/>
            </p:nvSpPr>
            <p:spPr bwMode="auto">
              <a:xfrm>
                <a:off x="1016" y="1163"/>
                <a:ext cx="1860" cy="158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core interface switch</a:t>
                </a:r>
              </a:p>
            </p:txBody>
          </p:sp>
          <p:sp>
            <p:nvSpPr>
              <p:cNvPr id="73957" name="AutoShape 304"/>
              <p:cNvSpPr>
                <a:spLocks noChangeAspect="1" noChangeArrowheads="1"/>
              </p:cNvSpPr>
              <p:nvPr/>
            </p:nvSpPr>
            <p:spPr bwMode="auto">
              <a:xfrm>
                <a:off x="1016" y="1395"/>
                <a:ext cx="1860" cy="226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L2</a:t>
                </a:r>
              </a:p>
            </p:txBody>
          </p:sp>
          <p:sp>
            <p:nvSpPr>
              <p:cNvPr id="73958" name="AutoShape 305"/>
              <p:cNvSpPr>
                <a:spLocks noChangeAspect="1" noChangeArrowheads="1"/>
              </p:cNvSpPr>
              <p:nvPr/>
            </p:nvSpPr>
            <p:spPr bwMode="auto">
              <a:xfrm>
                <a:off x="1016" y="1695"/>
                <a:ext cx="1860" cy="409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fabric controller</a:t>
                </a:r>
                <a:endParaRPr lang="en-US" sz="200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959" name="AutoShape 306"/>
              <p:cNvSpPr>
                <a:spLocks noChangeAspect="1" noChangeArrowheads="1"/>
              </p:cNvSpPr>
              <p:nvPr/>
            </p:nvSpPr>
            <p:spPr bwMode="auto">
              <a:xfrm>
                <a:off x="1016" y="2179"/>
                <a:ext cx="749" cy="363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GX</a:t>
                </a:r>
                <a:br>
                  <a:rPr lang="en-US" sz="300">
                    <a:solidFill>
                      <a:schemeClr val="bg1"/>
                    </a:solidFill>
                  </a:rPr>
                </a:br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sp>
            <p:nvSpPr>
              <p:cNvPr id="73960" name="AutoShape 307"/>
              <p:cNvSpPr>
                <a:spLocks noChangeAspect="1" noChangeArrowheads="1"/>
              </p:cNvSpPr>
              <p:nvPr/>
            </p:nvSpPr>
            <p:spPr bwMode="auto">
              <a:xfrm>
                <a:off x="2128" y="2179"/>
                <a:ext cx="749" cy="386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 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cxnSp>
            <p:nvCxnSpPr>
              <p:cNvPr id="73961" name="AutoShape 308"/>
              <p:cNvCxnSpPr>
                <a:cxnSpLocks noChangeAspect="1" noChangeShapeType="1"/>
                <a:stCxn id="73974" idx="2"/>
                <a:endCxn id="73956" idx="0"/>
              </p:cNvCxnSpPr>
              <p:nvPr/>
            </p:nvCxnSpPr>
            <p:spPr bwMode="auto">
              <a:xfrm>
                <a:off x="1447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962" name="AutoShape 309"/>
              <p:cNvCxnSpPr>
                <a:cxnSpLocks noChangeAspect="1" noChangeShapeType="1"/>
                <a:stCxn id="73976" idx="2"/>
                <a:endCxn id="73956" idx="0"/>
              </p:cNvCxnSpPr>
              <p:nvPr/>
            </p:nvCxnSpPr>
            <p:spPr bwMode="auto">
              <a:xfrm flipH="1">
                <a:off x="1946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963" name="AutoShape 310"/>
              <p:cNvCxnSpPr>
                <a:cxnSpLocks noChangeAspect="1" noChangeShapeType="1"/>
                <a:stCxn id="73956" idx="2"/>
                <a:endCxn id="73957" idx="0"/>
              </p:cNvCxnSpPr>
              <p:nvPr/>
            </p:nvCxnSpPr>
            <p:spPr bwMode="auto">
              <a:xfrm>
                <a:off x="1946" y="13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964" name="AutoShape 311"/>
              <p:cNvCxnSpPr>
                <a:cxnSpLocks noChangeAspect="1" noChangeShapeType="1"/>
                <a:stCxn id="73957" idx="2"/>
                <a:endCxn id="73958" idx="0"/>
              </p:cNvCxnSpPr>
              <p:nvPr/>
            </p:nvCxnSpPr>
            <p:spPr bwMode="auto">
              <a:xfrm>
                <a:off x="1946" y="16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965" name="AutoShape 312"/>
              <p:cNvCxnSpPr>
                <a:cxnSpLocks noChangeAspect="1" noChangeShapeType="1"/>
                <a:stCxn id="73958" idx="2"/>
                <a:endCxn id="73959" idx="3"/>
              </p:cNvCxnSpPr>
              <p:nvPr/>
            </p:nvCxnSpPr>
            <p:spPr bwMode="auto">
              <a:xfrm flipH="1">
                <a:off x="1765" y="2104"/>
                <a:ext cx="181" cy="25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966" name="AutoShape 313"/>
              <p:cNvCxnSpPr>
                <a:cxnSpLocks noChangeAspect="1" noChangeShapeType="1"/>
                <a:stCxn id="73958" idx="2"/>
                <a:endCxn id="73960" idx="1"/>
              </p:cNvCxnSpPr>
              <p:nvPr/>
            </p:nvCxnSpPr>
            <p:spPr bwMode="auto">
              <a:xfrm>
                <a:off x="1946" y="2104"/>
                <a:ext cx="182" cy="2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73967" name="Line 314"/>
              <p:cNvSpPr>
                <a:spLocks noChangeAspect="1" noChangeShapeType="1"/>
              </p:cNvSpPr>
              <p:nvPr/>
            </p:nvSpPr>
            <p:spPr bwMode="auto">
              <a:xfrm>
                <a:off x="2876" y="2382"/>
                <a:ext cx="15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68" name="AutoShape 315"/>
              <p:cNvSpPr>
                <a:spLocks noChangeAspect="1" noChangeArrowheads="1"/>
              </p:cNvSpPr>
              <p:nvPr/>
            </p:nvSpPr>
            <p:spPr bwMode="auto">
              <a:xfrm>
                <a:off x="3171" y="2087"/>
                <a:ext cx="340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</a:t>
                </a:r>
              </a:p>
            </p:txBody>
          </p:sp>
          <p:grpSp>
            <p:nvGrpSpPr>
              <p:cNvPr id="73969" name="Group 316"/>
              <p:cNvGrpSpPr>
                <a:grpSpLocks noChangeAspect="1"/>
              </p:cNvGrpSpPr>
              <p:nvPr/>
            </p:nvGrpSpPr>
            <p:grpSpPr bwMode="auto">
              <a:xfrm>
                <a:off x="4464" y="2087"/>
                <a:ext cx="477" cy="591"/>
                <a:chOff x="2993" y="2137"/>
                <a:chExt cx="1134" cy="591"/>
              </a:xfrm>
            </p:grpSpPr>
            <p:sp>
              <p:nvSpPr>
                <p:cNvPr id="73971" name="AutoShape 317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137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3972" name="AutoShape 318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341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3973" name="AutoShape 319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546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</p:grpSp>
          <p:sp>
            <p:nvSpPr>
              <p:cNvPr id="73970" name="AutoShape 320"/>
              <p:cNvSpPr>
                <a:spLocks noChangeAspect="1" noChangeArrowheads="1"/>
              </p:cNvSpPr>
              <p:nvPr/>
            </p:nvSpPr>
            <p:spPr bwMode="auto">
              <a:xfrm>
                <a:off x="3671" y="2087"/>
                <a:ext cx="589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memory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</p:grpSp>
        <p:sp>
          <p:nvSpPr>
            <p:cNvPr id="73952" name="AutoShape 321"/>
            <p:cNvSpPr>
              <a:spLocks noChangeAspect="1" noChangeArrowheads="1"/>
            </p:cNvSpPr>
            <p:nvPr/>
          </p:nvSpPr>
          <p:spPr bwMode="auto">
            <a:xfrm>
              <a:off x="1013" y="1259"/>
              <a:ext cx="4677" cy="163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809" name="Group 322"/>
          <p:cNvGrpSpPr>
            <a:grpSpLocks noChangeAspect="1"/>
          </p:cNvGrpSpPr>
          <p:nvPr/>
        </p:nvGrpSpPr>
        <p:grpSpPr bwMode="auto">
          <a:xfrm>
            <a:off x="568325" y="985838"/>
            <a:ext cx="3711575" cy="2132012"/>
            <a:chOff x="1013" y="622"/>
            <a:chExt cx="4677" cy="2687"/>
          </a:xfrm>
        </p:grpSpPr>
        <p:grpSp>
          <p:nvGrpSpPr>
            <p:cNvPr id="73843" name="Group 323"/>
            <p:cNvGrpSpPr>
              <a:grpSpLocks noChangeAspect="1"/>
            </p:cNvGrpSpPr>
            <p:nvPr/>
          </p:nvGrpSpPr>
          <p:grpSpPr bwMode="auto">
            <a:xfrm>
              <a:off x="3598" y="622"/>
              <a:ext cx="1962" cy="1051"/>
              <a:chOff x="880" y="500"/>
              <a:chExt cx="4061" cy="2223"/>
            </a:xfrm>
          </p:grpSpPr>
          <p:sp>
            <p:nvSpPr>
              <p:cNvPr id="73923" name="AutoShape 324"/>
              <p:cNvSpPr>
                <a:spLocks noChangeAspect="1" noChangeArrowheads="1"/>
              </p:cNvSpPr>
              <p:nvPr/>
            </p:nvSpPr>
            <p:spPr bwMode="auto">
              <a:xfrm>
                <a:off x="880" y="500"/>
                <a:ext cx="2132" cy="2223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00">
                    <a:solidFill>
                      <a:schemeClr val="bg1"/>
                    </a:solidFill>
                  </a:rPr>
                  <a:t>POWER 4 chip</a:t>
                </a: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3924" name="Group 325"/>
              <p:cNvGrpSpPr>
                <a:grpSpLocks noChangeAspect="1"/>
              </p:cNvGrpSpPr>
              <p:nvPr/>
            </p:nvGrpSpPr>
            <p:grpSpPr bwMode="auto">
              <a:xfrm>
                <a:off x="2014" y="704"/>
                <a:ext cx="862" cy="385"/>
                <a:chOff x="1451" y="913"/>
                <a:chExt cx="862" cy="385"/>
              </a:xfrm>
            </p:grpSpPr>
            <p:sp>
              <p:nvSpPr>
                <p:cNvPr id="73946" name="AutoShape 326"/>
                <p:cNvSpPr>
                  <a:spLocks noChangeAspect="1"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947" name="AutoShape 327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grpSp>
            <p:nvGrpSpPr>
              <p:cNvPr id="73925" name="Group 328"/>
              <p:cNvGrpSpPr>
                <a:grpSpLocks noChangeAspect="1"/>
              </p:cNvGrpSpPr>
              <p:nvPr/>
            </p:nvGrpSpPr>
            <p:grpSpPr bwMode="auto">
              <a:xfrm>
                <a:off x="1016" y="704"/>
                <a:ext cx="862" cy="385"/>
                <a:chOff x="1451" y="913"/>
                <a:chExt cx="862" cy="385"/>
              </a:xfrm>
            </p:grpSpPr>
            <p:sp>
              <p:nvSpPr>
                <p:cNvPr id="73944" name="AutoShape 329"/>
                <p:cNvSpPr>
                  <a:spLocks noChangeAspect="1"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945" name="AutoShape 330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sp>
            <p:nvSpPr>
              <p:cNvPr id="73926" name="AutoShape 331"/>
              <p:cNvSpPr>
                <a:spLocks noChangeAspect="1" noChangeArrowheads="1"/>
              </p:cNvSpPr>
              <p:nvPr/>
            </p:nvSpPr>
            <p:spPr bwMode="auto">
              <a:xfrm>
                <a:off x="1016" y="1163"/>
                <a:ext cx="1860" cy="158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core interface switch</a:t>
                </a:r>
              </a:p>
            </p:txBody>
          </p:sp>
          <p:sp>
            <p:nvSpPr>
              <p:cNvPr id="73927" name="AutoShape 332"/>
              <p:cNvSpPr>
                <a:spLocks noChangeAspect="1" noChangeArrowheads="1"/>
              </p:cNvSpPr>
              <p:nvPr/>
            </p:nvSpPr>
            <p:spPr bwMode="auto">
              <a:xfrm>
                <a:off x="1016" y="1395"/>
                <a:ext cx="1860" cy="226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L2</a:t>
                </a:r>
              </a:p>
            </p:txBody>
          </p:sp>
          <p:sp>
            <p:nvSpPr>
              <p:cNvPr id="73928" name="AutoShape 333"/>
              <p:cNvSpPr>
                <a:spLocks noChangeAspect="1" noChangeArrowheads="1"/>
              </p:cNvSpPr>
              <p:nvPr/>
            </p:nvSpPr>
            <p:spPr bwMode="auto">
              <a:xfrm>
                <a:off x="1016" y="1695"/>
                <a:ext cx="1860" cy="409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fabric controller</a:t>
                </a:r>
                <a:endParaRPr lang="en-US" sz="200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929" name="AutoShape 334"/>
              <p:cNvSpPr>
                <a:spLocks noChangeAspect="1" noChangeArrowheads="1"/>
              </p:cNvSpPr>
              <p:nvPr/>
            </p:nvSpPr>
            <p:spPr bwMode="auto">
              <a:xfrm>
                <a:off x="1016" y="2179"/>
                <a:ext cx="749" cy="363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GX</a:t>
                </a:r>
                <a:br>
                  <a:rPr lang="en-US" sz="300">
                    <a:solidFill>
                      <a:schemeClr val="bg1"/>
                    </a:solidFill>
                  </a:rPr>
                </a:br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sp>
            <p:nvSpPr>
              <p:cNvPr id="73930" name="AutoShape 335"/>
              <p:cNvSpPr>
                <a:spLocks noChangeAspect="1" noChangeArrowheads="1"/>
              </p:cNvSpPr>
              <p:nvPr/>
            </p:nvSpPr>
            <p:spPr bwMode="auto">
              <a:xfrm>
                <a:off x="2128" y="2179"/>
                <a:ext cx="749" cy="386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 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cxnSp>
            <p:nvCxnSpPr>
              <p:cNvPr id="73931" name="AutoShape 336"/>
              <p:cNvCxnSpPr>
                <a:cxnSpLocks noChangeAspect="1" noChangeShapeType="1"/>
                <a:stCxn id="73944" idx="2"/>
                <a:endCxn id="73926" idx="0"/>
              </p:cNvCxnSpPr>
              <p:nvPr/>
            </p:nvCxnSpPr>
            <p:spPr bwMode="auto">
              <a:xfrm>
                <a:off x="1447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932" name="AutoShape 337"/>
              <p:cNvCxnSpPr>
                <a:cxnSpLocks noChangeAspect="1" noChangeShapeType="1"/>
                <a:stCxn id="73946" idx="2"/>
                <a:endCxn id="73926" idx="0"/>
              </p:cNvCxnSpPr>
              <p:nvPr/>
            </p:nvCxnSpPr>
            <p:spPr bwMode="auto">
              <a:xfrm flipH="1">
                <a:off x="1946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933" name="AutoShape 338"/>
              <p:cNvCxnSpPr>
                <a:cxnSpLocks noChangeAspect="1" noChangeShapeType="1"/>
                <a:stCxn id="73926" idx="2"/>
                <a:endCxn id="73927" idx="0"/>
              </p:cNvCxnSpPr>
              <p:nvPr/>
            </p:nvCxnSpPr>
            <p:spPr bwMode="auto">
              <a:xfrm>
                <a:off x="1946" y="13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934" name="AutoShape 339"/>
              <p:cNvCxnSpPr>
                <a:cxnSpLocks noChangeAspect="1" noChangeShapeType="1"/>
                <a:stCxn id="73927" idx="2"/>
                <a:endCxn id="73928" idx="0"/>
              </p:cNvCxnSpPr>
              <p:nvPr/>
            </p:nvCxnSpPr>
            <p:spPr bwMode="auto">
              <a:xfrm>
                <a:off x="1946" y="16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935" name="AutoShape 340"/>
              <p:cNvCxnSpPr>
                <a:cxnSpLocks noChangeAspect="1" noChangeShapeType="1"/>
                <a:stCxn id="73928" idx="2"/>
                <a:endCxn id="73929" idx="3"/>
              </p:cNvCxnSpPr>
              <p:nvPr/>
            </p:nvCxnSpPr>
            <p:spPr bwMode="auto">
              <a:xfrm flipH="1">
                <a:off x="1765" y="2104"/>
                <a:ext cx="181" cy="25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936" name="AutoShape 341"/>
              <p:cNvCxnSpPr>
                <a:cxnSpLocks noChangeAspect="1" noChangeShapeType="1"/>
                <a:stCxn id="73928" idx="2"/>
                <a:endCxn id="73930" idx="1"/>
              </p:cNvCxnSpPr>
              <p:nvPr/>
            </p:nvCxnSpPr>
            <p:spPr bwMode="auto">
              <a:xfrm>
                <a:off x="1946" y="2104"/>
                <a:ext cx="182" cy="2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73937" name="Line 342"/>
              <p:cNvSpPr>
                <a:spLocks noChangeAspect="1" noChangeShapeType="1"/>
              </p:cNvSpPr>
              <p:nvPr/>
            </p:nvSpPr>
            <p:spPr bwMode="auto">
              <a:xfrm>
                <a:off x="2876" y="2382"/>
                <a:ext cx="15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38" name="AutoShape 343"/>
              <p:cNvSpPr>
                <a:spLocks noChangeAspect="1" noChangeArrowheads="1"/>
              </p:cNvSpPr>
              <p:nvPr/>
            </p:nvSpPr>
            <p:spPr bwMode="auto">
              <a:xfrm>
                <a:off x="3171" y="2087"/>
                <a:ext cx="340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</a:t>
                </a:r>
              </a:p>
            </p:txBody>
          </p:sp>
          <p:grpSp>
            <p:nvGrpSpPr>
              <p:cNvPr id="73939" name="Group 344"/>
              <p:cNvGrpSpPr>
                <a:grpSpLocks noChangeAspect="1"/>
              </p:cNvGrpSpPr>
              <p:nvPr/>
            </p:nvGrpSpPr>
            <p:grpSpPr bwMode="auto">
              <a:xfrm>
                <a:off x="4464" y="2087"/>
                <a:ext cx="477" cy="591"/>
                <a:chOff x="2993" y="2137"/>
                <a:chExt cx="1134" cy="591"/>
              </a:xfrm>
            </p:grpSpPr>
            <p:sp>
              <p:nvSpPr>
                <p:cNvPr id="73941" name="AutoShape 345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137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3942" name="AutoShape 346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341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3943" name="AutoShape 347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546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</p:grpSp>
          <p:sp>
            <p:nvSpPr>
              <p:cNvPr id="73940" name="AutoShape 348"/>
              <p:cNvSpPr>
                <a:spLocks noChangeAspect="1" noChangeArrowheads="1"/>
              </p:cNvSpPr>
              <p:nvPr/>
            </p:nvSpPr>
            <p:spPr bwMode="auto">
              <a:xfrm>
                <a:off x="3671" y="2087"/>
                <a:ext cx="589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memory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</p:grpSp>
        <p:grpSp>
          <p:nvGrpSpPr>
            <p:cNvPr id="73844" name="Group 349"/>
            <p:cNvGrpSpPr>
              <a:grpSpLocks noChangeAspect="1"/>
            </p:cNvGrpSpPr>
            <p:nvPr/>
          </p:nvGrpSpPr>
          <p:grpSpPr bwMode="auto">
            <a:xfrm>
              <a:off x="3598" y="2258"/>
              <a:ext cx="1962" cy="1051"/>
              <a:chOff x="880" y="500"/>
              <a:chExt cx="4061" cy="2223"/>
            </a:xfrm>
          </p:grpSpPr>
          <p:sp>
            <p:nvSpPr>
              <p:cNvPr id="73898" name="AutoShape 350"/>
              <p:cNvSpPr>
                <a:spLocks noChangeAspect="1" noChangeArrowheads="1"/>
              </p:cNvSpPr>
              <p:nvPr/>
            </p:nvSpPr>
            <p:spPr bwMode="auto">
              <a:xfrm>
                <a:off x="880" y="500"/>
                <a:ext cx="2132" cy="2223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00">
                    <a:solidFill>
                      <a:schemeClr val="bg1"/>
                    </a:solidFill>
                  </a:rPr>
                  <a:t>POWER 4 chip</a:t>
                </a: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3899" name="Group 351"/>
              <p:cNvGrpSpPr>
                <a:grpSpLocks noChangeAspect="1"/>
              </p:cNvGrpSpPr>
              <p:nvPr/>
            </p:nvGrpSpPr>
            <p:grpSpPr bwMode="auto">
              <a:xfrm>
                <a:off x="2014" y="704"/>
                <a:ext cx="862" cy="385"/>
                <a:chOff x="1451" y="913"/>
                <a:chExt cx="862" cy="385"/>
              </a:xfrm>
            </p:grpSpPr>
            <p:sp>
              <p:nvSpPr>
                <p:cNvPr id="73921" name="AutoShape 352"/>
                <p:cNvSpPr>
                  <a:spLocks noChangeAspect="1"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922" name="AutoShape 353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grpSp>
            <p:nvGrpSpPr>
              <p:cNvPr id="73900" name="Group 354"/>
              <p:cNvGrpSpPr>
                <a:grpSpLocks noChangeAspect="1"/>
              </p:cNvGrpSpPr>
              <p:nvPr/>
            </p:nvGrpSpPr>
            <p:grpSpPr bwMode="auto">
              <a:xfrm>
                <a:off x="1016" y="704"/>
                <a:ext cx="862" cy="385"/>
                <a:chOff x="1451" y="913"/>
                <a:chExt cx="862" cy="385"/>
              </a:xfrm>
            </p:grpSpPr>
            <p:sp>
              <p:nvSpPr>
                <p:cNvPr id="73919" name="AutoShape 355"/>
                <p:cNvSpPr>
                  <a:spLocks noChangeAspect="1"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920" name="AutoShape 356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sp>
            <p:nvSpPr>
              <p:cNvPr id="73901" name="AutoShape 357"/>
              <p:cNvSpPr>
                <a:spLocks noChangeAspect="1" noChangeArrowheads="1"/>
              </p:cNvSpPr>
              <p:nvPr/>
            </p:nvSpPr>
            <p:spPr bwMode="auto">
              <a:xfrm>
                <a:off x="1016" y="1163"/>
                <a:ext cx="1860" cy="158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core interface switch</a:t>
                </a:r>
              </a:p>
            </p:txBody>
          </p:sp>
          <p:sp>
            <p:nvSpPr>
              <p:cNvPr id="73902" name="AutoShape 358"/>
              <p:cNvSpPr>
                <a:spLocks noChangeAspect="1" noChangeArrowheads="1"/>
              </p:cNvSpPr>
              <p:nvPr/>
            </p:nvSpPr>
            <p:spPr bwMode="auto">
              <a:xfrm>
                <a:off x="1016" y="1395"/>
                <a:ext cx="1860" cy="226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L2</a:t>
                </a:r>
              </a:p>
            </p:txBody>
          </p:sp>
          <p:sp>
            <p:nvSpPr>
              <p:cNvPr id="73903" name="AutoShape 359"/>
              <p:cNvSpPr>
                <a:spLocks noChangeAspect="1" noChangeArrowheads="1"/>
              </p:cNvSpPr>
              <p:nvPr/>
            </p:nvSpPr>
            <p:spPr bwMode="auto">
              <a:xfrm>
                <a:off x="1016" y="1695"/>
                <a:ext cx="1860" cy="409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fabric controller</a:t>
                </a:r>
                <a:endParaRPr lang="en-US" sz="200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904" name="AutoShape 360"/>
              <p:cNvSpPr>
                <a:spLocks noChangeAspect="1" noChangeArrowheads="1"/>
              </p:cNvSpPr>
              <p:nvPr/>
            </p:nvSpPr>
            <p:spPr bwMode="auto">
              <a:xfrm>
                <a:off x="1016" y="2179"/>
                <a:ext cx="749" cy="363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GX</a:t>
                </a:r>
                <a:br>
                  <a:rPr lang="en-US" sz="300">
                    <a:solidFill>
                      <a:schemeClr val="bg1"/>
                    </a:solidFill>
                  </a:rPr>
                </a:br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sp>
            <p:nvSpPr>
              <p:cNvPr id="73905" name="AutoShape 361"/>
              <p:cNvSpPr>
                <a:spLocks noChangeAspect="1" noChangeArrowheads="1"/>
              </p:cNvSpPr>
              <p:nvPr/>
            </p:nvSpPr>
            <p:spPr bwMode="auto">
              <a:xfrm>
                <a:off x="2128" y="2179"/>
                <a:ext cx="749" cy="386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 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cxnSp>
            <p:nvCxnSpPr>
              <p:cNvPr id="73906" name="AutoShape 362"/>
              <p:cNvCxnSpPr>
                <a:cxnSpLocks noChangeAspect="1" noChangeShapeType="1"/>
                <a:stCxn id="73919" idx="2"/>
                <a:endCxn id="73901" idx="0"/>
              </p:cNvCxnSpPr>
              <p:nvPr/>
            </p:nvCxnSpPr>
            <p:spPr bwMode="auto">
              <a:xfrm>
                <a:off x="1447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907" name="AutoShape 363"/>
              <p:cNvCxnSpPr>
                <a:cxnSpLocks noChangeAspect="1" noChangeShapeType="1"/>
                <a:stCxn id="73921" idx="2"/>
                <a:endCxn id="73901" idx="0"/>
              </p:cNvCxnSpPr>
              <p:nvPr/>
            </p:nvCxnSpPr>
            <p:spPr bwMode="auto">
              <a:xfrm flipH="1">
                <a:off x="1946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908" name="AutoShape 364"/>
              <p:cNvCxnSpPr>
                <a:cxnSpLocks noChangeAspect="1" noChangeShapeType="1"/>
                <a:stCxn id="73901" idx="2"/>
                <a:endCxn id="73902" idx="0"/>
              </p:cNvCxnSpPr>
              <p:nvPr/>
            </p:nvCxnSpPr>
            <p:spPr bwMode="auto">
              <a:xfrm>
                <a:off x="1946" y="13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909" name="AutoShape 365"/>
              <p:cNvCxnSpPr>
                <a:cxnSpLocks noChangeAspect="1" noChangeShapeType="1"/>
                <a:stCxn id="73902" idx="2"/>
                <a:endCxn id="73903" idx="0"/>
              </p:cNvCxnSpPr>
              <p:nvPr/>
            </p:nvCxnSpPr>
            <p:spPr bwMode="auto">
              <a:xfrm>
                <a:off x="1946" y="16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910" name="AutoShape 366"/>
              <p:cNvCxnSpPr>
                <a:cxnSpLocks noChangeAspect="1" noChangeShapeType="1"/>
                <a:stCxn id="73903" idx="2"/>
                <a:endCxn id="73904" idx="3"/>
              </p:cNvCxnSpPr>
              <p:nvPr/>
            </p:nvCxnSpPr>
            <p:spPr bwMode="auto">
              <a:xfrm flipH="1">
                <a:off x="1765" y="2104"/>
                <a:ext cx="181" cy="25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911" name="AutoShape 367"/>
              <p:cNvCxnSpPr>
                <a:cxnSpLocks noChangeAspect="1" noChangeShapeType="1"/>
                <a:stCxn id="73903" idx="2"/>
                <a:endCxn id="73905" idx="1"/>
              </p:cNvCxnSpPr>
              <p:nvPr/>
            </p:nvCxnSpPr>
            <p:spPr bwMode="auto">
              <a:xfrm>
                <a:off x="1946" y="2104"/>
                <a:ext cx="182" cy="2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73912" name="Line 368"/>
              <p:cNvSpPr>
                <a:spLocks noChangeAspect="1" noChangeShapeType="1"/>
              </p:cNvSpPr>
              <p:nvPr/>
            </p:nvSpPr>
            <p:spPr bwMode="auto">
              <a:xfrm>
                <a:off x="2876" y="2382"/>
                <a:ext cx="15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13" name="AutoShape 369"/>
              <p:cNvSpPr>
                <a:spLocks noChangeAspect="1" noChangeArrowheads="1"/>
              </p:cNvSpPr>
              <p:nvPr/>
            </p:nvSpPr>
            <p:spPr bwMode="auto">
              <a:xfrm>
                <a:off x="3171" y="2087"/>
                <a:ext cx="340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</a:t>
                </a:r>
              </a:p>
            </p:txBody>
          </p:sp>
          <p:grpSp>
            <p:nvGrpSpPr>
              <p:cNvPr id="73914" name="Group 370"/>
              <p:cNvGrpSpPr>
                <a:grpSpLocks noChangeAspect="1"/>
              </p:cNvGrpSpPr>
              <p:nvPr/>
            </p:nvGrpSpPr>
            <p:grpSpPr bwMode="auto">
              <a:xfrm>
                <a:off x="4464" y="2087"/>
                <a:ext cx="477" cy="591"/>
                <a:chOff x="2993" y="2137"/>
                <a:chExt cx="1134" cy="591"/>
              </a:xfrm>
            </p:grpSpPr>
            <p:sp>
              <p:nvSpPr>
                <p:cNvPr id="73916" name="AutoShape 371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137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3917" name="AutoShape 372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341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3918" name="AutoShape 373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546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</p:grpSp>
          <p:sp>
            <p:nvSpPr>
              <p:cNvPr id="73915" name="AutoShape 374"/>
              <p:cNvSpPr>
                <a:spLocks noChangeAspect="1" noChangeArrowheads="1"/>
              </p:cNvSpPr>
              <p:nvPr/>
            </p:nvSpPr>
            <p:spPr bwMode="auto">
              <a:xfrm>
                <a:off x="3671" y="2087"/>
                <a:ext cx="589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memory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</p:grpSp>
        <p:grpSp>
          <p:nvGrpSpPr>
            <p:cNvPr id="73845" name="Group 375"/>
            <p:cNvGrpSpPr>
              <a:grpSpLocks noChangeAspect="1"/>
            </p:cNvGrpSpPr>
            <p:nvPr/>
          </p:nvGrpSpPr>
          <p:grpSpPr bwMode="auto">
            <a:xfrm>
              <a:off x="1300" y="2258"/>
              <a:ext cx="1962" cy="1051"/>
              <a:chOff x="880" y="500"/>
              <a:chExt cx="4061" cy="2223"/>
            </a:xfrm>
          </p:grpSpPr>
          <p:sp>
            <p:nvSpPr>
              <p:cNvPr id="73873" name="AutoShape 376"/>
              <p:cNvSpPr>
                <a:spLocks noChangeAspect="1" noChangeArrowheads="1"/>
              </p:cNvSpPr>
              <p:nvPr/>
            </p:nvSpPr>
            <p:spPr bwMode="auto">
              <a:xfrm>
                <a:off x="880" y="500"/>
                <a:ext cx="2132" cy="2223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00">
                    <a:solidFill>
                      <a:schemeClr val="bg1"/>
                    </a:solidFill>
                  </a:rPr>
                  <a:t>POWER 4 chip</a:t>
                </a: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3874" name="Group 377"/>
              <p:cNvGrpSpPr>
                <a:grpSpLocks noChangeAspect="1"/>
              </p:cNvGrpSpPr>
              <p:nvPr/>
            </p:nvGrpSpPr>
            <p:grpSpPr bwMode="auto">
              <a:xfrm>
                <a:off x="2014" y="704"/>
                <a:ext cx="862" cy="385"/>
                <a:chOff x="1451" y="913"/>
                <a:chExt cx="862" cy="385"/>
              </a:xfrm>
            </p:grpSpPr>
            <p:sp>
              <p:nvSpPr>
                <p:cNvPr id="73896" name="AutoShape 378"/>
                <p:cNvSpPr>
                  <a:spLocks noChangeAspect="1"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897" name="AutoShape 379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grpSp>
            <p:nvGrpSpPr>
              <p:cNvPr id="73875" name="Group 380"/>
              <p:cNvGrpSpPr>
                <a:grpSpLocks noChangeAspect="1"/>
              </p:cNvGrpSpPr>
              <p:nvPr/>
            </p:nvGrpSpPr>
            <p:grpSpPr bwMode="auto">
              <a:xfrm>
                <a:off x="1016" y="704"/>
                <a:ext cx="862" cy="385"/>
                <a:chOff x="1451" y="913"/>
                <a:chExt cx="862" cy="385"/>
              </a:xfrm>
            </p:grpSpPr>
            <p:sp>
              <p:nvSpPr>
                <p:cNvPr id="73894" name="AutoShape 381"/>
                <p:cNvSpPr>
                  <a:spLocks noChangeAspect="1"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895" name="AutoShape 382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sp>
            <p:nvSpPr>
              <p:cNvPr id="73876" name="AutoShape 383"/>
              <p:cNvSpPr>
                <a:spLocks noChangeAspect="1" noChangeArrowheads="1"/>
              </p:cNvSpPr>
              <p:nvPr/>
            </p:nvSpPr>
            <p:spPr bwMode="auto">
              <a:xfrm>
                <a:off x="1016" y="1163"/>
                <a:ext cx="1860" cy="158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core interface switch</a:t>
                </a:r>
              </a:p>
            </p:txBody>
          </p:sp>
          <p:sp>
            <p:nvSpPr>
              <p:cNvPr id="73877" name="AutoShape 384"/>
              <p:cNvSpPr>
                <a:spLocks noChangeAspect="1" noChangeArrowheads="1"/>
              </p:cNvSpPr>
              <p:nvPr/>
            </p:nvSpPr>
            <p:spPr bwMode="auto">
              <a:xfrm>
                <a:off x="1016" y="1395"/>
                <a:ext cx="1860" cy="226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L2</a:t>
                </a:r>
              </a:p>
            </p:txBody>
          </p:sp>
          <p:sp>
            <p:nvSpPr>
              <p:cNvPr id="73878" name="AutoShape 385"/>
              <p:cNvSpPr>
                <a:spLocks noChangeAspect="1" noChangeArrowheads="1"/>
              </p:cNvSpPr>
              <p:nvPr/>
            </p:nvSpPr>
            <p:spPr bwMode="auto">
              <a:xfrm>
                <a:off x="1016" y="1695"/>
                <a:ext cx="1860" cy="409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fabric controller</a:t>
                </a:r>
                <a:endParaRPr lang="en-US" sz="200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879" name="AutoShape 386"/>
              <p:cNvSpPr>
                <a:spLocks noChangeAspect="1" noChangeArrowheads="1"/>
              </p:cNvSpPr>
              <p:nvPr/>
            </p:nvSpPr>
            <p:spPr bwMode="auto">
              <a:xfrm>
                <a:off x="1016" y="2179"/>
                <a:ext cx="749" cy="363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GX</a:t>
                </a:r>
                <a:br>
                  <a:rPr lang="en-US" sz="300">
                    <a:solidFill>
                      <a:schemeClr val="bg1"/>
                    </a:solidFill>
                  </a:rPr>
                </a:br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sp>
            <p:nvSpPr>
              <p:cNvPr id="73880" name="AutoShape 387"/>
              <p:cNvSpPr>
                <a:spLocks noChangeAspect="1" noChangeArrowheads="1"/>
              </p:cNvSpPr>
              <p:nvPr/>
            </p:nvSpPr>
            <p:spPr bwMode="auto">
              <a:xfrm>
                <a:off x="2128" y="2179"/>
                <a:ext cx="749" cy="386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 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cxnSp>
            <p:nvCxnSpPr>
              <p:cNvPr id="73881" name="AutoShape 388"/>
              <p:cNvCxnSpPr>
                <a:cxnSpLocks noChangeAspect="1" noChangeShapeType="1"/>
                <a:stCxn id="73894" idx="2"/>
                <a:endCxn id="73876" idx="0"/>
              </p:cNvCxnSpPr>
              <p:nvPr/>
            </p:nvCxnSpPr>
            <p:spPr bwMode="auto">
              <a:xfrm>
                <a:off x="1447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882" name="AutoShape 389"/>
              <p:cNvCxnSpPr>
                <a:cxnSpLocks noChangeAspect="1" noChangeShapeType="1"/>
                <a:stCxn id="73896" idx="2"/>
                <a:endCxn id="73876" idx="0"/>
              </p:cNvCxnSpPr>
              <p:nvPr/>
            </p:nvCxnSpPr>
            <p:spPr bwMode="auto">
              <a:xfrm flipH="1">
                <a:off x="1946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883" name="AutoShape 390"/>
              <p:cNvCxnSpPr>
                <a:cxnSpLocks noChangeAspect="1" noChangeShapeType="1"/>
                <a:stCxn id="73876" idx="2"/>
                <a:endCxn id="73877" idx="0"/>
              </p:cNvCxnSpPr>
              <p:nvPr/>
            </p:nvCxnSpPr>
            <p:spPr bwMode="auto">
              <a:xfrm>
                <a:off x="1946" y="13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884" name="AutoShape 391"/>
              <p:cNvCxnSpPr>
                <a:cxnSpLocks noChangeAspect="1" noChangeShapeType="1"/>
                <a:stCxn id="73877" idx="2"/>
                <a:endCxn id="73878" idx="0"/>
              </p:cNvCxnSpPr>
              <p:nvPr/>
            </p:nvCxnSpPr>
            <p:spPr bwMode="auto">
              <a:xfrm>
                <a:off x="1946" y="16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885" name="AutoShape 392"/>
              <p:cNvCxnSpPr>
                <a:cxnSpLocks noChangeAspect="1" noChangeShapeType="1"/>
                <a:stCxn id="73878" idx="2"/>
                <a:endCxn id="73879" idx="3"/>
              </p:cNvCxnSpPr>
              <p:nvPr/>
            </p:nvCxnSpPr>
            <p:spPr bwMode="auto">
              <a:xfrm flipH="1">
                <a:off x="1765" y="2104"/>
                <a:ext cx="181" cy="25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886" name="AutoShape 393"/>
              <p:cNvCxnSpPr>
                <a:cxnSpLocks noChangeAspect="1" noChangeShapeType="1"/>
                <a:stCxn id="73878" idx="2"/>
                <a:endCxn id="73880" idx="1"/>
              </p:cNvCxnSpPr>
              <p:nvPr/>
            </p:nvCxnSpPr>
            <p:spPr bwMode="auto">
              <a:xfrm>
                <a:off x="1946" y="2104"/>
                <a:ext cx="182" cy="2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73887" name="Line 394"/>
              <p:cNvSpPr>
                <a:spLocks noChangeAspect="1" noChangeShapeType="1"/>
              </p:cNvSpPr>
              <p:nvPr/>
            </p:nvSpPr>
            <p:spPr bwMode="auto">
              <a:xfrm>
                <a:off x="2876" y="2382"/>
                <a:ext cx="15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8" name="AutoShape 395"/>
              <p:cNvSpPr>
                <a:spLocks noChangeAspect="1" noChangeArrowheads="1"/>
              </p:cNvSpPr>
              <p:nvPr/>
            </p:nvSpPr>
            <p:spPr bwMode="auto">
              <a:xfrm>
                <a:off x="3171" y="2087"/>
                <a:ext cx="340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</a:t>
                </a:r>
              </a:p>
            </p:txBody>
          </p:sp>
          <p:grpSp>
            <p:nvGrpSpPr>
              <p:cNvPr id="73889" name="Group 396"/>
              <p:cNvGrpSpPr>
                <a:grpSpLocks noChangeAspect="1"/>
              </p:cNvGrpSpPr>
              <p:nvPr/>
            </p:nvGrpSpPr>
            <p:grpSpPr bwMode="auto">
              <a:xfrm>
                <a:off x="4464" y="2087"/>
                <a:ext cx="477" cy="591"/>
                <a:chOff x="2993" y="2137"/>
                <a:chExt cx="1134" cy="591"/>
              </a:xfrm>
            </p:grpSpPr>
            <p:sp>
              <p:nvSpPr>
                <p:cNvPr id="73891" name="AutoShape 397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137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3892" name="AutoShape 398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341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3893" name="AutoShape 399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546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</p:grpSp>
          <p:sp>
            <p:nvSpPr>
              <p:cNvPr id="73890" name="AutoShape 400"/>
              <p:cNvSpPr>
                <a:spLocks noChangeAspect="1" noChangeArrowheads="1"/>
              </p:cNvSpPr>
              <p:nvPr/>
            </p:nvSpPr>
            <p:spPr bwMode="auto">
              <a:xfrm>
                <a:off x="3671" y="2087"/>
                <a:ext cx="589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memory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</p:grpSp>
        <p:grpSp>
          <p:nvGrpSpPr>
            <p:cNvPr id="73846" name="Group 401"/>
            <p:cNvGrpSpPr>
              <a:grpSpLocks noChangeAspect="1"/>
            </p:cNvGrpSpPr>
            <p:nvPr/>
          </p:nvGrpSpPr>
          <p:grpSpPr bwMode="auto">
            <a:xfrm>
              <a:off x="1300" y="622"/>
              <a:ext cx="1962" cy="1051"/>
              <a:chOff x="880" y="500"/>
              <a:chExt cx="4061" cy="2223"/>
            </a:xfrm>
          </p:grpSpPr>
          <p:sp>
            <p:nvSpPr>
              <p:cNvPr id="73848" name="AutoShape 402"/>
              <p:cNvSpPr>
                <a:spLocks noChangeAspect="1" noChangeArrowheads="1"/>
              </p:cNvSpPr>
              <p:nvPr/>
            </p:nvSpPr>
            <p:spPr bwMode="auto">
              <a:xfrm>
                <a:off x="880" y="500"/>
                <a:ext cx="2132" cy="2223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00">
                    <a:solidFill>
                      <a:schemeClr val="bg1"/>
                    </a:solidFill>
                  </a:rPr>
                  <a:t>POWER 4 chip</a:t>
                </a: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3849" name="Group 403"/>
              <p:cNvGrpSpPr>
                <a:grpSpLocks noChangeAspect="1"/>
              </p:cNvGrpSpPr>
              <p:nvPr/>
            </p:nvGrpSpPr>
            <p:grpSpPr bwMode="auto">
              <a:xfrm>
                <a:off x="2014" y="704"/>
                <a:ext cx="862" cy="385"/>
                <a:chOff x="1451" y="913"/>
                <a:chExt cx="862" cy="385"/>
              </a:xfrm>
            </p:grpSpPr>
            <p:sp>
              <p:nvSpPr>
                <p:cNvPr id="73871" name="AutoShape 404"/>
                <p:cNvSpPr>
                  <a:spLocks noChangeAspect="1"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872" name="AutoShape 405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grpSp>
            <p:nvGrpSpPr>
              <p:cNvPr id="73850" name="Group 406"/>
              <p:cNvGrpSpPr>
                <a:grpSpLocks noChangeAspect="1"/>
              </p:cNvGrpSpPr>
              <p:nvPr/>
            </p:nvGrpSpPr>
            <p:grpSpPr bwMode="auto">
              <a:xfrm>
                <a:off x="1016" y="704"/>
                <a:ext cx="862" cy="385"/>
                <a:chOff x="1451" y="913"/>
                <a:chExt cx="862" cy="385"/>
              </a:xfrm>
            </p:grpSpPr>
            <p:sp>
              <p:nvSpPr>
                <p:cNvPr id="73869" name="AutoShape 407"/>
                <p:cNvSpPr>
                  <a:spLocks noChangeAspect="1"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870" name="AutoShape 408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sp>
            <p:nvSpPr>
              <p:cNvPr id="73851" name="AutoShape 409"/>
              <p:cNvSpPr>
                <a:spLocks noChangeAspect="1" noChangeArrowheads="1"/>
              </p:cNvSpPr>
              <p:nvPr/>
            </p:nvSpPr>
            <p:spPr bwMode="auto">
              <a:xfrm>
                <a:off x="1016" y="1163"/>
                <a:ext cx="1860" cy="158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core interface switch</a:t>
                </a:r>
              </a:p>
            </p:txBody>
          </p:sp>
          <p:sp>
            <p:nvSpPr>
              <p:cNvPr id="73852" name="AutoShape 410"/>
              <p:cNvSpPr>
                <a:spLocks noChangeAspect="1" noChangeArrowheads="1"/>
              </p:cNvSpPr>
              <p:nvPr/>
            </p:nvSpPr>
            <p:spPr bwMode="auto">
              <a:xfrm>
                <a:off x="1016" y="1395"/>
                <a:ext cx="1860" cy="226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L2</a:t>
                </a:r>
              </a:p>
            </p:txBody>
          </p:sp>
          <p:sp>
            <p:nvSpPr>
              <p:cNvPr id="73853" name="AutoShape 411"/>
              <p:cNvSpPr>
                <a:spLocks noChangeAspect="1" noChangeArrowheads="1"/>
              </p:cNvSpPr>
              <p:nvPr/>
            </p:nvSpPr>
            <p:spPr bwMode="auto">
              <a:xfrm>
                <a:off x="1016" y="1695"/>
                <a:ext cx="1860" cy="409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fabric controller</a:t>
                </a:r>
                <a:endParaRPr lang="en-US" sz="200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854" name="AutoShape 412"/>
              <p:cNvSpPr>
                <a:spLocks noChangeAspect="1" noChangeArrowheads="1"/>
              </p:cNvSpPr>
              <p:nvPr/>
            </p:nvSpPr>
            <p:spPr bwMode="auto">
              <a:xfrm>
                <a:off x="1016" y="2179"/>
                <a:ext cx="749" cy="363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GX</a:t>
                </a:r>
                <a:br>
                  <a:rPr lang="en-US" sz="300">
                    <a:solidFill>
                      <a:schemeClr val="bg1"/>
                    </a:solidFill>
                  </a:rPr>
                </a:br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sp>
            <p:nvSpPr>
              <p:cNvPr id="73855" name="AutoShape 413"/>
              <p:cNvSpPr>
                <a:spLocks noChangeAspect="1" noChangeArrowheads="1"/>
              </p:cNvSpPr>
              <p:nvPr/>
            </p:nvSpPr>
            <p:spPr bwMode="auto">
              <a:xfrm>
                <a:off x="2128" y="2179"/>
                <a:ext cx="749" cy="386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 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cxnSp>
            <p:nvCxnSpPr>
              <p:cNvPr id="73856" name="AutoShape 414"/>
              <p:cNvCxnSpPr>
                <a:cxnSpLocks noChangeAspect="1" noChangeShapeType="1"/>
                <a:stCxn id="73869" idx="2"/>
                <a:endCxn id="73851" idx="0"/>
              </p:cNvCxnSpPr>
              <p:nvPr/>
            </p:nvCxnSpPr>
            <p:spPr bwMode="auto">
              <a:xfrm>
                <a:off x="1447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857" name="AutoShape 415"/>
              <p:cNvCxnSpPr>
                <a:cxnSpLocks noChangeAspect="1" noChangeShapeType="1"/>
                <a:stCxn id="73871" idx="2"/>
                <a:endCxn id="73851" idx="0"/>
              </p:cNvCxnSpPr>
              <p:nvPr/>
            </p:nvCxnSpPr>
            <p:spPr bwMode="auto">
              <a:xfrm flipH="1">
                <a:off x="1946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858" name="AutoShape 416"/>
              <p:cNvCxnSpPr>
                <a:cxnSpLocks noChangeAspect="1" noChangeShapeType="1"/>
                <a:stCxn id="73851" idx="2"/>
                <a:endCxn id="73852" idx="0"/>
              </p:cNvCxnSpPr>
              <p:nvPr/>
            </p:nvCxnSpPr>
            <p:spPr bwMode="auto">
              <a:xfrm>
                <a:off x="1946" y="13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859" name="AutoShape 417"/>
              <p:cNvCxnSpPr>
                <a:cxnSpLocks noChangeAspect="1" noChangeShapeType="1"/>
                <a:stCxn id="73852" idx="2"/>
                <a:endCxn id="73853" idx="0"/>
              </p:cNvCxnSpPr>
              <p:nvPr/>
            </p:nvCxnSpPr>
            <p:spPr bwMode="auto">
              <a:xfrm>
                <a:off x="1946" y="16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860" name="AutoShape 418"/>
              <p:cNvCxnSpPr>
                <a:cxnSpLocks noChangeAspect="1" noChangeShapeType="1"/>
                <a:stCxn id="73853" idx="2"/>
                <a:endCxn id="73854" idx="3"/>
              </p:cNvCxnSpPr>
              <p:nvPr/>
            </p:nvCxnSpPr>
            <p:spPr bwMode="auto">
              <a:xfrm flipH="1">
                <a:off x="1765" y="2104"/>
                <a:ext cx="181" cy="25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861" name="AutoShape 419"/>
              <p:cNvCxnSpPr>
                <a:cxnSpLocks noChangeAspect="1" noChangeShapeType="1"/>
                <a:stCxn id="73853" idx="2"/>
                <a:endCxn id="73855" idx="1"/>
              </p:cNvCxnSpPr>
              <p:nvPr/>
            </p:nvCxnSpPr>
            <p:spPr bwMode="auto">
              <a:xfrm>
                <a:off x="1946" y="2104"/>
                <a:ext cx="182" cy="2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73862" name="Line 420"/>
              <p:cNvSpPr>
                <a:spLocks noChangeAspect="1" noChangeShapeType="1"/>
              </p:cNvSpPr>
              <p:nvPr/>
            </p:nvSpPr>
            <p:spPr bwMode="auto">
              <a:xfrm>
                <a:off x="2876" y="2382"/>
                <a:ext cx="15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63" name="AutoShape 421"/>
              <p:cNvSpPr>
                <a:spLocks noChangeAspect="1" noChangeArrowheads="1"/>
              </p:cNvSpPr>
              <p:nvPr/>
            </p:nvSpPr>
            <p:spPr bwMode="auto">
              <a:xfrm>
                <a:off x="3171" y="2087"/>
                <a:ext cx="340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</a:t>
                </a:r>
              </a:p>
            </p:txBody>
          </p:sp>
          <p:grpSp>
            <p:nvGrpSpPr>
              <p:cNvPr id="73864" name="Group 422"/>
              <p:cNvGrpSpPr>
                <a:grpSpLocks noChangeAspect="1"/>
              </p:cNvGrpSpPr>
              <p:nvPr/>
            </p:nvGrpSpPr>
            <p:grpSpPr bwMode="auto">
              <a:xfrm>
                <a:off x="4464" y="2087"/>
                <a:ext cx="477" cy="591"/>
                <a:chOff x="2993" y="2137"/>
                <a:chExt cx="1134" cy="591"/>
              </a:xfrm>
            </p:grpSpPr>
            <p:sp>
              <p:nvSpPr>
                <p:cNvPr id="73866" name="AutoShape 423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137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3867" name="AutoShape 424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341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3868" name="AutoShape 425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546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</p:grpSp>
          <p:sp>
            <p:nvSpPr>
              <p:cNvPr id="73865" name="AutoShape 426"/>
              <p:cNvSpPr>
                <a:spLocks noChangeAspect="1" noChangeArrowheads="1"/>
              </p:cNvSpPr>
              <p:nvPr/>
            </p:nvSpPr>
            <p:spPr bwMode="auto">
              <a:xfrm>
                <a:off x="3671" y="2087"/>
                <a:ext cx="589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memory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</p:grpSp>
        <p:sp>
          <p:nvSpPr>
            <p:cNvPr id="73847" name="AutoShape 427"/>
            <p:cNvSpPr>
              <a:spLocks noChangeAspect="1" noChangeArrowheads="1"/>
            </p:cNvSpPr>
            <p:nvPr/>
          </p:nvSpPr>
          <p:spPr bwMode="auto">
            <a:xfrm>
              <a:off x="1013" y="1259"/>
              <a:ext cx="4677" cy="163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70532" name="Group 428"/>
          <p:cNvGrpSpPr>
            <a:grpSpLocks noChangeAspect="1"/>
          </p:cNvGrpSpPr>
          <p:nvPr/>
        </p:nvGrpSpPr>
        <p:grpSpPr bwMode="auto">
          <a:xfrm>
            <a:off x="577850" y="3551238"/>
            <a:ext cx="3711575" cy="2132012"/>
            <a:chOff x="1013" y="622"/>
            <a:chExt cx="4677" cy="2687"/>
          </a:xfrm>
        </p:grpSpPr>
        <p:grpSp>
          <p:nvGrpSpPr>
            <p:cNvPr id="73738" name="Group 429"/>
            <p:cNvGrpSpPr>
              <a:grpSpLocks noChangeAspect="1"/>
            </p:cNvGrpSpPr>
            <p:nvPr/>
          </p:nvGrpSpPr>
          <p:grpSpPr bwMode="auto">
            <a:xfrm>
              <a:off x="3598" y="622"/>
              <a:ext cx="1962" cy="1051"/>
              <a:chOff x="880" y="500"/>
              <a:chExt cx="4061" cy="2223"/>
            </a:xfrm>
          </p:grpSpPr>
          <p:sp>
            <p:nvSpPr>
              <p:cNvPr id="73818" name="AutoShape 430"/>
              <p:cNvSpPr>
                <a:spLocks noChangeAspect="1" noChangeArrowheads="1"/>
              </p:cNvSpPr>
              <p:nvPr/>
            </p:nvSpPr>
            <p:spPr bwMode="auto">
              <a:xfrm>
                <a:off x="880" y="500"/>
                <a:ext cx="2132" cy="2223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00">
                    <a:solidFill>
                      <a:schemeClr val="bg1"/>
                    </a:solidFill>
                  </a:rPr>
                  <a:t>POWER 4 chip</a:t>
                </a: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3819" name="Group 431"/>
              <p:cNvGrpSpPr>
                <a:grpSpLocks noChangeAspect="1"/>
              </p:cNvGrpSpPr>
              <p:nvPr/>
            </p:nvGrpSpPr>
            <p:grpSpPr bwMode="auto">
              <a:xfrm>
                <a:off x="2014" y="704"/>
                <a:ext cx="862" cy="385"/>
                <a:chOff x="1451" y="913"/>
                <a:chExt cx="862" cy="385"/>
              </a:xfrm>
            </p:grpSpPr>
            <p:sp>
              <p:nvSpPr>
                <p:cNvPr id="73841" name="AutoShape 432"/>
                <p:cNvSpPr>
                  <a:spLocks noChangeAspect="1"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842" name="AutoShape 433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grpSp>
            <p:nvGrpSpPr>
              <p:cNvPr id="73820" name="Group 434"/>
              <p:cNvGrpSpPr>
                <a:grpSpLocks noChangeAspect="1"/>
              </p:cNvGrpSpPr>
              <p:nvPr/>
            </p:nvGrpSpPr>
            <p:grpSpPr bwMode="auto">
              <a:xfrm>
                <a:off x="1016" y="704"/>
                <a:ext cx="862" cy="385"/>
                <a:chOff x="1451" y="913"/>
                <a:chExt cx="862" cy="385"/>
              </a:xfrm>
            </p:grpSpPr>
            <p:sp>
              <p:nvSpPr>
                <p:cNvPr id="73839" name="AutoShape 435"/>
                <p:cNvSpPr>
                  <a:spLocks noChangeAspect="1"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840" name="AutoShape 436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sp>
            <p:nvSpPr>
              <p:cNvPr id="73821" name="AutoShape 437"/>
              <p:cNvSpPr>
                <a:spLocks noChangeAspect="1" noChangeArrowheads="1"/>
              </p:cNvSpPr>
              <p:nvPr/>
            </p:nvSpPr>
            <p:spPr bwMode="auto">
              <a:xfrm>
                <a:off x="1016" y="1163"/>
                <a:ext cx="1860" cy="158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core interface switch</a:t>
                </a:r>
              </a:p>
            </p:txBody>
          </p:sp>
          <p:sp>
            <p:nvSpPr>
              <p:cNvPr id="73822" name="AutoShape 438"/>
              <p:cNvSpPr>
                <a:spLocks noChangeAspect="1" noChangeArrowheads="1"/>
              </p:cNvSpPr>
              <p:nvPr/>
            </p:nvSpPr>
            <p:spPr bwMode="auto">
              <a:xfrm>
                <a:off x="1016" y="1395"/>
                <a:ext cx="1860" cy="226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L2</a:t>
                </a:r>
              </a:p>
            </p:txBody>
          </p:sp>
          <p:sp>
            <p:nvSpPr>
              <p:cNvPr id="73823" name="AutoShape 439"/>
              <p:cNvSpPr>
                <a:spLocks noChangeAspect="1" noChangeArrowheads="1"/>
              </p:cNvSpPr>
              <p:nvPr/>
            </p:nvSpPr>
            <p:spPr bwMode="auto">
              <a:xfrm>
                <a:off x="1016" y="1695"/>
                <a:ext cx="1860" cy="409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fabric controller</a:t>
                </a:r>
                <a:endParaRPr lang="en-US" sz="200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824" name="AutoShape 440"/>
              <p:cNvSpPr>
                <a:spLocks noChangeAspect="1" noChangeArrowheads="1"/>
              </p:cNvSpPr>
              <p:nvPr/>
            </p:nvSpPr>
            <p:spPr bwMode="auto">
              <a:xfrm>
                <a:off x="1016" y="2179"/>
                <a:ext cx="749" cy="363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GX</a:t>
                </a:r>
                <a:br>
                  <a:rPr lang="en-US" sz="300">
                    <a:solidFill>
                      <a:schemeClr val="bg1"/>
                    </a:solidFill>
                  </a:rPr>
                </a:br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sp>
            <p:nvSpPr>
              <p:cNvPr id="73825" name="AutoShape 441"/>
              <p:cNvSpPr>
                <a:spLocks noChangeAspect="1" noChangeArrowheads="1"/>
              </p:cNvSpPr>
              <p:nvPr/>
            </p:nvSpPr>
            <p:spPr bwMode="auto">
              <a:xfrm>
                <a:off x="2128" y="2179"/>
                <a:ext cx="749" cy="386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 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cxnSp>
            <p:nvCxnSpPr>
              <p:cNvPr id="73826" name="AutoShape 442"/>
              <p:cNvCxnSpPr>
                <a:cxnSpLocks noChangeAspect="1" noChangeShapeType="1"/>
                <a:stCxn id="73839" idx="2"/>
                <a:endCxn id="73821" idx="0"/>
              </p:cNvCxnSpPr>
              <p:nvPr/>
            </p:nvCxnSpPr>
            <p:spPr bwMode="auto">
              <a:xfrm>
                <a:off x="1447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827" name="AutoShape 443"/>
              <p:cNvCxnSpPr>
                <a:cxnSpLocks noChangeAspect="1" noChangeShapeType="1"/>
                <a:stCxn id="73841" idx="2"/>
                <a:endCxn id="73821" idx="0"/>
              </p:cNvCxnSpPr>
              <p:nvPr/>
            </p:nvCxnSpPr>
            <p:spPr bwMode="auto">
              <a:xfrm flipH="1">
                <a:off x="1946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828" name="AutoShape 444"/>
              <p:cNvCxnSpPr>
                <a:cxnSpLocks noChangeAspect="1" noChangeShapeType="1"/>
                <a:stCxn id="73821" idx="2"/>
                <a:endCxn id="73822" idx="0"/>
              </p:cNvCxnSpPr>
              <p:nvPr/>
            </p:nvCxnSpPr>
            <p:spPr bwMode="auto">
              <a:xfrm>
                <a:off x="1946" y="13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829" name="AutoShape 445"/>
              <p:cNvCxnSpPr>
                <a:cxnSpLocks noChangeAspect="1" noChangeShapeType="1"/>
                <a:stCxn id="73822" idx="2"/>
                <a:endCxn id="73823" idx="0"/>
              </p:cNvCxnSpPr>
              <p:nvPr/>
            </p:nvCxnSpPr>
            <p:spPr bwMode="auto">
              <a:xfrm>
                <a:off x="1946" y="16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830" name="AutoShape 446"/>
              <p:cNvCxnSpPr>
                <a:cxnSpLocks noChangeAspect="1" noChangeShapeType="1"/>
                <a:stCxn id="73823" idx="2"/>
                <a:endCxn id="73824" idx="3"/>
              </p:cNvCxnSpPr>
              <p:nvPr/>
            </p:nvCxnSpPr>
            <p:spPr bwMode="auto">
              <a:xfrm flipH="1">
                <a:off x="1765" y="2104"/>
                <a:ext cx="181" cy="25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831" name="AutoShape 447"/>
              <p:cNvCxnSpPr>
                <a:cxnSpLocks noChangeAspect="1" noChangeShapeType="1"/>
                <a:stCxn id="73823" idx="2"/>
                <a:endCxn id="73825" idx="1"/>
              </p:cNvCxnSpPr>
              <p:nvPr/>
            </p:nvCxnSpPr>
            <p:spPr bwMode="auto">
              <a:xfrm>
                <a:off x="1946" y="2104"/>
                <a:ext cx="182" cy="2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73832" name="Line 448"/>
              <p:cNvSpPr>
                <a:spLocks noChangeAspect="1" noChangeShapeType="1"/>
              </p:cNvSpPr>
              <p:nvPr/>
            </p:nvSpPr>
            <p:spPr bwMode="auto">
              <a:xfrm>
                <a:off x="2876" y="2382"/>
                <a:ext cx="15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33" name="AutoShape 449"/>
              <p:cNvSpPr>
                <a:spLocks noChangeAspect="1" noChangeArrowheads="1"/>
              </p:cNvSpPr>
              <p:nvPr/>
            </p:nvSpPr>
            <p:spPr bwMode="auto">
              <a:xfrm>
                <a:off x="3171" y="2087"/>
                <a:ext cx="340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</a:t>
                </a:r>
              </a:p>
            </p:txBody>
          </p:sp>
          <p:grpSp>
            <p:nvGrpSpPr>
              <p:cNvPr id="73834" name="Group 450"/>
              <p:cNvGrpSpPr>
                <a:grpSpLocks noChangeAspect="1"/>
              </p:cNvGrpSpPr>
              <p:nvPr/>
            </p:nvGrpSpPr>
            <p:grpSpPr bwMode="auto">
              <a:xfrm>
                <a:off x="4464" y="2087"/>
                <a:ext cx="477" cy="591"/>
                <a:chOff x="2993" y="2137"/>
                <a:chExt cx="1134" cy="591"/>
              </a:xfrm>
            </p:grpSpPr>
            <p:sp>
              <p:nvSpPr>
                <p:cNvPr id="73836" name="AutoShape 451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137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3837" name="AutoShape 452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341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3838" name="AutoShape 453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546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</p:grpSp>
          <p:sp>
            <p:nvSpPr>
              <p:cNvPr id="73835" name="AutoShape 454"/>
              <p:cNvSpPr>
                <a:spLocks noChangeAspect="1" noChangeArrowheads="1"/>
              </p:cNvSpPr>
              <p:nvPr/>
            </p:nvSpPr>
            <p:spPr bwMode="auto">
              <a:xfrm>
                <a:off x="3671" y="2087"/>
                <a:ext cx="589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memory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</p:grpSp>
        <p:grpSp>
          <p:nvGrpSpPr>
            <p:cNvPr id="73739" name="Group 455"/>
            <p:cNvGrpSpPr>
              <a:grpSpLocks noChangeAspect="1"/>
            </p:cNvGrpSpPr>
            <p:nvPr/>
          </p:nvGrpSpPr>
          <p:grpSpPr bwMode="auto">
            <a:xfrm>
              <a:off x="3598" y="2258"/>
              <a:ext cx="1962" cy="1051"/>
              <a:chOff x="880" y="500"/>
              <a:chExt cx="4061" cy="2223"/>
            </a:xfrm>
          </p:grpSpPr>
          <p:sp>
            <p:nvSpPr>
              <p:cNvPr id="73793" name="AutoShape 456"/>
              <p:cNvSpPr>
                <a:spLocks noChangeAspect="1" noChangeArrowheads="1"/>
              </p:cNvSpPr>
              <p:nvPr/>
            </p:nvSpPr>
            <p:spPr bwMode="auto">
              <a:xfrm>
                <a:off x="880" y="500"/>
                <a:ext cx="2132" cy="2223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00">
                    <a:solidFill>
                      <a:schemeClr val="bg1"/>
                    </a:solidFill>
                  </a:rPr>
                  <a:t>POWER 4 chip</a:t>
                </a: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3794" name="Group 457"/>
              <p:cNvGrpSpPr>
                <a:grpSpLocks noChangeAspect="1"/>
              </p:cNvGrpSpPr>
              <p:nvPr/>
            </p:nvGrpSpPr>
            <p:grpSpPr bwMode="auto">
              <a:xfrm>
                <a:off x="2014" y="704"/>
                <a:ext cx="862" cy="385"/>
                <a:chOff x="1451" y="913"/>
                <a:chExt cx="862" cy="385"/>
              </a:xfrm>
            </p:grpSpPr>
            <p:sp>
              <p:nvSpPr>
                <p:cNvPr id="73816" name="AutoShape 458"/>
                <p:cNvSpPr>
                  <a:spLocks noChangeAspect="1"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817" name="AutoShape 459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grpSp>
            <p:nvGrpSpPr>
              <p:cNvPr id="73795" name="Group 460"/>
              <p:cNvGrpSpPr>
                <a:grpSpLocks noChangeAspect="1"/>
              </p:cNvGrpSpPr>
              <p:nvPr/>
            </p:nvGrpSpPr>
            <p:grpSpPr bwMode="auto">
              <a:xfrm>
                <a:off x="1016" y="704"/>
                <a:ext cx="862" cy="385"/>
                <a:chOff x="1451" y="913"/>
                <a:chExt cx="862" cy="385"/>
              </a:xfrm>
            </p:grpSpPr>
            <p:sp>
              <p:nvSpPr>
                <p:cNvPr id="73814" name="AutoShape 461"/>
                <p:cNvSpPr>
                  <a:spLocks noChangeAspect="1"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815" name="AutoShape 462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sp>
            <p:nvSpPr>
              <p:cNvPr id="73796" name="AutoShape 463"/>
              <p:cNvSpPr>
                <a:spLocks noChangeAspect="1" noChangeArrowheads="1"/>
              </p:cNvSpPr>
              <p:nvPr/>
            </p:nvSpPr>
            <p:spPr bwMode="auto">
              <a:xfrm>
                <a:off x="1016" y="1163"/>
                <a:ext cx="1860" cy="158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core interface switch</a:t>
                </a:r>
              </a:p>
            </p:txBody>
          </p:sp>
          <p:sp>
            <p:nvSpPr>
              <p:cNvPr id="73797" name="AutoShape 464"/>
              <p:cNvSpPr>
                <a:spLocks noChangeAspect="1" noChangeArrowheads="1"/>
              </p:cNvSpPr>
              <p:nvPr/>
            </p:nvSpPr>
            <p:spPr bwMode="auto">
              <a:xfrm>
                <a:off x="1016" y="1395"/>
                <a:ext cx="1860" cy="226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L2</a:t>
                </a:r>
              </a:p>
            </p:txBody>
          </p:sp>
          <p:sp>
            <p:nvSpPr>
              <p:cNvPr id="73798" name="AutoShape 465"/>
              <p:cNvSpPr>
                <a:spLocks noChangeAspect="1" noChangeArrowheads="1"/>
              </p:cNvSpPr>
              <p:nvPr/>
            </p:nvSpPr>
            <p:spPr bwMode="auto">
              <a:xfrm>
                <a:off x="1016" y="1695"/>
                <a:ext cx="1860" cy="409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fabric controller</a:t>
                </a:r>
                <a:endParaRPr lang="en-US" sz="200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799" name="AutoShape 466"/>
              <p:cNvSpPr>
                <a:spLocks noChangeAspect="1" noChangeArrowheads="1"/>
              </p:cNvSpPr>
              <p:nvPr/>
            </p:nvSpPr>
            <p:spPr bwMode="auto">
              <a:xfrm>
                <a:off x="1016" y="2179"/>
                <a:ext cx="749" cy="363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GX</a:t>
                </a:r>
                <a:br>
                  <a:rPr lang="en-US" sz="300">
                    <a:solidFill>
                      <a:schemeClr val="bg1"/>
                    </a:solidFill>
                  </a:rPr>
                </a:br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sp>
            <p:nvSpPr>
              <p:cNvPr id="73800" name="AutoShape 467"/>
              <p:cNvSpPr>
                <a:spLocks noChangeAspect="1" noChangeArrowheads="1"/>
              </p:cNvSpPr>
              <p:nvPr/>
            </p:nvSpPr>
            <p:spPr bwMode="auto">
              <a:xfrm>
                <a:off x="2128" y="2179"/>
                <a:ext cx="749" cy="386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 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cxnSp>
            <p:nvCxnSpPr>
              <p:cNvPr id="73801" name="AutoShape 468"/>
              <p:cNvCxnSpPr>
                <a:cxnSpLocks noChangeAspect="1" noChangeShapeType="1"/>
                <a:stCxn id="73814" idx="2"/>
                <a:endCxn id="73796" idx="0"/>
              </p:cNvCxnSpPr>
              <p:nvPr/>
            </p:nvCxnSpPr>
            <p:spPr bwMode="auto">
              <a:xfrm>
                <a:off x="1447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802" name="AutoShape 469"/>
              <p:cNvCxnSpPr>
                <a:cxnSpLocks noChangeAspect="1" noChangeShapeType="1"/>
                <a:stCxn id="73816" idx="2"/>
                <a:endCxn id="73796" idx="0"/>
              </p:cNvCxnSpPr>
              <p:nvPr/>
            </p:nvCxnSpPr>
            <p:spPr bwMode="auto">
              <a:xfrm flipH="1">
                <a:off x="1946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803" name="AutoShape 470"/>
              <p:cNvCxnSpPr>
                <a:cxnSpLocks noChangeAspect="1" noChangeShapeType="1"/>
                <a:stCxn id="73796" idx="2"/>
                <a:endCxn id="73797" idx="0"/>
              </p:cNvCxnSpPr>
              <p:nvPr/>
            </p:nvCxnSpPr>
            <p:spPr bwMode="auto">
              <a:xfrm>
                <a:off x="1946" y="13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804" name="AutoShape 471"/>
              <p:cNvCxnSpPr>
                <a:cxnSpLocks noChangeAspect="1" noChangeShapeType="1"/>
                <a:stCxn id="73797" idx="2"/>
                <a:endCxn id="73798" idx="0"/>
              </p:cNvCxnSpPr>
              <p:nvPr/>
            </p:nvCxnSpPr>
            <p:spPr bwMode="auto">
              <a:xfrm>
                <a:off x="1946" y="16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805" name="AutoShape 472"/>
              <p:cNvCxnSpPr>
                <a:cxnSpLocks noChangeAspect="1" noChangeShapeType="1"/>
                <a:stCxn id="73798" idx="2"/>
                <a:endCxn id="73799" idx="3"/>
              </p:cNvCxnSpPr>
              <p:nvPr/>
            </p:nvCxnSpPr>
            <p:spPr bwMode="auto">
              <a:xfrm flipH="1">
                <a:off x="1765" y="2104"/>
                <a:ext cx="181" cy="25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806" name="AutoShape 473"/>
              <p:cNvCxnSpPr>
                <a:cxnSpLocks noChangeAspect="1" noChangeShapeType="1"/>
                <a:stCxn id="73798" idx="2"/>
                <a:endCxn id="73800" idx="1"/>
              </p:cNvCxnSpPr>
              <p:nvPr/>
            </p:nvCxnSpPr>
            <p:spPr bwMode="auto">
              <a:xfrm>
                <a:off x="1946" y="2104"/>
                <a:ext cx="182" cy="2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73807" name="Line 474"/>
              <p:cNvSpPr>
                <a:spLocks noChangeAspect="1" noChangeShapeType="1"/>
              </p:cNvSpPr>
              <p:nvPr/>
            </p:nvSpPr>
            <p:spPr bwMode="auto">
              <a:xfrm>
                <a:off x="2876" y="2382"/>
                <a:ext cx="15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08" name="AutoShape 475"/>
              <p:cNvSpPr>
                <a:spLocks noChangeAspect="1" noChangeArrowheads="1"/>
              </p:cNvSpPr>
              <p:nvPr/>
            </p:nvSpPr>
            <p:spPr bwMode="auto">
              <a:xfrm>
                <a:off x="3171" y="2087"/>
                <a:ext cx="340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</a:t>
                </a:r>
              </a:p>
            </p:txBody>
          </p:sp>
          <p:grpSp>
            <p:nvGrpSpPr>
              <p:cNvPr id="3" name="Group 476"/>
              <p:cNvGrpSpPr>
                <a:grpSpLocks noChangeAspect="1"/>
              </p:cNvGrpSpPr>
              <p:nvPr/>
            </p:nvGrpSpPr>
            <p:grpSpPr bwMode="auto">
              <a:xfrm>
                <a:off x="4464" y="2087"/>
                <a:ext cx="477" cy="591"/>
                <a:chOff x="2993" y="2137"/>
                <a:chExt cx="1134" cy="591"/>
              </a:xfrm>
            </p:grpSpPr>
            <p:sp>
              <p:nvSpPr>
                <p:cNvPr id="73811" name="AutoShape 477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137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3812" name="AutoShape 478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341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3813" name="AutoShape 479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546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</p:grpSp>
          <p:sp>
            <p:nvSpPr>
              <p:cNvPr id="73810" name="AutoShape 480"/>
              <p:cNvSpPr>
                <a:spLocks noChangeAspect="1" noChangeArrowheads="1"/>
              </p:cNvSpPr>
              <p:nvPr/>
            </p:nvSpPr>
            <p:spPr bwMode="auto">
              <a:xfrm>
                <a:off x="3671" y="2087"/>
                <a:ext cx="589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memory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</p:grpSp>
        <p:grpSp>
          <p:nvGrpSpPr>
            <p:cNvPr id="73740" name="Group 481"/>
            <p:cNvGrpSpPr>
              <a:grpSpLocks noChangeAspect="1"/>
            </p:cNvGrpSpPr>
            <p:nvPr/>
          </p:nvGrpSpPr>
          <p:grpSpPr bwMode="auto">
            <a:xfrm>
              <a:off x="1300" y="2258"/>
              <a:ext cx="1962" cy="1051"/>
              <a:chOff x="880" y="500"/>
              <a:chExt cx="4061" cy="2223"/>
            </a:xfrm>
          </p:grpSpPr>
          <p:sp>
            <p:nvSpPr>
              <p:cNvPr id="73768" name="AutoShape 482"/>
              <p:cNvSpPr>
                <a:spLocks noChangeAspect="1" noChangeArrowheads="1"/>
              </p:cNvSpPr>
              <p:nvPr/>
            </p:nvSpPr>
            <p:spPr bwMode="auto">
              <a:xfrm>
                <a:off x="880" y="500"/>
                <a:ext cx="2132" cy="2223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00">
                    <a:solidFill>
                      <a:schemeClr val="bg1"/>
                    </a:solidFill>
                  </a:rPr>
                  <a:t>POWER 4 chip</a:t>
                </a: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3769" name="Group 483"/>
              <p:cNvGrpSpPr>
                <a:grpSpLocks noChangeAspect="1"/>
              </p:cNvGrpSpPr>
              <p:nvPr/>
            </p:nvGrpSpPr>
            <p:grpSpPr bwMode="auto">
              <a:xfrm>
                <a:off x="2014" y="704"/>
                <a:ext cx="862" cy="385"/>
                <a:chOff x="1451" y="913"/>
                <a:chExt cx="862" cy="385"/>
              </a:xfrm>
            </p:grpSpPr>
            <p:sp>
              <p:nvSpPr>
                <p:cNvPr id="73791" name="AutoShape 484"/>
                <p:cNvSpPr>
                  <a:spLocks noChangeAspect="1"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792" name="AutoShape 485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grpSp>
            <p:nvGrpSpPr>
              <p:cNvPr id="73770" name="Group 486"/>
              <p:cNvGrpSpPr>
                <a:grpSpLocks noChangeAspect="1"/>
              </p:cNvGrpSpPr>
              <p:nvPr/>
            </p:nvGrpSpPr>
            <p:grpSpPr bwMode="auto">
              <a:xfrm>
                <a:off x="1016" y="704"/>
                <a:ext cx="862" cy="385"/>
                <a:chOff x="1451" y="913"/>
                <a:chExt cx="862" cy="385"/>
              </a:xfrm>
            </p:grpSpPr>
            <p:sp>
              <p:nvSpPr>
                <p:cNvPr id="73789" name="AutoShape 487"/>
                <p:cNvSpPr>
                  <a:spLocks noChangeAspect="1"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790" name="AutoShape 488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sp>
            <p:nvSpPr>
              <p:cNvPr id="73771" name="AutoShape 489"/>
              <p:cNvSpPr>
                <a:spLocks noChangeAspect="1" noChangeArrowheads="1"/>
              </p:cNvSpPr>
              <p:nvPr/>
            </p:nvSpPr>
            <p:spPr bwMode="auto">
              <a:xfrm>
                <a:off x="1016" y="1163"/>
                <a:ext cx="1860" cy="158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core interface switch</a:t>
                </a:r>
              </a:p>
            </p:txBody>
          </p:sp>
          <p:sp>
            <p:nvSpPr>
              <p:cNvPr id="73772" name="AutoShape 490"/>
              <p:cNvSpPr>
                <a:spLocks noChangeAspect="1" noChangeArrowheads="1"/>
              </p:cNvSpPr>
              <p:nvPr/>
            </p:nvSpPr>
            <p:spPr bwMode="auto">
              <a:xfrm>
                <a:off x="1016" y="1395"/>
                <a:ext cx="1860" cy="226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L2</a:t>
                </a:r>
              </a:p>
            </p:txBody>
          </p:sp>
          <p:sp>
            <p:nvSpPr>
              <p:cNvPr id="73773" name="AutoShape 491"/>
              <p:cNvSpPr>
                <a:spLocks noChangeAspect="1" noChangeArrowheads="1"/>
              </p:cNvSpPr>
              <p:nvPr/>
            </p:nvSpPr>
            <p:spPr bwMode="auto">
              <a:xfrm>
                <a:off x="1016" y="1695"/>
                <a:ext cx="1860" cy="409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fabric controller</a:t>
                </a:r>
                <a:endParaRPr lang="en-US" sz="200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774" name="AutoShape 492"/>
              <p:cNvSpPr>
                <a:spLocks noChangeAspect="1" noChangeArrowheads="1"/>
              </p:cNvSpPr>
              <p:nvPr/>
            </p:nvSpPr>
            <p:spPr bwMode="auto">
              <a:xfrm>
                <a:off x="1016" y="2179"/>
                <a:ext cx="749" cy="363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GX</a:t>
                </a:r>
                <a:br>
                  <a:rPr lang="en-US" sz="300">
                    <a:solidFill>
                      <a:schemeClr val="bg1"/>
                    </a:solidFill>
                  </a:rPr>
                </a:br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sp>
            <p:nvSpPr>
              <p:cNvPr id="73775" name="AutoShape 493"/>
              <p:cNvSpPr>
                <a:spLocks noChangeAspect="1" noChangeArrowheads="1"/>
              </p:cNvSpPr>
              <p:nvPr/>
            </p:nvSpPr>
            <p:spPr bwMode="auto">
              <a:xfrm>
                <a:off x="2128" y="2179"/>
                <a:ext cx="749" cy="386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 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cxnSp>
            <p:nvCxnSpPr>
              <p:cNvPr id="73776" name="AutoShape 494"/>
              <p:cNvCxnSpPr>
                <a:cxnSpLocks noChangeAspect="1" noChangeShapeType="1"/>
                <a:stCxn id="73789" idx="2"/>
                <a:endCxn id="73771" idx="0"/>
              </p:cNvCxnSpPr>
              <p:nvPr/>
            </p:nvCxnSpPr>
            <p:spPr bwMode="auto">
              <a:xfrm>
                <a:off x="1447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777" name="AutoShape 495"/>
              <p:cNvCxnSpPr>
                <a:cxnSpLocks noChangeAspect="1" noChangeShapeType="1"/>
                <a:stCxn id="73791" idx="2"/>
                <a:endCxn id="73771" idx="0"/>
              </p:cNvCxnSpPr>
              <p:nvPr/>
            </p:nvCxnSpPr>
            <p:spPr bwMode="auto">
              <a:xfrm flipH="1">
                <a:off x="1946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778" name="AutoShape 496"/>
              <p:cNvCxnSpPr>
                <a:cxnSpLocks noChangeAspect="1" noChangeShapeType="1"/>
                <a:stCxn id="73771" idx="2"/>
                <a:endCxn id="73772" idx="0"/>
              </p:cNvCxnSpPr>
              <p:nvPr/>
            </p:nvCxnSpPr>
            <p:spPr bwMode="auto">
              <a:xfrm>
                <a:off x="1946" y="13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779" name="AutoShape 497"/>
              <p:cNvCxnSpPr>
                <a:cxnSpLocks noChangeAspect="1" noChangeShapeType="1"/>
                <a:stCxn id="73772" idx="2"/>
                <a:endCxn id="73773" idx="0"/>
              </p:cNvCxnSpPr>
              <p:nvPr/>
            </p:nvCxnSpPr>
            <p:spPr bwMode="auto">
              <a:xfrm>
                <a:off x="1946" y="16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780" name="AutoShape 498"/>
              <p:cNvCxnSpPr>
                <a:cxnSpLocks noChangeAspect="1" noChangeShapeType="1"/>
                <a:stCxn id="73773" idx="2"/>
                <a:endCxn id="73774" idx="3"/>
              </p:cNvCxnSpPr>
              <p:nvPr/>
            </p:nvCxnSpPr>
            <p:spPr bwMode="auto">
              <a:xfrm flipH="1">
                <a:off x="1765" y="2104"/>
                <a:ext cx="181" cy="25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781" name="AutoShape 499"/>
              <p:cNvCxnSpPr>
                <a:cxnSpLocks noChangeAspect="1" noChangeShapeType="1"/>
                <a:stCxn id="73773" idx="2"/>
                <a:endCxn id="73775" idx="1"/>
              </p:cNvCxnSpPr>
              <p:nvPr/>
            </p:nvCxnSpPr>
            <p:spPr bwMode="auto">
              <a:xfrm>
                <a:off x="1946" y="2104"/>
                <a:ext cx="182" cy="2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73782" name="Line 500"/>
              <p:cNvSpPr>
                <a:spLocks noChangeAspect="1" noChangeShapeType="1"/>
              </p:cNvSpPr>
              <p:nvPr/>
            </p:nvSpPr>
            <p:spPr bwMode="auto">
              <a:xfrm>
                <a:off x="2876" y="2382"/>
                <a:ext cx="15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83" name="AutoShape 501"/>
              <p:cNvSpPr>
                <a:spLocks noChangeAspect="1" noChangeArrowheads="1"/>
              </p:cNvSpPr>
              <p:nvPr/>
            </p:nvSpPr>
            <p:spPr bwMode="auto">
              <a:xfrm>
                <a:off x="3171" y="2087"/>
                <a:ext cx="340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</a:t>
                </a:r>
              </a:p>
            </p:txBody>
          </p:sp>
          <p:grpSp>
            <p:nvGrpSpPr>
              <p:cNvPr id="73784" name="Group 502"/>
              <p:cNvGrpSpPr>
                <a:grpSpLocks noChangeAspect="1"/>
              </p:cNvGrpSpPr>
              <p:nvPr/>
            </p:nvGrpSpPr>
            <p:grpSpPr bwMode="auto">
              <a:xfrm>
                <a:off x="4464" y="2087"/>
                <a:ext cx="477" cy="591"/>
                <a:chOff x="2993" y="2137"/>
                <a:chExt cx="1134" cy="591"/>
              </a:xfrm>
            </p:grpSpPr>
            <p:sp>
              <p:nvSpPr>
                <p:cNvPr id="73786" name="AutoShape 503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137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3787" name="AutoShape 504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341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3788" name="AutoShape 505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546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</p:grpSp>
          <p:sp>
            <p:nvSpPr>
              <p:cNvPr id="73785" name="AutoShape 506"/>
              <p:cNvSpPr>
                <a:spLocks noChangeAspect="1" noChangeArrowheads="1"/>
              </p:cNvSpPr>
              <p:nvPr/>
            </p:nvSpPr>
            <p:spPr bwMode="auto">
              <a:xfrm>
                <a:off x="3671" y="2087"/>
                <a:ext cx="589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memory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</p:grpSp>
        <p:grpSp>
          <p:nvGrpSpPr>
            <p:cNvPr id="73741" name="Group 507"/>
            <p:cNvGrpSpPr>
              <a:grpSpLocks noChangeAspect="1"/>
            </p:cNvGrpSpPr>
            <p:nvPr/>
          </p:nvGrpSpPr>
          <p:grpSpPr bwMode="auto">
            <a:xfrm>
              <a:off x="1300" y="622"/>
              <a:ext cx="1962" cy="1051"/>
              <a:chOff x="880" y="500"/>
              <a:chExt cx="4061" cy="2223"/>
            </a:xfrm>
          </p:grpSpPr>
          <p:sp>
            <p:nvSpPr>
              <p:cNvPr id="73743" name="AutoShape 508"/>
              <p:cNvSpPr>
                <a:spLocks noChangeAspect="1" noChangeArrowheads="1"/>
              </p:cNvSpPr>
              <p:nvPr/>
            </p:nvSpPr>
            <p:spPr bwMode="auto">
              <a:xfrm>
                <a:off x="880" y="500"/>
                <a:ext cx="2132" cy="2223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00">
                    <a:solidFill>
                      <a:schemeClr val="bg1"/>
                    </a:solidFill>
                  </a:rPr>
                  <a:t>POWER 4 chip</a:t>
                </a: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  <a:p>
                <a:pPr algn="ctr"/>
                <a:endParaRPr lang="en-US" sz="4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3744" name="Group 509"/>
              <p:cNvGrpSpPr>
                <a:grpSpLocks noChangeAspect="1"/>
              </p:cNvGrpSpPr>
              <p:nvPr/>
            </p:nvGrpSpPr>
            <p:grpSpPr bwMode="auto">
              <a:xfrm>
                <a:off x="2014" y="704"/>
                <a:ext cx="862" cy="385"/>
                <a:chOff x="1451" y="913"/>
                <a:chExt cx="862" cy="385"/>
              </a:xfrm>
            </p:grpSpPr>
            <p:sp>
              <p:nvSpPr>
                <p:cNvPr id="73766" name="AutoShape 510"/>
                <p:cNvSpPr>
                  <a:spLocks noChangeAspect="1"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767" name="AutoShape 511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grpSp>
            <p:nvGrpSpPr>
              <p:cNvPr id="73745" name="Group 512"/>
              <p:cNvGrpSpPr>
                <a:grpSpLocks noChangeAspect="1"/>
              </p:cNvGrpSpPr>
              <p:nvPr/>
            </p:nvGrpSpPr>
            <p:grpSpPr bwMode="auto">
              <a:xfrm>
                <a:off x="1016" y="704"/>
                <a:ext cx="862" cy="385"/>
                <a:chOff x="1451" y="913"/>
                <a:chExt cx="862" cy="385"/>
              </a:xfrm>
            </p:grpSpPr>
            <p:sp>
              <p:nvSpPr>
                <p:cNvPr id="73764" name="AutoShape 513"/>
                <p:cNvSpPr>
                  <a:spLocks noChangeAspect="1" noChangeArrowheads="1"/>
                </p:cNvSpPr>
                <p:nvPr/>
              </p:nvSpPr>
              <p:spPr bwMode="auto">
                <a:xfrm>
                  <a:off x="1451" y="913"/>
                  <a:ext cx="862" cy="3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3CC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CPU</a:t>
                  </a: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sz="1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765" name="AutoShape 514"/>
                <p:cNvSpPr>
                  <a:spLocks noChangeAspect="1" noChangeArrowheads="1"/>
                </p:cNvSpPr>
                <p:nvPr/>
              </p:nvSpPr>
              <p:spPr bwMode="auto">
                <a:xfrm>
                  <a:off x="1565" y="1117"/>
                  <a:ext cx="635" cy="1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tIns="0" bIns="36000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L1</a:t>
                  </a:r>
                </a:p>
              </p:txBody>
            </p:sp>
          </p:grpSp>
          <p:sp>
            <p:nvSpPr>
              <p:cNvPr id="73746" name="AutoShape 515"/>
              <p:cNvSpPr>
                <a:spLocks noChangeAspect="1" noChangeArrowheads="1"/>
              </p:cNvSpPr>
              <p:nvPr/>
            </p:nvSpPr>
            <p:spPr bwMode="auto">
              <a:xfrm>
                <a:off x="1016" y="1163"/>
                <a:ext cx="1860" cy="158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core interface switch</a:t>
                </a:r>
              </a:p>
            </p:txBody>
          </p:sp>
          <p:sp>
            <p:nvSpPr>
              <p:cNvPr id="73747" name="AutoShape 516"/>
              <p:cNvSpPr>
                <a:spLocks noChangeAspect="1" noChangeArrowheads="1"/>
              </p:cNvSpPr>
              <p:nvPr/>
            </p:nvSpPr>
            <p:spPr bwMode="auto">
              <a:xfrm>
                <a:off x="1016" y="1395"/>
                <a:ext cx="1860" cy="226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L2</a:t>
                </a:r>
              </a:p>
            </p:txBody>
          </p:sp>
          <p:sp>
            <p:nvSpPr>
              <p:cNvPr id="73748" name="AutoShape 517"/>
              <p:cNvSpPr>
                <a:spLocks noChangeAspect="1" noChangeArrowheads="1"/>
              </p:cNvSpPr>
              <p:nvPr/>
            </p:nvSpPr>
            <p:spPr bwMode="auto">
              <a:xfrm>
                <a:off x="1016" y="1695"/>
                <a:ext cx="1860" cy="409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fabric controller</a:t>
                </a:r>
                <a:endParaRPr lang="en-US" sz="200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749" name="AutoShape 518"/>
              <p:cNvSpPr>
                <a:spLocks noChangeAspect="1" noChangeArrowheads="1"/>
              </p:cNvSpPr>
              <p:nvPr/>
            </p:nvSpPr>
            <p:spPr bwMode="auto">
              <a:xfrm>
                <a:off x="1016" y="2179"/>
                <a:ext cx="749" cy="363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GX</a:t>
                </a:r>
                <a:br>
                  <a:rPr lang="en-US" sz="300">
                    <a:solidFill>
                      <a:schemeClr val="bg1"/>
                    </a:solidFill>
                  </a:rPr>
                </a:br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sp>
            <p:nvSpPr>
              <p:cNvPr id="73750" name="AutoShape 519"/>
              <p:cNvSpPr>
                <a:spLocks noChangeAspect="1" noChangeArrowheads="1"/>
              </p:cNvSpPr>
              <p:nvPr/>
            </p:nvSpPr>
            <p:spPr bwMode="auto">
              <a:xfrm>
                <a:off x="2128" y="2179"/>
                <a:ext cx="749" cy="386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 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cxnSp>
            <p:nvCxnSpPr>
              <p:cNvPr id="73751" name="AutoShape 520"/>
              <p:cNvCxnSpPr>
                <a:cxnSpLocks noChangeAspect="1" noChangeShapeType="1"/>
                <a:stCxn id="73764" idx="2"/>
                <a:endCxn id="73746" idx="0"/>
              </p:cNvCxnSpPr>
              <p:nvPr/>
            </p:nvCxnSpPr>
            <p:spPr bwMode="auto">
              <a:xfrm>
                <a:off x="1447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752" name="AutoShape 521"/>
              <p:cNvCxnSpPr>
                <a:cxnSpLocks noChangeAspect="1" noChangeShapeType="1"/>
                <a:stCxn id="73766" idx="2"/>
                <a:endCxn id="73746" idx="0"/>
              </p:cNvCxnSpPr>
              <p:nvPr/>
            </p:nvCxnSpPr>
            <p:spPr bwMode="auto">
              <a:xfrm flipH="1">
                <a:off x="1946" y="1089"/>
                <a:ext cx="499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753" name="AutoShape 522"/>
              <p:cNvCxnSpPr>
                <a:cxnSpLocks noChangeAspect="1" noChangeShapeType="1"/>
                <a:stCxn id="73746" idx="2"/>
                <a:endCxn id="73747" idx="0"/>
              </p:cNvCxnSpPr>
              <p:nvPr/>
            </p:nvCxnSpPr>
            <p:spPr bwMode="auto">
              <a:xfrm>
                <a:off x="1946" y="13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754" name="AutoShape 523"/>
              <p:cNvCxnSpPr>
                <a:cxnSpLocks noChangeAspect="1" noChangeShapeType="1"/>
                <a:stCxn id="73747" idx="2"/>
                <a:endCxn id="73748" idx="0"/>
              </p:cNvCxnSpPr>
              <p:nvPr/>
            </p:nvCxnSpPr>
            <p:spPr bwMode="auto">
              <a:xfrm>
                <a:off x="1946" y="1621"/>
                <a:ext cx="0" cy="7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755" name="AutoShape 524"/>
              <p:cNvCxnSpPr>
                <a:cxnSpLocks noChangeAspect="1" noChangeShapeType="1"/>
                <a:stCxn id="73748" idx="2"/>
                <a:endCxn id="73749" idx="3"/>
              </p:cNvCxnSpPr>
              <p:nvPr/>
            </p:nvCxnSpPr>
            <p:spPr bwMode="auto">
              <a:xfrm flipH="1">
                <a:off x="1765" y="2104"/>
                <a:ext cx="181" cy="25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756" name="AutoShape 525"/>
              <p:cNvCxnSpPr>
                <a:cxnSpLocks noChangeAspect="1" noChangeShapeType="1"/>
                <a:stCxn id="73748" idx="2"/>
                <a:endCxn id="73750" idx="1"/>
              </p:cNvCxnSpPr>
              <p:nvPr/>
            </p:nvCxnSpPr>
            <p:spPr bwMode="auto">
              <a:xfrm>
                <a:off x="1946" y="2104"/>
                <a:ext cx="182" cy="2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73757" name="Line 526"/>
              <p:cNvSpPr>
                <a:spLocks noChangeAspect="1" noChangeShapeType="1"/>
              </p:cNvSpPr>
              <p:nvPr/>
            </p:nvSpPr>
            <p:spPr bwMode="auto">
              <a:xfrm>
                <a:off x="2876" y="2382"/>
                <a:ext cx="15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58" name="AutoShape 527"/>
              <p:cNvSpPr>
                <a:spLocks noChangeAspect="1" noChangeArrowheads="1"/>
              </p:cNvSpPr>
              <p:nvPr/>
            </p:nvSpPr>
            <p:spPr bwMode="auto">
              <a:xfrm>
                <a:off x="3171" y="2087"/>
                <a:ext cx="340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L3</a:t>
                </a:r>
              </a:p>
            </p:txBody>
          </p:sp>
          <p:grpSp>
            <p:nvGrpSpPr>
              <p:cNvPr id="73759" name="Group 528"/>
              <p:cNvGrpSpPr>
                <a:grpSpLocks noChangeAspect="1"/>
              </p:cNvGrpSpPr>
              <p:nvPr/>
            </p:nvGrpSpPr>
            <p:grpSpPr bwMode="auto">
              <a:xfrm>
                <a:off x="4464" y="2087"/>
                <a:ext cx="477" cy="591"/>
                <a:chOff x="2993" y="2137"/>
                <a:chExt cx="1134" cy="591"/>
              </a:xfrm>
            </p:grpSpPr>
            <p:sp>
              <p:nvSpPr>
                <p:cNvPr id="73761" name="AutoShape 529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137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3762" name="AutoShape 530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341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  <p:sp>
              <p:nvSpPr>
                <p:cNvPr id="73763" name="AutoShape 531"/>
                <p:cNvSpPr>
                  <a:spLocks noChangeAspect="1" noChangeArrowheads="1"/>
                </p:cNvSpPr>
                <p:nvPr/>
              </p:nvSpPr>
              <p:spPr bwMode="auto">
                <a:xfrm>
                  <a:off x="2993" y="2546"/>
                  <a:ext cx="1134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300">
                      <a:solidFill>
                        <a:schemeClr val="bg1"/>
                      </a:solidFill>
                    </a:rPr>
                    <a:t>RAM</a:t>
                  </a:r>
                </a:p>
              </p:txBody>
            </p:sp>
          </p:grpSp>
          <p:sp>
            <p:nvSpPr>
              <p:cNvPr id="73760" name="AutoShape 532"/>
              <p:cNvSpPr>
                <a:spLocks noChangeAspect="1" noChangeArrowheads="1"/>
              </p:cNvSpPr>
              <p:nvPr/>
            </p:nvSpPr>
            <p:spPr bwMode="auto">
              <a:xfrm>
                <a:off x="3671" y="2087"/>
                <a:ext cx="589" cy="590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tIns="108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memory</a:t>
                </a:r>
              </a:p>
              <a:p>
                <a:pPr algn="ctr"/>
                <a:r>
                  <a:rPr lang="en-US" sz="30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</p:grpSp>
        <p:sp>
          <p:nvSpPr>
            <p:cNvPr id="73742" name="AutoShape 533"/>
            <p:cNvSpPr>
              <a:spLocks noChangeAspect="1" noChangeArrowheads="1"/>
            </p:cNvSpPr>
            <p:nvPr/>
          </p:nvSpPr>
          <p:spPr bwMode="auto">
            <a:xfrm>
              <a:off x="1013" y="1259"/>
              <a:ext cx="4677" cy="163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70966" name="AutoShape 534"/>
          <p:cNvSpPr>
            <a:spLocks noChangeArrowheads="1"/>
          </p:cNvSpPr>
          <p:nvPr/>
        </p:nvSpPr>
        <p:spPr bwMode="auto">
          <a:xfrm>
            <a:off x="3176588" y="2725738"/>
            <a:ext cx="2598737" cy="144462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73988E-6 L 0.17205 -0.1567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7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7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7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0541" grpId="0"/>
      <p:bldP spid="11709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Time and place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/>
              <a:t>Lectures</a:t>
            </a:r>
            <a:r>
              <a:rPr lang="en-US"/>
              <a:t>: </a:t>
            </a:r>
            <a:br>
              <a:rPr lang="en-US"/>
            </a:br>
            <a:r>
              <a:rPr lang="en-US"/>
              <a:t>Fridays 09.15 – 12.00 (end some time before 12)</a:t>
            </a:r>
            <a:br>
              <a:rPr lang="en-US"/>
            </a:br>
            <a:r>
              <a:rPr lang="en-US"/>
              <a:t>Lille Aud.</a:t>
            </a:r>
            <a:br>
              <a:rPr lang="en-US"/>
            </a:br>
            <a:endParaRPr lang="en-US"/>
          </a:p>
          <a:p>
            <a:pPr eaLnBrk="1" hangingPunct="1"/>
            <a:r>
              <a:rPr lang="en-US"/>
              <a:t>NB! </a:t>
            </a:r>
            <a:br>
              <a:rPr lang="en-US"/>
            </a:br>
            <a:r>
              <a:rPr lang="en-US"/>
              <a:t>The web page states that we will have </a:t>
            </a:r>
            <a:br>
              <a:rPr lang="en-US"/>
            </a:br>
            <a:r>
              <a:rPr lang="en-US" b="1"/>
              <a:t>group exercises</a:t>
            </a:r>
            <a:r>
              <a:rPr lang="en-US"/>
              <a:t> on </a:t>
            </a:r>
            <a:br>
              <a:rPr lang="en-US"/>
            </a:br>
            <a:r>
              <a:rPr lang="en-US"/>
              <a:t>	Thursdays 09.15  - 10.00, 3B.</a:t>
            </a:r>
            <a:br>
              <a:rPr lang="en-US"/>
            </a:br>
            <a:r>
              <a:rPr lang="en-US"/>
              <a:t>However, there will </a:t>
            </a:r>
            <a:r>
              <a:rPr lang="en-US" b="1"/>
              <a:t>NOT</a:t>
            </a:r>
            <a:r>
              <a:rPr lang="en-US"/>
              <a:t> be any weekly exercises, but this hour is assigned for your mandatory assignment</a:t>
            </a:r>
            <a:br>
              <a:rPr lang="en-US"/>
            </a:br>
            <a:r>
              <a:rPr lang="en-US"/>
              <a:t>(we will NOT be there – unless said otherwise).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700"/>
              <a:t>Example: </a:t>
            </a:r>
            <a:br>
              <a:rPr lang="en-US" sz="1700"/>
            </a:br>
            <a:r>
              <a:rPr lang="en-US" sz="3200"/>
              <a:t>AMD Opteron &amp; Intel Xeon/Nehalem</a:t>
            </a: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1006475"/>
            <a:ext cx="4316413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4596" name="Picture 4"/>
          <p:cNvPicPr>
            <a:picLocks noChangeAspect="1" noChangeArrowheads="1"/>
          </p:cNvPicPr>
          <p:nvPr/>
        </p:nvPicPr>
        <p:blipFill>
          <a:blip r:embed="rId3"/>
          <a:srcRect t="9299"/>
          <a:stretch>
            <a:fillRect/>
          </a:stretch>
        </p:blipFill>
        <p:spPr bwMode="auto">
          <a:xfrm>
            <a:off x="5514975" y="1033463"/>
            <a:ext cx="3189288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4597" name="Rectangle 5"/>
          <p:cNvSpPr>
            <a:spLocks noChangeArrowheads="1"/>
          </p:cNvSpPr>
          <p:nvPr/>
        </p:nvSpPr>
        <p:spPr bwMode="auto">
          <a:xfrm>
            <a:off x="1362075" y="2093913"/>
            <a:ext cx="622300" cy="585787"/>
          </a:xfrm>
          <a:prstGeom prst="rect">
            <a:avLst/>
          </a:prstGeom>
          <a:gradFill rotWithShape="1">
            <a:gsLst>
              <a:gs pos="0">
                <a:schemeClr val="hlink">
                  <a:alpha val="39998"/>
                </a:schemeClr>
              </a:gs>
              <a:gs pos="100000">
                <a:schemeClr val="hlink">
                  <a:alpha val="39998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598" name="Rectangle 6"/>
          <p:cNvSpPr>
            <a:spLocks noChangeArrowheads="1"/>
          </p:cNvSpPr>
          <p:nvPr/>
        </p:nvSpPr>
        <p:spPr bwMode="auto">
          <a:xfrm>
            <a:off x="900113" y="2144713"/>
            <a:ext cx="192087" cy="547687"/>
          </a:xfrm>
          <a:prstGeom prst="rect">
            <a:avLst/>
          </a:prstGeom>
          <a:gradFill rotWithShape="1">
            <a:gsLst>
              <a:gs pos="0">
                <a:schemeClr val="hlink">
                  <a:alpha val="79999"/>
                </a:schemeClr>
              </a:gs>
              <a:gs pos="100000">
                <a:schemeClr val="hlink">
                  <a:alpha val="79999"/>
                </a:schemeClr>
              </a:gs>
            </a:gsLst>
            <a:lin ang="5400000" scaled="1"/>
          </a:gradFill>
          <a:ln w="2857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599" name="Rectangle 7"/>
          <p:cNvSpPr>
            <a:spLocks noChangeArrowheads="1"/>
          </p:cNvSpPr>
          <p:nvPr/>
        </p:nvSpPr>
        <p:spPr bwMode="auto">
          <a:xfrm>
            <a:off x="900113" y="2800350"/>
            <a:ext cx="182562" cy="566738"/>
          </a:xfrm>
          <a:prstGeom prst="rect">
            <a:avLst/>
          </a:prstGeom>
          <a:gradFill rotWithShape="1">
            <a:gsLst>
              <a:gs pos="0">
                <a:schemeClr val="accent2">
                  <a:alpha val="79999"/>
                </a:schemeClr>
              </a:gs>
              <a:gs pos="100000">
                <a:schemeClr val="accent2">
                  <a:alpha val="79999"/>
                </a:schemeClr>
              </a:gs>
            </a:gsLst>
            <a:lin ang="5400000" scaled="1"/>
          </a:gradFill>
          <a:ln w="2857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600" name="Rectangle 8"/>
          <p:cNvSpPr>
            <a:spLocks noChangeArrowheads="1"/>
          </p:cNvSpPr>
          <p:nvPr/>
        </p:nvSpPr>
        <p:spPr bwMode="auto">
          <a:xfrm>
            <a:off x="3413125" y="2152650"/>
            <a:ext cx="192088" cy="547688"/>
          </a:xfrm>
          <a:prstGeom prst="rect">
            <a:avLst/>
          </a:prstGeom>
          <a:gradFill rotWithShape="1">
            <a:gsLst>
              <a:gs pos="0">
                <a:srgbClr val="33CC33">
                  <a:alpha val="79999"/>
                </a:srgbClr>
              </a:gs>
              <a:gs pos="100000">
                <a:srgbClr val="33CC33">
                  <a:alpha val="79999"/>
                </a:srgbClr>
              </a:gs>
            </a:gsLst>
            <a:lin ang="5400000" scaled="1"/>
          </a:gradFill>
          <a:ln w="2857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601" name="Rectangle 9"/>
          <p:cNvSpPr>
            <a:spLocks noChangeArrowheads="1"/>
          </p:cNvSpPr>
          <p:nvPr/>
        </p:nvSpPr>
        <p:spPr bwMode="auto">
          <a:xfrm>
            <a:off x="3413125" y="2808288"/>
            <a:ext cx="182563" cy="566737"/>
          </a:xfrm>
          <a:prstGeom prst="rect">
            <a:avLst/>
          </a:prstGeom>
          <a:gradFill rotWithShape="1">
            <a:gsLst>
              <a:gs pos="0">
                <a:schemeClr val="folHlink">
                  <a:alpha val="79999"/>
                </a:schemeClr>
              </a:gs>
              <a:gs pos="100000">
                <a:schemeClr val="folHlink">
                  <a:alpha val="79999"/>
                </a:schemeClr>
              </a:gs>
            </a:gsLst>
            <a:lin ang="5400000" scaled="1"/>
          </a:gradFill>
          <a:ln w="2857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873625" y="1916113"/>
            <a:ext cx="3816350" cy="1655762"/>
            <a:chOff x="3311" y="550"/>
            <a:chExt cx="2404" cy="1043"/>
          </a:xfrm>
        </p:grpSpPr>
        <p:sp>
          <p:nvSpPr>
            <p:cNvPr id="75801" name="AutoShape 11"/>
            <p:cNvSpPr>
              <a:spLocks noChangeArrowheads="1"/>
            </p:cNvSpPr>
            <p:nvPr/>
          </p:nvSpPr>
          <p:spPr bwMode="auto">
            <a:xfrm>
              <a:off x="3311" y="935"/>
              <a:ext cx="1066" cy="2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file system</a:t>
              </a:r>
            </a:p>
          </p:txBody>
        </p:sp>
        <p:sp>
          <p:nvSpPr>
            <p:cNvPr id="75802" name="AutoShape 12"/>
            <p:cNvSpPr>
              <a:spLocks noChangeArrowheads="1"/>
            </p:cNvSpPr>
            <p:nvPr/>
          </p:nvSpPr>
          <p:spPr bwMode="auto">
            <a:xfrm>
              <a:off x="4649" y="935"/>
              <a:ext cx="1066" cy="2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communication </a:t>
              </a:r>
            </a:p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system</a:t>
              </a:r>
            </a:p>
          </p:txBody>
        </p:sp>
        <p:sp>
          <p:nvSpPr>
            <p:cNvPr id="75803" name="AutoShape 13"/>
            <p:cNvSpPr>
              <a:spLocks noChangeArrowheads="1"/>
            </p:cNvSpPr>
            <p:nvPr/>
          </p:nvSpPr>
          <p:spPr bwMode="auto">
            <a:xfrm>
              <a:off x="3900" y="550"/>
              <a:ext cx="1246" cy="2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application</a:t>
              </a:r>
            </a:p>
          </p:txBody>
        </p:sp>
        <p:sp>
          <p:nvSpPr>
            <p:cNvPr id="75804" name="AutoShape 14"/>
            <p:cNvSpPr>
              <a:spLocks noChangeArrowheads="1"/>
            </p:cNvSpPr>
            <p:nvPr/>
          </p:nvSpPr>
          <p:spPr bwMode="auto">
            <a:xfrm>
              <a:off x="3311" y="1321"/>
              <a:ext cx="1066" cy="2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disk</a:t>
              </a:r>
            </a:p>
          </p:txBody>
        </p:sp>
        <p:sp>
          <p:nvSpPr>
            <p:cNvPr id="75805" name="AutoShape 15"/>
            <p:cNvSpPr>
              <a:spLocks noChangeArrowheads="1"/>
            </p:cNvSpPr>
            <p:nvPr/>
          </p:nvSpPr>
          <p:spPr bwMode="auto">
            <a:xfrm>
              <a:off x="4649" y="1321"/>
              <a:ext cx="1066" cy="2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network card</a:t>
              </a:r>
            </a:p>
          </p:txBody>
        </p:sp>
      </p:grpSp>
      <p:sp>
        <p:nvSpPr>
          <p:cNvPr id="1134608" name="Line 16"/>
          <p:cNvSpPr>
            <a:spLocks noChangeShapeType="1"/>
          </p:cNvSpPr>
          <p:nvPr/>
        </p:nvSpPr>
        <p:spPr bwMode="auto">
          <a:xfrm flipH="1" flipV="1">
            <a:off x="5053013" y="2671763"/>
            <a:ext cx="0" cy="863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609" name="Line 17"/>
          <p:cNvSpPr>
            <a:spLocks noChangeShapeType="1"/>
          </p:cNvSpPr>
          <p:nvPr/>
        </p:nvSpPr>
        <p:spPr bwMode="auto">
          <a:xfrm flipH="1" flipV="1">
            <a:off x="8545513" y="2671763"/>
            <a:ext cx="0" cy="863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610" name="Line 18"/>
          <p:cNvSpPr>
            <a:spLocks noChangeShapeType="1"/>
          </p:cNvSpPr>
          <p:nvPr/>
        </p:nvSpPr>
        <p:spPr bwMode="auto">
          <a:xfrm flipV="1">
            <a:off x="5089525" y="2132013"/>
            <a:ext cx="936625" cy="4667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611" name="Line 19"/>
          <p:cNvSpPr>
            <a:spLocks noChangeShapeType="1"/>
          </p:cNvSpPr>
          <p:nvPr/>
        </p:nvSpPr>
        <p:spPr bwMode="auto">
          <a:xfrm flipH="1" flipV="1">
            <a:off x="7608888" y="2132013"/>
            <a:ext cx="936625" cy="4667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612" name="Line 20"/>
          <p:cNvSpPr>
            <a:spLocks noChangeShapeType="1"/>
          </p:cNvSpPr>
          <p:nvPr/>
        </p:nvSpPr>
        <p:spPr bwMode="auto">
          <a:xfrm>
            <a:off x="1025525" y="2225675"/>
            <a:ext cx="48895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613" name="Line 21"/>
          <p:cNvSpPr>
            <a:spLocks noChangeShapeType="1"/>
          </p:cNvSpPr>
          <p:nvPr/>
        </p:nvSpPr>
        <p:spPr bwMode="auto">
          <a:xfrm flipV="1">
            <a:off x="1817688" y="2216150"/>
            <a:ext cx="1598612" cy="9525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614" name="Freeform 22"/>
          <p:cNvSpPr>
            <a:spLocks/>
          </p:cNvSpPr>
          <p:nvPr/>
        </p:nvSpPr>
        <p:spPr bwMode="auto">
          <a:xfrm>
            <a:off x="996950" y="2549525"/>
            <a:ext cx="490538" cy="738188"/>
          </a:xfrm>
          <a:custGeom>
            <a:avLst/>
            <a:gdLst>
              <a:gd name="T0" fmla="*/ 2147483647 w 309"/>
              <a:gd name="T1" fmla="*/ 0 h 465"/>
              <a:gd name="T2" fmla="*/ 2147483647 w 309"/>
              <a:gd name="T3" fmla="*/ 2147483647 h 465"/>
              <a:gd name="T4" fmla="*/ 0 w 309"/>
              <a:gd name="T5" fmla="*/ 2147483647 h 465"/>
              <a:gd name="T6" fmla="*/ 0 60000 65536"/>
              <a:gd name="T7" fmla="*/ 0 60000 65536"/>
              <a:gd name="T8" fmla="*/ 0 60000 65536"/>
              <a:gd name="T9" fmla="*/ 0 w 309"/>
              <a:gd name="T10" fmla="*/ 0 h 465"/>
              <a:gd name="T11" fmla="*/ 309 w 309"/>
              <a:gd name="T12" fmla="*/ 465 h 4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9" h="465">
                <a:moveTo>
                  <a:pt x="309" y="0"/>
                </a:moveTo>
                <a:lnTo>
                  <a:pt x="309" y="465"/>
                </a:lnTo>
                <a:lnTo>
                  <a:pt x="0" y="459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615" name="Freeform 23"/>
          <p:cNvSpPr>
            <a:spLocks/>
          </p:cNvSpPr>
          <p:nvPr/>
        </p:nvSpPr>
        <p:spPr bwMode="auto">
          <a:xfrm>
            <a:off x="1792288" y="2565400"/>
            <a:ext cx="1663700" cy="757238"/>
          </a:xfrm>
          <a:custGeom>
            <a:avLst/>
            <a:gdLst>
              <a:gd name="T0" fmla="*/ 0 w 1048"/>
              <a:gd name="T1" fmla="*/ 0 h 477"/>
              <a:gd name="T2" fmla="*/ 0 w 1048"/>
              <a:gd name="T3" fmla="*/ 2147483647 h 477"/>
              <a:gd name="T4" fmla="*/ 2147483647 w 1048"/>
              <a:gd name="T5" fmla="*/ 2147483647 h 477"/>
              <a:gd name="T6" fmla="*/ 0 60000 65536"/>
              <a:gd name="T7" fmla="*/ 0 60000 65536"/>
              <a:gd name="T8" fmla="*/ 0 60000 65536"/>
              <a:gd name="T9" fmla="*/ 0 w 1048"/>
              <a:gd name="T10" fmla="*/ 0 h 477"/>
              <a:gd name="T11" fmla="*/ 1048 w 1048"/>
              <a:gd name="T12" fmla="*/ 477 h 4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8" h="477">
                <a:moveTo>
                  <a:pt x="0" y="0"/>
                </a:moveTo>
                <a:lnTo>
                  <a:pt x="0" y="477"/>
                </a:lnTo>
                <a:lnTo>
                  <a:pt x="1048" y="477"/>
                </a:lnTo>
              </a:path>
            </a:pathLst>
          </a:custGeom>
          <a:noFill/>
          <a:ln w="38100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5795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9363" y="4606925"/>
            <a:ext cx="16192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4618" name="Rectangle 26"/>
          <p:cNvSpPr>
            <a:spLocks noChangeArrowheads="1"/>
          </p:cNvSpPr>
          <p:nvPr/>
        </p:nvSpPr>
        <p:spPr bwMode="auto">
          <a:xfrm>
            <a:off x="3630613" y="4410075"/>
            <a:ext cx="107950" cy="1079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rcRect l="2382" t="2710" r="2382" b="4065"/>
          <a:stretch>
            <a:fillRect/>
          </a:stretch>
        </p:blipFill>
        <p:spPr bwMode="auto">
          <a:xfrm>
            <a:off x="5592763" y="4092575"/>
            <a:ext cx="2855912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318125" y="725488"/>
            <a:ext cx="2887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/>
              <a:t>Intel Xeon MP Processor-based 4P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387975" y="3749675"/>
            <a:ext cx="12969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/>
              <a:t>Intel Nehalem</a:t>
            </a:r>
          </a:p>
        </p:txBody>
      </p:sp>
      <p:sp>
        <p:nvSpPr>
          <p:cNvPr id="1134617" name="Text Box 25"/>
          <p:cNvSpPr txBox="1">
            <a:spLocks noChangeArrowheads="1"/>
          </p:cNvSpPr>
          <p:nvPr/>
        </p:nvSpPr>
        <p:spPr bwMode="auto">
          <a:xfrm>
            <a:off x="669925" y="5668963"/>
            <a:ext cx="7804150" cy="8223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F"/>
            </a:pPr>
            <a:r>
              <a:rPr lang="en-US" sz="2400" b="0">
                <a:solidFill>
                  <a:schemeClr val="hlink"/>
                </a:solidFill>
              </a:rPr>
              <a:t> Know your hardware – </a:t>
            </a:r>
            <a:br>
              <a:rPr lang="en-US" sz="2400" b="0">
                <a:solidFill>
                  <a:schemeClr val="hlink"/>
                </a:solidFill>
              </a:rPr>
            </a:br>
            <a:r>
              <a:rPr lang="en-US" sz="2400" b="0">
                <a:solidFill>
                  <a:schemeClr val="hlink"/>
                </a:solidFill>
              </a:rPr>
              <a:t>    different configuration may have different bottlenecks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3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3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3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3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3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13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13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46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46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4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-0.02899 -0.03449 L -0.09288 -0.03727 L -0.09288 -0.20393 L -0.22396 -0.19861 L -0.22292 -0.30116 L -0.29601 -0.28518 " pathEditMode="relative" rAng="0" ptsTypes="AAAAAAA">
                                      <p:cBhvr>
                                        <p:cTn id="69" dur="2000" fill="hold"/>
                                        <p:tgtEl>
                                          <p:spTgt spid="1134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601 -0.28519 L -0.28489 -0.29723 L -0.24201 -0.29839 L -0.22187 -0.2757 L -0.20191 -0.30371 L -0.21788 -0.32778 L -0.23802 -0.29723 L -0.28489 -0.29584 L -0.29601 -0.28519 Z " pathEditMode="relative" ptsTypes="AAAAAAAAA">
                                      <p:cBhvr>
                                        <p:cTn id="78" dur="2000" fill="hold"/>
                                        <p:tgtEl>
                                          <p:spTgt spid="1134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6 -0.28519 L -0.28698 -0.29723 L -0.23993 -0.29584 L -0.21198 -0.27455 L -0.22604 -0.32779 L -0.24896 -0.30117 L -0.28593 -0.29862 L -0.296 -0.31459 " pathEditMode="relative" ptsTypes="AAAAAAAA">
                                      <p:cBhvr>
                                        <p:cTn id="87" dur="2000" fill="hold"/>
                                        <p:tgtEl>
                                          <p:spTgt spid="1134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601 -0.31552 L -0.28298 -0.29701 L -0.21805 -0.30094 C -0.20764 -0.28105 -0.22048 -0.20078 -0.22014 -0.17811 C -0.20347 -0.17927 -0.23316 -0.16655 -0.21614 -0.1647 C -0.21476 -0.16516 -0.22048 -0.14388 -0.2191 -0.14434 C -0.21805 -0.1448 -0.22118 -0.10941 -0.22118 -0.10802 C -0.22118 -0.1064 -0.22135 -0.09067 -0.22222 -0.08258 L -0.22639 -0.05968 L -0.2717 -0.034 L -0.31805 -0.03261 " pathEditMode="relative" rAng="0" ptsTypes="AAfffffAAAA">
                                      <p:cBhvr>
                                        <p:cTn id="96" dur="2000" fill="hold"/>
                                        <p:tgtEl>
                                          <p:spTgt spid="1134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1000"/>
                                        <p:tgtEl>
                                          <p:spTgt spid="113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34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34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597" grpId="0" animBg="1"/>
      <p:bldP spid="1134598" grpId="0" animBg="1"/>
      <p:bldP spid="1134599" grpId="0" animBg="1"/>
      <p:bldP spid="1134599" grpId="1" animBg="1"/>
      <p:bldP spid="1134600" grpId="0" animBg="1"/>
      <p:bldP spid="1134600" grpId="1" animBg="1"/>
      <p:bldP spid="1134601" grpId="0" animBg="1"/>
      <p:bldP spid="1134601" grpId="1" animBg="1"/>
      <p:bldP spid="1134608" grpId="0" animBg="1"/>
      <p:bldP spid="1134608" grpId="1" animBg="1"/>
      <p:bldP spid="1134609" grpId="0" animBg="1"/>
      <p:bldP spid="1134609" grpId="1" animBg="1"/>
      <p:bldP spid="1134610" grpId="0" animBg="1"/>
      <p:bldP spid="1134610" grpId="1" animBg="1"/>
      <p:bldP spid="1134611" grpId="0" animBg="1"/>
      <p:bldP spid="1134611" grpId="1" animBg="1"/>
      <p:bldP spid="1134612" grpId="0" animBg="1"/>
      <p:bldP spid="1134612" grpId="1" animBg="1"/>
      <p:bldP spid="1134613" grpId="0" animBg="1"/>
      <p:bldP spid="1134613" grpId="1" animBg="1"/>
      <p:bldP spid="1134614" grpId="0" animBg="1"/>
      <p:bldP spid="1134614" grpId="1" animBg="1"/>
      <p:bldP spid="1134615" grpId="0" animBg="1"/>
      <p:bldP spid="1134615" grpId="1" animBg="1"/>
      <p:bldP spid="1134618" grpId="0" animBg="1"/>
      <p:bldP spid="1134618" grpId="1" animBg="1"/>
      <p:bldP spid="1134618" grpId="2" animBg="1"/>
      <p:bldP spid="1134618" grpId="3" animBg="1"/>
      <p:bldP spid="1134618" grpId="4" animBg="1"/>
      <p:bldP spid="28" grpId="0"/>
      <p:bldP spid="29" grpId="0"/>
      <p:bldP spid="11346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Server Internals Challenges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3588"/>
            <a:ext cx="9144000" cy="5648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i="1"/>
              <a:t>Data retrieval from disk and push to network for many users</a:t>
            </a:r>
            <a:br>
              <a:rPr lang="en-US" i="1"/>
            </a:br>
            <a:endParaRPr lang="en-US" i="1"/>
          </a:p>
          <a:p>
            <a:pPr eaLnBrk="1" hangingPunct="1">
              <a:lnSpc>
                <a:spcPct val="80000"/>
              </a:lnSpc>
            </a:pPr>
            <a:r>
              <a:rPr lang="en-US"/>
              <a:t>Important resources: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memory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busses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CPU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storage (disk) system</a:t>
            </a:r>
          </a:p>
          <a:p>
            <a:pPr lvl="1" eaLnBrk="1" hangingPunct="1">
              <a:lnSpc>
                <a:spcPct val="80000"/>
              </a:lnSpc>
            </a:pPr>
            <a:r>
              <a:rPr lang="en-US"/>
              <a:t>communication (NIC) system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pPr eaLnBrk="1" hangingPunct="1">
              <a:lnSpc>
                <a:spcPct val="80000"/>
              </a:lnSpc>
            </a:pPr>
            <a:r>
              <a:rPr lang="en-US"/>
              <a:t>Much can be done to </a:t>
            </a:r>
            <a:r>
              <a:rPr lang="en-US" b="1"/>
              <a:t>optimize resource utilization</a:t>
            </a:r>
            <a:r>
              <a:rPr lang="en-US"/>
              <a:t>, e.g., scheduling, placement, caching/prefetching, admission control, merging concurrent users, …</a:t>
            </a:r>
            <a:br>
              <a:rPr lang="en-US"/>
            </a:br>
            <a:endParaRPr lang="en-US"/>
          </a:p>
          <a:p>
            <a:pPr eaLnBrk="1" hangingPunct="1">
              <a:lnSpc>
                <a:spcPct val="80000"/>
              </a:lnSpc>
            </a:pPr>
            <a:r>
              <a:rPr lang="en-US">
                <a:solidFill>
                  <a:schemeClr val="hlink"/>
                </a:solidFill>
              </a:rPr>
              <a:t>We will in later lectures look at several of these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4975"/>
            <a:ext cx="7361238" cy="1462088"/>
          </a:xfrm>
        </p:spPr>
        <p:txBody>
          <a:bodyPr/>
          <a:lstStyle/>
          <a:p>
            <a:pPr eaLnBrk="1" hangingPunct="1"/>
            <a:r>
              <a:rPr lang="en-US" sz="4800"/>
              <a:t>Network Approaches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 Network Architecture Approaches</a:t>
            </a:r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3" y="1008063"/>
            <a:ext cx="5113338" cy="55800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/>
              <a:t>WAN backbones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/>
              <a:t>SONET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/>
              <a:t>ATM</a:t>
            </a:r>
            <a:br>
              <a:rPr lang="en-US" sz="1600"/>
            </a:br>
            <a:endParaRPr lang="en-US" sz="1600"/>
          </a:p>
          <a:p>
            <a:pPr eaLnBrk="1" hangingPunct="1">
              <a:lnSpc>
                <a:spcPct val="80000"/>
              </a:lnSpc>
            </a:pPr>
            <a:r>
              <a:rPr lang="en-US" sz="1800"/>
              <a:t>Local distribution network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>
                <a:solidFill>
                  <a:schemeClr val="folHlink"/>
                </a:solidFill>
              </a:rPr>
              <a:t>ADSL (asymmetric digital subscriber line)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/>
              <a:t>FTTC (fiber to the curb)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/>
              <a:t>FTTH (fiber to the home)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>
                <a:solidFill>
                  <a:schemeClr val="folHlink"/>
                </a:solidFill>
              </a:rPr>
              <a:t>HFC (hybrid fiber coax) (=cable modem)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>
                <a:solidFill>
                  <a:schemeClr val="folHlink"/>
                </a:solidFill>
              </a:rPr>
              <a:t>E-PON (Ethernet passive optical network)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/>
              <a:t>…</a:t>
            </a:r>
            <a:br>
              <a:rPr lang="en-US" sz="1600"/>
            </a:br>
            <a:r>
              <a:rPr lang="en-US" sz="1600"/>
              <a:t/>
            </a:r>
            <a:br>
              <a:rPr lang="en-US" sz="1600"/>
            </a:br>
            <a:r>
              <a:rPr lang="en-US" sz="700"/>
              <a:t/>
            </a:r>
            <a:br>
              <a:rPr lang="en-US" sz="700"/>
            </a:br>
            <a:endParaRPr lang="en-US" sz="700"/>
          </a:p>
          <a:p>
            <a:pPr eaLnBrk="1" hangingPunct="1">
              <a:lnSpc>
                <a:spcPct val="80000"/>
              </a:lnSpc>
            </a:pPr>
            <a:r>
              <a:rPr lang="en-US" sz="1800"/>
              <a:t>Has to be aware of different capabilities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/>
              <a:t>loss rate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/>
              <a:t>bandwidth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/>
              <a:t>possible asymmetric links</a:t>
            </a:r>
            <a:br>
              <a:rPr lang="en-US" sz="1600"/>
            </a:br>
            <a:r>
              <a:rPr lang="en-US" sz="1600"/>
              <a:t/>
            </a:r>
            <a:br>
              <a:rPr lang="en-US" sz="1600"/>
            </a:br>
            <a:endParaRPr lang="en-US" sz="1600"/>
          </a:p>
          <a:p>
            <a:pPr lvl="1" eaLnBrk="1" hangingPunct="1">
              <a:lnSpc>
                <a:spcPct val="80000"/>
              </a:lnSpc>
            </a:pPr>
            <a:r>
              <a:rPr lang="en-US" sz="1600"/>
              <a:t>distance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/>
              <a:t>load</a:t>
            </a:r>
            <a:br>
              <a:rPr lang="en-US" sz="1600"/>
            </a:br>
            <a:endParaRPr lang="en-US" sz="1600"/>
          </a:p>
          <a:p>
            <a:pPr lvl="1" eaLnBrk="1" hangingPunct="1">
              <a:lnSpc>
                <a:spcPct val="80000"/>
              </a:lnSpc>
            </a:pPr>
            <a:r>
              <a:rPr lang="en-US" sz="1600"/>
              <a:t>….</a:t>
            </a:r>
          </a:p>
        </p:txBody>
      </p:sp>
      <p:grpSp>
        <p:nvGrpSpPr>
          <p:cNvPr id="79876" name="Group 4"/>
          <p:cNvGrpSpPr>
            <a:grpSpLocks/>
          </p:cNvGrpSpPr>
          <p:nvPr/>
        </p:nvGrpSpPr>
        <p:grpSpPr bwMode="auto">
          <a:xfrm>
            <a:off x="6480175" y="873125"/>
            <a:ext cx="890588" cy="642938"/>
            <a:chOff x="2896" y="2246"/>
            <a:chExt cx="561" cy="405"/>
          </a:xfrm>
        </p:grpSpPr>
        <p:sp>
          <p:nvSpPr>
            <p:cNvPr id="79921" name="Freeform 5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22" name="Freeform 6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23" name="Freeform 7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24" name="Freeform 8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25" name="Freeform 9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26" name="Freeform 10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27" name="Freeform 11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28" name="Freeform 12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29" name="Freeform 13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30" name="Freeform 14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31" name="Freeform 15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32" name="Freeform 16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33" name="Freeform 17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34" name="Freeform 18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35" name="Freeform 19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36" name="Freeform 20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37" name="Freeform 21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38" name="Freeform 22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39" name="Freeform 23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40" name="Freeform 2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41" name="Freeform 25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42" name="Freeform 2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43" name="Freeform 27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44" name="Freeform 28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45" name="Freeform 29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46" name="Freeform 30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47" name="Freeform 31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48" name="Freeform 32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49" name="Freeform 33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9877" name="AutoShape 34"/>
          <p:cNvSpPr>
            <a:spLocks noChangeArrowheads="1"/>
          </p:cNvSpPr>
          <p:nvPr/>
        </p:nvSpPr>
        <p:spPr bwMode="auto">
          <a:xfrm>
            <a:off x="6048375" y="1727200"/>
            <a:ext cx="1852613" cy="1052513"/>
          </a:xfrm>
          <a:prstGeom prst="cloudCallout">
            <a:avLst>
              <a:gd name="adj1" fmla="val -8782"/>
              <a:gd name="adj2" fmla="val 2866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 b="0"/>
              <a:t>ATM/SONET</a:t>
            </a:r>
            <a:br>
              <a:rPr lang="en-US" sz="1400" b="0"/>
            </a:br>
            <a:r>
              <a:rPr lang="en-US" sz="1400" b="0"/>
              <a:t>backbone</a:t>
            </a:r>
          </a:p>
          <a:p>
            <a:pPr algn="ctr"/>
            <a:r>
              <a:rPr lang="en-US" sz="1400" b="0"/>
              <a:t>network</a:t>
            </a:r>
          </a:p>
          <a:p>
            <a:pPr algn="ctr"/>
            <a:r>
              <a:rPr lang="en-US" sz="1400" b="0"/>
              <a:t> </a:t>
            </a:r>
          </a:p>
        </p:txBody>
      </p:sp>
      <p:pic>
        <p:nvPicPr>
          <p:cNvPr id="79878" name="Picture 35" descr="j021328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3025" y="5770563"/>
            <a:ext cx="1055688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36" descr="j021328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0500" y="5768975"/>
            <a:ext cx="1055688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37" descr="j021328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9563" y="5775325"/>
            <a:ext cx="1055687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9881" name="Group 38"/>
          <p:cNvGrpSpPr>
            <a:grpSpLocks/>
          </p:cNvGrpSpPr>
          <p:nvPr/>
        </p:nvGrpSpPr>
        <p:grpSpPr bwMode="auto">
          <a:xfrm>
            <a:off x="6480175" y="3181350"/>
            <a:ext cx="890588" cy="642938"/>
            <a:chOff x="2896" y="2246"/>
            <a:chExt cx="561" cy="405"/>
          </a:xfrm>
        </p:grpSpPr>
        <p:sp>
          <p:nvSpPr>
            <p:cNvPr id="79892" name="Freeform 39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93" name="Freeform 40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94" name="Freeform 41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95" name="Freeform 42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96" name="Freeform 43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97" name="Freeform 44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98" name="Freeform 45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99" name="Freeform 46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00" name="Freeform 47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01" name="Freeform 48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02" name="Freeform 49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03" name="Freeform 50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04" name="Freeform 51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05" name="Freeform 52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06" name="Freeform 53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07" name="Freeform 54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08" name="Freeform 55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09" name="Freeform 56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10" name="Freeform 57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11" name="Freeform 58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12" name="Freeform 59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13" name="Freeform 60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14" name="Freeform 61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15" name="Freeform 62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16" name="Freeform 63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17" name="Freeform 64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18" name="Freeform 65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19" name="Freeform 66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20" name="Freeform 67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9882" name="Line 68"/>
          <p:cNvSpPr>
            <a:spLocks noChangeShapeType="1"/>
          </p:cNvSpPr>
          <p:nvPr/>
        </p:nvSpPr>
        <p:spPr bwMode="auto">
          <a:xfrm flipH="1">
            <a:off x="5976938" y="3933825"/>
            <a:ext cx="682625" cy="1690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3" name="Line 69"/>
          <p:cNvSpPr>
            <a:spLocks noChangeShapeType="1"/>
          </p:cNvSpPr>
          <p:nvPr/>
        </p:nvSpPr>
        <p:spPr bwMode="auto">
          <a:xfrm>
            <a:off x="6985000" y="396875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4" name="Line 70"/>
          <p:cNvSpPr>
            <a:spLocks noChangeShapeType="1"/>
          </p:cNvSpPr>
          <p:nvPr/>
        </p:nvSpPr>
        <p:spPr bwMode="auto">
          <a:xfrm>
            <a:off x="7308850" y="3897313"/>
            <a:ext cx="97155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5" name="Line 71"/>
          <p:cNvSpPr>
            <a:spLocks noChangeShapeType="1"/>
          </p:cNvSpPr>
          <p:nvPr/>
        </p:nvSpPr>
        <p:spPr bwMode="auto">
          <a:xfrm>
            <a:off x="7451725" y="3681413"/>
            <a:ext cx="1296988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6" name="Line 72"/>
          <p:cNvSpPr>
            <a:spLocks noChangeShapeType="1"/>
          </p:cNvSpPr>
          <p:nvPr/>
        </p:nvSpPr>
        <p:spPr bwMode="auto">
          <a:xfrm>
            <a:off x="6985000" y="1557338"/>
            <a:ext cx="0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7" name="Line 73"/>
          <p:cNvSpPr>
            <a:spLocks noChangeShapeType="1"/>
          </p:cNvSpPr>
          <p:nvPr/>
        </p:nvSpPr>
        <p:spPr bwMode="auto">
          <a:xfrm>
            <a:off x="6948488" y="28892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8" name="Text Box 74"/>
          <p:cNvSpPr txBox="1">
            <a:spLocks noChangeArrowheads="1"/>
          </p:cNvSpPr>
          <p:nvPr/>
        </p:nvSpPr>
        <p:spPr bwMode="auto">
          <a:xfrm>
            <a:off x="7724775" y="3556000"/>
            <a:ext cx="808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/>
              <a:t>wireless</a:t>
            </a:r>
          </a:p>
        </p:txBody>
      </p:sp>
      <p:sp>
        <p:nvSpPr>
          <p:cNvPr id="79889" name="Text Box 75"/>
          <p:cNvSpPr txBox="1">
            <a:spLocks noChangeArrowheads="1"/>
          </p:cNvSpPr>
          <p:nvPr/>
        </p:nvSpPr>
        <p:spPr bwMode="auto">
          <a:xfrm>
            <a:off x="6985000" y="5157788"/>
            <a:ext cx="593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/>
              <a:t>cable</a:t>
            </a:r>
          </a:p>
        </p:txBody>
      </p:sp>
      <p:sp>
        <p:nvSpPr>
          <p:cNvPr id="79890" name="Text Box 76"/>
          <p:cNvSpPr txBox="1">
            <a:spLocks noChangeArrowheads="1"/>
          </p:cNvSpPr>
          <p:nvPr/>
        </p:nvSpPr>
        <p:spPr bwMode="auto">
          <a:xfrm>
            <a:off x="7667625" y="4456113"/>
            <a:ext cx="957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/>
              <a:t>telephone</a:t>
            </a:r>
          </a:p>
        </p:txBody>
      </p:sp>
      <p:sp>
        <p:nvSpPr>
          <p:cNvPr id="79891" name="Text Box 77"/>
          <p:cNvSpPr txBox="1">
            <a:spLocks noChangeArrowheads="1"/>
          </p:cNvSpPr>
          <p:nvPr/>
        </p:nvSpPr>
        <p:spPr bwMode="auto">
          <a:xfrm>
            <a:off x="5867400" y="4184650"/>
            <a:ext cx="598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/>
              <a:t>ADSL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69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9714" name="Picture 2" descr="MMj0300508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9338" y="6034088"/>
            <a:ext cx="685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9715" name="Picture 3" descr="MMj0300508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9338" y="5141913"/>
            <a:ext cx="685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9716" name="Picture 4" descr="MMj0300508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7750" y="4213225"/>
            <a:ext cx="685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Network Challenges</a:t>
            </a:r>
          </a:p>
        </p:txBody>
      </p:sp>
      <p:sp>
        <p:nvSpPr>
          <p:cNvPr id="11397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400175"/>
            <a:ext cx="9144000" cy="2044700"/>
          </a:xfrm>
        </p:spPr>
        <p:txBody>
          <a:bodyPr/>
          <a:lstStyle/>
          <a:p>
            <a:pPr eaLnBrk="1" hangingPunct="1"/>
            <a:r>
              <a:rPr lang="en-US" sz="2400" smtClean="0"/>
              <a:t>Distribution in </a:t>
            </a:r>
            <a:r>
              <a:rPr lang="en-US" sz="2400" smtClean="0">
                <a:solidFill>
                  <a:schemeClr val="folHlink"/>
                </a:solidFill>
              </a:rPr>
              <a:t>LANs</a:t>
            </a:r>
            <a:r>
              <a:rPr lang="en-US" sz="2400" smtClean="0"/>
              <a:t> is more or less solved: </a:t>
            </a:r>
            <a:br>
              <a:rPr lang="en-US" sz="2400" smtClean="0"/>
            </a:br>
            <a:r>
              <a:rPr lang="en-US" sz="2400" i="1" smtClean="0">
                <a:solidFill>
                  <a:schemeClr val="hlink"/>
                </a:solidFill>
              </a:rPr>
              <a:t>OVERPROVISIONING</a:t>
            </a:r>
            <a:r>
              <a:rPr lang="en-US" sz="2400" smtClean="0">
                <a:solidFill>
                  <a:schemeClr val="hlink"/>
                </a:solidFill>
              </a:rPr>
              <a:t>  works</a:t>
            </a:r>
          </a:p>
          <a:p>
            <a:pPr lvl="1" eaLnBrk="1" hangingPunct="1"/>
            <a:r>
              <a:rPr lang="en-US" sz="2000" smtClean="0"/>
              <a:t>established in studio business</a:t>
            </a:r>
          </a:p>
          <a:p>
            <a:pPr lvl="1" eaLnBrk="1" hangingPunct="1"/>
            <a:r>
              <a:rPr lang="en-US" sz="2000" smtClean="0"/>
              <a:t>established in small area (hotel/hospital/plane/…) businesses</a:t>
            </a:r>
          </a:p>
        </p:txBody>
      </p:sp>
      <p:sp>
        <p:nvSpPr>
          <p:cNvPr id="1139719" name="AutoShape 7"/>
          <p:cNvSpPr>
            <a:spLocks noChangeArrowheads="1"/>
          </p:cNvSpPr>
          <p:nvPr/>
        </p:nvSpPr>
        <p:spPr bwMode="auto">
          <a:xfrm>
            <a:off x="2659063" y="4151313"/>
            <a:ext cx="3133725" cy="2260600"/>
          </a:xfrm>
          <a:prstGeom prst="cloudCallout">
            <a:avLst>
              <a:gd name="adj1" fmla="val 8611"/>
              <a:gd name="adj2" fmla="val 5125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 algn="ctr"/>
            <a:r>
              <a:rPr lang="en-US" sz="1400" b="0"/>
              <a:t> Network</a:t>
            </a:r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 bwMode="auto">
          <a:xfrm flipH="1">
            <a:off x="6659563" y="5924550"/>
            <a:ext cx="635000" cy="720725"/>
            <a:chOff x="4666" y="2982"/>
            <a:chExt cx="481" cy="568"/>
          </a:xfrm>
        </p:grpSpPr>
        <p:sp>
          <p:nvSpPr>
            <p:cNvPr id="81045" name="AutoShape 9"/>
            <p:cNvSpPr>
              <a:spLocks noChangeAspect="1" noChangeArrowheads="1" noTextEdit="1"/>
            </p:cNvSpPr>
            <p:nvPr/>
          </p:nvSpPr>
          <p:spPr bwMode="auto">
            <a:xfrm>
              <a:off x="4666" y="2982"/>
              <a:ext cx="481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46" name="Freeform 10"/>
            <p:cNvSpPr>
              <a:spLocks noChangeAspect="1"/>
            </p:cNvSpPr>
            <p:nvPr/>
          </p:nvSpPr>
          <p:spPr bwMode="auto">
            <a:xfrm>
              <a:off x="4666" y="2982"/>
              <a:ext cx="362" cy="517"/>
            </a:xfrm>
            <a:custGeom>
              <a:avLst/>
              <a:gdLst>
                <a:gd name="T0" fmla="*/ 5 w 724"/>
                <a:gd name="T1" fmla="*/ 2 h 1033"/>
                <a:gd name="T2" fmla="*/ 1 w 724"/>
                <a:gd name="T3" fmla="*/ 21 h 1033"/>
                <a:gd name="T4" fmla="*/ 5 w 724"/>
                <a:gd name="T5" fmla="*/ 23 h 1033"/>
                <a:gd name="T6" fmla="*/ 5 w 724"/>
                <a:gd name="T7" fmla="*/ 23 h 1033"/>
                <a:gd name="T8" fmla="*/ 6 w 724"/>
                <a:gd name="T9" fmla="*/ 23 h 1033"/>
                <a:gd name="T10" fmla="*/ 7 w 724"/>
                <a:gd name="T11" fmla="*/ 23 h 1033"/>
                <a:gd name="T12" fmla="*/ 8 w 724"/>
                <a:gd name="T13" fmla="*/ 23 h 1033"/>
                <a:gd name="T14" fmla="*/ 10 w 724"/>
                <a:gd name="T15" fmla="*/ 23 h 1033"/>
                <a:gd name="T16" fmla="*/ 11 w 724"/>
                <a:gd name="T17" fmla="*/ 23 h 1033"/>
                <a:gd name="T18" fmla="*/ 13 w 724"/>
                <a:gd name="T19" fmla="*/ 24 h 1033"/>
                <a:gd name="T20" fmla="*/ 13 w 724"/>
                <a:gd name="T21" fmla="*/ 24 h 1033"/>
                <a:gd name="T22" fmla="*/ 13 w 724"/>
                <a:gd name="T23" fmla="*/ 24 h 1033"/>
                <a:gd name="T24" fmla="*/ 13 w 724"/>
                <a:gd name="T25" fmla="*/ 25 h 1033"/>
                <a:gd name="T26" fmla="*/ 13 w 724"/>
                <a:gd name="T27" fmla="*/ 26 h 1033"/>
                <a:gd name="T28" fmla="*/ 13 w 724"/>
                <a:gd name="T29" fmla="*/ 27 h 1033"/>
                <a:gd name="T30" fmla="*/ 12 w 724"/>
                <a:gd name="T31" fmla="*/ 27 h 1033"/>
                <a:gd name="T32" fmla="*/ 11 w 724"/>
                <a:gd name="T33" fmla="*/ 27 h 1033"/>
                <a:gd name="T34" fmla="*/ 10 w 724"/>
                <a:gd name="T35" fmla="*/ 27 h 1033"/>
                <a:gd name="T36" fmla="*/ 9 w 724"/>
                <a:gd name="T37" fmla="*/ 28 h 1033"/>
                <a:gd name="T38" fmla="*/ 7 w 724"/>
                <a:gd name="T39" fmla="*/ 28 h 1033"/>
                <a:gd name="T40" fmla="*/ 6 w 724"/>
                <a:gd name="T41" fmla="*/ 28 h 1033"/>
                <a:gd name="T42" fmla="*/ 5 w 724"/>
                <a:gd name="T43" fmla="*/ 28 h 1033"/>
                <a:gd name="T44" fmla="*/ 4 w 724"/>
                <a:gd name="T45" fmla="*/ 29 h 1033"/>
                <a:gd name="T46" fmla="*/ 4 w 724"/>
                <a:gd name="T47" fmla="*/ 29 h 1033"/>
                <a:gd name="T48" fmla="*/ 4 w 724"/>
                <a:gd name="T49" fmla="*/ 30 h 1033"/>
                <a:gd name="T50" fmla="*/ 4 w 724"/>
                <a:gd name="T51" fmla="*/ 30 h 1033"/>
                <a:gd name="T52" fmla="*/ 5 w 724"/>
                <a:gd name="T53" fmla="*/ 31 h 1033"/>
                <a:gd name="T54" fmla="*/ 5 w 724"/>
                <a:gd name="T55" fmla="*/ 31 h 1033"/>
                <a:gd name="T56" fmla="*/ 6 w 724"/>
                <a:gd name="T57" fmla="*/ 31 h 1033"/>
                <a:gd name="T58" fmla="*/ 8 w 724"/>
                <a:gd name="T59" fmla="*/ 31 h 1033"/>
                <a:gd name="T60" fmla="*/ 9 w 724"/>
                <a:gd name="T61" fmla="*/ 32 h 1033"/>
                <a:gd name="T62" fmla="*/ 11 w 724"/>
                <a:gd name="T63" fmla="*/ 32 h 1033"/>
                <a:gd name="T64" fmla="*/ 12 w 724"/>
                <a:gd name="T65" fmla="*/ 32 h 1033"/>
                <a:gd name="T66" fmla="*/ 14 w 724"/>
                <a:gd name="T67" fmla="*/ 33 h 1033"/>
                <a:gd name="T68" fmla="*/ 15 w 724"/>
                <a:gd name="T69" fmla="*/ 33 h 1033"/>
                <a:gd name="T70" fmla="*/ 16 w 724"/>
                <a:gd name="T71" fmla="*/ 33 h 1033"/>
                <a:gd name="T72" fmla="*/ 17 w 724"/>
                <a:gd name="T73" fmla="*/ 32 h 1033"/>
                <a:gd name="T74" fmla="*/ 18 w 724"/>
                <a:gd name="T75" fmla="*/ 32 h 1033"/>
                <a:gd name="T76" fmla="*/ 19 w 724"/>
                <a:gd name="T77" fmla="*/ 31 h 1033"/>
                <a:gd name="T78" fmla="*/ 20 w 724"/>
                <a:gd name="T79" fmla="*/ 31 h 1033"/>
                <a:gd name="T80" fmla="*/ 21 w 724"/>
                <a:gd name="T81" fmla="*/ 30 h 1033"/>
                <a:gd name="T82" fmla="*/ 22 w 724"/>
                <a:gd name="T83" fmla="*/ 30 h 1033"/>
                <a:gd name="T84" fmla="*/ 22 w 724"/>
                <a:gd name="T85" fmla="*/ 29 h 1033"/>
                <a:gd name="T86" fmla="*/ 22 w 724"/>
                <a:gd name="T87" fmla="*/ 29 h 1033"/>
                <a:gd name="T88" fmla="*/ 22 w 724"/>
                <a:gd name="T89" fmla="*/ 29 h 1033"/>
                <a:gd name="T90" fmla="*/ 21 w 724"/>
                <a:gd name="T91" fmla="*/ 28 h 1033"/>
                <a:gd name="T92" fmla="*/ 20 w 724"/>
                <a:gd name="T93" fmla="*/ 28 h 1033"/>
                <a:gd name="T94" fmla="*/ 20 w 724"/>
                <a:gd name="T95" fmla="*/ 27 h 1033"/>
                <a:gd name="T96" fmla="*/ 20 w 724"/>
                <a:gd name="T97" fmla="*/ 25 h 1033"/>
                <a:gd name="T98" fmla="*/ 20 w 724"/>
                <a:gd name="T99" fmla="*/ 23 h 1033"/>
                <a:gd name="T100" fmla="*/ 19 w 724"/>
                <a:gd name="T101" fmla="*/ 21 h 1033"/>
                <a:gd name="T102" fmla="*/ 22 w 724"/>
                <a:gd name="T103" fmla="*/ 3 h 1033"/>
                <a:gd name="T104" fmla="*/ 21 w 724"/>
                <a:gd name="T105" fmla="*/ 0 h 1033"/>
                <a:gd name="T106" fmla="*/ 6 w 724"/>
                <a:gd name="T107" fmla="*/ 2 h 10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24"/>
                <a:gd name="T163" fmla="*/ 0 h 1033"/>
                <a:gd name="T164" fmla="*/ 724 w 724"/>
                <a:gd name="T165" fmla="*/ 1033 h 10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24" h="1033">
                  <a:moveTo>
                    <a:pt x="179" y="62"/>
                  </a:moveTo>
                  <a:lnTo>
                    <a:pt x="152" y="56"/>
                  </a:lnTo>
                  <a:lnTo>
                    <a:pt x="0" y="623"/>
                  </a:lnTo>
                  <a:lnTo>
                    <a:pt x="31" y="642"/>
                  </a:lnTo>
                  <a:lnTo>
                    <a:pt x="31" y="671"/>
                  </a:lnTo>
                  <a:lnTo>
                    <a:pt x="132" y="719"/>
                  </a:lnTo>
                  <a:lnTo>
                    <a:pt x="135" y="719"/>
                  </a:lnTo>
                  <a:lnTo>
                    <a:pt x="143" y="720"/>
                  </a:lnTo>
                  <a:lnTo>
                    <a:pt x="154" y="720"/>
                  </a:lnTo>
                  <a:lnTo>
                    <a:pt x="169" y="721"/>
                  </a:lnTo>
                  <a:lnTo>
                    <a:pt x="188" y="724"/>
                  </a:lnTo>
                  <a:lnTo>
                    <a:pt x="209" y="725"/>
                  </a:lnTo>
                  <a:lnTo>
                    <a:pt x="230" y="727"/>
                  </a:lnTo>
                  <a:lnTo>
                    <a:pt x="255" y="728"/>
                  </a:lnTo>
                  <a:lnTo>
                    <a:pt x="278" y="730"/>
                  </a:lnTo>
                  <a:lnTo>
                    <a:pt x="302" y="733"/>
                  </a:lnTo>
                  <a:lnTo>
                    <a:pt x="326" y="734"/>
                  </a:lnTo>
                  <a:lnTo>
                    <a:pt x="348" y="736"/>
                  </a:lnTo>
                  <a:lnTo>
                    <a:pt x="369" y="739"/>
                  </a:lnTo>
                  <a:lnTo>
                    <a:pt x="387" y="740"/>
                  </a:lnTo>
                  <a:lnTo>
                    <a:pt x="402" y="742"/>
                  </a:lnTo>
                  <a:lnTo>
                    <a:pt x="414" y="743"/>
                  </a:lnTo>
                  <a:lnTo>
                    <a:pt x="414" y="745"/>
                  </a:lnTo>
                  <a:lnTo>
                    <a:pt x="415" y="752"/>
                  </a:lnTo>
                  <a:lnTo>
                    <a:pt x="415" y="763"/>
                  </a:lnTo>
                  <a:lnTo>
                    <a:pt x="414" y="777"/>
                  </a:lnTo>
                  <a:lnTo>
                    <a:pt x="411" y="793"/>
                  </a:lnTo>
                  <a:lnTo>
                    <a:pt x="407" y="811"/>
                  </a:lnTo>
                  <a:lnTo>
                    <a:pt x="399" y="832"/>
                  </a:lnTo>
                  <a:lnTo>
                    <a:pt x="387" y="853"/>
                  </a:lnTo>
                  <a:lnTo>
                    <a:pt x="385" y="853"/>
                  </a:lnTo>
                  <a:lnTo>
                    <a:pt x="377" y="854"/>
                  </a:lnTo>
                  <a:lnTo>
                    <a:pt x="365" y="855"/>
                  </a:lnTo>
                  <a:lnTo>
                    <a:pt x="350" y="857"/>
                  </a:lnTo>
                  <a:lnTo>
                    <a:pt x="333" y="859"/>
                  </a:lnTo>
                  <a:lnTo>
                    <a:pt x="313" y="862"/>
                  </a:lnTo>
                  <a:lnTo>
                    <a:pt x="291" y="865"/>
                  </a:lnTo>
                  <a:lnTo>
                    <a:pt x="268" y="869"/>
                  </a:lnTo>
                  <a:lnTo>
                    <a:pt x="245" y="872"/>
                  </a:lnTo>
                  <a:lnTo>
                    <a:pt x="222" y="876"/>
                  </a:lnTo>
                  <a:lnTo>
                    <a:pt x="200" y="879"/>
                  </a:lnTo>
                  <a:lnTo>
                    <a:pt x="181" y="884"/>
                  </a:lnTo>
                  <a:lnTo>
                    <a:pt x="162" y="887"/>
                  </a:lnTo>
                  <a:lnTo>
                    <a:pt x="146" y="891"/>
                  </a:lnTo>
                  <a:lnTo>
                    <a:pt x="135" y="895"/>
                  </a:lnTo>
                  <a:lnTo>
                    <a:pt x="127" y="899"/>
                  </a:lnTo>
                  <a:lnTo>
                    <a:pt x="119" y="906"/>
                  </a:lnTo>
                  <a:lnTo>
                    <a:pt x="113" y="914"/>
                  </a:lnTo>
                  <a:lnTo>
                    <a:pt x="111" y="922"/>
                  </a:lnTo>
                  <a:lnTo>
                    <a:pt x="109" y="930"/>
                  </a:lnTo>
                  <a:lnTo>
                    <a:pt x="112" y="940"/>
                  </a:lnTo>
                  <a:lnTo>
                    <a:pt x="118" y="951"/>
                  </a:lnTo>
                  <a:lnTo>
                    <a:pt x="126" y="959"/>
                  </a:lnTo>
                  <a:lnTo>
                    <a:pt x="136" y="963"/>
                  </a:lnTo>
                  <a:lnTo>
                    <a:pt x="144" y="965"/>
                  </a:lnTo>
                  <a:lnTo>
                    <a:pt x="156" y="969"/>
                  </a:lnTo>
                  <a:lnTo>
                    <a:pt x="172" y="974"/>
                  </a:lnTo>
                  <a:lnTo>
                    <a:pt x="190" y="978"/>
                  </a:lnTo>
                  <a:lnTo>
                    <a:pt x="212" y="984"/>
                  </a:lnTo>
                  <a:lnTo>
                    <a:pt x="235" y="990"/>
                  </a:lnTo>
                  <a:lnTo>
                    <a:pt x="259" y="995"/>
                  </a:lnTo>
                  <a:lnTo>
                    <a:pt x="285" y="1001"/>
                  </a:lnTo>
                  <a:lnTo>
                    <a:pt x="310" y="1008"/>
                  </a:lnTo>
                  <a:lnTo>
                    <a:pt x="335" y="1014"/>
                  </a:lnTo>
                  <a:lnTo>
                    <a:pt x="361" y="1018"/>
                  </a:lnTo>
                  <a:lnTo>
                    <a:pt x="384" y="1024"/>
                  </a:lnTo>
                  <a:lnTo>
                    <a:pt x="406" y="1028"/>
                  </a:lnTo>
                  <a:lnTo>
                    <a:pt x="425" y="1031"/>
                  </a:lnTo>
                  <a:lnTo>
                    <a:pt x="441" y="1032"/>
                  </a:lnTo>
                  <a:lnTo>
                    <a:pt x="455" y="1033"/>
                  </a:lnTo>
                  <a:lnTo>
                    <a:pt x="468" y="1032"/>
                  </a:lnTo>
                  <a:lnTo>
                    <a:pt x="483" y="1030"/>
                  </a:lnTo>
                  <a:lnTo>
                    <a:pt x="500" y="1025"/>
                  </a:lnTo>
                  <a:lnTo>
                    <a:pt x="517" y="1020"/>
                  </a:lnTo>
                  <a:lnTo>
                    <a:pt x="536" y="1013"/>
                  </a:lnTo>
                  <a:lnTo>
                    <a:pt x="555" y="1005"/>
                  </a:lnTo>
                  <a:lnTo>
                    <a:pt x="575" y="997"/>
                  </a:lnTo>
                  <a:lnTo>
                    <a:pt x="594" y="987"/>
                  </a:lnTo>
                  <a:lnTo>
                    <a:pt x="614" y="978"/>
                  </a:lnTo>
                  <a:lnTo>
                    <a:pt x="631" y="969"/>
                  </a:lnTo>
                  <a:lnTo>
                    <a:pt x="649" y="960"/>
                  </a:lnTo>
                  <a:lnTo>
                    <a:pt x="664" y="952"/>
                  </a:lnTo>
                  <a:lnTo>
                    <a:pt x="676" y="944"/>
                  </a:lnTo>
                  <a:lnTo>
                    <a:pt x="687" y="936"/>
                  </a:lnTo>
                  <a:lnTo>
                    <a:pt x="695" y="930"/>
                  </a:lnTo>
                  <a:lnTo>
                    <a:pt x="699" y="925"/>
                  </a:lnTo>
                  <a:lnTo>
                    <a:pt x="702" y="917"/>
                  </a:lnTo>
                  <a:lnTo>
                    <a:pt x="699" y="910"/>
                  </a:lnTo>
                  <a:lnTo>
                    <a:pt x="692" y="904"/>
                  </a:lnTo>
                  <a:lnTo>
                    <a:pt x="682" y="900"/>
                  </a:lnTo>
                  <a:lnTo>
                    <a:pt x="669" y="895"/>
                  </a:lnTo>
                  <a:lnTo>
                    <a:pt x="657" y="892"/>
                  </a:lnTo>
                  <a:lnTo>
                    <a:pt x="644" y="888"/>
                  </a:lnTo>
                  <a:lnTo>
                    <a:pt x="634" y="886"/>
                  </a:lnTo>
                  <a:lnTo>
                    <a:pt x="633" y="879"/>
                  </a:lnTo>
                  <a:lnTo>
                    <a:pt x="631" y="861"/>
                  </a:lnTo>
                  <a:lnTo>
                    <a:pt x="628" y="833"/>
                  </a:lnTo>
                  <a:lnTo>
                    <a:pt x="623" y="798"/>
                  </a:lnTo>
                  <a:lnTo>
                    <a:pt x="618" y="760"/>
                  </a:lnTo>
                  <a:lnTo>
                    <a:pt x="611" y="720"/>
                  </a:lnTo>
                  <a:lnTo>
                    <a:pt x="603" y="682"/>
                  </a:lnTo>
                  <a:lnTo>
                    <a:pt x="592" y="647"/>
                  </a:lnTo>
                  <a:lnTo>
                    <a:pt x="724" y="137"/>
                  </a:lnTo>
                  <a:lnTo>
                    <a:pt x="697" y="86"/>
                  </a:lnTo>
                  <a:lnTo>
                    <a:pt x="712" y="52"/>
                  </a:lnTo>
                  <a:lnTo>
                    <a:pt x="643" y="0"/>
                  </a:lnTo>
                  <a:lnTo>
                    <a:pt x="627" y="9"/>
                  </a:lnTo>
                  <a:lnTo>
                    <a:pt x="179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47" name="Freeform 11"/>
            <p:cNvSpPr>
              <a:spLocks noChangeAspect="1"/>
            </p:cNvSpPr>
            <p:nvPr/>
          </p:nvSpPr>
          <p:spPr bwMode="auto">
            <a:xfrm>
              <a:off x="4685" y="2998"/>
              <a:ext cx="299" cy="300"/>
            </a:xfrm>
            <a:custGeom>
              <a:avLst/>
              <a:gdLst>
                <a:gd name="T0" fmla="*/ 0 w 598"/>
                <a:gd name="T1" fmla="*/ 17 h 602"/>
                <a:gd name="T2" fmla="*/ 14 w 598"/>
                <a:gd name="T3" fmla="*/ 18 h 602"/>
                <a:gd name="T4" fmla="*/ 19 w 598"/>
                <a:gd name="T5" fmla="*/ 0 h 602"/>
                <a:gd name="T6" fmla="*/ 19 w 598"/>
                <a:gd name="T7" fmla="*/ 0 h 602"/>
                <a:gd name="T8" fmla="*/ 5 w 598"/>
                <a:gd name="T9" fmla="*/ 1 h 602"/>
                <a:gd name="T10" fmla="*/ 5 w 598"/>
                <a:gd name="T11" fmla="*/ 1 h 602"/>
                <a:gd name="T12" fmla="*/ 0 w 598"/>
                <a:gd name="T13" fmla="*/ 17 h 6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8"/>
                <a:gd name="T22" fmla="*/ 0 h 602"/>
                <a:gd name="T23" fmla="*/ 598 w 598"/>
                <a:gd name="T24" fmla="*/ 602 h 6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8" h="602">
                  <a:moveTo>
                    <a:pt x="0" y="573"/>
                  </a:moveTo>
                  <a:lnTo>
                    <a:pt x="436" y="602"/>
                  </a:lnTo>
                  <a:lnTo>
                    <a:pt x="598" y="0"/>
                  </a:lnTo>
                  <a:lnTo>
                    <a:pt x="578" y="9"/>
                  </a:lnTo>
                  <a:lnTo>
                    <a:pt x="147" y="54"/>
                  </a:lnTo>
                  <a:lnTo>
                    <a:pt x="131" y="51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48" name="Freeform 12"/>
            <p:cNvSpPr>
              <a:spLocks noChangeAspect="1"/>
            </p:cNvSpPr>
            <p:nvPr/>
          </p:nvSpPr>
          <p:spPr bwMode="auto">
            <a:xfrm>
              <a:off x="4910" y="2999"/>
              <a:ext cx="88" cy="308"/>
            </a:xfrm>
            <a:custGeom>
              <a:avLst/>
              <a:gdLst>
                <a:gd name="T0" fmla="*/ 5 w 177"/>
                <a:gd name="T1" fmla="*/ 0 h 617"/>
                <a:gd name="T2" fmla="*/ 5 w 177"/>
                <a:gd name="T3" fmla="*/ 0 h 617"/>
                <a:gd name="T4" fmla="*/ 0 w 177"/>
                <a:gd name="T5" fmla="*/ 19 h 617"/>
                <a:gd name="T6" fmla="*/ 0 w 177"/>
                <a:gd name="T7" fmla="*/ 19 h 617"/>
                <a:gd name="T8" fmla="*/ 5 w 177"/>
                <a:gd name="T9" fmla="*/ 0 h 6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"/>
                <a:gd name="T16" fmla="*/ 0 h 617"/>
                <a:gd name="T17" fmla="*/ 177 w 177"/>
                <a:gd name="T18" fmla="*/ 617 h 6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" h="617">
                  <a:moveTo>
                    <a:pt x="165" y="0"/>
                  </a:moveTo>
                  <a:lnTo>
                    <a:pt x="177" y="5"/>
                  </a:lnTo>
                  <a:lnTo>
                    <a:pt x="10" y="617"/>
                  </a:lnTo>
                  <a:lnTo>
                    <a:pt x="0" y="60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49" name="Freeform 13"/>
            <p:cNvSpPr>
              <a:spLocks noChangeAspect="1"/>
            </p:cNvSpPr>
            <p:nvPr/>
          </p:nvSpPr>
          <p:spPr bwMode="auto">
            <a:xfrm>
              <a:off x="4921" y="3005"/>
              <a:ext cx="88" cy="311"/>
            </a:xfrm>
            <a:custGeom>
              <a:avLst/>
              <a:gdLst>
                <a:gd name="T0" fmla="*/ 5 w 178"/>
                <a:gd name="T1" fmla="*/ 0 h 621"/>
                <a:gd name="T2" fmla="*/ 5 w 178"/>
                <a:gd name="T3" fmla="*/ 1 h 621"/>
                <a:gd name="T4" fmla="*/ 0 w 178"/>
                <a:gd name="T5" fmla="*/ 20 h 621"/>
                <a:gd name="T6" fmla="*/ 0 w 178"/>
                <a:gd name="T7" fmla="*/ 20 h 621"/>
                <a:gd name="T8" fmla="*/ 5 w 178"/>
                <a:gd name="T9" fmla="*/ 0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"/>
                <a:gd name="T16" fmla="*/ 0 h 621"/>
                <a:gd name="T17" fmla="*/ 178 w 178"/>
                <a:gd name="T18" fmla="*/ 621 h 6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" h="621">
                  <a:moveTo>
                    <a:pt x="167" y="0"/>
                  </a:moveTo>
                  <a:lnTo>
                    <a:pt x="178" y="12"/>
                  </a:lnTo>
                  <a:lnTo>
                    <a:pt x="9" y="621"/>
                  </a:lnTo>
                  <a:lnTo>
                    <a:pt x="0" y="6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50" name="Freeform 14"/>
            <p:cNvSpPr>
              <a:spLocks noChangeAspect="1"/>
            </p:cNvSpPr>
            <p:nvPr/>
          </p:nvSpPr>
          <p:spPr bwMode="auto">
            <a:xfrm>
              <a:off x="4896" y="3307"/>
              <a:ext cx="14" cy="11"/>
            </a:xfrm>
            <a:custGeom>
              <a:avLst/>
              <a:gdLst>
                <a:gd name="T0" fmla="*/ 1 w 27"/>
                <a:gd name="T1" fmla="*/ 0 h 22"/>
                <a:gd name="T2" fmla="*/ 0 w 27"/>
                <a:gd name="T3" fmla="*/ 1 h 22"/>
                <a:gd name="T4" fmla="*/ 1 w 27"/>
                <a:gd name="T5" fmla="*/ 1 h 22"/>
                <a:gd name="T6" fmla="*/ 1 w 27"/>
                <a:gd name="T7" fmla="*/ 1 h 22"/>
                <a:gd name="T8" fmla="*/ 1 w 27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2"/>
                <a:gd name="T17" fmla="*/ 27 w 2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2">
                  <a:moveTo>
                    <a:pt x="18" y="0"/>
                  </a:moveTo>
                  <a:lnTo>
                    <a:pt x="0" y="12"/>
                  </a:lnTo>
                  <a:lnTo>
                    <a:pt x="8" y="22"/>
                  </a:lnTo>
                  <a:lnTo>
                    <a:pt x="27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51" name="Freeform 15"/>
            <p:cNvSpPr>
              <a:spLocks noChangeAspect="1"/>
            </p:cNvSpPr>
            <p:nvPr/>
          </p:nvSpPr>
          <p:spPr bwMode="auto">
            <a:xfrm>
              <a:off x="4905" y="3315"/>
              <a:ext cx="14" cy="11"/>
            </a:xfrm>
            <a:custGeom>
              <a:avLst/>
              <a:gdLst>
                <a:gd name="T0" fmla="*/ 1 w 28"/>
                <a:gd name="T1" fmla="*/ 0 h 22"/>
                <a:gd name="T2" fmla="*/ 0 w 28"/>
                <a:gd name="T3" fmla="*/ 1 h 22"/>
                <a:gd name="T4" fmla="*/ 1 w 28"/>
                <a:gd name="T5" fmla="*/ 1 h 22"/>
                <a:gd name="T6" fmla="*/ 1 w 28"/>
                <a:gd name="T7" fmla="*/ 1 h 22"/>
                <a:gd name="T8" fmla="*/ 1 w 2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2"/>
                <a:gd name="T17" fmla="*/ 28 w 2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2">
                  <a:moveTo>
                    <a:pt x="19" y="0"/>
                  </a:moveTo>
                  <a:lnTo>
                    <a:pt x="0" y="13"/>
                  </a:lnTo>
                  <a:lnTo>
                    <a:pt x="8" y="22"/>
                  </a:lnTo>
                  <a:lnTo>
                    <a:pt x="28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52" name="Freeform 16"/>
            <p:cNvSpPr>
              <a:spLocks noChangeAspect="1"/>
            </p:cNvSpPr>
            <p:nvPr/>
          </p:nvSpPr>
          <p:spPr bwMode="auto">
            <a:xfrm>
              <a:off x="4700" y="3302"/>
              <a:ext cx="183" cy="22"/>
            </a:xfrm>
            <a:custGeom>
              <a:avLst/>
              <a:gdLst>
                <a:gd name="T0" fmla="*/ 12 w 366"/>
                <a:gd name="T1" fmla="*/ 0 h 45"/>
                <a:gd name="T2" fmla="*/ 12 w 366"/>
                <a:gd name="T3" fmla="*/ 1 h 45"/>
                <a:gd name="T4" fmla="*/ 12 w 366"/>
                <a:gd name="T5" fmla="*/ 1 h 45"/>
                <a:gd name="T6" fmla="*/ 12 w 366"/>
                <a:gd name="T7" fmla="*/ 1 h 45"/>
                <a:gd name="T8" fmla="*/ 11 w 366"/>
                <a:gd name="T9" fmla="*/ 1 h 45"/>
                <a:gd name="T10" fmla="*/ 11 w 366"/>
                <a:gd name="T11" fmla="*/ 1 h 45"/>
                <a:gd name="T12" fmla="*/ 10 w 366"/>
                <a:gd name="T13" fmla="*/ 1 h 45"/>
                <a:gd name="T14" fmla="*/ 10 w 366"/>
                <a:gd name="T15" fmla="*/ 1 h 45"/>
                <a:gd name="T16" fmla="*/ 9 w 366"/>
                <a:gd name="T17" fmla="*/ 1 h 45"/>
                <a:gd name="T18" fmla="*/ 8 w 366"/>
                <a:gd name="T19" fmla="*/ 0 h 45"/>
                <a:gd name="T20" fmla="*/ 7 w 366"/>
                <a:gd name="T21" fmla="*/ 0 h 45"/>
                <a:gd name="T22" fmla="*/ 6 w 366"/>
                <a:gd name="T23" fmla="*/ 0 h 45"/>
                <a:gd name="T24" fmla="*/ 6 w 366"/>
                <a:gd name="T25" fmla="*/ 0 h 45"/>
                <a:gd name="T26" fmla="*/ 5 w 366"/>
                <a:gd name="T27" fmla="*/ 0 h 45"/>
                <a:gd name="T28" fmla="*/ 4 w 366"/>
                <a:gd name="T29" fmla="*/ 0 h 45"/>
                <a:gd name="T30" fmla="*/ 3 w 366"/>
                <a:gd name="T31" fmla="*/ 0 h 45"/>
                <a:gd name="T32" fmla="*/ 2 w 366"/>
                <a:gd name="T33" fmla="*/ 0 h 45"/>
                <a:gd name="T34" fmla="*/ 0 w 366"/>
                <a:gd name="T35" fmla="*/ 0 h 45"/>
                <a:gd name="T36" fmla="*/ 1 w 366"/>
                <a:gd name="T37" fmla="*/ 0 h 45"/>
                <a:gd name="T38" fmla="*/ 1 w 366"/>
                <a:gd name="T39" fmla="*/ 0 h 45"/>
                <a:gd name="T40" fmla="*/ 1 w 366"/>
                <a:gd name="T41" fmla="*/ 0 h 45"/>
                <a:gd name="T42" fmla="*/ 1 w 366"/>
                <a:gd name="T43" fmla="*/ 0 h 45"/>
                <a:gd name="T44" fmla="*/ 1 w 366"/>
                <a:gd name="T45" fmla="*/ 0 h 45"/>
                <a:gd name="T46" fmla="*/ 2 w 366"/>
                <a:gd name="T47" fmla="*/ 0 h 45"/>
                <a:gd name="T48" fmla="*/ 2 w 366"/>
                <a:gd name="T49" fmla="*/ 0 h 45"/>
                <a:gd name="T50" fmla="*/ 2 w 366"/>
                <a:gd name="T51" fmla="*/ 0 h 45"/>
                <a:gd name="T52" fmla="*/ 3 w 366"/>
                <a:gd name="T53" fmla="*/ 0 h 45"/>
                <a:gd name="T54" fmla="*/ 4 w 366"/>
                <a:gd name="T55" fmla="*/ 0 h 45"/>
                <a:gd name="T56" fmla="*/ 5 w 366"/>
                <a:gd name="T57" fmla="*/ 0 h 45"/>
                <a:gd name="T58" fmla="*/ 6 w 366"/>
                <a:gd name="T59" fmla="*/ 0 h 45"/>
                <a:gd name="T60" fmla="*/ 7 w 366"/>
                <a:gd name="T61" fmla="*/ 0 h 45"/>
                <a:gd name="T62" fmla="*/ 8 w 366"/>
                <a:gd name="T63" fmla="*/ 0 h 45"/>
                <a:gd name="T64" fmla="*/ 9 w 366"/>
                <a:gd name="T65" fmla="*/ 0 h 45"/>
                <a:gd name="T66" fmla="*/ 10 w 366"/>
                <a:gd name="T67" fmla="*/ 0 h 45"/>
                <a:gd name="T68" fmla="*/ 12 w 366"/>
                <a:gd name="T69" fmla="*/ 0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6"/>
                <a:gd name="T106" fmla="*/ 0 h 45"/>
                <a:gd name="T107" fmla="*/ 366 w 366"/>
                <a:gd name="T108" fmla="*/ 45 h 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6" h="45">
                  <a:moveTo>
                    <a:pt x="366" y="23"/>
                  </a:moveTo>
                  <a:lnTo>
                    <a:pt x="364" y="45"/>
                  </a:lnTo>
                  <a:lnTo>
                    <a:pt x="362" y="45"/>
                  </a:lnTo>
                  <a:lnTo>
                    <a:pt x="356" y="44"/>
                  </a:lnTo>
                  <a:lnTo>
                    <a:pt x="346" y="42"/>
                  </a:lnTo>
                  <a:lnTo>
                    <a:pt x="332" y="41"/>
                  </a:lnTo>
                  <a:lnTo>
                    <a:pt x="316" y="38"/>
                  </a:lnTo>
                  <a:lnTo>
                    <a:pt x="295" y="36"/>
                  </a:lnTo>
                  <a:lnTo>
                    <a:pt x="273" y="33"/>
                  </a:lnTo>
                  <a:lnTo>
                    <a:pt x="248" y="30"/>
                  </a:lnTo>
                  <a:lnTo>
                    <a:pt x="221" y="28"/>
                  </a:lnTo>
                  <a:lnTo>
                    <a:pt x="192" y="26"/>
                  </a:lnTo>
                  <a:lnTo>
                    <a:pt x="162" y="23"/>
                  </a:lnTo>
                  <a:lnTo>
                    <a:pt x="131" y="22"/>
                  </a:lnTo>
                  <a:lnTo>
                    <a:pt x="99" y="21"/>
                  </a:lnTo>
                  <a:lnTo>
                    <a:pt x="67" y="21"/>
                  </a:lnTo>
                  <a:lnTo>
                    <a:pt x="33" y="21"/>
                  </a:lnTo>
                  <a:lnTo>
                    <a:pt x="0" y="22"/>
                  </a:lnTo>
                  <a:lnTo>
                    <a:pt x="5" y="5"/>
                  </a:lnTo>
                  <a:lnTo>
                    <a:pt x="6" y="5"/>
                  </a:lnTo>
                  <a:lnTo>
                    <a:pt x="9" y="4"/>
                  </a:lnTo>
                  <a:lnTo>
                    <a:pt x="15" y="4"/>
                  </a:lnTo>
                  <a:lnTo>
                    <a:pt x="23" y="3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34" y="2"/>
                  </a:lnTo>
                  <a:lnTo>
                    <a:pt x="162" y="3"/>
                  </a:lnTo>
                  <a:lnTo>
                    <a:pt x="196" y="5"/>
                  </a:lnTo>
                  <a:lnTo>
                    <a:pt x="233" y="8"/>
                  </a:lnTo>
                  <a:lnTo>
                    <a:pt x="273" y="12"/>
                  </a:lnTo>
                  <a:lnTo>
                    <a:pt x="318" y="18"/>
                  </a:lnTo>
                  <a:lnTo>
                    <a:pt x="366" y="23"/>
                  </a:lnTo>
                  <a:close/>
                </a:path>
              </a:pathLst>
            </a:custGeom>
            <a:solidFill>
              <a:srgbClr val="6BADC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53" name="Freeform 17"/>
            <p:cNvSpPr>
              <a:spLocks noChangeAspect="1"/>
            </p:cNvSpPr>
            <p:nvPr/>
          </p:nvSpPr>
          <p:spPr bwMode="auto">
            <a:xfrm>
              <a:off x="4775" y="3263"/>
              <a:ext cx="20" cy="19"/>
            </a:xfrm>
            <a:custGeom>
              <a:avLst/>
              <a:gdLst>
                <a:gd name="T0" fmla="*/ 1 w 39"/>
                <a:gd name="T1" fmla="*/ 2 h 38"/>
                <a:gd name="T2" fmla="*/ 1 w 39"/>
                <a:gd name="T3" fmla="*/ 1 h 38"/>
                <a:gd name="T4" fmla="*/ 1 w 39"/>
                <a:gd name="T5" fmla="*/ 2 h 38"/>
                <a:gd name="T6" fmla="*/ 1 w 39"/>
                <a:gd name="T7" fmla="*/ 1 h 38"/>
                <a:gd name="T8" fmla="*/ 0 w 39"/>
                <a:gd name="T9" fmla="*/ 1 h 38"/>
                <a:gd name="T10" fmla="*/ 1 w 39"/>
                <a:gd name="T11" fmla="*/ 1 h 38"/>
                <a:gd name="T12" fmla="*/ 1 w 39"/>
                <a:gd name="T13" fmla="*/ 0 h 38"/>
                <a:gd name="T14" fmla="*/ 1 w 39"/>
                <a:gd name="T15" fmla="*/ 1 h 38"/>
                <a:gd name="T16" fmla="*/ 2 w 39"/>
                <a:gd name="T17" fmla="*/ 1 h 38"/>
                <a:gd name="T18" fmla="*/ 1 w 39"/>
                <a:gd name="T19" fmla="*/ 1 h 38"/>
                <a:gd name="T20" fmla="*/ 1 w 39"/>
                <a:gd name="T21" fmla="*/ 2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38"/>
                <a:gd name="T35" fmla="*/ 39 w 39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38">
                  <a:moveTo>
                    <a:pt x="30" y="38"/>
                  </a:moveTo>
                  <a:lnTo>
                    <a:pt x="18" y="31"/>
                  </a:lnTo>
                  <a:lnTo>
                    <a:pt x="6" y="37"/>
                  </a:lnTo>
                  <a:lnTo>
                    <a:pt x="9" y="23"/>
                  </a:lnTo>
                  <a:lnTo>
                    <a:pt x="0" y="13"/>
                  </a:lnTo>
                  <a:lnTo>
                    <a:pt x="14" y="13"/>
                  </a:lnTo>
                  <a:lnTo>
                    <a:pt x="21" y="0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29" y="25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54" name="Freeform 18"/>
            <p:cNvSpPr>
              <a:spLocks noChangeAspect="1"/>
            </p:cNvSpPr>
            <p:nvPr/>
          </p:nvSpPr>
          <p:spPr bwMode="auto">
            <a:xfrm>
              <a:off x="4714" y="3028"/>
              <a:ext cx="234" cy="229"/>
            </a:xfrm>
            <a:custGeom>
              <a:avLst/>
              <a:gdLst>
                <a:gd name="T0" fmla="*/ 15 w 466"/>
                <a:gd name="T1" fmla="*/ 0 h 459"/>
                <a:gd name="T2" fmla="*/ 15 w 466"/>
                <a:gd name="T3" fmla="*/ 0 h 459"/>
                <a:gd name="T4" fmla="*/ 4 w 466"/>
                <a:gd name="T5" fmla="*/ 0 h 459"/>
                <a:gd name="T6" fmla="*/ 0 w 466"/>
                <a:gd name="T7" fmla="*/ 14 h 459"/>
                <a:gd name="T8" fmla="*/ 1 w 466"/>
                <a:gd name="T9" fmla="*/ 14 h 459"/>
                <a:gd name="T10" fmla="*/ 4 w 466"/>
                <a:gd name="T11" fmla="*/ 1 h 459"/>
                <a:gd name="T12" fmla="*/ 15 w 466"/>
                <a:gd name="T13" fmla="*/ 0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6"/>
                <a:gd name="T22" fmla="*/ 0 h 459"/>
                <a:gd name="T23" fmla="*/ 466 w 466"/>
                <a:gd name="T24" fmla="*/ 459 h 4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6" h="459">
                  <a:moveTo>
                    <a:pt x="464" y="7"/>
                  </a:moveTo>
                  <a:lnTo>
                    <a:pt x="466" y="0"/>
                  </a:lnTo>
                  <a:lnTo>
                    <a:pt x="108" y="30"/>
                  </a:lnTo>
                  <a:lnTo>
                    <a:pt x="0" y="459"/>
                  </a:lnTo>
                  <a:lnTo>
                    <a:pt x="14" y="457"/>
                  </a:lnTo>
                  <a:lnTo>
                    <a:pt x="118" y="38"/>
                  </a:lnTo>
                  <a:lnTo>
                    <a:pt x="46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55" name="Freeform 19"/>
            <p:cNvSpPr>
              <a:spLocks noChangeAspect="1"/>
            </p:cNvSpPr>
            <p:nvPr/>
          </p:nvSpPr>
          <p:spPr bwMode="auto">
            <a:xfrm>
              <a:off x="4934" y="3034"/>
              <a:ext cx="79" cy="280"/>
            </a:xfrm>
            <a:custGeom>
              <a:avLst/>
              <a:gdLst>
                <a:gd name="T0" fmla="*/ 5 w 157"/>
                <a:gd name="T1" fmla="*/ 1 h 560"/>
                <a:gd name="T2" fmla="*/ 1 w 157"/>
                <a:gd name="T3" fmla="*/ 18 h 560"/>
                <a:gd name="T4" fmla="*/ 0 w 157"/>
                <a:gd name="T5" fmla="*/ 18 h 560"/>
                <a:gd name="T6" fmla="*/ 5 w 157"/>
                <a:gd name="T7" fmla="*/ 0 h 560"/>
                <a:gd name="T8" fmla="*/ 5 w 157"/>
                <a:gd name="T9" fmla="*/ 1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560"/>
                <a:gd name="T17" fmla="*/ 157 w 157"/>
                <a:gd name="T18" fmla="*/ 560 h 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560">
                  <a:moveTo>
                    <a:pt x="157" y="15"/>
                  </a:moveTo>
                  <a:lnTo>
                    <a:pt x="15" y="553"/>
                  </a:lnTo>
                  <a:lnTo>
                    <a:pt x="0" y="560"/>
                  </a:lnTo>
                  <a:lnTo>
                    <a:pt x="154" y="0"/>
                  </a:lnTo>
                  <a:lnTo>
                    <a:pt x="157" y="15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56" name="Freeform 20"/>
            <p:cNvSpPr>
              <a:spLocks noChangeAspect="1"/>
            </p:cNvSpPr>
            <p:nvPr/>
          </p:nvSpPr>
          <p:spPr bwMode="auto">
            <a:xfrm>
              <a:off x="4733" y="3319"/>
              <a:ext cx="143" cy="21"/>
            </a:xfrm>
            <a:custGeom>
              <a:avLst/>
              <a:gdLst>
                <a:gd name="T0" fmla="*/ 0 w 287"/>
                <a:gd name="T1" fmla="*/ 0 h 43"/>
                <a:gd name="T2" fmla="*/ 0 w 287"/>
                <a:gd name="T3" fmla="*/ 0 h 43"/>
                <a:gd name="T4" fmla="*/ 0 w 287"/>
                <a:gd name="T5" fmla="*/ 0 h 43"/>
                <a:gd name="T6" fmla="*/ 0 w 287"/>
                <a:gd name="T7" fmla="*/ 0 h 43"/>
                <a:gd name="T8" fmla="*/ 0 w 287"/>
                <a:gd name="T9" fmla="*/ 0 h 43"/>
                <a:gd name="T10" fmla="*/ 0 w 287"/>
                <a:gd name="T11" fmla="*/ 0 h 43"/>
                <a:gd name="T12" fmla="*/ 0 w 287"/>
                <a:gd name="T13" fmla="*/ 0 h 43"/>
                <a:gd name="T14" fmla="*/ 0 w 287"/>
                <a:gd name="T15" fmla="*/ 0 h 43"/>
                <a:gd name="T16" fmla="*/ 0 w 287"/>
                <a:gd name="T17" fmla="*/ 0 h 43"/>
                <a:gd name="T18" fmla="*/ 0 w 287"/>
                <a:gd name="T19" fmla="*/ 0 h 43"/>
                <a:gd name="T20" fmla="*/ 0 w 287"/>
                <a:gd name="T21" fmla="*/ 0 h 43"/>
                <a:gd name="T22" fmla="*/ 1 w 287"/>
                <a:gd name="T23" fmla="*/ 1 h 43"/>
                <a:gd name="T24" fmla="*/ 1 w 287"/>
                <a:gd name="T25" fmla="*/ 1 h 43"/>
                <a:gd name="T26" fmla="*/ 2 w 287"/>
                <a:gd name="T27" fmla="*/ 1 h 43"/>
                <a:gd name="T28" fmla="*/ 3 w 287"/>
                <a:gd name="T29" fmla="*/ 1 h 43"/>
                <a:gd name="T30" fmla="*/ 4 w 287"/>
                <a:gd name="T31" fmla="*/ 1 h 43"/>
                <a:gd name="T32" fmla="*/ 4 w 287"/>
                <a:gd name="T33" fmla="*/ 1 h 43"/>
                <a:gd name="T34" fmla="*/ 5 w 287"/>
                <a:gd name="T35" fmla="*/ 1 h 43"/>
                <a:gd name="T36" fmla="*/ 6 w 287"/>
                <a:gd name="T37" fmla="*/ 1 h 43"/>
                <a:gd name="T38" fmla="*/ 7 w 287"/>
                <a:gd name="T39" fmla="*/ 1 h 43"/>
                <a:gd name="T40" fmla="*/ 7 w 287"/>
                <a:gd name="T41" fmla="*/ 1 h 43"/>
                <a:gd name="T42" fmla="*/ 8 w 287"/>
                <a:gd name="T43" fmla="*/ 1 h 43"/>
                <a:gd name="T44" fmla="*/ 8 w 287"/>
                <a:gd name="T45" fmla="*/ 1 h 43"/>
                <a:gd name="T46" fmla="*/ 8 w 287"/>
                <a:gd name="T47" fmla="*/ 1 h 43"/>
                <a:gd name="T48" fmla="*/ 8 w 287"/>
                <a:gd name="T49" fmla="*/ 1 h 43"/>
                <a:gd name="T50" fmla="*/ 8 w 287"/>
                <a:gd name="T51" fmla="*/ 1 h 43"/>
                <a:gd name="T52" fmla="*/ 8 w 287"/>
                <a:gd name="T53" fmla="*/ 1 h 43"/>
                <a:gd name="T54" fmla="*/ 8 w 287"/>
                <a:gd name="T55" fmla="*/ 1 h 43"/>
                <a:gd name="T56" fmla="*/ 7 w 287"/>
                <a:gd name="T57" fmla="*/ 1 h 43"/>
                <a:gd name="T58" fmla="*/ 7 w 287"/>
                <a:gd name="T59" fmla="*/ 1 h 43"/>
                <a:gd name="T60" fmla="*/ 6 w 287"/>
                <a:gd name="T61" fmla="*/ 1 h 43"/>
                <a:gd name="T62" fmla="*/ 6 w 287"/>
                <a:gd name="T63" fmla="*/ 1 h 43"/>
                <a:gd name="T64" fmla="*/ 5 w 287"/>
                <a:gd name="T65" fmla="*/ 1 h 43"/>
                <a:gd name="T66" fmla="*/ 4 w 287"/>
                <a:gd name="T67" fmla="*/ 0 h 43"/>
                <a:gd name="T68" fmla="*/ 3 w 287"/>
                <a:gd name="T69" fmla="*/ 0 h 43"/>
                <a:gd name="T70" fmla="*/ 3 w 287"/>
                <a:gd name="T71" fmla="*/ 0 h 43"/>
                <a:gd name="T72" fmla="*/ 2 w 287"/>
                <a:gd name="T73" fmla="*/ 0 h 43"/>
                <a:gd name="T74" fmla="*/ 2 w 287"/>
                <a:gd name="T75" fmla="*/ 0 h 43"/>
                <a:gd name="T76" fmla="*/ 1 w 287"/>
                <a:gd name="T77" fmla="*/ 0 h 43"/>
                <a:gd name="T78" fmla="*/ 1 w 287"/>
                <a:gd name="T79" fmla="*/ 0 h 43"/>
                <a:gd name="T80" fmla="*/ 1 w 287"/>
                <a:gd name="T81" fmla="*/ 0 h 43"/>
                <a:gd name="T82" fmla="*/ 0 w 287"/>
                <a:gd name="T83" fmla="*/ 0 h 43"/>
                <a:gd name="T84" fmla="*/ 0 w 287"/>
                <a:gd name="T85" fmla="*/ 0 h 43"/>
                <a:gd name="T86" fmla="*/ 0 w 287"/>
                <a:gd name="T87" fmla="*/ 0 h 43"/>
                <a:gd name="T88" fmla="*/ 0 w 287"/>
                <a:gd name="T89" fmla="*/ 0 h 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7"/>
                <a:gd name="T136" fmla="*/ 0 h 43"/>
                <a:gd name="T137" fmla="*/ 287 w 287"/>
                <a:gd name="T138" fmla="*/ 43 h 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7" h="43">
                  <a:moveTo>
                    <a:pt x="18" y="0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9" y="24"/>
                  </a:lnTo>
                  <a:lnTo>
                    <a:pt x="16" y="26"/>
                  </a:lnTo>
                  <a:lnTo>
                    <a:pt x="28" y="30"/>
                  </a:lnTo>
                  <a:lnTo>
                    <a:pt x="45" y="32"/>
                  </a:lnTo>
                  <a:lnTo>
                    <a:pt x="63" y="33"/>
                  </a:lnTo>
                  <a:lnTo>
                    <a:pt x="85" y="36"/>
                  </a:lnTo>
                  <a:lnTo>
                    <a:pt x="108" y="37"/>
                  </a:lnTo>
                  <a:lnTo>
                    <a:pt x="133" y="38"/>
                  </a:lnTo>
                  <a:lnTo>
                    <a:pt x="157" y="39"/>
                  </a:lnTo>
                  <a:lnTo>
                    <a:pt x="182" y="40"/>
                  </a:lnTo>
                  <a:lnTo>
                    <a:pt x="206" y="41"/>
                  </a:lnTo>
                  <a:lnTo>
                    <a:pt x="228" y="41"/>
                  </a:lnTo>
                  <a:lnTo>
                    <a:pt x="247" y="41"/>
                  </a:lnTo>
                  <a:lnTo>
                    <a:pt x="263" y="43"/>
                  </a:lnTo>
                  <a:lnTo>
                    <a:pt x="276" y="43"/>
                  </a:lnTo>
                  <a:lnTo>
                    <a:pt x="284" y="43"/>
                  </a:lnTo>
                  <a:lnTo>
                    <a:pt x="287" y="43"/>
                  </a:lnTo>
                  <a:lnTo>
                    <a:pt x="284" y="43"/>
                  </a:lnTo>
                  <a:lnTo>
                    <a:pt x="276" y="41"/>
                  </a:lnTo>
                  <a:lnTo>
                    <a:pt x="266" y="41"/>
                  </a:lnTo>
                  <a:lnTo>
                    <a:pt x="251" y="39"/>
                  </a:lnTo>
                  <a:lnTo>
                    <a:pt x="232" y="38"/>
                  </a:lnTo>
                  <a:lnTo>
                    <a:pt x="213" y="37"/>
                  </a:lnTo>
                  <a:lnTo>
                    <a:pt x="192" y="35"/>
                  </a:lnTo>
                  <a:lnTo>
                    <a:pt x="170" y="33"/>
                  </a:lnTo>
                  <a:lnTo>
                    <a:pt x="147" y="31"/>
                  </a:lnTo>
                  <a:lnTo>
                    <a:pt x="125" y="29"/>
                  </a:lnTo>
                  <a:lnTo>
                    <a:pt x="103" y="28"/>
                  </a:lnTo>
                  <a:lnTo>
                    <a:pt x="85" y="25"/>
                  </a:lnTo>
                  <a:lnTo>
                    <a:pt x="68" y="24"/>
                  </a:lnTo>
                  <a:lnTo>
                    <a:pt x="53" y="23"/>
                  </a:lnTo>
                  <a:lnTo>
                    <a:pt x="42" y="22"/>
                  </a:lnTo>
                  <a:lnTo>
                    <a:pt x="35" y="21"/>
                  </a:lnTo>
                  <a:lnTo>
                    <a:pt x="24" y="15"/>
                  </a:lnTo>
                  <a:lnTo>
                    <a:pt x="18" y="8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57" name="Freeform 21"/>
            <p:cNvSpPr>
              <a:spLocks noChangeAspect="1"/>
            </p:cNvSpPr>
            <p:nvPr/>
          </p:nvSpPr>
          <p:spPr bwMode="auto">
            <a:xfrm>
              <a:off x="4885" y="3354"/>
              <a:ext cx="52" cy="30"/>
            </a:xfrm>
            <a:custGeom>
              <a:avLst/>
              <a:gdLst>
                <a:gd name="T0" fmla="*/ 3 w 103"/>
                <a:gd name="T1" fmla="*/ 1 h 60"/>
                <a:gd name="T2" fmla="*/ 0 w 103"/>
                <a:gd name="T3" fmla="*/ 0 h 60"/>
                <a:gd name="T4" fmla="*/ 1 w 103"/>
                <a:gd name="T5" fmla="*/ 1 h 60"/>
                <a:gd name="T6" fmla="*/ 1 w 103"/>
                <a:gd name="T7" fmla="*/ 1 h 60"/>
                <a:gd name="T8" fmla="*/ 1 w 103"/>
                <a:gd name="T9" fmla="*/ 1 h 60"/>
                <a:gd name="T10" fmla="*/ 1 w 103"/>
                <a:gd name="T11" fmla="*/ 2 h 60"/>
                <a:gd name="T12" fmla="*/ 4 w 103"/>
                <a:gd name="T13" fmla="*/ 2 h 60"/>
                <a:gd name="T14" fmla="*/ 4 w 103"/>
                <a:gd name="T15" fmla="*/ 2 h 60"/>
                <a:gd name="T16" fmla="*/ 4 w 103"/>
                <a:gd name="T17" fmla="*/ 1 h 60"/>
                <a:gd name="T18" fmla="*/ 3 w 103"/>
                <a:gd name="T19" fmla="*/ 1 h 60"/>
                <a:gd name="T20" fmla="*/ 3 w 103"/>
                <a:gd name="T21" fmla="*/ 1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"/>
                <a:gd name="T34" fmla="*/ 0 h 60"/>
                <a:gd name="T35" fmla="*/ 103 w 103"/>
                <a:gd name="T36" fmla="*/ 60 h 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" h="60">
                  <a:moveTo>
                    <a:pt x="94" y="5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1" y="20"/>
                  </a:lnTo>
                  <a:lnTo>
                    <a:pt x="1" y="29"/>
                  </a:lnTo>
                  <a:lnTo>
                    <a:pt x="1" y="38"/>
                  </a:lnTo>
                  <a:lnTo>
                    <a:pt x="103" y="60"/>
                  </a:lnTo>
                  <a:lnTo>
                    <a:pt x="100" y="37"/>
                  </a:lnTo>
                  <a:lnTo>
                    <a:pt x="98" y="20"/>
                  </a:lnTo>
                  <a:lnTo>
                    <a:pt x="95" y="8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58" name="Freeform 22"/>
            <p:cNvSpPr>
              <a:spLocks noChangeAspect="1"/>
            </p:cNvSpPr>
            <p:nvPr/>
          </p:nvSpPr>
          <p:spPr bwMode="auto">
            <a:xfrm>
              <a:off x="4870" y="3373"/>
              <a:ext cx="67" cy="65"/>
            </a:xfrm>
            <a:custGeom>
              <a:avLst/>
              <a:gdLst>
                <a:gd name="T0" fmla="*/ 1 w 134"/>
                <a:gd name="T1" fmla="*/ 0 h 129"/>
                <a:gd name="T2" fmla="*/ 1 w 134"/>
                <a:gd name="T3" fmla="*/ 2 h 129"/>
                <a:gd name="T4" fmla="*/ 1 w 134"/>
                <a:gd name="T5" fmla="*/ 3 h 129"/>
                <a:gd name="T6" fmla="*/ 1 w 134"/>
                <a:gd name="T7" fmla="*/ 3 h 129"/>
                <a:gd name="T8" fmla="*/ 0 w 134"/>
                <a:gd name="T9" fmla="*/ 4 h 129"/>
                <a:gd name="T10" fmla="*/ 5 w 134"/>
                <a:gd name="T11" fmla="*/ 5 h 129"/>
                <a:gd name="T12" fmla="*/ 5 w 134"/>
                <a:gd name="T13" fmla="*/ 4 h 129"/>
                <a:gd name="T14" fmla="*/ 5 w 134"/>
                <a:gd name="T15" fmla="*/ 3 h 129"/>
                <a:gd name="T16" fmla="*/ 5 w 134"/>
                <a:gd name="T17" fmla="*/ 2 h 129"/>
                <a:gd name="T18" fmla="*/ 5 w 134"/>
                <a:gd name="T19" fmla="*/ 1 h 129"/>
                <a:gd name="T20" fmla="*/ 1 w 134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129"/>
                <a:gd name="T35" fmla="*/ 134 w 134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129">
                  <a:moveTo>
                    <a:pt x="30" y="0"/>
                  </a:moveTo>
                  <a:lnTo>
                    <a:pt x="24" y="43"/>
                  </a:lnTo>
                  <a:lnTo>
                    <a:pt x="14" y="73"/>
                  </a:lnTo>
                  <a:lnTo>
                    <a:pt x="5" y="91"/>
                  </a:lnTo>
                  <a:lnTo>
                    <a:pt x="0" y="97"/>
                  </a:lnTo>
                  <a:lnTo>
                    <a:pt x="130" y="129"/>
                  </a:lnTo>
                  <a:lnTo>
                    <a:pt x="132" y="98"/>
                  </a:lnTo>
                  <a:lnTo>
                    <a:pt x="134" y="71"/>
                  </a:lnTo>
                  <a:lnTo>
                    <a:pt x="134" y="44"/>
                  </a:lnTo>
                  <a:lnTo>
                    <a:pt x="13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DD8A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59" name="Freeform 23"/>
            <p:cNvSpPr>
              <a:spLocks noChangeAspect="1"/>
            </p:cNvSpPr>
            <p:nvPr/>
          </p:nvSpPr>
          <p:spPr bwMode="auto">
            <a:xfrm>
              <a:off x="4945" y="3358"/>
              <a:ext cx="30" cy="79"/>
            </a:xfrm>
            <a:custGeom>
              <a:avLst/>
              <a:gdLst>
                <a:gd name="T0" fmla="*/ 0 w 60"/>
                <a:gd name="T1" fmla="*/ 0 h 159"/>
                <a:gd name="T2" fmla="*/ 1 w 60"/>
                <a:gd name="T3" fmla="*/ 0 h 159"/>
                <a:gd name="T4" fmla="*/ 1 w 60"/>
                <a:gd name="T5" fmla="*/ 0 h 159"/>
                <a:gd name="T6" fmla="*/ 1 w 60"/>
                <a:gd name="T7" fmla="*/ 0 h 159"/>
                <a:gd name="T8" fmla="*/ 1 w 60"/>
                <a:gd name="T9" fmla="*/ 1 h 159"/>
                <a:gd name="T10" fmla="*/ 2 w 60"/>
                <a:gd name="T11" fmla="*/ 2 h 159"/>
                <a:gd name="T12" fmla="*/ 2 w 60"/>
                <a:gd name="T13" fmla="*/ 2 h 159"/>
                <a:gd name="T14" fmla="*/ 2 w 60"/>
                <a:gd name="T15" fmla="*/ 3 h 159"/>
                <a:gd name="T16" fmla="*/ 2 w 60"/>
                <a:gd name="T17" fmla="*/ 4 h 159"/>
                <a:gd name="T18" fmla="*/ 2 w 60"/>
                <a:gd name="T19" fmla="*/ 4 h 159"/>
                <a:gd name="T20" fmla="*/ 2 w 60"/>
                <a:gd name="T21" fmla="*/ 4 h 159"/>
                <a:gd name="T22" fmla="*/ 2 w 60"/>
                <a:gd name="T23" fmla="*/ 4 h 159"/>
                <a:gd name="T24" fmla="*/ 2 w 60"/>
                <a:gd name="T25" fmla="*/ 4 h 159"/>
                <a:gd name="T26" fmla="*/ 1 w 60"/>
                <a:gd name="T27" fmla="*/ 4 h 159"/>
                <a:gd name="T28" fmla="*/ 1 w 60"/>
                <a:gd name="T29" fmla="*/ 4 h 159"/>
                <a:gd name="T30" fmla="*/ 1 w 60"/>
                <a:gd name="T31" fmla="*/ 4 h 159"/>
                <a:gd name="T32" fmla="*/ 1 w 60"/>
                <a:gd name="T33" fmla="*/ 4 h 159"/>
                <a:gd name="T34" fmla="*/ 1 w 60"/>
                <a:gd name="T35" fmla="*/ 4 h 159"/>
                <a:gd name="T36" fmla="*/ 1 w 60"/>
                <a:gd name="T37" fmla="*/ 3 h 159"/>
                <a:gd name="T38" fmla="*/ 1 w 60"/>
                <a:gd name="T39" fmla="*/ 1 h 159"/>
                <a:gd name="T40" fmla="*/ 0 w 60"/>
                <a:gd name="T41" fmla="*/ 0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0"/>
                <a:gd name="T64" fmla="*/ 0 h 159"/>
                <a:gd name="T65" fmla="*/ 60 w 60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0" h="159">
                  <a:moveTo>
                    <a:pt x="0" y="0"/>
                  </a:moveTo>
                  <a:lnTo>
                    <a:pt x="2" y="4"/>
                  </a:lnTo>
                  <a:lnTo>
                    <a:pt x="7" y="14"/>
                  </a:lnTo>
                  <a:lnTo>
                    <a:pt x="15" y="28"/>
                  </a:lnTo>
                  <a:lnTo>
                    <a:pt x="24" y="46"/>
                  </a:lnTo>
                  <a:lnTo>
                    <a:pt x="33" y="68"/>
                  </a:lnTo>
                  <a:lnTo>
                    <a:pt x="44" y="90"/>
                  </a:lnTo>
                  <a:lnTo>
                    <a:pt x="53" y="113"/>
                  </a:lnTo>
                  <a:lnTo>
                    <a:pt x="60" y="135"/>
                  </a:lnTo>
                  <a:lnTo>
                    <a:pt x="59" y="136"/>
                  </a:lnTo>
                  <a:lnTo>
                    <a:pt x="54" y="138"/>
                  </a:lnTo>
                  <a:lnTo>
                    <a:pt x="48" y="142"/>
                  </a:lnTo>
                  <a:lnTo>
                    <a:pt x="40" y="145"/>
                  </a:lnTo>
                  <a:lnTo>
                    <a:pt x="32" y="150"/>
                  </a:lnTo>
                  <a:lnTo>
                    <a:pt x="23" y="153"/>
                  </a:lnTo>
                  <a:lnTo>
                    <a:pt x="15" y="157"/>
                  </a:lnTo>
                  <a:lnTo>
                    <a:pt x="7" y="159"/>
                  </a:lnTo>
                  <a:lnTo>
                    <a:pt x="8" y="144"/>
                  </a:lnTo>
                  <a:lnTo>
                    <a:pt x="10" y="105"/>
                  </a:lnTo>
                  <a:lnTo>
                    <a:pt x="9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60" name="Freeform 24"/>
            <p:cNvSpPr>
              <a:spLocks noChangeAspect="1"/>
            </p:cNvSpPr>
            <p:nvPr/>
          </p:nvSpPr>
          <p:spPr bwMode="auto">
            <a:xfrm>
              <a:off x="4745" y="3425"/>
              <a:ext cx="149" cy="51"/>
            </a:xfrm>
            <a:custGeom>
              <a:avLst/>
              <a:gdLst>
                <a:gd name="T0" fmla="*/ 7 w 297"/>
                <a:gd name="T1" fmla="*/ 1 h 101"/>
                <a:gd name="T2" fmla="*/ 6 w 297"/>
                <a:gd name="T3" fmla="*/ 0 h 101"/>
                <a:gd name="T4" fmla="*/ 6 w 297"/>
                <a:gd name="T5" fmla="*/ 1 h 101"/>
                <a:gd name="T6" fmla="*/ 5 w 297"/>
                <a:gd name="T7" fmla="*/ 1 h 101"/>
                <a:gd name="T8" fmla="*/ 4 w 297"/>
                <a:gd name="T9" fmla="*/ 1 h 101"/>
                <a:gd name="T10" fmla="*/ 3 w 297"/>
                <a:gd name="T11" fmla="*/ 1 h 101"/>
                <a:gd name="T12" fmla="*/ 2 w 297"/>
                <a:gd name="T13" fmla="*/ 1 h 101"/>
                <a:gd name="T14" fmla="*/ 1 w 297"/>
                <a:gd name="T15" fmla="*/ 1 h 101"/>
                <a:gd name="T16" fmla="*/ 1 w 297"/>
                <a:gd name="T17" fmla="*/ 1 h 101"/>
                <a:gd name="T18" fmla="*/ 0 w 297"/>
                <a:gd name="T19" fmla="*/ 2 h 101"/>
                <a:gd name="T20" fmla="*/ 1 w 297"/>
                <a:gd name="T21" fmla="*/ 2 h 101"/>
                <a:gd name="T22" fmla="*/ 1 w 297"/>
                <a:gd name="T23" fmla="*/ 2 h 101"/>
                <a:gd name="T24" fmla="*/ 1 w 297"/>
                <a:gd name="T25" fmla="*/ 2 h 101"/>
                <a:gd name="T26" fmla="*/ 2 w 297"/>
                <a:gd name="T27" fmla="*/ 2 h 101"/>
                <a:gd name="T28" fmla="*/ 2 w 297"/>
                <a:gd name="T29" fmla="*/ 2 h 101"/>
                <a:gd name="T30" fmla="*/ 3 w 297"/>
                <a:gd name="T31" fmla="*/ 2 h 101"/>
                <a:gd name="T32" fmla="*/ 4 w 297"/>
                <a:gd name="T33" fmla="*/ 3 h 101"/>
                <a:gd name="T34" fmla="*/ 4 w 297"/>
                <a:gd name="T35" fmla="*/ 3 h 101"/>
                <a:gd name="T36" fmla="*/ 5 w 297"/>
                <a:gd name="T37" fmla="*/ 3 h 101"/>
                <a:gd name="T38" fmla="*/ 6 w 297"/>
                <a:gd name="T39" fmla="*/ 3 h 101"/>
                <a:gd name="T40" fmla="*/ 7 w 297"/>
                <a:gd name="T41" fmla="*/ 3 h 101"/>
                <a:gd name="T42" fmla="*/ 7 w 297"/>
                <a:gd name="T43" fmla="*/ 3 h 101"/>
                <a:gd name="T44" fmla="*/ 8 w 297"/>
                <a:gd name="T45" fmla="*/ 3 h 101"/>
                <a:gd name="T46" fmla="*/ 9 w 297"/>
                <a:gd name="T47" fmla="*/ 4 h 101"/>
                <a:gd name="T48" fmla="*/ 9 w 297"/>
                <a:gd name="T49" fmla="*/ 4 h 101"/>
                <a:gd name="T50" fmla="*/ 10 w 297"/>
                <a:gd name="T51" fmla="*/ 4 h 101"/>
                <a:gd name="T52" fmla="*/ 6 w 297"/>
                <a:gd name="T53" fmla="*/ 2 h 101"/>
                <a:gd name="T54" fmla="*/ 7 w 297"/>
                <a:gd name="T55" fmla="*/ 1 h 1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97"/>
                <a:gd name="T85" fmla="*/ 0 h 101"/>
                <a:gd name="T86" fmla="*/ 297 w 297"/>
                <a:gd name="T87" fmla="*/ 101 h 10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97" h="101">
                  <a:moveTo>
                    <a:pt x="199" y="7"/>
                  </a:moveTo>
                  <a:lnTo>
                    <a:pt x="169" y="0"/>
                  </a:lnTo>
                  <a:lnTo>
                    <a:pt x="162" y="1"/>
                  </a:lnTo>
                  <a:lnTo>
                    <a:pt x="143" y="3"/>
                  </a:lnTo>
                  <a:lnTo>
                    <a:pt x="116" y="8"/>
                  </a:lnTo>
                  <a:lnTo>
                    <a:pt x="85" y="13"/>
                  </a:lnTo>
                  <a:lnTo>
                    <a:pt x="54" y="18"/>
                  </a:lnTo>
                  <a:lnTo>
                    <a:pt x="26" y="24"/>
                  </a:lnTo>
                  <a:lnTo>
                    <a:pt x="8" y="3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41"/>
                  </a:lnTo>
                  <a:lnTo>
                    <a:pt x="21" y="46"/>
                  </a:lnTo>
                  <a:lnTo>
                    <a:pt x="36" y="51"/>
                  </a:lnTo>
                  <a:lnTo>
                    <a:pt x="53" y="56"/>
                  </a:lnTo>
                  <a:lnTo>
                    <a:pt x="74" y="61"/>
                  </a:lnTo>
                  <a:lnTo>
                    <a:pt x="97" y="67"/>
                  </a:lnTo>
                  <a:lnTo>
                    <a:pt x="121" y="73"/>
                  </a:lnTo>
                  <a:lnTo>
                    <a:pt x="146" y="77"/>
                  </a:lnTo>
                  <a:lnTo>
                    <a:pt x="172" y="83"/>
                  </a:lnTo>
                  <a:lnTo>
                    <a:pt x="196" y="88"/>
                  </a:lnTo>
                  <a:lnTo>
                    <a:pt x="220" y="91"/>
                  </a:lnTo>
                  <a:lnTo>
                    <a:pt x="243" y="96"/>
                  </a:lnTo>
                  <a:lnTo>
                    <a:pt x="264" y="98"/>
                  </a:lnTo>
                  <a:lnTo>
                    <a:pt x="282" y="100"/>
                  </a:lnTo>
                  <a:lnTo>
                    <a:pt x="297" y="101"/>
                  </a:lnTo>
                  <a:lnTo>
                    <a:pt x="177" y="37"/>
                  </a:lnTo>
                  <a:lnTo>
                    <a:pt x="199" y="7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61" name="Freeform 25"/>
            <p:cNvSpPr>
              <a:spLocks noChangeAspect="1"/>
            </p:cNvSpPr>
            <p:nvPr/>
          </p:nvSpPr>
          <p:spPr bwMode="auto">
            <a:xfrm>
              <a:off x="4834" y="3428"/>
              <a:ext cx="167" cy="48"/>
            </a:xfrm>
            <a:custGeom>
              <a:avLst/>
              <a:gdLst>
                <a:gd name="T0" fmla="*/ 4 w 335"/>
                <a:gd name="T1" fmla="*/ 4 h 94"/>
                <a:gd name="T2" fmla="*/ 4 w 335"/>
                <a:gd name="T3" fmla="*/ 3 h 94"/>
                <a:gd name="T4" fmla="*/ 4 w 335"/>
                <a:gd name="T5" fmla="*/ 3 h 94"/>
                <a:gd name="T6" fmla="*/ 5 w 335"/>
                <a:gd name="T7" fmla="*/ 3 h 94"/>
                <a:gd name="T8" fmla="*/ 5 w 335"/>
                <a:gd name="T9" fmla="*/ 3 h 94"/>
                <a:gd name="T10" fmla="*/ 6 w 335"/>
                <a:gd name="T11" fmla="*/ 3 h 94"/>
                <a:gd name="T12" fmla="*/ 6 w 335"/>
                <a:gd name="T13" fmla="*/ 3 h 94"/>
                <a:gd name="T14" fmla="*/ 7 w 335"/>
                <a:gd name="T15" fmla="*/ 2 h 94"/>
                <a:gd name="T16" fmla="*/ 8 w 335"/>
                <a:gd name="T17" fmla="*/ 2 h 94"/>
                <a:gd name="T18" fmla="*/ 8 w 335"/>
                <a:gd name="T19" fmla="*/ 2 h 94"/>
                <a:gd name="T20" fmla="*/ 8 w 335"/>
                <a:gd name="T21" fmla="*/ 2 h 94"/>
                <a:gd name="T22" fmla="*/ 9 w 335"/>
                <a:gd name="T23" fmla="*/ 2 h 94"/>
                <a:gd name="T24" fmla="*/ 9 w 335"/>
                <a:gd name="T25" fmla="*/ 1 h 94"/>
                <a:gd name="T26" fmla="*/ 10 w 335"/>
                <a:gd name="T27" fmla="*/ 1 h 94"/>
                <a:gd name="T28" fmla="*/ 10 w 335"/>
                <a:gd name="T29" fmla="*/ 1 h 94"/>
                <a:gd name="T30" fmla="*/ 10 w 335"/>
                <a:gd name="T31" fmla="*/ 1 h 94"/>
                <a:gd name="T32" fmla="*/ 10 w 335"/>
                <a:gd name="T33" fmla="*/ 1 h 94"/>
                <a:gd name="T34" fmla="*/ 8 w 335"/>
                <a:gd name="T35" fmla="*/ 1 h 94"/>
                <a:gd name="T36" fmla="*/ 6 w 335"/>
                <a:gd name="T37" fmla="*/ 2 h 94"/>
                <a:gd name="T38" fmla="*/ 0 w 335"/>
                <a:gd name="T39" fmla="*/ 0 h 94"/>
                <a:gd name="T40" fmla="*/ 0 w 335"/>
                <a:gd name="T41" fmla="*/ 1 h 94"/>
                <a:gd name="T42" fmla="*/ 3 w 335"/>
                <a:gd name="T43" fmla="*/ 4 h 94"/>
                <a:gd name="T44" fmla="*/ 3 w 335"/>
                <a:gd name="T45" fmla="*/ 4 h 94"/>
                <a:gd name="T46" fmla="*/ 3 w 335"/>
                <a:gd name="T47" fmla="*/ 4 h 94"/>
                <a:gd name="T48" fmla="*/ 3 w 335"/>
                <a:gd name="T49" fmla="*/ 4 h 94"/>
                <a:gd name="T50" fmla="*/ 4 w 335"/>
                <a:gd name="T51" fmla="*/ 4 h 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5"/>
                <a:gd name="T79" fmla="*/ 0 h 94"/>
                <a:gd name="T80" fmla="*/ 335 w 335"/>
                <a:gd name="T81" fmla="*/ 94 h 9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5" h="94">
                  <a:moveTo>
                    <a:pt x="129" y="94"/>
                  </a:moveTo>
                  <a:lnTo>
                    <a:pt x="142" y="93"/>
                  </a:lnTo>
                  <a:lnTo>
                    <a:pt x="157" y="91"/>
                  </a:lnTo>
                  <a:lnTo>
                    <a:pt x="172" y="86"/>
                  </a:lnTo>
                  <a:lnTo>
                    <a:pt x="188" y="82"/>
                  </a:lnTo>
                  <a:lnTo>
                    <a:pt x="205" y="76"/>
                  </a:lnTo>
                  <a:lnTo>
                    <a:pt x="223" y="70"/>
                  </a:lnTo>
                  <a:lnTo>
                    <a:pt x="240" y="63"/>
                  </a:lnTo>
                  <a:lnTo>
                    <a:pt x="256" y="56"/>
                  </a:lnTo>
                  <a:lnTo>
                    <a:pt x="272" y="49"/>
                  </a:lnTo>
                  <a:lnTo>
                    <a:pt x="286" y="44"/>
                  </a:lnTo>
                  <a:lnTo>
                    <a:pt x="300" y="37"/>
                  </a:lnTo>
                  <a:lnTo>
                    <a:pt x="311" y="32"/>
                  </a:lnTo>
                  <a:lnTo>
                    <a:pt x="321" y="28"/>
                  </a:lnTo>
                  <a:lnTo>
                    <a:pt x="329" y="24"/>
                  </a:lnTo>
                  <a:lnTo>
                    <a:pt x="333" y="22"/>
                  </a:lnTo>
                  <a:lnTo>
                    <a:pt x="335" y="21"/>
                  </a:lnTo>
                  <a:lnTo>
                    <a:pt x="267" y="25"/>
                  </a:lnTo>
                  <a:lnTo>
                    <a:pt x="210" y="46"/>
                  </a:lnTo>
                  <a:lnTo>
                    <a:pt x="22" y="0"/>
                  </a:lnTo>
                  <a:lnTo>
                    <a:pt x="0" y="30"/>
                  </a:lnTo>
                  <a:lnTo>
                    <a:pt x="120" y="94"/>
                  </a:lnTo>
                  <a:lnTo>
                    <a:pt x="123" y="94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62" name="Freeform 26"/>
            <p:cNvSpPr>
              <a:spLocks noChangeAspect="1"/>
            </p:cNvSpPr>
            <p:nvPr/>
          </p:nvSpPr>
          <p:spPr bwMode="auto">
            <a:xfrm>
              <a:off x="4731" y="3445"/>
              <a:ext cx="139" cy="41"/>
            </a:xfrm>
            <a:custGeom>
              <a:avLst/>
              <a:gdLst>
                <a:gd name="T0" fmla="*/ 0 w 279"/>
                <a:gd name="T1" fmla="*/ 0 h 83"/>
                <a:gd name="T2" fmla="*/ 0 w 279"/>
                <a:gd name="T3" fmla="*/ 0 h 83"/>
                <a:gd name="T4" fmla="*/ 0 w 279"/>
                <a:gd name="T5" fmla="*/ 0 h 83"/>
                <a:gd name="T6" fmla="*/ 0 w 279"/>
                <a:gd name="T7" fmla="*/ 0 h 83"/>
                <a:gd name="T8" fmla="*/ 0 w 279"/>
                <a:gd name="T9" fmla="*/ 0 h 83"/>
                <a:gd name="T10" fmla="*/ 0 w 279"/>
                <a:gd name="T11" fmla="*/ 0 h 83"/>
                <a:gd name="T12" fmla="*/ 1 w 279"/>
                <a:gd name="T13" fmla="*/ 0 h 83"/>
                <a:gd name="T14" fmla="*/ 1 w 279"/>
                <a:gd name="T15" fmla="*/ 1 h 83"/>
                <a:gd name="T16" fmla="*/ 2 w 279"/>
                <a:gd name="T17" fmla="*/ 1 h 83"/>
                <a:gd name="T18" fmla="*/ 2 w 279"/>
                <a:gd name="T19" fmla="*/ 1 h 83"/>
                <a:gd name="T20" fmla="*/ 3 w 279"/>
                <a:gd name="T21" fmla="*/ 1 h 83"/>
                <a:gd name="T22" fmla="*/ 4 w 279"/>
                <a:gd name="T23" fmla="*/ 1 h 83"/>
                <a:gd name="T24" fmla="*/ 4 w 279"/>
                <a:gd name="T25" fmla="*/ 2 h 83"/>
                <a:gd name="T26" fmla="*/ 5 w 279"/>
                <a:gd name="T27" fmla="*/ 2 h 83"/>
                <a:gd name="T28" fmla="*/ 5 w 279"/>
                <a:gd name="T29" fmla="*/ 2 h 83"/>
                <a:gd name="T30" fmla="*/ 6 w 279"/>
                <a:gd name="T31" fmla="*/ 2 h 83"/>
                <a:gd name="T32" fmla="*/ 6 w 279"/>
                <a:gd name="T33" fmla="*/ 2 h 83"/>
                <a:gd name="T34" fmla="*/ 7 w 279"/>
                <a:gd name="T35" fmla="*/ 2 h 83"/>
                <a:gd name="T36" fmla="*/ 7 w 279"/>
                <a:gd name="T37" fmla="*/ 2 h 83"/>
                <a:gd name="T38" fmla="*/ 8 w 279"/>
                <a:gd name="T39" fmla="*/ 2 h 83"/>
                <a:gd name="T40" fmla="*/ 8 w 279"/>
                <a:gd name="T41" fmla="*/ 2 h 83"/>
                <a:gd name="T42" fmla="*/ 8 w 279"/>
                <a:gd name="T43" fmla="*/ 2 h 83"/>
                <a:gd name="T44" fmla="*/ 8 w 279"/>
                <a:gd name="T45" fmla="*/ 2 h 83"/>
                <a:gd name="T46" fmla="*/ 7 w 279"/>
                <a:gd name="T47" fmla="*/ 2 h 83"/>
                <a:gd name="T48" fmla="*/ 7 w 279"/>
                <a:gd name="T49" fmla="*/ 2 h 83"/>
                <a:gd name="T50" fmla="*/ 6 w 279"/>
                <a:gd name="T51" fmla="*/ 2 h 83"/>
                <a:gd name="T52" fmla="*/ 6 w 279"/>
                <a:gd name="T53" fmla="*/ 2 h 83"/>
                <a:gd name="T54" fmla="*/ 5 w 279"/>
                <a:gd name="T55" fmla="*/ 1 h 83"/>
                <a:gd name="T56" fmla="*/ 4 w 279"/>
                <a:gd name="T57" fmla="*/ 1 h 83"/>
                <a:gd name="T58" fmla="*/ 3 w 279"/>
                <a:gd name="T59" fmla="*/ 1 h 83"/>
                <a:gd name="T60" fmla="*/ 3 w 279"/>
                <a:gd name="T61" fmla="*/ 1 h 83"/>
                <a:gd name="T62" fmla="*/ 2 w 279"/>
                <a:gd name="T63" fmla="*/ 1 h 83"/>
                <a:gd name="T64" fmla="*/ 1 w 279"/>
                <a:gd name="T65" fmla="*/ 0 h 83"/>
                <a:gd name="T66" fmla="*/ 1 w 279"/>
                <a:gd name="T67" fmla="*/ 0 h 83"/>
                <a:gd name="T68" fmla="*/ 0 w 279"/>
                <a:gd name="T69" fmla="*/ 0 h 83"/>
                <a:gd name="T70" fmla="*/ 0 w 279"/>
                <a:gd name="T71" fmla="*/ 0 h 83"/>
                <a:gd name="T72" fmla="*/ 0 w 279"/>
                <a:gd name="T73" fmla="*/ 0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9"/>
                <a:gd name="T112" fmla="*/ 0 h 83"/>
                <a:gd name="T113" fmla="*/ 279 w 279"/>
                <a:gd name="T114" fmla="*/ 83 h 8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9" h="83">
                  <a:moveTo>
                    <a:pt x="2" y="0"/>
                  </a:moveTo>
                  <a:lnTo>
                    <a:pt x="1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7" y="15"/>
                  </a:lnTo>
                  <a:lnTo>
                    <a:pt x="22" y="22"/>
                  </a:lnTo>
                  <a:lnTo>
                    <a:pt x="38" y="29"/>
                  </a:lnTo>
                  <a:lnTo>
                    <a:pt x="55" y="36"/>
                  </a:lnTo>
                  <a:lnTo>
                    <a:pt x="74" y="43"/>
                  </a:lnTo>
                  <a:lnTo>
                    <a:pt x="92" y="50"/>
                  </a:lnTo>
                  <a:lnTo>
                    <a:pt x="112" y="55"/>
                  </a:lnTo>
                  <a:lnTo>
                    <a:pt x="130" y="61"/>
                  </a:lnTo>
                  <a:lnTo>
                    <a:pt x="150" y="67"/>
                  </a:lnTo>
                  <a:lnTo>
                    <a:pt x="168" y="72"/>
                  </a:lnTo>
                  <a:lnTo>
                    <a:pt x="187" y="75"/>
                  </a:lnTo>
                  <a:lnTo>
                    <a:pt x="204" y="79"/>
                  </a:lnTo>
                  <a:lnTo>
                    <a:pt x="221" y="81"/>
                  </a:lnTo>
                  <a:lnTo>
                    <a:pt x="238" y="83"/>
                  </a:lnTo>
                  <a:lnTo>
                    <a:pt x="252" y="83"/>
                  </a:lnTo>
                  <a:lnTo>
                    <a:pt x="266" y="83"/>
                  </a:lnTo>
                  <a:lnTo>
                    <a:pt x="279" y="82"/>
                  </a:lnTo>
                  <a:lnTo>
                    <a:pt x="276" y="81"/>
                  </a:lnTo>
                  <a:lnTo>
                    <a:pt x="267" y="80"/>
                  </a:lnTo>
                  <a:lnTo>
                    <a:pt x="255" y="77"/>
                  </a:lnTo>
                  <a:lnTo>
                    <a:pt x="238" y="73"/>
                  </a:lnTo>
                  <a:lnTo>
                    <a:pt x="218" y="69"/>
                  </a:lnTo>
                  <a:lnTo>
                    <a:pt x="195" y="64"/>
                  </a:lnTo>
                  <a:lnTo>
                    <a:pt x="172" y="58"/>
                  </a:lnTo>
                  <a:lnTo>
                    <a:pt x="147" y="52"/>
                  </a:lnTo>
                  <a:lnTo>
                    <a:pt x="121" y="45"/>
                  </a:lnTo>
                  <a:lnTo>
                    <a:pt x="97" y="38"/>
                  </a:lnTo>
                  <a:lnTo>
                    <a:pt x="73" y="32"/>
                  </a:lnTo>
                  <a:lnTo>
                    <a:pt x="52" y="26"/>
                  </a:lnTo>
                  <a:lnTo>
                    <a:pt x="34" y="19"/>
                  </a:lnTo>
                  <a:lnTo>
                    <a:pt x="19" y="12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63" name="Freeform 27"/>
            <p:cNvSpPr>
              <a:spLocks noChangeAspect="1"/>
            </p:cNvSpPr>
            <p:nvPr/>
          </p:nvSpPr>
          <p:spPr bwMode="auto">
            <a:xfrm>
              <a:off x="4898" y="3055"/>
              <a:ext cx="19" cy="17"/>
            </a:xfrm>
            <a:custGeom>
              <a:avLst/>
              <a:gdLst>
                <a:gd name="T0" fmla="*/ 0 w 39"/>
                <a:gd name="T1" fmla="*/ 1 h 36"/>
                <a:gd name="T2" fmla="*/ 0 w 39"/>
                <a:gd name="T3" fmla="*/ 1 h 36"/>
                <a:gd name="T4" fmla="*/ 1 w 39"/>
                <a:gd name="T5" fmla="*/ 0 h 36"/>
                <a:gd name="T6" fmla="*/ 1 w 39"/>
                <a:gd name="T7" fmla="*/ 0 h 36"/>
                <a:gd name="T8" fmla="*/ 1 w 39"/>
                <a:gd name="T9" fmla="*/ 0 h 36"/>
                <a:gd name="T10" fmla="*/ 1 w 39"/>
                <a:gd name="T11" fmla="*/ 0 h 36"/>
                <a:gd name="T12" fmla="*/ 1 w 39"/>
                <a:gd name="T13" fmla="*/ 0 h 36"/>
                <a:gd name="T14" fmla="*/ 0 w 39"/>
                <a:gd name="T15" fmla="*/ 0 h 36"/>
                <a:gd name="T16" fmla="*/ 0 w 39"/>
                <a:gd name="T17" fmla="*/ 0 h 36"/>
                <a:gd name="T18" fmla="*/ 0 w 39"/>
                <a:gd name="T19" fmla="*/ 0 h 36"/>
                <a:gd name="T20" fmla="*/ 0 w 39"/>
                <a:gd name="T21" fmla="*/ 0 h 36"/>
                <a:gd name="T22" fmla="*/ 0 w 39"/>
                <a:gd name="T23" fmla="*/ 0 h 36"/>
                <a:gd name="T24" fmla="*/ 0 w 39"/>
                <a:gd name="T25" fmla="*/ 0 h 36"/>
                <a:gd name="T26" fmla="*/ 0 w 39"/>
                <a:gd name="T27" fmla="*/ 0 h 36"/>
                <a:gd name="T28" fmla="*/ 0 w 39"/>
                <a:gd name="T29" fmla="*/ 0 h 36"/>
                <a:gd name="T30" fmla="*/ 0 w 39"/>
                <a:gd name="T31" fmla="*/ 1 h 36"/>
                <a:gd name="T32" fmla="*/ 0 w 39"/>
                <a:gd name="T33" fmla="*/ 1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6"/>
                <a:gd name="T53" fmla="*/ 39 w 3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6">
                  <a:moveTo>
                    <a:pt x="20" y="36"/>
                  </a:moveTo>
                  <a:lnTo>
                    <a:pt x="27" y="35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0"/>
                  </a:lnTo>
                  <a:lnTo>
                    <a:pt x="12" y="35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 noChangeAspect="1"/>
          </p:cNvGrpSpPr>
          <p:nvPr/>
        </p:nvGrpSpPr>
        <p:grpSpPr bwMode="auto">
          <a:xfrm flipH="1">
            <a:off x="6680200" y="5124450"/>
            <a:ext cx="635000" cy="720725"/>
            <a:chOff x="4666" y="2982"/>
            <a:chExt cx="481" cy="568"/>
          </a:xfrm>
        </p:grpSpPr>
        <p:sp>
          <p:nvSpPr>
            <p:cNvPr id="81026" name="AutoShape 29"/>
            <p:cNvSpPr>
              <a:spLocks noChangeAspect="1" noChangeArrowheads="1" noTextEdit="1"/>
            </p:cNvSpPr>
            <p:nvPr/>
          </p:nvSpPr>
          <p:spPr bwMode="auto">
            <a:xfrm>
              <a:off x="4666" y="2982"/>
              <a:ext cx="481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27" name="Freeform 30"/>
            <p:cNvSpPr>
              <a:spLocks noChangeAspect="1"/>
            </p:cNvSpPr>
            <p:nvPr/>
          </p:nvSpPr>
          <p:spPr bwMode="auto">
            <a:xfrm>
              <a:off x="4666" y="2982"/>
              <a:ext cx="362" cy="517"/>
            </a:xfrm>
            <a:custGeom>
              <a:avLst/>
              <a:gdLst>
                <a:gd name="T0" fmla="*/ 5 w 724"/>
                <a:gd name="T1" fmla="*/ 2 h 1033"/>
                <a:gd name="T2" fmla="*/ 1 w 724"/>
                <a:gd name="T3" fmla="*/ 21 h 1033"/>
                <a:gd name="T4" fmla="*/ 5 w 724"/>
                <a:gd name="T5" fmla="*/ 23 h 1033"/>
                <a:gd name="T6" fmla="*/ 5 w 724"/>
                <a:gd name="T7" fmla="*/ 23 h 1033"/>
                <a:gd name="T8" fmla="*/ 6 w 724"/>
                <a:gd name="T9" fmla="*/ 23 h 1033"/>
                <a:gd name="T10" fmla="*/ 7 w 724"/>
                <a:gd name="T11" fmla="*/ 23 h 1033"/>
                <a:gd name="T12" fmla="*/ 8 w 724"/>
                <a:gd name="T13" fmla="*/ 23 h 1033"/>
                <a:gd name="T14" fmla="*/ 10 w 724"/>
                <a:gd name="T15" fmla="*/ 23 h 1033"/>
                <a:gd name="T16" fmla="*/ 11 w 724"/>
                <a:gd name="T17" fmla="*/ 23 h 1033"/>
                <a:gd name="T18" fmla="*/ 13 w 724"/>
                <a:gd name="T19" fmla="*/ 24 h 1033"/>
                <a:gd name="T20" fmla="*/ 13 w 724"/>
                <a:gd name="T21" fmla="*/ 24 h 1033"/>
                <a:gd name="T22" fmla="*/ 13 w 724"/>
                <a:gd name="T23" fmla="*/ 24 h 1033"/>
                <a:gd name="T24" fmla="*/ 13 w 724"/>
                <a:gd name="T25" fmla="*/ 25 h 1033"/>
                <a:gd name="T26" fmla="*/ 13 w 724"/>
                <a:gd name="T27" fmla="*/ 26 h 1033"/>
                <a:gd name="T28" fmla="*/ 13 w 724"/>
                <a:gd name="T29" fmla="*/ 27 h 1033"/>
                <a:gd name="T30" fmla="*/ 12 w 724"/>
                <a:gd name="T31" fmla="*/ 27 h 1033"/>
                <a:gd name="T32" fmla="*/ 11 w 724"/>
                <a:gd name="T33" fmla="*/ 27 h 1033"/>
                <a:gd name="T34" fmla="*/ 10 w 724"/>
                <a:gd name="T35" fmla="*/ 27 h 1033"/>
                <a:gd name="T36" fmla="*/ 9 w 724"/>
                <a:gd name="T37" fmla="*/ 28 h 1033"/>
                <a:gd name="T38" fmla="*/ 7 w 724"/>
                <a:gd name="T39" fmla="*/ 28 h 1033"/>
                <a:gd name="T40" fmla="*/ 6 w 724"/>
                <a:gd name="T41" fmla="*/ 28 h 1033"/>
                <a:gd name="T42" fmla="*/ 5 w 724"/>
                <a:gd name="T43" fmla="*/ 28 h 1033"/>
                <a:gd name="T44" fmla="*/ 4 w 724"/>
                <a:gd name="T45" fmla="*/ 29 h 1033"/>
                <a:gd name="T46" fmla="*/ 4 w 724"/>
                <a:gd name="T47" fmla="*/ 29 h 1033"/>
                <a:gd name="T48" fmla="*/ 4 w 724"/>
                <a:gd name="T49" fmla="*/ 30 h 1033"/>
                <a:gd name="T50" fmla="*/ 4 w 724"/>
                <a:gd name="T51" fmla="*/ 30 h 1033"/>
                <a:gd name="T52" fmla="*/ 5 w 724"/>
                <a:gd name="T53" fmla="*/ 31 h 1033"/>
                <a:gd name="T54" fmla="*/ 5 w 724"/>
                <a:gd name="T55" fmla="*/ 31 h 1033"/>
                <a:gd name="T56" fmla="*/ 6 w 724"/>
                <a:gd name="T57" fmla="*/ 31 h 1033"/>
                <a:gd name="T58" fmla="*/ 8 w 724"/>
                <a:gd name="T59" fmla="*/ 31 h 1033"/>
                <a:gd name="T60" fmla="*/ 9 w 724"/>
                <a:gd name="T61" fmla="*/ 32 h 1033"/>
                <a:gd name="T62" fmla="*/ 11 w 724"/>
                <a:gd name="T63" fmla="*/ 32 h 1033"/>
                <a:gd name="T64" fmla="*/ 12 w 724"/>
                <a:gd name="T65" fmla="*/ 32 h 1033"/>
                <a:gd name="T66" fmla="*/ 14 w 724"/>
                <a:gd name="T67" fmla="*/ 33 h 1033"/>
                <a:gd name="T68" fmla="*/ 15 w 724"/>
                <a:gd name="T69" fmla="*/ 33 h 1033"/>
                <a:gd name="T70" fmla="*/ 16 w 724"/>
                <a:gd name="T71" fmla="*/ 33 h 1033"/>
                <a:gd name="T72" fmla="*/ 17 w 724"/>
                <a:gd name="T73" fmla="*/ 32 h 1033"/>
                <a:gd name="T74" fmla="*/ 18 w 724"/>
                <a:gd name="T75" fmla="*/ 32 h 1033"/>
                <a:gd name="T76" fmla="*/ 19 w 724"/>
                <a:gd name="T77" fmla="*/ 31 h 1033"/>
                <a:gd name="T78" fmla="*/ 20 w 724"/>
                <a:gd name="T79" fmla="*/ 31 h 1033"/>
                <a:gd name="T80" fmla="*/ 21 w 724"/>
                <a:gd name="T81" fmla="*/ 30 h 1033"/>
                <a:gd name="T82" fmla="*/ 22 w 724"/>
                <a:gd name="T83" fmla="*/ 30 h 1033"/>
                <a:gd name="T84" fmla="*/ 22 w 724"/>
                <a:gd name="T85" fmla="*/ 29 h 1033"/>
                <a:gd name="T86" fmla="*/ 22 w 724"/>
                <a:gd name="T87" fmla="*/ 29 h 1033"/>
                <a:gd name="T88" fmla="*/ 22 w 724"/>
                <a:gd name="T89" fmla="*/ 29 h 1033"/>
                <a:gd name="T90" fmla="*/ 21 w 724"/>
                <a:gd name="T91" fmla="*/ 28 h 1033"/>
                <a:gd name="T92" fmla="*/ 20 w 724"/>
                <a:gd name="T93" fmla="*/ 28 h 1033"/>
                <a:gd name="T94" fmla="*/ 20 w 724"/>
                <a:gd name="T95" fmla="*/ 27 h 1033"/>
                <a:gd name="T96" fmla="*/ 20 w 724"/>
                <a:gd name="T97" fmla="*/ 25 h 1033"/>
                <a:gd name="T98" fmla="*/ 20 w 724"/>
                <a:gd name="T99" fmla="*/ 23 h 1033"/>
                <a:gd name="T100" fmla="*/ 19 w 724"/>
                <a:gd name="T101" fmla="*/ 21 h 1033"/>
                <a:gd name="T102" fmla="*/ 22 w 724"/>
                <a:gd name="T103" fmla="*/ 3 h 1033"/>
                <a:gd name="T104" fmla="*/ 21 w 724"/>
                <a:gd name="T105" fmla="*/ 0 h 1033"/>
                <a:gd name="T106" fmla="*/ 6 w 724"/>
                <a:gd name="T107" fmla="*/ 2 h 10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24"/>
                <a:gd name="T163" fmla="*/ 0 h 1033"/>
                <a:gd name="T164" fmla="*/ 724 w 724"/>
                <a:gd name="T165" fmla="*/ 1033 h 10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24" h="1033">
                  <a:moveTo>
                    <a:pt x="179" y="62"/>
                  </a:moveTo>
                  <a:lnTo>
                    <a:pt x="152" y="56"/>
                  </a:lnTo>
                  <a:lnTo>
                    <a:pt x="0" y="623"/>
                  </a:lnTo>
                  <a:lnTo>
                    <a:pt x="31" y="642"/>
                  </a:lnTo>
                  <a:lnTo>
                    <a:pt x="31" y="671"/>
                  </a:lnTo>
                  <a:lnTo>
                    <a:pt x="132" y="719"/>
                  </a:lnTo>
                  <a:lnTo>
                    <a:pt x="135" y="719"/>
                  </a:lnTo>
                  <a:lnTo>
                    <a:pt x="143" y="720"/>
                  </a:lnTo>
                  <a:lnTo>
                    <a:pt x="154" y="720"/>
                  </a:lnTo>
                  <a:lnTo>
                    <a:pt x="169" y="721"/>
                  </a:lnTo>
                  <a:lnTo>
                    <a:pt x="188" y="724"/>
                  </a:lnTo>
                  <a:lnTo>
                    <a:pt x="209" y="725"/>
                  </a:lnTo>
                  <a:lnTo>
                    <a:pt x="230" y="727"/>
                  </a:lnTo>
                  <a:lnTo>
                    <a:pt x="255" y="728"/>
                  </a:lnTo>
                  <a:lnTo>
                    <a:pt x="278" y="730"/>
                  </a:lnTo>
                  <a:lnTo>
                    <a:pt x="302" y="733"/>
                  </a:lnTo>
                  <a:lnTo>
                    <a:pt x="326" y="734"/>
                  </a:lnTo>
                  <a:lnTo>
                    <a:pt x="348" y="736"/>
                  </a:lnTo>
                  <a:lnTo>
                    <a:pt x="369" y="739"/>
                  </a:lnTo>
                  <a:lnTo>
                    <a:pt x="387" y="740"/>
                  </a:lnTo>
                  <a:lnTo>
                    <a:pt x="402" y="742"/>
                  </a:lnTo>
                  <a:lnTo>
                    <a:pt x="414" y="743"/>
                  </a:lnTo>
                  <a:lnTo>
                    <a:pt x="414" y="745"/>
                  </a:lnTo>
                  <a:lnTo>
                    <a:pt x="415" y="752"/>
                  </a:lnTo>
                  <a:lnTo>
                    <a:pt x="415" y="763"/>
                  </a:lnTo>
                  <a:lnTo>
                    <a:pt x="414" y="777"/>
                  </a:lnTo>
                  <a:lnTo>
                    <a:pt x="411" y="793"/>
                  </a:lnTo>
                  <a:lnTo>
                    <a:pt x="407" y="811"/>
                  </a:lnTo>
                  <a:lnTo>
                    <a:pt x="399" y="832"/>
                  </a:lnTo>
                  <a:lnTo>
                    <a:pt x="387" y="853"/>
                  </a:lnTo>
                  <a:lnTo>
                    <a:pt x="385" y="853"/>
                  </a:lnTo>
                  <a:lnTo>
                    <a:pt x="377" y="854"/>
                  </a:lnTo>
                  <a:lnTo>
                    <a:pt x="365" y="855"/>
                  </a:lnTo>
                  <a:lnTo>
                    <a:pt x="350" y="857"/>
                  </a:lnTo>
                  <a:lnTo>
                    <a:pt x="333" y="859"/>
                  </a:lnTo>
                  <a:lnTo>
                    <a:pt x="313" y="862"/>
                  </a:lnTo>
                  <a:lnTo>
                    <a:pt x="291" y="865"/>
                  </a:lnTo>
                  <a:lnTo>
                    <a:pt x="268" y="869"/>
                  </a:lnTo>
                  <a:lnTo>
                    <a:pt x="245" y="872"/>
                  </a:lnTo>
                  <a:lnTo>
                    <a:pt x="222" y="876"/>
                  </a:lnTo>
                  <a:lnTo>
                    <a:pt x="200" y="879"/>
                  </a:lnTo>
                  <a:lnTo>
                    <a:pt x="181" y="884"/>
                  </a:lnTo>
                  <a:lnTo>
                    <a:pt x="162" y="887"/>
                  </a:lnTo>
                  <a:lnTo>
                    <a:pt x="146" y="891"/>
                  </a:lnTo>
                  <a:lnTo>
                    <a:pt x="135" y="895"/>
                  </a:lnTo>
                  <a:lnTo>
                    <a:pt x="127" y="899"/>
                  </a:lnTo>
                  <a:lnTo>
                    <a:pt x="119" y="906"/>
                  </a:lnTo>
                  <a:lnTo>
                    <a:pt x="113" y="914"/>
                  </a:lnTo>
                  <a:lnTo>
                    <a:pt x="111" y="922"/>
                  </a:lnTo>
                  <a:lnTo>
                    <a:pt x="109" y="930"/>
                  </a:lnTo>
                  <a:lnTo>
                    <a:pt x="112" y="940"/>
                  </a:lnTo>
                  <a:lnTo>
                    <a:pt x="118" y="951"/>
                  </a:lnTo>
                  <a:lnTo>
                    <a:pt x="126" y="959"/>
                  </a:lnTo>
                  <a:lnTo>
                    <a:pt x="136" y="963"/>
                  </a:lnTo>
                  <a:lnTo>
                    <a:pt x="144" y="965"/>
                  </a:lnTo>
                  <a:lnTo>
                    <a:pt x="156" y="969"/>
                  </a:lnTo>
                  <a:lnTo>
                    <a:pt x="172" y="974"/>
                  </a:lnTo>
                  <a:lnTo>
                    <a:pt x="190" y="978"/>
                  </a:lnTo>
                  <a:lnTo>
                    <a:pt x="212" y="984"/>
                  </a:lnTo>
                  <a:lnTo>
                    <a:pt x="235" y="990"/>
                  </a:lnTo>
                  <a:lnTo>
                    <a:pt x="259" y="995"/>
                  </a:lnTo>
                  <a:lnTo>
                    <a:pt x="285" y="1001"/>
                  </a:lnTo>
                  <a:lnTo>
                    <a:pt x="310" y="1008"/>
                  </a:lnTo>
                  <a:lnTo>
                    <a:pt x="335" y="1014"/>
                  </a:lnTo>
                  <a:lnTo>
                    <a:pt x="361" y="1018"/>
                  </a:lnTo>
                  <a:lnTo>
                    <a:pt x="384" y="1024"/>
                  </a:lnTo>
                  <a:lnTo>
                    <a:pt x="406" y="1028"/>
                  </a:lnTo>
                  <a:lnTo>
                    <a:pt x="425" y="1031"/>
                  </a:lnTo>
                  <a:lnTo>
                    <a:pt x="441" y="1032"/>
                  </a:lnTo>
                  <a:lnTo>
                    <a:pt x="455" y="1033"/>
                  </a:lnTo>
                  <a:lnTo>
                    <a:pt x="468" y="1032"/>
                  </a:lnTo>
                  <a:lnTo>
                    <a:pt x="483" y="1030"/>
                  </a:lnTo>
                  <a:lnTo>
                    <a:pt x="500" y="1025"/>
                  </a:lnTo>
                  <a:lnTo>
                    <a:pt x="517" y="1020"/>
                  </a:lnTo>
                  <a:lnTo>
                    <a:pt x="536" y="1013"/>
                  </a:lnTo>
                  <a:lnTo>
                    <a:pt x="555" y="1005"/>
                  </a:lnTo>
                  <a:lnTo>
                    <a:pt x="575" y="997"/>
                  </a:lnTo>
                  <a:lnTo>
                    <a:pt x="594" y="987"/>
                  </a:lnTo>
                  <a:lnTo>
                    <a:pt x="614" y="978"/>
                  </a:lnTo>
                  <a:lnTo>
                    <a:pt x="631" y="969"/>
                  </a:lnTo>
                  <a:lnTo>
                    <a:pt x="649" y="960"/>
                  </a:lnTo>
                  <a:lnTo>
                    <a:pt x="664" y="952"/>
                  </a:lnTo>
                  <a:lnTo>
                    <a:pt x="676" y="944"/>
                  </a:lnTo>
                  <a:lnTo>
                    <a:pt x="687" y="936"/>
                  </a:lnTo>
                  <a:lnTo>
                    <a:pt x="695" y="930"/>
                  </a:lnTo>
                  <a:lnTo>
                    <a:pt x="699" y="925"/>
                  </a:lnTo>
                  <a:lnTo>
                    <a:pt x="702" y="917"/>
                  </a:lnTo>
                  <a:lnTo>
                    <a:pt x="699" y="910"/>
                  </a:lnTo>
                  <a:lnTo>
                    <a:pt x="692" y="904"/>
                  </a:lnTo>
                  <a:lnTo>
                    <a:pt x="682" y="900"/>
                  </a:lnTo>
                  <a:lnTo>
                    <a:pt x="669" y="895"/>
                  </a:lnTo>
                  <a:lnTo>
                    <a:pt x="657" y="892"/>
                  </a:lnTo>
                  <a:lnTo>
                    <a:pt x="644" y="888"/>
                  </a:lnTo>
                  <a:lnTo>
                    <a:pt x="634" y="886"/>
                  </a:lnTo>
                  <a:lnTo>
                    <a:pt x="633" y="879"/>
                  </a:lnTo>
                  <a:lnTo>
                    <a:pt x="631" y="861"/>
                  </a:lnTo>
                  <a:lnTo>
                    <a:pt x="628" y="833"/>
                  </a:lnTo>
                  <a:lnTo>
                    <a:pt x="623" y="798"/>
                  </a:lnTo>
                  <a:lnTo>
                    <a:pt x="618" y="760"/>
                  </a:lnTo>
                  <a:lnTo>
                    <a:pt x="611" y="720"/>
                  </a:lnTo>
                  <a:lnTo>
                    <a:pt x="603" y="682"/>
                  </a:lnTo>
                  <a:lnTo>
                    <a:pt x="592" y="647"/>
                  </a:lnTo>
                  <a:lnTo>
                    <a:pt x="724" y="137"/>
                  </a:lnTo>
                  <a:lnTo>
                    <a:pt x="697" y="86"/>
                  </a:lnTo>
                  <a:lnTo>
                    <a:pt x="712" y="52"/>
                  </a:lnTo>
                  <a:lnTo>
                    <a:pt x="643" y="0"/>
                  </a:lnTo>
                  <a:lnTo>
                    <a:pt x="627" y="9"/>
                  </a:lnTo>
                  <a:lnTo>
                    <a:pt x="179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28" name="Freeform 31"/>
            <p:cNvSpPr>
              <a:spLocks noChangeAspect="1"/>
            </p:cNvSpPr>
            <p:nvPr/>
          </p:nvSpPr>
          <p:spPr bwMode="auto">
            <a:xfrm>
              <a:off x="4685" y="2998"/>
              <a:ext cx="299" cy="300"/>
            </a:xfrm>
            <a:custGeom>
              <a:avLst/>
              <a:gdLst>
                <a:gd name="T0" fmla="*/ 0 w 598"/>
                <a:gd name="T1" fmla="*/ 17 h 602"/>
                <a:gd name="T2" fmla="*/ 14 w 598"/>
                <a:gd name="T3" fmla="*/ 18 h 602"/>
                <a:gd name="T4" fmla="*/ 19 w 598"/>
                <a:gd name="T5" fmla="*/ 0 h 602"/>
                <a:gd name="T6" fmla="*/ 19 w 598"/>
                <a:gd name="T7" fmla="*/ 0 h 602"/>
                <a:gd name="T8" fmla="*/ 5 w 598"/>
                <a:gd name="T9" fmla="*/ 1 h 602"/>
                <a:gd name="T10" fmla="*/ 5 w 598"/>
                <a:gd name="T11" fmla="*/ 1 h 602"/>
                <a:gd name="T12" fmla="*/ 0 w 598"/>
                <a:gd name="T13" fmla="*/ 17 h 6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8"/>
                <a:gd name="T22" fmla="*/ 0 h 602"/>
                <a:gd name="T23" fmla="*/ 598 w 598"/>
                <a:gd name="T24" fmla="*/ 602 h 6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8" h="602">
                  <a:moveTo>
                    <a:pt x="0" y="573"/>
                  </a:moveTo>
                  <a:lnTo>
                    <a:pt x="436" y="602"/>
                  </a:lnTo>
                  <a:lnTo>
                    <a:pt x="598" y="0"/>
                  </a:lnTo>
                  <a:lnTo>
                    <a:pt x="578" y="9"/>
                  </a:lnTo>
                  <a:lnTo>
                    <a:pt x="147" y="54"/>
                  </a:lnTo>
                  <a:lnTo>
                    <a:pt x="131" y="51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29" name="Freeform 32"/>
            <p:cNvSpPr>
              <a:spLocks noChangeAspect="1"/>
            </p:cNvSpPr>
            <p:nvPr/>
          </p:nvSpPr>
          <p:spPr bwMode="auto">
            <a:xfrm>
              <a:off x="4910" y="2999"/>
              <a:ext cx="88" cy="308"/>
            </a:xfrm>
            <a:custGeom>
              <a:avLst/>
              <a:gdLst>
                <a:gd name="T0" fmla="*/ 5 w 177"/>
                <a:gd name="T1" fmla="*/ 0 h 617"/>
                <a:gd name="T2" fmla="*/ 5 w 177"/>
                <a:gd name="T3" fmla="*/ 0 h 617"/>
                <a:gd name="T4" fmla="*/ 0 w 177"/>
                <a:gd name="T5" fmla="*/ 19 h 617"/>
                <a:gd name="T6" fmla="*/ 0 w 177"/>
                <a:gd name="T7" fmla="*/ 19 h 617"/>
                <a:gd name="T8" fmla="*/ 5 w 177"/>
                <a:gd name="T9" fmla="*/ 0 h 6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"/>
                <a:gd name="T16" fmla="*/ 0 h 617"/>
                <a:gd name="T17" fmla="*/ 177 w 177"/>
                <a:gd name="T18" fmla="*/ 617 h 6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" h="617">
                  <a:moveTo>
                    <a:pt x="165" y="0"/>
                  </a:moveTo>
                  <a:lnTo>
                    <a:pt x="177" y="5"/>
                  </a:lnTo>
                  <a:lnTo>
                    <a:pt x="10" y="617"/>
                  </a:lnTo>
                  <a:lnTo>
                    <a:pt x="0" y="60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30" name="Freeform 33"/>
            <p:cNvSpPr>
              <a:spLocks noChangeAspect="1"/>
            </p:cNvSpPr>
            <p:nvPr/>
          </p:nvSpPr>
          <p:spPr bwMode="auto">
            <a:xfrm>
              <a:off x="4921" y="3005"/>
              <a:ext cx="88" cy="311"/>
            </a:xfrm>
            <a:custGeom>
              <a:avLst/>
              <a:gdLst>
                <a:gd name="T0" fmla="*/ 5 w 178"/>
                <a:gd name="T1" fmla="*/ 0 h 621"/>
                <a:gd name="T2" fmla="*/ 5 w 178"/>
                <a:gd name="T3" fmla="*/ 1 h 621"/>
                <a:gd name="T4" fmla="*/ 0 w 178"/>
                <a:gd name="T5" fmla="*/ 20 h 621"/>
                <a:gd name="T6" fmla="*/ 0 w 178"/>
                <a:gd name="T7" fmla="*/ 20 h 621"/>
                <a:gd name="T8" fmla="*/ 5 w 178"/>
                <a:gd name="T9" fmla="*/ 0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"/>
                <a:gd name="T16" fmla="*/ 0 h 621"/>
                <a:gd name="T17" fmla="*/ 178 w 178"/>
                <a:gd name="T18" fmla="*/ 621 h 6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" h="621">
                  <a:moveTo>
                    <a:pt x="167" y="0"/>
                  </a:moveTo>
                  <a:lnTo>
                    <a:pt x="178" y="12"/>
                  </a:lnTo>
                  <a:lnTo>
                    <a:pt x="9" y="621"/>
                  </a:lnTo>
                  <a:lnTo>
                    <a:pt x="0" y="6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31" name="Freeform 34"/>
            <p:cNvSpPr>
              <a:spLocks noChangeAspect="1"/>
            </p:cNvSpPr>
            <p:nvPr/>
          </p:nvSpPr>
          <p:spPr bwMode="auto">
            <a:xfrm>
              <a:off x="4896" y="3307"/>
              <a:ext cx="14" cy="11"/>
            </a:xfrm>
            <a:custGeom>
              <a:avLst/>
              <a:gdLst>
                <a:gd name="T0" fmla="*/ 1 w 27"/>
                <a:gd name="T1" fmla="*/ 0 h 22"/>
                <a:gd name="T2" fmla="*/ 0 w 27"/>
                <a:gd name="T3" fmla="*/ 1 h 22"/>
                <a:gd name="T4" fmla="*/ 1 w 27"/>
                <a:gd name="T5" fmla="*/ 1 h 22"/>
                <a:gd name="T6" fmla="*/ 1 w 27"/>
                <a:gd name="T7" fmla="*/ 1 h 22"/>
                <a:gd name="T8" fmla="*/ 1 w 27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2"/>
                <a:gd name="T17" fmla="*/ 27 w 2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2">
                  <a:moveTo>
                    <a:pt x="18" y="0"/>
                  </a:moveTo>
                  <a:lnTo>
                    <a:pt x="0" y="12"/>
                  </a:lnTo>
                  <a:lnTo>
                    <a:pt x="8" y="22"/>
                  </a:lnTo>
                  <a:lnTo>
                    <a:pt x="27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32" name="Freeform 35"/>
            <p:cNvSpPr>
              <a:spLocks noChangeAspect="1"/>
            </p:cNvSpPr>
            <p:nvPr/>
          </p:nvSpPr>
          <p:spPr bwMode="auto">
            <a:xfrm>
              <a:off x="4905" y="3315"/>
              <a:ext cx="14" cy="11"/>
            </a:xfrm>
            <a:custGeom>
              <a:avLst/>
              <a:gdLst>
                <a:gd name="T0" fmla="*/ 1 w 28"/>
                <a:gd name="T1" fmla="*/ 0 h 22"/>
                <a:gd name="T2" fmla="*/ 0 w 28"/>
                <a:gd name="T3" fmla="*/ 1 h 22"/>
                <a:gd name="T4" fmla="*/ 1 w 28"/>
                <a:gd name="T5" fmla="*/ 1 h 22"/>
                <a:gd name="T6" fmla="*/ 1 w 28"/>
                <a:gd name="T7" fmla="*/ 1 h 22"/>
                <a:gd name="T8" fmla="*/ 1 w 2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2"/>
                <a:gd name="T17" fmla="*/ 28 w 2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2">
                  <a:moveTo>
                    <a:pt x="19" y="0"/>
                  </a:moveTo>
                  <a:lnTo>
                    <a:pt x="0" y="13"/>
                  </a:lnTo>
                  <a:lnTo>
                    <a:pt x="8" y="22"/>
                  </a:lnTo>
                  <a:lnTo>
                    <a:pt x="28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33" name="Freeform 36"/>
            <p:cNvSpPr>
              <a:spLocks noChangeAspect="1"/>
            </p:cNvSpPr>
            <p:nvPr/>
          </p:nvSpPr>
          <p:spPr bwMode="auto">
            <a:xfrm>
              <a:off x="4700" y="3302"/>
              <a:ext cx="183" cy="22"/>
            </a:xfrm>
            <a:custGeom>
              <a:avLst/>
              <a:gdLst>
                <a:gd name="T0" fmla="*/ 12 w 366"/>
                <a:gd name="T1" fmla="*/ 0 h 45"/>
                <a:gd name="T2" fmla="*/ 12 w 366"/>
                <a:gd name="T3" fmla="*/ 1 h 45"/>
                <a:gd name="T4" fmla="*/ 12 w 366"/>
                <a:gd name="T5" fmla="*/ 1 h 45"/>
                <a:gd name="T6" fmla="*/ 12 w 366"/>
                <a:gd name="T7" fmla="*/ 1 h 45"/>
                <a:gd name="T8" fmla="*/ 11 w 366"/>
                <a:gd name="T9" fmla="*/ 1 h 45"/>
                <a:gd name="T10" fmla="*/ 11 w 366"/>
                <a:gd name="T11" fmla="*/ 1 h 45"/>
                <a:gd name="T12" fmla="*/ 10 w 366"/>
                <a:gd name="T13" fmla="*/ 1 h 45"/>
                <a:gd name="T14" fmla="*/ 10 w 366"/>
                <a:gd name="T15" fmla="*/ 1 h 45"/>
                <a:gd name="T16" fmla="*/ 9 w 366"/>
                <a:gd name="T17" fmla="*/ 1 h 45"/>
                <a:gd name="T18" fmla="*/ 8 w 366"/>
                <a:gd name="T19" fmla="*/ 0 h 45"/>
                <a:gd name="T20" fmla="*/ 7 w 366"/>
                <a:gd name="T21" fmla="*/ 0 h 45"/>
                <a:gd name="T22" fmla="*/ 6 w 366"/>
                <a:gd name="T23" fmla="*/ 0 h 45"/>
                <a:gd name="T24" fmla="*/ 6 w 366"/>
                <a:gd name="T25" fmla="*/ 0 h 45"/>
                <a:gd name="T26" fmla="*/ 5 w 366"/>
                <a:gd name="T27" fmla="*/ 0 h 45"/>
                <a:gd name="T28" fmla="*/ 4 w 366"/>
                <a:gd name="T29" fmla="*/ 0 h 45"/>
                <a:gd name="T30" fmla="*/ 3 w 366"/>
                <a:gd name="T31" fmla="*/ 0 h 45"/>
                <a:gd name="T32" fmla="*/ 2 w 366"/>
                <a:gd name="T33" fmla="*/ 0 h 45"/>
                <a:gd name="T34" fmla="*/ 0 w 366"/>
                <a:gd name="T35" fmla="*/ 0 h 45"/>
                <a:gd name="T36" fmla="*/ 1 w 366"/>
                <a:gd name="T37" fmla="*/ 0 h 45"/>
                <a:gd name="T38" fmla="*/ 1 w 366"/>
                <a:gd name="T39" fmla="*/ 0 h 45"/>
                <a:gd name="T40" fmla="*/ 1 w 366"/>
                <a:gd name="T41" fmla="*/ 0 h 45"/>
                <a:gd name="T42" fmla="*/ 1 w 366"/>
                <a:gd name="T43" fmla="*/ 0 h 45"/>
                <a:gd name="T44" fmla="*/ 1 w 366"/>
                <a:gd name="T45" fmla="*/ 0 h 45"/>
                <a:gd name="T46" fmla="*/ 2 w 366"/>
                <a:gd name="T47" fmla="*/ 0 h 45"/>
                <a:gd name="T48" fmla="*/ 2 w 366"/>
                <a:gd name="T49" fmla="*/ 0 h 45"/>
                <a:gd name="T50" fmla="*/ 2 w 366"/>
                <a:gd name="T51" fmla="*/ 0 h 45"/>
                <a:gd name="T52" fmla="*/ 3 w 366"/>
                <a:gd name="T53" fmla="*/ 0 h 45"/>
                <a:gd name="T54" fmla="*/ 4 w 366"/>
                <a:gd name="T55" fmla="*/ 0 h 45"/>
                <a:gd name="T56" fmla="*/ 5 w 366"/>
                <a:gd name="T57" fmla="*/ 0 h 45"/>
                <a:gd name="T58" fmla="*/ 6 w 366"/>
                <a:gd name="T59" fmla="*/ 0 h 45"/>
                <a:gd name="T60" fmla="*/ 7 w 366"/>
                <a:gd name="T61" fmla="*/ 0 h 45"/>
                <a:gd name="T62" fmla="*/ 8 w 366"/>
                <a:gd name="T63" fmla="*/ 0 h 45"/>
                <a:gd name="T64" fmla="*/ 9 w 366"/>
                <a:gd name="T65" fmla="*/ 0 h 45"/>
                <a:gd name="T66" fmla="*/ 10 w 366"/>
                <a:gd name="T67" fmla="*/ 0 h 45"/>
                <a:gd name="T68" fmla="*/ 12 w 366"/>
                <a:gd name="T69" fmla="*/ 0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6"/>
                <a:gd name="T106" fmla="*/ 0 h 45"/>
                <a:gd name="T107" fmla="*/ 366 w 366"/>
                <a:gd name="T108" fmla="*/ 45 h 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6" h="45">
                  <a:moveTo>
                    <a:pt x="366" y="23"/>
                  </a:moveTo>
                  <a:lnTo>
                    <a:pt x="364" y="45"/>
                  </a:lnTo>
                  <a:lnTo>
                    <a:pt x="362" y="45"/>
                  </a:lnTo>
                  <a:lnTo>
                    <a:pt x="356" y="44"/>
                  </a:lnTo>
                  <a:lnTo>
                    <a:pt x="346" y="42"/>
                  </a:lnTo>
                  <a:lnTo>
                    <a:pt x="332" y="41"/>
                  </a:lnTo>
                  <a:lnTo>
                    <a:pt x="316" y="38"/>
                  </a:lnTo>
                  <a:lnTo>
                    <a:pt x="295" y="36"/>
                  </a:lnTo>
                  <a:lnTo>
                    <a:pt x="273" y="33"/>
                  </a:lnTo>
                  <a:lnTo>
                    <a:pt x="248" y="30"/>
                  </a:lnTo>
                  <a:lnTo>
                    <a:pt x="221" y="28"/>
                  </a:lnTo>
                  <a:lnTo>
                    <a:pt x="192" y="26"/>
                  </a:lnTo>
                  <a:lnTo>
                    <a:pt x="162" y="23"/>
                  </a:lnTo>
                  <a:lnTo>
                    <a:pt x="131" y="22"/>
                  </a:lnTo>
                  <a:lnTo>
                    <a:pt x="99" y="21"/>
                  </a:lnTo>
                  <a:lnTo>
                    <a:pt x="67" y="21"/>
                  </a:lnTo>
                  <a:lnTo>
                    <a:pt x="33" y="21"/>
                  </a:lnTo>
                  <a:lnTo>
                    <a:pt x="0" y="22"/>
                  </a:lnTo>
                  <a:lnTo>
                    <a:pt x="5" y="5"/>
                  </a:lnTo>
                  <a:lnTo>
                    <a:pt x="6" y="5"/>
                  </a:lnTo>
                  <a:lnTo>
                    <a:pt x="9" y="4"/>
                  </a:lnTo>
                  <a:lnTo>
                    <a:pt x="15" y="4"/>
                  </a:lnTo>
                  <a:lnTo>
                    <a:pt x="23" y="3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34" y="2"/>
                  </a:lnTo>
                  <a:lnTo>
                    <a:pt x="162" y="3"/>
                  </a:lnTo>
                  <a:lnTo>
                    <a:pt x="196" y="5"/>
                  </a:lnTo>
                  <a:lnTo>
                    <a:pt x="233" y="8"/>
                  </a:lnTo>
                  <a:lnTo>
                    <a:pt x="273" y="12"/>
                  </a:lnTo>
                  <a:lnTo>
                    <a:pt x="318" y="18"/>
                  </a:lnTo>
                  <a:lnTo>
                    <a:pt x="366" y="23"/>
                  </a:lnTo>
                  <a:close/>
                </a:path>
              </a:pathLst>
            </a:custGeom>
            <a:solidFill>
              <a:srgbClr val="6BADC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34" name="Freeform 37"/>
            <p:cNvSpPr>
              <a:spLocks noChangeAspect="1"/>
            </p:cNvSpPr>
            <p:nvPr/>
          </p:nvSpPr>
          <p:spPr bwMode="auto">
            <a:xfrm>
              <a:off x="4775" y="3263"/>
              <a:ext cx="20" cy="19"/>
            </a:xfrm>
            <a:custGeom>
              <a:avLst/>
              <a:gdLst>
                <a:gd name="T0" fmla="*/ 1 w 39"/>
                <a:gd name="T1" fmla="*/ 2 h 38"/>
                <a:gd name="T2" fmla="*/ 1 w 39"/>
                <a:gd name="T3" fmla="*/ 1 h 38"/>
                <a:gd name="T4" fmla="*/ 1 w 39"/>
                <a:gd name="T5" fmla="*/ 2 h 38"/>
                <a:gd name="T6" fmla="*/ 1 w 39"/>
                <a:gd name="T7" fmla="*/ 1 h 38"/>
                <a:gd name="T8" fmla="*/ 0 w 39"/>
                <a:gd name="T9" fmla="*/ 1 h 38"/>
                <a:gd name="T10" fmla="*/ 1 w 39"/>
                <a:gd name="T11" fmla="*/ 1 h 38"/>
                <a:gd name="T12" fmla="*/ 1 w 39"/>
                <a:gd name="T13" fmla="*/ 0 h 38"/>
                <a:gd name="T14" fmla="*/ 1 w 39"/>
                <a:gd name="T15" fmla="*/ 1 h 38"/>
                <a:gd name="T16" fmla="*/ 2 w 39"/>
                <a:gd name="T17" fmla="*/ 1 h 38"/>
                <a:gd name="T18" fmla="*/ 1 w 39"/>
                <a:gd name="T19" fmla="*/ 1 h 38"/>
                <a:gd name="T20" fmla="*/ 1 w 39"/>
                <a:gd name="T21" fmla="*/ 2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38"/>
                <a:gd name="T35" fmla="*/ 39 w 39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38">
                  <a:moveTo>
                    <a:pt x="30" y="38"/>
                  </a:moveTo>
                  <a:lnTo>
                    <a:pt x="18" y="31"/>
                  </a:lnTo>
                  <a:lnTo>
                    <a:pt x="6" y="37"/>
                  </a:lnTo>
                  <a:lnTo>
                    <a:pt x="9" y="23"/>
                  </a:lnTo>
                  <a:lnTo>
                    <a:pt x="0" y="13"/>
                  </a:lnTo>
                  <a:lnTo>
                    <a:pt x="14" y="13"/>
                  </a:lnTo>
                  <a:lnTo>
                    <a:pt x="21" y="0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29" y="25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35" name="Freeform 38"/>
            <p:cNvSpPr>
              <a:spLocks noChangeAspect="1"/>
            </p:cNvSpPr>
            <p:nvPr/>
          </p:nvSpPr>
          <p:spPr bwMode="auto">
            <a:xfrm>
              <a:off x="4714" y="3028"/>
              <a:ext cx="234" cy="229"/>
            </a:xfrm>
            <a:custGeom>
              <a:avLst/>
              <a:gdLst>
                <a:gd name="T0" fmla="*/ 15 w 466"/>
                <a:gd name="T1" fmla="*/ 0 h 459"/>
                <a:gd name="T2" fmla="*/ 15 w 466"/>
                <a:gd name="T3" fmla="*/ 0 h 459"/>
                <a:gd name="T4" fmla="*/ 4 w 466"/>
                <a:gd name="T5" fmla="*/ 0 h 459"/>
                <a:gd name="T6" fmla="*/ 0 w 466"/>
                <a:gd name="T7" fmla="*/ 14 h 459"/>
                <a:gd name="T8" fmla="*/ 1 w 466"/>
                <a:gd name="T9" fmla="*/ 14 h 459"/>
                <a:gd name="T10" fmla="*/ 4 w 466"/>
                <a:gd name="T11" fmla="*/ 1 h 459"/>
                <a:gd name="T12" fmla="*/ 15 w 466"/>
                <a:gd name="T13" fmla="*/ 0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6"/>
                <a:gd name="T22" fmla="*/ 0 h 459"/>
                <a:gd name="T23" fmla="*/ 466 w 466"/>
                <a:gd name="T24" fmla="*/ 459 h 4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6" h="459">
                  <a:moveTo>
                    <a:pt x="464" y="7"/>
                  </a:moveTo>
                  <a:lnTo>
                    <a:pt x="466" y="0"/>
                  </a:lnTo>
                  <a:lnTo>
                    <a:pt x="108" y="30"/>
                  </a:lnTo>
                  <a:lnTo>
                    <a:pt x="0" y="459"/>
                  </a:lnTo>
                  <a:lnTo>
                    <a:pt x="14" y="457"/>
                  </a:lnTo>
                  <a:lnTo>
                    <a:pt x="118" y="38"/>
                  </a:lnTo>
                  <a:lnTo>
                    <a:pt x="46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36" name="Freeform 39"/>
            <p:cNvSpPr>
              <a:spLocks noChangeAspect="1"/>
            </p:cNvSpPr>
            <p:nvPr/>
          </p:nvSpPr>
          <p:spPr bwMode="auto">
            <a:xfrm>
              <a:off x="4934" y="3034"/>
              <a:ext cx="79" cy="280"/>
            </a:xfrm>
            <a:custGeom>
              <a:avLst/>
              <a:gdLst>
                <a:gd name="T0" fmla="*/ 5 w 157"/>
                <a:gd name="T1" fmla="*/ 1 h 560"/>
                <a:gd name="T2" fmla="*/ 1 w 157"/>
                <a:gd name="T3" fmla="*/ 18 h 560"/>
                <a:gd name="T4" fmla="*/ 0 w 157"/>
                <a:gd name="T5" fmla="*/ 18 h 560"/>
                <a:gd name="T6" fmla="*/ 5 w 157"/>
                <a:gd name="T7" fmla="*/ 0 h 560"/>
                <a:gd name="T8" fmla="*/ 5 w 157"/>
                <a:gd name="T9" fmla="*/ 1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560"/>
                <a:gd name="T17" fmla="*/ 157 w 157"/>
                <a:gd name="T18" fmla="*/ 560 h 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560">
                  <a:moveTo>
                    <a:pt x="157" y="15"/>
                  </a:moveTo>
                  <a:lnTo>
                    <a:pt x="15" y="553"/>
                  </a:lnTo>
                  <a:lnTo>
                    <a:pt x="0" y="560"/>
                  </a:lnTo>
                  <a:lnTo>
                    <a:pt x="154" y="0"/>
                  </a:lnTo>
                  <a:lnTo>
                    <a:pt x="157" y="15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37" name="Freeform 40"/>
            <p:cNvSpPr>
              <a:spLocks noChangeAspect="1"/>
            </p:cNvSpPr>
            <p:nvPr/>
          </p:nvSpPr>
          <p:spPr bwMode="auto">
            <a:xfrm>
              <a:off x="4733" y="3319"/>
              <a:ext cx="143" cy="21"/>
            </a:xfrm>
            <a:custGeom>
              <a:avLst/>
              <a:gdLst>
                <a:gd name="T0" fmla="*/ 0 w 287"/>
                <a:gd name="T1" fmla="*/ 0 h 43"/>
                <a:gd name="T2" fmla="*/ 0 w 287"/>
                <a:gd name="T3" fmla="*/ 0 h 43"/>
                <a:gd name="T4" fmla="*/ 0 w 287"/>
                <a:gd name="T5" fmla="*/ 0 h 43"/>
                <a:gd name="T6" fmla="*/ 0 w 287"/>
                <a:gd name="T7" fmla="*/ 0 h 43"/>
                <a:gd name="T8" fmla="*/ 0 w 287"/>
                <a:gd name="T9" fmla="*/ 0 h 43"/>
                <a:gd name="T10" fmla="*/ 0 w 287"/>
                <a:gd name="T11" fmla="*/ 0 h 43"/>
                <a:gd name="T12" fmla="*/ 0 w 287"/>
                <a:gd name="T13" fmla="*/ 0 h 43"/>
                <a:gd name="T14" fmla="*/ 0 w 287"/>
                <a:gd name="T15" fmla="*/ 0 h 43"/>
                <a:gd name="T16" fmla="*/ 0 w 287"/>
                <a:gd name="T17" fmla="*/ 0 h 43"/>
                <a:gd name="T18" fmla="*/ 0 w 287"/>
                <a:gd name="T19" fmla="*/ 0 h 43"/>
                <a:gd name="T20" fmla="*/ 0 w 287"/>
                <a:gd name="T21" fmla="*/ 0 h 43"/>
                <a:gd name="T22" fmla="*/ 1 w 287"/>
                <a:gd name="T23" fmla="*/ 1 h 43"/>
                <a:gd name="T24" fmla="*/ 1 w 287"/>
                <a:gd name="T25" fmla="*/ 1 h 43"/>
                <a:gd name="T26" fmla="*/ 2 w 287"/>
                <a:gd name="T27" fmla="*/ 1 h 43"/>
                <a:gd name="T28" fmla="*/ 3 w 287"/>
                <a:gd name="T29" fmla="*/ 1 h 43"/>
                <a:gd name="T30" fmla="*/ 4 w 287"/>
                <a:gd name="T31" fmla="*/ 1 h 43"/>
                <a:gd name="T32" fmla="*/ 4 w 287"/>
                <a:gd name="T33" fmla="*/ 1 h 43"/>
                <a:gd name="T34" fmla="*/ 5 w 287"/>
                <a:gd name="T35" fmla="*/ 1 h 43"/>
                <a:gd name="T36" fmla="*/ 6 w 287"/>
                <a:gd name="T37" fmla="*/ 1 h 43"/>
                <a:gd name="T38" fmla="*/ 7 w 287"/>
                <a:gd name="T39" fmla="*/ 1 h 43"/>
                <a:gd name="T40" fmla="*/ 7 w 287"/>
                <a:gd name="T41" fmla="*/ 1 h 43"/>
                <a:gd name="T42" fmla="*/ 8 w 287"/>
                <a:gd name="T43" fmla="*/ 1 h 43"/>
                <a:gd name="T44" fmla="*/ 8 w 287"/>
                <a:gd name="T45" fmla="*/ 1 h 43"/>
                <a:gd name="T46" fmla="*/ 8 w 287"/>
                <a:gd name="T47" fmla="*/ 1 h 43"/>
                <a:gd name="T48" fmla="*/ 8 w 287"/>
                <a:gd name="T49" fmla="*/ 1 h 43"/>
                <a:gd name="T50" fmla="*/ 8 w 287"/>
                <a:gd name="T51" fmla="*/ 1 h 43"/>
                <a:gd name="T52" fmla="*/ 8 w 287"/>
                <a:gd name="T53" fmla="*/ 1 h 43"/>
                <a:gd name="T54" fmla="*/ 8 w 287"/>
                <a:gd name="T55" fmla="*/ 1 h 43"/>
                <a:gd name="T56" fmla="*/ 7 w 287"/>
                <a:gd name="T57" fmla="*/ 1 h 43"/>
                <a:gd name="T58" fmla="*/ 7 w 287"/>
                <a:gd name="T59" fmla="*/ 1 h 43"/>
                <a:gd name="T60" fmla="*/ 6 w 287"/>
                <a:gd name="T61" fmla="*/ 1 h 43"/>
                <a:gd name="T62" fmla="*/ 6 w 287"/>
                <a:gd name="T63" fmla="*/ 1 h 43"/>
                <a:gd name="T64" fmla="*/ 5 w 287"/>
                <a:gd name="T65" fmla="*/ 1 h 43"/>
                <a:gd name="T66" fmla="*/ 4 w 287"/>
                <a:gd name="T67" fmla="*/ 0 h 43"/>
                <a:gd name="T68" fmla="*/ 3 w 287"/>
                <a:gd name="T69" fmla="*/ 0 h 43"/>
                <a:gd name="T70" fmla="*/ 3 w 287"/>
                <a:gd name="T71" fmla="*/ 0 h 43"/>
                <a:gd name="T72" fmla="*/ 2 w 287"/>
                <a:gd name="T73" fmla="*/ 0 h 43"/>
                <a:gd name="T74" fmla="*/ 2 w 287"/>
                <a:gd name="T75" fmla="*/ 0 h 43"/>
                <a:gd name="T76" fmla="*/ 1 w 287"/>
                <a:gd name="T77" fmla="*/ 0 h 43"/>
                <a:gd name="T78" fmla="*/ 1 w 287"/>
                <a:gd name="T79" fmla="*/ 0 h 43"/>
                <a:gd name="T80" fmla="*/ 1 w 287"/>
                <a:gd name="T81" fmla="*/ 0 h 43"/>
                <a:gd name="T82" fmla="*/ 0 w 287"/>
                <a:gd name="T83" fmla="*/ 0 h 43"/>
                <a:gd name="T84" fmla="*/ 0 w 287"/>
                <a:gd name="T85" fmla="*/ 0 h 43"/>
                <a:gd name="T86" fmla="*/ 0 w 287"/>
                <a:gd name="T87" fmla="*/ 0 h 43"/>
                <a:gd name="T88" fmla="*/ 0 w 287"/>
                <a:gd name="T89" fmla="*/ 0 h 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7"/>
                <a:gd name="T136" fmla="*/ 0 h 43"/>
                <a:gd name="T137" fmla="*/ 287 w 287"/>
                <a:gd name="T138" fmla="*/ 43 h 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7" h="43">
                  <a:moveTo>
                    <a:pt x="18" y="0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9" y="24"/>
                  </a:lnTo>
                  <a:lnTo>
                    <a:pt x="16" y="26"/>
                  </a:lnTo>
                  <a:lnTo>
                    <a:pt x="28" y="30"/>
                  </a:lnTo>
                  <a:lnTo>
                    <a:pt x="45" y="32"/>
                  </a:lnTo>
                  <a:lnTo>
                    <a:pt x="63" y="33"/>
                  </a:lnTo>
                  <a:lnTo>
                    <a:pt x="85" y="36"/>
                  </a:lnTo>
                  <a:lnTo>
                    <a:pt x="108" y="37"/>
                  </a:lnTo>
                  <a:lnTo>
                    <a:pt x="133" y="38"/>
                  </a:lnTo>
                  <a:lnTo>
                    <a:pt x="157" y="39"/>
                  </a:lnTo>
                  <a:lnTo>
                    <a:pt x="182" y="40"/>
                  </a:lnTo>
                  <a:lnTo>
                    <a:pt x="206" y="41"/>
                  </a:lnTo>
                  <a:lnTo>
                    <a:pt x="228" y="41"/>
                  </a:lnTo>
                  <a:lnTo>
                    <a:pt x="247" y="41"/>
                  </a:lnTo>
                  <a:lnTo>
                    <a:pt x="263" y="43"/>
                  </a:lnTo>
                  <a:lnTo>
                    <a:pt x="276" y="43"/>
                  </a:lnTo>
                  <a:lnTo>
                    <a:pt x="284" y="43"/>
                  </a:lnTo>
                  <a:lnTo>
                    <a:pt x="287" y="43"/>
                  </a:lnTo>
                  <a:lnTo>
                    <a:pt x="284" y="43"/>
                  </a:lnTo>
                  <a:lnTo>
                    <a:pt x="276" y="41"/>
                  </a:lnTo>
                  <a:lnTo>
                    <a:pt x="266" y="41"/>
                  </a:lnTo>
                  <a:lnTo>
                    <a:pt x="251" y="39"/>
                  </a:lnTo>
                  <a:lnTo>
                    <a:pt x="232" y="38"/>
                  </a:lnTo>
                  <a:lnTo>
                    <a:pt x="213" y="37"/>
                  </a:lnTo>
                  <a:lnTo>
                    <a:pt x="192" y="35"/>
                  </a:lnTo>
                  <a:lnTo>
                    <a:pt x="170" y="33"/>
                  </a:lnTo>
                  <a:lnTo>
                    <a:pt x="147" y="31"/>
                  </a:lnTo>
                  <a:lnTo>
                    <a:pt x="125" y="29"/>
                  </a:lnTo>
                  <a:lnTo>
                    <a:pt x="103" y="28"/>
                  </a:lnTo>
                  <a:lnTo>
                    <a:pt x="85" y="25"/>
                  </a:lnTo>
                  <a:lnTo>
                    <a:pt x="68" y="24"/>
                  </a:lnTo>
                  <a:lnTo>
                    <a:pt x="53" y="23"/>
                  </a:lnTo>
                  <a:lnTo>
                    <a:pt x="42" y="22"/>
                  </a:lnTo>
                  <a:lnTo>
                    <a:pt x="35" y="21"/>
                  </a:lnTo>
                  <a:lnTo>
                    <a:pt x="24" y="15"/>
                  </a:lnTo>
                  <a:lnTo>
                    <a:pt x="18" y="8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38" name="Freeform 41"/>
            <p:cNvSpPr>
              <a:spLocks noChangeAspect="1"/>
            </p:cNvSpPr>
            <p:nvPr/>
          </p:nvSpPr>
          <p:spPr bwMode="auto">
            <a:xfrm>
              <a:off x="4885" y="3354"/>
              <a:ext cx="52" cy="30"/>
            </a:xfrm>
            <a:custGeom>
              <a:avLst/>
              <a:gdLst>
                <a:gd name="T0" fmla="*/ 3 w 103"/>
                <a:gd name="T1" fmla="*/ 1 h 60"/>
                <a:gd name="T2" fmla="*/ 0 w 103"/>
                <a:gd name="T3" fmla="*/ 0 h 60"/>
                <a:gd name="T4" fmla="*/ 1 w 103"/>
                <a:gd name="T5" fmla="*/ 1 h 60"/>
                <a:gd name="T6" fmla="*/ 1 w 103"/>
                <a:gd name="T7" fmla="*/ 1 h 60"/>
                <a:gd name="T8" fmla="*/ 1 w 103"/>
                <a:gd name="T9" fmla="*/ 1 h 60"/>
                <a:gd name="T10" fmla="*/ 1 w 103"/>
                <a:gd name="T11" fmla="*/ 2 h 60"/>
                <a:gd name="T12" fmla="*/ 4 w 103"/>
                <a:gd name="T13" fmla="*/ 2 h 60"/>
                <a:gd name="T14" fmla="*/ 4 w 103"/>
                <a:gd name="T15" fmla="*/ 2 h 60"/>
                <a:gd name="T16" fmla="*/ 4 w 103"/>
                <a:gd name="T17" fmla="*/ 1 h 60"/>
                <a:gd name="T18" fmla="*/ 3 w 103"/>
                <a:gd name="T19" fmla="*/ 1 h 60"/>
                <a:gd name="T20" fmla="*/ 3 w 103"/>
                <a:gd name="T21" fmla="*/ 1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"/>
                <a:gd name="T34" fmla="*/ 0 h 60"/>
                <a:gd name="T35" fmla="*/ 103 w 103"/>
                <a:gd name="T36" fmla="*/ 60 h 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" h="60">
                  <a:moveTo>
                    <a:pt x="94" y="5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1" y="20"/>
                  </a:lnTo>
                  <a:lnTo>
                    <a:pt x="1" y="29"/>
                  </a:lnTo>
                  <a:lnTo>
                    <a:pt x="1" y="38"/>
                  </a:lnTo>
                  <a:lnTo>
                    <a:pt x="103" y="60"/>
                  </a:lnTo>
                  <a:lnTo>
                    <a:pt x="100" y="37"/>
                  </a:lnTo>
                  <a:lnTo>
                    <a:pt x="98" y="20"/>
                  </a:lnTo>
                  <a:lnTo>
                    <a:pt x="95" y="8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39" name="Freeform 42"/>
            <p:cNvSpPr>
              <a:spLocks noChangeAspect="1"/>
            </p:cNvSpPr>
            <p:nvPr/>
          </p:nvSpPr>
          <p:spPr bwMode="auto">
            <a:xfrm>
              <a:off x="4870" y="3373"/>
              <a:ext cx="67" cy="65"/>
            </a:xfrm>
            <a:custGeom>
              <a:avLst/>
              <a:gdLst>
                <a:gd name="T0" fmla="*/ 1 w 134"/>
                <a:gd name="T1" fmla="*/ 0 h 129"/>
                <a:gd name="T2" fmla="*/ 1 w 134"/>
                <a:gd name="T3" fmla="*/ 2 h 129"/>
                <a:gd name="T4" fmla="*/ 1 w 134"/>
                <a:gd name="T5" fmla="*/ 3 h 129"/>
                <a:gd name="T6" fmla="*/ 1 w 134"/>
                <a:gd name="T7" fmla="*/ 3 h 129"/>
                <a:gd name="T8" fmla="*/ 0 w 134"/>
                <a:gd name="T9" fmla="*/ 4 h 129"/>
                <a:gd name="T10" fmla="*/ 5 w 134"/>
                <a:gd name="T11" fmla="*/ 5 h 129"/>
                <a:gd name="T12" fmla="*/ 5 w 134"/>
                <a:gd name="T13" fmla="*/ 4 h 129"/>
                <a:gd name="T14" fmla="*/ 5 w 134"/>
                <a:gd name="T15" fmla="*/ 3 h 129"/>
                <a:gd name="T16" fmla="*/ 5 w 134"/>
                <a:gd name="T17" fmla="*/ 2 h 129"/>
                <a:gd name="T18" fmla="*/ 5 w 134"/>
                <a:gd name="T19" fmla="*/ 1 h 129"/>
                <a:gd name="T20" fmla="*/ 1 w 134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129"/>
                <a:gd name="T35" fmla="*/ 134 w 134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129">
                  <a:moveTo>
                    <a:pt x="30" y="0"/>
                  </a:moveTo>
                  <a:lnTo>
                    <a:pt x="24" y="43"/>
                  </a:lnTo>
                  <a:lnTo>
                    <a:pt x="14" y="73"/>
                  </a:lnTo>
                  <a:lnTo>
                    <a:pt x="5" y="91"/>
                  </a:lnTo>
                  <a:lnTo>
                    <a:pt x="0" y="97"/>
                  </a:lnTo>
                  <a:lnTo>
                    <a:pt x="130" y="129"/>
                  </a:lnTo>
                  <a:lnTo>
                    <a:pt x="132" y="98"/>
                  </a:lnTo>
                  <a:lnTo>
                    <a:pt x="134" y="71"/>
                  </a:lnTo>
                  <a:lnTo>
                    <a:pt x="134" y="44"/>
                  </a:lnTo>
                  <a:lnTo>
                    <a:pt x="13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DD8A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40" name="Freeform 43"/>
            <p:cNvSpPr>
              <a:spLocks noChangeAspect="1"/>
            </p:cNvSpPr>
            <p:nvPr/>
          </p:nvSpPr>
          <p:spPr bwMode="auto">
            <a:xfrm>
              <a:off x="4945" y="3358"/>
              <a:ext cx="30" cy="79"/>
            </a:xfrm>
            <a:custGeom>
              <a:avLst/>
              <a:gdLst>
                <a:gd name="T0" fmla="*/ 0 w 60"/>
                <a:gd name="T1" fmla="*/ 0 h 159"/>
                <a:gd name="T2" fmla="*/ 1 w 60"/>
                <a:gd name="T3" fmla="*/ 0 h 159"/>
                <a:gd name="T4" fmla="*/ 1 w 60"/>
                <a:gd name="T5" fmla="*/ 0 h 159"/>
                <a:gd name="T6" fmla="*/ 1 w 60"/>
                <a:gd name="T7" fmla="*/ 0 h 159"/>
                <a:gd name="T8" fmla="*/ 1 w 60"/>
                <a:gd name="T9" fmla="*/ 1 h 159"/>
                <a:gd name="T10" fmla="*/ 2 w 60"/>
                <a:gd name="T11" fmla="*/ 2 h 159"/>
                <a:gd name="T12" fmla="*/ 2 w 60"/>
                <a:gd name="T13" fmla="*/ 2 h 159"/>
                <a:gd name="T14" fmla="*/ 2 w 60"/>
                <a:gd name="T15" fmla="*/ 3 h 159"/>
                <a:gd name="T16" fmla="*/ 2 w 60"/>
                <a:gd name="T17" fmla="*/ 4 h 159"/>
                <a:gd name="T18" fmla="*/ 2 w 60"/>
                <a:gd name="T19" fmla="*/ 4 h 159"/>
                <a:gd name="T20" fmla="*/ 2 w 60"/>
                <a:gd name="T21" fmla="*/ 4 h 159"/>
                <a:gd name="T22" fmla="*/ 2 w 60"/>
                <a:gd name="T23" fmla="*/ 4 h 159"/>
                <a:gd name="T24" fmla="*/ 2 w 60"/>
                <a:gd name="T25" fmla="*/ 4 h 159"/>
                <a:gd name="T26" fmla="*/ 1 w 60"/>
                <a:gd name="T27" fmla="*/ 4 h 159"/>
                <a:gd name="T28" fmla="*/ 1 w 60"/>
                <a:gd name="T29" fmla="*/ 4 h 159"/>
                <a:gd name="T30" fmla="*/ 1 w 60"/>
                <a:gd name="T31" fmla="*/ 4 h 159"/>
                <a:gd name="T32" fmla="*/ 1 w 60"/>
                <a:gd name="T33" fmla="*/ 4 h 159"/>
                <a:gd name="T34" fmla="*/ 1 w 60"/>
                <a:gd name="T35" fmla="*/ 4 h 159"/>
                <a:gd name="T36" fmla="*/ 1 w 60"/>
                <a:gd name="T37" fmla="*/ 3 h 159"/>
                <a:gd name="T38" fmla="*/ 1 w 60"/>
                <a:gd name="T39" fmla="*/ 1 h 159"/>
                <a:gd name="T40" fmla="*/ 0 w 60"/>
                <a:gd name="T41" fmla="*/ 0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0"/>
                <a:gd name="T64" fmla="*/ 0 h 159"/>
                <a:gd name="T65" fmla="*/ 60 w 60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0" h="159">
                  <a:moveTo>
                    <a:pt x="0" y="0"/>
                  </a:moveTo>
                  <a:lnTo>
                    <a:pt x="2" y="4"/>
                  </a:lnTo>
                  <a:lnTo>
                    <a:pt x="7" y="14"/>
                  </a:lnTo>
                  <a:lnTo>
                    <a:pt x="15" y="28"/>
                  </a:lnTo>
                  <a:lnTo>
                    <a:pt x="24" y="46"/>
                  </a:lnTo>
                  <a:lnTo>
                    <a:pt x="33" y="68"/>
                  </a:lnTo>
                  <a:lnTo>
                    <a:pt x="44" y="90"/>
                  </a:lnTo>
                  <a:lnTo>
                    <a:pt x="53" y="113"/>
                  </a:lnTo>
                  <a:lnTo>
                    <a:pt x="60" y="135"/>
                  </a:lnTo>
                  <a:lnTo>
                    <a:pt x="59" y="136"/>
                  </a:lnTo>
                  <a:lnTo>
                    <a:pt x="54" y="138"/>
                  </a:lnTo>
                  <a:lnTo>
                    <a:pt x="48" y="142"/>
                  </a:lnTo>
                  <a:lnTo>
                    <a:pt x="40" y="145"/>
                  </a:lnTo>
                  <a:lnTo>
                    <a:pt x="32" y="150"/>
                  </a:lnTo>
                  <a:lnTo>
                    <a:pt x="23" y="153"/>
                  </a:lnTo>
                  <a:lnTo>
                    <a:pt x="15" y="157"/>
                  </a:lnTo>
                  <a:lnTo>
                    <a:pt x="7" y="159"/>
                  </a:lnTo>
                  <a:lnTo>
                    <a:pt x="8" y="144"/>
                  </a:lnTo>
                  <a:lnTo>
                    <a:pt x="10" y="105"/>
                  </a:lnTo>
                  <a:lnTo>
                    <a:pt x="9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41" name="Freeform 44"/>
            <p:cNvSpPr>
              <a:spLocks noChangeAspect="1"/>
            </p:cNvSpPr>
            <p:nvPr/>
          </p:nvSpPr>
          <p:spPr bwMode="auto">
            <a:xfrm>
              <a:off x="4745" y="3425"/>
              <a:ext cx="149" cy="51"/>
            </a:xfrm>
            <a:custGeom>
              <a:avLst/>
              <a:gdLst>
                <a:gd name="T0" fmla="*/ 7 w 297"/>
                <a:gd name="T1" fmla="*/ 1 h 101"/>
                <a:gd name="T2" fmla="*/ 6 w 297"/>
                <a:gd name="T3" fmla="*/ 0 h 101"/>
                <a:gd name="T4" fmla="*/ 6 w 297"/>
                <a:gd name="T5" fmla="*/ 1 h 101"/>
                <a:gd name="T6" fmla="*/ 5 w 297"/>
                <a:gd name="T7" fmla="*/ 1 h 101"/>
                <a:gd name="T8" fmla="*/ 4 w 297"/>
                <a:gd name="T9" fmla="*/ 1 h 101"/>
                <a:gd name="T10" fmla="*/ 3 w 297"/>
                <a:gd name="T11" fmla="*/ 1 h 101"/>
                <a:gd name="T12" fmla="*/ 2 w 297"/>
                <a:gd name="T13" fmla="*/ 1 h 101"/>
                <a:gd name="T14" fmla="*/ 1 w 297"/>
                <a:gd name="T15" fmla="*/ 1 h 101"/>
                <a:gd name="T16" fmla="*/ 1 w 297"/>
                <a:gd name="T17" fmla="*/ 1 h 101"/>
                <a:gd name="T18" fmla="*/ 0 w 297"/>
                <a:gd name="T19" fmla="*/ 2 h 101"/>
                <a:gd name="T20" fmla="*/ 1 w 297"/>
                <a:gd name="T21" fmla="*/ 2 h 101"/>
                <a:gd name="T22" fmla="*/ 1 w 297"/>
                <a:gd name="T23" fmla="*/ 2 h 101"/>
                <a:gd name="T24" fmla="*/ 1 w 297"/>
                <a:gd name="T25" fmla="*/ 2 h 101"/>
                <a:gd name="T26" fmla="*/ 2 w 297"/>
                <a:gd name="T27" fmla="*/ 2 h 101"/>
                <a:gd name="T28" fmla="*/ 2 w 297"/>
                <a:gd name="T29" fmla="*/ 2 h 101"/>
                <a:gd name="T30" fmla="*/ 3 w 297"/>
                <a:gd name="T31" fmla="*/ 2 h 101"/>
                <a:gd name="T32" fmla="*/ 4 w 297"/>
                <a:gd name="T33" fmla="*/ 3 h 101"/>
                <a:gd name="T34" fmla="*/ 4 w 297"/>
                <a:gd name="T35" fmla="*/ 3 h 101"/>
                <a:gd name="T36" fmla="*/ 5 w 297"/>
                <a:gd name="T37" fmla="*/ 3 h 101"/>
                <a:gd name="T38" fmla="*/ 6 w 297"/>
                <a:gd name="T39" fmla="*/ 3 h 101"/>
                <a:gd name="T40" fmla="*/ 7 w 297"/>
                <a:gd name="T41" fmla="*/ 3 h 101"/>
                <a:gd name="T42" fmla="*/ 7 w 297"/>
                <a:gd name="T43" fmla="*/ 3 h 101"/>
                <a:gd name="T44" fmla="*/ 8 w 297"/>
                <a:gd name="T45" fmla="*/ 3 h 101"/>
                <a:gd name="T46" fmla="*/ 9 w 297"/>
                <a:gd name="T47" fmla="*/ 4 h 101"/>
                <a:gd name="T48" fmla="*/ 9 w 297"/>
                <a:gd name="T49" fmla="*/ 4 h 101"/>
                <a:gd name="T50" fmla="*/ 10 w 297"/>
                <a:gd name="T51" fmla="*/ 4 h 101"/>
                <a:gd name="T52" fmla="*/ 6 w 297"/>
                <a:gd name="T53" fmla="*/ 2 h 101"/>
                <a:gd name="T54" fmla="*/ 7 w 297"/>
                <a:gd name="T55" fmla="*/ 1 h 1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97"/>
                <a:gd name="T85" fmla="*/ 0 h 101"/>
                <a:gd name="T86" fmla="*/ 297 w 297"/>
                <a:gd name="T87" fmla="*/ 101 h 10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97" h="101">
                  <a:moveTo>
                    <a:pt x="199" y="7"/>
                  </a:moveTo>
                  <a:lnTo>
                    <a:pt x="169" y="0"/>
                  </a:lnTo>
                  <a:lnTo>
                    <a:pt x="162" y="1"/>
                  </a:lnTo>
                  <a:lnTo>
                    <a:pt x="143" y="3"/>
                  </a:lnTo>
                  <a:lnTo>
                    <a:pt x="116" y="8"/>
                  </a:lnTo>
                  <a:lnTo>
                    <a:pt x="85" y="13"/>
                  </a:lnTo>
                  <a:lnTo>
                    <a:pt x="54" y="18"/>
                  </a:lnTo>
                  <a:lnTo>
                    <a:pt x="26" y="24"/>
                  </a:lnTo>
                  <a:lnTo>
                    <a:pt x="8" y="3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41"/>
                  </a:lnTo>
                  <a:lnTo>
                    <a:pt x="21" y="46"/>
                  </a:lnTo>
                  <a:lnTo>
                    <a:pt x="36" y="51"/>
                  </a:lnTo>
                  <a:lnTo>
                    <a:pt x="53" y="56"/>
                  </a:lnTo>
                  <a:lnTo>
                    <a:pt x="74" y="61"/>
                  </a:lnTo>
                  <a:lnTo>
                    <a:pt x="97" y="67"/>
                  </a:lnTo>
                  <a:lnTo>
                    <a:pt x="121" y="73"/>
                  </a:lnTo>
                  <a:lnTo>
                    <a:pt x="146" y="77"/>
                  </a:lnTo>
                  <a:lnTo>
                    <a:pt x="172" y="83"/>
                  </a:lnTo>
                  <a:lnTo>
                    <a:pt x="196" y="88"/>
                  </a:lnTo>
                  <a:lnTo>
                    <a:pt x="220" y="91"/>
                  </a:lnTo>
                  <a:lnTo>
                    <a:pt x="243" y="96"/>
                  </a:lnTo>
                  <a:lnTo>
                    <a:pt x="264" y="98"/>
                  </a:lnTo>
                  <a:lnTo>
                    <a:pt x="282" y="100"/>
                  </a:lnTo>
                  <a:lnTo>
                    <a:pt x="297" y="101"/>
                  </a:lnTo>
                  <a:lnTo>
                    <a:pt x="177" y="37"/>
                  </a:lnTo>
                  <a:lnTo>
                    <a:pt x="199" y="7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42" name="Freeform 45"/>
            <p:cNvSpPr>
              <a:spLocks noChangeAspect="1"/>
            </p:cNvSpPr>
            <p:nvPr/>
          </p:nvSpPr>
          <p:spPr bwMode="auto">
            <a:xfrm>
              <a:off x="4834" y="3428"/>
              <a:ext cx="167" cy="48"/>
            </a:xfrm>
            <a:custGeom>
              <a:avLst/>
              <a:gdLst>
                <a:gd name="T0" fmla="*/ 4 w 335"/>
                <a:gd name="T1" fmla="*/ 4 h 94"/>
                <a:gd name="T2" fmla="*/ 4 w 335"/>
                <a:gd name="T3" fmla="*/ 3 h 94"/>
                <a:gd name="T4" fmla="*/ 4 w 335"/>
                <a:gd name="T5" fmla="*/ 3 h 94"/>
                <a:gd name="T6" fmla="*/ 5 w 335"/>
                <a:gd name="T7" fmla="*/ 3 h 94"/>
                <a:gd name="T8" fmla="*/ 5 w 335"/>
                <a:gd name="T9" fmla="*/ 3 h 94"/>
                <a:gd name="T10" fmla="*/ 6 w 335"/>
                <a:gd name="T11" fmla="*/ 3 h 94"/>
                <a:gd name="T12" fmla="*/ 6 w 335"/>
                <a:gd name="T13" fmla="*/ 3 h 94"/>
                <a:gd name="T14" fmla="*/ 7 w 335"/>
                <a:gd name="T15" fmla="*/ 2 h 94"/>
                <a:gd name="T16" fmla="*/ 8 w 335"/>
                <a:gd name="T17" fmla="*/ 2 h 94"/>
                <a:gd name="T18" fmla="*/ 8 w 335"/>
                <a:gd name="T19" fmla="*/ 2 h 94"/>
                <a:gd name="T20" fmla="*/ 8 w 335"/>
                <a:gd name="T21" fmla="*/ 2 h 94"/>
                <a:gd name="T22" fmla="*/ 9 w 335"/>
                <a:gd name="T23" fmla="*/ 2 h 94"/>
                <a:gd name="T24" fmla="*/ 9 w 335"/>
                <a:gd name="T25" fmla="*/ 1 h 94"/>
                <a:gd name="T26" fmla="*/ 10 w 335"/>
                <a:gd name="T27" fmla="*/ 1 h 94"/>
                <a:gd name="T28" fmla="*/ 10 w 335"/>
                <a:gd name="T29" fmla="*/ 1 h 94"/>
                <a:gd name="T30" fmla="*/ 10 w 335"/>
                <a:gd name="T31" fmla="*/ 1 h 94"/>
                <a:gd name="T32" fmla="*/ 10 w 335"/>
                <a:gd name="T33" fmla="*/ 1 h 94"/>
                <a:gd name="T34" fmla="*/ 8 w 335"/>
                <a:gd name="T35" fmla="*/ 1 h 94"/>
                <a:gd name="T36" fmla="*/ 6 w 335"/>
                <a:gd name="T37" fmla="*/ 2 h 94"/>
                <a:gd name="T38" fmla="*/ 0 w 335"/>
                <a:gd name="T39" fmla="*/ 0 h 94"/>
                <a:gd name="T40" fmla="*/ 0 w 335"/>
                <a:gd name="T41" fmla="*/ 1 h 94"/>
                <a:gd name="T42" fmla="*/ 3 w 335"/>
                <a:gd name="T43" fmla="*/ 4 h 94"/>
                <a:gd name="T44" fmla="*/ 3 w 335"/>
                <a:gd name="T45" fmla="*/ 4 h 94"/>
                <a:gd name="T46" fmla="*/ 3 w 335"/>
                <a:gd name="T47" fmla="*/ 4 h 94"/>
                <a:gd name="T48" fmla="*/ 3 w 335"/>
                <a:gd name="T49" fmla="*/ 4 h 94"/>
                <a:gd name="T50" fmla="*/ 4 w 335"/>
                <a:gd name="T51" fmla="*/ 4 h 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5"/>
                <a:gd name="T79" fmla="*/ 0 h 94"/>
                <a:gd name="T80" fmla="*/ 335 w 335"/>
                <a:gd name="T81" fmla="*/ 94 h 9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5" h="94">
                  <a:moveTo>
                    <a:pt x="129" y="94"/>
                  </a:moveTo>
                  <a:lnTo>
                    <a:pt x="142" y="93"/>
                  </a:lnTo>
                  <a:lnTo>
                    <a:pt x="157" y="91"/>
                  </a:lnTo>
                  <a:lnTo>
                    <a:pt x="172" y="86"/>
                  </a:lnTo>
                  <a:lnTo>
                    <a:pt x="188" y="82"/>
                  </a:lnTo>
                  <a:lnTo>
                    <a:pt x="205" y="76"/>
                  </a:lnTo>
                  <a:lnTo>
                    <a:pt x="223" y="70"/>
                  </a:lnTo>
                  <a:lnTo>
                    <a:pt x="240" y="63"/>
                  </a:lnTo>
                  <a:lnTo>
                    <a:pt x="256" y="56"/>
                  </a:lnTo>
                  <a:lnTo>
                    <a:pt x="272" y="49"/>
                  </a:lnTo>
                  <a:lnTo>
                    <a:pt x="286" y="44"/>
                  </a:lnTo>
                  <a:lnTo>
                    <a:pt x="300" y="37"/>
                  </a:lnTo>
                  <a:lnTo>
                    <a:pt x="311" y="32"/>
                  </a:lnTo>
                  <a:lnTo>
                    <a:pt x="321" y="28"/>
                  </a:lnTo>
                  <a:lnTo>
                    <a:pt x="329" y="24"/>
                  </a:lnTo>
                  <a:lnTo>
                    <a:pt x="333" y="22"/>
                  </a:lnTo>
                  <a:lnTo>
                    <a:pt x="335" y="21"/>
                  </a:lnTo>
                  <a:lnTo>
                    <a:pt x="267" y="25"/>
                  </a:lnTo>
                  <a:lnTo>
                    <a:pt x="210" y="46"/>
                  </a:lnTo>
                  <a:lnTo>
                    <a:pt x="22" y="0"/>
                  </a:lnTo>
                  <a:lnTo>
                    <a:pt x="0" y="30"/>
                  </a:lnTo>
                  <a:lnTo>
                    <a:pt x="120" y="94"/>
                  </a:lnTo>
                  <a:lnTo>
                    <a:pt x="123" y="94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43" name="Freeform 46"/>
            <p:cNvSpPr>
              <a:spLocks noChangeAspect="1"/>
            </p:cNvSpPr>
            <p:nvPr/>
          </p:nvSpPr>
          <p:spPr bwMode="auto">
            <a:xfrm>
              <a:off x="4731" y="3445"/>
              <a:ext cx="139" cy="41"/>
            </a:xfrm>
            <a:custGeom>
              <a:avLst/>
              <a:gdLst>
                <a:gd name="T0" fmla="*/ 0 w 279"/>
                <a:gd name="T1" fmla="*/ 0 h 83"/>
                <a:gd name="T2" fmla="*/ 0 w 279"/>
                <a:gd name="T3" fmla="*/ 0 h 83"/>
                <a:gd name="T4" fmla="*/ 0 w 279"/>
                <a:gd name="T5" fmla="*/ 0 h 83"/>
                <a:gd name="T6" fmla="*/ 0 w 279"/>
                <a:gd name="T7" fmla="*/ 0 h 83"/>
                <a:gd name="T8" fmla="*/ 0 w 279"/>
                <a:gd name="T9" fmla="*/ 0 h 83"/>
                <a:gd name="T10" fmla="*/ 0 w 279"/>
                <a:gd name="T11" fmla="*/ 0 h 83"/>
                <a:gd name="T12" fmla="*/ 1 w 279"/>
                <a:gd name="T13" fmla="*/ 0 h 83"/>
                <a:gd name="T14" fmla="*/ 1 w 279"/>
                <a:gd name="T15" fmla="*/ 1 h 83"/>
                <a:gd name="T16" fmla="*/ 2 w 279"/>
                <a:gd name="T17" fmla="*/ 1 h 83"/>
                <a:gd name="T18" fmla="*/ 2 w 279"/>
                <a:gd name="T19" fmla="*/ 1 h 83"/>
                <a:gd name="T20" fmla="*/ 3 w 279"/>
                <a:gd name="T21" fmla="*/ 1 h 83"/>
                <a:gd name="T22" fmla="*/ 4 w 279"/>
                <a:gd name="T23" fmla="*/ 1 h 83"/>
                <a:gd name="T24" fmla="*/ 4 w 279"/>
                <a:gd name="T25" fmla="*/ 2 h 83"/>
                <a:gd name="T26" fmla="*/ 5 w 279"/>
                <a:gd name="T27" fmla="*/ 2 h 83"/>
                <a:gd name="T28" fmla="*/ 5 w 279"/>
                <a:gd name="T29" fmla="*/ 2 h 83"/>
                <a:gd name="T30" fmla="*/ 6 w 279"/>
                <a:gd name="T31" fmla="*/ 2 h 83"/>
                <a:gd name="T32" fmla="*/ 6 w 279"/>
                <a:gd name="T33" fmla="*/ 2 h 83"/>
                <a:gd name="T34" fmla="*/ 7 w 279"/>
                <a:gd name="T35" fmla="*/ 2 h 83"/>
                <a:gd name="T36" fmla="*/ 7 w 279"/>
                <a:gd name="T37" fmla="*/ 2 h 83"/>
                <a:gd name="T38" fmla="*/ 8 w 279"/>
                <a:gd name="T39" fmla="*/ 2 h 83"/>
                <a:gd name="T40" fmla="*/ 8 w 279"/>
                <a:gd name="T41" fmla="*/ 2 h 83"/>
                <a:gd name="T42" fmla="*/ 8 w 279"/>
                <a:gd name="T43" fmla="*/ 2 h 83"/>
                <a:gd name="T44" fmla="*/ 8 w 279"/>
                <a:gd name="T45" fmla="*/ 2 h 83"/>
                <a:gd name="T46" fmla="*/ 7 w 279"/>
                <a:gd name="T47" fmla="*/ 2 h 83"/>
                <a:gd name="T48" fmla="*/ 7 w 279"/>
                <a:gd name="T49" fmla="*/ 2 h 83"/>
                <a:gd name="T50" fmla="*/ 6 w 279"/>
                <a:gd name="T51" fmla="*/ 2 h 83"/>
                <a:gd name="T52" fmla="*/ 6 w 279"/>
                <a:gd name="T53" fmla="*/ 2 h 83"/>
                <a:gd name="T54" fmla="*/ 5 w 279"/>
                <a:gd name="T55" fmla="*/ 1 h 83"/>
                <a:gd name="T56" fmla="*/ 4 w 279"/>
                <a:gd name="T57" fmla="*/ 1 h 83"/>
                <a:gd name="T58" fmla="*/ 3 w 279"/>
                <a:gd name="T59" fmla="*/ 1 h 83"/>
                <a:gd name="T60" fmla="*/ 3 w 279"/>
                <a:gd name="T61" fmla="*/ 1 h 83"/>
                <a:gd name="T62" fmla="*/ 2 w 279"/>
                <a:gd name="T63" fmla="*/ 1 h 83"/>
                <a:gd name="T64" fmla="*/ 1 w 279"/>
                <a:gd name="T65" fmla="*/ 0 h 83"/>
                <a:gd name="T66" fmla="*/ 1 w 279"/>
                <a:gd name="T67" fmla="*/ 0 h 83"/>
                <a:gd name="T68" fmla="*/ 0 w 279"/>
                <a:gd name="T69" fmla="*/ 0 h 83"/>
                <a:gd name="T70" fmla="*/ 0 w 279"/>
                <a:gd name="T71" fmla="*/ 0 h 83"/>
                <a:gd name="T72" fmla="*/ 0 w 279"/>
                <a:gd name="T73" fmla="*/ 0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9"/>
                <a:gd name="T112" fmla="*/ 0 h 83"/>
                <a:gd name="T113" fmla="*/ 279 w 279"/>
                <a:gd name="T114" fmla="*/ 83 h 8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9" h="83">
                  <a:moveTo>
                    <a:pt x="2" y="0"/>
                  </a:moveTo>
                  <a:lnTo>
                    <a:pt x="1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7" y="15"/>
                  </a:lnTo>
                  <a:lnTo>
                    <a:pt x="22" y="22"/>
                  </a:lnTo>
                  <a:lnTo>
                    <a:pt x="38" y="29"/>
                  </a:lnTo>
                  <a:lnTo>
                    <a:pt x="55" y="36"/>
                  </a:lnTo>
                  <a:lnTo>
                    <a:pt x="74" y="43"/>
                  </a:lnTo>
                  <a:lnTo>
                    <a:pt x="92" y="50"/>
                  </a:lnTo>
                  <a:lnTo>
                    <a:pt x="112" y="55"/>
                  </a:lnTo>
                  <a:lnTo>
                    <a:pt x="130" y="61"/>
                  </a:lnTo>
                  <a:lnTo>
                    <a:pt x="150" y="67"/>
                  </a:lnTo>
                  <a:lnTo>
                    <a:pt x="168" y="72"/>
                  </a:lnTo>
                  <a:lnTo>
                    <a:pt x="187" y="75"/>
                  </a:lnTo>
                  <a:lnTo>
                    <a:pt x="204" y="79"/>
                  </a:lnTo>
                  <a:lnTo>
                    <a:pt x="221" y="81"/>
                  </a:lnTo>
                  <a:lnTo>
                    <a:pt x="238" y="83"/>
                  </a:lnTo>
                  <a:lnTo>
                    <a:pt x="252" y="83"/>
                  </a:lnTo>
                  <a:lnTo>
                    <a:pt x="266" y="83"/>
                  </a:lnTo>
                  <a:lnTo>
                    <a:pt x="279" y="82"/>
                  </a:lnTo>
                  <a:lnTo>
                    <a:pt x="276" y="81"/>
                  </a:lnTo>
                  <a:lnTo>
                    <a:pt x="267" y="80"/>
                  </a:lnTo>
                  <a:lnTo>
                    <a:pt x="255" y="77"/>
                  </a:lnTo>
                  <a:lnTo>
                    <a:pt x="238" y="73"/>
                  </a:lnTo>
                  <a:lnTo>
                    <a:pt x="218" y="69"/>
                  </a:lnTo>
                  <a:lnTo>
                    <a:pt x="195" y="64"/>
                  </a:lnTo>
                  <a:lnTo>
                    <a:pt x="172" y="58"/>
                  </a:lnTo>
                  <a:lnTo>
                    <a:pt x="147" y="52"/>
                  </a:lnTo>
                  <a:lnTo>
                    <a:pt x="121" y="45"/>
                  </a:lnTo>
                  <a:lnTo>
                    <a:pt x="97" y="38"/>
                  </a:lnTo>
                  <a:lnTo>
                    <a:pt x="73" y="32"/>
                  </a:lnTo>
                  <a:lnTo>
                    <a:pt x="52" y="26"/>
                  </a:lnTo>
                  <a:lnTo>
                    <a:pt x="34" y="19"/>
                  </a:lnTo>
                  <a:lnTo>
                    <a:pt x="19" y="12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44" name="Freeform 47"/>
            <p:cNvSpPr>
              <a:spLocks noChangeAspect="1"/>
            </p:cNvSpPr>
            <p:nvPr/>
          </p:nvSpPr>
          <p:spPr bwMode="auto">
            <a:xfrm>
              <a:off x="4898" y="3055"/>
              <a:ext cx="19" cy="17"/>
            </a:xfrm>
            <a:custGeom>
              <a:avLst/>
              <a:gdLst>
                <a:gd name="T0" fmla="*/ 0 w 39"/>
                <a:gd name="T1" fmla="*/ 1 h 36"/>
                <a:gd name="T2" fmla="*/ 0 w 39"/>
                <a:gd name="T3" fmla="*/ 1 h 36"/>
                <a:gd name="T4" fmla="*/ 1 w 39"/>
                <a:gd name="T5" fmla="*/ 0 h 36"/>
                <a:gd name="T6" fmla="*/ 1 w 39"/>
                <a:gd name="T7" fmla="*/ 0 h 36"/>
                <a:gd name="T8" fmla="*/ 1 w 39"/>
                <a:gd name="T9" fmla="*/ 0 h 36"/>
                <a:gd name="T10" fmla="*/ 1 w 39"/>
                <a:gd name="T11" fmla="*/ 0 h 36"/>
                <a:gd name="T12" fmla="*/ 1 w 39"/>
                <a:gd name="T13" fmla="*/ 0 h 36"/>
                <a:gd name="T14" fmla="*/ 0 w 39"/>
                <a:gd name="T15" fmla="*/ 0 h 36"/>
                <a:gd name="T16" fmla="*/ 0 w 39"/>
                <a:gd name="T17" fmla="*/ 0 h 36"/>
                <a:gd name="T18" fmla="*/ 0 w 39"/>
                <a:gd name="T19" fmla="*/ 0 h 36"/>
                <a:gd name="T20" fmla="*/ 0 w 39"/>
                <a:gd name="T21" fmla="*/ 0 h 36"/>
                <a:gd name="T22" fmla="*/ 0 w 39"/>
                <a:gd name="T23" fmla="*/ 0 h 36"/>
                <a:gd name="T24" fmla="*/ 0 w 39"/>
                <a:gd name="T25" fmla="*/ 0 h 36"/>
                <a:gd name="T26" fmla="*/ 0 w 39"/>
                <a:gd name="T27" fmla="*/ 0 h 36"/>
                <a:gd name="T28" fmla="*/ 0 w 39"/>
                <a:gd name="T29" fmla="*/ 0 h 36"/>
                <a:gd name="T30" fmla="*/ 0 w 39"/>
                <a:gd name="T31" fmla="*/ 1 h 36"/>
                <a:gd name="T32" fmla="*/ 0 w 39"/>
                <a:gd name="T33" fmla="*/ 1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6"/>
                <a:gd name="T53" fmla="*/ 39 w 3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6">
                  <a:moveTo>
                    <a:pt x="20" y="36"/>
                  </a:moveTo>
                  <a:lnTo>
                    <a:pt x="27" y="35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0"/>
                  </a:lnTo>
                  <a:lnTo>
                    <a:pt x="12" y="35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48"/>
          <p:cNvGrpSpPr>
            <a:grpSpLocks noChangeAspect="1"/>
          </p:cNvGrpSpPr>
          <p:nvPr/>
        </p:nvGrpSpPr>
        <p:grpSpPr bwMode="auto">
          <a:xfrm flipH="1">
            <a:off x="6715125" y="4279900"/>
            <a:ext cx="635000" cy="720725"/>
            <a:chOff x="4666" y="2982"/>
            <a:chExt cx="481" cy="568"/>
          </a:xfrm>
        </p:grpSpPr>
        <p:sp>
          <p:nvSpPr>
            <p:cNvPr id="81007" name="AutoShape 49"/>
            <p:cNvSpPr>
              <a:spLocks noChangeAspect="1" noChangeArrowheads="1" noTextEdit="1"/>
            </p:cNvSpPr>
            <p:nvPr/>
          </p:nvSpPr>
          <p:spPr bwMode="auto">
            <a:xfrm>
              <a:off x="4666" y="2982"/>
              <a:ext cx="481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08" name="Freeform 50"/>
            <p:cNvSpPr>
              <a:spLocks noChangeAspect="1"/>
            </p:cNvSpPr>
            <p:nvPr/>
          </p:nvSpPr>
          <p:spPr bwMode="auto">
            <a:xfrm>
              <a:off x="4666" y="2982"/>
              <a:ext cx="362" cy="517"/>
            </a:xfrm>
            <a:custGeom>
              <a:avLst/>
              <a:gdLst>
                <a:gd name="T0" fmla="*/ 5 w 724"/>
                <a:gd name="T1" fmla="*/ 2 h 1033"/>
                <a:gd name="T2" fmla="*/ 1 w 724"/>
                <a:gd name="T3" fmla="*/ 21 h 1033"/>
                <a:gd name="T4" fmla="*/ 5 w 724"/>
                <a:gd name="T5" fmla="*/ 23 h 1033"/>
                <a:gd name="T6" fmla="*/ 5 w 724"/>
                <a:gd name="T7" fmla="*/ 23 h 1033"/>
                <a:gd name="T8" fmla="*/ 6 w 724"/>
                <a:gd name="T9" fmla="*/ 23 h 1033"/>
                <a:gd name="T10" fmla="*/ 7 w 724"/>
                <a:gd name="T11" fmla="*/ 23 h 1033"/>
                <a:gd name="T12" fmla="*/ 8 w 724"/>
                <a:gd name="T13" fmla="*/ 23 h 1033"/>
                <a:gd name="T14" fmla="*/ 10 w 724"/>
                <a:gd name="T15" fmla="*/ 23 h 1033"/>
                <a:gd name="T16" fmla="*/ 11 w 724"/>
                <a:gd name="T17" fmla="*/ 23 h 1033"/>
                <a:gd name="T18" fmla="*/ 13 w 724"/>
                <a:gd name="T19" fmla="*/ 24 h 1033"/>
                <a:gd name="T20" fmla="*/ 13 w 724"/>
                <a:gd name="T21" fmla="*/ 24 h 1033"/>
                <a:gd name="T22" fmla="*/ 13 w 724"/>
                <a:gd name="T23" fmla="*/ 24 h 1033"/>
                <a:gd name="T24" fmla="*/ 13 w 724"/>
                <a:gd name="T25" fmla="*/ 25 h 1033"/>
                <a:gd name="T26" fmla="*/ 13 w 724"/>
                <a:gd name="T27" fmla="*/ 26 h 1033"/>
                <a:gd name="T28" fmla="*/ 13 w 724"/>
                <a:gd name="T29" fmla="*/ 27 h 1033"/>
                <a:gd name="T30" fmla="*/ 12 w 724"/>
                <a:gd name="T31" fmla="*/ 27 h 1033"/>
                <a:gd name="T32" fmla="*/ 11 w 724"/>
                <a:gd name="T33" fmla="*/ 27 h 1033"/>
                <a:gd name="T34" fmla="*/ 10 w 724"/>
                <a:gd name="T35" fmla="*/ 27 h 1033"/>
                <a:gd name="T36" fmla="*/ 9 w 724"/>
                <a:gd name="T37" fmla="*/ 28 h 1033"/>
                <a:gd name="T38" fmla="*/ 7 w 724"/>
                <a:gd name="T39" fmla="*/ 28 h 1033"/>
                <a:gd name="T40" fmla="*/ 6 w 724"/>
                <a:gd name="T41" fmla="*/ 28 h 1033"/>
                <a:gd name="T42" fmla="*/ 5 w 724"/>
                <a:gd name="T43" fmla="*/ 28 h 1033"/>
                <a:gd name="T44" fmla="*/ 4 w 724"/>
                <a:gd name="T45" fmla="*/ 29 h 1033"/>
                <a:gd name="T46" fmla="*/ 4 w 724"/>
                <a:gd name="T47" fmla="*/ 29 h 1033"/>
                <a:gd name="T48" fmla="*/ 4 w 724"/>
                <a:gd name="T49" fmla="*/ 30 h 1033"/>
                <a:gd name="T50" fmla="*/ 4 w 724"/>
                <a:gd name="T51" fmla="*/ 30 h 1033"/>
                <a:gd name="T52" fmla="*/ 5 w 724"/>
                <a:gd name="T53" fmla="*/ 31 h 1033"/>
                <a:gd name="T54" fmla="*/ 5 w 724"/>
                <a:gd name="T55" fmla="*/ 31 h 1033"/>
                <a:gd name="T56" fmla="*/ 6 w 724"/>
                <a:gd name="T57" fmla="*/ 31 h 1033"/>
                <a:gd name="T58" fmla="*/ 8 w 724"/>
                <a:gd name="T59" fmla="*/ 31 h 1033"/>
                <a:gd name="T60" fmla="*/ 9 w 724"/>
                <a:gd name="T61" fmla="*/ 32 h 1033"/>
                <a:gd name="T62" fmla="*/ 11 w 724"/>
                <a:gd name="T63" fmla="*/ 32 h 1033"/>
                <a:gd name="T64" fmla="*/ 12 w 724"/>
                <a:gd name="T65" fmla="*/ 32 h 1033"/>
                <a:gd name="T66" fmla="*/ 14 w 724"/>
                <a:gd name="T67" fmla="*/ 33 h 1033"/>
                <a:gd name="T68" fmla="*/ 15 w 724"/>
                <a:gd name="T69" fmla="*/ 33 h 1033"/>
                <a:gd name="T70" fmla="*/ 16 w 724"/>
                <a:gd name="T71" fmla="*/ 33 h 1033"/>
                <a:gd name="T72" fmla="*/ 17 w 724"/>
                <a:gd name="T73" fmla="*/ 32 h 1033"/>
                <a:gd name="T74" fmla="*/ 18 w 724"/>
                <a:gd name="T75" fmla="*/ 32 h 1033"/>
                <a:gd name="T76" fmla="*/ 19 w 724"/>
                <a:gd name="T77" fmla="*/ 31 h 1033"/>
                <a:gd name="T78" fmla="*/ 20 w 724"/>
                <a:gd name="T79" fmla="*/ 31 h 1033"/>
                <a:gd name="T80" fmla="*/ 21 w 724"/>
                <a:gd name="T81" fmla="*/ 30 h 1033"/>
                <a:gd name="T82" fmla="*/ 22 w 724"/>
                <a:gd name="T83" fmla="*/ 30 h 1033"/>
                <a:gd name="T84" fmla="*/ 22 w 724"/>
                <a:gd name="T85" fmla="*/ 29 h 1033"/>
                <a:gd name="T86" fmla="*/ 22 w 724"/>
                <a:gd name="T87" fmla="*/ 29 h 1033"/>
                <a:gd name="T88" fmla="*/ 22 w 724"/>
                <a:gd name="T89" fmla="*/ 29 h 1033"/>
                <a:gd name="T90" fmla="*/ 21 w 724"/>
                <a:gd name="T91" fmla="*/ 28 h 1033"/>
                <a:gd name="T92" fmla="*/ 20 w 724"/>
                <a:gd name="T93" fmla="*/ 28 h 1033"/>
                <a:gd name="T94" fmla="*/ 20 w 724"/>
                <a:gd name="T95" fmla="*/ 27 h 1033"/>
                <a:gd name="T96" fmla="*/ 20 w 724"/>
                <a:gd name="T97" fmla="*/ 25 h 1033"/>
                <a:gd name="T98" fmla="*/ 20 w 724"/>
                <a:gd name="T99" fmla="*/ 23 h 1033"/>
                <a:gd name="T100" fmla="*/ 19 w 724"/>
                <a:gd name="T101" fmla="*/ 21 h 1033"/>
                <a:gd name="T102" fmla="*/ 22 w 724"/>
                <a:gd name="T103" fmla="*/ 3 h 1033"/>
                <a:gd name="T104" fmla="*/ 21 w 724"/>
                <a:gd name="T105" fmla="*/ 0 h 1033"/>
                <a:gd name="T106" fmla="*/ 6 w 724"/>
                <a:gd name="T107" fmla="*/ 2 h 10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24"/>
                <a:gd name="T163" fmla="*/ 0 h 1033"/>
                <a:gd name="T164" fmla="*/ 724 w 724"/>
                <a:gd name="T165" fmla="*/ 1033 h 10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24" h="1033">
                  <a:moveTo>
                    <a:pt x="179" y="62"/>
                  </a:moveTo>
                  <a:lnTo>
                    <a:pt x="152" y="56"/>
                  </a:lnTo>
                  <a:lnTo>
                    <a:pt x="0" y="623"/>
                  </a:lnTo>
                  <a:lnTo>
                    <a:pt x="31" y="642"/>
                  </a:lnTo>
                  <a:lnTo>
                    <a:pt x="31" y="671"/>
                  </a:lnTo>
                  <a:lnTo>
                    <a:pt x="132" y="719"/>
                  </a:lnTo>
                  <a:lnTo>
                    <a:pt x="135" y="719"/>
                  </a:lnTo>
                  <a:lnTo>
                    <a:pt x="143" y="720"/>
                  </a:lnTo>
                  <a:lnTo>
                    <a:pt x="154" y="720"/>
                  </a:lnTo>
                  <a:lnTo>
                    <a:pt x="169" y="721"/>
                  </a:lnTo>
                  <a:lnTo>
                    <a:pt x="188" y="724"/>
                  </a:lnTo>
                  <a:lnTo>
                    <a:pt x="209" y="725"/>
                  </a:lnTo>
                  <a:lnTo>
                    <a:pt x="230" y="727"/>
                  </a:lnTo>
                  <a:lnTo>
                    <a:pt x="255" y="728"/>
                  </a:lnTo>
                  <a:lnTo>
                    <a:pt x="278" y="730"/>
                  </a:lnTo>
                  <a:lnTo>
                    <a:pt x="302" y="733"/>
                  </a:lnTo>
                  <a:lnTo>
                    <a:pt x="326" y="734"/>
                  </a:lnTo>
                  <a:lnTo>
                    <a:pt x="348" y="736"/>
                  </a:lnTo>
                  <a:lnTo>
                    <a:pt x="369" y="739"/>
                  </a:lnTo>
                  <a:lnTo>
                    <a:pt x="387" y="740"/>
                  </a:lnTo>
                  <a:lnTo>
                    <a:pt x="402" y="742"/>
                  </a:lnTo>
                  <a:lnTo>
                    <a:pt x="414" y="743"/>
                  </a:lnTo>
                  <a:lnTo>
                    <a:pt x="414" y="745"/>
                  </a:lnTo>
                  <a:lnTo>
                    <a:pt x="415" y="752"/>
                  </a:lnTo>
                  <a:lnTo>
                    <a:pt x="415" y="763"/>
                  </a:lnTo>
                  <a:lnTo>
                    <a:pt x="414" y="777"/>
                  </a:lnTo>
                  <a:lnTo>
                    <a:pt x="411" y="793"/>
                  </a:lnTo>
                  <a:lnTo>
                    <a:pt x="407" y="811"/>
                  </a:lnTo>
                  <a:lnTo>
                    <a:pt x="399" y="832"/>
                  </a:lnTo>
                  <a:lnTo>
                    <a:pt x="387" y="853"/>
                  </a:lnTo>
                  <a:lnTo>
                    <a:pt x="385" y="853"/>
                  </a:lnTo>
                  <a:lnTo>
                    <a:pt x="377" y="854"/>
                  </a:lnTo>
                  <a:lnTo>
                    <a:pt x="365" y="855"/>
                  </a:lnTo>
                  <a:lnTo>
                    <a:pt x="350" y="857"/>
                  </a:lnTo>
                  <a:lnTo>
                    <a:pt x="333" y="859"/>
                  </a:lnTo>
                  <a:lnTo>
                    <a:pt x="313" y="862"/>
                  </a:lnTo>
                  <a:lnTo>
                    <a:pt x="291" y="865"/>
                  </a:lnTo>
                  <a:lnTo>
                    <a:pt x="268" y="869"/>
                  </a:lnTo>
                  <a:lnTo>
                    <a:pt x="245" y="872"/>
                  </a:lnTo>
                  <a:lnTo>
                    <a:pt x="222" y="876"/>
                  </a:lnTo>
                  <a:lnTo>
                    <a:pt x="200" y="879"/>
                  </a:lnTo>
                  <a:lnTo>
                    <a:pt x="181" y="884"/>
                  </a:lnTo>
                  <a:lnTo>
                    <a:pt x="162" y="887"/>
                  </a:lnTo>
                  <a:lnTo>
                    <a:pt x="146" y="891"/>
                  </a:lnTo>
                  <a:lnTo>
                    <a:pt x="135" y="895"/>
                  </a:lnTo>
                  <a:lnTo>
                    <a:pt x="127" y="899"/>
                  </a:lnTo>
                  <a:lnTo>
                    <a:pt x="119" y="906"/>
                  </a:lnTo>
                  <a:lnTo>
                    <a:pt x="113" y="914"/>
                  </a:lnTo>
                  <a:lnTo>
                    <a:pt x="111" y="922"/>
                  </a:lnTo>
                  <a:lnTo>
                    <a:pt x="109" y="930"/>
                  </a:lnTo>
                  <a:lnTo>
                    <a:pt x="112" y="940"/>
                  </a:lnTo>
                  <a:lnTo>
                    <a:pt x="118" y="951"/>
                  </a:lnTo>
                  <a:lnTo>
                    <a:pt x="126" y="959"/>
                  </a:lnTo>
                  <a:lnTo>
                    <a:pt x="136" y="963"/>
                  </a:lnTo>
                  <a:lnTo>
                    <a:pt x="144" y="965"/>
                  </a:lnTo>
                  <a:lnTo>
                    <a:pt x="156" y="969"/>
                  </a:lnTo>
                  <a:lnTo>
                    <a:pt x="172" y="974"/>
                  </a:lnTo>
                  <a:lnTo>
                    <a:pt x="190" y="978"/>
                  </a:lnTo>
                  <a:lnTo>
                    <a:pt x="212" y="984"/>
                  </a:lnTo>
                  <a:lnTo>
                    <a:pt x="235" y="990"/>
                  </a:lnTo>
                  <a:lnTo>
                    <a:pt x="259" y="995"/>
                  </a:lnTo>
                  <a:lnTo>
                    <a:pt x="285" y="1001"/>
                  </a:lnTo>
                  <a:lnTo>
                    <a:pt x="310" y="1008"/>
                  </a:lnTo>
                  <a:lnTo>
                    <a:pt x="335" y="1014"/>
                  </a:lnTo>
                  <a:lnTo>
                    <a:pt x="361" y="1018"/>
                  </a:lnTo>
                  <a:lnTo>
                    <a:pt x="384" y="1024"/>
                  </a:lnTo>
                  <a:lnTo>
                    <a:pt x="406" y="1028"/>
                  </a:lnTo>
                  <a:lnTo>
                    <a:pt x="425" y="1031"/>
                  </a:lnTo>
                  <a:lnTo>
                    <a:pt x="441" y="1032"/>
                  </a:lnTo>
                  <a:lnTo>
                    <a:pt x="455" y="1033"/>
                  </a:lnTo>
                  <a:lnTo>
                    <a:pt x="468" y="1032"/>
                  </a:lnTo>
                  <a:lnTo>
                    <a:pt x="483" y="1030"/>
                  </a:lnTo>
                  <a:lnTo>
                    <a:pt x="500" y="1025"/>
                  </a:lnTo>
                  <a:lnTo>
                    <a:pt x="517" y="1020"/>
                  </a:lnTo>
                  <a:lnTo>
                    <a:pt x="536" y="1013"/>
                  </a:lnTo>
                  <a:lnTo>
                    <a:pt x="555" y="1005"/>
                  </a:lnTo>
                  <a:lnTo>
                    <a:pt x="575" y="997"/>
                  </a:lnTo>
                  <a:lnTo>
                    <a:pt x="594" y="987"/>
                  </a:lnTo>
                  <a:lnTo>
                    <a:pt x="614" y="978"/>
                  </a:lnTo>
                  <a:lnTo>
                    <a:pt x="631" y="969"/>
                  </a:lnTo>
                  <a:lnTo>
                    <a:pt x="649" y="960"/>
                  </a:lnTo>
                  <a:lnTo>
                    <a:pt x="664" y="952"/>
                  </a:lnTo>
                  <a:lnTo>
                    <a:pt x="676" y="944"/>
                  </a:lnTo>
                  <a:lnTo>
                    <a:pt x="687" y="936"/>
                  </a:lnTo>
                  <a:lnTo>
                    <a:pt x="695" y="930"/>
                  </a:lnTo>
                  <a:lnTo>
                    <a:pt x="699" y="925"/>
                  </a:lnTo>
                  <a:lnTo>
                    <a:pt x="702" y="917"/>
                  </a:lnTo>
                  <a:lnTo>
                    <a:pt x="699" y="910"/>
                  </a:lnTo>
                  <a:lnTo>
                    <a:pt x="692" y="904"/>
                  </a:lnTo>
                  <a:lnTo>
                    <a:pt x="682" y="900"/>
                  </a:lnTo>
                  <a:lnTo>
                    <a:pt x="669" y="895"/>
                  </a:lnTo>
                  <a:lnTo>
                    <a:pt x="657" y="892"/>
                  </a:lnTo>
                  <a:lnTo>
                    <a:pt x="644" y="888"/>
                  </a:lnTo>
                  <a:lnTo>
                    <a:pt x="634" y="886"/>
                  </a:lnTo>
                  <a:lnTo>
                    <a:pt x="633" y="879"/>
                  </a:lnTo>
                  <a:lnTo>
                    <a:pt x="631" y="861"/>
                  </a:lnTo>
                  <a:lnTo>
                    <a:pt x="628" y="833"/>
                  </a:lnTo>
                  <a:lnTo>
                    <a:pt x="623" y="798"/>
                  </a:lnTo>
                  <a:lnTo>
                    <a:pt x="618" y="760"/>
                  </a:lnTo>
                  <a:lnTo>
                    <a:pt x="611" y="720"/>
                  </a:lnTo>
                  <a:lnTo>
                    <a:pt x="603" y="682"/>
                  </a:lnTo>
                  <a:lnTo>
                    <a:pt x="592" y="647"/>
                  </a:lnTo>
                  <a:lnTo>
                    <a:pt x="724" y="137"/>
                  </a:lnTo>
                  <a:lnTo>
                    <a:pt x="697" y="86"/>
                  </a:lnTo>
                  <a:lnTo>
                    <a:pt x="712" y="52"/>
                  </a:lnTo>
                  <a:lnTo>
                    <a:pt x="643" y="0"/>
                  </a:lnTo>
                  <a:lnTo>
                    <a:pt x="627" y="9"/>
                  </a:lnTo>
                  <a:lnTo>
                    <a:pt x="179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09" name="Freeform 51"/>
            <p:cNvSpPr>
              <a:spLocks noChangeAspect="1"/>
            </p:cNvSpPr>
            <p:nvPr/>
          </p:nvSpPr>
          <p:spPr bwMode="auto">
            <a:xfrm>
              <a:off x="4685" y="2998"/>
              <a:ext cx="299" cy="300"/>
            </a:xfrm>
            <a:custGeom>
              <a:avLst/>
              <a:gdLst>
                <a:gd name="T0" fmla="*/ 0 w 598"/>
                <a:gd name="T1" fmla="*/ 17 h 602"/>
                <a:gd name="T2" fmla="*/ 14 w 598"/>
                <a:gd name="T3" fmla="*/ 18 h 602"/>
                <a:gd name="T4" fmla="*/ 19 w 598"/>
                <a:gd name="T5" fmla="*/ 0 h 602"/>
                <a:gd name="T6" fmla="*/ 19 w 598"/>
                <a:gd name="T7" fmla="*/ 0 h 602"/>
                <a:gd name="T8" fmla="*/ 5 w 598"/>
                <a:gd name="T9" fmla="*/ 1 h 602"/>
                <a:gd name="T10" fmla="*/ 5 w 598"/>
                <a:gd name="T11" fmla="*/ 1 h 602"/>
                <a:gd name="T12" fmla="*/ 0 w 598"/>
                <a:gd name="T13" fmla="*/ 17 h 6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8"/>
                <a:gd name="T22" fmla="*/ 0 h 602"/>
                <a:gd name="T23" fmla="*/ 598 w 598"/>
                <a:gd name="T24" fmla="*/ 602 h 6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8" h="602">
                  <a:moveTo>
                    <a:pt x="0" y="573"/>
                  </a:moveTo>
                  <a:lnTo>
                    <a:pt x="436" y="602"/>
                  </a:lnTo>
                  <a:lnTo>
                    <a:pt x="598" y="0"/>
                  </a:lnTo>
                  <a:lnTo>
                    <a:pt x="578" y="9"/>
                  </a:lnTo>
                  <a:lnTo>
                    <a:pt x="147" y="54"/>
                  </a:lnTo>
                  <a:lnTo>
                    <a:pt x="131" y="51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10" name="Freeform 52"/>
            <p:cNvSpPr>
              <a:spLocks noChangeAspect="1"/>
            </p:cNvSpPr>
            <p:nvPr/>
          </p:nvSpPr>
          <p:spPr bwMode="auto">
            <a:xfrm>
              <a:off x="4910" y="2999"/>
              <a:ext cx="88" cy="308"/>
            </a:xfrm>
            <a:custGeom>
              <a:avLst/>
              <a:gdLst>
                <a:gd name="T0" fmla="*/ 5 w 177"/>
                <a:gd name="T1" fmla="*/ 0 h 617"/>
                <a:gd name="T2" fmla="*/ 5 w 177"/>
                <a:gd name="T3" fmla="*/ 0 h 617"/>
                <a:gd name="T4" fmla="*/ 0 w 177"/>
                <a:gd name="T5" fmla="*/ 19 h 617"/>
                <a:gd name="T6" fmla="*/ 0 w 177"/>
                <a:gd name="T7" fmla="*/ 19 h 617"/>
                <a:gd name="T8" fmla="*/ 5 w 177"/>
                <a:gd name="T9" fmla="*/ 0 h 6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"/>
                <a:gd name="T16" fmla="*/ 0 h 617"/>
                <a:gd name="T17" fmla="*/ 177 w 177"/>
                <a:gd name="T18" fmla="*/ 617 h 6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" h="617">
                  <a:moveTo>
                    <a:pt x="165" y="0"/>
                  </a:moveTo>
                  <a:lnTo>
                    <a:pt x="177" y="5"/>
                  </a:lnTo>
                  <a:lnTo>
                    <a:pt x="10" y="617"/>
                  </a:lnTo>
                  <a:lnTo>
                    <a:pt x="0" y="60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11" name="Freeform 53"/>
            <p:cNvSpPr>
              <a:spLocks noChangeAspect="1"/>
            </p:cNvSpPr>
            <p:nvPr/>
          </p:nvSpPr>
          <p:spPr bwMode="auto">
            <a:xfrm>
              <a:off x="4921" y="3005"/>
              <a:ext cx="88" cy="311"/>
            </a:xfrm>
            <a:custGeom>
              <a:avLst/>
              <a:gdLst>
                <a:gd name="T0" fmla="*/ 5 w 178"/>
                <a:gd name="T1" fmla="*/ 0 h 621"/>
                <a:gd name="T2" fmla="*/ 5 w 178"/>
                <a:gd name="T3" fmla="*/ 1 h 621"/>
                <a:gd name="T4" fmla="*/ 0 w 178"/>
                <a:gd name="T5" fmla="*/ 20 h 621"/>
                <a:gd name="T6" fmla="*/ 0 w 178"/>
                <a:gd name="T7" fmla="*/ 20 h 621"/>
                <a:gd name="T8" fmla="*/ 5 w 178"/>
                <a:gd name="T9" fmla="*/ 0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"/>
                <a:gd name="T16" fmla="*/ 0 h 621"/>
                <a:gd name="T17" fmla="*/ 178 w 178"/>
                <a:gd name="T18" fmla="*/ 621 h 6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" h="621">
                  <a:moveTo>
                    <a:pt x="167" y="0"/>
                  </a:moveTo>
                  <a:lnTo>
                    <a:pt x="178" y="12"/>
                  </a:lnTo>
                  <a:lnTo>
                    <a:pt x="9" y="621"/>
                  </a:lnTo>
                  <a:lnTo>
                    <a:pt x="0" y="6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12" name="Freeform 54"/>
            <p:cNvSpPr>
              <a:spLocks noChangeAspect="1"/>
            </p:cNvSpPr>
            <p:nvPr/>
          </p:nvSpPr>
          <p:spPr bwMode="auto">
            <a:xfrm>
              <a:off x="4896" y="3307"/>
              <a:ext cx="14" cy="11"/>
            </a:xfrm>
            <a:custGeom>
              <a:avLst/>
              <a:gdLst>
                <a:gd name="T0" fmla="*/ 1 w 27"/>
                <a:gd name="T1" fmla="*/ 0 h 22"/>
                <a:gd name="T2" fmla="*/ 0 w 27"/>
                <a:gd name="T3" fmla="*/ 1 h 22"/>
                <a:gd name="T4" fmla="*/ 1 w 27"/>
                <a:gd name="T5" fmla="*/ 1 h 22"/>
                <a:gd name="T6" fmla="*/ 1 w 27"/>
                <a:gd name="T7" fmla="*/ 1 h 22"/>
                <a:gd name="T8" fmla="*/ 1 w 27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2"/>
                <a:gd name="T17" fmla="*/ 27 w 2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2">
                  <a:moveTo>
                    <a:pt x="18" y="0"/>
                  </a:moveTo>
                  <a:lnTo>
                    <a:pt x="0" y="12"/>
                  </a:lnTo>
                  <a:lnTo>
                    <a:pt x="8" y="22"/>
                  </a:lnTo>
                  <a:lnTo>
                    <a:pt x="27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13" name="Freeform 55"/>
            <p:cNvSpPr>
              <a:spLocks noChangeAspect="1"/>
            </p:cNvSpPr>
            <p:nvPr/>
          </p:nvSpPr>
          <p:spPr bwMode="auto">
            <a:xfrm>
              <a:off x="4905" y="3315"/>
              <a:ext cx="14" cy="11"/>
            </a:xfrm>
            <a:custGeom>
              <a:avLst/>
              <a:gdLst>
                <a:gd name="T0" fmla="*/ 1 w 28"/>
                <a:gd name="T1" fmla="*/ 0 h 22"/>
                <a:gd name="T2" fmla="*/ 0 w 28"/>
                <a:gd name="T3" fmla="*/ 1 h 22"/>
                <a:gd name="T4" fmla="*/ 1 w 28"/>
                <a:gd name="T5" fmla="*/ 1 h 22"/>
                <a:gd name="T6" fmla="*/ 1 w 28"/>
                <a:gd name="T7" fmla="*/ 1 h 22"/>
                <a:gd name="T8" fmla="*/ 1 w 2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2"/>
                <a:gd name="T17" fmla="*/ 28 w 2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2">
                  <a:moveTo>
                    <a:pt x="19" y="0"/>
                  </a:moveTo>
                  <a:lnTo>
                    <a:pt x="0" y="13"/>
                  </a:lnTo>
                  <a:lnTo>
                    <a:pt x="8" y="22"/>
                  </a:lnTo>
                  <a:lnTo>
                    <a:pt x="28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14" name="Freeform 56"/>
            <p:cNvSpPr>
              <a:spLocks noChangeAspect="1"/>
            </p:cNvSpPr>
            <p:nvPr/>
          </p:nvSpPr>
          <p:spPr bwMode="auto">
            <a:xfrm>
              <a:off x="4700" y="3302"/>
              <a:ext cx="183" cy="22"/>
            </a:xfrm>
            <a:custGeom>
              <a:avLst/>
              <a:gdLst>
                <a:gd name="T0" fmla="*/ 12 w 366"/>
                <a:gd name="T1" fmla="*/ 0 h 45"/>
                <a:gd name="T2" fmla="*/ 12 w 366"/>
                <a:gd name="T3" fmla="*/ 1 h 45"/>
                <a:gd name="T4" fmla="*/ 12 w 366"/>
                <a:gd name="T5" fmla="*/ 1 h 45"/>
                <a:gd name="T6" fmla="*/ 12 w 366"/>
                <a:gd name="T7" fmla="*/ 1 h 45"/>
                <a:gd name="T8" fmla="*/ 11 w 366"/>
                <a:gd name="T9" fmla="*/ 1 h 45"/>
                <a:gd name="T10" fmla="*/ 11 w 366"/>
                <a:gd name="T11" fmla="*/ 1 h 45"/>
                <a:gd name="T12" fmla="*/ 10 w 366"/>
                <a:gd name="T13" fmla="*/ 1 h 45"/>
                <a:gd name="T14" fmla="*/ 10 w 366"/>
                <a:gd name="T15" fmla="*/ 1 h 45"/>
                <a:gd name="T16" fmla="*/ 9 w 366"/>
                <a:gd name="T17" fmla="*/ 1 h 45"/>
                <a:gd name="T18" fmla="*/ 8 w 366"/>
                <a:gd name="T19" fmla="*/ 0 h 45"/>
                <a:gd name="T20" fmla="*/ 7 w 366"/>
                <a:gd name="T21" fmla="*/ 0 h 45"/>
                <a:gd name="T22" fmla="*/ 6 w 366"/>
                <a:gd name="T23" fmla="*/ 0 h 45"/>
                <a:gd name="T24" fmla="*/ 6 w 366"/>
                <a:gd name="T25" fmla="*/ 0 h 45"/>
                <a:gd name="T26" fmla="*/ 5 w 366"/>
                <a:gd name="T27" fmla="*/ 0 h 45"/>
                <a:gd name="T28" fmla="*/ 4 w 366"/>
                <a:gd name="T29" fmla="*/ 0 h 45"/>
                <a:gd name="T30" fmla="*/ 3 w 366"/>
                <a:gd name="T31" fmla="*/ 0 h 45"/>
                <a:gd name="T32" fmla="*/ 2 w 366"/>
                <a:gd name="T33" fmla="*/ 0 h 45"/>
                <a:gd name="T34" fmla="*/ 0 w 366"/>
                <a:gd name="T35" fmla="*/ 0 h 45"/>
                <a:gd name="T36" fmla="*/ 1 w 366"/>
                <a:gd name="T37" fmla="*/ 0 h 45"/>
                <a:gd name="T38" fmla="*/ 1 w 366"/>
                <a:gd name="T39" fmla="*/ 0 h 45"/>
                <a:gd name="T40" fmla="*/ 1 w 366"/>
                <a:gd name="T41" fmla="*/ 0 h 45"/>
                <a:gd name="T42" fmla="*/ 1 w 366"/>
                <a:gd name="T43" fmla="*/ 0 h 45"/>
                <a:gd name="T44" fmla="*/ 1 w 366"/>
                <a:gd name="T45" fmla="*/ 0 h 45"/>
                <a:gd name="T46" fmla="*/ 2 w 366"/>
                <a:gd name="T47" fmla="*/ 0 h 45"/>
                <a:gd name="T48" fmla="*/ 2 w 366"/>
                <a:gd name="T49" fmla="*/ 0 h 45"/>
                <a:gd name="T50" fmla="*/ 2 w 366"/>
                <a:gd name="T51" fmla="*/ 0 h 45"/>
                <a:gd name="T52" fmla="*/ 3 w 366"/>
                <a:gd name="T53" fmla="*/ 0 h 45"/>
                <a:gd name="T54" fmla="*/ 4 w 366"/>
                <a:gd name="T55" fmla="*/ 0 h 45"/>
                <a:gd name="T56" fmla="*/ 5 w 366"/>
                <a:gd name="T57" fmla="*/ 0 h 45"/>
                <a:gd name="T58" fmla="*/ 6 w 366"/>
                <a:gd name="T59" fmla="*/ 0 h 45"/>
                <a:gd name="T60" fmla="*/ 7 w 366"/>
                <a:gd name="T61" fmla="*/ 0 h 45"/>
                <a:gd name="T62" fmla="*/ 8 w 366"/>
                <a:gd name="T63" fmla="*/ 0 h 45"/>
                <a:gd name="T64" fmla="*/ 9 w 366"/>
                <a:gd name="T65" fmla="*/ 0 h 45"/>
                <a:gd name="T66" fmla="*/ 10 w 366"/>
                <a:gd name="T67" fmla="*/ 0 h 45"/>
                <a:gd name="T68" fmla="*/ 12 w 366"/>
                <a:gd name="T69" fmla="*/ 0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6"/>
                <a:gd name="T106" fmla="*/ 0 h 45"/>
                <a:gd name="T107" fmla="*/ 366 w 366"/>
                <a:gd name="T108" fmla="*/ 45 h 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6" h="45">
                  <a:moveTo>
                    <a:pt x="366" y="23"/>
                  </a:moveTo>
                  <a:lnTo>
                    <a:pt x="364" y="45"/>
                  </a:lnTo>
                  <a:lnTo>
                    <a:pt x="362" y="45"/>
                  </a:lnTo>
                  <a:lnTo>
                    <a:pt x="356" y="44"/>
                  </a:lnTo>
                  <a:lnTo>
                    <a:pt x="346" y="42"/>
                  </a:lnTo>
                  <a:lnTo>
                    <a:pt x="332" y="41"/>
                  </a:lnTo>
                  <a:lnTo>
                    <a:pt x="316" y="38"/>
                  </a:lnTo>
                  <a:lnTo>
                    <a:pt x="295" y="36"/>
                  </a:lnTo>
                  <a:lnTo>
                    <a:pt x="273" y="33"/>
                  </a:lnTo>
                  <a:lnTo>
                    <a:pt x="248" y="30"/>
                  </a:lnTo>
                  <a:lnTo>
                    <a:pt x="221" y="28"/>
                  </a:lnTo>
                  <a:lnTo>
                    <a:pt x="192" y="26"/>
                  </a:lnTo>
                  <a:lnTo>
                    <a:pt x="162" y="23"/>
                  </a:lnTo>
                  <a:lnTo>
                    <a:pt x="131" y="22"/>
                  </a:lnTo>
                  <a:lnTo>
                    <a:pt x="99" y="21"/>
                  </a:lnTo>
                  <a:lnTo>
                    <a:pt x="67" y="21"/>
                  </a:lnTo>
                  <a:lnTo>
                    <a:pt x="33" y="21"/>
                  </a:lnTo>
                  <a:lnTo>
                    <a:pt x="0" y="22"/>
                  </a:lnTo>
                  <a:lnTo>
                    <a:pt x="5" y="5"/>
                  </a:lnTo>
                  <a:lnTo>
                    <a:pt x="6" y="5"/>
                  </a:lnTo>
                  <a:lnTo>
                    <a:pt x="9" y="4"/>
                  </a:lnTo>
                  <a:lnTo>
                    <a:pt x="15" y="4"/>
                  </a:lnTo>
                  <a:lnTo>
                    <a:pt x="23" y="3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34" y="2"/>
                  </a:lnTo>
                  <a:lnTo>
                    <a:pt x="162" y="3"/>
                  </a:lnTo>
                  <a:lnTo>
                    <a:pt x="196" y="5"/>
                  </a:lnTo>
                  <a:lnTo>
                    <a:pt x="233" y="8"/>
                  </a:lnTo>
                  <a:lnTo>
                    <a:pt x="273" y="12"/>
                  </a:lnTo>
                  <a:lnTo>
                    <a:pt x="318" y="18"/>
                  </a:lnTo>
                  <a:lnTo>
                    <a:pt x="366" y="23"/>
                  </a:lnTo>
                  <a:close/>
                </a:path>
              </a:pathLst>
            </a:custGeom>
            <a:solidFill>
              <a:srgbClr val="6BADC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15" name="Freeform 57"/>
            <p:cNvSpPr>
              <a:spLocks noChangeAspect="1"/>
            </p:cNvSpPr>
            <p:nvPr/>
          </p:nvSpPr>
          <p:spPr bwMode="auto">
            <a:xfrm>
              <a:off x="4775" y="3263"/>
              <a:ext cx="20" cy="19"/>
            </a:xfrm>
            <a:custGeom>
              <a:avLst/>
              <a:gdLst>
                <a:gd name="T0" fmla="*/ 1 w 39"/>
                <a:gd name="T1" fmla="*/ 2 h 38"/>
                <a:gd name="T2" fmla="*/ 1 w 39"/>
                <a:gd name="T3" fmla="*/ 1 h 38"/>
                <a:gd name="T4" fmla="*/ 1 w 39"/>
                <a:gd name="T5" fmla="*/ 2 h 38"/>
                <a:gd name="T6" fmla="*/ 1 w 39"/>
                <a:gd name="T7" fmla="*/ 1 h 38"/>
                <a:gd name="T8" fmla="*/ 0 w 39"/>
                <a:gd name="T9" fmla="*/ 1 h 38"/>
                <a:gd name="T10" fmla="*/ 1 w 39"/>
                <a:gd name="T11" fmla="*/ 1 h 38"/>
                <a:gd name="T12" fmla="*/ 1 w 39"/>
                <a:gd name="T13" fmla="*/ 0 h 38"/>
                <a:gd name="T14" fmla="*/ 1 w 39"/>
                <a:gd name="T15" fmla="*/ 1 h 38"/>
                <a:gd name="T16" fmla="*/ 2 w 39"/>
                <a:gd name="T17" fmla="*/ 1 h 38"/>
                <a:gd name="T18" fmla="*/ 1 w 39"/>
                <a:gd name="T19" fmla="*/ 1 h 38"/>
                <a:gd name="T20" fmla="*/ 1 w 39"/>
                <a:gd name="T21" fmla="*/ 2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38"/>
                <a:gd name="T35" fmla="*/ 39 w 39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38">
                  <a:moveTo>
                    <a:pt x="30" y="38"/>
                  </a:moveTo>
                  <a:lnTo>
                    <a:pt x="18" y="31"/>
                  </a:lnTo>
                  <a:lnTo>
                    <a:pt x="6" y="37"/>
                  </a:lnTo>
                  <a:lnTo>
                    <a:pt x="9" y="23"/>
                  </a:lnTo>
                  <a:lnTo>
                    <a:pt x="0" y="13"/>
                  </a:lnTo>
                  <a:lnTo>
                    <a:pt x="14" y="13"/>
                  </a:lnTo>
                  <a:lnTo>
                    <a:pt x="21" y="0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29" y="25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16" name="Freeform 58"/>
            <p:cNvSpPr>
              <a:spLocks noChangeAspect="1"/>
            </p:cNvSpPr>
            <p:nvPr/>
          </p:nvSpPr>
          <p:spPr bwMode="auto">
            <a:xfrm>
              <a:off x="4714" y="3028"/>
              <a:ext cx="234" cy="229"/>
            </a:xfrm>
            <a:custGeom>
              <a:avLst/>
              <a:gdLst>
                <a:gd name="T0" fmla="*/ 15 w 466"/>
                <a:gd name="T1" fmla="*/ 0 h 459"/>
                <a:gd name="T2" fmla="*/ 15 w 466"/>
                <a:gd name="T3" fmla="*/ 0 h 459"/>
                <a:gd name="T4" fmla="*/ 4 w 466"/>
                <a:gd name="T5" fmla="*/ 0 h 459"/>
                <a:gd name="T6" fmla="*/ 0 w 466"/>
                <a:gd name="T7" fmla="*/ 14 h 459"/>
                <a:gd name="T8" fmla="*/ 1 w 466"/>
                <a:gd name="T9" fmla="*/ 14 h 459"/>
                <a:gd name="T10" fmla="*/ 4 w 466"/>
                <a:gd name="T11" fmla="*/ 1 h 459"/>
                <a:gd name="T12" fmla="*/ 15 w 466"/>
                <a:gd name="T13" fmla="*/ 0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6"/>
                <a:gd name="T22" fmla="*/ 0 h 459"/>
                <a:gd name="T23" fmla="*/ 466 w 466"/>
                <a:gd name="T24" fmla="*/ 459 h 4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6" h="459">
                  <a:moveTo>
                    <a:pt x="464" y="7"/>
                  </a:moveTo>
                  <a:lnTo>
                    <a:pt x="466" y="0"/>
                  </a:lnTo>
                  <a:lnTo>
                    <a:pt x="108" y="30"/>
                  </a:lnTo>
                  <a:lnTo>
                    <a:pt x="0" y="459"/>
                  </a:lnTo>
                  <a:lnTo>
                    <a:pt x="14" y="457"/>
                  </a:lnTo>
                  <a:lnTo>
                    <a:pt x="118" y="38"/>
                  </a:lnTo>
                  <a:lnTo>
                    <a:pt x="46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17" name="Freeform 59"/>
            <p:cNvSpPr>
              <a:spLocks noChangeAspect="1"/>
            </p:cNvSpPr>
            <p:nvPr/>
          </p:nvSpPr>
          <p:spPr bwMode="auto">
            <a:xfrm>
              <a:off x="4934" y="3034"/>
              <a:ext cx="79" cy="280"/>
            </a:xfrm>
            <a:custGeom>
              <a:avLst/>
              <a:gdLst>
                <a:gd name="T0" fmla="*/ 5 w 157"/>
                <a:gd name="T1" fmla="*/ 1 h 560"/>
                <a:gd name="T2" fmla="*/ 1 w 157"/>
                <a:gd name="T3" fmla="*/ 18 h 560"/>
                <a:gd name="T4" fmla="*/ 0 w 157"/>
                <a:gd name="T5" fmla="*/ 18 h 560"/>
                <a:gd name="T6" fmla="*/ 5 w 157"/>
                <a:gd name="T7" fmla="*/ 0 h 560"/>
                <a:gd name="T8" fmla="*/ 5 w 157"/>
                <a:gd name="T9" fmla="*/ 1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560"/>
                <a:gd name="T17" fmla="*/ 157 w 157"/>
                <a:gd name="T18" fmla="*/ 560 h 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560">
                  <a:moveTo>
                    <a:pt x="157" y="15"/>
                  </a:moveTo>
                  <a:lnTo>
                    <a:pt x="15" y="553"/>
                  </a:lnTo>
                  <a:lnTo>
                    <a:pt x="0" y="560"/>
                  </a:lnTo>
                  <a:lnTo>
                    <a:pt x="154" y="0"/>
                  </a:lnTo>
                  <a:lnTo>
                    <a:pt x="157" y="15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18" name="Freeform 60"/>
            <p:cNvSpPr>
              <a:spLocks noChangeAspect="1"/>
            </p:cNvSpPr>
            <p:nvPr/>
          </p:nvSpPr>
          <p:spPr bwMode="auto">
            <a:xfrm>
              <a:off x="4733" y="3319"/>
              <a:ext cx="143" cy="21"/>
            </a:xfrm>
            <a:custGeom>
              <a:avLst/>
              <a:gdLst>
                <a:gd name="T0" fmla="*/ 0 w 287"/>
                <a:gd name="T1" fmla="*/ 0 h 43"/>
                <a:gd name="T2" fmla="*/ 0 w 287"/>
                <a:gd name="T3" fmla="*/ 0 h 43"/>
                <a:gd name="T4" fmla="*/ 0 w 287"/>
                <a:gd name="T5" fmla="*/ 0 h 43"/>
                <a:gd name="T6" fmla="*/ 0 w 287"/>
                <a:gd name="T7" fmla="*/ 0 h 43"/>
                <a:gd name="T8" fmla="*/ 0 w 287"/>
                <a:gd name="T9" fmla="*/ 0 h 43"/>
                <a:gd name="T10" fmla="*/ 0 w 287"/>
                <a:gd name="T11" fmla="*/ 0 h 43"/>
                <a:gd name="T12" fmla="*/ 0 w 287"/>
                <a:gd name="T13" fmla="*/ 0 h 43"/>
                <a:gd name="T14" fmla="*/ 0 w 287"/>
                <a:gd name="T15" fmla="*/ 0 h 43"/>
                <a:gd name="T16" fmla="*/ 0 w 287"/>
                <a:gd name="T17" fmla="*/ 0 h 43"/>
                <a:gd name="T18" fmla="*/ 0 w 287"/>
                <a:gd name="T19" fmla="*/ 0 h 43"/>
                <a:gd name="T20" fmla="*/ 0 w 287"/>
                <a:gd name="T21" fmla="*/ 0 h 43"/>
                <a:gd name="T22" fmla="*/ 1 w 287"/>
                <a:gd name="T23" fmla="*/ 1 h 43"/>
                <a:gd name="T24" fmla="*/ 1 w 287"/>
                <a:gd name="T25" fmla="*/ 1 h 43"/>
                <a:gd name="T26" fmla="*/ 2 w 287"/>
                <a:gd name="T27" fmla="*/ 1 h 43"/>
                <a:gd name="T28" fmla="*/ 3 w 287"/>
                <a:gd name="T29" fmla="*/ 1 h 43"/>
                <a:gd name="T30" fmla="*/ 4 w 287"/>
                <a:gd name="T31" fmla="*/ 1 h 43"/>
                <a:gd name="T32" fmla="*/ 4 w 287"/>
                <a:gd name="T33" fmla="*/ 1 h 43"/>
                <a:gd name="T34" fmla="*/ 5 w 287"/>
                <a:gd name="T35" fmla="*/ 1 h 43"/>
                <a:gd name="T36" fmla="*/ 6 w 287"/>
                <a:gd name="T37" fmla="*/ 1 h 43"/>
                <a:gd name="T38" fmla="*/ 7 w 287"/>
                <a:gd name="T39" fmla="*/ 1 h 43"/>
                <a:gd name="T40" fmla="*/ 7 w 287"/>
                <a:gd name="T41" fmla="*/ 1 h 43"/>
                <a:gd name="T42" fmla="*/ 8 w 287"/>
                <a:gd name="T43" fmla="*/ 1 h 43"/>
                <a:gd name="T44" fmla="*/ 8 w 287"/>
                <a:gd name="T45" fmla="*/ 1 h 43"/>
                <a:gd name="T46" fmla="*/ 8 w 287"/>
                <a:gd name="T47" fmla="*/ 1 h 43"/>
                <a:gd name="T48" fmla="*/ 8 w 287"/>
                <a:gd name="T49" fmla="*/ 1 h 43"/>
                <a:gd name="T50" fmla="*/ 8 w 287"/>
                <a:gd name="T51" fmla="*/ 1 h 43"/>
                <a:gd name="T52" fmla="*/ 8 w 287"/>
                <a:gd name="T53" fmla="*/ 1 h 43"/>
                <a:gd name="T54" fmla="*/ 8 w 287"/>
                <a:gd name="T55" fmla="*/ 1 h 43"/>
                <a:gd name="T56" fmla="*/ 7 w 287"/>
                <a:gd name="T57" fmla="*/ 1 h 43"/>
                <a:gd name="T58" fmla="*/ 7 w 287"/>
                <a:gd name="T59" fmla="*/ 1 h 43"/>
                <a:gd name="T60" fmla="*/ 6 w 287"/>
                <a:gd name="T61" fmla="*/ 1 h 43"/>
                <a:gd name="T62" fmla="*/ 6 w 287"/>
                <a:gd name="T63" fmla="*/ 1 h 43"/>
                <a:gd name="T64" fmla="*/ 5 w 287"/>
                <a:gd name="T65" fmla="*/ 1 h 43"/>
                <a:gd name="T66" fmla="*/ 4 w 287"/>
                <a:gd name="T67" fmla="*/ 0 h 43"/>
                <a:gd name="T68" fmla="*/ 3 w 287"/>
                <a:gd name="T69" fmla="*/ 0 h 43"/>
                <a:gd name="T70" fmla="*/ 3 w 287"/>
                <a:gd name="T71" fmla="*/ 0 h 43"/>
                <a:gd name="T72" fmla="*/ 2 w 287"/>
                <a:gd name="T73" fmla="*/ 0 h 43"/>
                <a:gd name="T74" fmla="*/ 2 w 287"/>
                <a:gd name="T75" fmla="*/ 0 h 43"/>
                <a:gd name="T76" fmla="*/ 1 w 287"/>
                <a:gd name="T77" fmla="*/ 0 h 43"/>
                <a:gd name="T78" fmla="*/ 1 w 287"/>
                <a:gd name="T79" fmla="*/ 0 h 43"/>
                <a:gd name="T80" fmla="*/ 1 w 287"/>
                <a:gd name="T81" fmla="*/ 0 h 43"/>
                <a:gd name="T82" fmla="*/ 0 w 287"/>
                <a:gd name="T83" fmla="*/ 0 h 43"/>
                <a:gd name="T84" fmla="*/ 0 w 287"/>
                <a:gd name="T85" fmla="*/ 0 h 43"/>
                <a:gd name="T86" fmla="*/ 0 w 287"/>
                <a:gd name="T87" fmla="*/ 0 h 43"/>
                <a:gd name="T88" fmla="*/ 0 w 287"/>
                <a:gd name="T89" fmla="*/ 0 h 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7"/>
                <a:gd name="T136" fmla="*/ 0 h 43"/>
                <a:gd name="T137" fmla="*/ 287 w 287"/>
                <a:gd name="T138" fmla="*/ 43 h 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7" h="43">
                  <a:moveTo>
                    <a:pt x="18" y="0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9" y="24"/>
                  </a:lnTo>
                  <a:lnTo>
                    <a:pt x="16" y="26"/>
                  </a:lnTo>
                  <a:lnTo>
                    <a:pt x="28" y="30"/>
                  </a:lnTo>
                  <a:lnTo>
                    <a:pt x="45" y="32"/>
                  </a:lnTo>
                  <a:lnTo>
                    <a:pt x="63" y="33"/>
                  </a:lnTo>
                  <a:lnTo>
                    <a:pt x="85" y="36"/>
                  </a:lnTo>
                  <a:lnTo>
                    <a:pt x="108" y="37"/>
                  </a:lnTo>
                  <a:lnTo>
                    <a:pt x="133" y="38"/>
                  </a:lnTo>
                  <a:lnTo>
                    <a:pt x="157" y="39"/>
                  </a:lnTo>
                  <a:lnTo>
                    <a:pt x="182" y="40"/>
                  </a:lnTo>
                  <a:lnTo>
                    <a:pt x="206" y="41"/>
                  </a:lnTo>
                  <a:lnTo>
                    <a:pt x="228" y="41"/>
                  </a:lnTo>
                  <a:lnTo>
                    <a:pt x="247" y="41"/>
                  </a:lnTo>
                  <a:lnTo>
                    <a:pt x="263" y="43"/>
                  </a:lnTo>
                  <a:lnTo>
                    <a:pt x="276" y="43"/>
                  </a:lnTo>
                  <a:lnTo>
                    <a:pt x="284" y="43"/>
                  </a:lnTo>
                  <a:lnTo>
                    <a:pt x="287" y="43"/>
                  </a:lnTo>
                  <a:lnTo>
                    <a:pt x="284" y="43"/>
                  </a:lnTo>
                  <a:lnTo>
                    <a:pt x="276" y="41"/>
                  </a:lnTo>
                  <a:lnTo>
                    <a:pt x="266" y="41"/>
                  </a:lnTo>
                  <a:lnTo>
                    <a:pt x="251" y="39"/>
                  </a:lnTo>
                  <a:lnTo>
                    <a:pt x="232" y="38"/>
                  </a:lnTo>
                  <a:lnTo>
                    <a:pt x="213" y="37"/>
                  </a:lnTo>
                  <a:lnTo>
                    <a:pt x="192" y="35"/>
                  </a:lnTo>
                  <a:lnTo>
                    <a:pt x="170" y="33"/>
                  </a:lnTo>
                  <a:lnTo>
                    <a:pt x="147" y="31"/>
                  </a:lnTo>
                  <a:lnTo>
                    <a:pt x="125" y="29"/>
                  </a:lnTo>
                  <a:lnTo>
                    <a:pt x="103" y="28"/>
                  </a:lnTo>
                  <a:lnTo>
                    <a:pt x="85" y="25"/>
                  </a:lnTo>
                  <a:lnTo>
                    <a:pt x="68" y="24"/>
                  </a:lnTo>
                  <a:lnTo>
                    <a:pt x="53" y="23"/>
                  </a:lnTo>
                  <a:lnTo>
                    <a:pt x="42" y="22"/>
                  </a:lnTo>
                  <a:lnTo>
                    <a:pt x="35" y="21"/>
                  </a:lnTo>
                  <a:lnTo>
                    <a:pt x="24" y="15"/>
                  </a:lnTo>
                  <a:lnTo>
                    <a:pt x="18" y="8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19" name="Freeform 61"/>
            <p:cNvSpPr>
              <a:spLocks noChangeAspect="1"/>
            </p:cNvSpPr>
            <p:nvPr/>
          </p:nvSpPr>
          <p:spPr bwMode="auto">
            <a:xfrm>
              <a:off x="4885" y="3354"/>
              <a:ext cx="52" cy="30"/>
            </a:xfrm>
            <a:custGeom>
              <a:avLst/>
              <a:gdLst>
                <a:gd name="T0" fmla="*/ 3 w 103"/>
                <a:gd name="T1" fmla="*/ 1 h 60"/>
                <a:gd name="T2" fmla="*/ 0 w 103"/>
                <a:gd name="T3" fmla="*/ 0 h 60"/>
                <a:gd name="T4" fmla="*/ 1 w 103"/>
                <a:gd name="T5" fmla="*/ 1 h 60"/>
                <a:gd name="T6" fmla="*/ 1 w 103"/>
                <a:gd name="T7" fmla="*/ 1 h 60"/>
                <a:gd name="T8" fmla="*/ 1 w 103"/>
                <a:gd name="T9" fmla="*/ 1 h 60"/>
                <a:gd name="T10" fmla="*/ 1 w 103"/>
                <a:gd name="T11" fmla="*/ 2 h 60"/>
                <a:gd name="T12" fmla="*/ 4 w 103"/>
                <a:gd name="T13" fmla="*/ 2 h 60"/>
                <a:gd name="T14" fmla="*/ 4 w 103"/>
                <a:gd name="T15" fmla="*/ 2 h 60"/>
                <a:gd name="T16" fmla="*/ 4 w 103"/>
                <a:gd name="T17" fmla="*/ 1 h 60"/>
                <a:gd name="T18" fmla="*/ 3 w 103"/>
                <a:gd name="T19" fmla="*/ 1 h 60"/>
                <a:gd name="T20" fmla="*/ 3 w 103"/>
                <a:gd name="T21" fmla="*/ 1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"/>
                <a:gd name="T34" fmla="*/ 0 h 60"/>
                <a:gd name="T35" fmla="*/ 103 w 103"/>
                <a:gd name="T36" fmla="*/ 60 h 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" h="60">
                  <a:moveTo>
                    <a:pt x="94" y="5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1" y="20"/>
                  </a:lnTo>
                  <a:lnTo>
                    <a:pt x="1" y="29"/>
                  </a:lnTo>
                  <a:lnTo>
                    <a:pt x="1" y="38"/>
                  </a:lnTo>
                  <a:lnTo>
                    <a:pt x="103" y="60"/>
                  </a:lnTo>
                  <a:lnTo>
                    <a:pt x="100" y="37"/>
                  </a:lnTo>
                  <a:lnTo>
                    <a:pt x="98" y="20"/>
                  </a:lnTo>
                  <a:lnTo>
                    <a:pt x="95" y="8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20" name="Freeform 62"/>
            <p:cNvSpPr>
              <a:spLocks noChangeAspect="1"/>
            </p:cNvSpPr>
            <p:nvPr/>
          </p:nvSpPr>
          <p:spPr bwMode="auto">
            <a:xfrm>
              <a:off x="4870" y="3373"/>
              <a:ext cx="67" cy="65"/>
            </a:xfrm>
            <a:custGeom>
              <a:avLst/>
              <a:gdLst>
                <a:gd name="T0" fmla="*/ 1 w 134"/>
                <a:gd name="T1" fmla="*/ 0 h 129"/>
                <a:gd name="T2" fmla="*/ 1 w 134"/>
                <a:gd name="T3" fmla="*/ 2 h 129"/>
                <a:gd name="T4" fmla="*/ 1 w 134"/>
                <a:gd name="T5" fmla="*/ 3 h 129"/>
                <a:gd name="T6" fmla="*/ 1 w 134"/>
                <a:gd name="T7" fmla="*/ 3 h 129"/>
                <a:gd name="T8" fmla="*/ 0 w 134"/>
                <a:gd name="T9" fmla="*/ 4 h 129"/>
                <a:gd name="T10" fmla="*/ 5 w 134"/>
                <a:gd name="T11" fmla="*/ 5 h 129"/>
                <a:gd name="T12" fmla="*/ 5 w 134"/>
                <a:gd name="T13" fmla="*/ 4 h 129"/>
                <a:gd name="T14" fmla="*/ 5 w 134"/>
                <a:gd name="T15" fmla="*/ 3 h 129"/>
                <a:gd name="T16" fmla="*/ 5 w 134"/>
                <a:gd name="T17" fmla="*/ 2 h 129"/>
                <a:gd name="T18" fmla="*/ 5 w 134"/>
                <a:gd name="T19" fmla="*/ 1 h 129"/>
                <a:gd name="T20" fmla="*/ 1 w 134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129"/>
                <a:gd name="T35" fmla="*/ 134 w 134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129">
                  <a:moveTo>
                    <a:pt x="30" y="0"/>
                  </a:moveTo>
                  <a:lnTo>
                    <a:pt x="24" y="43"/>
                  </a:lnTo>
                  <a:lnTo>
                    <a:pt x="14" y="73"/>
                  </a:lnTo>
                  <a:lnTo>
                    <a:pt x="5" y="91"/>
                  </a:lnTo>
                  <a:lnTo>
                    <a:pt x="0" y="97"/>
                  </a:lnTo>
                  <a:lnTo>
                    <a:pt x="130" y="129"/>
                  </a:lnTo>
                  <a:lnTo>
                    <a:pt x="132" y="98"/>
                  </a:lnTo>
                  <a:lnTo>
                    <a:pt x="134" y="71"/>
                  </a:lnTo>
                  <a:lnTo>
                    <a:pt x="134" y="44"/>
                  </a:lnTo>
                  <a:lnTo>
                    <a:pt x="13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DD8A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21" name="Freeform 63"/>
            <p:cNvSpPr>
              <a:spLocks noChangeAspect="1"/>
            </p:cNvSpPr>
            <p:nvPr/>
          </p:nvSpPr>
          <p:spPr bwMode="auto">
            <a:xfrm>
              <a:off x="4945" y="3358"/>
              <a:ext cx="30" cy="79"/>
            </a:xfrm>
            <a:custGeom>
              <a:avLst/>
              <a:gdLst>
                <a:gd name="T0" fmla="*/ 0 w 60"/>
                <a:gd name="T1" fmla="*/ 0 h 159"/>
                <a:gd name="T2" fmla="*/ 1 w 60"/>
                <a:gd name="T3" fmla="*/ 0 h 159"/>
                <a:gd name="T4" fmla="*/ 1 w 60"/>
                <a:gd name="T5" fmla="*/ 0 h 159"/>
                <a:gd name="T6" fmla="*/ 1 w 60"/>
                <a:gd name="T7" fmla="*/ 0 h 159"/>
                <a:gd name="T8" fmla="*/ 1 w 60"/>
                <a:gd name="T9" fmla="*/ 1 h 159"/>
                <a:gd name="T10" fmla="*/ 2 w 60"/>
                <a:gd name="T11" fmla="*/ 2 h 159"/>
                <a:gd name="T12" fmla="*/ 2 w 60"/>
                <a:gd name="T13" fmla="*/ 2 h 159"/>
                <a:gd name="T14" fmla="*/ 2 w 60"/>
                <a:gd name="T15" fmla="*/ 3 h 159"/>
                <a:gd name="T16" fmla="*/ 2 w 60"/>
                <a:gd name="T17" fmla="*/ 4 h 159"/>
                <a:gd name="T18" fmla="*/ 2 w 60"/>
                <a:gd name="T19" fmla="*/ 4 h 159"/>
                <a:gd name="T20" fmla="*/ 2 w 60"/>
                <a:gd name="T21" fmla="*/ 4 h 159"/>
                <a:gd name="T22" fmla="*/ 2 w 60"/>
                <a:gd name="T23" fmla="*/ 4 h 159"/>
                <a:gd name="T24" fmla="*/ 2 w 60"/>
                <a:gd name="T25" fmla="*/ 4 h 159"/>
                <a:gd name="T26" fmla="*/ 1 w 60"/>
                <a:gd name="T27" fmla="*/ 4 h 159"/>
                <a:gd name="T28" fmla="*/ 1 w 60"/>
                <a:gd name="T29" fmla="*/ 4 h 159"/>
                <a:gd name="T30" fmla="*/ 1 w 60"/>
                <a:gd name="T31" fmla="*/ 4 h 159"/>
                <a:gd name="T32" fmla="*/ 1 w 60"/>
                <a:gd name="T33" fmla="*/ 4 h 159"/>
                <a:gd name="T34" fmla="*/ 1 w 60"/>
                <a:gd name="T35" fmla="*/ 4 h 159"/>
                <a:gd name="T36" fmla="*/ 1 w 60"/>
                <a:gd name="T37" fmla="*/ 3 h 159"/>
                <a:gd name="T38" fmla="*/ 1 w 60"/>
                <a:gd name="T39" fmla="*/ 1 h 159"/>
                <a:gd name="T40" fmla="*/ 0 w 60"/>
                <a:gd name="T41" fmla="*/ 0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0"/>
                <a:gd name="T64" fmla="*/ 0 h 159"/>
                <a:gd name="T65" fmla="*/ 60 w 60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0" h="159">
                  <a:moveTo>
                    <a:pt x="0" y="0"/>
                  </a:moveTo>
                  <a:lnTo>
                    <a:pt x="2" y="4"/>
                  </a:lnTo>
                  <a:lnTo>
                    <a:pt x="7" y="14"/>
                  </a:lnTo>
                  <a:lnTo>
                    <a:pt x="15" y="28"/>
                  </a:lnTo>
                  <a:lnTo>
                    <a:pt x="24" y="46"/>
                  </a:lnTo>
                  <a:lnTo>
                    <a:pt x="33" y="68"/>
                  </a:lnTo>
                  <a:lnTo>
                    <a:pt x="44" y="90"/>
                  </a:lnTo>
                  <a:lnTo>
                    <a:pt x="53" y="113"/>
                  </a:lnTo>
                  <a:lnTo>
                    <a:pt x="60" y="135"/>
                  </a:lnTo>
                  <a:lnTo>
                    <a:pt x="59" y="136"/>
                  </a:lnTo>
                  <a:lnTo>
                    <a:pt x="54" y="138"/>
                  </a:lnTo>
                  <a:lnTo>
                    <a:pt x="48" y="142"/>
                  </a:lnTo>
                  <a:lnTo>
                    <a:pt x="40" y="145"/>
                  </a:lnTo>
                  <a:lnTo>
                    <a:pt x="32" y="150"/>
                  </a:lnTo>
                  <a:lnTo>
                    <a:pt x="23" y="153"/>
                  </a:lnTo>
                  <a:lnTo>
                    <a:pt x="15" y="157"/>
                  </a:lnTo>
                  <a:lnTo>
                    <a:pt x="7" y="159"/>
                  </a:lnTo>
                  <a:lnTo>
                    <a:pt x="8" y="144"/>
                  </a:lnTo>
                  <a:lnTo>
                    <a:pt x="10" y="105"/>
                  </a:lnTo>
                  <a:lnTo>
                    <a:pt x="9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22" name="Freeform 64"/>
            <p:cNvSpPr>
              <a:spLocks noChangeAspect="1"/>
            </p:cNvSpPr>
            <p:nvPr/>
          </p:nvSpPr>
          <p:spPr bwMode="auto">
            <a:xfrm>
              <a:off x="4745" y="3425"/>
              <a:ext cx="149" cy="51"/>
            </a:xfrm>
            <a:custGeom>
              <a:avLst/>
              <a:gdLst>
                <a:gd name="T0" fmla="*/ 7 w 297"/>
                <a:gd name="T1" fmla="*/ 1 h 101"/>
                <a:gd name="T2" fmla="*/ 6 w 297"/>
                <a:gd name="T3" fmla="*/ 0 h 101"/>
                <a:gd name="T4" fmla="*/ 6 w 297"/>
                <a:gd name="T5" fmla="*/ 1 h 101"/>
                <a:gd name="T6" fmla="*/ 5 w 297"/>
                <a:gd name="T7" fmla="*/ 1 h 101"/>
                <a:gd name="T8" fmla="*/ 4 w 297"/>
                <a:gd name="T9" fmla="*/ 1 h 101"/>
                <a:gd name="T10" fmla="*/ 3 w 297"/>
                <a:gd name="T11" fmla="*/ 1 h 101"/>
                <a:gd name="T12" fmla="*/ 2 w 297"/>
                <a:gd name="T13" fmla="*/ 1 h 101"/>
                <a:gd name="T14" fmla="*/ 1 w 297"/>
                <a:gd name="T15" fmla="*/ 1 h 101"/>
                <a:gd name="T16" fmla="*/ 1 w 297"/>
                <a:gd name="T17" fmla="*/ 1 h 101"/>
                <a:gd name="T18" fmla="*/ 0 w 297"/>
                <a:gd name="T19" fmla="*/ 2 h 101"/>
                <a:gd name="T20" fmla="*/ 1 w 297"/>
                <a:gd name="T21" fmla="*/ 2 h 101"/>
                <a:gd name="T22" fmla="*/ 1 w 297"/>
                <a:gd name="T23" fmla="*/ 2 h 101"/>
                <a:gd name="T24" fmla="*/ 1 w 297"/>
                <a:gd name="T25" fmla="*/ 2 h 101"/>
                <a:gd name="T26" fmla="*/ 2 w 297"/>
                <a:gd name="T27" fmla="*/ 2 h 101"/>
                <a:gd name="T28" fmla="*/ 2 w 297"/>
                <a:gd name="T29" fmla="*/ 2 h 101"/>
                <a:gd name="T30" fmla="*/ 3 w 297"/>
                <a:gd name="T31" fmla="*/ 2 h 101"/>
                <a:gd name="T32" fmla="*/ 4 w 297"/>
                <a:gd name="T33" fmla="*/ 3 h 101"/>
                <a:gd name="T34" fmla="*/ 4 w 297"/>
                <a:gd name="T35" fmla="*/ 3 h 101"/>
                <a:gd name="T36" fmla="*/ 5 w 297"/>
                <a:gd name="T37" fmla="*/ 3 h 101"/>
                <a:gd name="T38" fmla="*/ 6 w 297"/>
                <a:gd name="T39" fmla="*/ 3 h 101"/>
                <a:gd name="T40" fmla="*/ 7 w 297"/>
                <a:gd name="T41" fmla="*/ 3 h 101"/>
                <a:gd name="T42" fmla="*/ 7 w 297"/>
                <a:gd name="T43" fmla="*/ 3 h 101"/>
                <a:gd name="T44" fmla="*/ 8 w 297"/>
                <a:gd name="T45" fmla="*/ 3 h 101"/>
                <a:gd name="T46" fmla="*/ 9 w 297"/>
                <a:gd name="T47" fmla="*/ 4 h 101"/>
                <a:gd name="T48" fmla="*/ 9 w 297"/>
                <a:gd name="T49" fmla="*/ 4 h 101"/>
                <a:gd name="T50" fmla="*/ 10 w 297"/>
                <a:gd name="T51" fmla="*/ 4 h 101"/>
                <a:gd name="T52" fmla="*/ 6 w 297"/>
                <a:gd name="T53" fmla="*/ 2 h 101"/>
                <a:gd name="T54" fmla="*/ 7 w 297"/>
                <a:gd name="T55" fmla="*/ 1 h 1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97"/>
                <a:gd name="T85" fmla="*/ 0 h 101"/>
                <a:gd name="T86" fmla="*/ 297 w 297"/>
                <a:gd name="T87" fmla="*/ 101 h 10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97" h="101">
                  <a:moveTo>
                    <a:pt x="199" y="7"/>
                  </a:moveTo>
                  <a:lnTo>
                    <a:pt x="169" y="0"/>
                  </a:lnTo>
                  <a:lnTo>
                    <a:pt x="162" y="1"/>
                  </a:lnTo>
                  <a:lnTo>
                    <a:pt x="143" y="3"/>
                  </a:lnTo>
                  <a:lnTo>
                    <a:pt x="116" y="8"/>
                  </a:lnTo>
                  <a:lnTo>
                    <a:pt x="85" y="13"/>
                  </a:lnTo>
                  <a:lnTo>
                    <a:pt x="54" y="18"/>
                  </a:lnTo>
                  <a:lnTo>
                    <a:pt x="26" y="24"/>
                  </a:lnTo>
                  <a:lnTo>
                    <a:pt x="8" y="3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41"/>
                  </a:lnTo>
                  <a:lnTo>
                    <a:pt x="21" y="46"/>
                  </a:lnTo>
                  <a:lnTo>
                    <a:pt x="36" y="51"/>
                  </a:lnTo>
                  <a:lnTo>
                    <a:pt x="53" y="56"/>
                  </a:lnTo>
                  <a:lnTo>
                    <a:pt x="74" y="61"/>
                  </a:lnTo>
                  <a:lnTo>
                    <a:pt x="97" y="67"/>
                  </a:lnTo>
                  <a:lnTo>
                    <a:pt x="121" y="73"/>
                  </a:lnTo>
                  <a:lnTo>
                    <a:pt x="146" y="77"/>
                  </a:lnTo>
                  <a:lnTo>
                    <a:pt x="172" y="83"/>
                  </a:lnTo>
                  <a:lnTo>
                    <a:pt x="196" y="88"/>
                  </a:lnTo>
                  <a:lnTo>
                    <a:pt x="220" y="91"/>
                  </a:lnTo>
                  <a:lnTo>
                    <a:pt x="243" y="96"/>
                  </a:lnTo>
                  <a:lnTo>
                    <a:pt x="264" y="98"/>
                  </a:lnTo>
                  <a:lnTo>
                    <a:pt x="282" y="100"/>
                  </a:lnTo>
                  <a:lnTo>
                    <a:pt x="297" y="101"/>
                  </a:lnTo>
                  <a:lnTo>
                    <a:pt x="177" y="37"/>
                  </a:lnTo>
                  <a:lnTo>
                    <a:pt x="199" y="7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23" name="Freeform 65"/>
            <p:cNvSpPr>
              <a:spLocks noChangeAspect="1"/>
            </p:cNvSpPr>
            <p:nvPr/>
          </p:nvSpPr>
          <p:spPr bwMode="auto">
            <a:xfrm>
              <a:off x="4834" y="3428"/>
              <a:ext cx="167" cy="48"/>
            </a:xfrm>
            <a:custGeom>
              <a:avLst/>
              <a:gdLst>
                <a:gd name="T0" fmla="*/ 4 w 335"/>
                <a:gd name="T1" fmla="*/ 4 h 94"/>
                <a:gd name="T2" fmla="*/ 4 w 335"/>
                <a:gd name="T3" fmla="*/ 3 h 94"/>
                <a:gd name="T4" fmla="*/ 4 w 335"/>
                <a:gd name="T5" fmla="*/ 3 h 94"/>
                <a:gd name="T6" fmla="*/ 5 w 335"/>
                <a:gd name="T7" fmla="*/ 3 h 94"/>
                <a:gd name="T8" fmla="*/ 5 w 335"/>
                <a:gd name="T9" fmla="*/ 3 h 94"/>
                <a:gd name="T10" fmla="*/ 6 w 335"/>
                <a:gd name="T11" fmla="*/ 3 h 94"/>
                <a:gd name="T12" fmla="*/ 6 w 335"/>
                <a:gd name="T13" fmla="*/ 3 h 94"/>
                <a:gd name="T14" fmla="*/ 7 w 335"/>
                <a:gd name="T15" fmla="*/ 2 h 94"/>
                <a:gd name="T16" fmla="*/ 8 w 335"/>
                <a:gd name="T17" fmla="*/ 2 h 94"/>
                <a:gd name="T18" fmla="*/ 8 w 335"/>
                <a:gd name="T19" fmla="*/ 2 h 94"/>
                <a:gd name="T20" fmla="*/ 8 w 335"/>
                <a:gd name="T21" fmla="*/ 2 h 94"/>
                <a:gd name="T22" fmla="*/ 9 w 335"/>
                <a:gd name="T23" fmla="*/ 2 h 94"/>
                <a:gd name="T24" fmla="*/ 9 w 335"/>
                <a:gd name="T25" fmla="*/ 1 h 94"/>
                <a:gd name="T26" fmla="*/ 10 w 335"/>
                <a:gd name="T27" fmla="*/ 1 h 94"/>
                <a:gd name="T28" fmla="*/ 10 w 335"/>
                <a:gd name="T29" fmla="*/ 1 h 94"/>
                <a:gd name="T30" fmla="*/ 10 w 335"/>
                <a:gd name="T31" fmla="*/ 1 h 94"/>
                <a:gd name="T32" fmla="*/ 10 w 335"/>
                <a:gd name="T33" fmla="*/ 1 h 94"/>
                <a:gd name="T34" fmla="*/ 8 w 335"/>
                <a:gd name="T35" fmla="*/ 1 h 94"/>
                <a:gd name="T36" fmla="*/ 6 w 335"/>
                <a:gd name="T37" fmla="*/ 2 h 94"/>
                <a:gd name="T38" fmla="*/ 0 w 335"/>
                <a:gd name="T39" fmla="*/ 0 h 94"/>
                <a:gd name="T40" fmla="*/ 0 w 335"/>
                <a:gd name="T41" fmla="*/ 1 h 94"/>
                <a:gd name="T42" fmla="*/ 3 w 335"/>
                <a:gd name="T43" fmla="*/ 4 h 94"/>
                <a:gd name="T44" fmla="*/ 3 w 335"/>
                <a:gd name="T45" fmla="*/ 4 h 94"/>
                <a:gd name="T46" fmla="*/ 3 w 335"/>
                <a:gd name="T47" fmla="*/ 4 h 94"/>
                <a:gd name="T48" fmla="*/ 3 w 335"/>
                <a:gd name="T49" fmla="*/ 4 h 94"/>
                <a:gd name="T50" fmla="*/ 4 w 335"/>
                <a:gd name="T51" fmla="*/ 4 h 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5"/>
                <a:gd name="T79" fmla="*/ 0 h 94"/>
                <a:gd name="T80" fmla="*/ 335 w 335"/>
                <a:gd name="T81" fmla="*/ 94 h 9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5" h="94">
                  <a:moveTo>
                    <a:pt x="129" y="94"/>
                  </a:moveTo>
                  <a:lnTo>
                    <a:pt x="142" y="93"/>
                  </a:lnTo>
                  <a:lnTo>
                    <a:pt x="157" y="91"/>
                  </a:lnTo>
                  <a:lnTo>
                    <a:pt x="172" y="86"/>
                  </a:lnTo>
                  <a:lnTo>
                    <a:pt x="188" y="82"/>
                  </a:lnTo>
                  <a:lnTo>
                    <a:pt x="205" y="76"/>
                  </a:lnTo>
                  <a:lnTo>
                    <a:pt x="223" y="70"/>
                  </a:lnTo>
                  <a:lnTo>
                    <a:pt x="240" y="63"/>
                  </a:lnTo>
                  <a:lnTo>
                    <a:pt x="256" y="56"/>
                  </a:lnTo>
                  <a:lnTo>
                    <a:pt x="272" y="49"/>
                  </a:lnTo>
                  <a:lnTo>
                    <a:pt x="286" y="44"/>
                  </a:lnTo>
                  <a:lnTo>
                    <a:pt x="300" y="37"/>
                  </a:lnTo>
                  <a:lnTo>
                    <a:pt x="311" y="32"/>
                  </a:lnTo>
                  <a:lnTo>
                    <a:pt x="321" y="28"/>
                  </a:lnTo>
                  <a:lnTo>
                    <a:pt x="329" y="24"/>
                  </a:lnTo>
                  <a:lnTo>
                    <a:pt x="333" y="22"/>
                  </a:lnTo>
                  <a:lnTo>
                    <a:pt x="335" y="21"/>
                  </a:lnTo>
                  <a:lnTo>
                    <a:pt x="267" y="25"/>
                  </a:lnTo>
                  <a:lnTo>
                    <a:pt x="210" y="46"/>
                  </a:lnTo>
                  <a:lnTo>
                    <a:pt x="22" y="0"/>
                  </a:lnTo>
                  <a:lnTo>
                    <a:pt x="0" y="30"/>
                  </a:lnTo>
                  <a:lnTo>
                    <a:pt x="120" y="94"/>
                  </a:lnTo>
                  <a:lnTo>
                    <a:pt x="123" y="94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24" name="Freeform 66"/>
            <p:cNvSpPr>
              <a:spLocks noChangeAspect="1"/>
            </p:cNvSpPr>
            <p:nvPr/>
          </p:nvSpPr>
          <p:spPr bwMode="auto">
            <a:xfrm>
              <a:off x="4731" y="3445"/>
              <a:ext cx="139" cy="41"/>
            </a:xfrm>
            <a:custGeom>
              <a:avLst/>
              <a:gdLst>
                <a:gd name="T0" fmla="*/ 0 w 279"/>
                <a:gd name="T1" fmla="*/ 0 h 83"/>
                <a:gd name="T2" fmla="*/ 0 w 279"/>
                <a:gd name="T3" fmla="*/ 0 h 83"/>
                <a:gd name="T4" fmla="*/ 0 w 279"/>
                <a:gd name="T5" fmla="*/ 0 h 83"/>
                <a:gd name="T6" fmla="*/ 0 w 279"/>
                <a:gd name="T7" fmla="*/ 0 h 83"/>
                <a:gd name="T8" fmla="*/ 0 w 279"/>
                <a:gd name="T9" fmla="*/ 0 h 83"/>
                <a:gd name="T10" fmla="*/ 0 w 279"/>
                <a:gd name="T11" fmla="*/ 0 h 83"/>
                <a:gd name="T12" fmla="*/ 1 w 279"/>
                <a:gd name="T13" fmla="*/ 0 h 83"/>
                <a:gd name="T14" fmla="*/ 1 w 279"/>
                <a:gd name="T15" fmla="*/ 1 h 83"/>
                <a:gd name="T16" fmla="*/ 2 w 279"/>
                <a:gd name="T17" fmla="*/ 1 h 83"/>
                <a:gd name="T18" fmla="*/ 2 w 279"/>
                <a:gd name="T19" fmla="*/ 1 h 83"/>
                <a:gd name="T20" fmla="*/ 3 w 279"/>
                <a:gd name="T21" fmla="*/ 1 h 83"/>
                <a:gd name="T22" fmla="*/ 4 w 279"/>
                <a:gd name="T23" fmla="*/ 1 h 83"/>
                <a:gd name="T24" fmla="*/ 4 w 279"/>
                <a:gd name="T25" fmla="*/ 2 h 83"/>
                <a:gd name="T26" fmla="*/ 5 w 279"/>
                <a:gd name="T27" fmla="*/ 2 h 83"/>
                <a:gd name="T28" fmla="*/ 5 w 279"/>
                <a:gd name="T29" fmla="*/ 2 h 83"/>
                <a:gd name="T30" fmla="*/ 6 w 279"/>
                <a:gd name="T31" fmla="*/ 2 h 83"/>
                <a:gd name="T32" fmla="*/ 6 w 279"/>
                <a:gd name="T33" fmla="*/ 2 h 83"/>
                <a:gd name="T34" fmla="*/ 7 w 279"/>
                <a:gd name="T35" fmla="*/ 2 h 83"/>
                <a:gd name="T36" fmla="*/ 7 w 279"/>
                <a:gd name="T37" fmla="*/ 2 h 83"/>
                <a:gd name="T38" fmla="*/ 8 w 279"/>
                <a:gd name="T39" fmla="*/ 2 h 83"/>
                <a:gd name="T40" fmla="*/ 8 w 279"/>
                <a:gd name="T41" fmla="*/ 2 h 83"/>
                <a:gd name="T42" fmla="*/ 8 w 279"/>
                <a:gd name="T43" fmla="*/ 2 h 83"/>
                <a:gd name="T44" fmla="*/ 8 w 279"/>
                <a:gd name="T45" fmla="*/ 2 h 83"/>
                <a:gd name="T46" fmla="*/ 7 w 279"/>
                <a:gd name="T47" fmla="*/ 2 h 83"/>
                <a:gd name="T48" fmla="*/ 7 w 279"/>
                <a:gd name="T49" fmla="*/ 2 h 83"/>
                <a:gd name="T50" fmla="*/ 6 w 279"/>
                <a:gd name="T51" fmla="*/ 2 h 83"/>
                <a:gd name="T52" fmla="*/ 6 w 279"/>
                <a:gd name="T53" fmla="*/ 2 h 83"/>
                <a:gd name="T54" fmla="*/ 5 w 279"/>
                <a:gd name="T55" fmla="*/ 1 h 83"/>
                <a:gd name="T56" fmla="*/ 4 w 279"/>
                <a:gd name="T57" fmla="*/ 1 h 83"/>
                <a:gd name="T58" fmla="*/ 3 w 279"/>
                <a:gd name="T59" fmla="*/ 1 h 83"/>
                <a:gd name="T60" fmla="*/ 3 w 279"/>
                <a:gd name="T61" fmla="*/ 1 h 83"/>
                <a:gd name="T62" fmla="*/ 2 w 279"/>
                <a:gd name="T63" fmla="*/ 1 h 83"/>
                <a:gd name="T64" fmla="*/ 1 w 279"/>
                <a:gd name="T65" fmla="*/ 0 h 83"/>
                <a:gd name="T66" fmla="*/ 1 w 279"/>
                <a:gd name="T67" fmla="*/ 0 h 83"/>
                <a:gd name="T68" fmla="*/ 0 w 279"/>
                <a:gd name="T69" fmla="*/ 0 h 83"/>
                <a:gd name="T70" fmla="*/ 0 w 279"/>
                <a:gd name="T71" fmla="*/ 0 h 83"/>
                <a:gd name="T72" fmla="*/ 0 w 279"/>
                <a:gd name="T73" fmla="*/ 0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9"/>
                <a:gd name="T112" fmla="*/ 0 h 83"/>
                <a:gd name="T113" fmla="*/ 279 w 279"/>
                <a:gd name="T114" fmla="*/ 83 h 8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9" h="83">
                  <a:moveTo>
                    <a:pt x="2" y="0"/>
                  </a:moveTo>
                  <a:lnTo>
                    <a:pt x="1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7" y="15"/>
                  </a:lnTo>
                  <a:lnTo>
                    <a:pt x="22" y="22"/>
                  </a:lnTo>
                  <a:lnTo>
                    <a:pt x="38" y="29"/>
                  </a:lnTo>
                  <a:lnTo>
                    <a:pt x="55" y="36"/>
                  </a:lnTo>
                  <a:lnTo>
                    <a:pt x="74" y="43"/>
                  </a:lnTo>
                  <a:lnTo>
                    <a:pt x="92" y="50"/>
                  </a:lnTo>
                  <a:lnTo>
                    <a:pt x="112" y="55"/>
                  </a:lnTo>
                  <a:lnTo>
                    <a:pt x="130" y="61"/>
                  </a:lnTo>
                  <a:lnTo>
                    <a:pt x="150" y="67"/>
                  </a:lnTo>
                  <a:lnTo>
                    <a:pt x="168" y="72"/>
                  </a:lnTo>
                  <a:lnTo>
                    <a:pt x="187" y="75"/>
                  </a:lnTo>
                  <a:lnTo>
                    <a:pt x="204" y="79"/>
                  </a:lnTo>
                  <a:lnTo>
                    <a:pt x="221" y="81"/>
                  </a:lnTo>
                  <a:lnTo>
                    <a:pt x="238" y="83"/>
                  </a:lnTo>
                  <a:lnTo>
                    <a:pt x="252" y="83"/>
                  </a:lnTo>
                  <a:lnTo>
                    <a:pt x="266" y="83"/>
                  </a:lnTo>
                  <a:lnTo>
                    <a:pt x="279" y="82"/>
                  </a:lnTo>
                  <a:lnTo>
                    <a:pt x="276" y="81"/>
                  </a:lnTo>
                  <a:lnTo>
                    <a:pt x="267" y="80"/>
                  </a:lnTo>
                  <a:lnTo>
                    <a:pt x="255" y="77"/>
                  </a:lnTo>
                  <a:lnTo>
                    <a:pt x="238" y="73"/>
                  </a:lnTo>
                  <a:lnTo>
                    <a:pt x="218" y="69"/>
                  </a:lnTo>
                  <a:lnTo>
                    <a:pt x="195" y="64"/>
                  </a:lnTo>
                  <a:lnTo>
                    <a:pt x="172" y="58"/>
                  </a:lnTo>
                  <a:lnTo>
                    <a:pt x="147" y="52"/>
                  </a:lnTo>
                  <a:lnTo>
                    <a:pt x="121" y="45"/>
                  </a:lnTo>
                  <a:lnTo>
                    <a:pt x="97" y="38"/>
                  </a:lnTo>
                  <a:lnTo>
                    <a:pt x="73" y="32"/>
                  </a:lnTo>
                  <a:lnTo>
                    <a:pt x="52" y="26"/>
                  </a:lnTo>
                  <a:lnTo>
                    <a:pt x="34" y="19"/>
                  </a:lnTo>
                  <a:lnTo>
                    <a:pt x="19" y="12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25" name="Freeform 67"/>
            <p:cNvSpPr>
              <a:spLocks noChangeAspect="1"/>
            </p:cNvSpPr>
            <p:nvPr/>
          </p:nvSpPr>
          <p:spPr bwMode="auto">
            <a:xfrm>
              <a:off x="4898" y="3055"/>
              <a:ext cx="19" cy="17"/>
            </a:xfrm>
            <a:custGeom>
              <a:avLst/>
              <a:gdLst>
                <a:gd name="T0" fmla="*/ 0 w 39"/>
                <a:gd name="T1" fmla="*/ 1 h 36"/>
                <a:gd name="T2" fmla="*/ 0 w 39"/>
                <a:gd name="T3" fmla="*/ 1 h 36"/>
                <a:gd name="T4" fmla="*/ 1 w 39"/>
                <a:gd name="T5" fmla="*/ 0 h 36"/>
                <a:gd name="T6" fmla="*/ 1 w 39"/>
                <a:gd name="T7" fmla="*/ 0 h 36"/>
                <a:gd name="T8" fmla="*/ 1 w 39"/>
                <a:gd name="T9" fmla="*/ 0 h 36"/>
                <a:gd name="T10" fmla="*/ 1 w 39"/>
                <a:gd name="T11" fmla="*/ 0 h 36"/>
                <a:gd name="T12" fmla="*/ 1 w 39"/>
                <a:gd name="T13" fmla="*/ 0 h 36"/>
                <a:gd name="T14" fmla="*/ 0 w 39"/>
                <a:gd name="T15" fmla="*/ 0 h 36"/>
                <a:gd name="T16" fmla="*/ 0 w 39"/>
                <a:gd name="T17" fmla="*/ 0 h 36"/>
                <a:gd name="T18" fmla="*/ 0 w 39"/>
                <a:gd name="T19" fmla="*/ 0 h 36"/>
                <a:gd name="T20" fmla="*/ 0 w 39"/>
                <a:gd name="T21" fmla="*/ 0 h 36"/>
                <a:gd name="T22" fmla="*/ 0 w 39"/>
                <a:gd name="T23" fmla="*/ 0 h 36"/>
                <a:gd name="T24" fmla="*/ 0 w 39"/>
                <a:gd name="T25" fmla="*/ 0 h 36"/>
                <a:gd name="T26" fmla="*/ 0 w 39"/>
                <a:gd name="T27" fmla="*/ 0 h 36"/>
                <a:gd name="T28" fmla="*/ 0 w 39"/>
                <a:gd name="T29" fmla="*/ 0 h 36"/>
                <a:gd name="T30" fmla="*/ 0 w 39"/>
                <a:gd name="T31" fmla="*/ 1 h 36"/>
                <a:gd name="T32" fmla="*/ 0 w 39"/>
                <a:gd name="T33" fmla="*/ 1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6"/>
                <a:gd name="T53" fmla="*/ 39 w 3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6">
                  <a:moveTo>
                    <a:pt x="20" y="36"/>
                  </a:moveTo>
                  <a:lnTo>
                    <a:pt x="27" y="35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0"/>
                  </a:lnTo>
                  <a:lnTo>
                    <a:pt x="12" y="35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39780" name="Picture 68" descr="MMj0300503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4900" y="4144963"/>
            <a:ext cx="714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9781" name="Line 69"/>
          <p:cNvSpPr>
            <a:spLocks noChangeShapeType="1"/>
          </p:cNvSpPr>
          <p:nvPr/>
        </p:nvSpPr>
        <p:spPr bwMode="auto">
          <a:xfrm>
            <a:off x="5422900" y="5084763"/>
            <a:ext cx="1352550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9782" name="Line 70"/>
          <p:cNvSpPr>
            <a:spLocks noChangeShapeType="1"/>
          </p:cNvSpPr>
          <p:nvPr/>
        </p:nvSpPr>
        <p:spPr bwMode="auto">
          <a:xfrm>
            <a:off x="5403850" y="5075238"/>
            <a:ext cx="1344613" cy="1160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39783" name="Picture 71" descr="MMj03957560000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388" y="4959350"/>
            <a:ext cx="9048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9784" name="Picture 72" descr="MMj0300503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2838" y="5038725"/>
            <a:ext cx="714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9785" name="Picture 73" descr="MMj0300503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250" y="5818188"/>
            <a:ext cx="714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9786" name="Line 74"/>
          <p:cNvSpPr>
            <a:spLocks noChangeShapeType="1"/>
          </p:cNvSpPr>
          <p:nvPr/>
        </p:nvSpPr>
        <p:spPr bwMode="auto">
          <a:xfrm flipH="1">
            <a:off x="1504950" y="5078413"/>
            <a:ext cx="3906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9787" name="Line 75"/>
          <p:cNvSpPr>
            <a:spLocks noChangeShapeType="1"/>
          </p:cNvSpPr>
          <p:nvPr/>
        </p:nvSpPr>
        <p:spPr bwMode="auto">
          <a:xfrm flipV="1">
            <a:off x="5411788" y="4652963"/>
            <a:ext cx="1385887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930275" y="4513263"/>
            <a:ext cx="890588" cy="642937"/>
            <a:chOff x="2896" y="2246"/>
            <a:chExt cx="561" cy="405"/>
          </a:xfrm>
        </p:grpSpPr>
        <p:sp>
          <p:nvSpPr>
            <p:cNvPr id="80978" name="Freeform 77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79" name="Freeform 78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80" name="Freeform 79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81" name="Freeform 80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82" name="Freeform 81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83" name="Freeform 82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84" name="Freeform 83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85" name="Freeform 84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86" name="Freeform 85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87" name="Freeform 86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88" name="Freeform 87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89" name="Freeform 88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90" name="Freeform 89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91" name="Freeform 90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92" name="Freeform 91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93" name="Freeform 92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94" name="Freeform 93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95" name="Freeform 94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96" name="Freeform 95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97" name="Freeform 96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98" name="Freeform 97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99" name="Freeform 98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00" name="Freeform 99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01" name="Freeform 100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02" name="Freeform 101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03" name="Freeform 102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04" name="Freeform 103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05" name="Freeform 104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06" name="Freeform 105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39818" name="Line 106"/>
          <p:cNvSpPr>
            <a:spLocks noChangeShapeType="1"/>
          </p:cNvSpPr>
          <p:nvPr/>
        </p:nvSpPr>
        <p:spPr bwMode="auto">
          <a:xfrm flipH="1">
            <a:off x="1531938" y="5095875"/>
            <a:ext cx="3906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107"/>
          <p:cNvGrpSpPr>
            <a:grpSpLocks/>
          </p:cNvGrpSpPr>
          <p:nvPr/>
        </p:nvGrpSpPr>
        <p:grpSpPr bwMode="auto">
          <a:xfrm>
            <a:off x="1109663" y="4692650"/>
            <a:ext cx="890587" cy="642938"/>
            <a:chOff x="2896" y="2246"/>
            <a:chExt cx="561" cy="405"/>
          </a:xfrm>
        </p:grpSpPr>
        <p:sp>
          <p:nvSpPr>
            <p:cNvPr id="80949" name="Freeform 108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50" name="Freeform 109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51" name="Freeform 110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52" name="Freeform 111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53" name="Freeform 112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54" name="Freeform 113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55" name="Freeform 114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56" name="Freeform 115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57" name="Freeform 116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58" name="Freeform 117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59" name="Freeform 118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60" name="Freeform 119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61" name="Freeform 120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62" name="Freeform 121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63" name="Freeform 122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64" name="Freeform 123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65" name="Freeform 124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66" name="Freeform 125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67" name="Freeform 126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68" name="Freeform 127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69" name="Freeform 128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70" name="Freeform 129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71" name="Freeform 130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72" name="Freeform 131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73" name="Freeform 132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74" name="Freeform 133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75" name="Freeform 134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76" name="Freeform 135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77" name="Freeform 136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37"/>
          <p:cNvGrpSpPr>
            <a:grpSpLocks/>
          </p:cNvGrpSpPr>
          <p:nvPr/>
        </p:nvGrpSpPr>
        <p:grpSpPr bwMode="auto">
          <a:xfrm>
            <a:off x="1289050" y="4872038"/>
            <a:ext cx="890588" cy="642937"/>
            <a:chOff x="2896" y="2246"/>
            <a:chExt cx="561" cy="405"/>
          </a:xfrm>
        </p:grpSpPr>
        <p:sp>
          <p:nvSpPr>
            <p:cNvPr id="80920" name="Freeform 138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1" name="Freeform 139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2" name="Freeform 140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3" name="Freeform 141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4" name="Freeform 142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5" name="Freeform 143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6" name="Freeform 144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7" name="Freeform 145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8" name="Freeform 146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9" name="Freeform 147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0" name="Freeform 148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1" name="Freeform 149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2" name="Freeform 150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3" name="Freeform 151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4" name="Freeform 152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5" name="Freeform 153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6" name="Freeform 154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7" name="Freeform 155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8" name="Freeform 156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9" name="Freeform 157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40" name="Freeform 158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41" name="Freeform 159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42" name="Freeform 160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43" name="Freeform 161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44" name="Freeform 162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45" name="Freeform 163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46" name="Freeform 164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47" name="Freeform 165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48" name="Freeform 166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39879" name="Picture 167" descr="MCj0398531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53025" y="4813300"/>
            <a:ext cx="65246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39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" fill="hold"/>
                                        <p:tgtEl>
                                          <p:spTgt spid="11397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1139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1139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1397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9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9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39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39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139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139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13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13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13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97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97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9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13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139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139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139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139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139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13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139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139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9719" grpId="0" animBg="1"/>
      <p:bldP spid="1139781" grpId="0" animBg="1"/>
      <p:bldP spid="1139782" grpId="0" animBg="1"/>
      <p:bldP spid="1139786" grpId="0" animBg="1"/>
      <p:bldP spid="1139786" grpId="1" animBg="1"/>
      <p:bldP spid="1139787" grpId="0" animBg="1"/>
      <p:bldP spid="113981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Network Challenges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chemeClr val="folHlink"/>
                </a:solidFill>
              </a:rPr>
              <a:t>WANs</a:t>
            </a:r>
            <a:r>
              <a:rPr lang="en-US" sz="2400"/>
              <a:t> are not so easy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overprovisioning of resources will NOT 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no central control of delivery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too much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too many users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too many different systems   </a:t>
            </a:r>
            <a:br>
              <a:rPr lang="en-US" sz="2000"/>
            </a:b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Different applications and data types have different requirements and behavior</a:t>
            </a:r>
            <a:br>
              <a:rPr lang="en-US" sz="2400"/>
            </a:b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What kind of services offered is somewhat dependent on the used protocols</a:t>
            </a:r>
            <a:br>
              <a:rPr lang="en-US" sz="2400"/>
            </a:b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chemeClr val="hlink"/>
                </a:solidFill>
              </a:rPr>
              <a:t>We will in later lectures look at different protocols and mechanisms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4975"/>
            <a:ext cx="7361238" cy="1462088"/>
          </a:xfrm>
        </p:spPr>
        <p:txBody>
          <a:bodyPr/>
          <a:lstStyle/>
          <a:p>
            <a:pPr eaLnBrk="1" hangingPunct="1"/>
            <a:r>
              <a:rPr lang="en-US" sz="4800"/>
              <a:t>Case Studies:</a:t>
            </a:r>
            <a:br>
              <a:rPr lang="en-US" sz="4800"/>
            </a:br>
            <a:r>
              <a:rPr lang="en-US" sz="4800"/>
              <a:t>Application Characteristics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278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7088" y="90488"/>
            <a:ext cx="4554537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iTVP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Country-wide </a:t>
            </a:r>
            <a:r>
              <a:rPr lang="en-US" sz="2400" b="1">
                <a:solidFill>
                  <a:schemeClr val="folHlink"/>
                </a:solidFill>
              </a:rPr>
              <a:t>IP TV and VoD</a:t>
            </a:r>
            <a:r>
              <a:rPr lang="en-US" sz="2400"/>
              <a:t> </a:t>
            </a:r>
            <a:br>
              <a:rPr lang="en-US" sz="2400"/>
            </a:br>
            <a:r>
              <a:rPr lang="en-US" sz="2400"/>
              <a:t>in Poland</a:t>
            </a:r>
            <a:br>
              <a:rPr lang="en-US" sz="2400"/>
            </a:br>
            <a:endParaRPr lang="en-US" sz="2400"/>
          </a:p>
          <a:p>
            <a:pPr lvl="1" eaLnBrk="1" hangingPunct="1"/>
            <a:r>
              <a:rPr lang="en-US" sz="2000"/>
              <a:t>live &amp; VoD</a:t>
            </a:r>
            <a:br>
              <a:rPr lang="en-US" sz="2000"/>
            </a:br>
            <a:endParaRPr lang="en-US" sz="2000"/>
          </a:p>
          <a:p>
            <a:pPr lvl="1" eaLnBrk="1" hangingPunct="1"/>
            <a:r>
              <a:rPr lang="en-US" sz="2000"/>
              <a:t>hierarchical structure with caching</a:t>
            </a:r>
          </a:p>
          <a:p>
            <a:pPr lvl="2" eaLnBrk="1" hangingPunct="1"/>
            <a:r>
              <a:rPr lang="en-US" sz="1800" b="1"/>
              <a:t>origin server</a:t>
            </a:r>
          </a:p>
          <a:p>
            <a:pPr lvl="2" eaLnBrk="1" hangingPunct="1"/>
            <a:r>
              <a:rPr lang="en-US" sz="1800" b="1"/>
              <a:t>regional content centers (RCC)</a:t>
            </a:r>
            <a:r>
              <a:rPr lang="en-US" sz="1800"/>
              <a:t/>
            </a:r>
            <a:br>
              <a:rPr lang="en-US" sz="1800"/>
            </a:br>
            <a:r>
              <a:rPr lang="en-US" sz="1800"/>
              <a:t>(receiving data from content providers)</a:t>
            </a:r>
          </a:p>
          <a:p>
            <a:pPr lvl="2" eaLnBrk="1" hangingPunct="1"/>
            <a:r>
              <a:rPr lang="en-US" sz="1800"/>
              <a:t>a number of </a:t>
            </a:r>
            <a:r>
              <a:rPr lang="en-US" sz="1800" b="1"/>
              <a:t>proxy caches (P/C)</a:t>
            </a:r>
            <a:r>
              <a:rPr lang="en-US" sz="1800"/>
              <a:t> below</a:t>
            </a:r>
            <a:br>
              <a:rPr lang="en-US" sz="1800"/>
            </a:br>
            <a:r>
              <a:rPr lang="en-US" sz="1800"/>
              <a:t>(handling requests from users)</a:t>
            </a:r>
            <a:br>
              <a:rPr lang="en-US" sz="1800"/>
            </a:br>
            <a:r>
              <a:rPr lang="en-US" sz="1800"/>
              <a:t>	</a:t>
            </a:r>
          </a:p>
          <a:p>
            <a:pPr lvl="1" eaLnBrk="1" hangingPunct="1"/>
            <a:r>
              <a:rPr lang="en-US" sz="2000"/>
              <a:t>different quality levels of the video – up to 700 Kbps</a:t>
            </a:r>
            <a:br>
              <a:rPr lang="en-US" sz="2000"/>
            </a:br>
            <a:endParaRPr lang="en-US" sz="2000"/>
          </a:p>
          <a:p>
            <a:pPr lvl="1" eaLnBrk="1" hangingPunct="1"/>
            <a:r>
              <a:rPr lang="en-US" sz="2000"/>
              <a:t>observations over several months</a:t>
            </a:r>
            <a:br>
              <a:rPr lang="en-US" sz="2000"/>
            </a:br>
            <a:endParaRPr lang="en-US" sz="2000"/>
          </a:p>
          <a:p>
            <a:pPr lvl="1" eaLnBrk="1" hangingPunct="1"/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7425" y="2386013"/>
            <a:ext cx="5646738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iTVP: Popularity Distribution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8562975" cy="5648325"/>
          </a:xfrm>
        </p:spPr>
        <p:txBody>
          <a:bodyPr/>
          <a:lstStyle/>
          <a:p>
            <a:pPr eaLnBrk="1" hangingPunct="1"/>
            <a:r>
              <a:rPr lang="en-US" sz="2400"/>
              <a:t>Popularity of media objects according to Zipf, </a:t>
            </a:r>
            <a:br>
              <a:rPr lang="en-US" sz="2400"/>
            </a:br>
            <a:r>
              <a:rPr lang="en-US" sz="2400"/>
              <a:t>i.e., most accesses are for a few number of objects</a:t>
            </a:r>
          </a:p>
          <a:p>
            <a:pPr eaLnBrk="1" hangingPunct="1"/>
            <a:r>
              <a:rPr lang="en-US" sz="2400"/>
              <a:t>The object popularity decreases as time goes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endParaRPr lang="en-US" sz="2400"/>
          </a:p>
          <a:p>
            <a:pPr eaLnBrk="1" hangingPunct="1"/>
            <a:r>
              <a:rPr lang="en-US" sz="2400"/>
              <a:t>During a 24-hour period</a:t>
            </a:r>
          </a:p>
          <a:p>
            <a:pPr lvl="1" eaLnBrk="1" hangingPunct="1"/>
            <a:r>
              <a:rPr lang="en-US" sz="1800"/>
              <a:t>up to 1500 objects accessed</a:t>
            </a:r>
            <a:br>
              <a:rPr lang="en-US" sz="1800"/>
            </a:br>
            <a:endParaRPr lang="en-US" sz="900"/>
          </a:p>
          <a:p>
            <a:pPr lvl="1" eaLnBrk="1" hangingPunct="1"/>
            <a:r>
              <a:rPr lang="en-US" sz="1800"/>
              <a:t>~1200 accesses </a:t>
            </a:r>
            <a:br>
              <a:rPr lang="en-US" sz="1800"/>
            </a:br>
            <a:r>
              <a:rPr lang="en-US" sz="1800"/>
              <a:t>for the most popular</a:t>
            </a:r>
          </a:p>
          <a:p>
            <a:pPr lvl="1" eaLnBrk="1" hangingPunct="1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82" name="Picture 2"/>
          <p:cNvPicPr>
            <a:picLocks noChangeAspect="1" noChangeArrowheads="1"/>
          </p:cNvPicPr>
          <p:nvPr/>
        </p:nvPicPr>
        <p:blipFill>
          <a:blip r:embed="rId2"/>
          <a:srcRect b="10478"/>
          <a:stretch>
            <a:fillRect/>
          </a:stretch>
        </p:blipFill>
        <p:spPr bwMode="auto">
          <a:xfrm>
            <a:off x="4722813" y="773113"/>
            <a:ext cx="4344987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iTVP: Access Patterns</a:t>
            </a:r>
          </a:p>
        </p:txBody>
      </p:sp>
      <p:sp>
        <p:nvSpPr>
          <p:cNvPr id="11468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22225" y="866775"/>
            <a:ext cx="4675188" cy="56483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5000"/>
              </a:spcAft>
            </a:pPr>
            <a:r>
              <a:rPr lang="en-US" sz="1600">
                <a:solidFill>
                  <a:schemeClr val="folHlink"/>
                </a:solidFill>
              </a:rPr>
              <a:t>Regular days</a:t>
            </a:r>
          </a:p>
          <a:p>
            <a:pPr lvl="1" eaLnBrk="1" hangingPunct="1">
              <a:lnSpc>
                <a:spcPct val="80000"/>
              </a:lnSpc>
              <a:spcAft>
                <a:spcPct val="55000"/>
              </a:spcAft>
            </a:pPr>
            <a:r>
              <a:rPr lang="en-US" sz="1400"/>
              <a:t>low in the morning,  high in the evening</a:t>
            </a:r>
          </a:p>
          <a:p>
            <a:pPr lvl="1" eaLnBrk="1" hangingPunct="1">
              <a:lnSpc>
                <a:spcPct val="80000"/>
              </a:lnSpc>
              <a:spcAft>
                <a:spcPct val="55000"/>
              </a:spcAft>
            </a:pPr>
            <a:r>
              <a:rPr lang="en-US" sz="1400"/>
              <a:t>typical 30 requests per minute</a:t>
            </a:r>
          </a:p>
          <a:p>
            <a:pPr lvl="1" eaLnBrk="1" hangingPunct="1">
              <a:lnSpc>
                <a:spcPct val="80000"/>
              </a:lnSpc>
              <a:spcAft>
                <a:spcPct val="55000"/>
              </a:spcAft>
            </a:pPr>
            <a:r>
              <a:rPr lang="en-US" sz="1400"/>
              <a:t>the most popular items had an </a:t>
            </a:r>
            <a:r>
              <a:rPr lang="en-US" sz="1400" b="1"/>
              <a:t>average</a:t>
            </a:r>
            <a:r>
              <a:rPr lang="en-US" sz="1400"/>
              <a:t> of 300 accesses per day</a:t>
            </a:r>
          </a:p>
          <a:p>
            <a:pPr lvl="1" eaLnBrk="1" hangingPunct="1">
              <a:lnSpc>
                <a:spcPct val="80000"/>
              </a:lnSpc>
              <a:spcAft>
                <a:spcPct val="55000"/>
              </a:spcAft>
            </a:pPr>
            <a:r>
              <a:rPr lang="en-US" sz="1400"/>
              <a:t>an average total of 11.500 accesses per day</a:t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endParaRPr lang="en-US" sz="1400"/>
          </a:p>
          <a:p>
            <a:pPr eaLnBrk="1" hangingPunct="1">
              <a:lnSpc>
                <a:spcPct val="80000"/>
              </a:lnSpc>
              <a:spcAft>
                <a:spcPct val="55000"/>
              </a:spcAft>
            </a:pPr>
            <a:r>
              <a:rPr lang="en-US" sz="1600">
                <a:solidFill>
                  <a:schemeClr val="folHlink"/>
                </a:solidFill>
              </a:rPr>
              <a:t>Live transmissions</a:t>
            </a:r>
          </a:p>
          <a:p>
            <a:pPr lvl="1" eaLnBrk="1" hangingPunct="1">
              <a:lnSpc>
                <a:spcPct val="80000"/>
              </a:lnSpc>
              <a:spcAft>
                <a:spcPct val="55000"/>
              </a:spcAft>
            </a:pPr>
            <a:r>
              <a:rPr lang="en-US" sz="1400"/>
              <a:t>higher request rate</a:t>
            </a:r>
          </a:p>
          <a:p>
            <a:pPr lvl="1" eaLnBrk="1" hangingPunct="1">
              <a:lnSpc>
                <a:spcPct val="80000"/>
              </a:lnSpc>
              <a:spcAft>
                <a:spcPct val="55000"/>
              </a:spcAft>
            </a:pPr>
            <a:r>
              <a:rPr lang="en-US" sz="1400"/>
              <a:t>an average total of 18.500 accesses per day</a:t>
            </a:r>
          </a:p>
          <a:p>
            <a:pPr lvl="1" eaLnBrk="1" hangingPunct="1">
              <a:lnSpc>
                <a:spcPct val="80000"/>
              </a:lnSpc>
              <a:spcAft>
                <a:spcPct val="55000"/>
              </a:spcAft>
            </a:pPr>
            <a:r>
              <a:rPr lang="en-US" sz="1400"/>
              <a:t>20% accesses to the most popular content </a:t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endParaRPr lang="en-US" sz="1400"/>
          </a:p>
          <a:p>
            <a:pPr eaLnBrk="1" hangingPunct="1">
              <a:lnSpc>
                <a:spcPct val="80000"/>
              </a:lnSpc>
              <a:spcAft>
                <a:spcPct val="55000"/>
              </a:spcAft>
            </a:pPr>
            <a:r>
              <a:rPr lang="en-US" sz="1600">
                <a:solidFill>
                  <a:schemeClr val="folHlink"/>
                </a:solidFill>
              </a:rPr>
              <a:t>Event transmissions</a:t>
            </a:r>
          </a:p>
          <a:p>
            <a:pPr lvl="1" eaLnBrk="1" hangingPunct="1">
              <a:lnSpc>
                <a:spcPct val="80000"/>
              </a:lnSpc>
              <a:spcAft>
                <a:spcPct val="55000"/>
              </a:spcAft>
            </a:pPr>
            <a:r>
              <a:rPr lang="en-US" sz="1400"/>
              <a:t>several hundreds accesses per minute during event transmission </a:t>
            </a:r>
          </a:p>
          <a:p>
            <a:pPr lvl="1" eaLnBrk="1" hangingPunct="1">
              <a:lnSpc>
                <a:spcPct val="80000"/>
              </a:lnSpc>
              <a:spcAft>
                <a:spcPct val="55000"/>
              </a:spcAft>
            </a:pPr>
            <a:r>
              <a:rPr lang="en-US" sz="1400"/>
              <a:t>an average total of 100.000+ accesses per day</a:t>
            </a:r>
          </a:p>
          <a:p>
            <a:pPr lvl="1" eaLnBrk="1" hangingPunct="1">
              <a:lnSpc>
                <a:spcPct val="80000"/>
              </a:lnSpc>
              <a:spcAft>
                <a:spcPct val="55000"/>
              </a:spcAft>
            </a:pPr>
            <a:r>
              <a:rPr lang="en-US" sz="1400"/>
              <a:t>50% accesses to the most popular content</a:t>
            </a:r>
          </a:p>
        </p:txBody>
      </p:sp>
      <p:pic>
        <p:nvPicPr>
          <p:cNvPr id="1146885" name="Picture 5"/>
          <p:cNvPicPr>
            <a:picLocks noChangeAspect="1" noChangeArrowheads="1"/>
          </p:cNvPicPr>
          <p:nvPr/>
        </p:nvPicPr>
        <p:blipFill>
          <a:blip r:embed="rId3"/>
          <a:srcRect b="9583"/>
          <a:stretch>
            <a:fillRect/>
          </a:stretch>
        </p:blipFill>
        <p:spPr bwMode="auto">
          <a:xfrm>
            <a:off x="4692650" y="2284413"/>
            <a:ext cx="4375150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886" name="Picture 6"/>
          <p:cNvPicPr>
            <a:picLocks noChangeAspect="1" noChangeArrowheads="1"/>
          </p:cNvPicPr>
          <p:nvPr/>
        </p:nvPicPr>
        <p:blipFill>
          <a:blip r:embed="rId4"/>
          <a:srcRect b="9569"/>
          <a:stretch>
            <a:fillRect/>
          </a:stretch>
        </p:blipFill>
        <p:spPr bwMode="auto">
          <a:xfrm>
            <a:off x="4678363" y="3429000"/>
            <a:ext cx="4465637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4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146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4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146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4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Content: ideas of what to do with respect to performance in</a:t>
            </a:r>
            <a:br>
              <a:rPr lang="en-US" sz="2400" smtClean="0"/>
            </a:br>
            <a:r>
              <a:rPr lang="en-US" sz="2400" smtClean="0"/>
              <a:t> 	    distributed systems</a:t>
            </a:r>
          </a:p>
        </p:txBody>
      </p:sp>
      <p:sp>
        <p:nvSpPr>
          <p:cNvPr id="23555" name="Freeform 3"/>
          <p:cNvSpPr>
            <a:spLocks/>
          </p:cNvSpPr>
          <p:nvPr/>
        </p:nvSpPr>
        <p:spPr bwMode="auto">
          <a:xfrm>
            <a:off x="8740775" y="4195763"/>
            <a:ext cx="4763" cy="3175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2147483647 h 2"/>
              <a:gd name="T6" fmla="*/ 2147483647 w 3"/>
              <a:gd name="T7" fmla="*/ 2147483647 h 2"/>
              <a:gd name="T8" fmla="*/ 2147483647 w 3"/>
              <a:gd name="T9" fmla="*/ 0 h 2"/>
              <a:gd name="T10" fmla="*/ 0 w 3"/>
              <a:gd name="T11" fmla="*/ 0 h 2"/>
              <a:gd name="T12" fmla="*/ 0 w 3"/>
              <a:gd name="T13" fmla="*/ 0 h 2"/>
              <a:gd name="T14" fmla="*/ 0 w 3"/>
              <a:gd name="T15" fmla="*/ 0 h 2"/>
              <a:gd name="T16" fmla="*/ 0 w 3"/>
              <a:gd name="T17" fmla="*/ 0 h 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"/>
              <a:gd name="T28" fmla="*/ 0 h 2"/>
              <a:gd name="T29" fmla="*/ 3 w 3"/>
              <a:gd name="T30" fmla="*/ 2 h 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3" y="2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4481513" y="1268413"/>
            <a:ext cx="890587" cy="642937"/>
            <a:chOff x="2896" y="2246"/>
            <a:chExt cx="561" cy="405"/>
          </a:xfrm>
        </p:grpSpPr>
        <p:sp>
          <p:nvSpPr>
            <p:cNvPr id="102308" name="Freeform 5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309" name="Freeform 6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310" name="Freeform 7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311" name="Freeform 8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312" name="Freeform 9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313" name="Freeform 10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314" name="Freeform 11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315" name="Freeform 12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316" name="Freeform 13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317" name="Freeform 14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318" name="Freeform 15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319" name="Freeform 16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320" name="Freeform 17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321" name="Freeform 18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322" name="Freeform 19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323" name="Freeform 20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324" name="Freeform 21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325" name="Freeform 22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326" name="Freeform 23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327" name="Freeform 24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328" name="Freeform 25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329" name="Freeform 26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330" name="Freeform 27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331" name="Freeform 28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332" name="Freeform 29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333" name="Freeform 30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334" name="Freeform 31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335" name="Freeform 32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336" name="Freeform 33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557" name="Group 34"/>
          <p:cNvGrpSpPr>
            <a:grpSpLocks/>
          </p:cNvGrpSpPr>
          <p:nvPr/>
        </p:nvGrpSpPr>
        <p:grpSpPr bwMode="auto">
          <a:xfrm>
            <a:off x="161925" y="989013"/>
            <a:ext cx="1671638" cy="1000125"/>
            <a:chOff x="102" y="623"/>
            <a:chExt cx="1053" cy="630"/>
          </a:xfrm>
        </p:grpSpPr>
        <p:pic>
          <p:nvPicPr>
            <p:cNvPr id="102157" name="Picture 35" descr="EN00611_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4" y="623"/>
              <a:ext cx="571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2158" name="Group 36"/>
            <p:cNvGrpSpPr>
              <a:grpSpLocks/>
            </p:cNvGrpSpPr>
            <p:nvPr/>
          </p:nvGrpSpPr>
          <p:grpSpPr bwMode="auto">
            <a:xfrm>
              <a:off x="102" y="651"/>
              <a:ext cx="471" cy="456"/>
              <a:chOff x="5449" y="1789"/>
              <a:chExt cx="159" cy="175"/>
            </a:xfrm>
          </p:grpSpPr>
          <p:sp>
            <p:nvSpPr>
              <p:cNvPr id="102159" name="Freeform 37"/>
              <p:cNvSpPr>
                <a:spLocks/>
              </p:cNvSpPr>
              <p:nvPr/>
            </p:nvSpPr>
            <p:spPr bwMode="auto">
              <a:xfrm>
                <a:off x="5524" y="1872"/>
                <a:ext cx="14" cy="3"/>
              </a:xfrm>
              <a:custGeom>
                <a:avLst/>
                <a:gdLst>
                  <a:gd name="T0" fmla="*/ 14 w 14"/>
                  <a:gd name="T1" fmla="*/ 0 h 3"/>
                  <a:gd name="T2" fmla="*/ 11 w 14"/>
                  <a:gd name="T3" fmla="*/ 0 h 3"/>
                  <a:gd name="T4" fmla="*/ 0 w 14"/>
                  <a:gd name="T5" fmla="*/ 0 h 3"/>
                  <a:gd name="T6" fmla="*/ 0 w 14"/>
                  <a:gd name="T7" fmla="*/ 3 h 3"/>
                  <a:gd name="T8" fmla="*/ 11 w 14"/>
                  <a:gd name="T9" fmla="*/ 3 h 3"/>
                  <a:gd name="T10" fmla="*/ 14 w 14"/>
                  <a:gd name="T11" fmla="*/ 0 h 3"/>
                  <a:gd name="T12" fmla="*/ 11 w 14"/>
                  <a:gd name="T13" fmla="*/ 3 h 3"/>
                  <a:gd name="T14" fmla="*/ 14 w 14"/>
                  <a:gd name="T15" fmla="*/ 3 h 3"/>
                  <a:gd name="T16" fmla="*/ 14 w 14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3"/>
                  <a:gd name="T29" fmla="*/ 14 w 1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3">
                    <a:moveTo>
                      <a:pt x="14" y="0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1" y="3"/>
                    </a:lnTo>
                    <a:lnTo>
                      <a:pt x="14" y="0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60" name="Freeform 38"/>
              <p:cNvSpPr>
                <a:spLocks/>
              </p:cNvSpPr>
              <p:nvPr/>
            </p:nvSpPr>
            <p:spPr bwMode="auto">
              <a:xfrm>
                <a:off x="5558" y="1911"/>
                <a:ext cx="50" cy="27"/>
              </a:xfrm>
              <a:custGeom>
                <a:avLst/>
                <a:gdLst>
                  <a:gd name="T0" fmla="*/ 0 w 50"/>
                  <a:gd name="T1" fmla="*/ 6 h 27"/>
                  <a:gd name="T2" fmla="*/ 3 w 50"/>
                  <a:gd name="T3" fmla="*/ 11 h 27"/>
                  <a:gd name="T4" fmla="*/ 8 w 50"/>
                  <a:gd name="T5" fmla="*/ 16 h 27"/>
                  <a:gd name="T6" fmla="*/ 21 w 50"/>
                  <a:gd name="T7" fmla="*/ 19 h 27"/>
                  <a:gd name="T8" fmla="*/ 32 w 50"/>
                  <a:gd name="T9" fmla="*/ 21 h 27"/>
                  <a:gd name="T10" fmla="*/ 34 w 50"/>
                  <a:gd name="T11" fmla="*/ 24 h 27"/>
                  <a:gd name="T12" fmla="*/ 37 w 50"/>
                  <a:gd name="T13" fmla="*/ 27 h 27"/>
                  <a:gd name="T14" fmla="*/ 40 w 50"/>
                  <a:gd name="T15" fmla="*/ 21 h 27"/>
                  <a:gd name="T16" fmla="*/ 50 w 50"/>
                  <a:gd name="T17" fmla="*/ 19 h 27"/>
                  <a:gd name="T18" fmla="*/ 50 w 50"/>
                  <a:gd name="T19" fmla="*/ 19 h 27"/>
                  <a:gd name="T20" fmla="*/ 37 w 50"/>
                  <a:gd name="T21" fmla="*/ 16 h 27"/>
                  <a:gd name="T22" fmla="*/ 24 w 50"/>
                  <a:gd name="T23" fmla="*/ 13 h 27"/>
                  <a:gd name="T24" fmla="*/ 19 w 50"/>
                  <a:gd name="T25" fmla="*/ 11 h 27"/>
                  <a:gd name="T26" fmla="*/ 11 w 50"/>
                  <a:gd name="T27" fmla="*/ 3 h 27"/>
                  <a:gd name="T28" fmla="*/ 6 w 50"/>
                  <a:gd name="T29" fmla="*/ 0 h 27"/>
                  <a:gd name="T30" fmla="*/ 0 w 50"/>
                  <a:gd name="T31" fmla="*/ 6 h 2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0"/>
                  <a:gd name="T49" fmla="*/ 0 h 27"/>
                  <a:gd name="T50" fmla="*/ 50 w 50"/>
                  <a:gd name="T51" fmla="*/ 27 h 2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0" h="27">
                    <a:moveTo>
                      <a:pt x="0" y="6"/>
                    </a:moveTo>
                    <a:lnTo>
                      <a:pt x="3" y="11"/>
                    </a:lnTo>
                    <a:lnTo>
                      <a:pt x="8" y="16"/>
                    </a:lnTo>
                    <a:lnTo>
                      <a:pt x="21" y="19"/>
                    </a:lnTo>
                    <a:lnTo>
                      <a:pt x="32" y="21"/>
                    </a:lnTo>
                    <a:lnTo>
                      <a:pt x="34" y="24"/>
                    </a:lnTo>
                    <a:lnTo>
                      <a:pt x="37" y="27"/>
                    </a:lnTo>
                    <a:lnTo>
                      <a:pt x="40" y="21"/>
                    </a:lnTo>
                    <a:lnTo>
                      <a:pt x="50" y="19"/>
                    </a:lnTo>
                    <a:lnTo>
                      <a:pt x="37" y="16"/>
                    </a:lnTo>
                    <a:lnTo>
                      <a:pt x="24" y="13"/>
                    </a:lnTo>
                    <a:lnTo>
                      <a:pt x="19" y="11"/>
                    </a:lnTo>
                    <a:lnTo>
                      <a:pt x="11" y="3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C9168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61" name="Freeform 39"/>
              <p:cNvSpPr>
                <a:spLocks/>
              </p:cNvSpPr>
              <p:nvPr/>
            </p:nvSpPr>
            <p:spPr bwMode="auto">
              <a:xfrm>
                <a:off x="5558" y="1917"/>
                <a:ext cx="8" cy="13"/>
              </a:xfrm>
              <a:custGeom>
                <a:avLst/>
                <a:gdLst>
                  <a:gd name="T0" fmla="*/ 8 w 8"/>
                  <a:gd name="T1" fmla="*/ 7 h 13"/>
                  <a:gd name="T2" fmla="*/ 8 w 8"/>
                  <a:gd name="T3" fmla="*/ 7 h 13"/>
                  <a:gd name="T4" fmla="*/ 6 w 8"/>
                  <a:gd name="T5" fmla="*/ 2 h 13"/>
                  <a:gd name="T6" fmla="*/ 3 w 8"/>
                  <a:gd name="T7" fmla="*/ 0 h 13"/>
                  <a:gd name="T8" fmla="*/ 0 w 8"/>
                  <a:gd name="T9" fmla="*/ 0 h 13"/>
                  <a:gd name="T10" fmla="*/ 0 w 8"/>
                  <a:gd name="T11" fmla="*/ 5 h 13"/>
                  <a:gd name="T12" fmla="*/ 8 w 8"/>
                  <a:gd name="T13" fmla="*/ 13 h 13"/>
                  <a:gd name="T14" fmla="*/ 8 w 8"/>
                  <a:gd name="T15" fmla="*/ 13 h 13"/>
                  <a:gd name="T16" fmla="*/ 8 w 8"/>
                  <a:gd name="T17" fmla="*/ 7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3"/>
                  <a:gd name="T29" fmla="*/ 8 w 8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3">
                    <a:moveTo>
                      <a:pt x="8" y="7"/>
                    </a:moveTo>
                    <a:lnTo>
                      <a:pt x="8" y="7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8" y="13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62" name="Freeform 40"/>
              <p:cNvSpPr>
                <a:spLocks/>
              </p:cNvSpPr>
              <p:nvPr/>
            </p:nvSpPr>
            <p:spPr bwMode="auto">
              <a:xfrm>
                <a:off x="5566" y="1924"/>
                <a:ext cx="26" cy="8"/>
              </a:xfrm>
              <a:custGeom>
                <a:avLst/>
                <a:gdLst>
                  <a:gd name="T0" fmla="*/ 26 w 26"/>
                  <a:gd name="T1" fmla="*/ 6 h 8"/>
                  <a:gd name="T2" fmla="*/ 26 w 26"/>
                  <a:gd name="T3" fmla="*/ 6 h 8"/>
                  <a:gd name="T4" fmla="*/ 13 w 26"/>
                  <a:gd name="T5" fmla="*/ 3 h 8"/>
                  <a:gd name="T6" fmla="*/ 0 w 26"/>
                  <a:gd name="T7" fmla="*/ 0 h 8"/>
                  <a:gd name="T8" fmla="*/ 0 w 26"/>
                  <a:gd name="T9" fmla="*/ 6 h 8"/>
                  <a:gd name="T10" fmla="*/ 13 w 26"/>
                  <a:gd name="T11" fmla="*/ 8 h 8"/>
                  <a:gd name="T12" fmla="*/ 24 w 26"/>
                  <a:gd name="T13" fmla="*/ 8 h 8"/>
                  <a:gd name="T14" fmla="*/ 24 w 26"/>
                  <a:gd name="T15" fmla="*/ 8 h 8"/>
                  <a:gd name="T16" fmla="*/ 26 w 26"/>
                  <a:gd name="T17" fmla="*/ 6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8"/>
                  <a:gd name="T29" fmla="*/ 26 w 26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8">
                    <a:moveTo>
                      <a:pt x="26" y="6"/>
                    </a:moveTo>
                    <a:lnTo>
                      <a:pt x="26" y="6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3" y="8"/>
                    </a:lnTo>
                    <a:lnTo>
                      <a:pt x="24" y="8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63" name="Freeform 41"/>
              <p:cNvSpPr>
                <a:spLocks/>
              </p:cNvSpPr>
              <p:nvPr/>
            </p:nvSpPr>
            <p:spPr bwMode="auto">
              <a:xfrm>
                <a:off x="5590" y="1930"/>
                <a:ext cx="8" cy="10"/>
              </a:xfrm>
              <a:custGeom>
                <a:avLst/>
                <a:gdLst>
                  <a:gd name="T0" fmla="*/ 2 w 8"/>
                  <a:gd name="T1" fmla="*/ 8 h 10"/>
                  <a:gd name="T2" fmla="*/ 5 w 8"/>
                  <a:gd name="T3" fmla="*/ 5 h 10"/>
                  <a:gd name="T4" fmla="*/ 5 w 8"/>
                  <a:gd name="T5" fmla="*/ 5 h 10"/>
                  <a:gd name="T6" fmla="*/ 2 w 8"/>
                  <a:gd name="T7" fmla="*/ 0 h 10"/>
                  <a:gd name="T8" fmla="*/ 0 w 8"/>
                  <a:gd name="T9" fmla="*/ 2 h 10"/>
                  <a:gd name="T10" fmla="*/ 2 w 8"/>
                  <a:gd name="T11" fmla="*/ 8 h 10"/>
                  <a:gd name="T12" fmla="*/ 2 w 8"/>
                  <a:gd name="T13" fmla="*/ 8 h 10"/>
                  <a:gd name="T14" fmla="*/ 8 w 8"/>
                  <a:gd name="T15" fmla="*/ 8 h 10"/>
                  <a:gd name="T16" fmla="*/ 2 w 8"/>
                  <a:gd name="T17" fmla="*/ 8 h 10"/>
                  <a:gd name="T18" fmla="*/ 5 w 8"/>
                  <a:gd name="T19" fmla="*/ 10 h 10"/>
                  <a:gd name="T20" fmla="*/ 8 w 8"/>
                  <a:gd name="T21" fmla="*/ 8 h 10"/>
                  <a:gd name="T22" fmla="*/ 2 w 8"/>
                  <a:gd name="T23" fmla="*/ 8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10"/>
                  <a:gd name="T38" fmla="*/ 8 w 8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10">
                    <a:moveTo>
                      <a:pt x="2" y="8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8"/>
                    </a:lnTo>
                    <a:lnTo>
                      <a:pt x="8" y="8"/>
                    </a:lnTo>
                    <a:lnTo>
                      <a:pt x="2" y="8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64" name="Freeform 42"/>
              <p:cNvSpPr>
                <a:spLocks/>
              </p:cNvSpPr>
              <p:nvPr/>
            </p:nvSpPr>
            <p:spPr bwMode="auto">
              <a:xfrm>
                <a:off x="5592" y="1930"/>
                <a:ext cx="16" cy="8"/>
              </a:xfrm>
              <a:custGeom>
                <a:avLst/>
                <a:gdLst>
                  <a:gd name="T0" fmla="*/ 16 w 16"/>
                  <a:gd name="T1" fmla="*/ 0 h 8"/>
                  <a:gd name="T2" fmla="*/ 16 w 16"/>
                  <a:gd name="T3" fmla="*/ 0 h 8"/>
                  <a:gd name="T4" fmla="*/ 6 w 16"/>
                  <a:gd name="T5" fmla="*/ 2 h 8"/>
                  <a:gd name="T6" fmla="*/ 0 w 16"/>
                  <a:gd name="T7" fmla="*/ 8 h 8"/>
                  <a:gd name="T8" fmla="*/ 6 w 16"/>
                  <a:gd name="T9" fmla="*/ 8 h 8"/>
                  <a:gd name="T10" fmla="*/ 6 w 16"/>
                  <a:gd name="T11" fmla="*/ 5 h 8"/>
                  <a:gd name="T12" fmla="*/ 16 w 16"/>
                  <a:gd name="T13" fmla="*/ 2 h 8"/>
                  <a:gd name="T14" fmla="*/ 16 w 16"/>
                  <a:gd name="T15" fmla="*/ 2 h 8"/>
                  <a:gd name="T16" fmla="*/ 16 w 16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8"/>
                  <a:gd name="T29" fmla="*/ 16 w 16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8">
                    <a:moveTo>
                      <a:pt x="16" y="0"/>
                    </a:moveTo>
                    <a:lnTo>
                      <a:pt x="16" y="0"/>
                    </a:lnTo>
                    <a:lnTo>
                      <a:pt x="6" y="2"/>
                    </a:lnTo>
                    <a:lnTo>
                      <a:pt x="0" y="8"/>
                    </a:lnTo>
                    <a:lnTo>
                      <a:pt x="6" y="8"/>
                    </a:lnTo>
                    <a:lnTo>
                      <a:pt x="6" y="5"/>
                    </a:lnTo>
                    <a:lnTo>
                      <a:pt x="16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65" name="Freeform 43"/>
              <p:cNvSpPr>
                <a:spLocks/>
              </p:cNvSpPr>
              <p:nvPr/>
            </p:nvSpPr>
            <p:spPr bwMode="auto">
              <a:xfrm>
                <a:off x="5595" y="1924"/>
                <a:ext cx="13" cy="8"/>
              </a:xfrm>
              <a:custGeom>
                <a:avLst/>
                <a:gdLst>
                  <a:gd name="T0" fmla="*/ 0 w 13"/>
                  <a:gd name="T1" fmla="*/ 6 h 8"/>
                  <a:gd name="T2" fmla="*/ 0 w 13"/>
                  <a:gd name="T3" fmla="*/ 6 h 8"/>
                  <a:gd name="T4" fmla="*/ 13 w 13"/>
                  <a:gd name="T5" fmla="*/ 8 h 8"/>
                  <a:gd name="T6" fmla="*/ 13 w 13"/>
                  <a:gd name="T7" fmla="*/ 6 h 8"/>
                  <a:gd name="T8" fmla="*/ 13 w 13"/>
                  <a:gd name="T9" fmla="*/ 8 h 8"/>
                  <a:gd name="T10" fmla="*/ 13 w 13"/>
                  <a:gd name="T11" fmla="*/ 6 h 8"/>
                  <a:gd name="T12" fmla="*/ 0 w 13"/>
                  <a:gd name="T13" fmla="*/ 0 h 8"/>
                  <a:gd name="T14" fmla="*/ 0 w 13"/>
                  <a:gd name="T15" fmla="*/ 0 h 8"/>
                  <a:gd name="T16" fmla="*/ 0 w 13"/>
                  <a:gd name="T17" fmla="*/ 6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8"/>
                  <a:gd name="T29" fmla="*/ 13 w 13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8">
                    <a:moveTo>
                      <a:pt x="0" y="6"/>
                    </a:moveTo>
                    <a:lnTo>
                      <a:pt x="0" y="6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66" name="Freeform 44"/>
              <p:cNvSpPr>
                <a:spLocks/>
              </p:cNvSpPr>
              <p:nvPr/>
            </p:nvSpPr>
            <p:spPr bwMode="auto">
              <a:xfrm>
                <a:off x="5574" y="1919"/>
                <a:ext cx="21" cy="11"/>
              </a:xfrm>
              <a:custGeom>
                <a:avLst/>
                <a:gdLst>
                  <a:gd name="T0" fmla="*/ 0 w 21"/>
                  <a:gd name="T1" fmla="*/ 3 h 11"/>
                  <a:gd name="T2" fmla="*/ 0 w 21"/>
                  <a:gd name="T3" fmla="*/ 3 h 11"/>
                  <a:gd name="T4" fmla="*/ 8 w 21"/>
                  <a:gd name="T5" fmla="*/ 8 h 11"/>
                  <a:gd name="T6" fmla="*/ 21 w 21"/>
                  <a:gd name="T7" fmla="*/ 11 h 11"/>
                  <a:gd name="T8" fmla="*/ 21 w 21"/>
                  <a:gd name="T9" fmla="*/ 5 h 11"/>
                  <a:gd name="T10" fmla="*/ 11 w 21"/>
                  <a:gd name="T11" fmla="*/ 3 h 11"/>
                  <a:gd name="T12" fmla="*/ 3 w 21"/>
                  <a:gd name="T13" fmla="*/ 0 h 11"/>
                  <a:gd name="T14" fmla="*/ 3 w 21"/>
                  <a:gd name="T15" fmla="*/ 0 h 11"/>
                  <a:gd name="T16" fmla="*/ 0 w 21"/>
                  <a:gd name="T17" fmla="*/ 3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1"/>
                  <a:gd name="T29" fmla="*/ 21 w 21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1">
                    <a:moveTo>
                      <a:pt x="0" y="3"/>
                    </a:moveTo>
                    <a:lnTo>
                      <a:pt x="0" y="3"/>
                    </a:lnTo>
                    <a:lnTo>
                      <a:pt x="8" y="8"/>
                    </a:lnTo>
                    <a:lnTo>
                      <a:pt x="21" y="11"/>
                    </a:lnTo>
                    <a:lnTo>
                      <a:pt x="21" y="5"/>
                    </a:lnTo>
                    <a:lnTo>
                      <a:pt x="11" y="3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67" name="Freeform 45"/>
              <p:cNvSpPr>
                <a:spLocks/>
              </p:cNvSpPr>
              <p:nvPr/>
            </p:nvSpPr>
            <p:spPr bwMode="auto">
              <a:xfrm>
                <a:off x="5564" y="1909"/>
                <a:ext cx="13" cy="13"/>
              </a:xfrm>
              <a:custGeom>
                <a:avLst/>
                <a:gdLst>
                  <a:gd name="T0" fmla="*/ 2 w 13"/>
                  <a:gd name="T1" fmla="*/ 2 h 13"/>
                  <a:gd name="T2" fmla="*/ 0 w 13"/>
                  <a:gd name="T3" fmla="*/ 2 h 13"/>
                  <a:gd name="T4" fmla="*/ 5 w 13"/>
                  <a:gd name="T5" fmla="*/ 8 h 13"/>
                  <a:gd name="T6" fmla="*/ 10 w 13"/>
                  <a:gd name="T7" fmla="*/ 13 h 13"/>
                  <a:gd name="T8" fmla="*/ 13 w 13"/>
                  <a:gd name="T9" fmla="*/ 10 h 13"/>
                  <a:gd name="T10" fmla="*/ 7 w 13"/>
                  <a:gd name="T11" fmla="*/ 5 h 13"/>
                  <a:gd name="T12" fmla="*/ 2 w 13"/>
                  <a:gd name="T13" fmla="*/ 0 h 13"/>
                  <a:gd name="T14" fmla="*/ 0 w 13"/>
                  <a:gd name="T15" fmla="*/ 0 h 13"/>
                  <a:gd name="T16" fmla="*/ 2 w 13"/>
                  <a:gd name="T17" fmla="*/ 0 h 13"/>
                  <a:gd name="T18" fmla="*/ 0 w 13"/>
                  <a:gd name="T19" fmla="*/ 0 h 13"/>
                  <a:gd name="T20" fmla="*/ 0 w 13"/>
                  <a:gd name="T21" fmla="*/ 0 h 13"/>
                  <a:gd name="T22" fmla="*/ 2 w 13"/>
                  <a:gd name="T23" fmla="*/ 2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3"/>
                  <a:gd name="T38" fmla="*/ 13 w 13"/>
                  <a:gd name="T39" fmla="*/ 13 h 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3">
                    <a:moveTo>
                      <a:pt x="2" y="2"/>
                    </a:moveTo>
                    <a:lnTo>
                      <a:pt x="0" y="2"/>
                    </a:lnTo>
                    <a:lnTo>
                      <a:pt x="5" y="8"/>
                    </a:lnTo>
                    <a:lnTo>
                      <a:pt x="10" y="13"/>
                    </a:lnTo>
                    <a:lnTo>
                      <a:pt x="13" y="10"/>
                    </a:lnTo>
                    <a:lnTo>
                      <a:pt x="7" y="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68" name="Freeform 46"/>
              <p:cNvSpPr>
                <a:spLocks/>
              </p:cNvSpPr>
              <p:nvPr/>
            </p:nvSpPr>
            <p:spPr bwMode="auto">
              <a:xfrm>
                <a:off x="5556" y="1909"/>
                <a:ext cx="10" cy="8"/>
              </a:xfrm>
              <a:custGeom>
                <a:avLst/>
                <a:gdLst>
                  <a:gd name="T0" fmla="*/ 2 w 10"/>
                  <a:gd name="T1" fmla="*/ 8 h 8"/>
                  <a:gd name="T2" fmla="*/ 5 w 10"/>
                  <a:gd name="T3" fmla="*/ 8 h 8"/>
                  <a:gd name="T4" fmla="*/ 10 w 10"/>
                  <a:gd name="T5" fmla="*/ 2 h 8"/>
                  <a:gd name="T6" fmla="*/ 8 w 10"/>
                  <a:gd name="T7" fmla="*/ 0 h 8"/>
                  <a:gd name="T8" fmla="*/ 2 w 10"/>
                  <a:gd name="T9" fmla="*/ 5 h 8"/>
                  <a:gd name="T10" fmla="*/ 2 w 10"/>
                  <a:gd name="T11" fmla="*/ 8 h 8"/>
                  <a:gd name="T12" fmla="*/ 2 w 10"/>
                  <a:gd name="T13" fmla="*/ 5 h 8"/>
                  <a:gd name="T14" fmla="*/ 0 w 10"/>
                  <a:gd name="T15" fmla="*/ 8 h 8"/>
                  <a:gd name="T16" fmla="*/ 2 w 10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8"/>
                  <a:gd name="T29" fmla="*/ 10 w 10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8">
                    <a:moveTo>
                      <a:pt x="2" y="8"/>
                    </a:moveTo>
                    <a:lnTo>
                      <a:pt x="5" y="8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2" y="5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69" name="Freeform 47"/>
              <p:cNvSpPr>
                <a:spLocks/>
              </p:cNvSpPr>
              <p:nvPr/>
            </p:nvSpPr>
            <p:spPr bwMode="auto">
              <a:xfrm>
                <a:off x="5488" y="1885"/>
                <a:ext cx="21" cy="34"/>
              </a:xfrm>
              <a:custGeom>
                <a:avLst/>
                <a:gdLst>
                  <a:gd name="T0" fmla="*/ 5 w 21"/>
                  <a:gd name="T1" fmla="*/ 34 h 34"/>
                  <a:gd name="T2" fmla="*/ 3 w 21"/>
                  <a:gd name="T3" fmla="*/ 26 h 34"/>
                  <a:gd name="T4" fmla="*/ 0 w 21"/>
                  <a:gd name="T5" fmla="*/ 19 h 34"/>
                  <a:gd name="T6" fmla="*/ 0 w 21"/>
                  <a:gd name="T7" fmla="*/ 16 h 34"/>
                  <a:gd name="T8" fmla="*/ 0 w 21"/>
                  <a:gd name="T9" fmla="*/ 11 h 34"/>
                  <a:gd name="T10" fmla="*/ 5 w 21"/>
                  <a:gd name="T11" fmla="*/ 8 h 34"/>
                  <a:gd name="T12" fmla="*/ 8 w 21"/>
                  <a:gd name="T13" fmla="*/ 8 h 34"/>
                  <a:gd name="T14" fmla="*/ 8 w 21"/>
                  <a:gd name="T15" fmla="*/ 6 h 34"/>
                  <a:gd name="T16" fmla="*/ 3 w 21"/>
                  <a:gd name="T17" fmla="*/ 3 h 34"/>
                  <a:gd name="T18" fmla="*/ 5 w 21"/>
                  <a:gd name="T19" fmla="*/ 0 h 34"/>
                  <a:gd name="T20" fmla="*/ 13 w 21"/>
                  <a:gd name="T21" fmla="*/ 0 h 34"/>
                  <a:gd name="T22" fmla="*/ 18 w 21"/>
                  <a:gd name="T23" fmla="*/ 3 h 34"/>
                  <a:gd name="T24" fmla="*/ 18 w 21"/>
                  <a:gd name="T25" fmla="*/ 3 h 34"/>
                  <a:gd name="T26" fmla="*/ 21 w 21"/>
                  <a:gd name="T27" fmla="*/ 13 h 34"/>
                  <a:gd name="T28" fmla="*/ 18 w 21"/>
                  <a:gd name="T29" fmla="*/ 32 h 34"/>
                  <a:gd name="T30" fmla="*/ 10 w 21"/>
                  <a:gd name="T31" fmla="*/ 34 h 34"/>
                  <a:gd name="T32" fmla="*/ 5 w 21"/>
                  <a:gd name="T33" fmla="*/ 34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"/>
                  <a:gd name="T52" fmla="*/ 0 h 34"/>
                  <a:gd name="T53" fmla="*/ 21 w 21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" h="34">
                    <a:moveTo>
                      <a:pt x="5" y="34"/>
                    </a:moveTo>
                    <a:lnTo>
                      <a:pt x="3" y="26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5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13" y="0"/>
                    </a:lnTo>
                    <a:lnTo>
                      <a:pt x="18" y="3"/>
                    </a:lnTo>
                    <a:lnTo>
                      <a:pt x="21" y="13"/>
                    </a:lnTo>
                    <a:lnTo>
                      <a:pt x="18" y="32"/>
                    </a:lnTo>
                    <a:lnTo>
                      <a:pt x="10" y="34"/>
                    </a:lnTo>
                    <a:lnTo>
                      <a:pt x="5" y="34"/>
                    </a:lnTo>
                    <a:close/>
                  </a:path>
                </a:pathLst>
              </a:custGeom>
              <a:solidFill>
                <a:srgbClr val="00924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70" name="Freeform 48"/>
              <p:cNvSpPr>
                <a:spLocks/>
              </p:cNvSpPr>
              <p:nvPr/>
            </p:nvSpPr>
            <p:spPr bwMode="auto">
              <a:xfrm>
                <a:off x="5485" y="1904"/>
                <a:ext cx="11" cy="15"/>
              </a:xfrm>
              <a:custGeom>
                <a:avLst/>
                <a:gdLst>
                  <a:gd name="T0" fmla="*/ 0 w 11"/>
                  <a:gd name="T1" fmla="*/ 2 h 15"/>
                  <a:gd name="T2" fmla="*/ 0 w 11"/>
                  <a:gd name="T3" fmla="*/ 2 h 15"/>
                  <a:gd name="T4" fmla="*/ 6 w 11"/>
                  <a:gd name="T5" fmla="*/ 10 h 15"/>
                  <a:gd name="T6" fmla="*/ 6 w 11"/>
                  <a:gd name="T7" fmla="*/ 15 h 15"/>
                  <a:gd name="T8" fmla="*/ 11 w 11"/>
                  <a:gd name="T9" fmla="*/ 15 h 15"/>
                  <a:gd name="T10" fmla="*/ 8 w 11"/>
                  <a:gd name="T11" fmla="*/ 7 h 15"/>
                  <a:gd name="T12" fmla="*/ 6 w 11"/>
                  <a:gd name="T13" fmla="*/ 0 h 15"/>
                  <a:gd name="T14" fmla="*/ 6 w 11"/>
                  <a:gd name="T15" fmla="*/ 0 h 15"/>
                  <a:gd name="T16" fmla="*/ 0 w 11"/>
                  <a:gd name="T17" fmla="*/ 2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5"/>
                  <a:gd name="T29" fmla="*/ 11 w 11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5">
                    <a:moveTo>
                      <a:pt x="0" y="2"/>
                    </a:moveTo>
                    <a:lnTo>
                      <a:pt x="0" y="2"/>
                    </a:lnTo>
                    <a:lnTo>
                      <a:pt x="6" y="10"/>
                    </a:lnTo>
                    <a:lnTo>
                      <a:pt x="6" y="15"/>
                    </a:lnTo>
                    <a:lnTo>
                      <a:pt x="11" y="15"/>
                    </a:lnTo>
                    <a:lnTo>
                      <a:pt x="8" y="7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71" name="Freeform 49"/>
              <p:cNvSpPr>
                <a:spLocks/>
              </p:cNvSpPr>
              <p:nvPr/>
            </p:nvSpPr>
            <p:spPr bwMode="auto">
              <a:xfrm>
                <a:off x="5485" y="1891"/>
                <a:ext cx="11" cy="15"/>
              </a:xfrm>
              <a:custGeom>
                <a:avLst/>
                <a:gdLst>
                  <a:gd name="T0" fmla="*/ 11 w 11"/>
                  <a:gd name="T1" fmla="*/ 0 h 15"/>
                  <a:gd name="T2" fmla="*/ 11 w 11"/>
                  <a:gd name="T3" fmla="*/ 0 h 15"/>
                  <a:gd name="T4" fmla="*/ 6 w 11"/>
                  <a:gd name="T5" fmla="*/ 2 h 15"/>
                  <a:gd name="T6" fmla="*/ 3 w 11"/>
                  <a:gd name="T7" fmla="*/ 5 h 15"/>
                  <a:gd name="T8" fmla="*/ 0 w 11"/>
                  <a:gd name="T9" fmla="*/ 10 h 15"/>
                  <a:gd name="T10" fmla="*/ 0 w 11"/>
                  <a:gd name="T11" fmla="*/ 15 h 15"/>
                  <a:gd name="T12" fmla="*/ 6 w 11"/>
                  <a:gd name="T13" fmla="*/ 13 h 15"/>
                  <a:gd name="T14" fmla="*/ 6 w 11"/>
                  <a:gd name="T15" fmla="*/ 10 h 15"/>
                  <a:gd name="T16" fmla="*/ 6 w 11"/>
                  <a:gd name="T17" fmla="*/ 7 h 15"/>
                  <a:gd name="T18" fmla="*/ 8 w 11"/>
                  <a:gd name="T19" fmla="*/ 5 h 15"/>
                  <a:gd name="T20" fmla="*/ 11 w 11"/>
                  <a:gd name="T21" fmla="*/ 2 h 15"/>
                  <a:gd name="T22" fmla="*/ 11 w 11"/>
                  <a:gd name="T23" fmla="*/ 2 h 15"/>
                  <a:gd name="T24" fmla="*/ 11 w 11"/>
                  <a:gd name="T25" fmla="*/ 0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15"/>
                  <a:gd name="T41" fmla="*/ 11 w 11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15">
                    <a:moveTo>
                      <a:pt x="11" y="0"/>
                    </a:moveTo>
                    <a:lnTo>
                      <a:pt x="11" y="0"/>
                    </a:lnTo>
                    <a:lnTo>
                      <a:pt x="6" y="2"/>
                    </a:lnTo>
                    <a:lnTo>
                      <a:pt x="3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6" y="13"/>
                    </a:lnTo>
                    <a:lnTo>
                      <a:pt x="6" y="10"/>
                    </a:lnTo>
                    <a:lnTo>
                      <a:pt x="6" y="7"/>
                    </a:lnTo>
                    <a:lnTo>
                      <a:pt x="8" y="5"/>
                    </a:lnTo>
                    <a:lnTo>
                      <a:pt x="11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72" name="Freeform 50"/>
              <p:cNvSpPr>
                <a:spLocks/>
              </p:cNvSpPr>
              <p:nvPr/>
            </p:nvSpPr>
            <p:spPr bwMode="auto">
              <a:xfrm>
                <a:off x="5488" y="1885"/>
                <a:ext cx="8" cy="8"/>
              </a:xfrm>
              <a:custGeom>
                <a:avLst/>
                <a:gdLst>
                  <a:gd name="T0" fmla="*/ 0 w 8"/>
                  <a:gd name="T1" fmla="*/ 0 h 8"/>
                  <a:gd name="T2" fmla="*/ 3 w 8"/>
                  <a:gd name="T3" fmla="*/ 3 h 8"/>
                  <a:gd name="T4" fmla="*/ 5 w 8"/>
                  <a:gd name="T5" fmla="*/ 6 h 8"/>
                  <a:gd name="T6" fmla="*/ 8 w 8"/>
                  <a:gd name="T7" fmla="*/ 6 h 8"/>
                  <a:gd name="T8" fmla="*/ 8 w 8"/>
                  <a:gd name="T9" fmla="*/ 8 h 8"/>
                  <a:gd name="T10" fmla="*/ 8 w 8"/>
                  <a:gd name="T11" fmla="*/ 3 h 8"/>
                  <a:gd name="T12" fmla="*/ 3 w 8"/>
                  <a:gd name="T13" fmla="*/ 0 h 8"/>
                  <a:gd name="T14" fmla="*/ 5 w 8"/>
                  <a:gd name="T15" fmla="*/ 3 h 8"/>
                  <a:gd name="T16" fmla="*/ 0 w 8"/>
                  <a:gd name="T17" fmla="*/ 0 h 8"/>
                  <a:gd name="T18" fmla="*/ 0 w 8"/>
                  <a:gd name="T19" fmla="*/ 3 h 8"/>
                  <a:gd name="T20" fmla="*/ 3 w 8"/>
                  <a:gd name="T21" fmla="*/ 3 h 8"/>
                  <a:gd name="T22" fmla="*/ 0 w 8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8"/>
                  <a:gd name="T38" fmla="*/ 8 w 8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8">
                    <a:moveTo>
                      <a:pt x="0" y="0"/>
                    </a:moveTo>
                    <a:lnTo>
                      <a:pt x="3" y="3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3"/>
                    </a:lnTo>
                    <a:lnTo>
                      <a:pt x="3" y="0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73" name="Freeform 51"/>
              <p:cNvSpPr>
                <a:spLocks/>
              </p:cNvSpPr>
              <p:nvPr/>
            </p:nvSpPr>
            <p:spPr bwMode="auto">
              <a:xfrm>
                <a:off x="5488" y="1883"/>
                <a:ext cx="13" cy="5"/>
              </a:xfrm>
              <a:custGeom>
                <a:avLst/>
                <a:gdLst>
                  <a:gd name="T0" fmla="*/ 13 w 13"/>
                  <a:gd name="T1" fmla="*/ 0 h 5"/>
                  <a:gd name="T2" fmla="*/ 13 w 13"/>
                  <a:gd name="T3" fmla="*/ 0 h 5"/>
                  <a:gd name="T4" fmla="*/ 5 w 13"/>
                  <a:gd name="T5" fmla="*/ 0 h 5"/>
                  <a:gd name="T6" fmla="*/ 0 w 13"/>
                  <a:gd name="T7" fmla="*/ 2 h 5"/>
                  <a:gd name="T8" fmla="*/ 5 w 13"/>
                  <a:gd name="T9" fmla="*/ 5 h 5"/>
                  <a:gd name="T10" fmla="*/ 5 w 13"/>
                  <a:gd name="T11" fmla="*/ 5 h 5"/>
                  <a:gd name="T12" fmla="*/ 13 w 13"/>
                  <a:gd name="T13" fmla="*/ 2 h 5"/>
                  <a:gd name="T14" fmla="*/ 13 w 13"/>
                  <a:gd name="T15" fmla="*/ 2 h 5"/>
                  <a:gd name="T16" fmla="*/ 13 w 13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5"/>
                  <a:gd name="T29" fmla="*/ 13 w 1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5">
                    <a:moveTo>
                      <a:pt x="13" y="0"/>
                    </a:moveTo>
                    <a:lnTo>
                      <a:pt x="13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5" y="5"/>
                    </a:lnTo>
                    <a:lnTo>
                      <a:pt x="13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74" name="Freeform 52"/>
              <p:cNvSpPr>
                <a:spLocks/>
              </p:cNvSpPr>
              <p:nvPr/>
            </p:nvSpPr>
            <p:spPr bwMode="auto">
              <a:xfrm>
                <a:off x="5501" y="1883"/>
                <a:ext cx="8" cy="8"/>
              </a:xfrm>
              <a:custGeom>
                <a:avLst/>
                <a:gdLst>
                  <a:gd name="T0" fmla="*/ 8 w 8"/>
                  <a:gd name="T1" fmla="*/ 5 h 8"/>
                  <a:gd name="T2" fmla="*/ 8 w 8"/>
                  <a:gd name="T3" fmla="*/ 8 h 8"/>
                  <a:gd name="T4" fmla="*/ 8 w 8"/>
                  <a:gd name="T5" fmla="*/ 2 h 8"/>
                  <a:gd name="T6" fmla="*/ 0 w 8"/>
                  <a:gd name="T7" fmla="*/ 0 h 8"/>
                  <a:gd name="T8" fmla="*/ 0 w 8"/>
                  <a:gd name="T9" fmla="*/ 2 h 8"/>
                  <a:gd name="T10" fmla="*/ 5 w 8"/>
                  <a:gd name="T11" fmla="*/ 8 h 8"/>
                  <a:gd name="T12" fmla="*/ 5 w 8"/>
                  <a:gd name="T13" fmla="*/ 5 h 8"/>
                  <a:gd name="T14" fmla="*/ 5 w 8"/>
                  <a:gd name="T15" fmla="*/ 8 h 8"/>
                  <a:gd name="T16" fmla="*/ 8 w 8"/>
                  <a:gd name="T17" fmla="*/ 5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8" y="5"/>
                    </a:moveTo>
                    <a:lnTo>
                      <a:pt x="8" y="8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75" name="Freeform 53"/>
              <p:cNvSpPr>
                <a:spLocks/>
              </p:cNvSpPr>
              <p:nvPr/>
            </p:nvSpPr>
            <p:spPr bwMode="auto">
              <a:xfrm>
                <a:off x="5504" y="1888"/>
                <a:ext cx="7" cy="29"/>
              </a:xfrm>
              <a:custGeom>
                <a:avLst/>
                <a:gdLst>
                  <a:gd name="T0" fmla="*/ 5 w 7"/>
                  <a:gd name="T1" fmla="*/ 29 h 29"/>
                  <a:gd name="T2" fmla="*/ 5 w 7"/>
                  <a:gd name="T3" fmla="*/ 29 h 29"/>
                  <a:gd name="T4" fmla="*/ 7 w 7"/>
                  <a:gd name="T5" fmla="*/ 10 h 29"/>
                  <a:gd name="T6" fmla="*/ 5 w 7"/>
                  <a:gd name="T7" fmla="*/ 0 h 29"/>
                  <a:gd name="T8" fmla="*/ 2 w 7"/>
                  <a:gd name="T9" fmla="*/ 3 h 29"/>
                  <a:gd name="T10" fmla="*/ 2 w 7"/>
                  <a:gd name="T11" fmla="*/ 10 h 29"/>
                  <a:gd name="T12" fmla="*/ 0 w 7"/>
                  <a:gd name="T13" fmla="*/ 29 h 29"/>
                  <a:gd name="T14" fmla="*/ 0 w 7"/>
                  <a:gd name="T15" fmla="*/ 29 h 29"/>
                  <a:gd name="T16" fmla="*/ 5 w 7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9"/>
                  <a:gd name="T29" fmla="*/ 7 w 7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9">
                    <a:moveTo>
                      <a:pt x="5" y="29"/>
                    </a:moveTo>
                    <a:lnTo>
                      <a:pt x="5" y="29"/>
                    </a:lnTo>
                    <a:lnTo>
                      <a:pt x="7" y="1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2" y="10"/>
                    </a:lnTo>
                    <a:lnTo>
                      <a:pt x="0" y="29"/>
                    </a:lnTo>
                    <a:lnTo>
                      <a:pt x="5" y="2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76" name="Freeform 54"/>
              <p:cNvSpPr>
                <a:spLocks/>
              </p:cNvSpPr>
              <p:nvPr/>
            </p:nvSpPr>
            <p:spPr bwMode="auto">
              <a:xfrm>
                <a:off x="5491" y="1917"/>
                <a:ext cx="18" cy="5"/>
              </a:xfrm>
              <a:custGeom>
                <a:avLst/>
                <a:gdLst>
                  <a:gd name="T0" fmla="*/ 0 w 18"/>
                  <a:gd name="T1" fmla="*/ 2 h 5"/>
                  <a:gd name="T2" fmla="*/ 2 w 18"/>
                  <a:gd name="T3" fmla="*/ 5 h 5"/>
                  <a:gd name="T4" fmla="*/ 7 w 18"/>
                  <a:gd name="T5" fmla="*/ 5 h 5"/>
                  <a:gd name="T6" fmla="*/ 18 w 18"/>
                  <a:gd name="T7" fmla="*/ 0 h 5"/>
                  <a:gd name="T8" fmla="*/ 13 w 18"/>
                  <a:gd name="T9" fmla="*/ 0 h 5"/>
                  <a:gd name="T10" fmla="*/ 7 w 18"/>
                  <a:gd name="T11" fmla="*/ 0 h 5"/>
                  <a:gd name="T12" fmla="*/ 2 w 18"/>
                  <a:gd name="T13" fmla="*/ 0 h 5"/>
                  <a:gd name="T14" fmla="*/ 5 w 18"/>
                  <a:gd name="T15" fmla="*/ 2 h 5"/>
                  <a:gd name="T16" fmla="*/ 0 w 18"/>
                  <a:gd name="T17" fmla="*/ 2 h 5"/>
                  <a:gd name="T18" fmla="*/ 0 w 18"/>
                  <a:gd name="T19" fmla="*/ 5 h 5"/>
                  <a:gd name="T20" fmla="*/ 2 w 18"/>
                  <a:gd name="T21" fmla="*/ 5 h 5"/>
                  <a:gd name="T22" fmla="*/ 0 w 18"/>
                  <a:gd name="T23" fmla="*/ 2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"/>
                  <a:gd name="T37" fmla="*/ 0 h 5"/>
                  <a:gd name="T38" fmla="*/ 18 w 18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" h="5">
                    <a:moveTo>
                      <a:pt x="0" y="2"/>
                    </a:moveTo>
                    <a:lnTo>
                      <a:pt x="2" y="5"/>
                    </a:lnTo>
                    <a:lnTo>
                      <a:pt x="7" y="5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77" name="Freeform 55"/>
              <p:cNvSpPr>
                <a:spLocks/>
              </p:cNvSpPr>
              <p:nvPr/>
            </p:nvSpPr>
            <p:spPr bwMode="auto">
              <a:xfrm>
                <a:off x="5457" y="1898"/>
                <a:ext cx="28" cy="24"/>
              </a:xfrm>
              <a:custGeom>
                <a:avLst/>
                <a:gdLst>
                  <a:gd name="T0" fmla="*/ 23 w 28"/>
                  <a:gd name="T1" fmla="*/ 0 h 24"/>
                  <a:gd name="T2" fmla="*/ 23 w 28"/>
                  <a:gd name="T3" fmla="*/ 8 h 24"/>
                  <a:gd name="T4" fmla="*/ 28 w 28"/>
                  <a:gd name="T5" fmla="*/ 16 h 24"/>
                  <a:gd name="T6" fmla="*/ 23 w 28"/>
                  <a:gd name="T7" fmla="*/ 16 h 24"/>
                  <a:gd name="T8" fmla="*/ 13 w 28"/>
                  <a:gd name="T9" fmla="*/ 19 h 24"/>
                  <a:gd name="T10" fmla="*/ 13 w 28"/>
                  <a:gd name="T11" fmla="*/ 21 h 24"/>
                  <a:gd name="T12" fmla="*/ 13 w 28"/>
                  <a:gd name="T13" fmla="*/ 21 h 24"/>
                  <a:gd name="T14" fmla="*/ 10 w 28"/>
                  <a:gd name="T15" fmla="*/ 21 h 24"/>
                  <a:gd name="T16" fmla="*/ 7 w 28"/>
                  <a:gd name="T17" fmla="*/ 24 h 24"/>
                  <a:gd name="T18" fmla="*/ 2 w 28"/>
                  <a:gd name="T19" fmla="*/ 21 h 24"/>
                  <a:gd name="T20" fmla="*/ 0 w 28"/>
                  <a:gd name="T21" fmla="*/ 16 h 24"/>
                  <a:gd name="T22" fmla="*/ 0 w 28"/>
                  <a:gd name="T23" fmla="*/ 8 h 24"/>
                  <a:gd name="T24" fmla="*/ 0 w 28"/>
                  <a:gd name="T25" fmla="*/ 3 h 24"/>
                  <a:gd name="T26" fmla="*/ 13 w 28"/>
                  <a:gd name="T27" fmla="*/ 0 h 24"/>
                  <a:gd name="T28" fmla="*/ 23 w 28"/>
                  <a:gd name="T29" fmla="*/ 0 h 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24"/>
                  <a:gd name="T47" fmla="*/ 28 w 28"/>
                  <a:gd name="T48" fmla="*/ 24 h 2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24">
                    <a:moveTo>
                      <a:pt x="23" y="0"/>
                    </a:moveTo>
                    <a:lnTo>
                      <a:pt x="23" y="8"/>
                    </a:lnTo>
                    <a:lnTo>
                      <a:pt x="28" y="16"/>
                    </a:lnTo>
                    <a:lnTo>
                      <a:pt x="23" y="16"/>
                    </a:lnTo>
                    <a:lnTo>
                      <a:pt x="13" y="19"/>
                    </a:lnTo>
                    <a:lnTo>
                      <a:pt x="13" y="21"/>
                    </a:lnTo>
                    <a:lnTo>
                      <a:pt x="10" y="21"/>
                    </a:lnTo>
                    <a:lnTo>
                      <a:pt x="7" y="24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EC9168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78" name="Freeform 56"/>
              <p:cNvSpPr>
                <a:spLocks/>
              </p:cNvSpPr>
              <p:nvPr/>
            </p:nvSpPr>
            <p:spPr bwMode="auto">
              <a:xfrm>
                <a:off x="5477" y="1898"/>
                <a:ext cx="11" cy="19"/>
              </a:xfrm>
              <a:custGeom>
                <a:avLst/>
                <a:gdLst>
                  <a:gd name="T0" fmla="*/ 11 w 11"/>
                  <a:gd name="T1" fmla="*/ 13 h 19"/>
                  <a:gd name="T2" fmla="*/ 11 w 11"/>
                  <a:gd name="T3" fmla="*/ 13 h 19"/>
                  <a:gd name="T4" fmla="*/ 6 w 11"/>
                  <a:gd name="T5" fmla="*/ 6 h 19"/>
                  <a:gd name="T6" fmla="*/ 3 w 11"/>
                  <a:gd name="T7" fmla="*/ 0 h 19"/>
                  <a:gd name="T8" fmla="*/ 0 w 11"/>
                  <a:gd name="T9" fmla="*/ 0 h 19"/>
                  <a:gd name="T10" fmla="*/ 3 w 11"/>
                  <a:gd name="T11" fmla="*/ 8 h 19"/>
                  <a:gd name="T12" fmla="*/ 8 w 11"/>
                  <a:gd name="T13" fmla="*/ 19 h 19"/>
                  <a:gd name="T14" fmla="*/ 8 w 11"/>
                  <a:gd name="T15" fmla="*/ 19 h 19"/>
                  <a:gd name="T16" fmla="*/ 11 w 11"/>
                  <a:gd name="T17" fmla="*/ 13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9"/>
                  <a:gd name="T29" fmla="*/ 11 w 11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9">
                    <a:moveTo>
                      <a:pt x="11" y="13"/>
                    </a:moveTo>
                    <a:lnTo>
                      <a:pt x="11" y="13"/>
                    </a:lnTo>
                    <a:lnTo>
                      <a:pt x="6" y="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8"/>
                    </a:lnTo>
                    <a:lnTo>
                      <a:pt x="8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79" name="Freeform 57"/>
              <p:cNvSpPr>
                <a:spLocks/>
              </p:cNvSpPr>
              <p:nvPr/>
            </p:nvSpPr>
            <p:spPr bwMode="auto">
              <a:xfrm>
                <a:off x="5470" y="1911"/>
                <a:ext cx="18" cy="6"/>
              </a:xfrm>
              <a:custGeom>
                <a:avLst/>
                <a:gdLst>
                  <a:gd name="T0" fmla="*/ 2 w 18"/>
                  <a:gd name="T1" fmla="*/ 6 h 6"/>
                  <a:gd name="T2" fmla="*/ 2 w 18"/>
                  <a:gd name="T3" fmla="*/ 6 h 6"/>
                  <a:gd name="T4" fmla="*/ 10 w 18"/>
                  <a:gd name="T5" fmla="*/ 3 h 6"/>
                  <a:gd name="T6" fmla="*/ 18 w 18"/>
                  <a:gd name="T7" fmla="*/ 0 h 6"/>
                  <a:gd name="T8" fmla="*/ 15 w 18"/>
                  <a:gd name="T9" fmla="*/ 6 h 6"/>
                  <a:gd name="T10" fmla="*/ 10 w 18"/>
                  <a:gd name="T11" fmla="*/ 0 h 6"/>
                  <a:gd name="T12" fmla="*/ 0 w 18"/>
                  <a:gd name="T13" fmla="*/ 6 h 6"/>
                  <a:gd name="T14" fmla="*/ 0 w 18"/>
                  <a:gd name="T15" fmla="*/ 6 h 6"/>
                  <a:gd name="T16" fmla="*/ 2 w 18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6"/>
                  <a:gd name="T29" fmla="*/ 18 w 18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6">
                    <a:moveTo>
                      <a:pt x="2" y="6"/>
                    </a:moveTo>
                    <a:lnTo>
                      <a:pt x="2" y="6"/>
                    </a:lnTo>
                    <a:lnTo>
                      <a:pt x="10" y="3"/>
                    </a:lnTo>
                    <a:lnTo>
                      <a:pt x="18" y="0"/>
                    </a:lnTo>
                    <a:lnTo>
                      <a:pt x="15" y="6"/>
                    </a:lnTo>
                    <a:lnTo>
                      <a:pt x="10" y="0"/>
                    </a:lnTo>
                    <a:lnTo>
                      <a:pt x="0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80" name="Freeform 58"/>
              <p:cNvSpPr>
                <a:spLocks/>
              </p:cNvSpPr>
              <p:nvPr/>
            </p:nvSpPr>
            <p:spPr bwMode="auto">
              <a:xfrm>
                <a:off x="5467" y="1917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0 w 5"/>
                  <a:gd name="T3" fmla="*/ 2 h 5"/>
                  <a:gd name="T4" fmla="*/ 5 w 5"/>
                  <a:gd name="T5" fmla="*/ 5 h 5"/>
                  <a:gd name="T6" fmla="*/ 5 w 5"/>
                  <a:gd name="T7" fmla="*/ 0 h 5"/>
                  <a:gd name="T8" fmla="*/ 3 w 5"/>
                  <a:gd name="T9" fmla="*/ 0 h 5"/>
                  <a:gd name="T10" fmla="*/ 0 w 5"/>
                  <a:gd name="T11" fmla="*/ 2 h 5"/>
                  <a:gd name="T12" fmla="*/ 5 w 5"/>
                  <a:gd name="T13" fmla="*/ 2 h 5"/>
                  <a:gd name="T14" fmla="*/ 3 w 5"/>
                  <a:gd name="T15" fmla="*/ 0 h 5"/>
                  <a:gd name="T16" fmla="*/ 5 w 5"/>
                  <a:gd name="T17" fmla="*/ 2 h 5"/>
                  <a:gd name="T18" fmla="*/ 5 w 5"/>
                  <a:gd name="T19" fmla="*/ 0 h 5"/>
                  <a:gd name="T20" fmla="*/ 3 w 5"/>
                  <a:gd name="T21" fmla="*/ 0 h 5"/>
                  <a:gd name="T22" fmla="*/ 3 w 5"/>
                  <a:gd name="T23" fmla="*/ 5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5"/>
                  <a:gd name="T38" fmla="*/ 5 w 5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5">
                    <a:moveTo>
                      <a:pt x="3" y="5"/>
                    </a:moveTo>
                    <a:lnTo>
                      <a:pt x="0" y="2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81" name="Freeform 59"/>
              <p:cNvSpPr>
                <a:spLocks/>
              </p:cNvSpPr>
              <p:nvPr/>
            </p:nvSpPr>
            <p:spPr bwMode="auto">
              <a:xfrm>
                <a:off x="5462" y="1917"/>
                <a:ext cx="8" cy="7"/>
              </a:xfrm>
              <a:custGeom>
                <a:avLst/>
                <a:gdLst>
                  <a:gd name="T0" fmla="*/ 2 w 8"/>
                  <a:gd name="T1" fmla="*/ 7 h 7"/>
                  <a:gd name="T2" fmla="*/ 2 w 8"/>
                  <a:gd name="T3" fmla="*/ 7 h 7"/>
                  <a:gd name="T4" fmla="*/ 8 w 8"/>
                  <a:gd name="T5" fmla="*/ 5 h 7"/>
                  <a:gd name="T6" fmla="*/ 8 w 8"/>
                  <a:gd name="T7" fmla="*/ 5 h 7"/>
                  <a:gd name="T8" fmla="*/ 8 w 8"/>
                  <a:gd name="T9" fmla="*/ 0 h 7"/>
                  <a:gd name="T10" fmla="*/ 5 w 8"/>
                  <a:gd name="T11" fmla="*/ 2 h 7"/>
                  <a:gd name="T12" fmla="*/ 0 w 8"/>
                  <a:gd name="T13" fmla="*/ 5 h 7"/>
                  <a:gd name="T14" fmla="*/ 0 w 8"/>
                  <a:gd name="T15" fmla="*/ 5 h 7"/>
                  <a:gd name="T16" fmla="*/ 2 w 8"/>
                  <a:gd name="T17" fmla="*/ 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7"/>
                  <a:gd name="T29" fmla="*/ 8 w 8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7">
                    <a:moveTo>
                      <a:pt x="2" y="7"/>
                    </a:moveTo>
                    <a:lnTo>
                      <a:pt x="2" y="7"/>
                    </a:lnTo>
                    <a:lnTo>
                      <a:pt x="8" y="5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0" y="5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82" name="Freeform 60"/>
              <p:cNvSpPr>
                <a:spLocks/>
              </p:cNvSpPr>
              <p:nvPr/>
            </p:nvSpPr>
            <p:spPr bwMode="auto">
              <a:xfrm>
                <a:off x="5454" y="1898"/>
                <a:ext cx="10" cy="26"/>
              </a:xfrm>
              <a:custGeom>
                <a:avLst/>
                <a:gdLst>
                  <a:gd name="T0" fmla="*/ 3 w 10"/>
                  <a:gd name="T1" fmla="*/ 0 h 26"/>
                  <a:gd name="T2" fmla="*/ 3 w 10"/>
                  <a:gd name="T3" fmla="*/ 0 h 26"/>
                  <a:gd name="T4" fmla="*/ 0 w 10"/>
                  <a:gd name="T5" fmla="*/ 8 h 26"/>
                  <a:gd name="T6" fmla="*/ 3 w 10"/>
                  <a:gd name="T7" fmla="*/ 16 h 26"/>
                  <a:gd name="T8" fmla="*/ 5 w 10"/>
                  <a:gd name="T9" fmla="*/ 24 h 26"/>
                  <a:gd name="T10" fmla="*/ 10 w 10"/>
                  <a:gd name="T11" fmla="*/ 26 h 26"/>
                  <a:gd name="T12" fmla="*/ 8 w 10"/>
                  <a:gd name="T13" fmla="*/ 24 h 26"/>
                  <a:gd name="T14" fmla="*/ 8 w 10"/>
                  <a:gd name="T15" fmla="*/ 21 h 26"/>
                  <a:gd name="T16" fmla="*/ 5 w 10"/>
                  <a:gd name="T17" fmla="*/ 13 h 26"/>
                  <a:gd name="T18" fmla="*/ 5 w 10"/>
                  <a:gd name="T19" fmla="*/ 8 h 26"/>
                  <a:gd name="T20" fmla="*/ 5 w 10"/>
                  <a:gd name="T21" fmla="*/ 6 h 26"/>
                  <a:gd name="T22" fmla="*/ 5 w 10"/>
                  <a:gd name="T23" fmla="*/ 6 h 26"/>
                  <a:gd name="T24" fmla="*/ 3 w 10"/>
                  <a:gd name="T25" fmla="*/ 0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26"/>
                  <a:gd name="T41" fmla="*/ 10 w 10"/>
                  <a:gd name="T42" fmla="*/ 26 h 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26">
                    <a:moveTo>
                      <a:pt x="3" y="0"/>
                    </a:moveTo>
                    <a:lnTo>
                      <a:pt x="3" y="0"/>
                    </a:lnTo>
                    <a:lnTo>
                      <a:pt x="0" y="8"/>
                    </a:lnTo>
                    <a:lnTo>
                      <a:pt x="3" y="16"/>
                    </a:lnTo>
                    <a:lnTo>
                      <a:pt x="5" y="24"/>
                    </a:lnTo>
                    <a:lnTo>
                      <a:pt x="10" y="26"/>
                    </a:lnTo>
                    <a:lnTo>
                      <a:pt x="8" y="24"/>
                    </a:lnTo>
                    <a:lnTo>
                      <a:pt x="8" y="21"/>
                    </a:lnTo>
                    <a:lnTo>
                      <a:pt x="5" y="13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83" name="Freeform 61"/>
              <p:cNvSpPr>
                <a:spLocks/>
              </p:cNvSpPr>
              <p:nvPr/>
            </p:nvSpPr>
            <p:spPr bwMode="auto">
              <a:xfrm>
                <a:off x="5457" y="1896"/>
                <a:ext cx="23" cy="8"/>
              </a:xfrm>
              <a:custGeom>
                <a:avLst/>
                <a:gdLst>
                  <a:gd name="T0" fmla="*/ 23 w 23"/>
                  <a:gd name="T1" fmla="*/ 2 h 8"/>
                  <a:gd name="T2" fmla="*/ 23 w 23"/>
                  <a:gd name="T3" fmla="*/ 0 h 8"/>
                  <a:gd name="T4" fmla="*/ 13 w 23"/>
                  <a:gd name="T5" fmla="*/ 2 h 8"/>
                  <a:gd name="T6" fmla="*/ 0 w 23"/>
                  <a:gd name="T7" fmla="*/ 2 h 8"/>
                  <a:gd name="T8" fmla="*/ 2 w 23"/>
                  <a:gd name="T9" fmla="*/ 8 h 8"/>
                  <a:gd name="T10" fmla="*/ 13 w 23"/>
                  <a:gd name="T11" fmla="*/ 5 h 8"/>
                  <a:gd name="T12" fmla="*/ 23 w 23"/>
                  <a:gd name="T13" fmla="*/ 2 h 8"/>
                  <a:gd name="T14" fmla="*/ 20 w 23"/>
                  <a:gd name="T15" fmla="*/ 2 h 8"/>
                  <a:gd name="T16" fmla="*/ 23 w 23"/>
                  <a:gd name="T17" fmla="*/ 2 h 8"/>
                  <a:gd name="T18" fmla="*/ 23 w 23"/>
                  <a:gd name="T19" fmla="*/ 0 h 8"/>
                  <a:gd name="T20" fmla="*/ 23 w 23"/>
                  <a:gd name="T21" fmla="*/ 0 h 8"/>
                  <a:gd name="T22" fmla="*/ 23 w 23"/>
                  <a:gd name="T23" fmla="*/ 2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"/>
                  <a:gd name="T37" fmla="*/ 0 h 8"/>
                  <a:gd name="T38" fmla="*/ 23 w 23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" h="8">
                    <a:moveTo>
                      <a:pt x="23" y="2"/>
                    </a:moveTo>
                    <a:lnTo>
                      <a:pt x="23" y="0"/>
                    </a:lnTo>
                    <a:lnTo>
                      <a:pt x="13" y="2"/>
                    </a:lnTo>
                    <a:lnTo>
                      <a:pt x="0" y="2"/>
                    </a:lnTo>
                    <a:lnTo>
                      <a:pt x="2" y="8"/>
                    </a:lnTo>
                    <a:lnTo>
                      <a:pt x="13" y="5"/>
                    </a:lnTo>
                    <a:lnTo>
                      <a:pt x="23" y="2"/>
                    </a:lnTo>
                    <a:lnTo>
                      <a:pt x="20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84" name="Freeform 62"/>
              <p:cNvSpPr>
                <a:spLocks/>
              </p:cNvSpPr>
              <p:nvPr/>
            </p:nvSpPr>
            <p:spPr bwMode="auto">
              <a:xfrm>
                <a:off x="5451" y="1938"/>
                <a:ext cx="24" cy="23"/>
              </a:xfrm>
              <a:custGeom>
                <a:avLst/>
                <a:gdLst>
                  <a:gd name="T0" fmla="*/ 21 w 24"/>
                  <a:gd name="T1" fmla="*/ 0 h 23"/>
                  <a:gd name="T2" fmla="*/ 24 w 24"/>
                  <a:gd name="T3" fmla="*/ 2 h 23"/>
                  <a:gd name="T4" fmla="*/ 24 w 24"/>
                  <a:gd name="T5" fmla="*/ 7 h 23"/>
                  <a:gd name="T6" fmla="*/ 8 w 24"/>
                  <a:gd name="T7" fmla="*/ 18 h 23"/>
                  <a:gd name="T8" fmla="*/ 0 w 24"/>
                  <a:gd name="T9" fmla="*/ 23 h 23"/>
                  <a:gd name="T10" fmla="*/ 0 w 24"/>
                  <a:gd name="T11" fmla="*/ 20 h 23"/>
                  <a:gd name="T12" fmla="*/ 3 w 24"/>
                  <a:gd name="T13" fmla="*/ 13 h 23"/>
                  <a:gd name="T14" fmla="*/ 6 w 24"/>
                  <a:gd name="T15" fmla="*/ 7 h 23"/>
                  <a:gd name="T16" fmla="*/ 11 w 24"/>
                  <a:gd name="T17" fmla="*/ 5 h 23"/>
                  <a:gd name="T18" fmla="*/ 16 w 24"/>
                  <a:gd name="T19" fmla="*/ 2 h 23"/>
                  <a:gd name="T20" fmla="*/ 21 w 24"/>
                  <a:gd name="T21" fmla="*/ 0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23"/>
                  <a:gd name="T35" fmla="*/ 24 w 24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23">
                    <a:moveTo>
                      <a:pt x="21" y="0"/>
                    </a:moveTo>
                    <a:lnTo>
                      <a:pt x="24" y="2"/>
                    </a:lnTo>
                    <a:lnTo>
                      <a:pt x="24" y="7"/>
                    </a:lnTo>
                    <a:lnTo>
                      <a:pt x="8" y="18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3" y="13"/>
                    </a:lnTo>
                    <a:lnTo>
                      <a:pt x="6" y="7"/>
                    </a:lnTo>
                    <a:lnTo>
                      <a:pt x="11" y="5"/>
                    </a:lnTo>
                    <a:lnTo>
                      <a:pt x="16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4828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85" name="Freeform 63"/>
              <p:cNvSpPr>
                <a:spLocks/>
              </p:cNvSpPr>
              <p:nvPr/>
            </p:nvSpPr>
            <p:spPr bwMode="auto">
              <a:xfrm>
                <a:off x="5470" y="1935"/>
                <a:ext cx="7" cy="13"/>
              </a:xfrm>
              <a:custGeom>
                <a:avLst/>
                <a:gdLst>
                  <a:gd name="T0" fmla="*/ 5 w 7"/>
                  <a:gd name="T1" fmla="*/ 13 h 13"/>
                  <a:gd name="T2" fmla="*/ 5 w 7"/>
                  <a:gd name="T3" fmla="*/ 13 h 13"/>
                  <a:gd name="T4" fmla="*/ 7 w 7"/>
                  <a:gd name="T5" fmla="*/ 5 h 13"/>
                  <a:gd name="T6" fmla="*/ 5 w 7"/>
                  <a:gd name="T7" fmla="*/ 0 h 13"/>
                  <a:gd name="T8" fmla="*/ 0 w 7"/>
                  <a:gd name="T9" fmla="*/ 3 h 13"/>
                  <a:gd name="T10" fmla="*/ 2 w 7"/>
                  <a:gd name="T11" fmla="*/ 5 h 13"/>
                  <a:gd name="T12" fmla="*/ 2 w 7"/>
                  <a:gd name="T13" fmla="*/ 8 h 13"/>
                  <a:gd name="T14" fmla="*/ 2 w 7"/>
                  <a:gd name="T15" fmla="*/ 8 h 13"/>
                  <a:gd name="T16" fmla="*/ 5 w 7"/>
                  <a:gd name="T17" fmla="*/ 1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3"/>
                  <a:gd name="T29" fmla="*/ 7 w 7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3">
                    <a:moveTo>
                      <a:pt x="5" y="13"/>
                    </a:moveTo>
                    <a:lnTo>
                      <a:pt x="5" y="13"/>
                    </a:lnTo>
                    <a:lnTo>
                      <a:pt x="7" y="5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2" y="8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86" name="Freeform 64"/>
              <p:cNvSpPr>
                <a:spLocks/>
              </p:cNvSpPr>
              <p:nvPr/>
            </p:nvSpPr>
            <p:spPr bwMode="auto">
              <a:xfrm>
                <a:off x="5449" y="1943"/>
                <a:ext cx="26" cy="21"/>
              </a:xfrm>
              <a:custGeom>
                <a:avLst/>
                <a:gdLst>
                  <a:gd name="T0" fmla="*/ 2 w 26"/>
                  <a:gd name="T1" fmla="*/ 21 h 21"/>
                  <a:gd name="T2" fmla="*/ 0 w 26"/>
                  <a:gd name="T3" fmla="*/ 21 h 21"/>
                  <a:gd name="T4" fmla="*/ 13 w 26"/>
                  <a:gd name="T5" fmla="*/ 15 h 21"/>
                  <a:gd name="T6" fmla="*/ 26 w 26"/>
                  <a:gd name="T7" fmla="*/ 5 h 21"/>
                  <a:gd name="T8" fmla="*/ 23 w 26"/>
                  <a:gd name="T9" fmla="*/ 0 h 21"/>
                  <a:gd name="T10" fmla="*/ 10 w 26"/>
                  <a:gd name="T11" fmla="*/ 10 h 21"/>
                  <a:gd name="T12" fmla="*/ 2 w 26"/>
                  <a:gd name="T13" fmla="*/ 15 h 21"/>
                  <a:gd name="T14" fmla="*/ 2 w 26"/>
                  <a:gd name="T15" fmla="*/ 15 h 21"/>
                  <a:gd name="T16" fmla="*/ 2 w 26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21"/>
                  <a:gd name="T29" fmla="*/ 26 w 26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21">
                    <a:moveTo>
                      <a:pt x="2" y="21"/>
                    </a:moveTo>
                    <a:lnTo>
                      <a:pt x="0" y="21"/>
                    </a:lnTo>
                    <a:lnTo>
                      <a:pt x="13" y="15"/>
                    </a:lnTo>
                    <a:lnTo>
                      <a:pt x="26" y="5"/>
                    </a:lnTo>
                    <a:lnTo>
                      <a:pt x="23" y="0"/>
                    </a:lnTo>
                    <a:lnTo>
                      <a:pt x="10" y="10"/>
                    </a:lnTo>
                    <a:lnTo>
                      <a:pt x="2" y="15"/>
                    </a:lnTo>
                    <a:lnTo>
                      <a:pt x="2" y="2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87" name="Freeform 65"/>
              <p:cNvSpPr>
                <a:spLocks/>
              </p:cNvSpPr>
              <p:nvPr/>
            </p:nvSpPr>
            <p:spPr bwMode="auto">
              <a:xfrm>
                <a:off x="5449" y="1940"/>
                <a:ext cx="13" cy="24"/>
              </a:xfrm>
              <a:custGeom>
                <a:avLst/>
                <a:gdLst>
                  <a:gd name="T0" fmla="*/ 13 w 13"/>
                  <a:gd name="T1" fmla="*/ 0 h 24"/>
                  <a:gd name="T2" fmla="*/ 13 w 13"/>
                  <a:gd name="T3" fmla="*/ 0 h 24"/>
                  <a:gd name="T4" fmla="*/ 5 w 13"/>
                  <a:gd name="T5" fmla="*/ 5 h 24"/>
                  <a:gd name="T6" fmla="*/ 2 w 13"/>
                  <a:gd name="T7" fmla="*/ 11 h 24"/>
                  <a:gd name="T8" fmla="*/ 0 w 13"/>
                  <a:gd name="T9" fmla="*/ 18 h 24"/>
                  <a:gd name="T10" fmla="*/ 2 w 13"/>
                  <a:gd name="T11" fmla="*/ 24 h 24"/>
                  <a:gd name="T12" fmla="*/ 2 w 13"/>
                  <a:gd name="T13" fmla="*/ 18 h 24"/>
                  <a:gd name="T14" fmla="*/ 5 w 13"/>
                  <a:gd name="T15" fmla="*/ 18 h 24"/>
                  <a:gd name="T16" fmla="*/ 5 w 13"/>
                  <a:gd name="T17" fmla="*/ 13 h 24"/>
                  <a:gd name="T18" fmla="*/ 10 w 13"/>
                  <a:gd name="T19" fmla="*/ 8 h 24"/>
                  <a:gd name="T20" fmla="*/ 13 w 13"/>
                  <a:gd name="T21" fmla="*/ 5 h 24"/>
                  <a:gd name="T22" fmla="*/ 13 w 13"/>
                  <a:gd name="T23" fmla="*/ 5 h 24"/>
                  <a:gd name="T24" fmla="*/ 13 w 13"/>
                  <a:gd name="T25" fmla="*/ 0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24"/>
                  <a:gd name="T41" fmla="*/ 13 w 13"/>
                  <a:gd name="T42" fmla="*/ 24 h 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24">
                    <a:moveTo>
                      <a:pt x="13" y="0"/>
                    </a:moveTo>
                    <a:lnTo>
                      <a:pt x="13" y="0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2" y="18"/>
                    </a:lnTo>
                    <a:lnTo>
                      <a:pt x="5" y="18"/>
                    </a:lnTo>
                    <a:lnTo>
                      <a:pt x="5" y="13"/>
                    </a:lnTo>
                    <a:lnTo>
                      <a:pt x="10" y="8"/>
                    </a:lnTo>
                    <a:lnTo>
                      <a:pt x="13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88" name="Freeform 66"/>
              <p:cNvSpPr>
                <a:spLocks/>
              </p:cNvSpPr>
              <p:nvPr/>
            </p:nvSpPr>
            <p:spPr bwMode="auto">
              <a:xfrm>
                <a:off x="5462" y="1935"/>
                <a:ext cx="13" cy="10"/>
              </a:xfrm>
              <a:custGeom>
                <a:avLst/>
                <a:gdLst>
                  <a:gd name="T0" fmla="*/ 13 w 13"/>
                  <a:gd name="T1" fmla="*/ 0 h 10"/>
                  <a:gd name="T2" fmla="*/ 8 w 13"/>
                  <a:gd name="T3" fmla="*/ 3 h 10"/>
                  <a:gd name="T4" fmla="*/ 5 w 13"/>
                  <a:gd name="T5" fmla="*/ 5 h 10"/>
                  <a:gd name="T6" fmla="*/ 0 w 13"/>
                  <a:gd name="T7" fmla="*/ 5 h 10"/>
                  <a:gd name="T8" fmla="*/ 0 w 13"/>
                  <a:gd name="T9" fmla="*/ 10 h 10"/>
                  <a:gd name="T10" fmla="*/ 5 w 13"/>
                  <a:gd name="T11" fmla="*/ 8 h 10"/>
                  <a:gd name="T12" fmla="*/ 13 w 13"/>
                  <a:gd name="T13" fmla="*/ 3 h 10"/>
                  <a:gd name="T14" fmla="*/ 8 w 13"/>
                  <a:gd name="T15" fmla="*/ 3 h 10"/>
                  <a:gd name="T16" fmla="*/ 13 w 13"/>
                  <a:gd name="T17" fmla="*/ 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0"/>
                  <a:gd name="T29" fmla="*/ 13 w 13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0">
                    <a:moveTo>
                      <a:pt x="13" y="0"/>
                    </a:moveTo>
                    <a:lnTo>
                      <a:pt x="8" y="3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5" y="8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89" name="Freeform 67"/>
              <p:cNvSpPr>
                <a:spLocks/>
              </p:cNvSpPr>
              <p:nvPr/>
            </p:nvSpPr>
            <p:spPr bwMode="auto">
              <a:xfrm>
                <a:off x="5477" y="1791"/>
                <a:ext cx="14" cy="21"/>
              </a:xfrm>
              <a:custGeom>
                <a:avLst/>
                <a:gdLst>
                  <a:gd name="T0" fmla="*/ 11 w 14"/>
                  <a:gd name="T1" fmla="*/ 21 h 21"/>
                  <a:gd name="T2" fmla="*/ 6 w 14"/>
                  <a:gd name="T3" fmla="*/ 21 h 21"/>
                  <a:gd name="T4" fmla="*/ 0 w 14"/>
                  <a:gd name="T5" fmla="*/ 16 h 21"/>
                  <a:gd name="T6" fmla="*/ 6 w 14"/>
                  <a:gd name="T7" fmla="*/ 8 h 21"/>
                  <a:gd name="T8" fmla="*/ 14 w 14"/>
                  <a:gd name="T9" fmla="*/ 3 h 21"/>
                  <a:gd name="T10" fmla="*/ 14 w 14"/>
                  <a:gd name="T11" fmla="*/ 0 h 21"/>
                  <a:gd name="T12" fmla="*/ 14 w 14"/>
                  <a:gd name="T13" fmla="*/ 5 h 21"/>
                  <a:gd name="T14" fmla="*/ 11 w 14"/>
                  <a:gd name="T15" fmla="*/ 13 h 21"/>
                  <a:gd name="T16" fmla="*/ 11 w 14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1"/>
                  <a:gd name="T29" fmla="*/ 14 w 14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1">
                    <a:moveTo>
                      <a:pt x="11" y="21"/>
                    </a:moveTo>
                    <a:lnTo>
                      <a:pt x="6" y="21"/>
                    </a:lnTo>
                    <a:lnTo>
                      <a:pt x="0" y="16"/>
                    </a:lnTo>
                    <a:lnTo>
                      <a:pt x="6" y="8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5"/>
                    </a:lnTo>
                    <a:lnTo>
                      <a:pt x="11" y="13"/>
                    </a:lnTo>
                    <a:lnTo>
                      <a:pt x="11" y="21"/>
                    </a:lnTo>
                    <a:close/>
                  </a:path>
                </a:pathLst>
              </a:custGeom>
              <a:solidFill>
                <a:srgbClr val="84828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90" name="Freeform 68"/>
              <p:cNvSpPr>
                <a:spLocks/>
              </p:cNvSpPr>
              <p:nvPr/>
            </p:nvSpPr>
            <p:spPr bwMode="auto">
              <a:xfrm>
                <a:off x="5477" y="1807"/>
                <a:ext cx="11" cy="8"/>
              </a:xfrm>
              <a:custGeom>
                <a:avLst/>
                <a:gdLst>
                  <a:gd name="T0" fmla="*/ 0 w 11"/>
                  <a:gd name="T1" fmla="*/ 0 h 8"/>
                  <a:gd name="T2" fmla="*/ 0 w 11"/>
                  <a:gd name="T3" fmla="*/ 0 h 8"/>
                  <a:gd name="T4" fmla="*/ 6 w 11"/>
                  <a:gd name="T5" fmla="*/ 5 h 8"/>
                  <a:gd name="T6" fmla="*/ 11 w 11"/>
                  <a:gd name="T7" fmla="*/ 8 h 8"/>
                  <a:gd name="T8" fmla="*/ 11 w 11"/>
                  <a:gd name="T9" fmla="*/ 3 h 8"/>
                  <a:gd name="T10" fmla="*/ 8 w 11"/>
                  <a:gd name="T11" fmla="*/ 3 h 8"/>
                  <a:gd name="T12" fmla="*/ 3 w 11"/>
                  <a:gd name="T13" fmla="*/ 0 h 8"/>
                  <a:gd name="T14" fmla="*/ 3 w 11"/>
                  <a:gd name="T15" fmla="*/ 0 h 8"/>
                  <a:gd name="T16" fmla="*/ 0 w 11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8"/>
                  <a:gd name="T29" fmla="*/ 11 w 11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8">
                    <a:moveTo>
                      <a:pt x="0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91" name="Freeform 69"/>
              <p:cNvSpPr>
                <a:spLocks/>
              </p:cNvSpPr>
              <p:nvPr/>
            </p:nvSpPr>
            <p:spPr bwMode="auto">
              <a:xfrm>
                <a:off x="5477" y="1794"/>
                <a:ext cx="14" cy="13"/>
              </a:xfrm>
              <a:custGeom>
                <a:avLst/>
                <a:gdLst>
                  <a:gd name="T0" fmla="*/ 11 w 14"/>
                  <a:gd name="T1" fmla="*/ 0 h 13"/>
                  <a:gd name="T2" fmla="*/ 11 w 14"/>
                  <a:gd name="T3" fmla="*/ 0 h 13"/>
                  <a:gd name="T4" fmla="*/ 6 w 14"/>
                  <a:gd name="T5" fmla="*/ 5 h 13"/>
                  <a:gd name="T6" fmla="*/ 0 w 14"/>
                  <a:gd name="T7" fmla="*/ 13 h 13"/>
                  <a:gd name="T8" fmla="*/ 3 w 14"/>
                  <a:gd name="T9" fmla="*/ 13 h 13"/>
                  <a:gd name="T10" fmla="*/ 8 w 14"/>
                  <a:gd name="T11" fmla="*/ 8 h 13"/>
                  <a:gd name="T12" fmla="*/ 14 w 14"/>
                  <a:gd name="T13" fmla="*/ 0 h 13"/>
                  <a:gd name="T14" fmla="*/ 14 w 14"/>
                  <a:gd name="T15" fmla="*/ 0 h 13"/>
                  <a:gd name="T16" fmla="*/ 11 w 14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13"/>
                  <a:gd name="T29" fmla="*/ 14 w 14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13">
                    <a:moveTo>
                      <a:pt x="11" y="0"/>
                    </a:moveTo>
                    <a:lnTo>
                      <a:pt x="11" y="0"/>
                    </a:lnTo>
                    <a:lnTo>
                      <a:pt x="6" y="5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8" y="8"/>
                    </a:lnTo>
                    <a:lnTo>
                      <a:pt x="1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92" name="Freeform 70"/>
              <p:cNvSpPr>
                <a:spLocks/>
              </p:cNvSpPr>
              <p:nvPr/>
            </p:nvSpPr>
            <p:spPr bwMode="auto">
              <a:xfrm>
                <a:off x="5488" y="1791"/>
                <a:ext cx="5" cy="8"/>
              </a:xfrm>
              <a:custGeom>
                <a:avLst/>
                <a:gdLst>
                  <a:gd name="T0" fmla="*/ 5 w 5"/>
                  <a:gd name="T1" fmla="*/ 8 h 8"/>
                  <a:gd name="T2" fmla="*/ 5 w 5"/>
                  <a:gd name="T3" fmla="*/ 8 h 8"/>
                  <a:gd name="T4" fmla="*/ 5 w 5"/>
                  <a:gd name="T5" fmla="*/ 0 h 8"/>
                  <a:gd name="T6" fmla="*/ 0 w 5"/>
                  <a:gd name="T7" fmla="*/ 3 h 8"/>
                  <a:gd name="T8" fmla="*/ 3 w 5"/>
                  <a:gd name="T9" fmla="*/ 3 h 8"/>
                  <a:gd name="T10" fmla="*/ 3 w 5"/>
                  <a:gd name="T11" fmla="*/ 3 h 8"/>
                  <a:gd name="T12" fmla="*/ 3 w 5"/>
                  <a:gd name="T13" fmla="*/ 5 h 8"/>
                  <a:gd name="T14" fmla="*/ 3 w 5"/>
                  <a:gd name="T15" fmla="*/ 5 h 8"/>
                  <a:gd name="T16" fmla="*/ 5 w 5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8"/>
                  <a:gd name="T29" fmla="*/ 5 w 5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8">
                    <a:moveTo>
                      <a:pt x="5" y="8"/>
                    </a:moveTo>
                    <a:lnTo>
                      <a:pt x="5" y="8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93" name="Freeform 71"/>
              <p:cNvSpPr>
                <a:spLocks/>
              </p:cNvSpPr>
              <p:nvPr/>
            </p:nvSpPr>
            <p:spPr bwMode="auto">
              <a:xfrm>
                <a:off x="5485" y="1796"/>
                <a:ext cx="8" cy="19"/>
              </a:xfrm>
              <a:custGeom>
                <a:avLst/>
                <a:gdLst>
                  <a:gd name="T0" fmla="*/ 3 w 8"/>
                  <a:gd name="T1" fmla="*/ 19 h 19"/>
                  <a:gd name="T2" fmla="*/ 6 w 8"/>
                  <a:gd name="T3" fmla="*/ 14 h 19"/>
                  <a:gd name="T4" fmla="*/ 6 w 8"/>
                  <a:gd name="T5" fmla="*/ 8 h 19"/>
                  <a:gd name="T6" fmla="*/ 8 w 8"/>
                  <a:gd name="T7" fmla="*/ 3 h 19"/>
                  <a:gd name="T8" fmla="*/ 6 w 8"/>
                  <a:gd name="T9" fmla="*/ 0 h 19"/>
                  <a:gd name="T10" fmla="*/ 0 w 8"/>
                  <a:gd name="T11" fmla="*/ 8 h 19"/>
                  <a:gd name="T12" fmla="*/ 0 w 8"/>
                  <a:gd name="T13" fmla="*/ 16 h 19"/>
                  <a:gd name="T14" fmla="*/ 3 w 8"/>
                  <a:gd name="T15" fmla="*/ 14 h 19"/>
                  <a:gd name="T16" fmla="*/ 3 w 8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9"/>
                  <a:gd name="T29" fmla="*/ 8 w 8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9">
                    <a:moveTo>
                      <a:pt x="3" y="19"/>
                    </a:moveTo>
                    <a:lnTo>
                      <a:pt x="6" y="14"/>
                    </a:lnTo>
                    <a:lnTo>
                      <a:pt x="6" y="8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3" y="14"/>
                    </a:lnTo>
                    <a:lnTo>
                      <a:pt x="3" y="1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94" name="Freeform 72"/>
              <p:cNvSpPr>
                <a:spLocks/>
              </p:cNvSpPr>
              <p:nvPr/>
            </p:nvSpPr>
            <p:spPr bwMode="auto">
              <a:xfrm>
                <a:off x="5480" y="1841"/>
                <a:ext cx="16" cy="3"/>
              </a:xfrm>
              <a:custGeom>
                <a:avLst/>
                <a:gdLst>
                  <a:gd name="T0" fmla="*/ 13 w 16"/>
                  <a:gd name="T1" fmla="*/ 3 h 3"/>
                  <a:gd name="T2" fmla="*/ 5 w 16"/>
                  <a:gd name="T3" fmla="*/ 3 h 3"/>
                  <a:gd name="T4" fmla="*/ 0 w 16"/>
                  <a:gd name="T5" fmla="*/ 3 h 3"/>
                  <a:gd name="T6" fmla="*/ 0 w 16"/>
                  <a:gd name="T7" fmla="*/ 0 h 3"/>
                  <a:gd name="T8" fmla="*/ 0 w 16"/>
                  <a:gd name="T9" fmla="*/ 0 h 3"/>
                  <a:gd name="T10" fmla="*/ 3 w 16"/>
                  <a:gd name="T11" fmla="*/ 0 h 3"/>
                  <a:gd name="T12" fmla="*/ 11 w 16"/>
                  <a:gd name="T13" fmla="*/ 0 h 3"/>
                  <a:gd name="T14" fmla="*/ 16 w 16"/>
                  <a:gd name="T15" fmla="*/ 0 h 3"/>
                  <a:gd name="T16" fmla="*/ 13 w 16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3"/>
                  <a:gd name="T29" fmla="*/ 16 w 16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3">
                    <a:moveTo>
                      <a:pt x="13" y="3"/>
                    </a:moveTo>
                    <a:lnTo>
                      <a:pt x="5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95" name="Freeform 73"/>
              <p:cNvSpPr>
                <a:spLocks/>
              </p:cNvSpPr>
              <p:nvPr/>
            </p:nvSpPr>
            <p:spPr bwMode="auto">
              <a:xfrm>
                <a:off x="5477" y="1841"/>
                <a:ext cx="16" cy="5"/>
              </a:xfrm>
              <a:custGeom>
                <a:avLst/>
                <a:gdLst>
                  <a:gd name="T0" fmla="*/ 0 w 16"/>
                  <a:gd name="T1" fmla="*/ 3 h 5"/>
                  <a:gd name="T2" fmla="*/ 0 w 16"/>
                  <a:gd name="T3" fmla="*/ 3 h 5"/>
                  <a:gd name="T4" fmla="*/ 8 w 16"/>
                  <a:gd name="T5" fmla="*/ 5 h 5"/>
                  <a:gd name="T6" fmla="*/ 16 w 16"/>
                  <a:gd name="T7" fmla="*/ 5 h 5"/>
                  <a:gd name="T8" fmla="*/ 16 w 16"/>
                  <a:gd name="T9" fmla="*/ 0 h 5"/>
                  <a:gd name="T10" fmla="*/ 8 w 16"/>
                  <a:gd name="T11" fmla="*/ 3 h 5"/>
                  <a:gd name="T12" fmla="*/ 3 w 16"/>
                  <a:gd name="T13" fmla="*/ 3 h 5"/>
                  <a:gd name="T14" fmla="*/ 3 w 16"/>
                  <a:gd name="T15" fmla="*/ 3 h 5"/>
                  <a:gd name="T16" fmla="*/ 0 w 16"/>
                  <a:gd name="T17" fmla="*/ 3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5"/>
                  <a:gd name="T29" fmla="*/ 16 w 1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5">
                    <a:moveTo>
                      <a:pt x="0" y="3"/>
                    </a:moveTo>
                    <a:lnTo>
                      <a:pt x="0" y="3"/>
                    </a:lnTo>
                    <a:lnTo>
                      <a:pt x="8" y="5"/>
                    </a:lnTo>
                    <a:lnTo>
                      <a:pt x="16" y="5"/>
                    </a:lnTo>
                    <a:lnTo>
                      <a:pt x="16" y="0"/>
                    </a:lnTo>
                    <a:lnTo>
                      <a:pt x="8" y="3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96" name="Freeform 74"/>
              <p:cNvSpPr>
                <a:spLocks/>
              </p:cNvSpPr>
              <p:nvPr/>
            </p:nvSpPr>
            <p:spPr bwMode="auto">
              <a:xfrm>
                <a:off x="5477" y="1838"/>
                <a:ext cx="6" cy="6"/>
              </a:xfrm>
              <a:custGeom>
                <a:avLst/>
                <a:gdLst>
                  <a:gd name="T0" fmla="*/ 3 w 6"/>
                  <a:gd name="T1" fmla="*/ 0 h 6"/>
                  <a:gd name="T2" fmla="*/ 3 w 6"/>
                  <a:gd name="T3" fmla="*/ 0 h 6"/>
                  <a:gd name="T4" fmla="*/ 0 w 6"/>
                  <a:gd name="T5" fmla="*/ 3 h 6"/>
                  <a:gd name="T6" fmla="*/ 0 w 6"/>
                  <a:gd name="T7" fmla="*/ 6 h 6"/>
                  <a:gd name="T8" fmla="*/ 3 w 6"/>
                  <a:gd name="T9" fmla="*/ 6 h 6"/>
                  <a:gd name="T10" fmla="*/ 6 w 6"/>
                  <a:gd name="T11" fmla="*/ 6 h 6"/>
                  <a:gd name="T12" fmla="*/ 6 w 6"/>
                  <a:gd name="T13" fmla="*/ 6 h 6"/>
                  <a:gd name="T14" fmla="*/ 3 w 6"/>
                  <a:gd name="T15" fmla="*/ 6 h 6"/>
                  <a:gd name="T16" fmla="*/ 3 w 6"/>
                  <a:gd name="T17" fmla="*/ 0 h 6"/>
                  <a:gd name="T18" fmla="*/ 3 w 6"/>
                  <a:gd name="T19" fmla="*/ 0 h 6"/>
                  <a:gd name="T20" fmla="*/ 3 w 6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6"/>
                  <a:gd name="T35" fmla="*/ 6 w 6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6">
                    <a:moveTo>
                      <a:pt x="3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97" name="Freeform 75"/>
              <p:cNvSpPr>
                <a:spLocks/>
              </p:cNvSpPr>
              <p:nvPr/>
            </p:nvSpPr>
            <p:spPr bwMode="auto">
              <a:xfrm>
                <a:off x="5480" y="1838"/>
                <a:ext cx="13" cy="6"/>
              </a:xfrm>
              <a:custGeom>
                <a:avLst/>
                <a:gdLst>
                  <a:gd name="T0" fmla="*/ 11 w 13"/>
                  <a:gd name="T1" fmla="*/ 0 h 6"/>
                  <a:gd name="T2" fmla="*/ 11 w 13"/>
                  <a:gd name="T3" fmla="*/ 0 h 6"/>
                  <a:gd name="T4" fmla="*/ 3 w 13"/>
                  <a:gd name="T5" fmla="*/ 3 h 6"/>
                  <a:gd name="T6" fmla="*/ 0 w 13"/>
                  <a:gd name="T7" fmla="*/ 0 h 6"/>
                  <a:gd name="T8" fmla="*/ 0 w 13"/>
                  <a:gd name="T9" fmla="*/ 6 h 6"/>
                  <a:gd name="T10" fmla="*/ 3 w 13"/>
                  <a:gd name="T11" fmla="*/ 6 h 6"/>
                  <a:gd name="T12" fmla="*/ 13 w 13"/>
                  <a:gd name="T13" fmla="*/ 6 h 6"/>
                  <a:gd name="T14" fmla="*/ 13 w 13"/>
                  <a:gd name="T15" fmla="*/ 6 h 6"/>
                  <a:gd name="T16" fmla="*/ 11 w 13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6"/>
                  <a:gd name="T29" fmla="*/ 13 w 13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6">
                    <a:moveTo>
                      <a:pt x="11" y="0"/>
                    </a:moveTo>
                    <a:lnTo>
                      <a:pt x="11" y="0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13" y="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98" name="Freeform 76"/>
              <p:cNvSpPr>
                <a:spLocks/>
              </p:cNvSpPr>
              <p:nvPr/>
            </p:nvSpPr>
            <p:spPr bwMode="auto">
              <a:xfrm>
                <a:off x="5491" y="1838"/>
                <a:ext cx="5" cy="8"/>
              </a:xfrm>
              <a:custGeom>
                <a:avLst/>
                <a:gdLst>
                  <a:gd name="T0" fmla="*/ 2 w 5"/>
                  <a:gd name="T1" fmla="*/ 8 h 8"/>
                  <a:gd name="T2" fmla="*/ 2 w 5"/>
                  <a:gd name="T3" fmla="*/ 8 h 8"/>
                  <a:gd name="T4" fmla="*/ 5 w 5"/>
                  <a:gd name="T5" fmla="*/ 3 h 8"/>
                  <a:gd name="T6" fmla="*/ 0 w 5"/>
                  <a:gd name="T7" fmla="*/ 0 h 8"/>
                  <a:gd name="T8" fmla="*/ 2 w 5"/>
                  <a:gd name="T9" fmla="*/ 6 h 8"/>
                  <a:gd name="T10" fmla="*/ 2 w 5"/>
                  <a:gd name="T11" fmla="*/ 6 h 8"/>
                  <a:gd name="T12" fmla="*/ 0 w 5"/>
                  <a:gd name="T13" fmla="*/ 3 h 8"/>
                  <a:gd name="T14" fmla="*/ 2 w 5"/>
                  <a:gd name="T15" fmla="*/ 3 h 8"/>
                  <a:gd name="T16" fmla="*/ 2 w 5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8"/>
                  <a:gd name="T29" fmla="*/ 5 w 5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8">
                    <a:moveTo>
                      <a:pt x="2" y="8"/>
                    </a:moveTo>
                    <a:lnTo>
                      <a:pt x="2" y="8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99" name="Freeform 77"/>
              <p:cNvSpPr>
                <a:spLocks/>
              </p:cNvSpPr>
              <p:nvPr/>
            </p:nvSpPr>
            <p:spPr bwMode="auto">
              <a:xfrm>
                <a:off x="5543" y="1867"/>
                <a:ext cx="15" cy="16"/>
              </a:xfrm>
              <a:custGeom>
                <a:avLst/>
                <a:gdLst>
                  <a:gd name="T0" fmla="*/ 2 w 15"/>
                  <a:gd name="T1" fmla="*/ 3 h 16"/>
                  <a:gd name="T2" fmla="*/ 0 w 15"/>
                  <a:gd name="T3" fmla="*/ 5 h 16"/>
                  <a:gd name="T4" fmla="*/ 0 w 15"/>
                  <a:gd name="T5" fmla="*/ 10 h 16"/>
                  <a:gd name="T6" fmla="*/ 2 w 15"/>
                  <a:gd name="T7" fmla="*/ 13 h 16"/>
                  <a:gd name="T8" fmla="*/ 2 w 15"/>
                  <a:gd name="T9" fmla="*/ 13 h 16"/>
                  <a:gd name="T10" fmla="*/ 5 w 15"/>
                  <a:gd name="T11" fmla="*/ 16 h 16"/>
                  <a:gd name="T12" fmla="*/ 10 w 15"/>
                  <a:gd name="T13" fmla="*/ 13 h 16"/>
                  <a:gd name="T14" fmla="*/ 15 w 15"/>
                  <a:gd name="T15" fmla="*/ 8 h 16"/>
                  <a:gd name="T16" fmla="*/ 13 w 15"/>
                  <a:gd name="T17" fmla="*/ 0 h 16"/>
                  <a:gd name="T18" fmla="*/ 8 w 15"/>
                  <a:gd name="T19" fmla="*/ 0 h 16"/>
                  <a:gd name="T20" fmla="*/ 2 w 15"/>
                  <a:gd name="T21" fmla="*/ 3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16"/>
                  <a:gd name="T35" fmla="*/ 15 w 15"/>
                  <a:gd name="T36" fmla="*/ 16 h 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16">
                    <a:moveTo>
                      <a:pt x="2" y="3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5" y="16"/>
                    </a:lnTo>
                    <a:lnTo>
                      <a:pt x="10" y="13"/>
                    </a:lnTo>
                    <a:lnTo>
                      <a:pt x="15" y="8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C9168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00" name="Freeform 78"/>
              <p:cNvSpPr>
                <a:spLocks/>
              </p:cNvSpPr>
              <p:nvPr/>
            </p:nvSpPr>
            <p:spPr bwMode="auto">
              <a:xfrm>
                <a:off x="5543" y="1870"/>
                <a:ext cx="5" cy="7"/>
              </a:xfrm>
              <a:custGeom>
                <a:avLst/>
                <a:gdLst>
                  <a:gd name="T0" fmla="*/ 2 w 5"/>
                  <a:gd name="T1" fmla="*/ 5 h 7"/>
                  <a:gd name="T2" fmla="*/ 2 w 5"/>
                  <a:gd name="T3" fmla="*/ 5 h 7"/>
                  <a:gd name="T4" fmla="*/ 2 w 5"/>
                  <a:gd name="T5" fmla="*/ 5 h 7"/>
                  <a:gd name="T6" fmla="*/ 5 w 5"/>
                  <a:gd name="T7" fmla="*/ 2 h 7"/>
                  <a:gd name="T8" fmla="*/ 2 w 5"/>
                  <a:gd name="T9" fmla="*/ 0 h 7"/>
                  <a:gd name="T10" fmla="*/ 0 w 5"/>
                  <a:gd name="T11" fmla="*/ 2 h 7"/>
                  <a:gd name="T12" fmla="*/ 0 w 5"/>
                  <a:gd name="T13" fmla="*/ 7 h 7"/>
                  <a:gd name="T14" fmla="*/ 0 w 5"/>
                  <a:gd name="T15" fmla="*/ 7 h 7"/>
                  <a:gd name="T16" fmla="*/ 2 w 5"/>
                  <a:gd name="T17" fmla="*/ 5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"/>
                  <a:gd name="T29" fmla="*/ 5 w 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">
                    <a:moveTo>
                      <a:pt x="2" y="5"/>
                    </a:moveTo>
                    <a:lnTo>
                      <a:pt x="2" y="5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01" name="Freeform 79"/>
              <p:cNvSpPr>
                <a:spLocks/>
              </p:cNvSpPr>
              <p:nvPr/>
            </p:nvSpPr>
            <p:spPr bwMode="auto">
              <a:xfrm>
                <a:off x="5543" y="1875"/>
                <a:ext cx="5" cy="8"/>
              </a:xfrm>
              <a:custGeom>
                <a:avLst/>
                <a:gdLst>
                  <a:gd name="T0" fmla="*/ 2 w 5"/>
                  <a:gd name="T1" fmla="*/ 5 h 8"/>
                  <a:gd name="T2" fmla="*/ 5 w 5"/>
                  <a:gd name="T3" fmla="*/ 5 h 8"/>
                  <a:gd name="T4" fmla="*/ 5 w 5"/>
                  <a:gd name="T5" fmla="*/ 5 h 8"/>
                  <a:gd name="T6" fmla="*/ 2 w 5"/>
                  <a:gd name="T7" fmla="*/ 0 h 8"/>
                  <a:gd name="T8" fmla="*/ 0 w 5"/>
                  <a:gd name="T9" fmla="*/ 2 h 8"/>
                  <a:gd name="T10" fmla="*/ 0 w 5"/>
                  <a:gd name="T11" fmla="*/ 8 h 8"/>
                  <a:gd name="T12" fmla="*/ 0 w 5"/>
                  <a:gd name="T13" fmla="*/ 5 h 8"/>
                  <a:gd name="T14" fmla="*/ 2 w 5"/>
                  <a:gd name="T15" fmla="*/ 8 h 8"/>
                  <a:gd name="T16" fmla="*/ 0 w 5"/>
                  <a:gd name="T17" fmla="*/ 5 h 8"/>
                  <a:gd name="T18" fmla="*/ 0 w 5"/>
                  <a:gd name="T19" fmla="*/ 8 h 8"/>
                  <a:gd name="T20" fmla="*/ 2 w 5"/>
                  <a:gd name="T21" fmla="*/ 8 h 8"/>
                  <a:gd name="T22" fmla="*/ 2 w 5"/>
                  <a:gd name="T23" fmla="*/ 5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8"/>
                  <a:gd name="T38" fmla="*/ 5 w 5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8">
                    <a:moveTo>
                      <a:pt x="2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02" name="Freeform 80"/>
              <p:cNvSpPr>
                <a:spLocks/>
              </p:cNvSpPr>
              <p:nvPr/>
            </p:nvSpPr>
            <p:spPr bwMode="auto">
              <a:xfrm>
                <a:off x="5545" y="1880"/>
                <a:ext cx="11" cy="3"/>
              </a:xfrm>
              <a:custGeom>
                <a:avLst/>
                <a:gdLst>
                  <a:gd name="T0" fmla="*/ 8 w 11"/>
                  <a:gd name="T1" fmla="*/ 0 h 3"/>
                  <a:gd name="T2" fmla="*/ 8 w 11"/>
                  <a:gd name="T3" fmla="*/ 0 h 3"/>
                  <a:gd name="T4" fmla="*/ 3 w 11"/>
                  <a:gd name="T5" fmla="*/ 0 h 3"/>
                  <a:gd name="T6" fmla="*/ 0 w 11"/>
                  <a:gd name="T7" fmla="*/ 0 h 3"/>
                  <a:gd name="T8" fmla="*/ 0 w 11"/>
                  <a:gd name="T9" fmla="*/ 3 h 3"/>
                  <a:gd name="T10" fmla="*/ 3 w 11"/>
                  <a:gd name="T11" fmla="*/ 3 h 3"/>
                  <a:gd name="T12" fmla="*/ 11 w 11"/>
                  <a:gd name="T13" fmla="*/ 3 h 3"/>
                  <a:gd name="T14" fmla="*/ 11 w 11"/>
                  <a:gd name="T15" fmla="*/ 3 h 3"/>
                  <a:gd name="T16" fmla="*/ 8 w 11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3"/>
                  <a:gd name="T29" fmla="*/ 11 w 11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3">
                    <a:moveTo>
                      <a:pt x="8" y="0"/>
                    </a:moveTo>
                    <a:lnTo>
                      <a:pt x="8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11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03" name="Freeform 81"/>
              <p:cNvSpPr>
                <a:spLocks/>
              </p:cNvSpPr>
              <p:nvPr/>
            </p:nvSpPr>
            <p:spPr bwMode="auto">
              <a:xfrm>
                <a:off x="5553" y="1864"/>
                <a:ext cx="5" cy="19"/>
              </a:xfrm>
              <a:custGeom>
                <a:avLst/>
                <a:gdLst>
                  <a:gd name="T0" fmla="*/ 3 w 5"/>
                  <a:gd name="T1" fmla="*/ 3 h 19"/>
                  <a:gd name="T2" fmla="*/ 3 w 5"/>
                  <a:gd name="T3" fmla="*/ 3 h 19"/>
                  <a:gd name="T4" fmla="*/ 3 w 5"/>
                  <a:gd name="T5" fmla="*/ 11 h 19"/>
                  <a:gd name="T6" fmla="*/ 0 w 5"/>
                  <a:gd name="T7" fmla="*/ 16 h 19"/>
                  <a:gd name="T8" fmla="*/ 3 w 5"/>
                  <a:gd name="T9" fmla="*/ 19 h 19"/>
                  <a:gd name="T10" fmla="*/ 5 w 5"/>
                  <a:gd name="T11" fmla="*/ 11 h 19"/>
                  <a:gd name="T12" fmla="*/ 5 w 5"/>
                  <a:gd name="T13" fmla="*/ 0 h 19"/>
                  <a:gd name="T14" fmla="*/ 5 w 5"/>
                  <a:gd name="T15" fmla="*/ 0 h 19"/>
                  <a:gd name="T16" fmla="*/ 3 w 5"/>
                  <a:gd name="T17" fmla="*/ 3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9"/>
                  <a:gd name="T29" fmla="*/ 5 w 5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9">
                    <a:moveTo>
                      <a:pt x="3" y="3"/>
                    </a:moveTo>
                    <a:lnTo>
                      <a:pt x="3" y="3"/>
                    </a:lnTo>
                    <a:lnTo>
                      <a:pt x="3" y="11"/>
                    </a:lnTo>
                    <a:lnTo>
                      <a:pt x="0" y="16"/>
                    </a:lnTo>
                    <a:lnTo>
                      <a:pt x="3" y="19"/>
                    </a:lnTo>
                    <a:lnTo>
                      <a:pt x="5" y="11"/>
                    </a:lnTo>
                    <a:lnTo>
                      <a:pt x="5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04" name="Freeform 82"/>
              <p:cNvSpPr>
                <a:spLocks/>
              </p:cNvSpPr>
              <p:nvPr/>
            </p:nvSpPr>
            <p:spPr bwMode="auto">
              <a:xfrm>
                <a:off x="5545" y="1864"/>
                <a:ext cx="13" cy="8"/>
              </a:xfrm>
              <a:custGeom>
                <a:avLst/>
                <a:gdLst>
                  <a:gd name="T0" fmla="*/ 3 w 13"/>
                  <a:gd name="T1" fmla="*/ 8 h 8"/>
                  <a:gd name="T2" fmla="*/ 3 w 13"/>
                  <a:gd name="T3" fmla="*/ 8 h 8"/>
                  <a:gd name="T4" fmla="*/ 6 w 13"/>
                  <a:gd name="T5" fmla="*/ 6 h 8"/>
                  <a:gd name="T6" fmla="*/ 11 w 13"/>
                  <a:gd name="T7" fmla="*/ 3 h 8"/>
                  <a:gd name="T8" fmla="*/ 13 w 13"/>
                  <a:gd name="T9" fmla="*/ 0 h 8"/>
                  <a:gd name="T10" fmla="*/ 6 w 13"/>
                  <a:gd name="T11" fmla="*/ 0 h 8"/>
                  <a:gd name="T12" fmla="*/ 0 w 13"/>
                  <a:gd name="T13" fmla="*/ 6 h 8"/>
                  <a:gd name="T14" fmla="*/ 0 w 13"/>
                  <a:gd name="T15" fmla="*/ 6 h 8"/>
                  <a:gd name="T16" fmla="*/ 3 w 13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8"/>
                  <a:gd name="T29" fmla="*/ 13 w 13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8">
                    <a:moveTo>
                      <a:pt x="3" y="8"/>
                    </a:moveTo>
                    <a:lnTo>
                      <a:pt x="3" y="8"/>
                    </a:lnTo>
                    <a:lnTo>
                      <a:pt x="6" y="6"/>
                    </a:lnTo>
                    <a:lnTo>
                      <a:pt x="11" y="3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05" name="Freeform 83"/>
              <p:cNvSpPr>
                <a:spLocks/>
              </p:cNvSpPr>
              <p:nvPr/>
            </p:nvSpPr>
            <p:spPr bwMode="auto">
              <a:xfrm>
                <a:off x="5483" y="1846"/>
                <a:ext cx="23" cy="34"/>
              </a:xfrm>
              <a:custGeom>
                <a:avLst/>
                <a:gdLst>
                  <a:gd name="T0" fmla="*/ 23 w 23"/>
                  <a:gd name="T1" fmla="*/ 34 h 34"/>
                  <a:gd name="T2" fmla="*/ 15 w 23"/>
                  <a:gd name="T3" fmla="*/ 34 h 34"/>
                  <a:gd name="T4" fmla="*/ 0 w 23"/>
                  <a:gd name="T5" fmla="*/ 34 h 34"/>
                  <a:gd name="T6" fmla="*/ 0 w 23"/>
                  <a:gd name="T7" fmla="*/ 18 h 34"/>
                  <a:gd name="T8" fmla="*/ 5 w 23"/>
                  <a:gd name="T9" fmla="*/ 3 h 34"/>
                  <a:gd name="T10" fmla="*/ 5 w 23"/>
                  <a:gd name="T11" fmla="*/ 3 h 34"/>
                  <a:gd name="T12" fmla="*/ 10 w 23"/>
                  <a:gd name="T13" fmla="*/ 0 h 34"/>
                  <a:gd name="T14" fmla="*/ 18 w 23"/>
                  <a:gd name="T15" fmla="*/ 16 h 34"/>
                  <a:gd name="T16" fmla="*/ 23 w 23"/>
                  <a:gd name="T17" fmla="*/ 34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34"/>
                  <a:gd name="T29" fmla="*/ 23 w 23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34">
                    <a:moveTo>
                      <a:pt x="23" y="34"/>
                    </a:moveTo>
                    <a:lnTo>
                      <a:pt x="15" y="34"/>
                    </a:lnTo>
                    <a:lnTo>
                      <a:pt x="0" y="34"/>
                    </a:lnTo>
                    <a:lnTo>
                      <a:pt x="0" y="18"/>
                    </a:lnTo>
                    <a:lnTo>
                      <a:pt x="5" y="3"/>
                    </a:lnTo>
                    <a:lnTo>
                      <a:pt x="10" y="0"/>
                    </a:lnTo>
                    <a:lnTo>
                      <a:pt x="18" y="16"/>
                    </a:lnTo>
                    <a:lnTo>
                      <a:pt x="23" y="34"/>
                    </a:lnTo>
                    <a:close/>
                  </a:path>
                </a:pathLst>
              </a:custGeom>
              <a:solidFill>
                <a:srgbClr val="EC9168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06" name="Freeform 84"/>
              <p:cNvSpPr>
                <a:spLocks/>
              </p:cNvSpPr>
              <p:nvPr/>
            </p:nvSpPr>
            <p:spPr bwMode="auto">
              <a:xfrm>
                <a:off x="5483" y="1877"/>
                <a:ext cx="26" cy="6"/>
              </a:xfrm>
              <a:custGeom>
                <a:avLst/>
                <a:gdLst>
                  <a:gd name="T0" fmla="*/ 0 w 26"/>
                  <a:gd name="T1" fmla="*/ 6 h 6"/>
                  <a:gd name="T2" fmla="*/ 0 w 26"/>
                  <a:gd name="T3" fmla="*/ 6 h 6"/>
                  <a:gd name="T4" fmla="*/ 15 w 26"/>
                  <a:gd name="T5" fmla="*/ 6 h 6"/>
                  <a:gd name="T6" fmla="*/ 26 w 26"/>
                  <a:gd name="T7" fmla="*/ 3 h 6"/>
                  <a:gd name="T8" fmla="*/ 23 w 26"/>
                  <a:gd name="T9" fmla="*/ 0 h 6"/>
                  <a:gd name="T10" fmla="*/ 15 w 26"/>
                  <a:gd name="T11" fmla="*/ 3 h 6"/>
                  <a:gd name="T12" fmla="*/ 2 w 26"/>
                  <a:gd name="T13" fmla="*/ 3 h 6"/>
                  <a:gd name="T14" fmla="*/ 2 w 26"/>
                  <a:gd name="T15" fmla="*/ 3 h 6"/>
                  <a:gd name="T16" fmla="*/ 0 w 26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6"/>
                  <a:gd name="T29" fmla="*/ 26 w 26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6">
                    <a:moveTo>
                      <a:pt x="0" y="6"/>
                    </a:moveTo>
                    <a:lnTo>
                      <a:pt x="0" y="6"/>
                    </a:lnTo>
                    <a:lnTo>
                      <a:pt x="15" y="6"/>
                    </a:lnTo>
                    <a:lnTo>
                      <a:pt x="26" y="3"/>
                    </a:lnTo>
                    <a:lnTo>
                      <a:pt x="23" y="0"/>
                    </a:lnTo>
                    <a:lnTo>
                      <a:pt x="15" y="3"/>
                    </a:lnTo>
                    <a:lnTo>
                      <a:pt x="2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07" name="Freeform 85"/>
              <p:cNvSpPr>
                <a:spLocks/>
              </p:cNvSpPr>
              <p:nvPr/>
            </p:nvSpPr>
            <p:spPr bwMode="auto">
              <a:xfrm>
                <a:off x="5480" y="1846"/>
                <a:ext cx="8" cy="37"/>
              </a:xfrm>
              <a:custGeom>
                <a:avLst/>
                <a:gdLst>
                  <a:gd name="T0" fmla="*/ 5 w 8"/>
                  <a:gd name="T1" fmla="*/ 0 h 37"/>
                  <a:gd name="T2" fmla="*/ 5 w 8"/>
                  <a:gd name="T3" fmla="*/ 3 h 37"/>
                  <a:gd name="T4" fmla="*/ 0 w 8"/>
                  <a:gd name="T5" fmla="*/ 18 h 37"/>
                  <a:gd name="T6" fmla="*/ 3 w 8"/>
                  <a:gd name="T7" fmla="*/ 37 h 37"/>
                  <a:gd name="T8" fmla="*/ 5 w 8"/>
                  <a:gd name="T9" fmla="*/ 34 h 37"/>
                  <a:gd name="T10" fmla="*/ 5 w 8"/>
                  <a:gd name="T11" fmla="*/ 18 h 37"/>
                  <a:gd name="T12" fmla="*/ 8 w 8"/>
                  <a:gd name="T13" fmla="*/ 3 h 37"/>
                  <a:gd name="T14" fmla="*/ 8 w 8"/>
                  <a:gd name="T15" fmla="*/ 5 h 37"/>
                  <a:gd name="T16" fmla="*/ 5 w 8"/>
                  <a:gd name="T17" fmla="*/ 0 h 37"/>
                  <a:gd name="T18" fmla="*/ 5 w 8"/>
                  <a:gd name="T19" fmla="*/ 0 h 37"/>
                  <a:gd name="T20" fmla="*/ 5 w 8"/>
                  <a:gd name="T21" fmla="*/ 3 h 37"/>
                  <a:gd name="T22" fmla="*/ 5 w 8"/>
                  <a:gd name="T23" fmla="*/ 0 h 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37"/>
                  <a:gd name="T38" fmla="*/ 8 w 8"/>
                  <a:gd name="T39" fmla="*/ 37 h 3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37">
                    <a:moveTo>
                      <a:pt x="5" y="0"/>
                    </a:moveTo>
                    <a:lnTo>
                      <a:pt x="5" y="3"/>
                    </a:lnTo>
                    <a:lnTo>
                      <a:pt x="0" y="18"/>
                    </a:lnTo>
                    <a:lnTo>
                      <a:pt x="3" y="37"/>
                    </a:lnTo>
                    <a:lnTo>
                      <a:pt x="5" y="34"/>
                    </a:lnTo>
                    <a:lnTo>
                      <a:pt x="5" y="18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08" name="Freeform 86"/>
              <p:cNvSpPr>
                <a:spLocks/>
              </p:cNvSpPr>
              <p:nvPr/>
            </p:nvSpPr>
            <p:spPr bwMode="auto">
              <a:xfrm>
                <a:off x="5485" y="1844"/>
                <a:ext cx="8" cy="7"/>
              </a:xfrm>
              <a:custGeom>
                <a:avLst/>
                <a:gdLst>
                  <a:gd name="T0" fmla="*/ 6 w 8"/>
                  <a:gd name="T1" fmla="*/ 0 h 7"/>
                  <a:gd name="T2" fmla="*/ 6 w 8"/>
                  <a:gd name="T3" fmla="*/ 0 h 7"/>
                  <a:gd name="T4" fmla="*/ 3 w 8"/>
                  <a:gd name="T5" fmla="*/ 2 h 7"/>
                  <a:gd name="T6" fmla="*/ 0 w 8"/>
                  <a:gd name="T7" fmla="*/ 2 h 7"/>
                  <a:gd name="T8" fmla="*/ 3 w 8"/>
                  <a:gd name="T9" fmla="*/ 7 h 7"/>
                  <a:gd name="T10" fmla="*/ 6 w 8"/>
                  <a:gd name="T11" fmla="*/ 5 h 7"/>
                  <a:gd name="T12" fmla="*/ 8 w 8"/>
                  <a:gd name="T13" fmla="*/ 5 h 7"/>
                  <a:gd name="T14" fmla="*/ 8 w 8"/>
                  <a:gd name="T15" fmla="*/ 5 h 7"/>
                  <a:gd name="T16" fmla="*/ 6 w 8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7"/>
                  <a:gd name="T29" fmla="*/ 8 w 8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7">
                    <a:moveTo>
                      <a:pt x="6" y="0"/>
                    </a:moveTo>
                    <a:lnTo>
                      <a:pt x="6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7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09" name="Freeform 87"/>
              <p:cNvSpPr>
                <a:spLocks/>
              </p:cNvSpPr>
              <p:nvPr/>
            </p:nvSpPr>
            <p:spPr bwMode="auto">
              <a:xfrm>
                <a:off x="5491" y="1844"/>
                <a:ext cx="18" cy="36"/>
              </a:xfrm>
              <a:custGeom>
                <a:avLst/>
                <a:gdLst>
                  <a:gd name="T0" fmla="*/ 18 w 18"/>
                  <a:gd name="T1" fmla="*/ 36 h 36"/>
                  <a:gd name="T2" fmla="*/ 18 w 18"/>
                  <a:gd name="T3" fmla="*/ 33 h 36"/>
                  <a:gd name="T4" fmla="*/ 13 w 18"/>
                  <a:gd name="T5" fmla="*/ 18 h 36"/>
                  <a:gd name="T6" fmla="*/ 0 w 18"/>
                  <a:gd name="T7" fmla="*/ 0 h 36"/>
                  <a:gd name="T8" fmla="*/ 2 w 18"/>
                  <a:gd name="T9" fmla="*/ 5 h 36"/>
                  <a:gd name="T10" fmla="*/ 7 w 18"/>
                  <a:gd name="T11" fmla="*/ 18 h 36"/>
                  <a:gd name="T12" fmla="*/ 15 w 18"/>
                  <a:gd name="T13" fmla="*/ 36 h 36"/>
                  <a:gd name="T14" fmla="*/ 15 w 18"/>
                  <a:gd name="T15" fmla="*/ 33 h 36"/>
                  <a:gd name="T16" fmla="*/ 18 w 18"/>
                  <a:gd name="T17" fmla="*/ 36 h 36"/>
                  <a:gd name="T18" fmla="*/ 18 w 18"/>
                  <a:gd name="T19" fmla="*/ 36 h 36"/>
                  <a:gd name="T20" fmla="*/ 18 w 18"/>
                  <a:gd name="T21" fmla="*/ 33 h 36"/>
                  <a:gd name="T22" fmla="*/ 18 w 18"/>
                  <a:gd name="T23" fmla="*/ 36 h 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"/>
                  <a:gd name="T37" fmla="*/ 0 h 36"/>
                  <a:gd name="T38" fmla="*/ 18 w 18"/>
                  <a:gd name="T39" fmla="*/ 36 h 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" h="36">
                    <a:moveTo>
                      <a:pt x="18" y="36"/>
                    </a:moveTo>
                    <a:lnTo>
                      <a:pt x="18" y="33"/>
                    </a:lnTo>
                    <a:lnTo>
                      <a:pt x="13" y="18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7" y="18"/>
                    </a:lnTo>
                    <a:lnTo>
                      <a:pt x="15" y="36"/>
                    </a:lnTo>
                    <a:lnTo>
                      <a:pt x="15" y="33"/>
                    </a:lnTo>
                    <a:lnTo>
                      <a:pt x="18" y="36"/>
                    </a:lnTo>
                    <a:lnTo>
                      <a:pt x="18" y="33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10" name="Freeform 88"/>
              <p:cNvSpPr>
                <a:spLocks/>
              </p:cNvSpPr>
              <p:nvPr/>
            </p:nvSpPr>
            <p:spPr bwMode="auto">
              <a:xfrm>
                <a:off x="5506" y="1877"/>
                <a:ext cx="55" cy="40"/>
              </a:xfrm>
              <a:custGeom>
                <a:avLst/>
                <a:gdLst>
                  <a:gd name="T0" fmla="*/ 8 w 55"/>
                  <a:gd name="T1" fmla="*/ 40 h 40"/>
                  <a:gd name="T2" fmla="*/ 5 w 55"/>
                  <a:gd name="T3" fmla="*/ 24 h 40"/>
                  <a:gd name="T4" fmla="*/ 0 w 55"/>
                  <a:gd name="T5" fmla="*/ 6 h 40"/>
                  <a:gd name="T6" fmla="*/ 11 w 55"/>
                  <a:gd name="T7" fmla="*/ 8 h 40"/>
                  <a:gd name="T8" fmla="*/ 16 w 55"/>
                  <a:gd name="T9" fmla="*/ 6 h 40"/>
                  <a:gd name="T10" fmla="*/ 21 w 55"/>
                  <a:gd name="T11" fmla="*/ 3 h 40"/>
                  <a:gd name="T12" fmla="*/ 26 w 55"/>
                  <a:gd name="T13" fmla="*/ 0 h 40"/>
                  <a:gd name="T14" fmla="*/ 29 w 55"/>
                  <a:gd name="T15" fmla="*/ 0 h 40"/>
                  <a:gd name="T16" fmla="*/ 32 w 55"/>
                  <a:gd name="T17" fmla="*/ 0 h 40"/>
                  <a:gd name="T18" fmla="*/ 39 w 55"/>
                  <a:gd name="T19" fmla="*/ 3 h 40"/>
                  <a:gd name="T20" fmla="*/ 47 w 55"/>
                  <a:gd name="T21" fmla="*/ 11 h 40"/>
                  <a:gd name="T22" fmla="*/ 55 w 55"/>
                  <a:gd name="T23" fmla="*/ 27 h 40"/>
                  <a:gd name="T24" fmla="*/ 55 w 55"/>
                  <a:gd name="T25" fmla="*/ 34 h 40"/>
                  <a:gd name="T26" fmla="*/ 47 w 55"/>
                  <a:gd name="T27" fmla="*/ 34 h 40"/>
                  <a:gd name="T28" fmla="*/ 32 w 55"/>
                  <a:gd name="T29" fmla="*/ 32 h 40"/>
                  <a:gd name="T30" fmla="*/ 24 w 55"/>
                  <a:gd name="T31" fmla="*/ 32 h 40"/>
                  <a:gd name="T32" fmla="*/ 16 w 55"/>
                  <a:gd name="T33" fmla="*/ 32 h 40"/>
                  <a:gd name="T34" fmla="*/ 11 w 55"/>
                  <a:gd name="T35" fmla="*/ 34 h 40"/>
                  <a:gd name="T36" fmla="*/ 8 w 55"/>
                  <a:gd name="T37" fmla="*/ 40 h 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5"/>
                  <a:gd name="T58" fmla="*/ 0 h 40"/>
                  <a:gd name="T59" fmla="*/ 55 w 55"/>
                  <a:gd name="T60" fmla="*/ 40 h 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5" h="40">
                    <a:moveTo>
                      <a:pt x="8" y="40"/>
                    </a:moveTo>
                    <a:lnTo>
                      <a:pt x="5" y="24"/>
                    </a:lnTo>
                    <a:lnTo>
                      <a:pt x="0" y="6"/>
                    </a:lnTo>
                    <a:lnTo>
                      <a:pt x="11" y="8"/>
                    </a:lnTo>
                    <a:lnTo>
                      <a:pt x="16" y="6"/>
                    </a:lnTo>
                    <a:lnTo>
                      <a:pt x="21" y="3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9" y="3"/>
                    </a:lnTo>
                    <a:lnTo>
                      <a:pt x="47" y="11"/>
                    </a:lnTo>
                    <a:lnTo>
                      <a:pt x="55" y="27"/>
                    </a:lnTo>
                    <a:lnTo>
                      <a:pt x="55" y="34"/>
                    </a:lnTo>
                    <a:lnTo>
                      <a:pt x="47" y="34"/>
                    </a:lnTo>
                    <a:lnTo>
                      <a:pt x="32" y="32"/>
                    </a:lnTo>
                    <a:lnTo>
                      <a:pt x="24" y="32"/>
                    </a:lnTo>
                    <a:lnTo>
                      <a:pt x="16" y="32"/>
                    </a:lnTo>
                    <a:lnTo>
                      <a:pt x="11" y="34"/>
                    </a:lnTo>
                    <a:lnTo>
                      <a:pt x="8" y="40"/>
                    </a:lnTo>
                    <a:close/>
                  </a:path>
                </a:pathLst>
              </a:custGeom>
              <a:solidFill>
                <a:srgbClr val="4176B3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11" name="Freeform 89"/>
              <p:cNvSpPr>
                <a:spLocks/>
              </p:cNvSpPr>
              <p:nvPr/>
            </p:nvSpPr>
            <p:spPr bwMode="auto">
              <a:xfrm>
                <a:off x="5506" y="1883"/>
                <a:ext cx="8" cy="34"/>
              </a:xfrm>
              <a:custGeom>
                <a:avLst/>
                <a:gdLst>
                  <a:gd name="T0" fmla="*/ 0 w 8"/>
                  <a:gd name="T1" fmla="*/ 0 h 34"/>
                  <a:gd name="T2" fmla="*/ 0 w 8"/>
                  <a:gd name="T3" fmla="*/ 2 h 34"/>
                  <a:gd name="T4" fmla="*/ 5 w 8"/>
                  <a:gd name="T5" fmla="*/ 18 h 34"/>
                  <a:gd name="T6" fmla="*/ 5 w 8"/>
                  <a:gd name="T7" fmla="*/ 34 h 34"/>
                  <a:gd name="T8" fmla="*/ 8 w 8"/>
                  <a:gd name="T9" fmla="*/ 34 h 34"/>
                  <a:gd name="T10" fmla="*/ 8 w 8"/>
                  <a:gd name="T11" fmla="*/ 18 h 34"/>
                  <a:gd name="T12" fmla="*/ 0 w 8"/>
                  <a:gd name="T13" fmla="*/ 0 h 34"/>
                  <a:gd name="T14" fmla="*/ 0 w 8"/>
                  <a:gd name="T15" fmla="*/ 2 h 34"/>
                  <a:gd name="T16" fmla="*/ 0 w 8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34"/>
                  <a:gd name="T29" fmla="*/ 8 w 8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34">
                    <a:moveTo>
                      <a:pt x="0" y="0"/>
                    </a:moveTo>
                    <a:lnTo>
                      <a:pt x="0" y="2"/>
                    </a:lnTo>
                    <a:lnTo>
                      <a:pt x="5" y="18"/>
                    </a:lnTo>
                    <a:lnTo>
                      <a:pt x="5" y="34"/>
                    </a:lnTo>
                    <a:lnTo>
                      <a:pt x="8" y="34"/>
                    </a:lnTo>
                    <a:lnTo>
                      <a:pt x="8" y="18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12" name="Freeform 90"/>
              <p:cNvSpPr>
                <a:spLocks/>
              </p:cNvSpPr>
              <p:nvPr/>
            </p:nvSpPr>
            <p:spPr bwMode="auto">
              <a:xfrm>
                <a:off x="5506" y="1875"/>
                <a:ext cx="47" cy="16"/>
              </a:xfrm>
              <a:custGeom>
                <a:avLst/>
                <a:gdLst>
                  <a:gd name="T0" fmla="*/ 47 w 47"/>
                  <a:gd name="T1" fmla="*/ 13 h 16"/>
                  <a:gd name="T2" fmla="*/ 47 w 47"/>
                  <a:gd name="T3" fmla="*/ 13 h 16"/>
                  <a:gd name="T4" fmla="*/ 39 w 47"/>
                  <a:gd name="T5" fmla="*/ 5 h 16"/>
                  <a:gd name="T6" fmla="*/ 34 w 47"/>
                  <a:gd name="T7" fmla="*/ 0 h 16"/>
                  <a:gd name="T8" fmla="*/ 29 w 47"/>
                  <a:gd name="T9" fmla="*/ 0 h 16"/>
                  <a:gd name="T10" fmla="*/ 24 w 47"/>
                  <a:gd name="T11" fmla="*/ 2 h 16"/>
                  <a:gd name="T12" fmla="*/ 21 w 47"/>
                  <a:gd name="T13" fmla="*/ 5 h 16"/>
                  <a:gd name="T14" fmla="*/ 16 w 47"/>
                  <a:gd name="T15" fmla="*/ 8 h 16"/>
                  <a:gd name="T16" fmla="*/ 11 w 47"/>
                  <a:gd name="T17" fmla="*/ 8 h 16"/>
                  <a:gd name="T18" fmla="*/ 0 w 47"/>
                  <a:gd name="T19" fmla="*/ 8 h 16"/>
                  <a:gd name="T20" fmla="*/ 0 w 47"/>
                  <a:gd name="T21" fmla="*/ 10 h 16"/>
                  <a:gd name="T22" fmla="*/ 11 w 47"/>
                  <a:gd name="T23" fmla="*/ 13 h 16"/>
                  <a:gd name="T24" fmla="*/ 18 w 47"/>
                  <a:gd name="T25" fmla="*/ 10 h 16"/>
                  <a:gd name="T26" fmla="*/ 24 w 47"/>
                  <a:gd name="T27" fmla="*/ 8 h 16"/>
                  <a:gd name="T28" fmla="*/ 26 w 47"/>
                  <a:gd name="T29" fmla="*/ 5 h 16"/>
                  <a:gd name="T30" fmla="*/ 29 w 47"/>
                  <a:gd name="T31" fmla="*/ 5 h 16"/>
                  <a:gd name="T32" fmla="*/ 32 w 47"/>
                  <a:gd name="T33" fmla="*/ 5 h 16"/>
                  <a:gd name="T34" fmla="*/ 37 w 47"/>
                  <a:gd name="T35" fmla="*/ 8 h 16"/>
                  <a:gd name="T36" fmla="*/ 45 w 47"/>
                  <a:gd name="T37" fmla="*/ 16 h 16"/>
                  <a:gd name="T38" fmla="*/ 45 w 47"/>
                  <a:gd name="T39" fmla="*/ 16 h 16"/>
                  <a:gd name="T40" fmla="*/ 47 w 47"/>
                  <a:gd name="T41" fmla="*/ 13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7"/>
                  <a:gd name="T64" fmla="*/ 0 h 16"/>
                  <a:gd name="T65" fmla="*/ 47 w 47"/>
                  <a:gd name="T66" fmla="*/ 16 h 1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7" h="16">
                    <a:moveTo>
                      <a:pt x="47" y="13"/>
                    </a:moveTo>
                    <a:lnTo>
                      <a:pt x="47" y="13"/>
                    </a:lnTo>
                    <a:lnTo>
                      <a:pt x="39" y="5"/>
                    </a:lnTo>
                    <a:lnTo>
                      <a:pt x="34" y="0"/>
                    </a:lnTo>
                    <a:lnTo>
                      <a:pt x="29" y="0"/>
                    </a:lnTo>
                    <a:lnTo>
                      <a:pt x="24" y="2"/>
                    </a:lnTo>
                    <a:lnTo>
                      <a:pt x="21" y="5"/>
                    </a:lnTo>
                    <a:lnTo>
                      <a:pt x="16" y="8"/>
                    </a:lnTo>
                    <a:lnTo>
                      <a:pt x="11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1" y="13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26" y="5"/>
                    </a:lnTo>
                    <a:lnTo>
                      <a:pt x="29" y="5"/>
                    </a:lnTo>
                    <a:lnTo>
                      <a:pt x="32" y="5"/>
                    </a:lnTo>
                    <a:lnTo>
                      <a:pt x="37" y="8"/>
                    </a:lnTo>
                    <a:lnTo>
                      <a:pt x="45" y="16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13" name="Freeform 91"/>
              <p:cNvSpPr>
                <a:spLocks/>
              </p:cNvSpPr>
              <p:nvPr/>
            </p:nvSpPr>
            <p:spPr bwMode="auto">
              <a:xfrm>
                <a:off x="5551" y="1888"/>
                <a:ext cx="13" cy="26"/>
              </a:xfrm>
              <a:custGeom>
                <a:avLst/>
                <a:gdLst>
                  <a:gd name="T0" fmla="*/ 10 w 13"/>
                  <a:gd name="T1" fmla="*/ 26 h 26"/>
                  <a:gd name="T2" fmla="*/ 13 w 13"/>
                  <a:gd name="T3" fmla="*/ 23 h 26"/>
                  <a:gd name="T4" fmla="*/ 10 w 13"/>
                  <a:gd name="T5" fmla="*/ 16 h 26"/>
                  <a:gd name="T6" fmla="*/ 2 w 13"/>
                  <a:gd name="T7" fmla="*/ 0 h 26"/>
                  <a:gd name="T8" fmla="*/ 0 w 13"/>
                  <a:gd name="T9" fmla="*/ 3 h 26"/>
                  <a:gd name="T10" fmla="*/ 7 w 13"/>
                  <a:gd name="T11" fmla="*/ 16 h 26"/>
                  <a:gd name="T12" fmla="*/ 7 w 13"/>
                  <a:gd name="T13" fmla="*/ 23 h 26"/>
                  <a:gd name="T14" fmla="*/ 10 w 13"/>
                  <a:gd name="T15" fmla="*/ 21 h 26"/>
                  <a:gd name="T16" fmla="*/ 10 w 13"/>
                  <a:gd name="T17" fmla="*/ 26 h 26"/>
                  <a:gd name="T18" fmla="*/ 10 w 13"/>
                  <a:gd name="T19" fmla="*/ 26 h 26"/>
                  <a:gd name="T20" fmla="*/ 13 w 13"/>
                  <a:gd name="T21" fmla="*/ 23 h 26"/>
                  <a:gd name="T22" fmla="*/ 10 w 13"/>
                  <a:gd name="T23" fmla="*/ 26 h 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26"/>
                  <a:gd name="T38" fmla="*/ 13 w 13"/>
                  <a:gd name="T39" fmla="*/ 26 h 2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26">
                    <a:moveTo>
                      <a:pt x="10" y="26"/>
                    </a:moveTo>
                    <a:lnTo>
                      <a:pt x="13" y="23"/>
                    </a:lnTo>
                    <a:lnTo>
                      <a:pt x="10" y="16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7" y="16"/>
                    </a:lnTo>
                    <a:lnTo>
                      <a:pt x="7" y="23"/>
                    </a:lnTo>
                    <a:lnTo>
                      <a:pt x="10" y="21"/>
                    </a:lnTo>
                    <a:lnTo>
                      <a:pt x="10" y="26"/>
                    </a:lnTo>
                    <a:lnTo>
                      <a:pt x="13" y="23"/>
                    </a:lnTo>
                    <a:lnTo>
                      <a:pt x="10" y="2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14" name="Freeform 92"/>
              <p:cNvSpPr>
                <a:spLocks/>
              </p:cNvSpPr>
              <p:nvPr/>
            </p:nvSpPr>
            <p:spPr bwMode="auto">
              <a:xfrm>
                <a:off x="5511" y="1906"/>
                <a:ext cx="50" cy="11"/>
              </a:xfrm>
              <a:custGeom>
                <a:avLst/>
                <a:gdLst>
                  <a:gd name="T0" fmla="*/ 0 w 50"/>
                  <a:gd name="T1" fmla="*/ 11 h 11"/>
                  <a:gd name="T2" fmla="*/ 3 w 50"/>
                  <a:gd name="T3" fmla="*/ 11 h 11"/>
                  <a:gd name="T4" fmla="*/ 6 w 50"/>
                  <a:gd name="T5" fmla="*/ 8 h 11"/>
                  <a:gd name="T6" fmla="*/ 11 w 50"/>
                  <a:gd name="T7" fmla="*/ 5 h 11"/>
                  <a:gd name="T8" fmla="*/ 19 w 50"/>
                  <a:gd name="T9" fmla="*/ 5 h 11"/>
                  <a:gd name="T10" fmla="*/ 27 w 50"/>
                  <a:gd name="T11" fmla="*/ 5 h 11"/>
                  <a:gd name="T12" fmla="*/ 42 w 50"/>
                  <a:gd name="T13" fmla="*/ 5 h 11"/>
                  <a:gd name="T14" fmla="*/ 50 w 50"/>
                  <a:gd name="T15" fmla="*/ 8 h 11"/>
                  <a:gd name="T16" fmla="*/ 50 w 50"/>
                  <a:gd name="T17" fmla="*/ 3 h 11"/>
                  <a:gd name="T18" fmla="*/ 42 w 50"/>
                  <a:gd name="T19" fmla="*/ 3 h 11"/>
                  <a:gd name="T20" fmla="*/ 27 w 50"/>
                  <a:gd name="T21" fmla="*/ 0 h 11"/>
                  <a:gd name="T22" fmla="*/ 16 w 50"/>
                  <a:gd name="T23" fmla="*/ 0 h 11"/>
                  <a:gd name="T24" fmla="*/ 8 w 50"/>
                  <a:gd name="T25" fmla="*/ 3 h 11"/>
                  <a:gd name="T26" fmla="*/ 3 w 50"/>
                  <a:gd name="T27" fmla="*/ 5 h 11"/>
                  <a:gd name="T28" fmla="*/ 0 w 50"/>
                  <a:gd name="T29" fmla="*/ 11 h 11"/>
                  <a:gd name="T30" fmla="*/ 3 w 50"/>
                  <a:gd name="T31" fmla="*/ 11 h 11"/>
                  <a:gd name="T32" fmla="*/ 0 w 50"/>
                  <a:gd name="T33" fmla="*/ 11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1"/>
                  <a:gd name="T53" fmla="*/ 50 w 50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1">
                    <a:moveTo>
                      <a:pt x="0" y="11"/>
                    </a:moveTo>
                    <a:lnTo>
                      <a:pt x="3" y="11"/>
                    </a:lnTo>
                    <a:lnTo>
                      <a:pt x="6" y="8"/>
                    </a:lnTo>
                    <a:lnTo>
                      <a:pt x="11" y="5"/>
                    </a:lnTo>
                    <a:lnTo>
                      <a:pt x="19" y="5"/>
                    </a:lnTo>
                    <a:lnTo>
                      <a:pt x="27" y="5"/>
                    </a:lnTo>
                    <a:lnTo>
                      <a:pt x="42" y="5"/>
                    </a:lnTo>
                    <a:lnTo>
                      <a:pt x="50" y="8"/>
                    </a:lnTo>
                    <a:lnTo>
                      <a:pt x="50" y="3"/>
                    </a:lnTo>
                    <a:lnTo>
                      <a:pt x="42" y="3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8" y="3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15" name="Freeform 93"/>
              <p:cNvSpPr>
                <a:spLocks/>
              </p:cNvSpPr>
              <p:nvPr/>
            </p:nvSpPr>
            <p:spPr bwMode="auto">
              <a:xfrm>
                <a:off x="5472" y="1919"/>
                <a:ext cx="5" cy="19"/>
              </a:xfrm>
              <a:custGeom>
                <a:avLst/>
                <a:gdLst>
                  <a:gd name="T0" fmla="*/ 0 w 5"/>
                  <a:gd name="T1" fmla="*/ 19 h 19"/>
                  <a:gd name="T2" fmla="*/ 3 w 5"/>
                  <a:gd name="T3" fmla="*/ 13 h 19"/>
                  <a:gd name="T4" fmla="*/ 5 w 5"/>
                  <a:gd name="T5" fmla="*/ 0 h 19"/>
                  <a:gd name="T6" fmla="*/ 3 w 5"/>
                  <a:gd name="T7" fmla="*/ 5 h 19"/>
                  <a:gd name="T8" fmla="*/ 0 w 5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9"/>
                  <a:gd name="T17" fmla="*/ 5 w 5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9">
                    <a:moveTo>
                      <a:pt x="0" y="19"/>
                    </a:moveTo>
                    <a:lnTo>
                      <a:pt x="3" y="13"/>
                    </a:lnTo>
                    <a:lnTo>
                      <a:pt x="5" y="0"/>
                    </a:lnTo>
                    <a:lnTo>
                      <a:pt x="3" y="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16" name="Freeform 94"/>
              <p:cNvSpPr>
                <a:spLocks/>
              </p:cNvSpPr>
              <p:nvPr/>
            </p:nvSpPr>
            <p:spPr bwMode="auto">
              <a:xfrm>
                <a:off x="5470" y="1919"/>
                <a:ext cx="10" cy="19"/>
              </a:xfrm>
              <a:custGeom>
                <a:avLst/>
                <a:gdLst>
                  <a:gd name="T0" fmla="*/ 5 w 10"/>
                  <a:gd name="T1" fmla="*/ 0 h 19"/>
                  <a:gd name="T2" fmla="*/ 5 w 10"/>
                  <a:gd name="T3" fmla="*/ 0 h 19"/>
                  <a:gd name="T4" fmla="*/ 2 w 10"/>
                  <a:gd name="T5" fmla="*/ 11 h 19"/>
                  <a:gd name="T6" fmla="*/ 0 w 10"/>
                  <a:gd name="T7" fmla="*/ 19 h 19"/>
                  <a:gd name="T8" fmla="*/ 2 w 10"/>
                  <a:gd name="T9" fmla="*/ 19 h 19"/>
                  <a:gd name="T10" fmla="*/ 7 w 10"/>
                  <a:gd name="T11" fmla="*/ 13 h 19"/>
                  <a:gd name="T12" fmla="*/ 10 w 10"/>
                  <a:gd name="T13" fmla="*/ 0 h 19"/>
                  <a:gd name="T14" fmla="*/ 10 w 10"/>
                  <a:gd name="T15" fmla="*/ 0 h 19"/>
                  <a:gd name="T16" fmla="*/ 5 w 10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19"/>
                  <a:gd name="T29" fmla="*/ 10 w 10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19">
                    <a:moveTo>
                      <a:pt x="5" y="0"/>
                    </a:moveTo>
                    <a:lnTo>
                      <a:pt x="5" y="0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7" y="13"/>
                    </a:lnTo>
                    <a:lnTo>
                      <a:pt x="1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17" name="Freeform 95"/>
              <p:cNvSpPr>
                <a:spLocks/>
              </p:cNvSpPr>
              <p:nvPr/>
            </p:nvSpPr>
            <p:spPr bwMode="auto">
              <a:xfrm>
                <a:off x="5470" y="1919"/>
                <a:ext cx="10" cy="21"/>
              </a:xfrm>
              <a:custGeom>
                <a:avLst/>
                <a:gdLst>
                  <a:gd name="T0" fmla="*/ 0 w 10"/>
                  <a:gd name="T1" fmla="*/ 19 h 21"/>
                  <a:gd name="T2" fmla="*/ 2 w 10"/>
                  <a:gd name="T3" fmla="*/ 21 h 21"/>
                  <a:gd name="T4" fmla="*/ 7 w 10"/>
                  <a:gd name="T5" fmla="*/ 5 h 21"/>
                  <a:gd name="T6" fmla="*/ 5 w 10"/>
                  <a:gd name="T7" fmla="*/ 0 h 21"/>
                  <a:gd name="T8" fmla="*/ 10 w 10"/>
                  <a:gd name="T9" fmla="*/ 0 h 21"/>
                  <a:gd name="T10" fmla="*/ 2 w 10"/>
                  <a:gd name="T11" fmla="*/ 5 h 21"/>
                  <a:gd name="T12" fmla="*/ 0 w 10"/>
                  <a:gd name="T13" fmla="*/ 16 h 21"/>
                  <a:gd name="T14" fmla="*/ 2 w 10"/>
                  <a:gd name="T15" fmla="*/ 19 h 21"/>
                  <a:gd name="T16" fmla="*/ 0 w 10"/>
                  <a:gd name="T17" fmla="*/ 19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21"/>
                  <a:gd name="T29" fmla="*/ 10 w 10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21">
                    <a:moveTo>
                      <a:pt x="0" y="19"/>
                    </a:moveTo>
                    <a:lnTo>
                      <a:pt x="2" y="21"/>
                    </a:lnTo>
                    <a:lnTo>
                      <a:pt x="7" y="5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2" y="5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18" name="Freeform 96"/>
              <p:cNvSpPr>
                <a:spLocks/>
              </p:cNvSpPr>
              <p:nvPr/>
            </p:nvSpPr>
            <p:spPr bwMode="auto">
              <a:xfrm>
                <a:off x="5527" y="1906"/>
                <a:ext cx="34" cy="11"/>
              </a:xfrm>
              <a:custGeom>
                <a:avLst/>
                <a:gdLst>
                  <a:gd name="T0" fmla="*/ 0 w 34"/>
                  <a:gd name="T1" fmla="*/ 3 h 11"/>
                  <a:gd name="T2" fmla="*/ 8 w 34"/>
                  <a:gd name="T3" fmla="*/ 0 h 11"/>
                  <a:gd name="T4" fmla="*/ 18 w 34"/>
                  <a:gd name="T5" fmla="*/ 0 h 11"/>
                  <a:gd name="T6" fmla="*/ 24 w 34"/>
                  <a:gd name="T7" fmla="*/ 5 h 11"/>
                  <a:gd name="T8" fmla="*/ 29 w 34"/>
                  <a:gd name="T9" fmla="*/ 11 h 11"/>
                  <a:gd name="T10" fmla="*/ 31 w 34"/>
                  <a:gd name="T11" fmla="*/ 8 h 11"/>
                  <a:gd name="T12" fmla="*/ 34 w 34"/>
                  <a:gd name="T13" fmla="*/ 5 h 11"/>
                  <a:gd name="T14" fmla="*/ 31 w 34"/>
                  <a:gd name="T15" fmla="*/ 5 h 11"/>
                  <a:gd name="T16" fmla="*/ 26 w 34"/>
                  <a:gd name="T17" fmla="*/ 3 h 11"/>
                  <a:gd name="T18" fmla="*/ 21 w 34"/>
                  <a:gd name="T19" fmla="*/ 0 h 11"/>
                  <a:gd name="T20" fmla="*/ 16 w 34"/>
                  <a:gd name="T21" fmla="*/ 0 h 11"/>
                  <a:gd name="T22" fmla="*/ 8 w 34"/>
                  <a:gd name="T23" fmla="*/ 0 h 11"/>
                  <a:gd name="T24" fmla="*/ 3 w 34"/>
                  <a:gd name="T25" fmla="*/ 3 h 11"/>
                  <a:gd name="T26" fmla="*/ 0 w 34"/>
                  <a:gd name="T27" fmla="*/ 3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4"/>
                  <a:gd name="T43" fmla="*/ 0 h 11"/>
                  <a:gd name="T44" fmla="*/ 34 w 34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4" h="11">
                    <a:moveTo>
                      <a:pt x="0" y="3"/>
                    </a:moveTo>
                    <a:lnTo>
                      <a:pt x="8" y="0"/>
                    </a:lnTo>
                    <a:lnTo>
                      <a:pt x="18" y="0"/>
                    </a:lnTo>
                    <a:lnTo>
                      <a:pt x="24" y="5"/>
                    </a:lnTo>
                    <a:lnTo>
                      <a:pt x="29" y="11"/>
                    </a:lnTo>
                    <a:lnTo>
                      <a:pt x="31" y="8"/>
                    </a:lnTo>
                    <a:lnTo>
                      <a:pt x="34" y="5"/>
                    </a:lnTo>
                    <a:lnTo>
                      <a:pt x="31" y="5"/>
                    </a:lnTo>
                    <a:lnTo>
                      <a:pt x="26" y="3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19" name="Freeform 97"/>
              <p:cNvSpPr>
                <a:spLocks/>
              </p:cNvSpPr>
              <p:nvPr/>
            </p:nvSpPr>
            <p:spPr bwMode="auto">
              <a:xfrm>
                <a:off x="5527" y="1904"/>
                <a:ext cx="18" cy="7"/>
              </a:xfrm>
              <a:custGeom>
                <a:avLst/>
                <a:gdLst>
                  <a:gd name="T0" fmla="*/ 18 w 18"/>
                  <a:gd name="T1" fmla="*/ 0 h 7"/>
                  <a:gd name="T2" fmla="*/ 18 w 18"/>
                  <a:gd name="T3" fmla="*/ 0 h 7"/>
                  <a:gd name="T4" fmla="*/ 8 w 18"/>
                  <a:gd name="T5" fmla="*/ 2 h 7"/>
                  <a:gd name="T6" fmla="*/ 0 w 18"/>
                  <a:gd name="T7" fmla="*/ 5 h 7"/>
                  <a:gd name="T8" fmla="*/ 3 w 18"/>
                  <a:gd name="T9" fmla="*/ 7 h 7"/>
                  <a:gd name="T10" fmla="*/ 8 w 18"/>
                  <a:gd name="T11" fmla="*/ 5 h 7"/>
                  <a:gd name="T12" fmla="*/ 18 w 18"/>
                  <a:gd name="T13" fmla="*/ 5 h 7"/>
                  <a:gd name="T14" fmla="*/ 18 w 18"/>
                  <a:gd name="T15" fmla="*/ 5 h 7"/>
                  <a:gd name="T16" fmla="*/ 18 w 18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7"/>
                  <a:gd name="T29" fmla="*/ 18 w 18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7">
                    <a:moveTo>
                      <a:pt x="18" y="0"/>
                    </a:moveTo>
                    <a:lnTo>
                      <a:pt x="18" y="0"/>
                    </a:lnTo>
                    <a:lnTo>
                      <a:pt x="8" y="2"/>
                    </a:lnTo>
                    <a:lnTo>
                      <a:pt x="0" y="5"/>
                    </a:lnTo>
                    <a:lnTo>
                      <a:pt x="3" y="7"/>
                    </a:lnTo>
                    <a:lnTo>
                      <a:pt x="8" y="5"/>
                    </a:lnTo>
                    <a:lnTo>
                      <a:pt x="18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20" name="Freeform 98"/>
              <p:cNvSpPr>
                <a:spLocks/>
              </p:cNvSpPr>
              <p:nvPr/>
            </p:nvSpPr>
            <p:spPr bwMode="auto">
              <a:xfrm>
                <a:off x="5545" y="1904"/>
                <a:ext cx="11" cy="13"/>
              </a:xfrm>
              <a:custGeom>
                <a:avLst/>
                <a:gdLst>
                  <a:gd name="T0" fmla="*/ 11 w 11"/>
                  <a:gd name="T1" fmla="*/ 10 h 13"/>
                  <a:gd name="T2" fmla="*/ 11 w 11"/>
                  <a:gd name="T3" fmla="*/ 10 h 13"/>
                  <a:gd name="T4" fmla="*/ 8 w 11"/>
                  <a:gd name="T5" fmla="*/ 5 h 13"/>
                  <a:gd name="T6" fmla="*/ 0 w 11"/>
                  <a:gd name="T7" fmla="*/ 0 h 13"/>
                  <a:gd name="T8" fmla="*/ 0 w 11"/>
                  <a:gd name="T9" fmla="*/ 5 h 13"/>
                  <a:gd name="T10" fmla="*/ 6 w 11"/>
                  <a:gd name="T11" fmla="*/ 7 h 13"/>
                  <a:gd name="T12" fmla="*/ 8 w 11"/>
                  <a:gd name="T13" fmla="*/ 13 h 13"/>
                  <a:gd name="T14" fmla="*/ 8 w 11"/>
                  <a:gd name="T15" fmla="*/ 13 h 13"/>
                  <a:gd name="T16" fmla="*/ 11 w 11"/>
                  <a:gd name="T17" fmla="*/ 1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3"/>
                  <a:gd name="T29" fmla="*/ 11 w 11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3">
                    <a:moveTo>
                      <a:pt x="11" y="10"/>
                    </a:moveTo>
                    <a:lnTo>
                      <a:pt x="11" y="10"/>
                    </a:lnTo>
                    <a:lnTo>
                      <a:pt x="8" y="5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7"/>
                    </a:lnTo>
                    <a:lnTo>
                      <a:pt x="8" y="13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21" name="Freeform 99"/>
              <p:cNvSpPr>
                <a:spLocks/>
              </p:cNvSpPr>
              <p:nvPr/>
            </p:nvSpPr>
            <p:spPr bwMode="auto">
              <a:xfrm>
                <a:off x="5553" y="1909"/>
                <a:ext cx="8" cy="8"/>
              </a:xfrm>
              <a:custGeom>
                <a:avLst/>
                <a:gdLst>
                  <a:gd name="T0" fmla="*/ 8 w 8"/>
                  <a:gd name="T1" fmla="*/ 0 h 8"/>
                  <a:gd name="T2" fmla="*/ 8 w 8"/>
                  <a:gd name="T3" fmla="*/ 0 h 8"/>
                  <a:gd name="T4" fmla="*/ 3 w 8"/>
                  <a:gd name="T5" fmla="*/ 5 h 8"/>
                  <a:gd name="T6" fmla="*/ 3 w 8"/>
                  <a:gd name="T7" fmla="*/ 5 h 8"/>
                  <a:gd name="T8" fmla="*/ 0 w 8"/>
                  <a:gd name="T9" fmla="*/ 8 h 8"/>
                  <a:gd name="T10" fmla="*/ 5 w 8"/>
                  <a:gd name="T11" fmla="*/ 8 h 8"/>
                  <a:gd name="T12" fmla="*/ 8 w 8"/>
                  <a:gd name="T13" fmla="*/ 5 h 8"/>
                  <a:gd name="T14" fmla="*/ 8 w 8"/>
                  <a:gd name="T15" fmla="*/ 5 h 8"/>
                  <a:gd name="T16" fmla="*/ 8 w 8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8" y="0"/>
                    </a:moveTo>
                    <a:lnTo>
                      <a:pt x="8" y="0"/>
                    </a:lnTo>
                    <a:lnTo>
                      <a:pt x="3" y="5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22" name="Freeform 100"/>
              <p:cNvSpPr>
                <a:spLocks/>
              </p:cNvSpPr>
              <p:nvPr/>
            </p:nvSpPr>
            <p:spPr bwMode="auto">
              <a:xfrm>
                <a:off x="5551" y="1909"/>
                <a:ext cx="10" cy="5"/>
              </a:xfrm>
              <a:custGeom>
                <a:avLst/>
                <a:gdLst>
                  <a:gd name="T0" fmla="*/ 0 w 10"/>
                  <a:gd name="T1" fmla="*/ 2 h 5"/>
                  <a:gd name="T2" fmla="*/ 0 w 10"/>
                  <a:gd name="T3" fmla="*/ 2 h 5"/>
                  <a:gd name="T4" fmla="*/ 7 w 10"/>
                  <a:gd name="T5" fmla="*/ 5 h 5"/>
                  <a:gd name="T6" fmla="*/ 10 w 10"/>
                  <a:gd name="T7" fmla="*/ 0 h 5"/>
                  <a:gd name="T8" fmla="*/ 10 w 10"/>
                  <a:gd name="T9" fmla="*/ 5 h 5"/>
                  <a:gd name="T10" fmla="*/ 10 w 10"/>
                  <a:gd name="T11" fmla="*/ 0 h 5"/>
                  <a:gd name="T12" fmla="*/ 2 w 10"/>
                  <a:gd name="T13" fmla="*/ 0 h 5"/>
                  <a:gd name="T14" fmla="*/ 2 w 10"/>
                  <a:gd name="T15" fmla="*/ 0 h 5"/>
                  <a:gd name="T16" fmla="*/ 0 w 10"/>
                  <a:gd name="T17" fmla="*/ 2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5"/>
                  <a:gd name="T29" fmla="*/ 10 w 10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5">
                    <a:moveTo>
                      <a:pt x="0" y="2"/>
                    </a:moveTo>
                    <a:lnTo>
                      <a:pt x="0" y="2"/>
                    </a:lnTo>
                    <a:lnTo>
                      <a:pt x="7" y="5"/>
                    </a:lnTo>
                    <a:lnTo>
                      <a:pt x="10" y="0"/>
                    </a:lnTo>
                    <a:lnTo>
                      <a:pt x="10" y="5"/>
                    </a:lnTo>
                    <a:lnTo>
                      <a:pt x="10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23" name="Freeform 101"/>
              <p:cNvSpPr>
                <a:spLocks/>
              </p:cNvSpPr>
              <p:nvPr/>
            </p:nvSpPr>
            <p:spPr bwMode="auto">
              <a:xfrm>
                <a:off x="5543" y="1904"/>
                <a:ext cx="10" cy="7"/>
              </a:xfrm>
              <a:custGeom>
                <a:avLst/>
                <a:gdLst>
                  <a:gd name="T0" fmla="*/ 0 w 10"/>
                  <a:gd name="T1" fmla="*/ 2 h 7"/>
                  <a:gd name="T2" fmla="*/ 0 w 10"/>
                  <a:gd name="T3" fmla="*/ 2 h 7"/>
                  <a:gd name="T4" fmla="*/ 5 w 10"/>
                  <a:gd name="T5" fmla="*/ 2 h 7"/>
                  <a:gd name="T6" fmla="*/ 8 w 10"/>
                  <a:gd name="T7" fmla="*/ 7 h 7"/>
                  <a:gd name="T8" fmla="*/ 10 w 10"/>
                  <a:gd name="T9" fmla="*/ 5 h 7"/>
                  <a:gd name="T10" fmla="*/ 5 w 10"/>
                  <a:gd name="T11" fmla="*/ 0 h 7"/>
                  <a:gd name="T12" fmla="*/ 0 w 10"/>
                  <a:gd name="T13" fmla="*/ 0 h 7"/>
                  <a:gd name="T14" fmla="*/ 0 w 10"/>
                  <a:gd name="T15" fmla="*/ 0 h 7"/>
                  <a:gd name="T16" fmla="*/ 0 w 10"/>
                  <a:gd name="T17" fmla="*/ 2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7"/>
                  <a:gd name="T29" fmla="*/ 10 w 10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7">
                    <a:moveTo>
                      <a:pt x="0" y="2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24" name="Freeform 102"/>
              <p:cNvSpPr>
                <a:spLocks/>
              </p:cNvSpPr>
              <p:nvPr/>
            </p:nvSpPr>
            <p:spPr bwMode="auto">
              <a:xfrm>
                <a:off x="5530" y="1904"/>
                <a:ext cx="13" cy="7"/>
              </a:xfrm>
              <a:custGeom>
                <a:avLst/>
                <a:gdLst>
                  <a:gd name="T0" fmla="*/ 0 w 13"/>
                  <a:gd name="T1" fmla="*/ 7 h 7"/>
                  <a:gd name="T2" fmla="*/ 0 w 13"/>
                  <a:gd name="T3" fmla="*/ 7 h 7"/>
                  <a:gd name="T4" fmla="*/ 5 w 13"/>
                  <a:gd name="T5" fmla="*/ 5 h 7"/>
                  <a:gd name="T6" fmla="*/ 13 w 13"/>
                  <a:gd name="T7" fmla="*/ 2 h 7"/>
                  <a:gd name="T8" fmla="*/ 13 w 13"/>
                  <a:gd name="T9" fmla="*/ 0 h 7"/>
                  <a:gd name="T10" fmla="*/ 5 w 13"/>
                  <a:gd name="T11" fmla="*/ 2 h 7"/>
                  <a:gd name="T12" fmla="*/ 0 w 13"/>
                  <a:gd name="T13" fmla="*/ 2 h 7"/>
                  <a:gd name="T14" fmla="*/ 0 w 13"/>
                  <a:gd name="T15" fmla="*/ 2 h 7"/>
                  <a:gd name="T16" fmla="*/ 0 w 13"/>
                  <a:gd name="T17" fmla="*/ 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7"/>
                  <a:gd name="T29" fmla="*/ 13 w 13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7">
                    <a:moveTo>
                      <a:pt x="0" y="7"/>
                    </a:moveTo>
                    <a:lnTo>
                      <a:pt x="0" y="7"/>
                    </a:lnTo>
                    <a:lnTo>
                      <a:pt x="5" y="5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25" name="Freeform 103"/>
              <p:cNvSpPr>
                <a:spLocks/>
              </p:cNvSpPr>
              <p:nvPr/>
            </p:nvSpPr>
            <p:spPr bwMode="auto">
              <a:xfrm>
                <a:off x="5527" y="1906"/>
                <a:ext cx="3" cy="5"/>
              </a:xfrm>
              <a:custGeom>
                <a:avLst/>
                <a:gdLst>
                  <a:gd name="T0" fmla="*/ 0 w 3"/>
                  <a:gd name="T1" fmla="*/ 3 h 5"/>
                  <a:gd name="T2" fmla="*/ 0 w 3"/>
                  <a:gd name="T3" fmla="*/ 5 h 5"/>
                  <a:gd name="T4" fmla="*/ 3 w 3"/>
                  <a:gd name="T5" fmla="*/ 5 h 5"/>
                  <a:gd name="T6" fmla="*/ 3 w 3"/>
                  <a:gd name="T7" fmla="*/ 0 h 5"/>
                  <a:gd name="T8" fmla="*/ 0 w 3"/>
                  <a:gd name="T9" fmla="*/ 3 h 5"/>
                  <a:gd name="T10" fmla="*/ 0 w 3"/>
                  <a:gd name="T11" fmla="*/ 3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3"/>
                    </a:moveTo>
                    <a:lnTo>
                      <a:pt x="0" y="5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26" name="Freeform 104"/>
              <p:cNvSpPr>
                <a:spLocks/>
              </p:cNvSpPr>
              <p:nvPr/>
            </p:nvSpPr>
            <p:spPr bwMode="auto">
              <a:xfrm>
                <a:off x="5561" y="1917"/>
                <a:ext cx="24" cy="13"/>
              </a:xfrm>
              <a:custGeom>
                <a:avLst/>
                <a:gdLst>
                  <a:gd name="T0" fmla="*/ 0 w 24"/>
                  <a:gd name="T1" fmla="*/ 0 h 13"/>
                  <a:gd name="T2" fmla="*/ 0 w 24"/>
                  <a:gd name="T3" fmla="*/ 2 h 13"/>
                  <a:gd name="T4" fmla="*/ 5 w 24"/>
                  <a:gd name="T5" fmla="*/ 5 h 13"/>
                  <a:gd name="T6" fmla="*/ 16 w 24"/>
                  <a:gd name="T7" fmla="*/ 10 h 13"/>
                  <a:gd name="T8" fmla="*/ 24 w 24"/>
                  <a:gd name="T9" fmla="*/ 13 h 13"/>
                  <a:gd name="T10" fmla="*/ 13 w 24"/>
                  <a:gd name="T11" fmla="*/ 7 h 13"/>
                  <a:gd name="T12" fmla="*/ 0 w 24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3"/>
                  <a:gd name="T23" fmla="*/ 24 w 24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3">
                    <a:moveTo>
                      <a:pt x="0" y="0"/>
                    </a:moveTo>
                    <a:lnTo>
                      <a:pt x="0" y="2"/>
                    </a:lnTo>
                    <a:lnTo>
                      <a:pt x="5" y="5"/>
                    </a:lnTo>
                    <a:lnTo>
                      <a:pt x="16" y="10"/>
                    </a:lnTo>
                    <a:lnTo>
                      <a:pt x="24" y="13"/>
                    </a:lnTo>
                    <a:lnTo>
                      <a:pt x="1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27" name="Freeform 105"/>
              <p:cNvSpPr>
                <a:spLocks/>
              </p:cNvSpPr>
              <p:nvPr/>
            </p:nvSpPr>
            <p:spPr bwMode="auto">
              <a:xfrm>
                <a:off x="5558" y="1917"/>
                <a:ext cx="8" cy="7"/>
              </a:xfrm>
              <a:custGeom>
                <a:avLst/>
                <a:gdLst>
                  <a:gd name="T0" fmla="*/ 8 w 8"/>
                  <a:gd name="T1" fmla="*/ 5 h 7"/>
                  <a:gd name="T2" fmla="*/ 8 w 8"/>
                  <a:gd name="T3" fmla="*/ 5 h 7"/>
                  <a:gd name="T4" fmla="*/ 6 w 8"/>
                  <a:gd name="T5" fmla="*/ 2 h 7"/>
                  <a:gd name="T6" fmla="*/ 6 w 8"/>
                  <a:gd name="T7" fmla="*/ 0 h 7"/>
                  <a:gd name="T8" fmla="*/ 0 w 8"/>
                  <a:gd name="T9" fmla="*/ 0 h 7"/>
                  <a:gd name="T10" fmla="*/ 3 w 8"/>
                  <a:gd name="T11" fmla="*/ 5 h 7"/>
                  <a:gd name="T12" fmla="*/ 6 w 8"/>
                  <a:gd name="T13" fmla="*/ 7 h 7"/>
                  <a:gd name="T14" fmla="*/ 6 w 8"/>
                  <a:gd name="T15" fmla="*/ 7 h 7"/>
                  <a:gd name="T16" fmla="*/ 8 w 8"/>
                  <a:gd name="T17" fmla="*/ 5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7"/>
                  <a:gd name="T29" fmla="*/ 8 w 8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7">
                    <a:moveTo>
                      <a:pt x="8" y="5"/>
                    </a:moveTo>
                    <a:lnTo>
                      <a:pt x="8" y="5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6" y="7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28" name="Freeform 106"/>
              <p:cNvSpPr>
                <a:spLocks/>
              </p:cNvSpPr>
              <p:nvPr/>
            </p:nvSpPr>
            <p:spPr bwMode="auto">
              <a:xfrm>
                <a:off x="5564" y="1922"/>
                <a:ext cx="21" cy="10"/>
              </a:xfrm>
              <a:custGeom>
                <a:avLst/>
                <a:gdLst>
                  <a:gd name="T0" fmla="*/ 21 w 21"/>
                  <a:gd name="T1" fmla="*/ 5 h 10"/>
                  <a:gd name="T2" fmla="*/ 21 w 21"/>
                  <a:gd name="T3" fmla="*/ 5 h 10"/>
                  <a:gd name="T4" fmla="*/ 13 w 21"/>
                  <a:gd name="T5" fmla="*/ 2 h 10"/>
                  <a:gd name="T6" fmla="*/ 2 w 21"/>
                  <a:gd name="T7" fmla="*/ 0 h 10"/>
                  <a:gd name="T8" fmla="*/ 0 w 21"/>
                  <a:gd name="T9" fmla="*/ 2 h 10"/>
                  <a:gd name="T10" fmla="*/ 10 w 21"/>
                  <a:gd name="T11" fmla="*/ 8 h 10"/>
                  <a:gd name="T12" fmla="*/ 21 w 21"/>
                  <a:gd name="T13" fmla="*/ 10 h 10"/>
                  <a:gd name="T14" fmla="*/ 21 w 21"/>
                  <a:gd name="T15" fmla="*/ 10 h 10"/>
                  <a:gd name="T16" fmla="*/ 21 w 21"/>
                  <a:gd name="T17" fmla="*/ 5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0"/>
                  <a:gd name="T29" fmla="*/ 21 w 21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0">
                    <a:moveTo>
                      <a:pt x="21" y="5"/>
                    </a:moveTo>
                    <a:lnTo>
                      <a:pt x="21" y="5"/>
                    </a:lnTo>
                    <a:lnTo>
                      <a:pt x="1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10" y="8"/>
                    </a:lnTo>
                    <a:lnTo>
                      <a:pt x="21" y="10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29" name="Freeform 107"/>
              <p:cNvSpPr>
                <a:spLocks/>
              </p:cNvSpPr>
              <p:nvPr/>
            </p:nvSpPr>
            <p:spPr bwMode="auto">
              <a:xfrm>
                <a:off x="5558" y="1917"/>
                <a:ext cx="27" cy="15"/>
              </a:xfrm>
              <a:custGeom>
                <a:avLst/>
                <a:gdLst>
                  <a:gd name="T0" fmla="*/ 6 w 27"/>
                  <a:gd name="T1" fmla="*/ 0 h 15"/>
                  <a:gd name="T2" fmla="*/ 0 w 27"/>
                  <a:gd name="T3" fmla="*/ 0 h 15"/>
                  <a:gd name="T4" fmla="*/ 16 w 27"/>
                  <a:gd name="T5" fmla="*/ 10 h 15"/>
                  <a:gd name="T6" fmla="*/ 27 w 27"/>
                  <a:gd name="T7" fmla="*/ 10 h 15"/>
                  <a:gd name="T8" fmla="*/ 27 w 27"/>
                  <a:gd name="T9" fmla="*/ 15 h 15"/>
                  <a:gd name="T10" fmla="*/ 19 w 27"/>
                  <a:gd name="T11" fmla="*/ 7 h 15"/>
                  <a:gd name="T12" fmla="*/ 6 w 27"/>
                  <a:gd name="T13" fmla="*/ 0 h 15"/>
                  <a:gd name="T14" fmla="*/ 0 w 27"/>
                  <a:gd name="T15" fmla="*/ 0 h 15"/>
                  <a:gd name="T16" fmla="*/ 6 w 27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15"/>
                  <a:gd name="T29" fmla="*/ 27 w 27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15">
                    <a:moveTo>
                      <a:pt x="6" y="0"/>
                    </a:moveTo>
                    <a:lnTo>
                      <a:pt x="0" y="0"/>
                    </a:lnTo>
                    <a:lnTo>
                      <a:pt x="16" y="10"/>
                    </a:lnTo>
                    <a:lnTo>
                      <a:pt x="27" y="10"/>
                    </a:lnTo>
                    <a:lnTo>
                      <a:pt x="27" y="15"/>
                    </a:lnTo>
                    <a:lnTo>
                      <a:pt x="19" y="7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30" name="Freeform 108"/>
              <p:cNvSpPr>
                <a:spLocks/>
              </p:cNvSpPr>
              <p:nvPr/>
            </p:nvSpPr>
            <p:spPr bwMode="auto">
              <a:xfrm>
                <a:off x="5548" y="1888"/>
                <a:ext cx="8" cy="16"/>
              </a:xfrm>
              <a:custGeom>
                <a:avLst/>
                <a:gdLst>
                  <a:gd name="T0" fmla="*/ 8 w 8"/>
                  <a:gd name="T1" fmla="*/ 16 h 16"/>
                  <a:gd name="T2" fmla="*/ 8 w 8"/>
                  <a:gd name="T3" fmla="*/ 10 h 16"/>
                  <a:gd name="T4" fmla="*/ 5 w 8"/>
                  <a:gd name="T5" fmla="*/ 5 h 16"/>
                  <a:gd name="T6" fmla="*/ 0 w 8"/>
                  <a:gd name="T7" fmla="*/ 0 h 16"/>
                  <a:gd name="T8" fmla="*/ 0 w 8"/>
                  <a:gd name="T9" fmla="*/ 0 h 16"/>
                  <a:gd name="T10" fmla="*/ 3 w 8"/>
                  <a:gd name="T11" fmla="*/ 5 h 16"/>
                  <a:gd name="T12" fmla="*/ 8 w 8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6"/>
                  <a:gd name="T23" fmla="*/ 8 w 8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6">
                    <a:moveTo>
                      <a:pt x="8" y="16"/>
                    </a:moveTo>
                    <a:lnTo>
                      <a:pt x="8" y="10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31" name="Freeform 109"/>
              <p:cNvSpPr>
                <a:spLocks/>
              </p:cNvSpPr>
              <p:nvPr/>
            </p:nvSpPr>
            <p:spPr bwMode="auto">
              <a:xfrm>
                <a:off x="5553" y="1891"/>
                <a:ext cx="5" cy="13"/>
              </a:xfrm>
              <a:custGeom>
                <a:avLst/>
                <a:gdLst>
                  <a:gd name="T0" fmla="*/ 0 w 5"/>
                  <a:gd name="T1" fmla="*/ 2 h 13"/>
                  <a:gd name="T2" fmla="*/ 0 w 5"/>
                  <a:gd name="T3" fmla="*/ 2 h 13"/>
                  <a:gd name="T4" fmla="*/ 3 w 5"/>
                  <a:gd name="T5" fmla="*/ 7 h 13"/>
                  <a:gd name="T6" fmla="*/ 3 w 5"/>
                  <a:gd name="T7" fmla="*/ 13 h 13"/>
                  <a:gd name="T8" fmla="*/ 5 w 5"/>
                  <a:gd name="T9" fmla="*/ 13 h 13"/>
                  <a:gd name="T10" fmla="*/ 5 w 5"/>
                  <a:gd name="T11" fmla="*/ 7 h 13"/>
                  <a:gd name="T12" fmla="*/ 3 w 5"/>
                  <a:gd name="T13" fmla="*/ 0 h 13"/>
                  <a:gd name="T14" fmla="*/ 3 w 5"/>
                  <a:gd name="T15" fmla="*/ 0 h 13"/>
                  <a:gd name="T16" fmla="*/ 0 w 5"/>
                  <a:gd name="T17" fmla="*/ 2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3"/>
                  <a:gd name="T29" fmla="*/ 5 w 5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3">
                    <a:moveTo>
                      <a:pt x="0" y="2"/>
                    </a:moveTo>
                    <a:lnTo>
                      <a:pt x="0" y="2"/>
                    </a:lnTo>
                    <a:lnTo>
                      <a:pt x="3" y="7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5" y="7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32" name="Freeform 110"/>
              <p:cNvSpPr>
                <a:spLocks/>
              </p:cNvSpPr>
              <p:nvPr/>
            </p:nvSpPr>
            <p:spPr bwMode="auto">
              <a:xfrm>
                <a:off x="5545" y="1885"/>
                <a:ext cx="11" cy="8"/>
              </a:xfrm>
              <a:custGeom>
                <a:avLst/>
                <a:gdLst>
                  <a:gd name="T0" fmla="*/ 3 w 11"/>
                  <a:gd name="T1" fmla="*/ 0 h 8"/>
                  <a:gd name="T2" fmla="*/ 0 w 11"/>
                  <a:gd name="T3" fmla="*/ 6 h 8"/>
                  <a:gd name="T4" fmla="*/ 3 w 11"/>
                  <a:gd name="T5" fmla="*/ 6 h 8"/>
                  <a:gd name="T6" fmla="*/ 8 w 11"/>
                  <a:gd name="T7" fmla="*/ 8 h 8"/>
                  <a:gd name="T8" fmla="*/ 11 w 11"/>
                  <a:gd name="T9" fmla="*/ 6 h 8"/>
                  <a:gd name="T10" fmla="*/ 6 w 11"/>
                  <a:gd name="T11" fmla="*/ 3 h 8"/>
                  <a:gd name="T12" fmla="*/ 3 w 11"/>
                  <a:gd name="T13" fmla="*/ 0 h 8"/>
                  <a:gd name="T14" fmla="*/ 0 w 11"/>
                  <a:gd name="T15" fmla="*/ 3 h 8"/>
                  <a:gd name="T16" fmla="*/ 3 w 11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8"/>
                  <a:gd name="T29" fmla="*/ 11 w 11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8">
                    <a:moveTo>
                      <a:pt x="3" y="0"/>
                    </a:moveTo>
                    <a:lnTo>
                      <a:pt x="0" y="6"/>
                    </a:lnTo>
                    <a:lnTo>
                      <a:pt x="3" y="6"/>
                    </a:lnTo>
                    <a:lnTo>
                      <a:pt x="8" y="8"/>
                    </a:lnTo>
                    <a:lnTo>
                      <a:pt x="11" y="6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33" name="Freeform 111"/>
              <p:cNvSpPr>
                <a:spLocks/>
              </p:cNvSpPr>
              <p:nvPr/>
            </p:nvSpPr>
            <p:spPr bwMode="auto">
              <a:xfrm>
                <a:off x="5545" y="1885"/>
                <a:ext cx="13" cy="19"/>
              </a:xfrm>
              <a:custGeom>
                <a:avLst/>
                <a:gdLst>
                  <a:gd name="T0" fmla="*/ 11 w 13"/>
                  <a:gd name="T1" fmla="*/ 19 h 19"/>
                  <a:gd name="T2" fmla="*/ 13 w 13"/>
                  <a:gd name="T3" fmla="*/ 19 h 19"/>
                  <a:gd name="T4" fmla="*/ 8 w 13"/>
                  <a:gd name="T5" fmla="*/ 6 h 19"/>
                  <a:gd name="T6" fmla="*/ 3 w 13"/>
                  <a:gd name="T7" fmla="*/ 0 h 19"/>
                  <a:gd name="T8" fmla="*/ 0 w 13"/>
                  <a:gd name="T9" fmla="*/ 3 h 19"/>
                  <a:gd name="T10" fmla="*/ 6 w 13"/>
                  <a:gd name="T11" fmla="*/ 8 h 19"/>
                  <a:gd name="T12" fmla="*/ 11 w 13"/>
                  <a:gd name="T13" fmla="*/ 19 h 19"/>
                  <a:gd name="T14" fmla="*/ 13 w 13"/>
                  <a:gd name="T15" fmla="*/ 19 h 19"/>
                  <a:gd name="T16" fmla="*/ 11 w 13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9"/>
                  <a:gd name="T29" fmla="*/ 13 w 13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9">
                    <a:moveTo>
                      <a:pt x="11" y="19"/>
                    </a:moveTo>
                    <a:lnTo>
                      <a:pt x="13" y="19"/>
                    </a:lnTo>
                    <a:lnTo>
                      <a:pt x="8" y="6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6" y="8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11" y="1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34" name="Freeform 112"/>
              <p:cNvSpPr>
                <a:spLocks/>
              </p:cNvSpPr>
              <p:nvPr/>
            </p:nvSpPr>
            <p:spPr bwMode="auto">
              <a:xfrm>
                <a:off x="5556" y="1864"/>
                <a:ext cx="10" cy="21"/>
              </a:xfrm>
              <a:custGeom>
                <a:avLst/>
                <a:gdLst>
                  <a:gd name="T0" fmla="*/ 0 w 10"/>
                  <a:gd name="T1" fmla="*/ 21 h 21"/>
                  <a:gd name="T2" fmla="*/ 0 w 10"/>
                  <a:gd name="T3" fmla="*/ 21 h 21"/>
                  <a:gd name="T4" fmla="*/ 5 w 10"/>
                  <a:gd name="T5" fmla="*/ 19 h 21"/>
                  <a:gd name="T6" fmla="*/ 8 w 10"/>
                  <a:gd name="T7" fmla="*/ 19 h 21"/>
                  <a:gd name="T8" fmla="*/ 10 w 10"/>
                  <a:gd name="T9" fmla="*/ 13 h 21"/>
                  <a:gd name="T10" fmla="*/ 10 w 10"/>
                  <a:gd name="T11" fmla="*/ 11 h 21"/>
                  <a:gd name="T12" fmla="*/ 10 w 10"/>
                  <a:gd name="T13" fmla="*/ 6 h 21"/>
                  <a:gd name="T14" fmla="*/ 5 w 10"/>
                  <a:gd name="T15" fmla="*/ 3 h 21"/>
                  <a:gd name="T16" fmla="*/ 2 w 10"/>
                  <a:gd name="T17" fmla="*/ 0 h 21"/>
                  <a:gd name="T18" fmla="*/ 2 w 10"/>
                  <a:gd name="T19" fmla="*/ 3 h 21"/>
                  <a:gd name="T20" fmla="*/ 2 w 10"/>
                  <a:gd name="T21" fmla="*/ 16 h 21"/>
                  <a:gd name="T22" fmla="*/ 0 w 10"/>
                  <a:gd name="T23" fmla="*/ 21 h 21"/>
                  <a:gd name="T24" fmla="*/ 0 w 10"/>
                  <a:gd name="T25" fmla="*/ 21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21"/>
                  <a:gd name="T41" fmla="*/ 10 w 10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21">
                    <a:moveTo>
                      <a:pt x="0" y="21"/>
                    </a:moveTo>
                    <a:lnTo>
                      <a:pt x="0" y="21"/>
                    </a:lnTo>
                    <a:lnTo>
                      <a:pt x="5" y="19"/>
                    </a:lnTo>
                    <a:lnTo>
                      <a:pt x="8" y="19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10" y="6"/>
                    </a:lnTo>
                    <a:lnTo>
                      <a:pt x="5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16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35" name="Freeform 113"/>
              <p:cNvSpPr>
                <a:spLocks/>
              </p:cNvSpPr>
              <p:nvPr/>
            </p:nvSpPr>
            <p:spPr bwMode="auto">
              <a:xfrm>
                <a:off x="5553" y="1880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8 w 8"/>
                  <a:gd name="T3" fmla="*/ 0 h 5"/>
                  <a:gd name="T4" fmla="*/ 3 w 8"/>
                  <a:gd name="T5" fmla="*/ 3 h 5"/>
                  <a:gd name="T6" fmla="*/ 0 w 8"/>
                  <a:gd name="T7" fmla="*/ 5 h 5"/>
                  <a:gd name="T8" fmla="*/ 5 w 8"/>
                  <a:gd name="T9" fmla="*/ 5 h 5"/>
                  <a:gd name="T10" fmla="*/ 5 w 8"/>
                  <a:gd name="T11" fmla="*/ 5 h 5"/>
                  <a:gd name="T12" fmla="*/ 8 w 8"/>
                  <a:gd name="T13" fmla="*/ 5 h 5"/>
                  <a:gd name="T14" fmla="*/ 8 w 8"/>
                  <a:gd name="T15" fmla="*/ 5 h 5"/>
                  <a:gd name="T16" fmla="*/ 8 w 8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5"/>
                  <a:gd name="T29" fmla="*/ 8 w 8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5">
                    <a:moveTo>
                      <a:pt x="8" y="0"/>
                    </a:moveTo>
                    <a:lnTo>
                      <a:pt x="8" y="0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36" name="Freeform 114"/>
              <p:cNvSpPr>
                <a:spLocks/>
              </p:cNvSpPr>
              <p:nvPr/>
            </p:nvSpPr>
            <p:spPr bwMode="auto">
              <a:xfrm>
                <a:off x="5561" y="1870"/>
                <a:ext cx="8" cy="15"/>
              </a:xfrm>
              <a:custGeom>
                <a:avLst/>
                <a:gdLst>
                  <a:gd name="T0" fmla="*/ 3 w 8"/>
                  <a:gd name="T1" fmla="*/ 2 h 15"/>
                  <a:gd name="T2" fmla="*/ 3 w 8"/>
                  <a:gd name="T3" fmla="*/ 2 h 15"/>
                  <a:gd name="T4" fmla="*/ 3 w 8"/>
                  <a:gd name="T5" fmla="*/ 5 h 15"/>
                  <a:gd name="T6" fmla="*/ 3 w 8"/>
                  <a:gd name="T7" fmla="*/ 7 h 15"/>
                  <a:gd name="T8" fmla="*/ 0 w 8"/>
                  <a:gd name="T9" fmla="*/ 10 h 15"/>
                  <a:gd name="T10" fmla="*/ 0 w 8"/>
                  <a:gd name="T11" fmla="*/ 10 h 15"/>
                  <a:gd name="T12" fmla="*/ 0 w 8"/>
                  <a:gd name="T13" fmla="*/ 15 h 15"/>
                  <a:gd name="T14" fmla="*/ 5 w 8"/>
                  <a:gd name="T15" fmla="*/ 13 h 15"/>
                  <a:gd name="T16" fmla="*/ 5 w 8"/>
                  <a:gd name="T17" fmla="*/ 7 h 15"/>
                  <a:gd name="T18" fmla="*/ 8 w 8"/>
                  <a:gd name="T19" fmla="*/ 5 h 15"/>
                  <a:gd name="T20" fmla="*/ 5 w 8"/>
                  <a:gd name="T21" fmla="*/ 0 h 15"/>
                  <a:gd name="T22" fmla="*/ 5 w 8"/>
                  <a:gd name="T23" fmla="*/ 0 h 15"/>
                  <a:gd name="T24" fmla="*/ 3 w 8"/>
                  <a:gd name="T25" fmla="*/ 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15"/>
                  <a:gd name="T41" fmla="*/ 8 w 8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15">
                    <a:moveTo>
                      <a:pt x="3" y="2"/>
                    </a:moveTo>
                    <a:lnTo>
                      <a:pt x="3" y="2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5" y="13"/>
                    </a:lnTo>
                    <a:lnTo>
                      <a:pt x="5" y="7"/>
                    </a:lnTo>
                    <a:lnTo>
                      <a:pt x="8" y="5"/>
                    </a:lnTo>
                    <a:lnTo>
                      <a:pt x="5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37" name="Freeform 115"/>
              <p:cNvSpPr>
                <a:spLocks/>
              </p:cNvSpPr>
              <p:nvPr/>
            </p:nvSpPr>
            <p:spPr bwMode="auto">
              <a:xfrm>
                <a:off x="5556" y="1862"/>
                <a:ext cx="10" cy="10"/>
              </a:xfrm>
              <a:custGeom>
                <a:avLst/>
                <a:gdLst>
                  <a:gd name="T0" fmla="*/ 0 w 10"/>
                  <a:gd name="T1" fmla="*/ 2 h 10"/>
                  <a:gd name="T2" fmla="*/ 0 w 10"/>
                  <a:gd name="T3" fmla="*/ 2 h 10"/>
                  <a:gd name="T4" fmla="*/ 5 w 10"/>
                  <a:gd name="T5" fmla="*/ 5 h 10"/>
                  <a:gd name="T6" fmla="*/ 8 w 10"/>
                  <a:gd name="T7" fmla="*/ 10 h 10"/>
                  <a:gd name="T8" fmla="*/ 10 w 10"/>
                  <a:gd name="T9" fmla="*/ 8 h 10"/>
                  <a:gd name="T10" fmla="*/ 8 w 10"/>
                  <a:gd name="T11" fmla="*/ 2 h 10"/>
                  <a:gd name="T12" fmla="*/ 2 w 10"/>
                  <a:gd name="T13" fmla="*/ 0 h 10"/>
                  <a:gd name="T14" fmla="*/ 2 w 10"/>
                  <a:gd name="T15" fmla="*/ 0 h 10"/>
                  <a:gd name="T16" fmla="*/ 0 w 10"/>
                  <a:gd name="T17" fmla="*/ 2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10"/>
                  <a:gd name="T29" fmla="*/ 10 w 10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10">
                    <a:moveTo>
                      <a:pt x="0" y="2"/>
                    </a:moveTo>
                    <a:lnTo>
                      <a:pt x="0" y="2"/>
                    </a:lnTo>
                    <a:lnTo>
                      <a:pt x="5" y="5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38" name="Freeform 116"/>
              <p:cNvSpPr>
                <a:spLocks/>
              </p:cNvSpPr>
              <p:nvPr/>
            </p:nvSpPr>
            <p:spPr bwMode="auto">
              <a:xfrm>
                <a:off x="5556" y="1862"/>
                <a:ext cx="5" cy="18"/>
              </a:xfrm>
              <a:custGeom>
                <a:avLst/>
                <a:gdLst>
                  <a:gd name="T0" fmla="*/ 5 w 5"/>
                  <a:gd name="T1" fmla="*/ 18 h 18"/>
                  <a:gd name="T2" fmla="*/ 5 w 5"/>
                  <a:gd name="T3" fmla="*/ 18 h 18"/>
                  <a:gd name="T4" fmla="*/ 5 w 5"/>
                  <a:gd name="T5" fmla="*/ 5 h 18"/>
                  <a:gd name="T6" fmla="*/ 0 w 5"/>
                  <a:gd name="T7" fmla="*/ 2 h 18"/>
                  <a:gd name="T8" fmla="*/ 2 w 5"/>
                  <a:gd name="T9" fmla="*/ 0 h 18"/>
                  <a:gd name="T10" fmla="*/ 2 w 5"/>
                  <a:gd name="T11" fmla="*/ 5 h 18"/>
                  <a:gd name="T12" fmla="*/ 2 w 5"/>
                  <a:gd name="T13" fmla="*/ 15 h 18"/>
                  <a:gd name="T14" fmla="*/ 2 w 5"/>
                  <a:gd name="T15" fmla="*/ 15 h 18"/>
                  <a:gd name="T16" fmla="*/ 5 w 5"/>
                  <a:gd name="T17" fmla="*/ 18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8"/>
                  <a:gd name="T29" fmla="*/ 5 w 5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8">
                    <a:moveTo>
                      <a:pt x="5" y="18"/>
                    </a:moveTo>
                    <a:lnTo>
                      <a:pt x="5" y="18"/>
                    </a:lnTo>
                    <a:lnTo>
                      <a:pt x="5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5"/>
                    </a:lnTo>
                    <a:lnTo>
                      <a:pt x="2" y="15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39" name="Freeform 117"/>
              <p:cNvSpPr>
                <a:spLocks/>
              </p:cNvSpPr>
              <p:nvPr/>
            </p:nvSpPr>
            <p:spPr bwMode="auto">
              <a:xfrm>
                <a:off x="5553" y="1877"/>
                <a:ext cx="8" cy="11"/>
              </a:xfrm>
              <a:custGeom>
                <a:avLst/>
                <a:gdLst>
                  <a:gd name="T0" fmla="*/ 0 w 8"/>
                  <a:gd name="T1" fmla="*/ 8 h 11"/>
                  <a:gd name="T2" fmla="*/ 3 w 8"/>
                  <a:gd name="T3" fmla="*/ 8 h 11"/>
                  <a:gd name="T4" fmla="*/ 5 w 8"/>
                  <a:gd name="T5" fmla="*/ 11 h 11"/>
                  <a:gd name="T6" fmla="*/ 8 w 8"/>
                  <a:gd name="T7" fmla="*/ 3 h 11"/>
                  <a:gd name="T8" fmla="*/ 5 w 8"/>
                  <a:gd name="T9" fmla="*/ 0 h 11"/>
                  <a:gd name="T10" fmla="*/ 0 w 8"/>
                  <a:gd name="T11" fmla="*/ 8 h 11"/>
                  <a:gd name="T12" fmla="*/ 5 w 8"/>
                  <a:gd name="T13" fmla="*/ 11 h 11"/>
                  <a:gd name="T14" fmla="*/ 5 w 8"/>
                  <a:gd name="T15" fmla="*/ 8 h 11"/>
                  <a:gd name="T16" fmla="*/ 5 w 8"/>
                  <a:gd name="T17" fmla="*/ 11 h 11"/>
                  <a:gd name="T18" fmla="*/ 5 w 8"/>
                  <a:gd name="T19" fmla="*/ 11 h 11"/>
                  <a:gd name="T20" fmla="*/ 5 w 8"/>
                  <a:gd name="T21" fmla="*/ 8 h 11"/>
                  <a:gd name="T22" fmla="*/ 0 w 8"/>
                  <a:gd name="T23" fmla="*/ 8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11"/>
                  <a:gd name="T38" fmla="*/ 8 w 8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11">
                    <a:moveTo>
                      <a:pt x="0" y="8"/>
                    </a:moveTo>
                    <a:lnTo>
                      <a:pt x="3" y="8"/>
                    </a:lnTo>
                    <a:lnTo>
                      <a:pt x="5" y="11"/>
                    </a:lnTo>
                    <a:lnTo>
                      <a:pt x="8" y="3"/>
                    </a:lnTo>
                    <a:lnTo>
                      <a:pt x="5" y="0"/>
                    </a:lnTo>
                    <a:lnTo>
                      <a:pt x="0" y="8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40" name="Freeform 118"/>
              <p:cNvSpPr>
                <a:spLocks/>
              </p:cNvSpPr>
              <p:nvPr/>
            </p:nvSpPr>
            <p:spPr bwMode="auto">
              <a:xfrm>
                <a:off x="5459" y="1943"/>
                <a:ext cx="16" cy="13"/>
              </a:xfrm>
              <a:custGeom>
                <a:avLst/>
                <a:gdLst>
                  <a:gd name="T0" fmla="*/ 11 w 16"/>
                  <a:gd name="T1" fmla="*/ 0 h 13"/>
                  <a:gd name="T2" fmla="*/ 13 w 16"/>
                  <a:gd name="T3" fmla="*/ 0 h 13"/>
                  <a:gd name="T4" fmla="*/ 16 w 16"/>
                  <a:gd name="T5" fmla="*/ 2 h 13"/>
                  <a:gd name="T6" fmla="*/ 3 w 16"/>
                  <a:gd name="T7" fmla="*/ 10 h 13"/>
                  <a:gd name="T8" fmla="*/ 0 w 16"/>
                  <a:gd name="T9" fmla="*/ 13 h 13"/>
                  <a:gd name="T10" fmla="*/ 3 w 16"/>
                  <a:gd name="T11" fmla="*/ 8 h 13"/>
                  <a:gd name="T12" fmla="*/ 11 w 16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3"/>
                  <a:gd name="T23" fmla="*/ 16 w 16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3">
                    <a:moveTo>
                      <a:pt x="11" y="0"/>
                    </a:moveTo>
                    <a:lnTo>
                      <a:pt x="13" y="0"/>
                    </a:lnTo>
                    <a:lnTo>
                      <a:pt x="16" y="2"/>
                    </a:lnTo>
                    <a:lnTo>
                      <a:pt x="3" y="10"/>
                    </a:lnTo>
                    <a:lnTo>
                      <a:pt x="0" y="13"/>
                    </a:lnTo>
                    <a:lnTo>
                      <a:pt x="3" y="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41" name="Freeform 119"/>
              <p:cNvSpPr>
                <a:spLocks/>
              </p:cNvSpPr>
              <p:nvPr/>
            </p:nvSpPr>
            <p:spPr bwMode="auto">
              <a:xfrm>
                <a:off x="5470" y="1940"/>
                <a:ext cx="5" cy="8"/>
              </a:xfrm>
              <a:custGeom>
                <a:avLst/>
                <a:gdLst>
                  <a:gd name="T0" fmla="*/ 2 w 5"/>
                  <a:gd name="T1" fmla="*/ 8 h 8"/>
                  <a:gd name="T2" fmla="*/ 2 w 5"/>
                  <a:gd name="T3" fmla="*/ 8 h 8"/>
                  <a:gd name="T4" fmla="*/ 5 w 5"/>
                  <a:gd name="T5" fmla="*/ 3 h 8"/>
                  <a:gd name="T6" fmla="*/ 2 w 5"/>
                  <a:gd name="T7" fmla="*/ 0 h 8"/>
                  <a:gd name="T8" fmla="*/ 0 w 5"/>
                  <a:gd name="T9" fmla="*/ 3 h 8"/>
                  <a:gd name="T10" fmla="*/ 2 w 5"/>
                  <a:gd name="T11" fmla="*/ 5 h 8"/>
                  <a:gd name="T12" fmla="*/ 5 w 5"/>
                  <a:gd name="T13" fmla="*/ 3 h 8"/>
                  <a:gd name="T14" fmla="*/ 5 w 5"/>
                  <a:gd name="T15" fmla="*/ 3 h 8"/>
                  <a:gd name="T16" fmla="*/ 2 w 5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8"/>
                  <a:gd name="T29" fmla="*/ 5 w 5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8">
                    <a:moveTo>
                      <a:pt x="2" y="8"/>
                    </a:moveTo>
                    <a:lnTo>
                      <a:pt x="2" y="8"/>
                    </a:lnTo>
                    <a:lnTo>
                      <a:pt x="5" y="3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5" y="3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42" name="Freeform 120"/>
              <p:cNvSpPr>
                <a:spLocks/>
              </p:cNvSpPr>
              <p:nvPr/>
            </p:nvSpPr>
            <p:spPr bwMode="auto">
              <a:xfrm>
                <a:off x="5457" y="1943"/>
                <a:ext cx="18" cy="15"/>
              </a:xfrm>
              <a:custGeom>
                <a:avLst/>
                <a:gdLst>
                  <a:gd name="T0" fmla="*/ 0 w 18"/>
                  <a:gd name="T1" fmla="*/ 15 h 15"/>
                  <a:gd name="T2" fmla="*/ 0 w 18"/>
                  <a:gd name="T3" fmla="*/ 15 h 15"/>
                  <a:gd name="T4" fmla="*/ 7 w 18"/>
                  <a:gd name="T5" fmla="*/ 13 h 15"/>
                  <a:gd name="T6" fmla="*/ 15 w 18"/>
                  <a:gd name="T7" fmla="*/ 5 h 15"/>
                  <a:gd name="T8" fmla="*/ 18 w 18"/>
                  <a:gd name="T9" fmla="*/ 0 h 15"/>
                  <a:gd name="T10" fmla="*/ 5 w 18"/>
                  <a:gd name="T11" fmla="*/ 8 h 15"/>
                  <a:gd name="T12" fmla="*/ 5 w 18"/>
                  <a:gd name="T13" fmla="*/ 13 h 15"/>
                  <a:gd name="T14" fmla="*/ 5 w 18"/>
                  <a:gd name="T15" fmla="*/ 13 h 15"/>
                  <a:gd name="T16" fmla="*/ 0 w 18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5"/>
                  <a:gd name="T29" fmla="*/ 18 w 18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5">
                    <a:moveTo>
                      <a:pt x="0" y="15"/>
                    </a:moveTo>
                    <a:lnTo>
                      <a:pt x="0" y="15"/>
                    </a:lnTo>
                    <a:lnTo>
                      <a:pt x="7" y="13"/>
                    </a:lnTo>
                    <a:lnTo>
                      <a:pt x="15" y="5"/>
                    </a:lnTo>
                    <a:lnTo>
                      <a:pt x="18" y="0"/>
                    </a:lnTo>
                    <a:lnTo>
                      <a:pt x="5" y="8"/>
                    </a:lnTo>
                    <a:lnTo>
                      <a:pt x="5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43" name="Freeform 121"/>
              <p:cNvSpPr>
                <a:spLocks/>
              </p:cNvSpPr>
              <p:nvPr/>
            </p:nvSpPr>
            <p:spPr bwMode="auto">
              <a:xfrm>
                <a:off x="5457" y="1940"/>
                <a:ext cx="15" cy="18"/>
              </a:xfrm>
              <a:custGeom>
                <a:avLst/>
                <a:gdLst>
                  <a:gd name="T0" fmla="*/ 15 w 15"/>
                  <a:gd name="T1" fmla="*/ 0 h 18"/>
                  <a:gd name="T2" fmla="*/ 13 w 15"/>
                  <a:gd name="T3" fmla="*/ 0 h 18"/>
                  <a:gd name="T4" fmla="*/ 5 w 15"/>
                  <a:gd name="T5" fmla="*/ 8 h 18"/>
                  <a:gd name="T6" fmla="*/ 0 w 15"/>
                  <a:gd name="T7" fmla="*/ 18 h 18"/>
                  <a:gd name="T8" fmla="*/ 5 w 15"/>
                  <a:gd name="T9" fmla="*/ 16 h 18"/>
                  <a:gd name="T10" fmla="*/ 7 w 15"/>
                  <a:gd name="T11" fmla="*/ 11 h 18"/>
                  <a:gd name="T12" fmla="*/ 15 w 15"/>
                  <a:gd name="T13" fmla="*/ 3 h 18"/>
                  <a:gd name="T14" fmla="*/ 13 w 15"/>
                  <a:gd name="T15" fmla="*/ 3 h 18"/>
                  <a:gd name="T16" fmla="*/ 15 w 15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8"/>
                  <a:gd name="T29" fmla="*/ 15 w 15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8">
                    <a:moveTo>
                      <a:pt x="15" y="0"/>
                    </a:moveTo>
                    <a:lnTo>
                      <a:pt x="13" y="0"/>
                    </a:lnTo>
                    <a:lnTo>
                      <a:pt x="5" y="8"/>
                    </a:lnTo>
                    <a:lnTo>
                      <a:pt x="0" y="18"/>
                    </a:lnTo>
                    <a:lnTo>
                      <a:pt x="5" y="16"/>
                    </a:lnTo>
                    <a:lnTo>
                      <a:pt x="7" y="11"/>
                    </a:lnTo>
                    <a:lnTo>
                      <a:pt x="15" y="3"/>
                    </a:lnTo>
                    <a:lnTo>
                      <a:pt x="13" y="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44" name="Freeform 122"/>
              <p:cNvSpPr>
                <a:spLocks/>
              </p:cNvSpPr>
              <p:nvPr/>
            </p:nvSpPr>
            <p:spPr bwMode="auto">
              <a:xfrm>
                <a:off x="5462" y="1901"/>
                <a:ext cx="18" cy="31"/>
              </a:xfrm>
              <a:custGeom>
                <a:avLst/>
                <a:gdLst>
                  <a:gd name="T0" fmla="*/ 2 w 18"/>
                  <a:gd name="T1" fmla="*/ 31 h 31"/>
                  <a:gd name="T2" fmla="*/ 2 w 18"/>
                  <a:gd name="T3" fmla="*/ 23 h 31"/>
                  <a:gd name="T4" fmla="*/ 0 w 18"/>
                  <a:gd name="T5" fmla="*/ 8 h 31"/>
                  <a:gd name="T6" fmla="*/ 0 w 18"/>
                  <a:gd name="T7" fmla="*/ 3 h 31"/>
                  <a:gd name="T8" fmla="*/ 5 w 18"/>
                  <a:gd name="T9" fmla="*/ 0 h 31"/>
                  <a:gd name="T10" fmla="*/ 13 w 18"/>
                  <a:gd name="T11" fmla="*/ 0 h 31"/>
                  <a:gd name="T12" fmla="*/ 18 w 18"/>
                  <a:gd name="T13" fmla="*/ 0 h 31"/>
                  <a:gd name="T14" fmla="*/ 10 w 18"/>
                  <a:gd name="T15" fmla="*/ 3 h 31"/>
                  <a:gd name="T16" fmla="*/ 0 w 18"/>
                  <a:gd name="T17" fmla="*/ 10 h 31"/>
                  <a:gd name="T18" fmla="*/ 2 w 18"/>
                  <a:gd name="T19" fmla="*/ 23 h 31"/>
                  <a:gd name="T20" fmla="*/ 2 w 18"/>
                  <a:gd name="T21" fmla="*/ 31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31"/>
                  <a:gd name="T35" fmla="*/ 18 w 18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31">
                    <a:moveTo>
                      <a:pt x="2" y="31"/>
                    </a:moveTo>
                    <a:lnTo>
                      <a:pt x="2" y="23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0" y="10"/>
                    </a:lnTo>
                    <a:lnTo>
                      <a:pt x="2" y="23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45" name="Freeform 123"/>
              <p:cNvSpPr>
                <a:spLocks/>
              </p:cNvSpPr>
              <p:nvPr/>
            </p:nvSpPr>
            <p:spPr bwMode="auto">
              <a:xfrm>
                <a:off x="5459" y="1909"/>
                <a:ext cx="8" cy="23"/>
              </a:xfrm>
              <a:custGeom>
                <a:avLst/>
                <a:gdLst>
                  <a:gd name="T0" fmla="*/ 0 w 8"/>
                  <a:gd name="T1" fmla="*/ 2 h 23"/>
                  <a:gd name="T2" fmla="*/ 0 w 8"/>
                  <a:gd name="T3" fmla="*/ 2 h 23"/>
                  <a:gd name="T4" fmla="*/ 3 w 8"/>
                  <a:gd name="T5" fmla="*/ 15 h 23"/>
                  <a:gd name="T6" fmla="*/ 3 w 8"/>
                  <a:gd name="T7" fmla="*/ 23 h 23"/>
                  <a:gd name="T8" fmla="*/ 8 w 8"/>
                  <a:gd name="T9" fmla="*/ 23 h 23"/>
                  <a:gd name="T10" fmla="*/ 5 w 8"/>
                  <a:gd name="T11" fmla="*/ 15 h 23"/>
                  <a:gd name="T12" fmla="*/ 3 w 8"/>
                  <a:gd name="T13" fmla="*/ 0 h 23"/>
                  <a:gd name="T14" fmla="*/ 3 w 8"/>
                  <a:gd name="T15" fmla="*/ 0 h 23"/>
                  <a:gd name="T16" fmla="*/ 0 w 8"/>
                  <a:gd name="T17" fmla="*/ 2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23"/>
                  <a:gd name="T29" fmla="*/ 8 w 8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23">
                    <a:moveTo>
                      <a:pt x="0" y="2"/>
                    </a:moveTo>
                    <a:lnTo>
                      <a:pt x="0" y="2"/>
                    </a:lnTo>
                    <a:lnTo>
                      <a:pt x="3" y="15"/>
                    </a:lnTo>
                    <a:lnTo>
                      <a:pt x="3" y="23"/>
                    </a:lnTo>
                    <a:lnTo>
                      <a:pt x="8" y="23"/>
                    </a:lnTo>
                    <a:lnTo>
                      <a:pt x="5" y="15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46" name="Freeform 124"/>
              <p:cNvSpPr>
                <a:spLocks/>
              </p:cNvSpPr>
              <p:nvPr/>
            </p:nvSpPr>
            <p:spPr bwMode="auto">
              <a:xfrm>
                <a:off x="5459" y="1898"/>
                <a:ext cx="21" cy="13"/>
              </a:xfrm>
              <a:custGeom>
                <a:avLst/>
                <a:gdLst>
                  <a:gd name="T0" fmla="*/ 21 w 21"/>
                  <a:gd name="T1" fmla="*/ 0 h 13"/>
                  <a:gd name="T2" fmla="*/ 21 w 21"/>
                  <a:gd name="T3" fmla="*/ 0 h 13"/>
                  <a:gd name="T4" fmla="*/ 16 w 21"/>
                  <a:gd name="T5" fmla="*/ 0 h 13"/>
                  <a:gd name="T6" fmla="*/ 8 w 21"/>
                  <a:gd name="T7" fmla="*/ 0 h 13"/>
                  <a:gd name="T8" fmla="*/ 0 w 21"/>
                  <a:gd name="T9" fmla="*/ 6 h 13"/>
                  <a:gd name="T10" fmla="*/ 0 w 21"/>
                  <a:gd name="T11" fmla="*/ 13 h 13"/>
                  <a:gd name="T12" fmla="*/ 3 w 21"/>
                  <a:gd name="T13" fmla="*/ 11 h 13"/>
                  <a:gd name="T14" fmla="*/ 3 w 21"/>
                  <a:gd name="T15" fmla="*/ 8 h 13"/>
                  <a:gd name="T16" fmla="*/ 8 w 21"/>
                  <a:gd name="T17" fmla="*/ 6 h 13"/>
                  <a:gd name="T18" fmla="*/ 16 w 21"/>
                  <a:gd name="T19" fmla="*/ 3 h 13"/>
                  <a:gd name="T20" fmla="*/ 18 w 21"/>
                  <a:gd name="T21" fmla="*/ 3 h 13"/>
                  <a:gd name="T22" fmla="*/ 18 w 21"/>
                  <a:gd name="T23" fmla="*/ 3 h 13"/>
                  <a:gd name="T24" fmla="*/ 21 w 21"/>
                  <a:gd name="T25" fmla="*/ 0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13"/>
                  <a:gd name="T41" fmla="*/ 21 w 21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13">
                    <a:moveTo>
                      <a:pt x="21" y="0"/>
                    </a:moveTo>
                    <a:lnTo>
                      <a:pt x="21" y="0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8" y="6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47" name="Freeform 125"/>
              <p:cNvSpPr>
                <a:spLocks/>
              </p:cNvSpPr>
              <p:nvPr/>
            </p:nvSpPr>
            <p:spPr bwMode="auto">
              <a:xfrm>
                <a:off x="5462" y="1898"/>
                <a:ext cx="18" cy="13"/>
              </a:xfrm>
              <a:custGeom>
                <a:avLst/>
                <a:gdLst>
                  <a:gd name="T0" fmla="*/ 2 w 18"/>
                  <a:gd name="T1" fmla="*/ 13 h 13"/>
                  <a:gd name="T2" fmla="*/ 2 w 18"/>
                  <a:gd name="T3" fmla="*/ 13 h 13"/>
                  <a:gd name="T4" fmla="*/ 13 w 18"/>
                  <a:gd name="T5" fmla="*/ 6 h 13"/>
                  <a:gd name="T6" fmla="*/ 18 w 18"/>
                  <a:gd name="T7" fmla="*/ 0 h 13"/>
                  <a:gd name="T8" fmla="*/ 15 w 18"/>
                  <a:gd name="T9" fmla="*/ 3 h 13"/>
                  <a:gd name="T10" fmla="*/ 10 w 18"/>
                  <a:gd name="T11" fmla="*/ 3 h 13"/>
                  <a:gd name="T12" fmla="*/ 0 w 18"/>
                  <a:gd name="T13" fmla="*/ 13 h 13"/>
                  <a:gd name="T14" fmla="*/ 0 w 18"/>
                  <a:gd name="T15" fmla="*/ 13 h 13"/>
                  <a:gd name="T16" fmla="*/ 2 w 18"/>
                  <a:gd name="T17" fmla="*/ 1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3"/>
                  <a:gd name="T29" fmla="*/ 18 w 18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3">
                    <a:moveTo>
                      <a:pt x="2" y="13"/>
                    </a:moveTo>
                    <a:lnTo>
                      <a:pt x="2" y="13"/>
                    </a:lnTo>
                    <a:lnTo>
                      <a:pt x="13" y="6"/>
                    </a:lnTo>
                    <a:lnTo>
                      <a:pt x="18" y="0"/>
                    </a:lnTo>
                    <a:lnTo>
                      <a:pt x="15" y="3"/>
                    </a:lnTo>
                    <a:lnTo>
                      <a:pt x="10" y="3"/>
                    </a:lnTo>
                    <a:lnTo>
                      <a:pt x="0" y="13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48" name="Freeform 126"/>
              <p:cNvSpPr>
                <a:spLocks/>
              </p:cNvSpPr>
              <p:nvPr/>
            </p:nvSpPr>
            <p:spPr bwMode="auto">
              <a:xfrm>
                <a:off x="5462" y="1911"/>
                <a:ext cx="5" cy="21"/>
              </a:xfrm>
              <a:custGeom>
                <a:avLst/>
                <a:gdLst>
                  <a:gd name="T0" fmla="*/ 0 w 5"/>
                  <a:gd name="T1" fmla="*/ 21 h 21"/>
                  <a:gd name="T2" fmla="*/ 5 w 5"/>
                  <a:gd name="T3" fmla="*/ 21 h 21"/>
                  <a:gd name="T4" fmla="*/ 2 w 5"/>
                  <a:gd name="T5" fmla="*/ 13 h 21"/>
                  <a:gd name="T6" fmla="*/ 2 w 5"/>
                  <a:gd name="T7" fmla="*/ 0 h 21"/>
                  <a:gd name="T8" fmla="*/ 0 w 5"/>
                  <a:gd name="T9" fmla="*/ 0 h 21"/>
                  <a:gd name="T10" fmla="*/ 0 w 5"/>
                  <a:gd name="T11" fmla="*/ 13 h 21"/>
                  <a:gd name="T12" fmla="*/ 0 w 5"/>
                  <a:gd name="T13" fmla="*/ 21 h 21"/>
                  <a:gd name="T14" fmla="*/ 5 w 5"/>
                  <a:gd name="T15" fmla="*/ 21 h 21"/>
                  <a:gd name="T16" fmla="*/ 0 w 5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1"/>
                  <a:gd name="T29" fmla="*/ 5 w 5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1">
                    <a:moveTo>
                      <a:pt x="0" y="21"/>
                    </a:moveTo>
                    <a:lnTo>
                      <a:pt x="5" y="21"/>
                    </a:lnTo>
                    <a:lnTo>
                      <a:pt x="2" y="1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21"/>
                    </a:lnTo>
                    <a:lnTo>
                      <a:pt x="5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49" name="Freeform 127"/>
              <p:cNvSpPr>
                <a:spLocks/>
              </p:cNvSpPr>
              <p:nvPr/>
            </p:nvSpPr>
            <p:spPr bwMode="auto">
              <a:xfrm>
                <a:off x="5514" y="1870"/>
                <a:ext cx="13" cy="15"/>
              </a:xfrm>
              <a:custGeom>
                <a:avLst/>
                <a:gdLst>
                  <a:gd name="T0" fmla="*/ 0 w 13"/>
                  <a:gd name="T1" fmla="*/ 15 h 15"/>
                  <a:gd name="T2" fmla="*/ 5 w 13"/>
                  <a:gd name="T3" fmla="*/ 15 h 15"/>
                  <a:gd name="T4" fmla="*/ 13 w 13"/>
                  <a:gd name="T5" fmla="*/ 13 h 15"/>
                  <a:gd name="T6" fmla="*/ 10 w 13"/>
                  <a:gd name="T7" fmla="*/ 5 h 15"/>
                  <a:gd name="T8" fmla="*/ 5 w 13"/>
                  <a:gd name="T9" fmla="*/ 0 h 15"/>
                  <a:gd name="T10" fmla="*/ 8 w 13"/>
                  <a:gd name="T11" fmla="*/ 2 h 15"/>
                  <a:gd name="T12" fmla="*/ 10 w 13"/>
                  <a:gd name="T13" fmla="*/ 7 h 15"/>
                  <a:gd name="T14" fmla="*/ 10 w 13"/>
                  <a:gd name="T15" fmla="*/ 10 h 15"/>
                  <a:gd name="T16" fmla="*/ 8 w 13"/>
                  <a:gd name="T17" fmla="*/ 13 h 15"/>
                  <a:gd name="T18" fmla="*/ 5 w 13"/>
                  <a:gd name="T19" fmla="*/ 13 h 15"/>
                  <a:gd name="T20" fmla="*/ 0 w 13"/>
                  <a:gd name="T21" fmla="*/ 15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"/>
                  <a:gd name="T34" fmla="*/ 0 h 15"/>
                  <a:gd name="T35" fmla="*/ 13 w 13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" h="15">
                    <a:moveTo>
                      <a:pt x="0" y="15"/>
                    </a:moveTo>
                    <a:lnTo>
                      <a:pt x="5" y="15"/>
                    </a:lnTo>
                    <a:lnTo>
                      <a:pt x="13" y="13"/>
                    </a:lnTo>
                    <a:lnTo>
                      <a:pt x="10" y="5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10" y="7"/>
                    </a:lnTo>
                    <a:lnTo>
                      <a:pt x="10" y="10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50" name="Freeform 128"/>
              <p:cNvSpPr>
                <a:spLocks/>
              </p:cNvSpPr>
              <p:nvPr/>
            </p:nvSpPr>
            <p:spPr bwMode="auto">
              <a:xfrm>
                <a:off x="5514" y="1880"/>
                <a:ext cx="16" cy="8"/>
              </a:xfrm>
              <a:custGeom>
                <a:avLst/>
                <a:gdLst>
                  <a:gd name="T0" fmla="*/ 10 w 16"/>
                  <a:gd name="T1" fmla="*/ 0 h 8"/>
                  <a:gd name="T2" fmla="*/ 10 w 16"/>
                  <a:gd name="T3" fmla="*/ 0 h 8"/>
                  <a:gd name="T4" fmla="*/ 5 w 16"/>
                  <a:gd name="T5" fmla="*/ 3 h 8"/>
                  <a:gd name="T6" fmla="*/ 0 w 16"/>
                  <a:gd name="T7" fmla="*/ 3 h 8"/>
                  <a:gd name="T8" fmla="*/ 0 w 16"/>
                  <a:gd name="T9" fmla="*/ 8 h 8"/>
                  <a:gd name="T10" fmla="*/ 5 w 16"/>
                  <a:gd name="T11" fmla="*/ 8 h 8"/>
                  <a:gd name="T12" fmla="*/ 16 w 16"/>
                  <a:gd name="T13" fmla="*/ 3 h 8"/>
                  <a:gd name="T14" fmla="*/ 16 w 16"/>
                  <a:gd name="T15" fmla="*/ 3 h 8"/>
                  <a:gd name="T16" fmla="*/ 10 w 16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8"/>
                  <a:gd name="T29" fmla="*/ 16 w 16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8">
                    <a:moveTo>
                      <a:pt x="10" y="0"/>
                    </a:moveTo>
                    <a:lnTo>
                      <a:pt x="10" y="0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16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51" name="Freeform 129"/>
              <p:cNvSpPr>
                <a:spLocks/>
              </p:cNvSpPr>
              <p:nvPr/>
            </p:nvSpPr>
            <p:spPr bwMode="auto">
              <a:xfrm>
                <a:off x="5519" y="1870"/>
                <a:ext cx="11" cy="13"/>
              </a:xfrm>
              <a:custGeom>
                <a:avLst/>
                <a:gdLst>
                  <a:gd name="T0" fmla="*/ 3 w 11"/>
                  <a:gd name="T1" fmla="*/ 0 h 13"/>
                  <a:gd name="T2" fmla="*/ 0 w 11"/>
                  <a:gd name="T3" fmla="*/ 2 h 13"/>
                  <a:gd name="T4" fmla="*/ 3 w 11"/>
                  <a:gd name="T5" fmla="*/ 5 h 13"/>
                  <a:gd name="T6" fmla="*/ 5 w 11"/>
                  <a:gd name="T7" fmla="*/ 10 h 13"/>
                  <a:gd name="T8" fmla="*/ 11 w 11"/>
                  <a:gd name="T9" fmla="*/ 13 h 13"/>
                  <a:gd name="T10" fmla="*/ 8 w 11"/>
                  <a:gd name="T11" fmla="*/ 5 h 13"/>
                  <a:gd name="T12" fmla="*/ 3 w 11"/>
                  <a:gd name="T13" fmla="*/ 0 h 13"/>
                  <a:gd name="T14" fmla="*/ 0 w 11"/>
                  <a:gd name="T15" fmla="*/ 2 h 13"/>
                  <a:gd name="T16" fmla="*/ 3 w 11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3"/>
                  <a:gd name="T29" fmla="*/ 11 w 11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3">
                    <a:moveTo>
                      <a:pt x="3" y="0"/>
                    </a:moveTo>
                    <a:lnTo>
                      <a:pt x="0" y="2"/>
                    </a:lnTo>
                    <a:lnTo>
                      <a:pt x="3" y="5"/>
                    </a:lnTo>
                    <a:lnTo>
                      <a:pt x="5" y="10"/>
                    </a:lnTo>
                    <a:lnTo>
                      <a:pt x="11" y="13"/>
                    </a:lnTo>
                    <a:lnTo>
                      <a:pt x="8" y="5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52" name="Freeform 130"/>
              <p:cNvSpPr>
                <a:spLocks/>
              </p:cNvSpPr>
              <p:nvPr/>
            </p:nvSpPr>
            <p:spPr bwMode="auto">
              <a:xfrm>
                <a:off x="5514" y="1870"/>
                <a:ext cx="10" cy="18"/>
              </a:xfrm>
              <a:custGeom>
                <a:avLst/>
                <a:gdLst>
                  <a:gd name="T0" fmla="*/ 0 w 10"/>
                  <a:gd name="T1" fmla="*/ 13 h 18"/>
                  <a:gd name="T2" fmla="*/ 0 w 10"/>
                  <a:gd name="T3" fmla="*/ 18 h 18"/>
                  <a:gd name="T4" fmla="*/ 5 w 10"/>
                  <a:gd name="T5" fmla="*/ 15 h 18"/>
                  <a:gd name="T6" fmla="*/ 10 w 10"/>
                  <a:gd name="T7" fmla="*/ 13 h 18"/>
                  <a:gd name="T8" fmla="*/ 10 w 10"/>
                  <a:gd name="T9" fmla="*/ 10 h 18"/>
                  <a:gd name="T10" fmla="*/ 10 w 10"/>
                  <a:gd name="T11" fmla="*/ 7 h 18"/>
                  <a:gd name="T12" fmla="*/ 10 w 10"/>
                  <a:gd name="T13" fmla="*/ 2 h 18"/>
                  <a:gd name="T14" fmla="*/ 8 w 10"/>
                  <a:gd name="T15" fmla="*/ 0 h 18"/>
                  <a:gd name="T16" fmla="*/ 5 w 10"/>
                  <a:gd name="T17" fmla="*/ 2 h 18"/>
                  <a:gd name="T18" fmla="*/ 5 w 10"/>
                  <a:gd name="T19" fmla="*/ 5 h 18"/>
                  <a:gd name="T20" fmla="*/ 8 w 10"/>
                  <a:gd name="T21" fmla="*/ 7 h 18"/>
                  <a:gd name="T22" fmla="*/ 8 w 10"/>
                  <a:gd name="T23" fmla="*/ 10 h 18"/>
                  <a:gd name="T24" fmla="*/ 8 w 10"/>
                  <a:gd name="T25" fmla="*/ 10 h 18"/>
                  <a:gd name="T26" fmla="*/ 5 w 10"/>
                  <a:gd name="T27" fmla="*/ 13 h 18"/>
                  <a:gd name="T28" fmla="*/ 0 w 10"/>
                  <a:gd name="T29" fmla="*/ 13 h 18"/>
                  <a:gd name="T30" fmla="*/ 0 w 10"/>
                  <a:gd name="T31" fmla="*/ 18 h 18"/>
                  <a:gd name="T32" fmla="*/ 0 w 10"/>
                  <a:gd name="T33" fmla="*/ 13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18"/>
                  <a:gd name="T53" fmla="*/ 10 w 10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18">
                    <a:moveTo>
                      <a:pt x="0" y="13"/>
                    </a:moveTo>
                    <a:lnTo>
                      <a:pt x="0" y="18"/>
                    </a:lnTo>
                    <a:lnTo>
                      <a:pt x="5" y="15"/>
                    </a:lnTo>
                    <a:lnTo>
                      <a:pt x="10" y="13"/>
                    </a:lnTo>
                    <a:lnTo>
                      <a:pt x="10" y="10"/>
                    </a:lnTo>
                    <a:lnTo>
                      <a:pt x="10" y="7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8" y="7"/>
                    </a:lnTo>
                    <a:lnTo>
                      <a:pt x="8" y="10"/>
                    </a:lnTo>
                    <a:lnTo>
                      <a:pt x="5" y="13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53" name="Freeform 131"/>
              <p:cNvSpPr>
                <a:spLocks/>
              </p:cNvSpPr>
              <p:nvPr/>
            </p:nvSpPr>
            <p:spPr bwMode="auto">
              <a:xfrm>
                <a:off x="5491" y="1849"/>
                <a:ext cx="13" cy="36"/>
              </a:xfrm>
              <a:custGeom>
                <a:avLst/>
                <a:gdLst>
                  <a:gd name="T0" fmla="*/ 13 w 13"/>
                  <a:gd name="T1" fmla="*/ 34 h 36"/>
                  <a:gd name="T2" fmla="*/ 7 w 13"/>
                  <a:gd name="T3" fmla="*/ 34 h 36"/>
                  <a:gd name="T4" fmla="*/ 0 w 13"/>
                  <a:gd name="T5" fmla="*/ 36 h 36"/>
                  <a:gd name="T6" fmla="*/ 2 w 13"/>
                  <a:gd name="T7" fmla="*/ 34 h 36"/>
                  <a:gd name="T8" fmla="*/ 10 w 13"/>
                  <a:gd name="T9" fmla="*/ 31 h 36"/>
                  <a:gd name="T10" fmla="*/ 7 w 13"/>
                  <a:gd name="T11" fmla="*/ 15 h 36"/>
                  <a:gd name="T12" fmla="*/ 5 w 13"/>
                  <a:gd name="T13" fmla="*/ 0 h 36"/>
                  <a:gd name="T14" fmla="*/ 10 w 13"/>
                  <a:gd name="T15" fmla="*/ 13 h 36"/>
                  <a:gd name="T16" fmla="*/ 13 w 13"/>
                  <a:gd name="T17" fmla="*/ 34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36"/>
                  <a:gd name="T29" fmla="*/ 13 w 13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36">
                    <a:moveTo>
                      <a:pt x="13" y="34"/>
                    </a:moveTo>
                    <a:lnTo>
                      <a:pt x="7" y="34"/>
                    </a:lnTo>
                    <a:lnTo>
                      <a:pt x="0" y="36"/>
                    </a:lnTo>
                    <a:lnTo>
                      <a:pt x="2" y="34"/>
                    </a:lnTo>
                    <a:lnTo>
                      <a:pt x="10" y="31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10" y="13"/>
                    </a:lnTo>
                    <a:lnTo>
                      <a:pt x="13" y="3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54" name="Freeform 132"/>
              <p:cNvSpPr>
                <a:spLocks/>
              </p:cNvSpPr>
              <p:nvPr/>
            </p:nvSpPr>
            <p:spPr bwMode="auto">
              <a:xfrm>
                <a:off x="5491" y="1880"/>
                <a:ext cx="13" cy="5"/>
              </a:xfrm>
              <a:custGeom>
                <a:avLst/>
                <a:gdLst>
                  <a:gd name="T0" fmla="*/ 0 w 13"/>
                  <a:gd name="T1" fmla="*/ 5 h 5"/>
                  <a:gd name="T2" fmla="*/ 0 w 13"/>
                  <a:gd name="T3" fmla="*/ 5 h 5"/>
                  <a:gd name="T4" fmla="*/ 7 w 13"/>
                  <a:gd name="T5" fmla="*/ 5 h 5"/>
                  <a:gd name="T6" fmla="*/ 13 w 13"/>
                  <a:gd name="T7" fmla="*/ 3 h 5"/>
                  <a:gd name="T8" fmla="*/ 10 w 13"/>
                  <a:gd name="T9" fmla="*/ 0 h 5"/>
                  <a:gd name="T10" fmla="*/ 7 w 13"/>
                  <a:gd name="T11" fmla="*/ 3 h 5"/>
                  <a:gd name="T12" fmla="*/ 2 w 13"/>
                  <a:gd name="T13" fmla="*/ 3 h 5"/>
                  <a:gd name="T14" fmla="*/ 2 w 13"/>
                  <a:gd name="T15" fmla="*/ 3 h 5"/>
                  <a:gd name="T16" fmla="*/ 0 w 13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5"/>
                  <a:gd name="T29" fmla="*/ 13 w 1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5">
                    <a:moveTo>
                      <a:pt x="0" y="5"/>
                    </a:moveTo>
                    <a:lnTo>
                      <a:pt x="0" y="5"/>
                    </a:lnTo>
                    <a:lnTo>
                      <a:pt x="7" y="5"/>
                    </a:lnTo>
                    <a:lnTo>
                      <a:pt x="13" y="3"/>
                    </a:lnTo>
                    <a:lnTo>
                      <a:pt x="10" y="0"/>
                    </a:lnTo>
                    <a:lnTo>
                      <a:pt x="7" y="3"/>
                    </a:lnTo>
                    <a:lnTo>
                      <a:pt x="2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55" name="Freeform 133"/>
              <p:cNvSpPr>
                <a:spLocks/>
              </p:cNvSpPr>
              <p:nvPr/>
            </p:nvSpPr>
            <p:spPr bwMode="auto">
              <a:xfrm>
                <a:off x="5491" y="1880"/>
                <a:ext cx="13" cy="5"/>
              </a:xfrm>
              <a:custGeom>
                <a:avLst/>
                <a:gdLst>
                  <a:gd name="T0" fmla="*/ 7 w 13"/>
                  <a:gd name="T1" fmla="*/ 0 h 5"/>
                  <a:gd name="T2" fmla="*/ 7 w 13"/>
                  <a:gd name="T3" fmla="*/ 0 h 5"/>
                  <a:gd name="T4" fmla="*/ 2 w 13"/>
                  <a:gd name="T5" fmla="*/ 0 h 5"/>
                  <a:gd name="T6" fmla="*/ 0 w 13"/>
                  <a:gd name="T7" fmla="*/ 5 h 5"/>
                  <a:gd name="T8" fmla="*/ 2 w 13"/>
                  <a:gd name="T9" fmla="*/ 3 h 5"/>
                  <a:gd name="T10" fmla="*/ 5 w 13"/>
                  <a:gd name="T11" fmla="*/ 5 h 5"/>
                  <a:gd name="T12" fmla="*/ 13 w 13"/>
                  <a:gd name="T13" fmla="*/ 0 h 5"/>
                  <a:gd name="T14" fmla="*/ 13 w 13"/>
                  <a:gd name="T15" fmla="*/ 0 h 5"/>
                  <a:gd name="T16" fmla="*/ 7 w 13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5"/>
                  <a:gd name="T29" fmla="*/ 13 w 1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5">
                    <a:moveTo>
                      <a:pt x="7" y="0"/>
                    </a:moveTo>
                    <a:lnTo>
                      <a:pt x="7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5" y="5"/>
                    </a:lnTo>
                    <a:lnTo>
                      <a:pt x="1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56" name="Freeform 134"/>
              <p:cNvSpPr>
                <a:spLocks/>
              </p:cNvSpPr>
              <p:nvPr/>
            </p:nvSpPr>
            <p:spPr bwMode="auto">
              <a:xfrm>
                <a:off x="5493" y="1846"/>
                <a:ext cx="11" cy="34"/>
              </a:xfrm>
              <a:custGeom>
                <a:avLst/>
                <a:gdLst>
                  <a:gd name="T0" fmla="*/ 0 w 11"/>
                  <a:gd name="T1" fmla="*/ 3 h 34"/>
                  <a:gd name="T2" fmla="*/ 0 w 11"/>
                  <a:gd name="T3" fmla="*/ 3 h 34"/>
                  <a:gd name="T4" fmla="*/ 5 w 11"/>
                  <a:gd name="T5" fmla="*/ 18 h 34"/>
                  <a:gd name="T6" fmla="*/ 5 w 11"/>
                  <a:gd name="T7" fmla="*/ 34 h 34"/>
                  <a:gd name="T8" fmla="*/ 11 w 11"/>
                  <a:gd name="T9" fmla="*/ 34 h 34"/>
                  <a:gd name="T10" fmla="*/ 8 w 11"/>
                  <a:gd name="T11" fmla="*/ 16 h 34"/>
                  <a:gd name="T12" fmla="*/ 3 w 11"/>
                  <a:gd name="T13" fmla="*/ 0 h 34"/>
                  <a:gd name="T14" fmla="*/ 3 w 11"/>
                  <a:gd name="T15" fmla="*/ 0 h 34"/>
                  <a:gd name="T16" fmla="*/ 0 w 11"/>
                  <a:gd name="T17" fmla="*/ 3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34"/>
                  <a:gd name="T29" fmla="*/ 11 w 11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34">
                    <a:moveTo>
                      <a:pt x="0" y="3"/>
                    </a:moveTo>
                    <a:lnTo>
                      <a:pt x="0" y="3"/>
                    </a:lnTo>
                    <a:lnTo>
                      <a:pt x="5" y="18"/>
                    </a:lnTo>
                    <a:lnTo>
                      <a:pt x="5" y="34"/>
                    </a:lnTo>
                    <a:lnTo>
                      <a:pt x="11" y="34"/>
                    </a:lnTo>
                    <a:lnTo>
                      <a:pt x="8" y="16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57" name="Freeform 135"/>
              <p:cNvSpPr>
                <a:spLocks/>
              </p:cNvSpPr>
              <p:nvPr/>
            </p:nvSpPr>
            <p:spPr bwMode="auto">
              <a:xfrm>
                <a:off x="5493" y="1846"/>
                <a:ext cx="11" cy="37"/>
              </a:xfrm>
              <a:custGeom>
                <a:avLst/>
                <a:gdLst>
                  <a:gd name="T0" fmla="*/ 11 w 11"/>
                  <a:gd name="T1" fmla="*/ 37 h 37"/>
                  <a:gd name="T2" fmla="*/ 11 w 11"/>
                  <a:gd name="T3" fmla="*/ 37 h 37"/>
                  <a:gd name="T4" fmla="*/ 8 w 11"/>
                  <a:gd name="T5" fmla="*/ 16 h 37"/>
                  <a:gd name="T6" fmla="*/ 0 w 11"/>
                  <a:gd name="T7" fmla="*/ 3 h 37"/>
                  <a:gd name="T8" fmla="*/ 3 w 11"/>
                  <a:gd name="T9" fmla="*/ 0 h 37"/>
                  <a:gd name="T10" fmla="*/ 5 w 11"/>
                  <a:gd name="T11" fmla="*/ 18 h 37"/>
                  <a:gd name="T12" fmla="*/ 8 w 11"/>
                  <a:gd name="T13" fmla="*/ 34 h 37"/>
                  <a:gd name="T14" fmla="*/ 8 w 11"/>
                  <a:gd name="T15" fmla="*/ 34 h 37"/>
                  <a:gd name="T16" fmla="*/ 11 w 11"/>
                  <a:gd name="T17" fmla="*/ 37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37"/>
                  <a:gd name="T29" fmla="*/ 11 w 11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37">
                    <a:moveTo>
                      <a:pt x="11" y="37"/>
                    </a:moveTo>
                    <a:lnTo>
                      <a:pt x="11" y="37"/>
                    </a:lnTo>
                    <a:lnTo>
                      <a:pt x="8" y="16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5" y="18"/>
                    </a:lnTo>
                    <a:lnTo>
                      <a:pt x="8" y="34"/>
                    </a:lnTo>
                    <a:lnTo>
                      <a:pt x="11" y="3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58" name="Freeform 136"/>
              <p:cNvSpPr>
                <a:spLocks/>
              </p:cNvSpPr>
              <p:nvPr/>
            </p:nvSpPr>
            <p:spPr bwMode="auto">
              <a:xfrm>
                <a:off x="5483" y="1828"/>
                <a:ext cx="8" cy="21"/>
              </a:xfrm>
              <a:custGeom>
                <a:avLst/>
                <a:gdLst>
                  <a:gd name="T0" fmla="*/ 8 w 8"/>
                  <a:gd name="T1" fmla="*/ 21 h 21"/>
                  <a:gd name="T2" fmla="*/ 5 w 8"/>
                  <a:gd name="T3" fmla="*/ 21 h 21"/>
                  <a:gd name="T4" fmla="*/ 0 w 8"/>
                  <a:gd name="T5" fmla="*/ 21 h 21"/>
                  <a:gd name="T6" fmla="*/ 0 w 8"/>
                  <a:gd name="T7" fmla="*/ 10 h 21"/>
                  <a:gd name="T8" fmla="*/ 0 w 8"/>
                  <a:gd name="T9" fmla="*/ 0 h 21"/>
                  <a:gd name="T10" fmla="*/ 0 w 8"/>
                  <a:gd name="T11" fmla="*/ 0 h 21"/>
                  <a:gd name="T12" fmla="*/ 0 w 8"/>
                  <a:gd name="T13" fmla="*/ 8 h 21"/>
                  <a:gd name="T14" fmla="*/ 0 w 8"/>
                  <a:gd name="T15" fmla="*/ 13 h 21"/>
                  <a:gd name="T16" fmla="*/ 2 w 8"/>
                  <a:gd name="T17" fmla="*/ 16 h 21"/>
                  <a:gd name="T18" fmla="*/ 5 w 8"/>
                  <a:gd name="T19" fmla="*/ 21 h 21"/>
                  <a:gd name="T20" fmla="*/ 8 w 8"/>
                  <a:gd name="T21" fmla="*/ 21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21"/>
                  <a:gd name="T35" fmla="*/ 8 w 8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21">
                    <a:moveTo>
                      <a:pt x="8" y="21"/>
                    </a:moveTo>
                    <a:lnTo>
                      <a:pt x="5" y="21"/>
                    </a:lnTo>
                    <a:lnTo>
                      <a:pt x="0" y="2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5" y="21"/>
                    </a:ln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59" name="Freeform 137"/>
              <p:cNvSpPr>
                <a:spLocks/>
              </p:cNvSpPr>
              <p:nvPr/>
            </p:nvSpPr>
            <p:spPr bwMode="auto">
              <a:xfrm>
                <a:off x="5480" y="1846"/>
                <a:ext cx="11" cy="5"/>
              </a:xfrm>
              <a:custGeom>
                <a:avLst/>
                <a:gdLst>
                  <a:gd name="T0" fmla="*/ 0 w 11"/>
                  <a:gd name="T1" fmla="*/ 3 h 5"/>
                  <a:gd name="T2" fmla="*/ 0 w 11"/>
                  <a:gd name="T3" fmla="*/ 3 h 5"/>
                  <a:gd name="T4" fmla="*/ 8 w 11"/>
                  <a:gd name="T5" fmla="*/ 5 h 5"/>
                  <a:gd name="T6" fmla="*/ 11 w 11"/>
                  <a:gd name="T7" fmla="*/ 5 h 5"/>
                  <a:gd name="T8" fmla="*/ 11 w 11"/>
                  <a:gd name="T9" fmla="*/ 0 h 5"/>
                  <a:gd name="T10" fmla="*/ 8 w 11"/>
                  <a:gd name="T11" fmla="*/ 0 h 5"/>
                  <a:gd name="T12" fmla="*/ 3 w 11"/>
                  <a:gd name="T13" fmla="*/ 0 h 5"/>
                  <a:gd name="T14" fmla="*/ 3 w 11"/>
                  <a:gd name="T15" fmla="*/ 0 h 5"/>
                  <a:gd name="T16" fmla="*/ 0 w 11"/>
                  <a:gd name="T17" fmla="*/ 3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"/>
                  <a:gd name="T29" fmla="*/ 11 w 11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">
                    <a:moveTo>
                      <a:pt x="0" y="3"/>
                    </a:moveTo>
                    <a:lnTo>
                      <a:pt x="0" y="3"/>
                    </a:lnTo>
                    <a:lnTo>
                      <a:pt x="8" y="5"/>
                    </a:lnTo>
                    <a:lnTo>
                      <a:pt x="11" y="5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60" name="Freeform 138"/>
              <p:cNvSpPr>
                <a:spLocks/>
              </p:cNvSpPr>
              <p:nvPr/>
            </p:nvSpPr>
            <p:spPr bwMode="auto">
              <a:xfrm>
                <a:off x="5480" y="1828"/>
                <a:ext cx="5" cy="21"/>
              </a:xfrm>
              <a:custGeom>
                <a:avLst/>
                <a:gdLst>
                  <a:gd name="T0" fmla="*/ 0 w 5"/>
                  <a:gd name="T1" fmla="*/ 0 h 21"/>
                  <a:gd name="T2" fmla="*/ 0 w 5"/>
                  <a:gd name="T3" fmla="*/ 0 h 21"/>
                  <a:gd name="T4" fmla="*/ 0 w 5"/>
                  <a:gd name="T5" fmla="*/ 10 h 21"/>
                  <a:gd name="T6" fmla="*/ 0 w 5"/>
                  <a:gd name="T7" fmla="*/ 21 h 21"/>
                  <a:gd name="T8" fmla="*/ 3 w 5"/>
                  <a:gd name="T9" fmla="*/ 18 h 21"/>
                  <a:gd name="T10" fmla="*/ 3 w 5"/>
                  <a:gd name="T11" fmla="*/ 10 h 21"/>
                  <a:gd name="T12" fmla="*/ 5 w 5"/>
                  <a:gd name="T13" fmla="*/ 0 h 21"/>
                  <a:gd name="T14" fmla="*/ 5 w 5"/>
                  <a:gd name="T15" fmla="*/ 0 h 21"/>
                  <a:gd name="T16" fmla="*/ 0 w 5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1"/>
                  <a:gd name="T29" fmla="*/ 5 w 5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1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3" y="18"/>
                    </a:lnTo>
                    <a:lnTo>
                      <a:pt x="3" y="1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61" name="Freeform 139"/>
              <p:cNvSpPr>
                <a:spLocks/>
              </p:cNvSpPr>
              <p:nvPr/>
            </p:nvSpPr>
            <p:spPr bwMode="auto">
              <a:xfrm>
                <a:off x="5480" y="1828"/>
                <a:ext cx="11" cy="23"/>
              </a:xfrm>
              <a:custGeom>
                <a:avLst/>
                <a:gdLst>
                  <a:gd name="T0" fmla="*/ 11 w 11"/>
                  <a:gd name="T1" fmla="*/ 23 h 23"/>
                  <a:gd name="T2" fmla="*/ 11 w 11"/>
                  <a:gd name="T3" fmla="*/ 18 h 23"/>
                  <a:gd name="T4" fmla="*/ 8 w 11"/>
                  <a:gd name="T5" fmla="*/ 18 h 23"/>
                  <a:gd name="T6" fmla="*/ 5 w 11"/>
                  <a:gd name="T7" fmla="*/ 16 h 23"/>
                  <a:gd name="T8" fmla="*/ 5 w 11"/>
                  <a:gd name="T9" fmla="*/ 13 h 23"/>
                  <a:gd name="T10" fmla="*/ 5 w 11"/>
                  <a:gd name="T11" fmla="*/ 8 h 23"/>
                  <a:gd name="T12" fmla="*/ 5 w 11"/>
                  <a:gd name="T13" fmla="*/ 0 h 23"/>
                  <a:gd name="T14" fmla="*/ 0 w 11"/>
                  <a:gd name="T15" fmla="*/ 0 h 23"/>
                  <a:gd name="T16" fmla="*/ 5 w 11"/>
                  <a:gd name="T17" fmla="*/ 0 h 23"/>
                  <a:gd name="T18" fmla="*/ 0 w 11"/>
                  <a:gd name="T19" fmla="*/ 0 h 23"/>
                  <a:gd name="T20" fmla="*/ 0 w 11"/>
                  <a:gd name="T21" fmla="*/ 8 h 23"/>
                  <a:gd name="T22" fmla="*/ 0 w 11"/>
                  <a:gd name="T23" fmla="*/ 13 h 23"/>
                  <a:gd name="T24" fmla="*/ 3 w 11"/>
                  <a:gd name="T25" fmla="*/ 18 h 23"/>
                  <a:gd name="T26" fmla="*/ 5 w 11"/>
                  <a:gd name="T27" fmla="*/ 21 h 23"/>
                  <a:gd name="T28" fmla="*/ 11 w 11"/>
                  <a:gd name="T29" fmla="*/ 23 h 23"/>
                  <a:gd name="T30" fmla="*/ 11 w 11"/>
                  <a:gd name="T31" fmla="*/ 18 h 23"/>
                  <a:gd name="T32" fmla="*/ 11 w 11"/>
                  <a:gd name="T33" fmla="*/ 23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23"/>
                  <a:gd name="T53" fmla="*/ 11 w 11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23">
                    <a:moveTo>
                      <a:pt x="11" y="23"/>
                    </a:moveTo>
                    <a:lnTo>
                      <a:pt x="11" y="18"/>
                    </a:lnTo>
                    <a:lnTo>
                      <a:pt x="8" y="18"/>
                    </a:lnTo>
                    <a:lnTo>
                      <a:pt x="5" y="16"/>
                    </a:lnTo>
                    <a:lnTo>
                      <a:pt x="5" y="13"/>
                    </a:lnTo>
                    <a:lnTo>
                      <a:pt x="5" y="8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3" y="18"/>
                    </a:lnTo>
                    <a:lnTo>
                      <a:pt x="5" y="21"/>
                    </a:lnTo>
                    <a:lnTo>
                      <a:pt x="11" y="23"/>
                    </a:lnTo>
                    <a:lnTo>
                      <a:pt x="11" y="18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62" name="Freeform 140"/>
              <p:cNvSpPr>
                <a:spLocks/>
              </p:cNvSpPr>
              <p:nvPr/>
            </p:nvSpPr>
            <p:spPr bwMode="auto">
              <a:xfrm>
                <a:off x="5491" y="1904"/>
                <a:ext cx="18" cy="13"/>
              </a:xfrm>
              <a:custGeom>
                <a:avLst/>
                <a:gdLst>
                  <a:gd name="T0" fmla="*/ 0 w 18"/>
                  <a:gd name="T1" fmla="*/ 13 h 13"/>
                  <a:gd name="T2" fmla="*/ 7 w 18"/>
                  <a:gd name="T3" fmla="*/ 13 h 13"/>
                  <a:gd name="T4" fmla="*/ 18 w 18"/>
                  <a:gd name="T5" fmla="*/ 13 h 13"/>
                  <a:gd name="T6" fmla="*/ 18 w 18"/>
                  <a:gd name="T7" fmla="*/ 7 h 13"/>
                  <a:gd name="T8" fmla="*/ 18 w 18"/>
                  <a:gd name="T9" fmla="*/ 0 h 13"/>
                  <a:gd name="T10" fmla="*/ 18 w 18"/>
                  <a:gd name="T11" fmla="*/ 0 h 13"/>
                  <a:gd name="T12" fmla="*/ 15 w 18"/>
                  <a:gd name="T13" fmla="*/ 5 h 13"/>
                  <a:gd name="T14" fmla="*/ 10 w 18"/>
                  <a:gd name="T15" fmla="*/ 10 h 13"/>
                  <a:gd name="T16" fmla="*/ 0 w 18"/>
                  <a:gd name="T17" fmla="*/ 1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3"/>
                  <a:gd name="T29" fmla="*/ 18 w 18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3">
                    <a:moveTo>
                      <a:pt x="0" y="13"/>
                    </a:moveTo>
                    <a:lnTo>
                      <a:pt x="7" y="13"/>
                    </a:lnTo>
                    <a:lnTo>
                      <a:pt x="18" y="13"/>
                    </a:lnTo>
                    <a:lnTo>
                      <a:pt x="18" y="7"/>
                    </a:lnTo>
                    <a:lnTo>
                      <a:pt x="18" y="0"/>
                    </a:lnTo>
                    <a:lnTo>
                      <a:pt x="15" y="5"/>
                    </a:lnTo>
                    <a:lnTo>
                      <a:pt x="10" y="1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63" name="Freeform 141"/>
              <p:cNvSpPr>
                <a:spLocks/>
              </p:cNvSpPr>
              <p:nvPr/>
            </p:nvSpPr>
            <p:spPr bwMode="auto">
              <a:xfrm>
                <a:off x="5491" y="1914"/>
                <a:ext cx="20" cy="5"/>
              </a:xfrm>
              <a:custGeom>
                <a:avLst/>
                <a:gdLst>
                  <a:gd name="T0" fmla="*/ 20 w 20"/>
                  <a:gd name="T1" fmla="*/ 0 h 5"/>
                  <a:gd name="T2" fmla="*/ 20 w 20"/>
                  <a:gd name="T3" fmla="*/ 0 h 5"/>
                  <a:gd name="T4" fmla="*/ 7 w 20"/>
                  <a:gd name="T5" fmla="*/ 0 h 5"/>
                  <a:gd name="T6" fmla="*/ 0 w 20"/>
                  <a:gd name="T7" fmla="*/ 0 h 5"/>
                  <a:gd name="T8" fmla="*/ 0 w 20"/>
                  <a:gd name="T9" fmla="*/ 5 h 5"/>
                  <a:gd name="T10" fmla="*/ 7 w 20"/>
                  <a:gd name="T11" fmla="*/ 5 h 5"/>
                  <a:gd name="T12" fmla="*/ 18 w 20"/>
                  <a:gd name="T13" fmla="*/ 5 h 5"/>
                  <a:gd name="T14" fmla="*/ 18 w 20"/>
                  <a:gd name="T15" fmla="*/ 5 h 5"/>
                  <a:gd name="T16" fmla="*/ 20 w 20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5"/>
                  <a:gd name="T29" fmla="*/ 20 w 20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5">
                    <a:moveTo>
                      <a:pt x="20" y="0"/>
                    </a:moveTo>
                    <a:lnTo>
                      <a:pt x="20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7" y="5"/>
                    </a:lnTo>
                    <a:lnTo>
                      <a:pt x="18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64" name="Freeform 142"/>
              <p:cNvSpPr>
                <a:spLocks/>
              </p:cNvSpPr>
              <p:nvPr/>
            </p:nvSpPr>
            <p:spPr bwMode="auto">
              <a:xfrm>
                <a:off x="5506" y="1901"/>
                <a:ext cx="5" cy="18"/>
              </a:xfrm>
              <a:custGeom>
                <a:avLst/>
                <a:gdLst>
                  <a:gd name="T0" fmla="*/ 0 w 5"/>
                  <a:gd name="T1" fmla="*/ 0 h 18"/>
                  <a:gd name="T2" fmla="*/ 0 w 5"/>
                  <a:gd name="T3" fmla="*/ 0 h 18"/>
                  <a:gd name="T4" fmla="*/ 3 w 5"/>
                  <a:gd name="T5" fmla="*/ 10 h 18"/>
                  <a:gd name="T6" fmla="*/ 5 w 5"/>
                  <a:gd name="T7" fmla="*/ 13 h 18"/>
                  <a:gd name="T8" fmla="*/ 3 w 5"/>
                  <a:gd name="T9" fmla="*/ 18 h 18"/>
                  <a:gd name="T10" fmla="*/ 5 w 5"/>
                  <a:gd name="T11" fmla="*/ 10 h 18"/>
                  <a:gd name="T12" fmla="*/ 5 w 5"/>
                  <a:gd name="T13" fmla="*/ 3 h 18"/>
                  <a:gd name="T14" fmla="*/ 5 w 5"/>
                  <a:gd name="T15" fmla="*/ 3 h 18"/>
                  <a:gd name="T16" fmla="*/ 0 w 5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8"/>
                  <a:gd name="T29" fmla="*/ 5 w 5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8">
                    <a:moveTo>
                      <a:pt x="0" y="0"/>
                    </a:moveTo>
                    <a:lnTo>
                      <a:pt x="0" y="0"/>
                    </a:lnTo>
                    <a:lnTo>
                      <a:pt x="3" y="10"/>
                    </a:lnTo>
                    <a:lnTo>
                      <a:pt x="5" y="13"/>
                    </a:lnTo>
                    <a:lnTo>
                      <a:pt x="3" y="18"/>
                    </a:lnTo>
                    <a:lnTo>
                      <a:pt x="5" y="10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65" name="Freeform 143"/>
              <p:cNvSpPr>
                <a:spLocks/>
              </p:cNvSpPr>
              <p:nvPr/>
            </p:nvSpPr>
            <p:spPr bwMode="auto">
              <a:xfrm>
                <a:off x="5491" y="1901"/>
                <a:ext cx="20" cy="18"/>
              </a:xfrm>
              <a:custGeom>
                <a:avLst/>
                <a:gdLst>
                  <a:gd name="T0" fmla="*/ 0 w 20"/>
                  <a:gd name="T1" fmla="*/ 13 h 18"/>
                  <a:gd name="T2" fmla="*/ 0 w 20"/>
                  <a:gd name="T3" fmla="*/ 18 h 18"/>
                  <a:gd name="T4" fmla="*/ 13 w 20"/>
                  <a:gd name="T5" fmla="*/ 16 h 18"/>
                  <a:gd name="T6" fmla="*/ 18 w 20"/>
                  <a:gd name="T7" fmla="*/ 8 h 18"/>
                  <a:gd name="T8" fmla="*/ 20 w 20"/>
                  <a:gd name="T9" fmla="*/ 3 h 18"/>
                  <a:gd name="T10" fmla="*/ 15 w 20"/>
                  <a:gd name="T11" fmla="*/ 0 h 18"/>
                  <a:gd name="T12" fmla="*/ 20 w 20"/>
                  <a:gd name="T13" fmla="*/ 3 h 18"/>
                  <a:gd name="T14" fmla="*/ 15 w 20"/>
                  <a:gd name="T15" fmla="*/ 3 h 18"/>
                  <a:gd name="T16" fmla="*/ 15 w 20"/>
                  <a:gd name="T17" fmla="*/ 8 h 18"/>
                  <a:gd name="T18" fmla="*/ 10 w 20"/>
                  <a:gd name="T19" fmla="*/ 10 h 18"/>
                  <a:gd name="T20" fmla="*/ 0 w 20"/>
                  <a:gd name="T21" fmla="*/ 13 h 18"/>
                  <a:gd name="T22" fmla="*/ 0 w 20"/>
                  <a:gd name="T23" fmla="*/ 18 h 18"/>
                  <a:gd name="T24" fmla="*/ 0 w 20"/>
                  <a:gd name="T25" fmla="*/ 13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18"/>
                  <a:gd name="T41" fmla="*/ 20 w 20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18">
                    <a:moveTo>
                      <a:pt x="0" y="13"/>
                    </a:moveTo>
                    <a:lnTo>
                      <a:pt x="0" y="18"/>
                    </a:lnTo>
                    <a:lnTo>
                      <a:pt x="13" y="16"/>
                    </a:lnTo>
                    <a:lnTo>
                      <a:pt x="18" y="8"/>
                    </a:lnTo>
                    <a:lnTo>
                      <a:pt x="20" y="3"/>
                    </a:lnTo>
                    <a:lnTo>
                      <a:pt x="15" y="0"/>
                    </a:lnTo>
                    <a:lnTo>
                      <a:pt x="20" y="3"/>
                    </a:lnTo>
                    <a:lnTo>
                      <a:pt x="15" y="3"/>
                    </a:lnTo>
                    <a:lnTo>
                      <a:pt x="15" y="8"/>
                    </a:lnTo>
                    <a:lnTo>
                      <a:pt x="10" y="10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66" name="Freeform 144"/>
              <p:cNvSpPr>
                <a:spLocks/>
              </p:cNvSpPr>
              <p:nvPr/>
            </p:nvSpPr>
            <p:spPr bwMode="auto">
              <a:xfrm>
                <a:off x="5483" y="1896"/>
                <a:ext cx="5" cy="5"/>
              </a:xfrm>
              <a:custGeom>
                <a:avLst/>
                <a:gdLst>
                  <a:gd name="T0" fmla="*/ 2 w 5"/>
                  <a:gd name="T1" fmla="*/ 5 h 5"/>
                  <a:gd name="T2" fmla="*/ 2 w 5"/>
                  <a:gd name="T3" fmla="*/ 2 h 5"/>
                  <a:gd name="T4" fmla="*/ 0 w 5"/>
                  <a:gd name="T5" fmla="*/ 2 h 5"/>
                  <a:gd name="T6" fmla="*/ 2 w 5"/>
                  <a:gd name="T7" fmla="*/ 0 h 5"/>
                  <a:gd name="T8" fmla="*/ 5 w 5"/>
                  <a:gd name="T9" fmla="*/ 0 h 5"/>
                  <a:gd name="T10" fmla="*/ 2 w 5"/>
                  <a:gd name="T11" fmla="*/ 0 h 5"/>
                  <a:gd name="T12" fmla="*/ 2 w 5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5"/>
                  <a:gd name="T23" fmla="*/ 5 w 5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5">
                    <a:moveTo>
                      <a:pt x="2" y="5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67" name="Freeform 145"/>
              <p:cNvSpPr>
                <a:spLocks/>
              </p:cNvSpPr>
              <p:nvPr/>
            </p:nvSpPr>
            <p:spPr bwMode="auto">
              <a:xfrm>
                <a:off x="5483" y="1896"/>
                <a:ext cx="5" cy="5"/>
              </a:xfrm>
              <a:custGeom>
                <a:avLst/>
                <a:gdLst>
                  <a:gd name="T0" fmla="*/ 0 w 5"/>
                  <a:gd name="T1" fmla="*/ 2 h 5"/>
                  <a:gd name="T2" fmla="*/ 0 w 5"/>
                  <a:gd name="T3" fmla="*/ 2 h 5"/>
                  <a:gd name="T4" fmla="*/ 0 w 5"/>
                  <a:gd name="T5" fmla="*/ 5 h 5"/>
                  <a:gd name="T6" fmla="*/ 0 w 5"/>
                  <a:gd name="T7" fmla="*/ 5 h 5"/>
                  <a:gd name="T8" fmla="*/ 5 w 5"/>
                  <a:gd name="T9" fmla="*/ 5 h 5"/>
                  <a:gd name="T10" fmla="*/ 2 w 5"/>
                  <a:gd name="T11" fmla="*/ 2 h 5"/>
                  <a:gd name="T12" fmla="*/ 0 w 5"/>
                  <a:gd name="T13" fmla="*/ 0 h 5"/>
                  <a:gd name="T14" fmla="*/ 0 w 5"/>
                  <a:gd name="T15" fmla="*/ 0 h 5"/>
                  <a:gd name="T16" fmla="*/ 0 w 5"/>
                  <a:gd name="T17" fmla="*/ 2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0" y="2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68" name="Freeform 146"/>
              <p:cNvSpPr>
                <a:spLocks/>
              </p:cNvSpPr>
              <p:nvPr/>
            </p:nvSpPr>
            <p:spPr bwMode="auto">
              <a:xfrm>
                <a:off x="5483" y="1893"/>
                <a:ext cx="8" cy="5"/>
              </a:xfrm>
              <a:custGeom>
                <a:avLst/>
                <a:gdLst>
                  <a:gd name="T0" fmla="*/ 8 w 8"/>
                  <a:gd name="T1" fmla="*/ 3 h 5"/>
                  <a:gd name="T2" fmla="*/ 5 w 8"/>
                  <a:gd name="T3" fmla="*/ 0 h 5"/>
                  <a:gd name="T4" fmla="*/ 2 w 8"/>
                  <a:gd name="T5" fmla="*/ 0 h 5"/>
                  <a:gd name="T6" fmla="*/ 0 w 8"/>
                  <a:gd name="T7" fmla="*/ 5 h 5"/>
                  <a:gd name="T8" fmla="*/ 0 w 8"/>
                  <a:gd name="T9" fmla="*/ 3 h 5"/>
                  <a:gd name="T10" fmla="*/ 2 w 8"/>
                  <a:gd name="T11" fmla="*/ 5 h 5"/>
                  <a:gd name="T12" fmla="*/ 8 w 8"/>
                  <a:gd name="T13" fmla="*/ 3 h 5"/>
                  <a:gd name="T14" fmla="*/ 5 w 8"/>
                  <a:gd name="T15" fmla="*/ 0 h 5"/>
                  <a:gd name="T16" fmla="*/ 8 w 8"/>
                  <a:gd name="T17" fmla="*/ 3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5"/>
                  <a:gd name="T29" fmla="*/ 8 w 8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5">
                    <a:moveTo>
                      <a:pt x="8" y="3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8" y="3"/>
                    </a:lnTo>
                    <a:lnTo>
                      <a:pt x="5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69" name="Freeform 147"/>
              <p:cNvSpPr>
                <a:spLocks/>
              </p:cNvSpPr>
              <p:nvPr/>
            </p:nvSpPr>
            <p:spPr bwMode="auto">
              <a:xfrm>
                <a:off x="5483" y="1893"/>
                <a:ext cx="8" cy="8"/>
              </a:xfrm>
              <a:custGeom>
                <a:avLst/>
                <a:gdLst>
                  <a:gd name="T0" fmla="*/ 0 w 8"/>
                  <a:gd name="T1" fmla="*/ 8 h 8"/>
                  <a:gd name="T2" fmla="*/ 5 w 8"/>
                  <a:gd name="T3" fmla="*/ 8 h 8"/>
                  <a:gd name="T4" fmla="*/ 5 w 8"/>
                  <a:gd name="T5" fmla="*/ 5 h 8"/>
                  <a:gd name="T6" fmla="*/ 8 w 8"/>
                  <a:gd name="T7" fmla="*/ 3 h 8"/>
                  <a:gd name="T8" fmla="*/ 5 w 8"/>
                  <a:gd name="T9" fmla="*/ 0 h 8"/>
                  <a:gd name="T10" fmla="*/ 2 w 8"/>
                  <a:gd name="T11" fmla="*/ 3 h 8"/>
                  <a:gd name="T12" fmla="*/ 0 w 8"/>
                  <a:gd name="T13" fmla="*/ 8 h 8"/>
                  <a:gd name="T14" fmla="*/ 5 w 8"/>
                  <a:gd name="T15" fmla="*/ 8 h 8"/>
                  <a:gd name="T16" fmla="*/ 0 w 8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0" y="8"/>
                    </a:moveTo>
                    <a:lnTo>
                      <a:pt x="5" y="8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70" name="Freeform 148"/>
              <p:cNvSpPr>
                <a:spLocks/>
              </p:cNvSpPr>
              <p:nvPr/>
            </p:nvSpPr>
            <p:spPr bwMode="auto">
              <a:xfrm>
                <a:off x="5477" y="1799"/>
                <a:ext cx="8" cy="13"/>
              </a:xfrm>
              <a:custGeom>
                <a:avLst/>
                <a:gdLst>
                  <a:gd name="T0" fmla="*/ 6 w 8"/>
                  <a:gd name="T1" fmla="*/ 13 h 13"/>
                  <a:gd name="T2" fmla="*/ 0 w 8"/>
                  <a:gd name="T3" fmla="*/ 11 h 13"/>
                  <a:gd name="T4" fmla="*/ 0 w 8"/>
                  <a:gd name="T5" fmla="*/ 5 h 13"/>
                  <a:gd name="T6" fmla="*/ 6 w 8"/>
                  <a:gd name="T7" fmla="*/ 3 h 13"/>
                  <a:gd name="T8" fmla="*/ 8 w 8"/>
                  <a:gd name="T9" fmla="*/ 0 h 13"/>
                  <a:gd name="T10" fmla="*/ 6 w 8"/>
                  <a:gd name="T11" fmla="*/ 3 h 13"/>
                  <a:gd name="T12" fmla="*/ 6 w 8"/>
                  <a:gd name="T13" fmla="*/ 13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6" y="13"/>
                    </a:moveTo>
                    <a:lnTo>
                      <a:pt x="0" y="11"/>
                    </a:lnTo>
                    <a:lnTo>
                      <a:pt x="0" y="5"/>
                    </a:lnTo>
                    <a:lnTo>
                      <a:pt x="6" y="3"/>
                    </a:lnTo>
                    <a:lnTo>
                      <a:pt x="8" y="0"/>
                    </a:lnTo>
                    <a:lnTo>
                      <a:pt x="6" y="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71" name="Freeform 149"/>
              <p:cNvSpPr>
                <a:spLocks/>
              </p:cNvSpPr>
              <p:nvPr/>
            </p:nvSpPr>
            <p:spPr bwMode="auto">
              <a:xfrm>
                <a:off x="5477" y="1804"/>
                <a:ext cx="6" cy="11"/>
              </a:xfrm>
              <a:custGeom>
                <a:avLst/>
                <a:gdLst>
                  <a:gd name="T0" fmla="*/ 0 w 6"/>
                  <a:gd name="T1" fmla="*/ 0 h 11"/>
                  <a:gd name="T2" fmla="*/ 0 w 6"/>
                  <a:gd name="T3" fmla="*/ 0 h 11"/>
                  <a:gd name="T4" fmla="*/ 0 w 6"/>
                  <a:gd name="T5" fmla="*/ 8 h 11"/>
                  <a:gd name="T6" fmla="*/ 3 w 6"/>
                  <a:gd name="T7" fmla="*/ 11 h 11"/>
                  <a:gd name="T8" fmla="*/ 6 w 6"/>
                  <a:gd name="T9" fmla="*/ 8 h 11"/>
                  <a:gd name="T10" fmla="*/ 3 w 6"/>
                  <a:gd name="T11" fmla="*/ 6 h 11"/>
                  <a:gd name="T12" fmla="*/ 3 w 6"/>
                  <a:gd name="T13" fmla="*/ 3 h 11"/>
                  <a:gd name="T14" fmla="*/ 3 w 6"/>
                  <a:gd name="T15" fmla="*/ 3 h 11"/>
                  <a:gd name="T16" fmla="*/ 0 w 6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6" y="8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72" name="Freeform 150"/>
              <p:cNvSpPr>
                <a:spLocks/>
              </p:cNvSpPr>
              <p:nvPr/>
            </p:nvSpPr>
            <p:spPr bwMode="auto">
              <a:xfrm>
                <a:off x="5477" y="1796"/>
                <a:ext cx="11" cy="11"/>
              </a:xfrm>
              <a:custGeom>
                <a:avLst/>
                <a:gdLst>
                  <a:gd name="T0" fmla="*/ 8 w 11"/>
                  <a:gd name="T1" fmla="*/ 0 h 11"/>
                  <a:gd name="T2" fmla="*/ 8 w 11"/>
                  <a:gd name="T3" fmla="*/ 0 h 11"/>
                  <a:gd name="T4" fmla="*/ 3 w 11"/>
                  <a:gd name="T5" fmla="*/ 3 h 11"/>
                  <a:gd name="T6" fmla="*/ 0 w 11"/>
                  <a:gd name="T7" fmla="*/ 8 h 11"/>
                  <a:gd name="T8" fmla="*/ 3 w 11"/>
                  <a:gd name="T9" fmla="*/ 11 h 11"/>
                  <a:gd name="T10" fmla="*/ 6 w 11"/>
                  <a:gd name="T11" fmla="*/ 8 h 11"/>
                  <a:gd name="T12" fmla="*/ 11 w 11"/>
                  <a:gd name="T13" fmla="*/ 3 h 11"/>
                  <a:gd name="T14" fmla="*/ 11 w 11"/>
                  <a:gd name="T15" fmla="*/ 3 h 11"/>
                  <a:gd name="T16" fmla="*/ 8 w 11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1"/>
                  <a:gd name="T29" fmla="*/ 11 w 11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1">
                    <a:moveTo>
                      <a:pt x="8" y="0"/>
                    </a:moveTo>
                    <a:lnTo>
                      <a:pt x="8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6" y="8"/>
                    </a:lnTo>
                    <a:lnTo>
                      <a:pt x="11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73" name="Freeform 151"/>
              <p:cNvSpPr>
                <a:spLocks/>
              </p:cNvSpPr>
              <p:nvPr/>
            </p:nvSpPr>
            <p:spPr bwMode="auto">
              <a:xfrm>
                <a:off x="5480" y="1796"/>
                <a:ext cx="8" cy="19"/>
              </a:xfrm>
              <a:custGeom>
                <a:avLst/>
                <a:gdLst>
                  <a:gd name="T0" fmla="*/ 0 w 8"/>
                  <a:gd name="T1" fmla="*/ 19 h 19"/>
                  <a:gd name="T2" fmla="*/ 3 w 8"/>
                  <a:gd name="T3" fmla="*/ 16 h 19"/>
                  <a:gd name="T4" fmla="*/ 3 w 8"/>
                  <a:gd name="T5" fmla="*/ 8 h 19"/>
                  <a:gd name="T6" fmla="*/ 5 w 8"/>
                  <a:gd name="T7" fmla="*/ 0 h 19"/>
                  <a:gd name="T8" fmla="*/ 8 w 8"/>
                  <a:gd name="T9" fmla="*/ 3 h 19"/>
                  <a:gd name="T10" fmla="*/ 0 w 8"/>
                  <a:gd name="T11" fmla="*/ 6 h 19"/>
                  <a:gd name="T12" fmla="*/ 0 w 8"/>
                  <a:gd name="T13" fmla="*/ 19 h 19"/>
                  <a:gd name="T14" fmla="*/ 3 w 8"/>
                  <a:gd name="T15" fmla="*/ 16 h 19"/>
                  <a:gd name="T16" fmla="*/ 0 w 8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9"/>
                  <a:gd name="T29" fmla="*/ 8 w 8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9">
                    <a:moveTo>
                      <a:pt x="0" y="19"/>
                    </a:moveTo>
                    <a:lnTo>
                      <a:pt x="3" y="16"/>
                    </a:lnTo>
                    <a:lnTo>
                      <a:pt x="3" y="8"/>
                    </a:lnTo>
                    <a:lnTo>
                      <a:pt x="5" y="0"/>
                    </a:lnTo>
                    <a:lnTo>
                      <a:pt x="8" y="3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74" name="Freeform 152"/>
              <p:cNvSpPr>
                <a:spLocks/>
              </p:cNvSpPr>
              <p:nvPr/>
            </p:nvSpPr>
            <p:spPr bwMode="auto">
              <a:xfrm>
                <a:off x="5598" y="1930"/>
                <a:ext cx="10" cy="2"/>
              </a:xfrm>
              <a:custGeom>
                <a:avLst/>
                <a:gdLst>
                  <a:gd name="T0" fmla="*/ 10 w 10"/>
                  <a:gd name="T1" fmla="*/ 0 h 2"/>
                  <a:gd name="T2" fmla="*/ 5 w 10"/>
                  <a:gd name="T3" fmla="*/ 2 h 2"/>
                  <a:gd name="T4" fmla="*/ 0 w 10"/>
                  <a:gd name="T5" fmla="*/ 2 h 2"/>
                  <a:gd name="T6" fmla="*/ 0 w 10"/>
                  <a:gd name="T7" fmla="*/ 0 h 2"/>
                  <a:gd name="T8" fmla="*/ 10 w 10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"/>
                  <a:gd name="T17" fmla="*/ 10 w 10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">
                    <a:moveTo>
                      <a:pt x="10" y="0"/>
                    </a:moveTo>
                    <a:lnTo>
                      <a:pt x="5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75" name="Freeform 153"/>
              <p:cNvSpPr>
                <a:spLocks/>
              </p:cNvSpPr>
              <p:nvPr/>
            </p:nvSpPr>
            <p:spPr bwMode="auto">
              <a:xfrm>
                <a:off x="5598" y="1930"/>
                <a:ext cx="10" cy="5"/>
              </a:xfrm>
              <a:custGeom>
                <a:avLst/>
                <a:gdLst>
                  <a:gd name="T0" fmla="*/ 2 w 10"/>
                  <a:gd name="T1" fmla="*/ 5 h 5"/>
                  <a:gd name="T2" fmla="*/ 2 w 10"/>
                  <a:gd name="T3" fmla="*/ 5 h 5"/>
                  <a:gd name="T4" fmla="*/ 7 w 10"/>
                  <a:gd name="T5" fmla="*/ 2 h 5"/>
                  <a:gd name="T6" fmla="*/ 10 w 10"/>
                  <a:gd name="T7" fmla="*/ 2 h 5"/>
                  <a:gd name="T8" fmla="*/ 10 w 10"/>
                  <a:gd name="T9" fmla="*/ 0 h 5"/>
                  <a:gd name="T10" fmla="*/ 5 w 10"/>
                  <a:gd name="T11" fmla="*/ 0 h 5"/>
                  <a:gd name="T12" fmla="*/ 0 w 10"/>
                  <a:gd name="T13" fmla="*/ 2 h 5"/>
                  <a:gd name="T14" fmla="*/ 0 w 10"/>
                  <a:gd name="T15" fmla="*/ 2 h 5"/>
                  <a:gd name="T16" fmla="*/ 2 w 10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5"/>
                  <a:gd name="T29" fmla="*/ 10 w 10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5">
                    <a:moveTo>
                      <a:pt x="2" y="5"/>
                    </a:moveTo>
                    <a:lnTo>
                      <a:pt x="2" y="5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76" name="Freeform 154"/>
              <p:cNvSpPr>
                <a:spLocks/>
              </p:cNvSpPr>
              <p:nvPr/>
            </p:nvSpPr>
            <p:spPr bwMode="auto">
              <a:xfrm>
                <a:off x="5598" y="1930"/>
                <a:ext cx="10" cy="5"/>
              </a:xfrm>
              <a:custGeom>
                <a:avLst/>
                <a:gdLst>
                  <a:gd name="T0" fmla="*/ 10 w 10"/>
                  <a:gd name="T1" fmla="*/ 2 h 5"/>
                  <a:gd name="T2" fmla="*/ 10 w 10"/>
                  <a:gd name="T3" fmla="*/ 0 h 5"/>
                  <a:gd name="T4" fmla="*/ 0 w 10"/>
                  <a:gd name="T5" fmla="*/ 0 h 5"/>
                  <a:gd name="T6" fmla="*/ 2 w 10"/>
                  <a:gd name="T7" fmla="*/ 5 h 5"/>
                  <a:gd name="T8" fmla="*/ 0 w 10"/>
                  <a:gd name="T9" fmla="*/ 2 h 5"/>
                  <a:gd name="T10" fmla="*/ 2 w 10"/>
                  <a:gd name="T11" fmla="*/ 2 h 5"/>
                  <a:gd name="T12" fmla="*/ 7 w 10"/>
                  <a:gd name="T13" fmla="*/ 2 h 5"/>
                  <a:gd name="T14" fmla="*/ 10 w 10"/>
                  <a:gd name="T15" fmla="*/ 0 h 5"/>
                  <a:gd name="T16" fmla="*/ 10 w 10"/>
                  <a:gd name="T17" fmla="*/ 2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5"/>
                  <a:gd name="T29" fmla="*/ 10 w 10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5">
                    <a:moveTo>
                      <a:pt x="10" y="2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77" name="Freeform 155"/>
              <p:cNvSpPr>
                <a:spLocks/>
              </p:cNvSpPr>
              <p:nvPr/>
            </p:nvSpPr>
            <p:spPr bwMode="auto">
              <a:xfrm>
                <a:off x="5524" y="1841"/>
                <a:ext cx="27" cy="26"/>
              </a:xfrm>
              <a:custGeom>
                <a:avLst/>
                <a:gdLst>
                  <a:gd name="T0" fmla="*/ 8 w 27"/>
                  <a:gd name="T1" fmla="*/ 26 h 26"/>
                  <a:gd name="T2" fmla="*/ 6 w 27"/>
                  <a:gd name="T3" fmla="*/ 23 h 26"/>
                  <a:gd name="T4" fmla="*/ 6 w 27"/>
                  <a:gd name="T5" fmla="*/ 16 h 26"/>
                  <a:gd name="T6" fmla="*/ 14 w 27"/>
                  <a:gd name="T7" fmla="*/ 8 h 26"/>
                  <a:gd name="T8" fmla="*/ 19 w 27"/>
                  <a:gd name="T9" fmla="*/ 3 h 26"/>
                  <a:gd name="T10" fmla="*/ 21 w 27"/>
                  <a:gd name="T11" fmla="*/ 3 h 26"/>
                  <a:gd name="T12" fmla="*/ 27 w 27"/>
                  <a:gd name="T13" fmla="*/ 0 h 26"/>
                  <a:gd name="T14" fmla="*/ 24 w 27"/>
                  <a:gd name="T15" fmla="*/ 0 h 26"/>
                  <a:gd name="T16" fmla="*/ 19 w 27"/>
                  <a:gd name="T17" fmla="*/ 0 h 26"/>
                  <a:gd name="T18" fmla="*/ 14 w 27"/>
                  <a:gd name="T19" fmla="*/ 5 h 26"/>
                  <a:gd name="T20" fmla="*/ 3 w 27"/>
                  <a:gd name="T21" fmla="*/ 16 h 26"/>
                  <a:gd name="T22" fmla="*/ 0 w 27"/>
                  <a:gd name="T23" fmla="*/ 18 h 26"/>
                  <a:gd name="T24" fmla="*/ 3 w 27"/>
                  <a:gd name="T25" fmla="*/ 21 h 26"/>
                  <a:gd name="T26" fmla="*/ 6 w 27"/>
                  <a:gd name="T27" fmla="*/ 23 h 26"/>
                  <a:gd name="T28" fmla="*/ 8 w 27"/>
                  <a:gd name="T29" fmla="*/ 26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"/>
                  <a:gd name="T46" fmla="*/ 0 h 26"/>
                  <a:gd name="T47" fmla="*/ 27 w 27"/>
                  <a:gd name="T48" fmla="*/ 26 h 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" h="26">
                    <a:moveTo>
                      <a:pt x="8" y="26"/>
                    </a:moveTo>
                    <a:lnTo>
                      <a:pt x="6" y="23"/>
                    </a:lnTo>
                    <a:lnTo>
                      <a:pt x="6" y="16"/>
                    </a:lnTo>
                    <a:lnTo>
                      <a:pt x="14" y="8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4" y="5"/>
                    </a:lnTo>
                    <a:lnTo>
                      <a:pt x="3" y="16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6" y="23"/>
                    </a:lnTo>
                    <a:lnTo>
                      <a:pt x="8" y="2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78" name="Freeform 156"/>
              <p:cNvSpPr>
                <a:spLocks/>
              </p:cNvSpPr>
              <p:nvPr/>
            </p:nvSpPr>
            <p:spPr bwMode="auto">
              <a:xfrm>
                <a:off x="5527" y="1854"/>
                <a:ext cx="8" cy="16"/>
              </a:xfrm>
              <a:custGeom>
                <a:avLst/>
                <a:gdLst>
                  <a:gd name="T0" fmla="*/ 3 w 8"/>
                  <a:gd name="T1" fmla="*/ 0 h 16"/>
                  <a:gd name="T2" fmla="*/ 3 w 8"/>
                  <a:gd name="T3" fmla="*/ 0 h 16"/>
                  <a:gd name="T4" fmla="*/ 0 w 8"/>
                  <a:gd name="T5" fmla="*/ 10 h 16"/>
                  <a:gd name="T6" fmla="*/ 5 w 8"/>
                  <a:gd name="T7" fmla="*/ 16 h 16"/>
                  <a:gd name="T8" fmla="*/ 8 w 8"/>
                  <a:gd name="T9" fmla="*/ 13 h 16"/>
                  <a:gd name="T10" fmla="*/ 5 w 8"/>
                  <a:gd name="T11" fmla="*/ 8 h 16"/>
                  <a:gd name="T12" fmla="*/ 3 w 8"/>
                  <a:gd name="T13" fmla="*/ 5 h 16"/>
                  <a:gd name="T14" fmla="*/ 3 w 8"/>
                  <a:gd name="T15" fmla="*/ 5 h 16"/>
                  <a:gd name="T16" fmla="*/ 3 w 8"/>
                  <a:gd name="T17" fmla="*/ 0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6"/>
                  <a:gd name="T29" fmla="*/ 8 w 8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6">
                    <a:moveTo>
                      <a:pt x="3" y="0"/>
                    </a:moveTo>
                    <a:lnTo>
                      <a:pt x="3" y="0"/>
                    </a:lnTo>
                    <a:lnTo>
                      <a:pt x="0" y="10"/>
                    </a:lnTo>
                    <a:lnTo>
                      <a:pt x="5" y="16"/>
                    </a:lnTo>
                    <a:lnTo>
                      <a:pt x="8" y="13"/>
                    </a:lnTo>
                    <a:lnTo>
                      <a:pt x="5" y="8"/>
                    </a:lnTo>
                    <a:lnTo>
                      <a:pt x="3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79" name="Freeform 157"/>
              <p:cNvSpPr>
                <a:spLocks/>
              </p:cNvSpPr>
              <p:nvPr/>
            </p:nvSpPr>
            <p:spPr bwMode="auto">
              <a:xfrm>
                <a:off x="5530" y="1841"/>
                <a:ext cx="13" cy="18"/>
              </a:xfrm>
              <a:custGeom>
                <a:avLst/>
                <a:gdLst>
                  <a:gd name="T0" fmla="*/ 13 w 13"/>
                  <a:gd name="T1" fmla="*/ 0 h 18"/>
                  <a:gd name="T2" fmla="*/ 10 w 13"/>
                  <a:gd name="T3" fmla="*/ 0 h 18"/>
                  <a:gd name="T4" fmla="*/ 5 w 13"/>
                  <a:gd name="T5" fmla="*/ 8 h 18"/>
                  <a:gd name="T6" fmla="*/ 0 w 13"/>
                  <a:gd name="T7" fmla="*/ 13 h 18"/>
                  <a:gd name="T8" fmla="*/ 0 w 13"/>
                  <a:gd name="T9" fmla="*/ 18 h 18"/>
                  <a:gd name="T10" fmla="*/ 8 w 13"/>
                  <a:gd name="T11" fmla="*/ 10 h 18"/>
                  <a:gd name="T12" fmla="*/ 13 w 13"/>
                  <a:gd name="T13" fmla="*/ 3 h 18"/>
                  <a:gd name="T14" fmla="*/ 13 w 13"/>
                  <a:gd name="T15" fmla="*/ 5 h 18"/>
                  <a:gd name="T16" fmla="*/ 13 w 13"/>
                  <a:gd name="T17" fmla="*/ 0 h 18"/>
                  <a:gd name="T18" fmla="*/ 10 w 13"/>
                  <a:gd name="T19" fmla="*/ 0 h 18"/>
                  <a:gd name="T20" fmla="*/ 10 w 13"/>
                  <a:gd name="T21" fmla="*/ 0 h 18"/>
                  <a:gd name="T22" fmla="*/ 13 w 13"/>
                  <a:gd name="T23" fmla="*/ 0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8"/>
                  <a:gd name="T38" fmla="*/ 13 w 13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8">
                    <a:moveTo>
                      <a:pt x="13" y="0"/>
                    </a:moveTo>
                    <a:lnTo>
                      <a:pt x="10" y="0"/>
                    </a:lnTo>
                    <a:lnTo>
                      <a:pt x="5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8" y="10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80" name="Freeform 158"/>
              <p:cNvSpPr>
                <a:spLocks/>
              </p:cNvSpPr>
              <p:nvPr/>
            </p:nvSpPr>
            <p:spPr bwMode="auto">
              <a:xfrm>
                <a:off x="5543" y="1841"/>
                <a:ext cx="10" cy="5"/>
              </a:xfrm>
              <a:custGeom>
                <a:avLst/>
                <a:gdLst>
                  <a:gd name="T0" fmla="*/ 8 w 10"/>
                  <a:gd name="T1" fmla="*/ 0 h 5"/>
                  <a:gd name="T2" fmla="*/ 8 w 10"/>
                  <a:gd name="T3" fmla="*/ 0 h 5"/>
                  <a:gd name="T4" fmla="*/ 2 w 10"/>
                  <a:gd name="T5" fmla="*/ 0 h 5"/>
                  <a:gd name="T6" fmla="*/ 0 w 10"/>
                  <a:gd name="T7" fmla="*/ 0 h 5"/>
                  <a:gd name="T8" fmla="*/ 0 w 10"/>
                  <a:gd name="T9" fmla="*/ 5 h 5"/>
                  <a:gd name="T10" fmla="*/ 2 w 10"/>
                  <a:gd name="T11" fmla="*/ 5 h 5"/>
                  <a:gd name="T12" fmla="*/ 10 w 10"/>
                  <a:gd name="T13" fmla="*/ 3 h 5"/>
                  <a:gd name="T14" fmla="*/ 10 w 10"/>
                  <a:gd name="T15" fmla="*/ 3 h 5"/>
                  <a:gd name="T16" fmla="*/ 8 w 10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5"/>
                  <a:gd name="T29" fmla="*/ 10 w 10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5">
                    <a:moveTo>
                      <a:pt x="8" y="0"/>
                    </a:moveTo>
                    <a:lnTo>
                      <a:pt x="8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10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81" name="Freeform 159"/>
              <p:cNvSpPr>
                <a:spLocks/>
              </p:cNvSpPr>
              <p:nvPr/>
            </p:nvSpPr>
            <p:spPr bwMode="auto">
              <a:xfrm>
                <a:off x="5540" y="1841"/>
                <a:ext cx="13" cy="3"/>
              </a:xfrm>
              <a:custGeom>
                <a:avLst/>
                <a:gdLst>
                  <a:gd name="T0" fmla="*/ 0 w 13"/>
                  <a:gd name="T1" fmla="*/ 3 h 3"/>
                  <a:gd name="T2" fmla="*/ 0 w 13"/>
                  <a:gd name="T3" fmla="*/ 3 h 3"/>
                  <a:gd name="T4" fmla="*/ 8 w 13"/>
                  <a:gd name="T5" fmla="*/ 3 h 3"/>
                  <a:gd name="T6" fmla="*/ 11 w 13"/>
                  <a:gd name="T7" fmla="*/ 0 h 3"/>
                  <a:gd name="T8" fmla="*/ 13 w 13"/>
                  <a:gd name="T9" fmla="*/ 3 h 3"/>
                  <a:gd name="T10" fmla="*/ 8 w 13"/>
                  <a:gd name="T11" fmla="*/ 0 h 3"/>
                  <a:gd name="T12" fmla="*/ 3 w 13"/>
                  <a:gd name="T13" fmla="*/ 0 h 3"/>
                  <a:gd name="T14" fmla="*/ 3 w 13"/>
                  <a:gd name="T15" fmla="*/ 0 h 3"/>
                  <a:gd name="T16" fmla="*/ 0 w 13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3"/>
                  <a:gd name="T29" fmla="*/ 13 w 1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3">
                    <a:moveTo>
                      <a:pt x="0" y="3"/>
                    </a:moveTo>
                    <a:lnTo>
                      <a:pt x="0" y="3"/>
                    </a:lnTo>
                    <a:lnTo>
                      <a:pt x="8" y="3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82" name="Freeform 160"/>
              <p:cNvSpPr>
                <a:spLocks/>
              </p:cNvSpPr>
              <p:nvPr/>
            </p:nvSpPr>
            <p:spPr bwMode="auto">
              <a:xfrm>
                <a:off x="5527" y="1841"/>
                <a:ext cx="16" cy="16"/>
              </a:xfrm>
              <a:custGeom>
                <a:avLst/>
                <a:gdLst>
                  <a:gd name="T0" fmla="*/ 3 w 16"/>
                  <a:gd name="T1" fmla="*/ 16 h 16"/>
                  <a:gd name="T2" fmla="*/ 3 w 16"/>
                  <a:gd name="T3" fmla="*/ 16 h 16"/>
                  <a:gd name="T4" fmla="*/ 11 w 16"/>
                  <a:gd name="T5" fmla="*/ 8 h 16"/>
                  <a:gd name="T6" fmla="*/ 13 w 16"/>
                  <a:gd name="T7" fmla="*/ 3 h 16"/>
                  <a:gd name="T8" fmla="*/ 16 w 16"/>
                  <a:gd name="T9" fmla="*/ 0 h 16"/>
                  <a:gd name="T10" fmla="*/ 8 w 16"/>
                  <a:gd name="T11" fmla="*/ 5 h 16"/>
                  <a:gd name="T12" fmla="*/ 0 w 16"/>
                  <a:gd name="T13" fmla="*/ 13 h 16"/>
                  <a:gd name="T14" fmla="*/ 0 w 16"/>
                  <a:gd name="T15" fmla="*/ 13 h 16"/>
                  <a:gd name="T16" fmla="*/ 3 w 16"/>
                  <a:gd name="T17" fmla="*/ 16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6"/>
                  <a:gd name="T29" fmla="*/ 16 w 16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6">
                    <a:moveTo>
                      <a:pt x="3" y="16"/>
                    </a:moveTo>
                    <a:lnTo>
                      <a:pt x="3" y="16"/>
                    </a:lnTo>
                    <a:lnTo>
                      <a:pt x="11" y="8"/>
                    </a:lnTo>
                    <a:lnTo>
                      <a:pt x="13" y="3"/>
                    </a:lnTo>
                    <a:lnTo>
                      <a:pt x="16" y="0"/>
                    </a:lnTo>
                    <a:lnTo>
                      <a:pt x="8" y="5"/>
                    </a:lnTo>
                    <a:lnTo>
                      <a:pt x="0" y="13"/>
                    </a:lnTo>
                    <a:lnTo>
                      <a:pt x="3" y="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83" name="Freeform 161"/>
              <p:cNvSpPr>
                <a:spLocks/>
              </p:cNvSpPr>
              <p:nvPr/>
            </p:nvSpPr>
            <p:spPr bwMode="auto">
              <a:xfrm>
                <a:off x="5524" y="1854"/>
                <a:ext cx="11" cy="16"/>
              </a:xfrm>
              <a:custGeom>
                <a:avLst/>
                <a:gdLst>
                  <a:gd name="T0" fmla="*/ 8 w 11"/>
                  <a:gd name="T1" fmla="*/ 16 h 16"/>
                  <a:gd name="T2" fmla="*/ 11 w 11"/>
                  <a:gd name="T3" fmla="*/ 13 h 16"/>
                  <a:gd name="T4" fmla="*/ 8 w 11"/>
                  <a:gd name="T5" fmla="*/ 10 h 16"/>
                  <a:gd name="T6" fmla="*/ 6 w 11"/>
                  <a:gd name="T7" fmla="*/ 8 h 16"/>
                  <a:gd name="T8" fmla="*/ 3 w 11"/>
                  <a:gd name="T9" fmla="*/ 5 h 16"/>
                  <a:gd name="T10" fmla="*/ 6 w 11"/>
                  <a:gd name="T11" fmla="*/ 3 h 16"/>
                  <a:gd name="T12" fmla="*/ 3 w 11"/>
                  <a:gd name="T13" fmla="*/ 0 h 16"/>
                  <a:gd name="T14" fmla="*/ 0 w 11"/>
                  <a:gd name="T15" fmla="*/ 5 h 16"/>
                  <a:gd name="T16" fmla="*/ 0 w 11"/>
                  <a:gd name="T17" fmla="*/ 8 h 16"/>
                  <a:gd name="T18" fmla="*/ 6 w 11"/>
                  <a:gd name="T19" fmla="*/ 13 h 16"/>
                  <a:gd name="T20" fmla="*/ 8 w 11"/>
                  <a:gd name="T21" fmla="*/ 16 h 16"/>
                  <a:gd name="T22" fmla="*/ 11 w 11"/>
                  <a:gd name="T23" fmla="*/ 13 h 16"/>
                  <a:gd name="T24" fmla="*/ 8 w 11"/>
                  <a:gd name="T25" fmla="*/ 16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16"/>
                  <a:gd name="T41" fmla="*/ 11 w 11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16">
                    <a:moveTo>
                      <a:pt x="8" y="16"/>
                    </a:moveTo>
                    <a:lnTo>
                      <a:pt x="11" y="13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3" y="5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6" y="13"/>
                    </a:lnTo>
                    <a:lnTo>
                      <a:pt x="8" y="16"/>
                    </a:lnTo>
                    <a:lnTo>
                      <a:pt x="11" y="13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84" name="Freeform 162"/>
              <p:cNvSpPr>
                <a:spLocks/>
              </p:cNvSpPr>
              <p:nvPr/>
            </p:nvSpPr>
            <p:spPr bwMode="auto">
              <a:xfrm>
                <a:off x="5535" y="1789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3 w 5"/>
                  <a:gd name="T3" fmla="*/ 2 h 5"/>
                  <a:gd name="T4" fmla="*/ 5 w 5"/>
                  <a:gd name="T5" fmla="*/ 5 h 5"/>
                  <a:gd name="T6" fmla="*/ 5 w 5"/>
                  <a:gd name="T7" fmla="*/ 5 h 5"/>
                  <a:gd name="T8" fmla="*/ 0 w 5"/>
                  <a:gd name="T9" fmla="*/ 5 h 5"/>
                  <a:gd name="T10" fmla="*/ 3 w 5"/>
                  <a:gd name="T11" fmla="*/ 5 h 5"/>
                  <a:gd name="T12" fmla="*/ 3 w 5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5"/>
                  <a:gd name="T23" fmla="*/ 5 w 5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5">
                    <a:moveTo>
                      <a:pt x="3" y="0"/>
                    </a:moveTo>
                    <a:lnTo>
                      <a:pt x="3" y="2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85" name="Freeform 163"/>
              <p:cNvSpPr>
                <a:spLocks/>
              </p:cNvSpPr>
              <p:nvPr/>
            </p:nvSpPr>
            <p:spPr bwMode="auto">
              <a:xfrm>
                <a:off x="5535" y="1789"/>
                <a:ext cx="5" cy="5"/>
              </a:xfrm>
              <a:custGeom>
                <a:avLst/>
                <a:gdLst>
                  <a:gd name="T0" fmla="*/ 5 w 5"/>
                  <a:gd name="T1" fmla="*/ 2 h 5"/>
                  <a:gd name="T2" fmla="*/ 5 w 5"/>
                  <a:gd name="T3" fmla="*/ 2 h 5"/>
                  <a:gd name="T4" fmla="*/ 5 w 5"/>
                  <a:gd name="T5" fmla="*/ 0 h 5"/>
                  <a:gd name="T6" fmla="*/ 3 w 5"/>
                  <a:gd name="T7" fmla="*/ 0 h 5"/>
                  <a:gd name="T8" fmla="*/ 0 w 5"/>
                  <a:gd name="T9" fmla="*/ 2 h 5"/>
                  <a:gd name="T10" fmla="*/ 3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  <a:gd name="T16" fmla="*/ 5 w 5"/>
                  <a:gd name="T17" fmla="*/ 2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5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86" name="Freeform 164"/>
              <p:cNvSpPr>
                <a:spLocks/>
              </p:cNvSpPr>
              <p:nvPr/>
            </p:nvSpPr>
            <p:spPr bwMode="auto">
              <a:xfrm>
                <a:off x="5535" y="1791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5 w 5"/>
                  <a:gd name="T7" fmla="*/ 0 h 5"/>
                  <a:gd name="T8" fmla="*/ 5 w 5"/>
                  <a:gd name="T9" fmla="*/ 3 h 5"/>
                  <a:gd name="T10" fmla="*/ 5 w 5"/>
                  <a:gd name="T11" fmla="*/ 0 h 5"/>
                  <a:gd name="T12" fmla="*/ 0 w 5"/>
                  <a:gd name="T13" fmla="*/ 3 h 5"/>
                  <a:gd name="T14" fmla="*/ 0 w 5"/>
                  <a:gd name="T15" fmla="*/ 3 h 5"/>
                  <a:gd name="T16" fmla="*/ 3 w 5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87" name="Freeform 165"/>
              <p:cNvSpPr>
                <a:spLocks/>
              </p:cNvSpPr>
              <p:nvPr/>
            </p:nvSpPr>
            <p:spPr bwMode="auto">
              <a:xfrm>
                <a:off x="5535" y="1789"/>
                <a:ext cx="3" cy="7"/>
              </a:xfrm>
              <a:custGeom>
                <a:avLst/>
                <a:gdLst>
                  <a:gd name="T0" fmla="*/ 3 w 3"/>
                  <a:gd name="T1" fmla="*/ 0 h 7"/>
                  <a:gd name="T2" fmla="*/ 0 w 3"/>
                  <a:gd name="T3" fmla="*/ 2 h 7"/>
                  <a:gd name="T4" fmla="*/ 0 w 3"/>
                  <a:gd name="T5" fmla="*/ 5 h 7"/>
                  <a:gd name="T6" fmla="*/ 3 w 3"/>
                  <a:gd name="T7" fmla="*/ 7 h 7"/>
                  <a:gd name="T8" fmla="*/ 0 w 3"/>
                  <a:gd name="T9" fmla="*/ 5 h 7"/>
                  <a:gd name="T10" fmla="*/ 3 w 3"/>
                  <a:gd name="T11" fmla="*/ 5 h 7"/>
                  <a:gd name="T12" fmla="*/ 3 w 3"/>
                  <a:gd name="T13" fmla="*/ 0 h 7"/>
                  <a:gd name="T14" fmla="*/ 0 w 3"/>
                  <a:gd name="T15" fmla="*/ 2 h 7"/>
                  <a:gd name="T16" fmla="*/ 3 w 3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7"/>
                  <a:gd name="T29" fmla="*/ 3 w 3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7">
                    <a:moveTo>
                      <a:pt x="3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88" name="Freeform 166"/>
              <p:cNvSpPr>
                <a:spLocks/>
              </p:cNvSpPr>
              <p:nvPr/>
            </p:nvSpPr>
            <p:spPr bwMode="auto">
              <a:xfrm>
                <a:off x="5530" y="1799"/>
                <a:ext cx="23" cy="8"/>
              </a:xfrm>
              <a:custGeom>
                <a:avLst/>
                <a:gdLst>
                  <a:gd name="T0" fmla="*/ 23 w 23"/>
                  <a:gd name="T1" fmla="*/ 0 h 8"/>
                  <a:gd name="T2" fmla="*/ 21 w 23"/>
                  <a:gd name="T3" fmla="*/ 3 h 8"/>
                  <a:gd name="T4" fmla="*/ 13 w 23"/>
                  <a:gd name="T5" fmla="*/ 8 h 8"/>
                  <a:gd name="T6" fmla="*/ 5 w 23"/>
                  <a:gd name="T7" fmla="*/ 5 h 8"/>
                  <a:gd name="T8" fmla="*/ 0 w 23"/>
                  <a:gd name="T9" fmla="*/ 3 h 8"/>
                  <a:gd name="T10" fmla="*/ 2 w 23"/>
                  <a:gd name="T11" fmla="*/ 5 h 8"/>
                  <a:gd name="T12" fmla="*/ 8 w 23"/>
                  <a:gd name="T13" fmla="*/ 8 h 8"/>
                  <a:gd name="T14" fmla="*/ 10 w 23"/>
                  <a:gd name="T15" fmla="*/ 8 h 8"/>
                  <a:gd name="T16" fmla="*/ 13 w 23"/>
                  <a:gd name="T17" fmla="*/ 8 h 8"/>
                  <a:gd name="T18" fmla="*/ 18 w 23"/>
                  <a:gd name="T19" fmla="*/ 5 h 8"/>
                  <a:gd name="T20" fmla="*/ 23 w 23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8"/>
                  <a:gd name="T35" fmla="*/ 23 w 23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8">
                    <a:moveTo>
                      <a:pt x="23" y="0"/>
                    </a:moveTo>
                    <a:lnTo>
                      <a:pt x="21" y="3"/>
                    </a:lnTo>
                    <a:lnTo>
                      <a:pt x="13" y="8"/>
                    </a:lnTo>
                    <a:lnTo>
                      <a:pt x="5" y="5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3" y="8"/>
                    </a:lnTo>
                    <a:lnTo>
                      <a:pt x="18" y="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89" name="Freeform 167"/>
              <p:cNvSpPr>
                <a:spLocks/>
              </p:cNvSpPr>
              <p:nvPr/>
            </p:nvSpPr>
            <p:spPr bwMode="auto">
              <a:xfrm>
                <a:off x="5543" y="1799"/>
                <a:ext cx="13" cy="11"/>
              </a:xfrm>
              <a:custGeom>
                <a:avLst/>
                <a:gdLst>
                  <a:gd name="T0" fmla="*/ 0 w 13"/>
                  <a:gd name="T1" fmla="*/ 11 h 11"/>
                  <a:gd name="T2" fmla="*/ 0 w 13"/>
                  <a:gd name="T3" fmla="*/ 11 h 11"/>
                  <a:gd name="T4" fmla="*/ 8 w 13"/>
                  <a:gd name="T5" fmla="*/ 5 h 11"/>
                  <a:gd name="T6" fmla="*/ 13 w 13"/>
                  <a:gd name="T7" fmla="*/ 0 h 11"/>
                  <a:gd name="T8" fmla="*/ 8 w 13"/>
                  <a:gd name="T9" fmla="*/ 0 h 11"/>
                  <a:gd name="T10" fmla="*/ 5 w 13"/>
                  <a:gd name="T11" fmla="*/ 3 h 11"/>
                  <a:gd name="T12" fmla="*/ 0 w 13"/>
                  <a:gd name="T13" fmla="*/ 8 h 11"/>
                  <a:gd name="T14" fmla="*/ 0 w 13"/>
                  <a:gd name="T15" fmla="*/ 8 h 11"/>
                  <a:gd name="T16" fmla="*/ 0 w 13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1"/>
                  <a:gd name="T29" fmla="*/ 13 w 13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1">
                    <a:moveTo>
                      <a:pt x="0" y="11"/>
                    </a:moveTo>
                    <a:lnTo>
                      <a:pt x="0" y="11"/>
                    </a:lnTo>
                    <a:lnTo>
                      <a:pt x="8" y="5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0" y="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90" name="Freeform 168"/>
              <p:cNvSpPr>
                <a:spLocks/>
              </p:cNvSpPr>
              <p:nvPr/>
            </p:nvSpPr>
            <p:spPr bwMode="auto">
              <a:xfrm>
                <a:off x="5527" y="1799"/>
                <a:ext cx="16" cy="11"/>
              </a:xfrm>
              <a:custGeom>
                <a:avLst/>
                <a:gdLst>
                  <a:gd name="T0" fmla="*/ 5 w 16"/>
                  <a:gd name="T1" fmla="*/ 3 h 11"/>
                  <a:gd name="T2" fmla="*/ 0 w 16"/>
                  <a:gd name="T3" fmla="*/ 3 h 11"/>
                  <a:gd name="T4" fmla="*/ 5 w 16"/>
                  <a:gd name="T5" fmla="*/ 8 h 11"/>
                  <a:gd name="T6" fmla="*/ 16 w 16"/>
                  <a:gd name="T7" fmla="*/ 11 h 11"/>
                  <a:gd name="T8" fmla="*/ 16 w 16"/>
                  <a:gd name="T9" fmla="*/ 8 h 11"/>
                  <a:gd name="T10" fmla="*/ 8 w 16"/>
                  <a:gd name="T11" fmla="*/ 5 h 11"/>
                  <a:gd name="T12" fmla="*/ 5 w 16"/>
                  <a:gd name="T13" fmla="*/ 0 h 11"/>
                  <a:gd name="T14" fmla="*/ 0 w 16"/>
                  <a:gd name="T15" fmla="*/ 3 h 11"/>
                  <a:gd name="T16" fmla="*/ 5 w 16"/>
                  <a:gd name="T17" fmla="*/ 3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1"/>
                  <a:gd name="T29" fmla="*/ 16 w 1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1">
                    <a:moveTo>
                      <a:pt x="5" y="3"/>
                    </a:moveTo>
                    <a:lnTo>
                      <a:pt x="0" y="3"/>
                    </a:lnTo>
                    <a:lnTo>
                      <a:pt x="5" y="8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8" y="5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91" name="Freeform 169"/>
              <p:cNvSpPr>
                <a:spLocks/>
              </p:cNvSpPr>
              <p:nvPr/>
            </p:nvSpPr>
            <p:spPr bwMode="auto">
              <a:xfrm>
                <a:off x="5527" y="1796"/>
                <a:ext cx="29" cy="14"/>
              </a:xfrm>
              <a:custGeom>
                <a:avLst/>
                <a:gdLst>
                  <a:gd name="T0" fmla="*/ 29 w 29"/>
                  <a:gd name="T1" fmla="*/ 3 h 14"/>
                  <a:gd name="T2" fmla="*/ 24 w 29"/>
                  <a:gd name="T3" fmla="*/ 0 h 14"/>
                  <a:gd name="T4" fmla="*/ 21 w 29"/>
                  <a:gd name="T5" fmla="*/ 6 h 14"/>
                  <a:gd name="T6" fmla="*/ 16 w 29"/>
                  <a:gd name="T7" fmla="*/ 8 h 14"/>
                  <a:gd name="T8" fmla="*/ 13 w 29"/>
                  <a:gd name="T9" fmla="*/ 11 h 14"/>
                  <a:gd name="T10" fmla="*/ 11 w 29"/>
                  <a:gd name="T11" fmla="*/ 8 h 14"/>
                  <a:gd name="T12" fmla="*/ 5 w 29"/>
                  <a:gd name="T13" fmla="*/ 6 h 14"/>
                  <a:gd name="T14" fmla="*/ 5 w 29"/>
                  <a:gd name="T15" fmla="*/ 6 h 14"/>
                  <a:gd name="T16" fmla="*/ 0 w 29"/>
                  <a:gd name="T17" fmla="*/ 6 h 14"/>
                  <a:gd name="T18" fmla="*/ 3 w 29"/>
                  <a:gd name="T19" fmla="*/ 8 h 14"/>
                  <a:gd name="T20" fmla="*/ 8 w 29"/>
                  <a:gd name="T21" fmla="*/ 14 h 14"/>
                  <a:gd name="T22" fmla="*/ 13 w 29"/>
                  <a:gd name="T23" fmla="*/ 14 h 14"/>
                  <a:gd name="T24" fmla="*/ 18 w 29"/>
                  <a:gd name="T25" fmla="*/ 14 h 14"/>
                  <a:gd name="T26" fmla="*/ 24 w 29"/>
                  <a:gd name="T27" fmla="*/ 8 h 14"/>
                  <a:gd name="T28" fmla="*/ 29 w 29"/>
                  <a:gd name="T29" fmla="*/ 3 h 14"/>
                  <a:gd name="T30" fmla="*/ 24 w 29"/>
                  <a:gd name="T31" fmla="*/ 3 h 14"/>
                  <a:gd name="T32" fmla="*/ 29 w 29"/>
                  <a:gd name="T33" fmla="*/ 3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14"/>
                  <a:gd name="T53" fmla="*/ 29 w 29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14">
                    <a:moveTo>
                      <a:pt x="29" y="3"/>
                    </a:moveTo>
                    <a:lnTo>
                      <a:pt x="24" y="0"/>
                    </a:lnTo>
                    <a:lnTo>
                      <a:pt x="21" y="6"/>
                    </a:lnTo>
                    <a:lnTo>
                      <a:pt x="16" y="8"/>
                    </a:lnTo>
                    <a:lnTo>
                      <a:pt x="13" y="11"/>
                    </a:lnTo>
                    <a:lnTo>
                      <a:pt x="11" y="8"/>
                    </a:lnTo>
                    <a:lnTo>
                      <a:pt x="5" y="6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8" y="14"/>
                    </a:lnTo>
                    <a:lnTo>
                      <a:pt x="13" y="14"/>
                    </a:lnTo>
                    <a:lnTo>
                      <a:pt x="18" y="14"/>
                    </a:lnTo>
                    <a:lnTo>
                      <a:pt x="24" y="8"/>
                    </a:lnTo>
                    <a:lnTo>
                      <a:pt x="29" y="3"/>
                    </a:lnTo>
                    <a:lnTo>
                      <a:pt x="24" y="3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92" name="Freeform 170"/>
              <p:cNvSpPr>
                <a:spLocks/>
              </p:cNvSpPr>
              <p:nvPr/>
            </p:nvSpPr>
            <p:spPr bwMode="auto">
              <a:xfrm>
                <a:off x="5543" y="1791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2 w 5"/>
                  <a:gd name="T3" fmla="*/ 0 h 5"/>
                  <a:gd name="T4" fmla="*/ 5 w 5"/>
                  <a:gd name="T5" fmla="*/ 0 h 5"/>
                  <a:gd name="T6" fmla="*/ 5 w 5"/>
                  <a:gd name="T7" fmla="*/ 0 h 5"/>
                  <a:gd name="T8" fmla="*/ 5 w 5"/>
                  <a:gd name="T9" fmla="*/ 5 h 5"/>
                  <a:gd name="T10" fmla="*/ 5 w 5"/>
                  <a:gd name="T11" fmla="*/ 3 h 5"/>
                  <a:gd name="T12" fmla="*/ 0 w 5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5"/>
                  <a:gd name="T23" fmla="*/ 5 w 5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5">
                    <a:moveTo>
                      <a:pt x="0" y="3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93" name="Freeform 171"/>
              <p:cNvSpPr>
                <a:spLocks/>
              </p:cNvSpPr>
              <p:nvPr/>
            </p:nvSpPr>
            <p:spPr bwMode="auto">
              <a:xfrm>
                <a:off x="5543" y="1789"/>
                <a:ext cx="8" cy="5"/>
              </a:xfrm>
              <a:custGeom>
                <a:avLst/>
                <a:gdLst>
                  <a:gd name="T0" fmla="*/ 2 w 8"/>
                  <a:gd name="T1" fmla="*/ 2 h 5"/>
                  <a:gd name="T2" fmla="*/ 2 w 8"/>
                  <a:gd name="T3" fmla="*/ 0 h 5"/>
                  <a:gd name="T4" fmla="*/ 0 w 8"/>
                  <a:gd name="T5" fmla="*/ 2 h 5"/>
                  <a:gd name="T6" fmla="*/ 0 w 8"/>
                  <a:gd name="T7" fmla="*/ 2 h 5"/>
                  <a:gd name="T8" fmla="*/ 0 w 8"/>
                  <a:gd name="T9" fmla="*/ 5 h 5"/>
                  <a:gd name="T10" fmla="*/ 2 w 8"/>
                  <a:gd name="T11" fmla="*/ 5 h 5"/>
                  <a:gd name="T12" fmla="*/ 8 w 8"/>
                  <a:gd name="T13" fmla="*/ 2 h 5"/>
                  <a:gd name="T14" fmla="*/ 8 w 8"/>
                  <a:gd name="T15" fmla="*/ 2 h 5"/>
                  <a:gd name="T16" fmla="*/ 2 w 8"/>
                  <a:gd name="T17" fmla="*/ 2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5"/>
                  <a:gd name="T29" fmla="*/ 8 w 8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5">
                    <a:moveTo>
                      <a:pt x="2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8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94" name="Freeform 172"/>
              <p:cNvSpPr>
                <a:spLocks/>
              </p:cNvSpPr>
              <p:nvPr/>
            </p:nvSpPr>
            <p:spPr bwMode="auto">
              <a:xfrm>
                <a:off x="5545" y="1791"/>
                <a:ext cx="6" cy="5"/>
              </a:xfrm>
              <a:custGeom>
                <a:avLst/>
                <a:gdLst>
                  <a:gd name="T0" fmla="*/ 6 w 6"/>
                  <a:gd name="T1" fmla="*/ 3 h 5"/>
                  <a:gd name="T2" fmla="*/ 6 w 6"/>
                  <a:gd name="T3" fmla="*/ 3 h 5"/>
                  <a:gd name="T4" fmla="*/ 3 w 6"/>
                  <a:gd name="T5" fmla="*/ 0 h 5"/>
                  <a:gd name="T6" fmla="*/ 0 w 6"/>
                  <a:gd name="T7" fmla="*/ 0 h 5"/>
                  <a:gd name="T8" fmla="*/ 6 w 6"/>
                  <a:gd name="T9" fmla="*/ 0 h 5"/>
                  <a:gd name="T10" fmla="*/ 0 w 6"/>
                  <a:gd name="T11" fmla="*/ 0 h 5"/>
                  <a:gd name="T12" fmla="*/ 3 w 6"/>
                  <a:gd name="T13" fmla="*/ 5 h 5"/>
                  <a:gd name="T14" fmla="*/ 3 w 6"/>
                  <a:gd name="T15" fmla="*/ 5 h 5"/>
                  <a:gd name="T16" fmla="*/ 6 w 6"/>
                  <a:gd name="T17" fmla="*/ 3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6" y="3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95" name="Freeform 173"/>
              <p:cNvSpPr>
                <a:spLocks/>
              </p:cNvSpPr>
              <p:nvPr/>
            </p:nvSpPr>
            <p:spPr bwMode="auto">
              <a:xfrm>
                <a:off x="5543" y="1791"/>
                <a:ext cx="8" cy="5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3 h 5"/>
                  <a:gd name="T4" fmla="*/ 5 w 8"/>
                  <a:gd name="T5" fmla="*/ 5 h 5"/>
                  <a:gd name="T6" fmla="*/ 8 w 8"/>
                  <a:gd name="T7" fmla="*/ 3 h 5"/>
                  <a:gd name="T8" fmla="*/ 5 w 8"/>
                  <a:gd name="T9" fmla="*/ 5 h 5"/>
                  <a:gd name="T10" fmla="*/ 5 w 8"/>
                  <a:gd name="T11" fmla="*/ 0 h 5"/>
                  <a:gd name="T12" fmla="*/ 0 w 8"/>
                  <a:gd name="T13" fmla="*/ 0 h 5"/>
                  <a:gd name="T14" fmla="*/ 0 w 8"/>
                  <a:gd name="T15" fmla="*/ 3 h 5"/>
                  <a:gd name="T16" fmla="*/ 0 w 8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5"/>
                  <a:gd name="T29" fmla="*/ 8 w 8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5">
                    <a:moveTo>
                      <a:pt x="0" y="0"/>
                    </a:moveTo>
                    <a:lnTo>
                      <a:pt x="0" y="3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96" name="Freeform 174"/>
              <p:cNvSpPr>
                <a:spLocks/>
              </p:cNvSpPr>
              <p:nvPr/>
            </p:nvSpPr>
            <p:spPr bwMode="auto">
              <a:xfrm>
                <a:off x="5530" y="1796"/>
                <a:ext cx="5" cy="6"/>
              </a:xfrm>
              <a:custGeom>
                <a:avLst/>
                <a:gdLst>
                  <a:gd name="T0" fmla="*/ 5 w 5"/>
                  <a:gd name="T1" fmla="*/ 0 h 6"/>
                  <a:gd name="T2" fmla="*/ 2 w 5"/>
                  <a:gd name="T3" fmla="*/ 3 h 6"/>
                  <a:gd name="T4" fmla="*/ 0 w 5"/>
                  <a:gd name="T5" fmla="*/ 3 h 6"/>
                  <a:gd name="T6" fmla="*/ 2 w 5"/>
                  <a:gd name="T7" fmla="*/ 3 h 6"/>
                  <a:gd name="T8" fmla="*/ 5 w 5"/>
                  <a:gd name="T9" fmla="*/ 6 h 6"/>
                  <a:gd name="T10" fmla="*/ 5 w 5"/>
                  <a:gd name="T11" fmla="*/ 3 h 6"/>
                  <a:gd name="T12" fmla="*/ 5 w 5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6"/>
                  <a:gd name="T23" fmla="*/ 5 w 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6">
                    <a:moveTo>
                      <a:pt x="5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6"/>
                    </a:lnTo>
                    <a:lnTo>
                      <a:pt x="5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97" name="Freeform 175"/>
              <p:cNvSpPr>
                <a:spLocks/>
              </p:cNvSpPr>
              <p:nvPr/>
            </p:nvSpPr>
            <p:spPr bwMode="auto">
              <a:xfrm>
                <a:off x="5530" y="1796"/>
                <a:ext cx="5" cy="6"/>
              </a:xfrm>
              <a:custGeom>
                <a:avLst/>
                <a:gdLst>
                  <a:gd name="T0" fmla="*/ 0 w 5"/>
                  <a:gd name="T1" fmla="*/ 6 h 6"/>
                  <a:gd name="T2" fmla="*/ 0 w 5"/>
                  <a:gd name="T3" fmla="*/ 6 h 6"/>
                  <a:gd name="T4" fmla="*/ 5 w 5"/>
                  <a:gd name="T5" fmla="*/ 3 h 6"/>
                  <a:gd name="T6" fmla="*/ 5 w 5"/>
                  <a:gd name="T7" fmla="*/ 0 h 6"/>
                  <a:gd name="T8" fmla="*/ 2 w 5"/>
                  <a:gd name="T9" fmla="*/ 0 h 6"/>
                  <a:gd name="T10" fmla="*/ 2 w 5"/>
                  <a:gd name="T11" fmla="*/ 0 h 6"/>
                  <a:gd name="T12" fmla="*/ 0 w 5"/>
                  <a:gd name="T13" fmla="*/ 0 h 6"/>
                  <a:gd name="T14" fmla="*/ 0 w 5"/>
                  <a:gd name="T15" fmla="*/ 0 h 6"/>
                  <a:gd name="T16" fmla="*/ 0 w 5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6"/>
                  <a:gd name="T29" fmla="*/ 5 w 5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6">
                    <a:moveTo>
                      <a:pt x="0" y="6"/>
                    </a:moveTo>
                    <a:lnTo>
                      <a:pt x="0" y="6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98" name="Freeform 176"/>
              <p:cNvSpPr>
                <a:spLocks/>
              </p:cNvSpPr>
              <p:nvPr/>
            </p:nvSpPr>
            <p:spPr bwMode="auto">
              <a:xfrm>
                <a:off x="5530" y="1796"/>
                <a:ext cx="8" cy="6"/>
              </a:xfrm>
              <a:custGeom>
                <a:avLst/>
                <a:gdLst>
                  <a:gd name="T0" fmla="*/ 8 w 8"/>
                  <a:gd name="T1" fmla="*/ 6 h 6"/>
                  <a:gd name="T2" fmla="*/ 8 w 8"/>
                  <a:gd name="T3" fmla="*/ 6 h 6"/>
                  <a:gd name="T4" fmla="*/ 2 w 8"/>
                  <a:gd name="T5" fmla="*/ 3 h 6"/>
                  <a:gd name="T6" fmla="*/ 0 w 8"/>
                  <a:gd name="T7" fmla="*/ 6 h 6"/>
                  <a:gd name="T8" fmla="*/ 0 w 8"/>
                  <a:gd name="T9" fmla="*/ 0 h 6"/>
                  <a:gd name="T10" fmla="*/ 2 w 8"/>
                  <a:gd name="T11" fmla="*/ 6 h 6"/>
                  <a:gd name="T12" fmla="*/ 5 w 8"/>
                  <a:gd name="T13" fmla="*/ 6 h 6"/>
                  <a:gd name="T14" fmla="*/ 5 w 8"/>
                  <a:gd name="T15" fmla="*/ 6 h 6"/>
                  <a:gd name="T16" fmla="*/ 8 w 8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6"/>
                  <a:gd name="T29" fmla="*/ 8 w 8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6">
                    <a:moveTo>
                      <a:pt x="8" y="6"/>
                    </a:moveTo>
                    <a:lnTo>
                      <a:pt x="8" y="6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99" name="Freeform 177"/>
              <p:cNvSpPr>
                <a:spLocks/>
              </p:cNvSpPr>
              <p:nvPr/>
            </p:nvSpPr>
            <p:spPr bwMode="auto">
              <a:xfrm>
                <a:off x="5532" y="1796"/>
                <a:ext cx="6" cy="6"/>
              </a:xfrm>
              <a:custGeom>
                <a:avLst/>
                <a:gdLst>
                  <a:gd name="T0" fmla="*/ 3 w 6"/>
                  <a:gd name="T1" fmla="*/ 0 h 6"/>
                  <a:gd name="T2" fmla="*/ 3 w 6"/>
                  <a:gd name="T3" fmla="*/ 0 h 6"/>
                  <a:gd name="T4" fmla="*/ 0 w 6"/>
                  <a:gd name="T5" fmla="*/ 6 h 6"/>
                  <a:gd name="T6" fmla="*/ 6 w 6"/>
                  <a:gd name="T7" fmla="*/ 6 h 6"/>
                  <a:gd name="T8" fmla="*/ 3 w 6"/>
                  <a:gd name="T9" fmla="*/ 6 h 6"/>
                  <a:gd name="T10" fmla="*/ 6 w 6"/>
                  <a:gd name="T11" fmla="*/ 3 h 6"/>
                  <a:gd name="T12" fmla="*/ 0 w 6"/>
                  <a:gd name="T13" fmla="*/ 0 h 6"/>
                  <a:gd name="T14" fmla="*/ 0 w 6"/>
                  <a:gd name="T15" fmla="*/ 0 h 6"/>
                  <a:gd name="T16" fmla="*/ 3 w 6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6"/>
                  <a:gd name="T29" fmla="*/ 6 w 6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6">
                    <a:moveTo>
                      <a:pt x="3" y="0"/>
                    </a:moveTo>
                    <a:lnTo>
                      <a:pt x="3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00" name="Freeform 178"/>
              <p:cNvSpPr>
                <a:spLocks/>
              </p:cNvSpPr>
              <p:nvPr/>
            </p:nvSpPr>
            <p:spPr bwMode="auto">
              <a:xfrm>
                <a:off x="5530" y="1789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2 h 5"/>
                  <a:gd name="T4" fmla="*/ 2 w 2"/>
                  <a:gd name="T5" fmla="*/ 5 h 5"/>
                  <a:gd name="T6" fmla="*/ 2 w 2"/>
                  <a:gd name="T7" fmla="*/ 5 h 5"/>
                  <a:gd name="T8" fmla="*/ 0 w 2"/>
                  <a:gd name="T9" fmla="*/ 5 h 5"/>
                  <a:gd name="T10" fmla="*/ 0 w 2"/>
                  <a:gd name="T11" fmla="*/ 2 h 5"/>
                  <a:gd name="T12" fmla="*/ 2 w 2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5"/>
                  <a:gd name="T23" fmla="*/ 2 w 2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5">
                    <a:moveTo>
                      <a:pt x="2" y="0"/>
                    </a:move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01" name="Freeform 179"/>
              <p:cNvSpPr>
                <a:spLocks/>
              </p:cNvSpPr>
              <p:nvPr/>
            </p:nvSpPr>
            <p:spPr bwMode="auto">
              <a:xfrm>
                <a:off x="5530" y="1789"/>
                <a:ext cx="5" cy="7"/>
              </a:xfrm>
              <a:custGeom>
                <a:avLst/>
                <a:gdLst>
                  <a:gd name="T0" fmla="*/ 5 w 5"/>
                  <a:gd name="T1" fmla="*/ 2 h 7"/>
                  <a:gd name="T2" fmla="*/ 2 w 5"/>
                  <a:gd name="T3" fmla="*/ 2 h 7"/>
                  <a:gd name="T4" fmla="*/ 5 w 5"/>
                  <a:gd name="T5" fmla="*/ 2 h 7"/>
                  <a:gd name="T6" fmla="*/ 5 w 5"/>
                  <a:gd name="T7" fmla="*/ 0 h 7"/>
                  <a:gd name="T8" fmla="*/ 0 w 5"/>
                  <a:gd name="T9" fmla="*/ 0 h 7"/>
                  <a:gd name="T10" fmla="*/ 0 w 5"/>
                  <a:gd name="T11" fmla="*/ 2 h 7"/>
                  <a:gd name="T12" fmla="*/ 2 w 5"/>
                  <a:gd name="T13" fmla="*/ 7 h 7"/>
                  <a:gd name="T14" fmla="*/ 2 w 5"/>
                  <a:gd name="T15" fmla="*/ 7 h 7"/>
                  <a:gd name="T16" fmla="*/ 5 w 5"/>
                  <a:gd name="T17" fmla="*/ 2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7"/>
                  <a:gd name="T29" fmla="*/ 5 w 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7">
                    <a:moveTo>
                      <a:pt x="5" y="2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7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02" name="Freeform 180"/>
              <p:cNvSpPr>
                <a:spLocks/>
              </p:cNvSpPr>
              <p:nvPr/>
            </p:nvSpPr>
            <p:spPr bwMode="auto">
              <a:xfrm>
                <a:off x="5530" y="1791"/>
                <a:ext cx="5" cy="5"/>
              </a:xfrm>
              <a:custGeom>
                <a:avLst/>
                <a:gdLst>
                  <a:gd name="T0" fmla="*/ 0 w 5"/>
                  <a:gd name="T1" fmla="*/ 3 h 5"/>
                  <a:gd name="T2" fmla="*/ 0 w 5"/>
                  <a:gd name="T3" fmla="*/ 3 h 5"/>
                  <a:gd name="T4" fmla="*/ 2 w 5"/>
                  <a:gd name="T5" fmla="*/ 5 h 5"/>
                  <a:gd name="T6" fmla="*/ 5 w 5"/>
                  <a:gd name="T7" fmla="*/ 0 h 5"/>
                  <a:gd name="T8" fmla="*/ 2 w 5"/>
                  <a:gd name="T9" fmla="*/ 5 h 5"/>
                  <a:gd name="T10" fmla="*/ 2 w 5"/>
                  <a:gd name="T11" fmla="*/ 0 h 5"/>
                  <a:gd name="T12" fmla="*/ 0 w 5"/>
                  <a:gd name="T13" fmla="*/ 0 h 5"/>
                  <a:gd name="T14" fmla="*/ 0 w 5"/>
                  <a:gd name="T15" fmla="*/ 0 h 5"/>
                  <a:gd name="T16" fmla="*/ 0 w 5"/>
                  <a:gd name="T17" fmla="*/ 3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0" y="3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5" y="0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03" name="Freeform 181"/>
              <p:cNvSpPr>
                <a:spLocks/>
              </p:cNvSpPr>
              <p:nvPr/>
            </p:nvSpPr>
            <p:spPr bwMode="auto">
              <a:xfrm>
                <a:off x="5530" y="1789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0 w 5"/>
                  <a:gd name="T3" fmla="*/ 0 h 5"/>
                  <a:gd name="T4" fmla="*/ 0 w 5"/>
                  <a:gd name="T5" fmla="*/ 2 h 5"/>
                  <a:gd name="T6" fmla="*/ 0 w 5"/>
                  <a:gd name="T7" fmla="*/ 5 h 5"/>
                  <a:gd name="T8" fmla="*/ 0 w 5"/>
                  <a:gd name="T9" fmla="*/ 2 h 5"/>
                  <a:gd name="T10" fmla="*/ 2 w 5"/>
                  <a:gd name="T11" fmla="*/ 5 h 5"/>
                  <a:gd name="T12" fmla="*/ 5 w 5"/>
                  <a:gd name="T13" fmla="*/ 0 h 5"/>
                  <a:gd name="T14" fmla="*/ 0 w 5"/>
                  <a:gd name="T15" fmla="*/ 0 h 5"/>
                  <a:gd name="T16" fmla="*/ 5 w 5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5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04" name="Freeform 182"/>
              <p:cNvSpPr>
                <a:spLocks/>
              </p:cNvSpPr>
              <p:nvPr/>
            </p:nvSpPr>
            <p:spPr bwMode="auto">
              <a:xfrm>
                <a:off x="5511" y="1893"/>
                <a:ext cx="16" cy="11"/>
              </a:xfrm>
              <a:custGeom>
                <a:avLst/>
                <a:gdLst>
                  <a:gd name="T0" fmla="*/ 8 w 16"/>
                  <a:gd name="T1" fmla="*/ 11 h 11"/>
                  <a:gd name="T2" fmla="*/ 6 w 16"/>
                  <a:gd name="T3" fmla="*/ 8 h 11"/>
                  <a:gd name="T4" fmla="*/ 0 w 16"/>
                  <a:gd name="T5" fmla="*/ 0 h 11"/>
                  <a:gd name="T6" fmla="*/ 3 w 16"/>
                  <a:gd name="T7" fmla="*/ 5 h 11"/>
                  <a:gd name="T8" fmla="*/ 13 w 16"/>
                  <a:gd name="T9" fmla="*/ 11 h 11"/>
                  <a:gd name="T10" fmla="*/ 16 w 16"/>
                  <a:gd name="T11" fmla="*/ 11 h 11"/>
                  <a:gd name="T12" fmla="*/ 8 w 16"/>
                  <a:gd name="T13" fmla="*/ 11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1"/>
                  <a:gd name="T23" fmla="*/ 16 w 16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1">
                    <a:moveTo>
                      <a:pt x="8" y="11"/>
                    </a:moveTo>
                    <a:lnTo>
                      <a:pt x="6" y="8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13" y="11"/>
                    </a:lnTo>
                    <a:lnTo>
                      <a:pt x="16" y="11"/>
                    </a:ln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05" name="Freeform 183"/>
              <p:cNvSpPr>
                <a:spLocks/>
              </p:cNvSpPr>
              <p:nvPr/>
            </p:nvSpPr>
            <p:spPr bwMode="auto">
              <a:xfrm>
                <a:off x="5511" y="1893"/>
                <a:ext cx="11" cy="13"/>
              </a:xfrm>
              <a:custGeom>
                <a:avLst/>
                <a:gdLst>
                  <a:gd name="T0" fmla="*/ 0 w 11"/>
                  <a:gd name="T1" fmla="*/ 3 h 13"/>
                  <a:gd name="T2" fmla="*/ 0 w 11"/>
                  <a:gd name="T3" fmla="*/ 3 h 13"/>
                  <a:gd name="T4" fmla="*/ 6 w 11"/>
                  <a:gd name="T5" fmla="*/ 8 h 13"/>
                  <a:gd name="T6" fmla="*/ 8 w 11"/>
                  <a:gd name="T7" fmla="*/ 13 h 13"/>
                  <a:gd name="T8" fmla="*/ 11 w 11"/>
                  <a:gd name="T9" fmla="*/ 11 h 13"/>
                  <a:gd name="T10" fmla="*/ 8 w 11"/>
                  <a:gd name="T11" fmla="*/ 5 h 13"/>
                  <a:gd name="T12" fmla="*/ 3 w 11"/>
                  <a:gd name="T13" fmla="*/ 0 h 13"/>
                  <a:gd name="T14" fmla="*/ 3 w 11"/>
                  <a:gd name="T15" fmla="*/ 0 h 13"/>
                  <a:gd name="T16" fmla="*/ 0 w 11"/>
                  <a:gd name="T17" fmla="*/ 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3"/>
                  <a:gd name="T29" fmla="*/ 11 w 11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3">
                    <a:moveTo>
                      <a:pt x="0" y="3"/>
                    </a:moveTo>
                    <a:lnTo>
                      <a:pt x="0" y="3"/>
                    </a:lnTo>
                    <a:lnTo>
                      <a:pt x="6" y="8"/>
                    </a:lnTo>
                    <a:lnTo>
                      <a:pt x="8" y="13"/>
                    </a:lnTo>
                    <a:lnTo>
                      <a:pt x="11" y="11"/>
                    </a:lnTo>
                    <a:lnTo>
                      <a:pt x="8" y="5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06" name="Freeform 184"/>
              <p:cNvSpPr>
                <a:spLocks/>
              </p:cNvSpPr>
              <p:nvPr/>
            </p:nvSpPr>
            <p:spPr bwMode="auto">
              <a:xfrm>
                <a:off x="5511" y="1893"/>
                <a:ext cx="13" cy="13"/>
              </a:xfrm>
              <a:custGeom>
                <a:avLst/>
                <a:gdLst>
                  <a:gd name="T0" fmla="*/ 13 w 13"/>
                  <a:gd name="T1" fmla="*/ 11 h 13"/>
                  <a:gd name="T2" fmla="*/ 13 w 13"/>
                  <a:gd name="T3" fmla="*/ 11 h 13"/>
                  <a:gd name="T4" fmla="*/ 6 w 13"/>
                  <a:gd name="T5" fmla="*/ 3 h 13"/>
                  <a:gd name="T6" fmla="*/ 0 w 13"/>
                  <a:gd name="T7" fmla="*/ 3 h 13"/>
                  <a:gd name="T8" fmla="*/ 3 w 13"/>
                  <a:gd name="T9" fmla="*/ 0 h 13"/>
                  <a:gd name="T10" fmla="*/ 3 w 13"/>
                  <a:gd name="T11" fmla="*/ 5 h 13"/>
                  <a:gd name="T12" fmla="*/ 13 w 13"/>
                  <a:gd name="T13" fmla="*/ 13 h 13"/>
                  <a:gd name="T14" fmla="*/ 13 w 13"/>
                  <a:gd name="T15" fmla="*/ 13 h 13"/>
                  <a:gd name="T16" fmla="*/ 13 w 13"/>
                  <a:gd name="T17" fmla="*/ 11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3"/>
                  <a:gd name="T29" fmla="*/ 13 w 13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3">
                    <a:moveTo>
                      <a:pt x="13" y="11"/>
                    </a:moveTo>
                    <a:lnTo>
                      <a:pt x="13" y="11"/>
                    </a:lnTo>
                    <a:lnTo>
                      <a:pt x="6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13" y="13"/>
                    </a:lnTo>
                    <a:lnTo>
                      <a:pt x="13" y="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07" name="Freeform 185"/>
              <p:cNvSpPr>
                <a:spLocks/>
              </p:cNvSpPr>
              <p:nvPr/>
            </p:nvSpPr>
            <p:spPr bwMode="auto">
              <a:xfrm>
                <a:off x="5519" y="1904"/>
                <a:ext cx="8" cy="2"/>
              </a:xfrm>
              <a:custGeom>
                <a:avLst/>
                <a:gdLst>
                  <a:gd name="T0" fmla="*/ 0 w 8"/>
                  <a:gd name="T1" fmla="*/ 2 h 2"/>
                  <a:gd name="T2" fmla="*/ 3 w 8"/>
                  <a:gd name="T3" fmla="*/ 2 h 2"/>
                  <a:gd name="T4" fmla="*/ 8 w 8"/>
                  <a:gd name="T5" fmla="*/ 2 h 2"/>
                  <a:gd name="T6" fmla="*/ 5 w 8"/>
                  <a:gd name="T7" fmla="*/ 0 h 2"/>
                  <a:gd name="T8" fmla="*/ 5 w 8"/>
                  <a:gd name="T9" fmla="*/ 2 h 2"/>
                  <a:gd name="T10" fmla="*/ 8 w 8"/>
                  <a:gd name="T11" fmla="*/ 0 h 2"/>
                  <a:gd name="T12" fmla="*/ 0 w 8"/>
                  <a:gd name="T13" fmla="*/ 0 h 2"/>
                  <a:gd name="T14" fmla="*/ 3 w 8"/>
                  <a:gd name="T15" fmla="*/ 0 h 2"/>
                  <a:gd name="T16" fmla="*/ 0 w 8"/>
                  <a:gd name="T17" fmla="*/ 2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2"/>
                  <a:gd name="T29" fmla="*/ 8 w 8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2">
                    <a:moveTo>
                      <a:pt x="0" y="2"/>
                    </a:moveTo>
                    <a:lnTo>
                      <a:pt x="3" y="2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3558" name="Group 186"/>
          <p:cNvGrpSpPr>
            <a:grpSpLocks/>
          </p:cNvGrpSpPr>
          <p:nvPr/>
        </p:nvGrpSpPr>
        <p:grpSpPr bwMode="auto">
          <a:xfrm>
            <a:off x="1755775" y="1376363"/>
            <a:ext cx="2744788" cy="574675"/>
            <a:chOff x="1106" y="867"/>
            <a:chExt cx="1729" cy="362"/>
          </a:xfrm>
        </p:grpSpPr>
        <p:sp>
          <p:nvSpPr>
            <p:cNvPr id="102154" name="AutoShape 187"/>
            <p:cNvSpPr>
              <a:spLocks noChangeArrowheads="1"/>
            </p:cNvSpPr>
            <p:nvPr/>
          </p:nvSpPr>
          <p:spPr bwMode="auto">
            <a:xfrm>
              <a:off x="1587" y="867"/>
              <a:ext cx="771" cy="362"/>
            </a:xfrm>
            <a:prstGeom prst="cloudCallout">
              <a:avLst>
                <a:gd name="adj1" fmla="val 1750"/>
                <a:gd name="adj2" fmla="val 3315"/>
              </a:avLst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b="0"/>
                <a:t>Network</a:t>
              </a:r>
            </a:p>
            <a:p>
              <a:pPr algn="ctr"/>
              <a:endParaRPr lang="en-US" sz="1400" b="0"/>
            </a:p>
          </p:txBody>
        </p:sp>
        <p:sp>
          <p:nvSpPr>
            <p:cNvPr id="102155" name="Line 188"/>
            <p:cNvSpPr>
              <a:spLocks noChangeShapeType="1"/>
            </p:cNvSpPr>
            <p:nvPr/>
          </p:nvSpPr>
          <p:spPr bwMode="auto">
            <a:xfrm>
              <a:off x="1106" y="1026"/>
              <a:ext cx="4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156" name="Line 189"/>
            <p:cNvSpPr>
              <a:spLocks noChangeShapeType="1"/>
            </p:cNvSpPr>
            <p:nvPr/>
          </p:nvSpPr>
          <p:spPr bwMode="auto">
            <a:xfrm>
              <a:off x="2381" y="1026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988"/>
          <p:cNvGrpSpPr>
            <a:grpSpLocks/>
          </p:cNvGrpSpPr>
          <p:nvPr/>
        </p:nvGrpSpPr>
        <p:grpSpPr bwMode="auto">
          <a:xfrm>
            <a:off x="647700" y="476250"/>
            <a:ext cx="8129588" cy="5892800"/>
            <a:chOff x="408" y="300"/>
            <a:chExt cx="5121" cy="3712"/>
          </a:xfrm>
        </p:grpSpPr>
        <p:grpSp>
          <p:nvGrpSpPr>
            <p:cNvPr id="23566" name="Group 191"/>
            <p:cNvGrpSpPr>
              <a:grpSpLocks/>
            </p:cNvGrpSpPr>
            <p:nvPr/>
          </p:nvGrpSpPr>
          <p:grpSpPr bwMode="auto">
            <a:xfrm>
              <a:off x="2659" y="1752"/>
              <a:ext cx="561" cy="405"/>
              <a:chOff x="2896" y="2246"/>
              <a:chExt cx="561" cy="405"/>
            </a:xfrm>
          </p:grpSpPr>
          <p:sp>
            <p:nvSpPr>
              <p:cNvPr id="102125" name="Freeform 192"/>
              <p:cNvSpPr>
                <a:spLocks/>
              </p:cNvSpPr>
              <p:nvPr/>
            </p:nvSpPr>
            <p:spPr bwMode="auto">
              <a:xfrm>
                <a:off x="2932" y="2426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87"/>
                  <a:gd name="T97" fmla="*/ 0 h 225"/>
                  <a:gd name="T98" fmla="*/ 387 w 387"/>
                  <a:gd name="T99" fmla="*/ 225 h 22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26" name="Freeform 193"/>
              <p:cNvSpPr>
                <a:spLocks/>
              </p:cNvSpPr>
              <p:nvPr/>
            </p:nvSpPr>
            <p:spPr bwMode="auto">
              <a:xfrm>
                <a:off x="2995" y="2449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7"/>
                  <a:gd name="T100" fmla="*/ 0 h 118"/>
                  <a:gd name="T101" fmla="*/ 97 w 97"/>
                  <a:gd name="T102" fmla="*/ 118 h 1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27" name="Freeform 194"/>
              <p:cNvSpPr>
                <a:spLocks/>
              </p:cNvSpPr>
              <p:nvPr/>
            </p:nvSpPr>
            <p:spPr bwMode="auto">
              <a:xfrm>
                <a:off x="2995" y="2246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1"/>
                  <a:gd name="T28" fmla="*/ 0 h 394"/>
                  <a:gd name="T29" fmla="*/ 321 w 321"/>
                  <a:gd name="T30" fmla="*/ 394 h 3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28" name="Freeform 195"/>
              <p:cNvSpPr>
                <a:spLocks/>
              </p:cNvSpPr>
              <p:nvPr/>
            </p:nvSpPr>
            <p:spPr bwMode="auto">
              <a:xfrm>
                <a:off x="3314" y="2476"/>
                <a:ext cx="107" cy="86"/>
              </a:xfrm>
              <a:custGeom>
                <a:avLst/>
                <a:gdLst>
                  <a:gd name="T0" fmla="*/ 107 w 107"/>
                  <a:gd name="T1" fmla="*/ 67 h 86"/>
                  <a:gd name="T2" fmla="*/ 88 w 107"/>
                  <a:gd name="T3" fmla="*/ 86 h 86"/>
                  <a:gd name="T4" fmla="*/ 0 w 107"/>
                  <a:gd name="T5" fmla="*/ 0 h 86"/>
                  <a:gd name="T6" fmla="*/ 107 w 107"/>
                  <a:gd name="T7" fmla="*/ 67 h 8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86"/>
                  <a:gd name="T14" fmla="*/ 107 w 107"/>
                  <a:gd name="T15" fmla="*/ 86 h 8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86">
                    <a:moveTo>
                      <a:pt x="107" y="67"/>
                    </a:moveTo>
                    <a:lnTo>
                      <a:pt x="88" y="86"/>
                    </a:lnTo>
                    <a:lnTo>
                      <a:pt x="0" y="0"/>
                    </a:lnTo>
                    <a:lnTo>
                      <a:pt x="107" y="67"/>
                    </a:lnTo>
                    <a:close/>
                  </a:path>
                </a:pathLst>
              </a:custGeom>
              <a:solidFill>
                <a:srgbClr val="E35E4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29" name="Freeform 196"/>
              <p:cNvSpPr>
                <a:spLocks/>
              </p:cNvSpPr>
              <p:nvPr/>
            </p:nvSpPr>
            <p:spPr bwMode="auto">
              <a:xfrm>
                <a:off x="3319" y="2402"/>
                <a:ext cx="138" cy="29"/>
              </a:xfrm>
              <a:custGeom>
                <a:avLst/>
                <a:gdLst>
                  <a:gd name="T0" fmla="*/ 130 w 138"/>
                  <a:gd name="T1" fmla="*/ 0 h 29"/>
                  <a:gd name="T2" fmla="*/ 138 w 138"/>
                  <a:gd name="T3" fmla="*/ 24 h 29"/>
                  <a:gd name="T4" fmla="*/ 0 w 138"/>
                  <a:gd name="T5" fmla="*/ 29 h 29"/>
                  <a:gd name="T6" fmla="*/ 13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8"/>
                  <a:gd name="T13" fmla="*/ 0 h 29"/>
                  <a:gd name="T14" fmla="*/ 138 w 138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8" h="29">
                    <a:moveTo>
                      <a:pt x="130" y="0"/>
                    </a:moveTo>
                    <a:lnTo>
                      <a:pt x="138" y="24"/>
                    </a:lnTo>
                    <a:lnTo>
                      <a:pt x="0" y="2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35E4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30" name="Freeform 197"/>
              <p:cNvSpPr>
                <a:spLocks/>
              </p:cNvSpPr>
              <p:nvPr/>
            </p:nvSpPr>
            <p:spPr bwMode="auto">
              <a:xfrm>
                <a:off x="3324" y="2301"/>
                <a:ext cx="115" cy="81"/>
              </a:xfrm>
              <a:custGeom>
                <a:avLst/>
                <a:gdLst>
                  <a:gd name="T0" fmla="*/ 94 w 115"/>
                  <a:gd name="T1" fmla="*/ 0 h 81"/>
                  <a:gd name="T2" fmla="*/ 115 w 115"/>
                  <a:gd name="T3" fmla="*/ 18 h 81"/>
                  <a:gd name="T4" fmla="*/ 0 w 115"/>
                  <a:gd name="T5" fmla="*/ 81 h 81"/>
                  <a:gd name="T6" fmla="*/ 94 w 115"/>
                  <a:gd name="T7" fmla="*/ 0 h 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5"/>
                  <a:gd name="T13" fmla="*/ 0 h 81"/>
                  <a:gd name="T14" fmla="*/ 115 w 115"/>
                  <a:gd name="T15" fmla="*/ 81 h 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5" h="81">
                    <a:moveTo>
                      <a:pt x="94" y="0"/>
                    </a:moveTo>
                    <a:lnTo>
                      <a:pt x="115" y="18"/>
                    </a:lnTo>
                    <a:lnTo>
                      <a:pt x="0" y="8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35E4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31" name="Freeform 198"/>
              <p:cNvSpPr>
                <a:spLocks/>
              </p:cNvSpPr>
              <p:nvPr/>
            </p:nvSpPr>
            <p:spPr bwMode="auto">
              <a:xfrm>
                <a:off x="3003" y="2256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5"/>
                  <a:gd name="T28" fmla="*/ 0 h 374"/>
                  <a:gd name="T29" fmla="*/ 305 w 305"/>
                  <a:gd name="T30" fmla="*/ 374 h 3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32" name="Freeform 199"/>
              <p:cNvSpPr>
                <a:spLocks/>
              </p:cNvSpPr>
              <p:nvPr/>
            </p:nvSpPr>
            <p:spPr bwMode="auto">
              <a:xfrm>
                <a:off x="3039" y="2293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5"/>
                  <a:gd name="T17" fmla="*/ 105 w 105"/>
                  <a:gd name="T18" fmla="*/ 305 h 3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33" name="Freeform 200"/>
              <p:cNvSpPr>
                <a:spLocks/>
              </p:cNvSpPr>
              <p:nvPr/>
            </p:nvSpPr>
            <p:spPr bwMode="auto">
              <a:xfrm>
                <a:off x="3188" y="2316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282"/>
                  <a:gd name="T17" fmla="*/ 89 w 89"/>
                  <a:gd name="T18" fmla="*/ 282 h 2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34" name="Freeform 201"/>
              <p:cNvSpPr>
                <a:spLocks/>
              </p:cNvSpPr>
              <p:nvPr/>
            </p:nvSpPr>
            <p:spPr bwMode="auto">
              <a:xfrm>
                <a:off x="3144" y="2295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5"/>
                  <a:gd name="T22" fmla="*/ 0 h 306"/>
                  <a:gd name="T23" fmla="*/ 125 w 125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35" name="Freeform 202"/>
              <p:cNvSpPr>
                <a:spLocks/>
              </p:cNvSpPr>
              <p:nvPr/>
            </p:nvSpPr>
            <p:spPr bwMode="auto">
              <a:xfrm>
                <a:off x="3204" y="2512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24"/>
                  <a:gd name="T17" fmla="*/ 55 w 5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36" name="Freeform 203"/>
              <p:cNvSpPr>
                <a:spLocks/>
              </p:cNvSpPr>
              <p:nvPr/>
            </p:nvSpPr>
            <p:spPr bwMode="auto">
              <a:xfrm>
                <a:off x="3206" y="2523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3"/>
                  <a:gd name="T17" fmla="*/ 53 w 5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37" name="Freeform 204"/>
              <p:cNvSpPr>
                <a:spLocks/>
              </p:cNvSpPr>
              <p:nvPr/>
            </p:nvSpPr>
            <p:spPr bwMode="auto">
              <a:xfrm>
                <a:off x="3206" y="2533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4"/>
                  <a:gd name="T17" fmla="*/ 53 w 5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38" name="Freeform 205"/>
              <p:cNvSpPr>
                <a:spLocks/>
              </p:cNvSpPr>
              <p:nvPr/>
            </p:nvSpPr>
            <p:spPr bwMode="auto">
              <a:xfrm>
                <a:off x="3206" y="2543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7"/>
                  <a:gd name="T17" fmla="*/ 53 w 53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39" name="Freeform 206"/>
              <p:cNvSpPr>
                <a:spLocks/>
              </p:cNvSpPr>
              <p:nvPr/>
            </p:nvSpPr>
            <p:spPr bwMode="auto">
              <a:xfrm>
                <a:off x="3206" y="2557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3"/>
                  <a:gd name="T17" fmla="*/ 53 w 5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40" name="Freeform 207"/>
              <p:cNvSpPr>
                <a:spLocks/>
              </p:cNvSpPr>
              <p:nvPr/>
            </p:nvSpPr>
            <p:spPr bwMode="auto">
              <a:xfrm>
                <a:off x="3052" y="2308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220"/>
                  <a:gd name="T17" fmla="*/ 58 w 58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41" name="Freeform 208"/>
              <p:cNvSpPr>
                <a:spLocks/>
              </p:cNvSpPr>
              <p:nvPr/>
            </p:nvSpPr>
            <p:spPr bwMode="auto">
              <a:xfrm>
                <a:off x="3186" y="2376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34"/>
                  <a:gd name="T17" fmla="*/ 96 w 9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42" name="Freeform 209"/>
              <p:cNvSpPr>
                <a:spLocks/>
              </p:cNvSpPr>
              <p:nvPr/>
            </p:nvSpPr>
            <p:spPr bwMode="auto">
              <a:xfrm>
                <a:off x="3183" y="2345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31"/>
                  <a:gd name="T17" fmla="*/ 97 w 97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43" name="Freeform 210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44" name="Freeform 211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45" name="Freeform 212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6"/>
                  <a:gd name="T53" fmla="*/ 14 w 14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46" name="Freeform 213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6"/>
                  <a:gd name="T53" fmla="*/ 14 w 14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47" name="Freeform 214"/>
              <p:cNvSpPr>
                <a:spLocks/>
              </p:cNvSpPr>
              <p:nvPr/>
            </p:nvSpPr>
            <p:spPr bwMode="auto">
              <a:xfrm>
                <a:off x="3149" y="2329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8"/>
                  <a:gd name="T17" fmla="*/ 13 w 1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48" name="Freeform 215"/>
              <p:cNvSpPr>
                <a:spLocks/>
              </p:cNvSpPr>
              <p:nvPr/>
            </p:nvSpPr>
            <p:spPr bwMode="auto">
              <a:xfrm>
                <a:off x="3188" y="2324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26"/>
                  <a:gd name="T17" fmla="*/ 86 w 8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49" name="Freeform 216"/>
              <p:cNvSpPr>
                <a:spLocks/>
              </p:cNvSpPr>
              <p:nvPr/>
            </p:nvSpPr>
            <p:spPr bwMode="auto">
              <a:xfrm>
                <a:off x="3206" y="2329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9"/>
                  <a:gd name="T17" fmla="*/ 53 w 5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50" name="Freeform 217"/>
              <p:cNvSpPr>
                <a:spLocks/>
              </p:cNvSpPr>
              <p:nvPr/>
            </p:nvSpPr>
            <p:spPr bwMode="auto">
              <a:xfrm>
                <a:off x="3058" y="2272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6"/>
                  <a:gd name="T25" fmla="*/ 0 h 26"/>
                  <a:gd name="T26" fmla="*/ 156 w 156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51" name="Freeform 218"/>
              <p:cNvSpPr>
                <a:spLocks/>
              </p:cNvSpPr>
              <p:nvPr/>
            </p:nvSpPr>
            <p:spPr bwMode="auto">
              <a:xfrm>
                <a:off x="2925" y="2494"/>
                <a:ext cx="104" cy="86"/>
              </a:xfrm>
              <a:custGeom>
                <a:avLst/>
                <a:gdLst>
                  <a:gd name="T0" fmla="*/ 0 w 104"/>
                  <a:gd name="T1" fmla="*/ 70 h 86"/>
                  <a:gd name="T2" fmla="*/ 18 w 104"/>
                  <a:gd name="T3" fmla="*/ 86 h 86"/>
                  <a:gd name="T4" fmla="*/ 104 w 104"/>
                  <a:gd name="T5" fmla="*/ 0 h 86"/>
                  <a:gd name="T6" fmla="*/ 0 w 104"/>
                  <a:gd name="T7" fmla="*/ 70 h 8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86"/>
                  <a:gd name="T14" fmla="*/ 104 w 104"/>
                  <a:gd name="T15" fmla="*/ 86 h 8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86">
                    <a:moveTo>
                      <a:pt x="0" y="70"/>
                    </a:moveTo>
                    <a:lnTo>
                      <a:pt x="18" y="86"/>
                    </a:lnTo>
                    <a:lnTo>
                      <a:pt x="10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35E4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52" name="Freeform 219"/>
              <p:cNvSpPr>
                <a:spLocks/>
              </p:cNvSpPr>
              <p:nvPr/>
            </p:nvSpPr>
            <p:spPr bwMode="auto">
              <a:xfrm>
                <a:off x="2896" y="2426"/>
                <a:ext cx="138" cy="29"/>
              </a:xfrm>
              <a:custGeom>
                <a:avLst/>
                <a:gdLst>
                  <a:gd name="T0" fmla="*/ 10 w 138"/>
                  <a:gd name="T1" fmla="*/ 0 h 29"/>
                  <a:gd name="T2" fmla="*/ 0 w 138"/>
                  <a:gd name="T3" fmla="*/ 23 h 29"/>
                  <a:gd name="T4" fmla="*/ 138 w 138"/>
                  <a:gd name="T5" fmla="*/ 29 h 29"/>
                  <a:gd name="T6" fmla="*/ 1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8"/>
                  <a:gd name="T13" fmla="*/ 0 h 29"/>
                  <a:gd name="T14" fmla="*/ 138 w 138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8" h="29">
                    <a:moveTo>
                      <a:pt x="10" y="0"/>
                    </a:moveTo>
                    <a:lnTo>
                      <a:pt x="0" y="23"/>
                    </a:lnTo>
                    <a:lnTo>
                      <a:pt x="138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35E4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53" name="Freeform 220"/>
              <p:cNvSpPr>
                <a:spLocks/>
              </p:cNvSpPr>
              <p:nvPr/>
            </p:nvSpPr>
            <p:spPr bwMode="auto">
              <a:xfrm>
                <a:off x="2906" y="2319"/>
                <a:ext cx="113" cy="83"/>
              </a:xfrm>
              <a:custGeom>
                <a:avLst/>
                <a:gdLst>
                  <a:gd name="T0" fmla="*/ 21 w 113"/>
                  <a:gd name="T1" fmla="*/ 0 h 83"/>
                  <a:gd name="T2" fmla="*/ 0 w 113"/>
                  <a:gd name="T3" fmla="*/ 21 h 83"/>
                  <a:gd name="T4" fmla="*/ 113 w 113"/>
                  <a:gd name="T5" fmla="*/ 83 h 83"/>
                  <a:gd name="T6" fmla="*/ 21 w 113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83"/>
                  <a:gd name="T14" fmla="*/ 113 w 113"/>
                  <a:gd name="T15" fmla="*/ 83 h 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83">
                    <a:moveTo>
                      <a:pt x="21" y="0"/>
                    </a:moveTo>
                    <a:lnTo>
                      <a:pt x="0" y="21"/>
                    </a:lnTo>
                    <a:lnTo>
                      <a:pt x="113" y="8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35E4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567" name="Group 221"/>
            <p:cNvGrpSpPr>
              <a:grpSpLocks/>
            </p:cNvGrpSpPr>
            <p:nvPr/>
          </p:nvGrpSpPr>
          <p:grpSpPr bwMode="auto">
            <a:xfrm>
              <a:off x="4218" y="2024"/>
              <a:ext cx="561" cy="405"/>
              <a:chOff x="2896" y="2246"/>
              <a:chExt cx="561" cy="405"/>
            </a:xfrm>
          </p:grpSpPr>
          <p:sp>
            <p:nvSpPr>
              <p:cNvPr id="102096" name="Freeform 222"/>
              <p:cNvSpPr>
                <a:spLocks/>
              </p:cNvSpPr>
              <p:nvPr/>
            </p:nvSpPr>
            <p:spPr bwMode="auto">
              <a:xfrm>
                <a:off x="2932" y="2426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87"/>
                  <a:gd name="T97" fmla="*/ 0 h 225"/>
                  <a:gd name="T98" fmla="*/ 387 w 387"/>
                  <a:gd name="T99" fmla="*/ 225 h 22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97" name="Freeform 223"/>
              <p:cNvSpPr>
                <a:spLocks/>
              </p:cNvSpPr>
              <p:nvPr/>
            </p:nvSpPr>
            <p:spPr bwMode="auto">
              <a:xfrm>
                <a:off x="2995" y="2449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7"/>
                  <a:gd name="T100" fmla="*/ 0 h 118"/>
                  <a:gd name="T101" fmla="*/ 97 w 97"/>
                  <a:gd name="T102" fmla="*/ 118 h 1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98" name="Freeform 224"/>
              <p:cNvSpPr>
                <a:spLocks/>
              </p:cNvSpPr>
              <p:nvPr/>
            </p:nvSpPr>
            <p:spPr bwMode="auto">
              <a:xfrm>
                <a:off x="2995" y="2246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1"/>
                  <a:gd name="T28" fmla="*/ 0 h 394"/>
                  <a:gd name="T29" fmla="*/ 321 w 321"/>
                  <a:gd name="T30" fmla="*/ 394 h 3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99" name="Freeform 225"/>
              <p:cNvSpPr>
                <a:spLocks/>
              </p:cNvSpPr>
              <p:nvPr/>
            </p:nvSpPr>
            <p:spPr bwMode="auto">
              <a:xfrm>
                <a:off x="3314" y="2476"/>
                <a:ext cx="107" cy="86"/>
              </a:xfrm>
              <a:custGeom>
                <a:avLst/>
                <a:gdLst>
                  <a:gd name="T0" fmla="*/ 107 w 107"/>
                  <a:gd name="T1" fmla="*/ 67 h 86"/>
                  <a:gd name="T2" fmla="*/ 88 w 107"/>
                  <a:gd name="T3" fmla="*/ 86 h 86"/>
                  <a:gd name="T4" fmla="*/ 0 w 107"/>
                  <a:gd name="T5" fmla="*/ 0 h 86"/>
                  <a:gd name="T6" fmla="*/ 107 w 107"/>
                  <a:gd name="T7" fmla="*/ 67 h 8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86"/>
                  <a:gd name="T14" fmla="*/ 107 w 107"/>
                  <a:gd name="T15" fmla="*/ 86 h 8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86">
                    <a:moveTo>
                      <a:pt x="107" y="67"/>
                    </a:moveTo>
                    <a:lnTo>
                      <a:pt x="88" y="86"/>
                    </a:lnTo>
                    <a:lnTo>
                      <a:pt x="0" y="0"/>
                    </a:lnTo>
                    <a:lnTo>
                      <a:pt x="107" y="67"/>
                    </a:lnTo>
                    <a:close/>
                  </a:path>
                </a:pathLst>
              </a:custGeom>
              <a:solidFill>
                <a:srgbClr val="E35E4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00" name="Freeform 226"/>
              <p:cNvSpPr>
                <a:spLocks/>
              </p:cNvSpPr>
              <p:nvPr/>
            </p:nvSpPr>
            <p:spPr bwMode="auto">
              <a:xfrm>
                <a:off x="3319" y="2402"/>
                <a:ext cx="138" cy="29"/>
              </a:xfrm>
              <a:custGeom>
                <a:avLst/>
                <a:gdLst>
                  <a:gd name="T0" fmla="*/ 130 w 138"/>
                  <a:gd name="T1" fmla="*/ 0 h 29"/>
                  <a:gd name="T2" fmla="*/ 138 w 138"/>
                  <a:gd name="T3" fmla="*/ 24 h 29"/>
                  <a:gd name="T4" fmla="*/ 0 w 138"/>
                  <a:gd name="T5" fmla="*/ 29 h 29"/>
                  <a:gd name="T6" fmla="*/ 13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8"/>
                  <a:gd name="T13" fmla="*/ 0 h 29"/>
                  <a:gd name="T14" fmla="*/ 138 w 138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8" h="29">
                    <a:moveTo>
                      <a:pt x="130" y="0"/>
                    </a:moveTo>
                    <a:lnTo>
                      <a:pt x="138" y="24"/>
                    </a:lnTo>
                    <a:lnTo>
                      <a:pt x="0" y="2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35E4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01" name="Freeform 227"/>
              <p:cNvSpPr>
                <a:spLocks/>
              </p:cNvSpPr>
              <p:nvPr/>
            </p:nvSpPr>
            <p:spPr bwMode="auto">
              <a:xfrm>
                <a:off x="3324" y="2301"/>
                <a:ext cx="115" cy="81"/>
              </a:xfrm>
              <a:custGeom>
                <a:avLst/>
                <a:gdLst>
                  <a:gd name="T0" fmla="*/ 94 w 115"/>
                  <a:gd name="T1" fmla="*/ 0 h 81"/>
                  <a:gd name="T2" fmla="*/ 115 w 115"/>
                  <a:gd name="T3" fmla="*/ 18 h 81"/>
                  <a:gd name="T4" fmla="*/ 0 w 115"/>
                  <a:gd name="T5" fmla="*/ 81 h 81"/>
                  <a:gd name="T6" fmla="*/ 94 w 115"/>
                  <a:gd name="T7" fmla="*/ 0 h 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5"/>
                  <a:gd name="T13" fmla="*/ 0 h 81"/>
                  <a:gd name="T14" fmla="*/ 115 w 115"/>
                  <a:gd name="T15" fmla="*/ 81 h 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5" h="81">
                    <a:moveTo>
                      <a:pt x="94" y="0"/>
                    </a:moveTo>
                    <a:lnTo>
                      <a:pt x="115" y="18"/>
                    </a:lnTo>
                    <a:lnTo>
                      <a:pt x="0" y="8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35E4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02" name="Freeform 228"/>
              <p:cNvSpPr>
                <a:spLocks/>
              </p:cNvSpPr>
              <p:nvPr/>
            </p:nvSpPr>
            <p:spPr bwMode="auto">
              <a:xfrm>
                <a:off x="3003" y="2256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5"/>
                  <a:gd name="T28" fmla="*/ 0 h 374"/>
                  <a:gd name="T29" fmla="*/ 305 w 305"/>
                  <a:gd name="T30" fmla="*/ 374 h 3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03" name="Freeform 229"/>
              <p:cNvSpPr>
                <a:spLocks/>
              </p:cNvSpPr>
              <p:nvPr/>
            </p:nvSpPr>
            <p:spPr bwMode="auto">
              <a:xfrm>
                <a:off x="3039" y="2293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5"/>
                  <a:gd name="T17" fmla="*/ 105 w 105"/>
                  <a:gd name="T18" fmla="*/ 305 h 3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04" name="Freeform 230"/>
              <p:cNvSpPr>
                <a:spLocks/>
              </p:cNvSpPr>
              <p:nvPr/>
            </p:nvSpPr>
            <p:spPr bwMode="auto">
              <a:xfrm>
                <a:off x="3188" y="2316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282"/>
                  <a:gd name="T17" fmla="*/ 89 w 89"/>
                  <a:gd name="T18" fmla="*/ 282 h 2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05" name="Freeform 231"/>
              <p:cNvSpPr>
                <a:spLocks/>
              </p:cNvSpPr>
              <p:nvPr/>
            </p:nvSpPr>
            <p:spPr bwMode="auto">
              <a:xfrm>
                <a:off x="3144" y="2295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5"/>
                  <a:gd name="T22" fmla="*/ 0 h 306"/>
                  <a:gd name="T23" fmla="*/ 125 w 125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06" name="Freeform 232"/>
              <p:cNvSpPr>
                <a:spLocks/>
              </p:cNvSpPr>
              <p:nvPr/>
            </p:nvSpPr>
            <p:spPr bwMode="auto">
              <a:xfrm>
                <a:off x="3204" y="2512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24"/>
                  <a:gd name="T17" fmla="*/ 55 w 5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07" name="Freeform 233"/>
              <p:cNvSpPr>
                <a:spLocks/>
              </p:cNvSpPr>
              <p:nvPr/>
            </p:nvSpPr>
            <p:spPr bwMode="auto">
              <a:xfrm>
                <a:off x="3206" y="2523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3"/>
                  <a:gd name="T17" fmla="*/ 53 w 5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08" name="Freeform 234"/>
              <p:cNvSpPr>
                <a:spLocks/>
              </p:cNvSpPr>
              <p:nvPr/>
            </p:nvSpPr>
            <p:spPr bwMode="auto">
              <a:xfrm>
                <a:off x="3206" y="2533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4"/>
                  <a:gd name="T17" fmla="*/ 53 w 5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09" name="Freeform 235"/>
              <p:cNvSpPr>
                <a:spLocks/>
              </p:cNvSpPr>
              <p:nvPr/>
            </p:nvSpPr>
            <p:spPr bwMode="auto">
              <a:xfrm>
                <a:off x="3206" y="2543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7"/>
                  <a:gd name="T17" fmla="*/ 53 w 53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10" name="Freeform 236"/>
              <p:cNvSpPr>
                <a:spLocks/>
              </p:cNvSpPr>
              <p:nvPr/>
            </p:nvSpPr>
            <p:spPr bwMode="auto">
              <a:xfrm>
                <a:off x="3206" y="2557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3"/>
                  <a:gd name="T17" fmla="*/ 53 w 5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11" name="Freeform 237"/>
              <p:cNvSpPr>
                <a:spLocks/>
              </p:cNvSpPr>
              <p:nvPr/>
            </p:nvSpPr>
            <p:spPr bwMode="auto">
              <a:xfrm>
                <a:off x="3052" y="2308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220"/>
                  <a:gd name="T17" fmla="*/ 58 w 58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12" name="Freeform 238"/>
              <p:cNvSpPr>
                <a:spLocks/>
              </p:cNvSpPr>
              <p:nvPr/>
            </p:nvSpPr>
            <p:spPr bwMode="auto">
              <a:xfrm>
                <a:off x="3186" y="2376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34"/>
                  <a:gd name="T17" fmla="*/ 96 w 9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13" name="Freeform 239"/>
              <p:cNvSpPr>
                <a:spLocks/>
              </p:cNvSpPr>
              <p:nvPr/>
            </p:nvSpPr>
            <p:spPr bwMode="auto">
              <a:xfrm>
                <a:off x="3183" y="2345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31"/>
                  <a:gd name="T17" fmla="*/ 97 w 97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14" name="Freeform 240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15" name="Freeform 241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16" name="Freeform 242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6"/>
                  <a:gd name="T53" fmla="*/ 14 w 14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17" name="Freeform 243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6"/>
                  <a:gd name="T53" fmla="*/ 14 w 14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18" name="Freeform 244"/>
              <p:cNvSpPr>
                <a:spLocks/>
              </p:cNvSpPr>
              <p:nvPr/>
            </p:nvSpPr>
            <p:spPr bwMode="auto">
              <a:xfrm>
                <a:off x="3149" y="2329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8"/>
                  <a:gd name="T17" fmla="*/ 13 w 1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19" name="Freeform 245"/>
              <p:cNvSpPr>
                <a:spLocks/>
              </p:cNvSpPr>
              <p:nvPr/>
            </p:nvSpPr>
            <p:spPr bwMode="auto">
              <a:xfrm>
                <a:off x="3188" y="2324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26"/>
                  <a:gd name="T17" fmla="*/ 86 w 8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20" name="Freeform 246"/>
              <p:cNvSpPr>
                <a:spLocks/>
              </p:cNvSpPr>
              <p:nvPr/>
            </p:nvSpPr>
            <p:spPr bwMode="auto">
              <a:xfrm>
                <a:off x="3206" y="2329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9"/>
                  <a:gd name="T17" fmla="*/ 53 w 5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21" name="Freeform 247"/>
              <p:cNvSpPr>
                <a:spLocks/>
              </p:cNvSpPr>
              <p:nvPr/>
            </p:nvSpPr>
            <p:spPr bwMode="auto">
              <a:xfrm>
                <a:off x="3058" y="2272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6"/>
                  <a:gd name="T25" fmla="*/ 0 h 26"/>
                  <a:gd name="T26" fmla="*/ 156 w 156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22" name="Freeform 248"/>
              <p:cNvSpPr>
                <a:spLocks/>
              </p:cNvSpPr>
              <p:nvPr/>
            </p:nvSpPr>
            <p:spPr bwMode="auto">
              <a:xfrm>
                <a:off x="2925" y="2494"/>
                <a:ext cx="104" cy="86"/>
              </a:xfrm>
              <a:custGeom>
                <a:avLst/>
                <a:gdLst>
                  <a:gd name="T0" fmla="*/ 0 w 104"/>
                  <a:gd name="T1" fmla="*/ 70 h 86"/>
                  <a:gd name="T2" fmla="*/ 18 w 104"/>
                  <a:gd name="T3" fmla="*/ 86 h 86"/>
                  <a:gd name="T4" fmla="*/ 104 w 104"/>
                  <a:gd name="T5" fmla="*/ 0 h 86"/>
                  <a:gd name="T6" fmla="*/ 0 w 104"/>
                  <a:gd name="T7" fmla="*/ 70 h 8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86"/>
                  <a:gd name="T14" fmla="*/ 104 w 104"/>
                  <a:gd name="T15" fmla="*/ 86 h 8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86">
                    <a:moveTo>
                      <a:pt x="0" y="70"/>
                    </a:moveTo>
                    <a:lnTo>
                      <a:pt x="18" y="86"/>
                    </a:lnTo>
                    <a:lnTo>
                      <a:pt x="10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35E4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23" name="Freeform 249"/>
              <p:cNvSpPr>
                <a:spLocks/>
              </p:cNvSpPr>
              <p:nvPr/>
            </p:nvSpPr>
            <p:spPr bwMode="auto">
              <a:xfrm>
                <a:off x="2896" y="2426"/>
                <a:ext cx="138" cy="29"/>
              </a:xfrm>
              <a:custGeom>
                <a:avLst/>
                <a:gdLst>
                  <a:gd name="T0" fmla="*/ 10 w 138"/>
                  <a:gd name="T1" fmla="*/ 0 h 29"/>
                  <a:gd name="T2" fmla="*/ 0 w 138"/>
                  <a:gd name="T3" fmla="*/ 23 h 29"/>
                  <a:gd name="T4" fmla="*/ 138 w 138"/>
                  <a:gd name="T5" fmla="*/ 29 h 29"/>
                  <a:gd name="T6" fmla="*/ 10 w 138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8"/>
                  <a:gd name="T13" fmla="*/ 0 h 29"/>
                  <a:gd name="T14" fmla="*/ 138 w 138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8" h="29">
                    <a:moveTo>
                      <a:pt x="10" y="0"/>
                    </a:moveTo>
                    <a:lnTo>
                      <a:pt x="0" y="23"/>
                    </a:lnTo>
                    <a:lnTo>
                      <a:pt x="138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35E4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24" name="Freeform 250"/>
              <p:cNvSpPr>
                <a:spLocks/>
              </p:cNvSpPr>
              <p:nvPr/>
            </p:nvSpPr>
            <p:spPr bwMode="auto">
              <a:xfrm>
                <a:off x="2906" y="2319"/>
                <a:ext cx="113" cy="83"/>
              </a:xfrm>
              <a:custGeom>
                <a:avLst/>
                <a:gdLst>
                  <a:gd name="T0" fmla="*/ 21 w 113"/>
                  <a:gd name="T1" fmla="*/ 0 h 83"/>
                  <a:gd name="T2" fmla="*/ 0 w 113"/>
                  <a:gd name="T3" fmla="*/ 21 h 83"/>
                  <a:gd name="T4" fmla="*/ 113 w 113"/>
                  <a:gd name="T5" fmla="*/ 83 h 83"/>
                  <a:gd name="T6" fmla="*/ 21 w 113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83"/>
                  <a:gd name="T14" fmla="*/ 113 w 113"/>
                  <a:gd name="T15" fmla="*/ 83 h 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83">
                    <a:moveTo>
                      <a:pt x="21" y="0"/>
                    </a:moveTo>
                    <a:lnTo>
                      <a:pt x="0" y="21"/>
                    </a:lnTo>
                    <a:lnTo>
                      <a:pt x="113" y="8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35E4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568" name="Line 251"/>
            <p:cNvSpPr>
              <a:spLocks noChangeShapeType="1"/>
            </p:cNvSpPr>
            <p:nvPr/>
          </p:nvSpPr>
          <p:spPr bwMode="auto">
            <a:xfrm flipH="1">
              <a:off x="3243" y="1593"/>
              <a:ext cx="56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9" name="Line 252"/>
            <p:cNvSpPr>
              <a:spLocks noChangeShapeType="1"/>
            </p:cNvSpPr>
            <p:nvPr/>
          </p:nvSpPr>
          <p:spPr bwMode="auto">
            <a:xfrm>
              <a:off x="4286" y="1661"/>
              <a:ext cx="1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0" name="Line 253"/>
            <p:cNvSpPr>
              <a:spLocks noChangeShapeType="1"/>
            </p:cNvSpPr>
            <p:nvPr/>
          </p:nvSpPr>
          <p:spPr bwMode="auto">
            <a:xfrm flipH="1">
              <a:off x="4377" y="2478"/>
              <a:ext cx="68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71" name="Line 254"/>
            <p:cNvSpPr>
              <a:spLocks noChangeShapeType="1"/>
            </p:cNvSpPr>
            <p:nvPr/>
          </p:nvSpPr>
          <p:spPr bwMode="auto">
            <a:xfrm flipH="1">
              <a:off x="2177" y="2115"/>
              <a:ext cx="408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572" name="Group 256"/>
            <p:cNvGrpSpPr>
              <a:grpSpLocks noChangeAspect="1"/>
            </p:cNvGrpSpPr>
            <p:nvPr/>
          </p:nvGrpSpPr>
          <p:grpSpPr bwMode="auto">
            <a:xfrm>
              <a:off x="5091" y="3515"/>
              <a:ext cx="438" cy="497"/>
              <a:chOff x="4666" y="2982"/>
              <a:chExt cx="624" cy="709"/>
            </a:xfrm>
          </p:grpSpPr>
          <p:grpSp>
            <p:nvGrpSpPr>
              <p:cNvPr id="101926" name="Group 257"/>
              <p:cNvGrpSpPr>
                <a:grpSpLocks noChangeAspect="1"/>
              </p:cNvGrpSpPr>
              <p:nvPr/>
            </p:nvGrpSpPr>
            <p:grpSpPr bwMode="auto">
              <a:xfrm flipH="1">
                <a:off x="4666" y="2982"/>
                <a:ext cx="624" cy="709"/>
                <a:chOff x="4666" y="2982"/>
                <a:chExt cx="481" cy="568"/>
              </a:xfrm>
            </p:grpSpPr>
            <p:sp>
              <p:nvSpPr>
                <p:cNvPr id="102077" name="AutoShape 258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666" y="2982"/>
                  <a:ext cx="481" cy="5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78" name="Freeform 259"/>
                <p:cNvSpPr>
                  <a:spLocks noChangeAspect="1"/>
                </p:cNvSpPr>
                <p:nvPr/>
              </p:nvSpPr>
              <p:spPr bwMode="auto">
                <a:xfrm>
                  <a:off x="4666" y="2982"/>
                  <a:ext cx="362" cy="517"/>
                </a:xfrm>
                <a:custGeom>
                  <a:avLst/>
                  <a:gdLst>
                    <a:gd name="T0" fmla="*/ 5 w 724"/>
                    <a:gd name="T1" fmla="*/ 2 h 1033"/>
                    <a:gd name="T2" fmla="*/ 1 w 724"/>
                    <a:gd name="T3" fmla="*/ 21 h 1033"/>
                    <a:gd name="T4" fmla="*/ 5 w 724"/>
                    <a:gd name="T5" fmla="*/ 23 h 1033"/>
                    <a:gd name="T6" fmla="*/ 5 w 724"/>
                    <a:gd name="T7" fmla="*/ 23 h 1033"/>
                    <a:gd name="T8" fmla="*/ 6 w 724"/>
                    <a:gd name="T9" fmla="*/ 23 h 1033"/>
                    <a:gd name="T10" fmla="*/ 7 w 724"/>
                    <a:gd name="T11" fmla="*/ 23 h 1033"/>
                    <a:gd name="T12" fmla="*/ 8 w 724"/>
                    <a:gd name="T13" fmla="*/ 23 h 1033"/>
                    <a:gd name="T14" fmla="*/ 10 w 724"/>
                    <a:gd name="T15" fmla="*/ 23 h 1033"/>
                    <a:gd name="T16" fmla="*/ 11 w 724"/>
                    <a:gd name="T17" fmla="*/ 23 h 1033"/>
                    <a:gd name="T18" fmla="*/ 13 w 724"/>
                    <a:gd name="T19" fmla="*/ 24 h 1033"/>
                    <a:gd name="T20" fmla="*/ 13 w 724"/>
                    <a:gd name="T21" fmla="*/ 24 h 1033"/>
                    <a:gd name="T22" fmla="*/ 13 w 724"/>
                    <a:gd name="T23" fmla="*/ 24 h 1033"/>
                    <a:gd name="T24" fmla="*/ 13 w 724"/>
                    <a:gd name="T25" fmla="*/ 25 h 1033"/>
                    <a:gd name="T26" fmla="*/ 13 w 724"/>
                    <a:gd name="T27" fmla="*/ 26 h 1033"/>
                    <a:gd name="T28" fmla="*/ 13 w 724"/>
                    <a:gd name="T29" fmla="*/ 27 h 1033"/>
                    <a:gd name="T30" fmla="*/ 12 w 724"/>
                    <a:gd name="T31" fmla="*/ 27 h 1033"/>
                    <a:gd name="T32" fmla="*/ 11 w 724"/>
                    <a:gd name="T33" fmla="*/ 27 h 1033"/>
                    <a:gd name="T34" fmla="*/ 10 w 724"/>
                    <a:gd name="T35" fmla="*/ 27 h 1033"/>
                    <a:gd name="T36" fmla="*/ 9 w 724"/>
                    <a:gd name="T37" fmla="*/ 28 h 1033"/>
                    <a:gd name="T38" fmla="*/ 7 w 724"/>
                    <a:gd name="T39" fmla="*/ 28 h 1033"/>
                    <a:gd name="T40" fmla="*/ 6 w 724"/>
                    <a:gd name="T41" fmla="*/ 28 h 1033"/>
                    <a:gd name="T42" fmla="*/ 5 w 724"/>
                    <a:gd name="T43" fmla="*/ 28 h 1033"/>
                    <a:gd name="T44" fmla="*/ 4 w 724"/>
                    <a:gd name="T45" fmla="*/ 29 h 1033"/>
                    <a:gd name="T46" fmla="*/ 4 w 724"/>
                    <a:gd name="T47" fmla="*/ 29 h 1033"/>
                    <a:gd name="T48" fmla="*/ 4 w 724"/>
                    <a:gd name="T49" fmla="*/ 30 h 1033"/>
                    <a:gd name="T50" fmla="*/ 4 w 724"/>
                    <a:gd name="T51" fmla="*/ 30 h 1033"/>
                    <a:gd name="T52" fmla="*/ 5 w 724"/>
                    <a:gd name="T53" fmla="*/ 31 h 1033"/>
                    <a:gd name="T54" fmla="*/ 5 w 724"/>
                    <a:gd name="T55" fmla="*/ 31 h 1033"/>
                    <a:gd name="T56" fmla="*/ 6 w 724"/>
                    <a:gd name="T57" fmla="*/ 31 h 1033"/>
                    <a:gd name="T58" fmla="*/ 8 w 724"/>
                    <a:gd name="T59" fmla="*/ 31 h 1033"/>
                    <a:gd name="T60" fmla="*/ 9 w 724"/>
                    <a:gd name="T61" fmla="*/ 32 h 1033"/>
                    <a:gd name="T62" fmla="*/ 11 w 724"/>
                    <a:gd name="T63" fmla="*/ 32 h 1033"/>
                    <a:gd name="T64" fmla="*/ 12 w 724"/>
                    <a:gd name="T65" fmla="*/ 32 h 1033"/>
                    <a:gd name="T66" fmla="*/ 14 w 724"/>
                    <a:gd name="T67" fmla="*/ 33 h 1033"/>
                    <a:gd name="T68" fmla="*/ 15 w 724"/>
                    <a:gd name="T69" fmla="*/ 33 h 1033"/>
                    <a:gd name="T70" fmla="*/ 16 w 724"/>
                    <a:gd name="T71" fmla="*/ 33 h 1033"/>
                    <a:gd name="T72" fmla="*/ 17 w 724"/>
                    <a:gd name="T73" fmla="*/ 32 h 1033"/>
                    <a:gd name="T74" fmla="*/ 18 w 724"/>
                    <a:gd name="T75" fmla="*/ 32 h 1033"/>
                    <a:gd name="T76" fmla="*/ 19 w 724"/>
                    <a:gd name="T77" fmla="*/ 31 h 1033"/>
                    <a:gd name="T78" fmla="*/ 20 w 724"/>
                    <a:gd name="T79" fmla="*/ 31 h 1033"/>
                    <a:gd name="T80" fmla="*/ 21 w 724"/>
                    <a:gd name="T81" fmla="*/ 30 h 1033"/>
                    <a:gd name="T82" fmla="*/ 22 w 724"/>
                    <a:gd name="T83" fmla="*/ 30 h 1033"/>
                    <a:gd name="T84" fmla="*/ 22 w 724"/>
                    <a:gd name="T85" fmla="*/ 29 h 1033"/>
                    <a:gd name="T86" fmla="*/ 22 w 724"/>
                    <a:gd name="T87" fmla="*/ 29 h 1033"/>
                    <a:gd name="T88" fmla="*/ 22 w 724"/>
                    <a:gd name="T89" fmla="*/ 29 h 1033"/>
                    <a:gd name="T90" fmla="*/ 21 w 724"/>
                    <a:gd name="T91" fmla="*/ 28 h 1033"/>
                    <a:gd name="T92" fmla="*/ 20 w 724"/>
                    <a:gd name="T93" fmla="*/ 28 h 1033"/>
                    <a:gd name="T94" fmla="*/ 20 w 724"/>
                    <a:gd name="T95" fmla="*/ 27 h 1033"/>
                    <a:gd name="T96" fmla="*/ 20 w 724"/>
                    <a:gd name="T97" fmla="*/ 25 h 1033"/>
                    <a:gd name="T98" fmla="*/ 20 w 724"/>
                    <a:gd name="T99" fmla="*/ 23 h 1033"/>
                    <a:gd name="T100" fmla="*/ 19 w 724"/>
                    <a:gd name="T101" fmla="*/ 21 h 1033"/>
                    <a:gd name="T102" fmla="*/ 22 w 724"/>
                    <a:gd name="T103" fmla="*/ 3 h 1033"/>
                    <a:gd name="T104" fmla="*/ 21 w 724"/>
                    <a:gd name="T105" fmla="*/ 0 h 1033"/>
                    <a:gd name="T106" fmla="*/ 6 w 724"/>
                    <a:gd name="T107" fmla="*/ 2 h 103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724"/>
                    <a:gd name="T163" fmla="*/ 0 h 1033"/>
                    <a:gd name="T164" fmla="*/ 724 w 724"/>
                    <a:gd name="T165" fmla="*/ 1033 h 1033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724" h="1033">
                      <a:moveTo>
                        <a:pt x="179" y="62"/>
                      </a:moveTo>
                      <a:lnTo>
                        <a:pt x="152" y="56"/>
                      </a:lnTo>
                      <a:lnTo>
                        <a:pt x="0" y="623"/>
                      </a:lnTo>
                      <a:lnTo>
                        <a:pt x="31" y="642"/>
                      </a:lnTo>
                      <a:lnTo>
                        <a:pt x="31" y="671"/>
                      </a:lnTo>
                      <a:lnTo>
                        <a:pt x="132" y="719"/>
                      </a:lnTo>
                      <a:lnTo>
                        <a:pt x="135" y="719"/>
                      </a:lnTo>
                      <a:lnTo>
                        <a:pt x="143" y="720"/>
                      </a:lnTo>
                      <a:lnTo>
                        <a:pt x="154" y="720"/>
                      </a:lnTo>
                      <a:lnTo>
                        <a:pt x="169" y="721"/>
                      </a:lnTo>
                      <a:lnTo>
                        <a:pt x="188" y="724"/>
                      </a:lnTo>
                      <a:lnTo>
                        <a:pt x="209" y="725"/>
                      </a:lnTo>
                      <a:lnTo>
                        <a:pt x="230" y="727"/>
                      </a:lnTo>
                      <a:lnTo>
                        <a:pt x="255" y="728"/>
                      </a:lnTo>
                      <a:lnTo>
                        <a:pt x="278" y="730"/>
                      </a:lnTo>
                      <a:lnTo>
                        <a:pt x="302" y="733"/>
                      </a:lnTo>
                      <a:lnTo>
                        <a:pt x="326" y="734"/>
                      </a:lnTo>
                      <a:lnTo>
                        <a:pt x="348" y="736"/>
                      </a:lnTo>
                      <a:lnTo>
                        <a:pt x="369" y="739"/>
                      </a:lnTo>
                      <a:lnTo>
                        <a:pt x="387" y="740"/>
                      </a:lnTo>
                      <a:lnTo>
                        <a:pt x="402" y="742"/>
                      </a:lnTo>
                      <a:lnTo>
                        <a:pt x="414" y="743"/>
                      </a:lnTo>
                      <a:lnTo>
                        <a:pt x="414" y="745"/>
                      </a:lnTo>
                      <a:lnTo>
                        <a:pt x="415" y="752"/>
                      </a:lnTo>
                      <a:lnTo>
                        <a:pt x="415" y="763"/>
                      </a:lnTo>
                      <a:lnTo>
                        <a:pt x="414" y="777"/>
                      </a:lnTo>
                      <a:lnTo>
                        <a:pt x="411" y="793"/>
                      </a:lnTo>
                      <a:lnTo>
                        <a:pt x="407" y="811"/>
                      </a:lnTo>
                      <a:lnTo>
                        <a:pt x="399" y="832"/>
                      </a:lnTo>
                      <a:lnTo>
                        <a:pt x="387" y="853"/>
                      </a:lnTo>
                      <a:lnTo>
                        <a:pt x="385" y="853"/>
                      </a:lnTo>
                      <a:lnTo>
                        <a:pt x="377" y="854"/>
                      </a:lnTo>
                      <a:lnTo>
                        <a:pt x="365" y="855"/>
                      </a:lnTo>
                      <a:lnTo>
                        <a:pt x="350" y="857"/>
                      </a:lnTo>
                      <a:lnTo>
                        <a:pt x="333" y="859"/>
                      </a:lnTo>
                      <a:lnTo>
                        <a:pt x="313" y="862"/>
                      </a:lnTo>
                      <a:lnTo>
                        <a:pt x="291" y="865"/>
                      </a:lnTo>
                      <a:lnTo>
                        <a:pt x="268" y="869"/>
                      </a:lnTo>
                      <a:lnTo>
                        <a:pt x="245" y="872"/>
                      </a:lnTo>
                      <a:lnTo>
                        <a:pt x="222" y="876"/>
                      </a:lnTo>
                      <a:lnTo>
                        <a:pt x="200" y="879"/>
                      </a:lnTo>
                      <a:lnTo>
                        <a:pt x="181" y="884"/>
                      </a:lnTo>
                      <a:lnTo>
                        <a:pt x="162" y="887"/>
                      </a:lnTo>
                      <a:lnTo>
                        <a:pt x="146" y="891"/>
                      </a:lnTo>
                      <a:lnTo>
                        <a:pt x="135" y="895"/>
                      </a:lnTo>
                      <a:lnTo>
                        <a:pt x="127" y="899"/>
                      </a:lnTo>
                      <a:lnTo>
                        <a:pt x="119" y="906"/>
                      </a:lnTo>
                      <a:lnTo>
                        <a:pt x="113" y="914"/>
                      </a:lnTo>
                      <a:lnTo>
                        <a:pt x="111" y="922"/>
                      </a:lnTo>
                      <a:lnTo>
                        <a:pt x="109" y="930"/>
                      </a:lnTo>
                      <a:lnTo>
                        <a:pt x="112" y="940"/>
                      </a:lnTo>
                      <a:lnTo>
                        <a:pt x="118" y="951"/>
                      </a:lnTo>
                      <a:lnTo>
                        <a:pt x="126" y="959"/>
                      </a:lnTo>
                      <a:lnTo>
                        <a:pt x="136" y="963"/>
                      </a:lnTo>
                      <a:lnTo>
                        <a:pt x="144" y="965"/>
                      </a:lnTo>
                      <a:lnTo>
                        <a:pt x="156" y="969"/>
                      </a:lnTo>
                      <a:lnTo>
                        <a:pt x="172" y="974"/>
                      </a:lnTo>
                      <a:lnTo>
                        <a:pt x="190" y="978"/>
                      </a:lnTo>
                      <a:lnTo>
                        <a:pt x="212" y="984"/>
                      </a:lnTo>
                      <a:lnTo>
                        <a:pt x="235" y="990"/>
                      </a:lnTo>
                      <a:lnTo>
                        <a:pt x="259" y="995"/>
                      </a:lnTo>
                      <a:lnTo>
                        <a:pt x="285" y="1001"/>
                      </a:lnTo>
                      <a:lnTo>
                        <a:pt x="310" y="1008"/>
                      </a:lnTo>
                      <a:lnTo>
                        <a:pt x="335" y="1014"/>
                      </a:lnTo>
                      <a:lnTo>
                        <a:pt x="361" y="1018"/>
                      </a:lnTo>
                      <a:lnTo>
                        <a:pt x="384" y="1024"/>
                      </a:lnTo>
                      <a:lnTo>
                        <a:pt x="406" y="1028"/>
                      </a:lnTo>
                      <a:lnTo>
                        <a:pt x="425" y="1031"/>
                      </a:lnTo>
                      <a:lnTo>
                        <a:pt x="441" y="1032"/>
                      </a:lnTo>
                      <a:lnTo>
                        <a:pt x="455" y="1033"/>
                      </a:lnTo>
                      <a:lnTo>
                        <a:pt x="468" y="1032"/>
                      </a:lnTo>
                      <a:lnTo>
                        <a:pt x="483" y="1030"/>
                      </a:lnTo>
                      <a:lnTo>
                        <a:pt x="500" y="1025"/>
                      </a:lnTo>
                      <a:lnTo>
                        <a:pt x="517" y="1020"/>
                      </a:lnTo>
                      <a:lnTo>
                        <a:pt x="536" y="1013"/>
                      </a:lnTo>
                      <a:lnTo>
                        <a:pt x="555" y="1005"/>
                      </a:lnTo>
                      <a:lnTo>
                        <a:pt x="575" y="997"/>
                      </a:lnTo>
                      <a:lnTo>
                        <a:pt x="594" y="987"/>
                      </a:lnTo>
                      <a:lnTo>
                        <a:pt x="614" y="978"/>
                      </a:lnTo>
                      <a:lnTo>
                        <a:pt x="631" y="969"/>
                      </a:lnTo>
                      <a:lnTo>
                        <a:pt x="649" y="960"/>
                      </a:lnTo>
                      <a:lnTo>
                        <a:pt x="664" y="952"/>
                      </a:lnTo>
                      <a:lnTo>
                        <a:pt x="676" y="944"/>
                      </a:lnTo>
                      <a:lnTo>
                        <a:pt x="687" y="936"/>
                      </a:lnTo>
                      <a:lnTo>
                        <a:pt x="695" y="930"/>
                      </a:lnTo>
                      <a:lnTo>
                        <a:pt x="699" y="925"/>
                      </a:lnTo>
                      <a:lnTo>
                        <a:pt x="702" y="917"/>
                      </a:lnTo>
                      <a:lnTo>
                        <a:pt x="699" y="910"/>
                      </a:lnTo>
                      <a:lnTo>
                        <a:pt x="692" y="904"/>
                      </a:lnTo>
                      <a:lnTo>
                        <a:pt x="682" y="900"/>
                      </a:lnTo>
                      <a:lnTo>
                        <a:pt x="669" y="895"/>
                      </a:lnTo>
                      <a:lnTo>
                        <a:pt x="657" y="892"/>
                      </a:lnTo>
                      <a:lnTo>
                        <a:pt x="644" y="888"/>
                      </a:lnTo>
                      <a:lnTo>
                        <a:pt x="634" y="886"/>
                      </a:lnTo>
                      <a:lnTo>
                        <a:pt x="633" y="879"/>
                      </a:lnTo>
                      <a:lnTo>
                        <a:pt x="631" y="861"/>
                      </a:lnTo>
                      <a:lnTo>
                        <a:pt x="628" y="833"/>
                      </a:lnTo>
                      <a:lnTo>
                        <a:pt x="623" y="798"/>
                      </a:lnTo>
                      <a:lnTo>
                        <a:pt x="618" y="760"/>
                      </a:lnTo>
                      <a:lnTo>
                        <a:pt x="611" y="720"/>
                      </a:lnTo>
                      <a:lnTo>
                        <a:pt x="603" y="682"/>
                      </a:lnTo>
                      <a:lnTo>
                        <a:pt x="592" y="647"/>
                      </a:lnTo>
                      <a:lnTo>
                        <a:pt x="724" y="137"/>
                      </a:lnTo>
                      <a:lnTo>
                        <a:pt x="697" y="86"/>
                      </a:lnTo>
                      <a:lnTo>
                        <a:pt x="712" y="52"/>
                      </a:lnTo>
                      <a:lnTo>
                        <a:pt x="643" y="0"/>
                      </a:lnTo>
                      <a:lnTo>
                        <a:pt x="627" y="9"/>
                      </a:lnTo>
                      <a:lnTo>
                        <a:pt x="179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79" name="Freeform 260"/>
                <p:cNvSpPr>
                  <a:spLocks noChangeAspect="1"/>
                </p:cNvSpPr>
                <p:nvPr/>
              </p:nvSpPr>
              <p:spPr bwMode="auto">
                <a:xfrm>
                  <a:off x="4685" y="2998"/>
                  <a:ext cx="299" cy="300"/>
                </a:xfrm>
                <a:custGeom>
                  <a:avLst/>
                  <a:gdLst>
                    <a:gd name="T0" fmla="*/ 0 w 598"/>
                    <a:gd name="T1" fmla="*/ 17 h 602"/>
                    <a:gd name="T2" fmla="*/ 14 w 598"/>
                    <a:gd name="T3" fmla="*/ 18 h 602"/>
                    <a:gd name="T4" fmla="*/ 19 w 598"/>
                    <a:gd name="T5" fmla="*/ 0 h 602"/>
                    <a:gd name="T6" fmla="*/ 19 w 598"/>
                    <a:gd name="T7" fmla="*/ 0 h 602"/>
                    <a:gd name="T8" fmla="*/ 5 w 598"/>
                    <a:gd name="T9" fmla="*/ 1 h 602"/>
                    <a:gd name="T10" fmla="*/ 5 w 598"/>
                    <a:gd name="T11" fmla="*/ 1 h 602"/>
                    <a:gd name="T12" fmla="*/ 0 w 598"/>
                    <a:gd name="T13" fmla="*/ 17 h 6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8"/>
                    <a:gd name="T22" fmla="*/ 0 h 602"/>
                    <a:gd name="T23" fmla="*/ 598 w 598"/>
                    <a:gd name="T24" fmla="*/ 602 h 6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8" h="602">
                      <a:moveTo>
                        <a:pt x="0" y="573"/>
                      </a:moveTo>
                      <a:lnTo>
                        <a:pt x="436" y="602"/>
                      </a:lnTo>
                      <a:lnTo>
                        <a:pt x="598" y="0"/>
                      </a:lnTo>
                      <a:lnTo>
                        <a:pt x="578" y="9"/>
                      </a:lnTo>
                      <a:lnTo>
                        <a:pt x="147" y="54"/>
                      </a:lnTo>
                      <a:lnTo>
                        <a:pt x="131" y="51"/>
                      </a:lnTo>
                      <a:lnTo>
                        <a:pt x="0" y="573"/>
                      </a:lnTo>
                      <a:close/>
                    </a:path>
                  </a:pathLst>
                </a:custGeom>
                <a:solidFill>
                  <a:srgbClr val="E5E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80" name="Freeform 261"/>
                <p:cNvSpPr>
                  <a:spLocks noChangeAspect="1"/>
                </p:cNvSpPr>
                <p:nvPr/>
              </p:nvSpPr>
              <p:spPr bwMode="auto">
                <a:xfrm>
                  <a:off x="4910" y="2999"/>
                  <a:ext cx="88" cy="308"/>
                </a:xfrm>
                <a:custGeom>
                  <a:avLst/>
                  <a:gdLst>
                    <a:gd name="T0" fmla="*/ 5 w 177"/>
                    <a:gd name="T1" fmla="*/ 0 h 617"/>
                    <a:gd name="T2" fmla="*/ 5 w 177"/>
                    <a:gd name="T3" fmla="*/ 0 h 617"/>
                    <a:gd name="T4" fmla="*/ 0 w 177"/>
                    <a:gd name="T5" fmla="*/ 19 h 617"/>
                    <a:gd name="T6" fmla="*/ 0 w 177"/>
                    <a:gd name="T7" fmla="*/ 19 h 617"/>
                    <a:gd name="T8" fmla="*/ 5 w 177"/>
                    <a:gd name="T9" fmla="*/ 0 h 6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7"/>
                    <a:gd name="T16" fmla="*/ 0 h 617"/>
                    <a:gd name="T17" fmla="*/ 177 w 177"/>
                    <a:gd name="T18" fmla="*/ 617 h 6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7" h="617">
                      <a:moveTo>
                        <a:pt x="165" y="0"/>
                      </a:moveTo>
                      <a:lnTo>
                        <a:pt x="177" y="5"/>
                      </a:lnTo>
                      <a:lnTo>
                        <a:pt x="10" y="617"/>
                      </a:lnTo>
                      <a:lnTo>
                        <a:pt x="0" y="609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81" name="Freeform 262"/>
                <p:cNvSpPr>
                  <a:spLocks noChangeAspect="1"/>
                </p:cNvSpPr>
                <p:nvPr/>
              </p:nvSpPr>
              <p:spPr bwMode="auto">
                <a:xfrm>
                  <a:off x="4921" y="3005"/>
                  <a:ext cx="88" cy="311"/>
                </a:xfrm>
                <a:custGeom>
                  <a:avLst/>
                  <a:gdLst>
                    <a:gd name="T0" fmla="*/ 5 w 178"/>
                    <a:gd name="T1" fmla="*/ 0 h 621"/>
                    <a:gd name="T2" fmla="*/ 5 w 178"/>
                    <a:gd name="T3" fmla="*/ 1 h 621"/>
                    <a:gd name="T4" fmla="*/ 0 w 178"/>
                    <a:gd name="T5" fmla="*/ 20 h 621"/>
                    <a:gd name="T6" fmla="*/ 0 w 178"/>
                    <a:gd name="T7" fmla="*/ 20 h 621"/>
                    <a:gd name="T8" fmla="*/ 5 w 178"/>
                    <a:gd name="T9" fmla="*/ 0 h 6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8"/>
                    <a:gd name="T16" fmla="*/ 0 h 621"/>
                    <a:gd name="T17" fmla="*/ 178 w 178"/>
                    <a:gd name="T18" fmla="*/ 621 h 6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8" h="621">
                      <a:moveTo>
                        <a:pt x="167" y="0"/>
                      </a:moveTo>
                      <a:lnTo>
                        <a:pt x="178" y="12"/>
                      </a:lnTo>
                      <a:lnTo>
                        <a:pt x="9" y="621"/>
                      </a:lnTo>
                      <a:lnTo>
                        <a:pt x="0" y="612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82" name="Freeform 263"/>
                <p:cNvSpPr>
                  <a:spLocks noChangeAspect="1"/>
                </p:cNvSpPr>
                <p:nvPr/>
              </p:nvSpPr>
              <p:spPr bwMode="auto">
                <a:xfrm>
                  <a:off x="4896" y="3307"/>
                  <a:ext cx="14" cy="11"/>
                </a:xfrm>
                <a:custGeom>
                  <a:avLst/>
                  <a:gdLst>
                    <a:gd name="T0" fmla="*/ 1 w 27"/>
                    <a:gd name="T1" fmla="*/ 0 h 22"/>
                    <a:gd name="T2" fmla="*/ 0 w 27"/>
                    <a:gd name="T3" fmla="*/ 1 h 22"/>
                    <a:gd name="T4" fmla="*/ 1 w 27"/>
                    <a:gd name="T5" fmla="*/ 1 h 22"/>
                    <a:gd name="T6" fmla="*/ 1 w 27"/>
                    <a:gd name="T7" fmla="*/ 1 h 22"/>
                    <a:gd name="T8" fmla="*/ 1 w 2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22"/>
                    <a:gd name="T17" fmla="*/ 27 w 2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22">
                      <a:moveTo>
                        <a:pt x="18" y="0"/>
                      </a:moveTo>
                      <a:lnTo>
                        <a:pt x="0" y="12"/>
                      </a:lnTo>
                      <a:lnTo>
                        <a:pt x="8" y="22"/>
                      </a:lnTo>
                      <a:lnTo>
                        <a:pt x="27" y="9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83" name="Freeform 264"/>
                <p:cNvSpPr>
                  <a:spLocks noChangeAspect="1"/>
                </p:cNvSpPr>
                <p:nvPr/>
              </p:nvSpPr>
              <p:spPr bwMode="auto">
                <a:xfrm>
                  <a:off x="4905" y="3315"/>
                  <a:ext cx="14" cy="11"/>
                </a:xfrm>
                <a:custGeom>
                  <a:avLst/>
                  <a:gdLst>
                    <a:gd name="T0" fmla="*/ 1 w 28"/>
                    <a:gd name="T1" fmla="*/ 0 h 22"/>
                    <a:gd name="T2" fmla="*/ 0 w 28"/>
                    <a:gd name="T3" fmla="*/ 1 h 22"/>
                    <a:gd name="T4" fmla="*/ 1 w 28"/>
                    <a:gd name="T5" fmla="*/ 1 h 22"/>
                    <a:gd name="T6" fmla="*/ 1 w 28"/>
                    <a:gd name="T7" fmla="*/ 1 h 22"/>
                    <a:gd name="T8" fmla="*/ 1 w 28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22"/>
                    <a:gd name="T17" fmla="*/ 28 w 28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22">
                      <a:moveTo>
                        <a:pt x="19" y="0"/>
                      </a:moveTo>
                      <a:lnTo>
                        <a:pt x="0" y="13"/>
                      </a:lnTo>
                      <a:lnTo>
                        <a:pt x="8" y="22"/>
                      </a:lnTo>
                      <a:lnTo>
                        <a:pt x="28" y="8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84" name="Freeform 265"/>
                <p:cNvSpPr>
                  <a:spLocks noChangeAspect="1"/>
                </p:cNvSpPr>
                <p:nvPr/>
              </p:nvSpPr>
              <p:spPr bwMode="auto">
                <a:xfrm>
                  <a:off x="4700" y="3302"/>
                  <a:ext cx="183" cy="22"/>
                </a:xfrm>
                <a:custGeom>
                  <a:avLst/>
                  <a:gdLst>
                    <a:gd name="T0" fmla="*/ 12 w 366"/>
                    <a:gd name="T1" fmla="*/ 0 h 45"/>
                    <a:gd name="T2" fmla="*/ 12 w 366"/>
                    <a:gd name="T3" fmla="*/ 1 h 45"/>
                    <a:gd name="T4" fmla="*/ 12 w 366"/>
                    <a:gd name="T5" fmla="*/ 1 h 45"/>
                    <a:gd name="T6" fmla="*/ 12 w 366"/>
                    <a:gd name="T7" fmla="*/ 1 h 45"/>
                    <a:gd name="T8" fmla="*/ 11 w 366"/>
                    <a:gd name="T9" fmla="*/ 1 h 45"/>
                    <a:gd name="T10" fmla="*/ 11 w 366"/>
                    <a:gd name="T11" fmla="*/ 1 h 45"/>
                    <a:gd name="T12" fmla="*/ 10 w 366"/>
                    <a:gd name="T13" fmla="*/ 1 h 45"/>
                    <a:gd name="T14" fmla="*/ 10 w 366"/>
                    <a:gd name="T15" fmla="*/ 1 h 45"/>
                    <a:gd name="T16" fmla="*/ 9 w 366"/>
                    <a:gd name="T17" fmla="*/ 1 h 45"/>
                    <a:gd name="T18" fmla="*/ 8 w 366"/>
                    <a:gd name="T19" fmla="*/ 0 h 45"/>
                    <a:gd name="T20" fmla="*/ 7 w 366"/>
                    <a:gd name="T21" fmla="*/ 0 h 45"/>
                    <a:gd name="T22" fmla="*/ 6 w 366"/>
                    <a:gd name="T23" fmla="*/ 0 h 45"/>
                    <a:gd name="T24" fmla="*/ 6 w 366"/>
                    <a:gd name="T25" fmla="*/ 0 h 45"/>
                    <a:gd name="T26" fmla="*/ 5 w 366"/>
                    <a:gd name="T27" fmla="*/ 0 h 45"/>
                    <a:gd name="T28" fmla="*/ 4 w 366"/>
                    <a:gd name="T29" fmla="*/ 0 h 45"/>
                    <a:gd name="T30" fmla="*/ 3 w 366"/>
                    <a:gd name="T31" fmla="*/ 0 h 45"/>
                    <a:gd name="T32" fmla="*/ 2 w 366"/>
                    <a:gd name="T33" fmla="*/ 0 h 45"/>
                    <a:gd name="T34" fmla="*/ 0 w 366"/>
                    <a:gd name="T35" fmla="*/ 0 h 45"/>
                    <a:gd name="T36" fmla="*/ 1 w 366"/>
                    <a:gd name="T37" fmla="*/ 0 h 45"/>
                    <a:gd name="T38" fmla="*/ 1 w 366"/>
                    <a:gd name="T39" fmla="*/ 0 h 45"/>
                    <a:gd name="T40" fmla="*/ 1 w 366"/>
                    <a:gd name="T41" fmla="*/ 0 h 45"/>
                    <a:gd name="T42" fmla="*/ 1 w 366"/>
                    <a:gd name="T43" fmla="*/ 0 h 45"/>
                    <a:gd name="T44" fmla="*/ 1 w 366"/>
                    <a:gd name="T45" fmla="*/ 0 h 45"/>
                    <a:gd name="T46" fmla="*/ 2 w 366"/>
                    <a:gd name="T47" fmla="*/ 0 h 45"/>
                    <a:gd name="T48" fmla="*/ 2 w 366"/>
                    <a:gd name="T49" fmla="*/ 0 h 45"/>
                    <a:gd name="T50" fmla="*/ 2 w 366"/>
                    <a:gd name="T51" fmla="*/ 0 h 45"/>
                    <a:gd name="T52" fmla="*/ 3 w 366"/>
                    <a:gd name="T53" fmla="*/ 0 h 45"/>
                    <a:gd name="T54" fmla="*/ 4 w 366"/>
                    <a:gd name="T55" fmla="*/ 0 h 45"/>
                    <a:gd name="T56" fmla="*/ 5 w 366"/>
                    <a:gd name="T57" fmla="*/ 0 h 45"/>
                    <a:gd name="T58" fmla="*/ 6 w 366"/>
                    <a:gd name="T59" fmla="*/ 0 h 45"/>
                    <a:gd name="T60" fmla="*/ 7 w 366"/>
                    <a:gd name="T61" fmla="*/ 0 h 45"/>
                    <a:gd name="T62" fmla="*/ 8 w 366"/>
                    <a:gd name="T63" fmla="*/ 0 h 45"/>
                    <a:gd name="T64" fmla="*/ 9 w 366"/>
                    <a:gd name="T65" fmla="*/ 0 h 45"/>
                    <a:gd name="T66" fmla="*/ 10 w 366"/>
                    <a:gd name="T67" fmla="*/ 0 h 45"/>
                    <a:gd name="T68" fmla="*/ 12 w 366"/>
                    <a:gd name="T69" fmla="*/ 0 h 4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66"/>
                    <a:gd name="T106" fmla="*/ 0 h 45"/>
                    <a:gd name="T107" fmla="*/ 366 w 366"/>
                    <a:gd name="T108" fmla="*/ 45 h 4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66" h="45">
                      <a:moveTo>
                        <a:pt x="366" y="23"/>
                      </a:moveTo>
                      <a:lnTo>
                        <a:pt x="364" y="45"/>
                      </a:lnTo>
                      <a:lnTo>
                        <a:pt x="362" y="45"/>
                      </a:lnTo>
                      <a:lnTo>
                        <a:pt x="356" y="44"/>
                      </a:lnTo>
                      <a:lnTo>
                        <a:pt x="346" y="42"/>
                      </a:lnTo>
                      <a:lnTo>
                        <a:pt x="332" y="41"/>
                      </a:lnTo>
                      <a:lnTo>
                        <a:pt x="316" y="38"/>
                      </a:lnTo>
                      <a:lnTo>
                        <a:pt x="295" y="36"/>
                      </a:lnTo>
                      <a:lnTo>
                        <a:pt x="273" y="33"/>
                      </a:lnTo>
                      <a:lnTo>
                        <a:pt x="248" y="30"/>
                      </a:lnTo>
                      <a:lnTo>
                        <a:pt x="221" y="28"/>
                      </a:lnTo>
                      <a:lnTo>
                        <a:pt x="192" y="26"/>
                      </a:lnTo>
                      <a:lnTo>
                        <a:pt x="162" y="23"/>
                      </a:lnTo>
                      <a:lnTo>
                        <a:pt x="131" y="22"/>
                      </a:lnTo>
                      <a:lnTo>
                        <a:pt x="99" y="21"/>
                      </a:lnTo>
                      <a:lnTo>
                        <a:pt x="67" y="21"/>
                      </a:lnTo>
                      <a:lnTo>
                        <a:pt x="33" y="21"/>
                      </a:lnTo>
                      <a:lnTo>
                        <a:pt x="0" y="22"/>
                      </a:lnTo>
                      <a:lnTo>
                        <a:pt x="5" y="5"/>
                      </a:lnTo>
                      <a:lnTo>
                        <a:pt x="6" y="5"/>
                      </a:lnTo>
                      <a:lnTo>
                        <a:pt x="9" y="4"/>
                      </a:lnTo>
                      <a:lnTo>
                        <a:pt x="15" y="4"/>
                      </a:lnTo>
                      <a:lnTo>
                        <a:pt x="23" y="3"/>
                      </a:lnTo>
                      <a:lnTo>
                        <a:pt x="35" y="2"/>
                      </a:lnTo>
                      <a:lnTo>
                        <a:pt x="48" y="2"/>
                      </a:lnTo>
                      <a:lnTo>
                        <a:pt x="64" y="0"/>
                      </a:lnTo>
                      <a:lnTo>
                        <a:pt x="84" y="0"/>
                      </a:lnTo>
                      <a:lnTo>
                        <a:pt x="107" y="0"/>
                      </a:lnTo>
                      <a:lnTo>
                        <a:pt x="134" y="2"/>
                      </a:lnTo>
                      <a:lnTo>
                        <a:pt x="162" y="3"/>
                      </a:lnTo>
                      <a:lnTo>
                        <a:pt x="196" y="5"/>
                      </a:lnTo>
                      <a:lnTo>
                        <a:pt x="233" y="8"/>
                      </a:lnTo>
                      <a:lnTo>
                        <a:pt x="273" y="12"/>
                      </a:lnTo>
                      <a:lnTo>
                        <a:pt x="318" y="18"/>
                      </a:lnTo>
                      <a:lnTo>
                        <a:pt x="366" y="23"/>
                      </a:lnTo>
                      <a:close/>
                    </a:path>
                  </a:pathLst>
                </a:custGeom>
                <a:solidFill>
                  <a:srgbClr val="6BAD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85" name="Freeform 266"/>
                <p:cNvSpPr>
                  <a:spLocks noChangeAspect="1"/>
                </p:cNvSpPr>
                <p:nvPr/>
              </p:nvSpPr>
              <p:spPr bwMode="auto">
                <a:xfrm>
                  <a:off x="4775" y="3263"/>
                  <a:ext cx="20" cy="19"/>
                </a:xfrm>
                <a:custGeom>
                  <a:avLst/>
                  <a:gdLst>
                    <a:gd name="T0" fmla="*/ 1 w 39"/>
                    <a:gd name="T1" fmla="*/ 2 h 38"/>
                    <a:gd name="T2" fmla="*/ 1 w 39"/>
                    <a:gd name="T3" fmla="*/ 1 h 38"/>
                    <a:gd name="T4" fmla="*/ 1 w 39"/>
                    <a:gd name="T5" fmla="*/ 2 h 38"/>
                    <a:gd name="T6" fmla="*/ 1 w 39"/>
                    <a:gd name="T7" fmla="*/ 1 h 38"/>
                    <a:gd name="T8" fmla="*/ 0 w 39"/>
                    <a:gd name="T9" fmla="*/ 1 h 38"/>
                    <a:gd name="T10" fmla="*/ 1 w 39"/>
                    <a:gd name="T11" fmla="*/ 1 h 38"/>
                    <a:gd name="T12" fmla="*/ 1 w 39"/>
                    <a:gd name="T13" fmla="*/ 0 h 38"/>
                    <a:gd name="T14" fmla="*/ 1 w 39"/>
                    <a:gd name="T15" fmla="*/ 1 h 38"/>
                    <a:gd name="T16" fmla="*/ 2 w 39"/>
                    <a:gd name="T17" fmla="*/ 1 h 38"/>
                    <a:gd name="T18" fmla="*/ 1 w 39"/>
                    <a:gd name="T19" fmla="*/ 1 h 38"/>
                    <a:gd name="T20" fmla="*/ 1 w 39"/>
                    <a:gd name="T21" fmla="*/ 2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9"/>
                    <a:gd name="T34" fmla="*/ 0 h 38"/>
                    <a:gd name="T35" fmla="*/ 39 w 39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9" h="38">
                      <a:moveTo>
                        <a:pt x="30" y="38"/>
                      </a:moveTo>
                      <a:lnTo>
                        <a:pt x="18" y="31"/>
                      </a:lnTo>
                      <a:lnTo>
                        <a:pt x="6" y="37"/>
                      </a:lnTo>
                      <a:lnTo>
                        <a:pt x="9" y="23"/>
                      </a:lnTo>
                      <a:lnTo>
                        <a:pt x="0" y="13"/>
                      </a:lnTo>
                      <a:lnTo>
                        <a:pt x="14" y="13"/>
                      </a:lnTo>
                      <a:lnTo>
                        <a:pt x="21" y="0"/>
                      </a:lnTo>
                      <a:lnTo>
                        <a:pt x="25" y="13"/>
                      </a:lnTo>
                      <a:lnTo>
                        <a:pt x="39" y="16"/>
                      </a:lnTo>
                      <a:lnTo>
                        <a:pt x="29" y="25"/>
                      </a:lnTo>
                      <a:lnTo>
                        <a:pt x="30" y="38"/>
                      </a:lnTo>
                      <a:close/>
                    </a:path>
                  </a:pathLst>
                </a:custGeom>
                <a:solidFill>
                  <a:srgbClr val="FF1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86" name="Freeform 267"/>
                <p:cNvSpPr>
                  <a:spLocks noChangeAspect="1"/>
                </p:cNvSpPr>
                <p:nvPr/>
              </p:nvSpPr>
              <p:spPr bwMode="auto">
                <a:xfrm>
                  <a:off x="4714" y="3028"/>
                  <a:ext cx="234" cy="229"/>
                </a:xfrm>
                <a:custGeom>
                  <a:avLst/>
                  <a:gdLst>
                    <a:gd name="T0" fmla="*/ 15 w 466"/>
                    <a:gd name="T1" fmla="*/ 0 h 459"/>
                    <a:gd name="T2" fmla="*/ 15 w 466"/>
                    <a:gd name="T3" fmla="*/ 0 h 459"/>
                    <a:gd name="T4" fmla="*/ 4 w 466"/>
                    <a:gd name="T5" fmla="*/ 0 h 459"/>
                    <a:gd name="T6" fmla="*/ 0 w 466"/>
                    <a:gd name="T7" fmla="*/ 14 h 459"/>
                    <a:gd name="T8" fmla="*/ 1 w 466"/>
                    <a:gd name="T9" fmla="*/ 14 h 459"/>
                    <a:gd name="T10" fmla="*/ 4 w 466"/>
                    <a:gd name="T11" fmla="*/ 1 h 459"/>
                    <a:gd name="T12" fmla="*/ 15 w 466"/>
                    <a:gd name="T13" fmla="*/ 0 h 4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66"/>
                    <a:gd name="T22" fmla="*/ 0 h 459"/>
                    <a:gd name="T23" fmla="*/ 466 w 466"/>
                    <a:gd name="T24" fmla="*/ 459 h 45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66" h="459">
                      <a:moveTo>
                        <a:pt x="464" y="7"/>
                      </a:moveTo>
                      <a:lnTo>
                        <a:pt x="466" y="0"/>
                      </a:lnTo>
                      <a:lnTo>
                        <a:pt x="108" y="30"/>
                      </a:lnTo>
                      <a:lnTo>
                        <a:pt x="0" y="459"/>
                      </a:lnTo>
                      <a:lnTo>
                        <a:pt x="14" y="457"/>
                      </a:lnTo>
                      <a:lnTo>
                        <a:pt x="118" y="38"/>
                      </a:lnTo>
                      <a:lnTo>
                        <a:pt x="46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87" name="Freeform 268"/>
                <p:cNvSpPr>
                  <a:spLocks noChangeAspect="1"/>
                </p:cNvSpPr>
                <p:nvPr/>
              </p:nvSpPr>
              <p:spPr bwMode="auto">
                <a:xfrm>
                  <a:off x="4934" y="3034"/>
                  <a:ext cx="79" cy="280"/>
                </a:xfrm>
                <a:custGeom>
                  <a:avLst/>
                  <a:gdLst>
                    <a:gd name="T0" fmla="*/ 5 w 157"/>
                    <a:gd name="T1" fmla="*/ 1 h 560"/>
                    <a:gd name="T2" fmla="*/ 1 w 157"/>
                    <a:gd name="T3" fmla="*/ 18 h 560"/>
                    <a:gd name="T4" fmla="*/ 0 w 157"/>
                    <a:gd name="T5" fmla="*/ 18 h 560"/>
                    <a:gd name="T6" fmla="*/ 5 w 157"/>
                    <a:gd name="T7" fmla="*/ 0 h 560"/>
                    <a:gd name="T8" fmla="*/ 5 w 157"/>
                    <a:gd name="T9" fmla="*/ 1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60"/>
                    <a:gd name="T17" fmla="*/ 157 w 157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60">
                      <a:moveTo>
                        <a:pt x="157" y="15"/>
                      </a:moveTo>
                      <a:lnTo>
                        <a:pt x="15" y="553"/>
                      </a:lnTo>
                      <a:lnTo>
                        <a:pt x="0" y="560"/>
                      </a:lnTo>
                      <a:lnTo>
                        <a:pt x="154" y="0"/>
                      </a:lnTo>
                      <a:lnTo>
                        <a:pt x="157" y="15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88" name="Freeform 269"/>
                <p:cNvSpPr>
                  <a:spLocks noChangeAspect="1"/>
                </p:cNvSpPr>
                <p:nvPr/>
              </p:nvSpPr>
              <p:spPr bwMode="auto">
                <a:xfrm>
                  <a:off x="4733" y="3319"/>
                  <a:ext cx="143" cy="21"/>
                </a:xfrm>
                <a:custGeom>
                  <a:avLst/>
                  <a:gdLst>
                    <a:gd name="T0" fmla="*/ 0 w 287"/>
                    <a:gd name="T1" fmla="*/ 0 h 43"/>
                    <a:gd name="T2" fmla="*/ 0 w 287"/>
                    <a:gd name="T3" fmla="*/ 0 h 43"/>
                    <a:gd name="T4" fmla="*/ 0 w 287"/>
                    <a:gd name="T5" fmla="*/ 0 h 43"/>
                    <a:gd name="T6" fmla="*/ 0 w 287"/>
                    <a:gd name="T7" fmla="*/ 0 h 43"/>
                    <a:gd name="T8" fmla="*/ 0 w 287"/>
                    <a:gd name="T9" fmla="*/ 0 h 43"/>
                    <a:gd name="T10" fmla="*/ 0 w 287"/>
                    <a:gd name="T11" fmla="*/ 0 h 43"/>
                    <a:gd name="T12" fmla="*/ 0 w 287"/>
                    <a:gd name="T13" fmla="*/ 0 h 43"/>
                    <a:gd name="T14" fmla="*/ 0 w 287"/>
                    <a:gd name="T15" fmla="*/ 0 h 43"/>
                    <a:gd name="T16" fmla="*/ 0 w 287"/>
                    <a:gd name="T17" fmla="*/ 0 h 43"/>
                    <a:gd name="T18" fmla="*/ 0 w 287"/>
                    <a:gd name="T19" fmla="*/ 0 h 43"/>
                    <a:gd name="T20" fmla="*/ 0 w 287"/>
                    <a:gd name="T21" fmla="*/ 0 h 43"/>
                    <a:gd name="T22" fmla="*/ 1 w 287"/>
                    <a:gd name="T23" fmla="*/ 1 h 43"/>
                    <a:gd name="T24" fmla="*/ 1 w 287"/>
                    <a:gd name="T25" fmla="*/ 1 h 43"/>
                    <a:gd name="T26" fmla="*/ 2 w 287"/>
                    <a:gd name="T27" fmla="*/ 1 h 43"/>
                    <a:gd name="T28" fmla="*/ 3 w 287"/>
                    <a:gd name="T29" fmla="*/ 1 h 43"/>
                    <a:gd name="T30" fmla="*/ 4 w 287"/>
                    <a:gd name="T31" fmla="*/ 1 h 43"/>
                    <a:gd name="T32" fmla="*/ 4 w 287"/>
                    <a:gd name="T33" fmla="*/ 1 h 43"/>
                    <a:gd name="T34" fmla="*/ 5 w 287"/>
                    <a:gd name="T35" fmla="*/ 1 h 43"/>
                    <a:gd name="T36" fmla="*/ 6 w 287"/>
                    <a:gd name="T37" fmla="*/ 1 h 43"/>
                    <a:gd name="T38" fmla="*/ 7 w 287"/>
                    <a:gd name="T39" fmla="*/ 1 h 43"/>
                    <a:gd name="T40" fmla="*/ 7 w 287"/>
                    <a:gd name="T41" fmla="*/ 1 h 43"/>
                    <a:gd name="T42" fmla="*/ 8 w 287"/>
                    <a:gd name="T43" fmla="*/ 1 h 43"/>
                    <a:gd name="T44" fmla="*/ 8 w 287"/>
                    <a:gd name="T45" fmla="*/ 1 h 43"/>
                    <a:gd name="T46" fmla="*/ 8 w 287"/>
                    <a:gd name="T47" fmla="*/ 1 h 43"/>
                    <a:gd name="T48" fmla="*/ 8 w 287"/>
                    <a:gd name="T49" fmla="*/ 1 h 43"/>
                    <a:gd name="T50" fmla="*/ 8 w 287"/>
                    <a:gd name="T51" fmla="*/ 1 h 43"/>
                    <a:gd name="T52" fmla="*/ 8 w 287"/>
                    <a:gd name="T53" fmla="*/ 1 h 43"/>
                    <a:gd name="T54" fmla="*/ 8 w 287"/>
                    <a:gd name="T55" fmla="*/ 1 h 43"/>
                    <a:gd name="T56" fmla="*/ 7 w 287"/>
                    <a:gd name="T57" fmla="*/ 1 h 43"/>
                    <a:gd name="T58" fmla="*/ 7 w 287"/>
                    <a:gd name="T59" fmla="*/ 1 h 43"/>
                    <a:gd name="T60" fmla="*/ 6 w 287"/>
                    <a:gd name="T61" fmla="*/ 1 h 43"/>
                    <a:gd name="T62" fmla="*/ 6 w 287"/>
                    <a:gd name="T63" fmla="*/ 1 h 43"/>
                    <a:gd name="T64" fmla="*/ 5 w 287"/>
                    <a:gd name="T65" fmla="*/ 1 h 43"/>
                    <a:gd name="T66" fmla="*/ 4 w 287"/>
                    <a:gd name="T67" fmla="*/ 0 h 43"/>
                    <a:gd name="T68" fmla="*/ 3 w 287"/>
                    <a:gd name="T69" fmla="*/ 0 h 43"/>
                    <a:gd name="T70" fmla="*/ 3 w 287"/>
                    <a:gd name="T71" fmla="*/ 0 h 43"/>
                    <a:gd name="T72" fmla="*/ 2 w 287"/>
                    <a:gd name="T73" fmla="*/ 0 h 43"/>
                    <a:gd name="T74" fmla="*/ 2 w 287"/>
                    <a:gd name="T75" fmla="*/ 0 h 43"/>
                    <a:gd name="T76" fmla="*/ 1 w 287"/>
                    <a:gd name="T77" fmla="*/ 0 h 43"/>
                    <a:gd name="T78" fmla="*/ 1 w 287"/>
                    <a:gd name="T79" fmla="*/ 0 h 43"/>
                    <a:gd name="T80" fmla="*/ 1 w 287"/>
                    <a:gd name="T81" fmla="*/ 0 h 43"/>
                    <a:gd name="T82" fmla="*/ 0 w 287"/>
                    <a:gd name="T83" fmla="*/ 0 h 43"/>
                    <a:gd name="T84" fmla="*/ 0 w 287"/>
                    <a:gd name="T85" fmla="*/ 0 h 43"/>
                    <a:gd name="T86" fmla="*/ 0 w 287"/>
                    <a:gd name="T87" fmla="*/ 0 h 43"/>
                    <a:gd name="T88" fmla="*/ 0 w 287"/>
                    <a:gd name="T89" fmla="*/ 0 h 4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87"/>
                    <a:gd name="T136" fmla="*/ 0 h 43"/>
                    <a:gd name="T137" fmla="*/ 287 w 287"/>
                    <a:gd name="T138" fmla="*/ 43 h 4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87" h="43">
                      <a:moveTo>
                        <a:pt x="18" y="0"/>
                      </a:moveTo>
                      <a:lnTo>
                        <a:pt x="17" y="0"/>
                      </a:lnTo>
                      <a:lnTo>
                        <a:pt x="13" y="1"/>
                      </a:lnTo>
                      <a:lnTo>
                        <a:pt x="8" y="3"/>
                      </a:lnTo>
                      <a:lnTo>
                        <a:pt x="3" y="7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9" y="24"/>
                      </a:lnTo>
                      <a:lnTo>
                        <a:pt x="16" y="26"/>
                      </a:lnTo>
                      <a:lnTo>
                        <a:pt x="28" y="30"/>
                      </a:lnTo>
                      <a:lnTo>
                        <a:pt x="45" y="32"/>
                      </a:lnTo>
                      <a:lnTo>
                        <a:pt x="63" y="33"/>
                      </a:lnTo>
                      <a:lnTo>
                        <a:pt x="85" y="36"/>
                      </a:lnTo>
                      <a:lnTo>
                        <a:pt x="108" y="37"/>
                      </a:lnTo>
                      <a:lnTo>
                        <a:pt x="133" y="38"/>
                      </a:lnTo>
                      <a:lnTo>
                        <a:pt x="157" y="39"/>
                      </a:lnTo>
                      <a:lnTo>
                        <a:pt x="182" y="40"/>
                      </a:lnTo>
                      <a:lnTo>
                        <a:pt x="206" y="41"/>
                      </a:lnTo>
                      <a:lnTo>
                        <a:pt x="228" y="41"/>
                      </a:lnTo>
                      <a:lnTo>
                        <a:pt x="247" y="41"/>
                      </a:lnTo>
                      <a:lnTo>
                        <a:pt x="263" y="43"/>
                      </a:lnTo>
                      <a:lnTo>
                        <a:pt x="276" y="43"/>
                      </a:lnTo>
                      <a:lnTo>
                        <a:pt x="284" y="43"/>
                      </a:lnTo>
                      <a:lnTo>
                        <a:pt x="287" y="43"/>
                      </a:lnTo>
                      <a:lnTo>
                        <a:pt x="284" y="43"/>
                      </a:lnTo>
                      <a:lnTo>
                        <a:pt x="276" y="41"/>
                      </a:lnTo>
                      <a:lnTo>
                        <a:pt x="266" y="41"/>
                      </a:lnTo>
                      <a:lnTo>
                        <a:pt x="251" y="39"/>
                      </a:lnTo>
                      <a:lnTo>
                        <a:pt x="232" y="38"/>
                      </a:lnTo>
                      <a:lnTo>
                        <a:pt x="213" y="37"/>
                      </a:lnTo>
                      <a:lnTo>
                        <a:pt x="192" y="35"/>
                      </a:lnTo>
                      <a:lnTo>
                        <a:pt x="170" y="33"/>
                      </a:lnTo>
                      <a:lnTo>
                        <a:pt x="147" y="31"/>
                      </a:lnTo>
                      <a:lnTo>
                        <a:pt x="125" y="29"/>
                      </a:lnTo>
                      <a:lnTo>
                        <a:pt x="103" y="28"/>
                      </a:lnTo>
                      <a:lnTo>
                        <a:pt x="85" y="25"/>
                      </a:lnTo>
                      <a:lnTo>
                        <a:pt x="68" y="24"/>
                      </a:lnTo>
                      <a:lnTo>
                        <a:pt x="53" y="23"/>
                      </a:lnTo>
                      <a:lnTo>
                        <a:pt x="42" y="22"/>
                      </a:lnTo>
                      <a:lnTo>
                        <a:pt x="35" y="21"/>
                      </a:lnTo>
                      <a:lnTo>
                        <a:pt x="24" y="15"/>
                      </a:lnTo>
                      <a:lnTo>
                        <a:pt x="18" y="8"/>
                      </a:lnTo>
                      <a:lnTo>
                        <a:pt x="18" y="2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89" name="Freeform 270"/>
                <p:cNvSpPr>
                  <a:spLocks noChangeAspect="1"/>
                </p:cNvSpPr>
                <p:nvPr/>
              </p:nvSpPr>
              <p:spPr bwMode="auto">
                <a:xfrm>
                  <a:off x="4885" y="3354"/>
                  <a:ext cx="52" cy="30"/>
                </a:xfrm>
                <a:custGeom>
                  <a:avLst/>
                  <a:gdLst>
                    <a:gd name="T0" fmla="*/ 3 w 103"/>
                    <a:gd name="T1" fmla="*/ 1 h 60"/>
                    <a:gd name="T2" fmla="*/ 0 w 103"/>
                    <a:gd name="T3" fmla="*/ 0 h 60"/>
                    <a:gd name="T4" fmla="*/ 1 w 103"/>
                    <a:gd name="T5" fmla="*/ 1 h 60"/>
                    <a:gd name="T6" fmla="*/ 1 w 103"/>
                    <a:gd name="T7" fmla="*/ 1 h 60"/>
                    <a:gd name="T8" fmla="*/ 1 w 103"/>
                    <a:gd name="T9" fmla="*/ 1 h 60"/>
                    <a:gd name="T10" fmla="*/ 1 w 103"/>
                    <a:gd name="T11" fmla="*/ 2 h 60"/>
                    <a:gd name="T12" fmla="*/ 4 w 103"/>
                    <a:gd name="T13" fmla="*/ 2 h 60"/>
                    <a:gd name="T14" fmla="*/ 4 w 103"/>
                    <a:gd name="T15" fmla="*/ 2 h 60"/>
                    <a:gd name="T16" fmla="*/ 4 w 103"/>
                    <a:gd name="T17" fmla="*/ 1 h 60"/>
                    <a:gd name="T18" fmla="*/ 3 w 103"/>
                    <a:gd name="T19" fmla="*/ 1 h 60"/>
                    <a:gd name="T20" fmla="*/ 3 w 103"/>
                    <a:gd name="T21" fmla="*/ 1 h 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3"/>
                    <a:gd name="T34" fmla="*/ 0 h 60"/>
                    <a:gd name="T35" fmla="*/ 103 w 103"/>
                    <a:gd name="T36" fmla="*/ 60 h 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3" h="60">
                      <a:moveTo>
                        <a:pt x="94" y="5"/>
                      </a:moveTo>
                      <a:lnTo>
                        <a:pt x="0" y="0"/>
                      </a:lnTo>
                      <a:lnTo>
                        <a:pt x="1" y="11"/>
                      </a:lnTo>
                      <a:lnTo>
                        <a:pt x="1" y="20"/>
                      </a:lnTo>
                      <a:lnTo>
                        <a:pt x="1" y="29"/>
                      </a:lnTo>
                      <a:lnTo>
                        <a:pt x="1" y="38"/>
                      </a:lnTo>
                      <a:lnTo>
                        <a:pt x="103" y="60"/>
                      </a:lnTo>
                      <a:lnTo>
                        <a:pt x="100" y="37"/>
                      </a:lnTo>
                      <a:lnTo>
                        <a:pt x="98" y="20"/>
                      </a:lnTo>
                      <a:lnTo>
                        <a:pt x="95" y="8"/>
                      </a:lnTo>
                      <a:lnTo>
                        <a:pt x="94" y="5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90" name="Freeform 271"/>
                <p:cNvSpPr>
                  <a:spLocks noChangeAspect="1"/>
                </p:cNvSpPr>
                <p:nvPr/>
              </p:nvSpPr>
              <p:spPr bwMode="auto">
                <a:xfrm>
                  <a:off x="4870" y="3373"/>
                  <a:ext cx="67" cy="65"/>
                </a:xfrm>
                <a:custGeom>
                  <a:avLst/>
                  <a:gdLst>
                    <a:gd name="T0" fmla="*/ 1 w 134"/>
                    <a:gd name="T1" fmla="*/ 0 h 129"/>
                    <a:gd name="T2" fmla="*/ 1 w 134"/>
                    <a:gd name="T3" fmla="*/ 2 h 129"/>
                    <a:gd name="T4" fmla="*/ 1 w 134"/>
                    <a:gd name="T5" fmla="*/ 3 h 129"/>
                    <a:gd name="T6" fmla="*/ 1 w 134"/>
                    <a:gd name="T7" fmla="*/ 3 h 129"/>
                    <a:gd name="T8" fmla="*/ 0 w 134"/>
                    <a:gd name="T9" fmla="*/ 4 h 129"/>
                    <a:gd name="T10" fmla="*/ 5 w 134"/>
                    <a:gd name="T11" fmla="*/ 5 h 129"/>
                    <a:gd name="T12" fmla="*/ 5 w 134"/>
                    <a:gd name="T13" fmla="*/ 4 h 129"/>
                    <a:gd name="T14" fmla="*/ 5 w 134"/>
                    <a:gd name="T15" fmla="*/ 3 h 129"/>
                    <a:gd name="T16" fmla="*/ 5 w 134"/>
                    <a:gd name="T17" fmla="*/ 2 h 129"/>
                    <a:gd name="T18" fmla="*/ 5 w 134"/>
                    <a:gd name="T19" fmla="*/ 1 h 129"/>
                    <a:gd name="T20" fmla="*/ 1 w 134"/>
                    <a:gd name="T21" fmla="*/ 0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4"/>
                    <a:gd name="T34" fmla="*/ 0 h 129"/>
                    <a:gd name="T35" fmla="*/ 134 w 134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4" h="129">
                      <a:moveTo>
                        <a:pt x="30" y="0"/>
                      </a:moveTo>
                      <a:lnTo>
                        <a:pt x="24" y="43"/>
                      </a:lnTo>
                      <a:lnTo>
                        <a:pt x="14" y="73"/>
                      </a:lnTo>
                      <a:lnTo>
                        <a:pt x="5" y="91"/>
                      </a:lnTo>
                      <a:lnTo>
                        <a:pt x="0" y="97"/>
                      </a:lnTo>
                      <a:lnTo>
                        <a:pt x="130" y="129"/>
                      </a:lnTo>
                      <a:lnTo>
                        <a:pt x="132" y="98"/>
                      </a:lnTo>
                      <a:lnTo>
                        <a:pt x="134" y="71"/>
                      </a:lnTo>
                      <a:lnTo>
                        <a:pt x="134" y="44"/>
                      </a:lnTo>
                      <a:lnTo>
                        <a:pt x="132" y="22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DDD8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91" name="Freeform 272"/>
                <p:cNvSpPr>
                  <a:spLocks noChangeAspect="1"/>
                </p:cNvSpPr>
                <p:nvPr/>
              </p:nvSpPr>
              <p:spPr bwMode="auto">
                <a:xfrm>
                  <a:off x="4945" y="3358"/>
                  <a:ext cx="30" cy="79"/>
                </a:xfrm>
                <a:custGeom>
                  <a:avLst/>
                  <a:gdLst>
                    <a:gd name="T0" fmla="*/ 0 w 60"/>
                    <a:gd name="T1" fmla="*/ 0 h 159"/>
                    <a:gd name="T2" fmla="*/ 1 w 60"/>
                    <a:gd name="T3" fmla="*/ 0 h 159"/>
                    <a:gd name="T4" fmla="*/ 1 w 60"/>
                    <a:gd name="T5" fmla="*/ 0 h 159"/>
                    <a:gd name="T6" fmla="*/ 1 w 60"/>
                    <a:gd name="T7" fmla="*/ 0 h 159"/>
                    <a:gd name="T8" fmla="*/ 1 w 60"/>
                    <a:gd name="T9" fmla="*/ 1 h 159"/>
                    <a:gd name="T10" fmla="*/ 2 w 60"/>
                    <a:gd name="T11" fmla="*/ 2 h 159"/>
                    <a:gd name="T12" fmla="*/ 2 w 60"/>
                    <a:gd name="T13" fmla="*/ 2 h 159"/>
                    <a:gd name="T14" fmla="*/ 2 w 60"/>
                    <a:gd name="T15" fmla="*/ 3 h 159"/>
                    <a:gd name="T16" fmla="*/ 2 w 60"/>
                    <a:gd name="T17" fmla="*/ 4 h 159"/>
                    <a:gd name="T18" fmla="*/ 2 w 60"/>
                    <a:gd name="T19" fmla="*/ 4 h 159"/>
                    <a:gd name="T20" fmla="*/ 2 w 60"/>
                    <a:gd name="T21" fmla="*/ 4 h 159"/>
                    <a:gd name="T22" fmla="*/ 2 w 60"/>
                    <a:gd name="T23" fmla="*/ 4 h 159"/>
                    <a:gd name="T24" fmla="*/ 2 w 60"/>
                    <a:gd name="T25" fmla="*/ 4 h 159"/>
                    <a:gd name="T26" fmla="*/ 1 w 60"/>
                    <a:gd name="T27" fmla="*/ 4 h 159"/>
                    <a:gd name="T28" fmla="*/ 1 w 60"/>
                    <a:gd name="T29" fmla="*/ 4 h 159"/>
                    <a:gd name="T30" fmla="*/ 1 w 60"/>
                    <a:gd name="T31" fmla="*/ 4 h 159"/>
                    <a:gd name="T32" fmla="*/ 1 w 60"/>
                    <a:gd name="T33" fmla="*/ 4 h 159"/>
                    <a:gd name="T34" fmla="*/ 1 w 60"/>
                    <a:gd name="T35" fmla="*/ 4 h 159"/>
                    <a:gd name="T36" fmla="*/ 1 w 60"/>
                    <a:gd name="T37" fmla="*/ 3 h 159"/>
                    <a:gd name="T38" fmla="*/ 1 w 60"/>
                    <a:gd name="T39" fmla="*/ 1 h 159"/>
                    <a:gd name="T40" fmla="*/ 0 w 60"/>
                    <a:gd name="T41" fmla="*/ 0 h 15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0"/>
                    <a:gd name="T64" fmla="*/ 0 h 159"/>
                    <a:gd name="T65" fmla="*/ 60 w 60"/>
                    <a:gd name="T66" fmla="*/ 159 h 15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0" h="159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7" y="14"/>
                      </a:lnTo>
                      <a:lnTo>
                        <a:pt x="15" y="28"/>
                      </a:lnTo>
                      <a:lnTo>
                        <a:pt x="24" y="46"/>
                      </a:lnTo>
                      <a:lnTo>
                        <a:pt x="33" y="68"/>
                      </a:lnTo>
                      <a:lnTo>
                        <a:pt x="44" y="90"/>
                      </a:lnTo>
                      <a:lnTo>
                        <a:pt x="53" y="113"/>
                      </a:lnTo>
                      <a:lnTo>
                        <a:pt x="60" y="135"/>
                      </a:lnTo>
                      <a:lnTo>
                        <a:pt x="59" y="136"/>
                      </a:lnTo>
                      <a:lnTo>
                        <a:pt x="54" y="138"/>
                      </a:lnTo>
                      <a:lnTo>
                        <a:pt x="48" y="142"/>
                      </a:lnTo>
                      <a:lnTo>
                        <a:pt x="40" y="145"/>
                      </a:lnTo>
                      <a:lnTo>
                        <a:pt x="32" y="150"/>
                      </a:lnTo>
                      <a:lnTo>
                        <a:pt x="23" y="153"/>
                      </a:lnTo>
                      <a:lnTo>
                        <a:pt x="15" y="157"/>
                      </a:lnTo>
                      <a:lnTo>
                        <a:pt x="7" y="159"/>
                      </a:lnTo>
                      <a:lnTo>
                        <a:pt x="8" y="144"/>
                      </a:lnTo>
                      <a:lnTo>
                        <a:pt x="10" y="105"/>
                      </a:lnTo>
                      <a:lnTo>
                        <a:pt x="9" y="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92" name="Freeform 273"/>
                <p:cNvSpPr>
                  <a:spLocks noChangeAspect="1"/>
                </p:cNvSpPr>
                <p:nvPr/>
              </p:nvSpPr>
              <p:spPr bwMode="auto">
                <a:xfrm>
                  <a:off x="4745" y="3425"/>
                  <a:ext cx="149" cy="51"/>
                </a:xfrm>
                <a:custGeom>
                  <a:avLst/>
                  <a:gdLst>
                    <a:gd name="T0" fmla="*/ 7 w 297"/>
                    <a:gd name="T1" fmla="*/ 1 h 101"/>
                    <a:gd name="T2" fmla="*/ 6 w 297"/>
                    <a:gd name="T3" fmla="*/ 0 h 101"/>
                    <a:gd name="T4" fmla="*/ 6 w 297"/>
                    <a:gd name="T5" fmla="*/ 1 h 101"/>
                    <a:gd name="T6" fmla="*/ 5 w 297"/>
                    <a:gd name="T7" fmla="*/ 1 h 101"/>
                    <a:gd name="T8" fmla="*/ 4 w 297"/>
                    <a:gd name="T9" fmla="*/ 1 h 101"/>
                    <a:gd name="T10" fmla="*/ 3 w 297"/>
                    <a:gd name="T11" fmla="*/ 1 h 101"/>
                    <a:gd name="T12" fmla="*/ 2 w 297"/>
                    <a:gd name="T13" fmla="*/ 1 h 101"/>
                    <a:gd name="T14" fmla="*/ 1 w 297"/>
                    <a:gd name="T15" fmla="*/ 1 h 101"/>
                    <a:gd name="T16" fmla="*/ 1 w 297"/>
                    <a:gd name="T17" fmla="*/ 1 h 101"/>
                    <a:gd name="T18" fmla="*/ 0 w 297"/>
                    <a:gd name="T19" fmla="*/ 2 h 101"/>
                    <a:gd name="T20" fmla="*/ 1 w 297"/>
                    <a:gd name="T21" fmla="*/ 2 h 101"/>
                    <a:gd name="T22" fmla="*/ 1 w 297"/>
                    <a:gd name="T23" fmla="*/ 2 h 101"/>
                    <a:gd name="T24" fmla="*/ 1 w 297"/>
                    <a:gd name="T25" fmla="*/ 2 h 101"/>
                    <a:gd name="T26" fmla="*/ 2 w 297"/>
                    <a:gd name="T27" fmla="*/ 2 h 101"/>
                    <a:gd name="T28" fmla="*/ 2 w 297"/>
                    <a:gd name="T29" fmla="*/ 2 h 101"/>
                    <a:gd name="T30" fmla="*/ 3 w 297"/>
                    <a:gd name="T31" fmla="*/ 2 h 101"/>
                    <a:gd name="T32" fmla="*/ 4 w 297"/>
                    <a:gd name="T33" fmla="*/ 3 h 101"/>
                    <a:gd name="T34" fmla="*/ 4 w 297"/>
                    <a:gd name="T35" fmla="*/ 3 h 101"/>
                    <a:gd name="T36" fmla="*/ 5 w 297"/>
                    <a:gd name="T37" fmla="*/ 3 h 101"/>
                    <a:gd name="T38" fmla="*/ 6 w 297"/>
                    <a:gd name="T39" fmla="*/ 3 h 101"/>
                    <a:gd name="T40" fmla="*/ 7 w 297"/>
                    <a:gd name="T41" fmla="*/ 3 h 101"/>
                    <a:gd name="T42" fmla="*/ 7 w 297"/>
                    <a:gd name="T43" fmla="*/ 3 h 101"/>
                    <a:gd name="T44" fmla="*/ 8 w 297"/>
                    <a:gd name="T45" fmla="*/ 3 h 101"/>
                    <a:gd name="T46" fmla="*/ 9 w 297"/>
                    <a:gd name="T47" fmla="*/ 4 h 101"/>
                    <a:gd name="T48" fmla="*/ 9 w 297"/>
                    <a:gd name="T49" fmla="*/ 4 h 101"/>
                    <a:gd name="T50" fmla="*/ 10 w 297"/>
                    <a:gd name="T51" fmla="*/ 4 h 101"/>
                    <a:gd name="T52" fmla="*/ 6 w 297"/>
                    <a:gd name="T53" fmla="*/ 2 h 101"/>
                    <a:gd name="T54" fmla="*/ 7 w 297"/>
                    <a:gd name="T55" fmla="*/ 1 h 10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97"/>
                    <a:gd name="T85" fmla="*/ 0 h 101"/>
                    <a:gd name="T86" fmla="*/ 297 w 297"/>
                    <a:gd name="T87" fmla="*/ 101 h 10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97" h="101">
                      <a:moveTo>
                        <a:pt x="199" y="7"/>
                      </a:moveTo>
                      <a:lnTo>
                        <a:pt x="169" y="0"/>
                      </a:lnTo>
                      <a:lnTo>
                        <a:pt x="162" y="1"/>
                      </a:lnTo>
                      <a:lnTo>
                        <a:pt x="143" y="3"/>
                      </a:lnTo>
                      <a:lnTo>
                        <a:pt x="116" y="8"/>
                      </a:lnTo>
                      <a:lnTo>
                        <a:pt x="85" y="13"/>
                      </a:lnTo>
                      <a:lnTo>
                        <a:pt x="54" y="18"/>
                      </a:lnTo>
                      <a:lnTo>
                        <a:pt x="26" y="24"/>
                      </a:lnTo>
                      <a:lnTo>
                        <a:pt x="8" y="30"/>
                      </a:lnTo>
                      <a:lnTo>
                        <a:pt x="0" y="35"/>
                      </a:lnTo>
                      <a:lnTo>
                        <a:pt x="2" y="38"/>
                      </a:lnTo>
                      <a:lnTo>
                        <a:pt x="9" y="41"/>
                      </a:lnTo>
                      <a:lnTo>
                        <a:pt x="21" y="46"/>
                      </a:lnTo>
                      <a:lnTo>
                        <a:pt x="36" y="51"/>
                      </a:lnTo>
                      <a:lnTo>
                        <a:pt x="53" y="56"/>
                      </a:lnTo>
                      <a:lnTo>
                        <a:pt x="74" y="61"/>
                      </a:lnTo>
                      <a:lnTo>
                        <a:pt x="97" y="67"/>
                      </a:lnTo>
                      <a:lnTo>
                        <a:pt x="121" y="73"/>
                      </a:lnTo>
                      <a:lnTo>
                        <a:pt x="146" y="77"/>
                      </a:lnTo>
                      <a:lnTo>
                        <a:pt x="172" y="83"/>
                      </a:lnTo>
                      <a:lnTo>
                        <a:pt x="196" y="88"/>
                      </a:lnTo>
                      <a:lnTo>
                        <a:pt x="220" y="91"/>
                      </a:lnTo>
                      <a:lnTo>
                        <a:pt x="243" y="96"/>
                      </a:lnTo>
                      <a:lnTo>
                        <a:pt x="264" y="98"/>
                      </a:lnTo>
                      <a:lnTo>
                        <a:pt x="282" y="100"/>
                      </a:lnTo>
                      <a:lnTo>
                        <a:pt x="297" y="101"/>
                      </a:lnTo>
                      <a:lnTo>
                        <a:pt x="177" y="37"/>
                      </a:lnTo>
                      <a:lnTo>
                        <a:pt x="199" y="7"/>
                      </a:lnTo>
                      <a:close/>
                    </a:path>
                  </a:pathLst>
                </a:custGeom>
                <a:solidFill>
                  <a:srgbClr val="E5E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93" name="Freeform 274"/>
                <p:cNvSpPr>
                  <a:spLocks noChangeAspect="1"/>
                </p:cNvSpPr>
                <p:nvPr/>
              </p:nvSpPr>
              <p:spPr bwMode="auto">
                <a:xfrm>
                  <a:off x="4834" y="3428"/>
                  <a:ext cx="167" cy="48"/>
                </a:xfrm>
                <a:custGeom>
                  <a:avLst/>
                  <a:gdLst>
                    <a:gd name="T0" fmla="*/ 4 w 335"/>
                    <a:gd name="T1" fmla="*/ 4 h 94"/>
                    <a:gd name="T2" fmla="*/ 4 w 335"/>
                    <a:gd name="T3" fmla="*/ 3 h 94"/>
                    <a:gd name="T4" fmla="*/ 4 w 335"/>
                    <a:gd name="T5" fmla="*/ 3 h 94"/>
                    <a:gd name="T6" fmla="*/ 5 w 335"/>
                    <a:gd name="T7" fmla="*/ 3 h 94"/>
                    <a:gd name="T8" fmla="*/ 5 w 335"/>
                    <a:gd name="T9" fmla="*/ 3 h 94"/>
                    <a:gd name="T10" fmla="*/ 6 w 335"/>
                    <a:gd name="T11" fmla="*/ 3 h 94"/>
                    <a:gd name="T12" fmla="*/ 6 w 335"/>
                    <a:gd name="T13" fmla="*/ 3 h 94"/>
                    <a:gd name="T14" fmla="*/ 7 w 335"/>
                    <a:gd name="T15" fmla="*/ 2 h 94"/>
                    <a:gd name="T16" fmla="*/ 8 w 335"/>
                    <a:gd name="T17" fmla="*/ 2 h 94"/>
                    <a:gd name="T18" fmla="*/ 8 w 335"/>
                    <a:gd name="T19" fmla="*/ 2 h 94"/>
                    <a:gd name="T20" fmla="*/ 8 w 335"/>
                    <a:gd name="T21" fmla="*/ 2 h 94"/>
                    <a:gd name="T22" fmla="*/ 9 w 335"/>
                    <a:gd name="T23" fmla="*/ 2 h 94"/>
                    <a:gd name="T24" fmla="*/ 9 w 335"/>
                    <a:gd name="T25" fmla="*/ 1 h 94"/>
                    <a:gd name="T26" fmla="*/ 10 w 335"/>
                    <a:gd name="T27" fmla="*/ 1 h 94"/>
                    <a:gd name="T28" fmla="*/ 10 w 335"/>
                    <a:gd name="T29" fmla="*/ 1 h 94"/>
                    <a:gd name="T30" fmla="*/ 10 w 335"/>
                    <a:gd name="T31" fmla="*/ 1 h 94"/>
                    <a:gd name="T32" fmla="*/ 10 w 335"/>
                    <a:gd name="T33" fmla="*/ 1 h 94"/>
                    <a:gd name="T34" fmla="*/ 8 w 335"/>
                    <a:gd name="T35" fmla="*/ 1 h 94"/>
                    <a:gd name="T36" fmla="*/ 6 w 335"/>
                    <a:gd name="T37" fmla="*/ 2 h 94"/>
                    <a:gd name="T38" fmla="*/ 0 w 335"/>
                    <a:gd name="T39" fmla="*/ 0 h 94"/>
                    <a:gd name="T40" fmla="*/ 0 w 335"/>
                    <a:gd name="T41" fmla="*/ 1 h 94"/>
                    <a:gd name="T42" fmla="*/ 3 w 335"/>
                    <a:gd name="T43" fmla="*/ 4 h 94"/>
                    <a:gd name="T44" fmla="*/ 3 w 335"/>
                    <a:gd name="T45" fmla="*/ 4 h 94"/>
                    <a:gd name="T46" fmla="*/ 3 w 335"/>
                    <a:gd name="T47" fmla="*/ 4 h 94"/>
                    <a:gd name="T48" fmla="*/ 3 w 335"/>
                    <a:gd name="T49" fmla="*/ 4 h 94"/>
                    <a:gd name="T50" fmla="*/ 4 w 335"/>
                    <a:gd name="T51" fmla="*/ 4 h 9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35"/>
                    <a:gd name="T79" fmla="*/ 0 h 94"/>
                    <a:gd name="T80" fmla="*/ 335 w 335"/>
                    <a:gd name="T81" fmla="*/ 94 h 9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35" h="94">
                      <a:moveTo>
                        <a:pt x="129" y="94"/>
                      </a:moveTo>
                      <a:lnTo>
                        <a:pt x="142" y="93"/>
                      </a:lnTo>
                      <a:lnTo>
                        <a:pt x="157" y="91"/>
                      </a:lnTo>
                      <a:lnTo>
                        <a:pt x="172" y="86"/>
                      </a:lnTo>
                      <a:lnTo>
                        <a:pt x="188" y="82"/>
                      </a:lnTo>
                      <a:lnTo>
                        <a:pt x="205" y="76"/>
                      </a:lnTo>
                      <a:lnTo>
                        <a:pt x="223" y="70"/>
                      </a:lnTo>
                      <a:lnTo>
                        <a:pt x="240" y="63"/>
                      </a:lnTo>
                      <a:lnTo>
                        <a:pt x="256" y="56"/>
                      </a:lnTo>
                      <a:lnTo>
                        <a:pt x="272" y="49"/>
                      </a:lnTo>
                      <a:lnTo>
                        <a:pt x="286" y="44"/>
                      </a:lnTo>
                      <a:lnTo>
                        <a:pt x="300" y="37"/>
                      </a:lnTo>
                      <a:lnTo>
                        <a:pt x="311" y="32"/>
                      </a:lnTo>
                      <a:lnTo>
                        <a:pt x="321" y="28"/>
                      </a:lnTo>
                      <a:lnTo>
                        <a:pt x="329" y="24"/>
                      </a:lnTo>
                      <a:lnTo>
                        <a:pt x="333" y="22"/>
                      </a:lnTo>
                      <a:lnTo>
                        <a:pt x="335" y="21"/>
                      </a:lnTo>
                      <a:lnTo>
                        <a:pt x="267" y="25"/>
                      </a:lnTo>
                      <a:lnTo>
                        <a:pt x="210" y="46"/>
                      </a:lnTo>
                      <a:lnTo>
                        <a:pt x="22" y="0"/>
                      </a:lnTo>
                      <a:lnTo>
                        <a:pt x="0" y="30"/>
                      </a:lnTo>
                      <a:lnTo>
                        <a:pt x="120" y="94"/>
                      </a:lnTo>
                      <a:lnTo>
                        <a:pt x="123" y="94"/>
                      </a:lnTo>
                      <a:lnTo>
                        <a:pt x="125" y="94"/>
                      </a:lnTo>
                      <a:lnTo>
                        <a:pt x="127" y="94"/>
                      </a:lnTo>
                      <a:lnTo>
                        <a:pt x="129" y="94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94" name="Freeform 275"/>
                <p:cNvSpPr>
                  <a:spLocks noChangeAspect="1"/>
                </p:cNvSpPr>
                <p:nvPr/>
              </p:nvSpPr>
              <p:spPr bwMode="auto">
                <a:xfrm>
                  <a:off x="4731" y="3445"/>
                  <a:ext cx="139" cy="41"/>
                </a:xfrm>
                <a:custGeom>
                  <a:avLst/>
                  <a:gdLst>
                    <a:gd name="T0" fmla="*/ 0 w 279"/>
                    <a:gd name="T1" fmla="*/ 0 h 83"/>
                    <a:gd name="T2" fmla="*/ 0 w 279"/>
                    <a:gd name="T3" fmla="*/ 0 h 83"/>
                    <a:gd name="T4" fmla="*/ 0 w 279"/>
                    <a:gd name="T5" fmla="*/ 0 h 83"/>
                    <a:gd name="T6" fmla="*/ 0 w 279"/>
                    <a:gd name="T7" fmla="*/ 0 h 83"/>
                    <a:gd name="T8" fmla="*/ 0 w 279"/>
                    <a:gd name="T9" fmla="*/ 0 h 83"/>
                    <a:gd name="T10" fmla="*/ 0 w 279"/>
                    <a:gd name="T11" fmla="*/ 0 h 83"/>
                    <a:gd name="T12" fmla="*/ 1 w 279"/>
                    <a:gd name="T13" fmla="*/ 0 h 83"/>
                    <a:gd name="T14" fmla="*/ 1 w 279"/>
                    <a:gd name="T15" fmla="*/ 1 h 83"/>
                    <a:gd name="T16" fmla="*/ 2 w 279"/>
                    <a:gd name="T17" fmla="*/ 1 h 83"/>
                    <a:gd name="T18" fmla="*/ 2 w 279"/>
                    <a:gd name="T19" fmla="*/ 1 h 83"/>
                    <a:gd name="T20" fmla="*/ 3 w 279"/>
                    <a:gd name="T21" fmla="*/ 1 h 83"/>
                    <a:gd name="T22" fmla="*/ 4 w 279"/>
                    <a:gd name="T23" fmla="*/ 1 h 83"/>
                    <a:gd name="T24" fmla="*/ 4 w 279"/>
                    <a:gd name="T25" fmla="*/ 2 h 83"/>
                    <a:gd name="T26" fmla="*/ 5 w 279"/>
                    <a:gd name="T27" fmla="*/ 2 h 83"/>
                    <a:gd name="T28" fmla="*/ 5 w 279"/>
                    <a:gd name="T29" fmla="*/ 2 h 83"/>
                    <a:gd name="T30" fmla="*/ 6 w 279"/>
                    <a:gd name="T31" fmla="*/ 2 h 83"/>
                    <a:gd name="T32" fmla="*/ 6 w 279"/>
                    <a:gd name="T33" fmla="*/ 2 h 83"/>
                    <a:gd name="T34" fmla="*/ 7 w 279"/>
                    <a:gd name="T35" fmla="*/ 2 h 83"/>
                    <a:gd name="T36" fmla="*/ 7 w 279"/>
                    <a:gd name="T37" fmla="*/ 2 h 83"/>
                    <a:gd name="T38" fmla="*/ 8 w 279"/>
                    <a:gd name="T39" fmla="*/ 2 h 83"/>
                    <a:gd name="T40" fmla="*/ 8 w 279"/>
                    <a:gd name="T41" fmla="*/ 2 h 83"/>
                    <a:gd name="T42" fmla="*/ 8 w 279"/>
                    <a:gd name="T43" fmla="*/ 2 h 83"/>
                    <a:gd name="T44" fmla="*/ 8 w 279"/>
                    <a:gd name="T45" fmla="*/ 2 h 83"/>
                    <a:gd name="T46" fmla="*/ 7 w 279"/>
                    <a:gd name="T47" fmla="*/ 2 h 83"/>
                    <a:gd name="T48" fmla="*/ 7 w 279"/>
                    <a:gd name="T49" fmla="*/ 2 h 83"/>
                    <a:gd name="T50" fmla="*/ 6 w 279"/>
                    <a:gd name="T51" fmla="*/ 2 h 83"/>
                    <a:gd name="T52" fmla="*/ 6 w 279"/>
                    <a:gd name="T53" fmla="*/ 2 h 83"/>
                    <a:gd name="T54" fmla="*/ 5 w 279"/>
                    <a:gd name="T55" fmla="*/ 1 h 83"/>
                    <a:gd name="T56" fmla="*/ 4 w 279"/>
                    <a:gd name="T57" fmla="*/ 1 h 83"/>
                    <a:gd name="T58" fmla="*/ 3 w 279"/>
                    <a:gd name="T59" fmla="*/ 1 h 83"/>
                    <a:gd name="T60" fmla="*/ 3 w 279"/>
                    <a:gd name="T61" fmla="*/ 1 h 83"/>
                    <a:gd name="T62" fmla="*/ 2 w 279"/>
                    <a:gd name="T63" fmla="*/ 1 h 83"/>
                    <a:gd name="T64" fmla="*/ 1 w 279"/>
                    <a:gd name="T65" fmla="*/ 0 h 83"/>
                    <a:gd name="T66" fmla="*/ 1 w 279"/>
                    <a:gd name="T67" fmla="*/ 0 h 83"/>
                    <a:gd name="T68" fmla="*/ 0 w 279"/>
                    <a:gd name="T69" fmla="*/ 0 h 83"/>
                    <a:gd name="T70" fmla="*/ 0 w 279"/>
                    <a:gd name="T71" fmla="*/ 0 h 83"/>
                    <a:gd name="T72" fmla="*/ 0 w 279"/>
                    <a:gd name="T73" fmla="*/ 0 h 8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79"/>
                    <a:gd name="T112" fmla="*/ 0 h 83"/>
                    <a:gd name="T113" fmla="*/ 279 w 279"/>
                    <a:gd name="T114" fmla="*/ 83 h 8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79" h="83">
                      <a:moveTo>
                        <a:pt x="2" y="0"/>
                      </a:moveTo>
                      <a:lnTo>
                        <a:pt x="1" y="1"/>
                      </a:lnTo>
                      <a:lnTo>
                        <a:pt x="0" y="6"/>
                      </a:lnTo>
                      <a:lnTo>
                        <a:pt x="1" y="11"/>
                      </a:lnTo>
                      <a:lnTo>
                        <a:pt x="7" y="15"/>
                      </a:lnTo>
                      <a:lnTo>
                        <a:pt x="22" y="22"/>
                      </a:lnTo>
                      <a:lnTo>
                        <a:pt x="38" y="29"/>
                      </a:lnTo>
                      <a:lnTo>
                        <a:pt x="55" y="36"/>
                      </a:lnTo>
                      <a:lnTo>
                        <a:pt x="74" y="43"/>
                      </a:lnTo>
                      <a:lnTo>
                        <a:pt x="92" y="50"/>
                      </a:lnTo>
                      <a:lnTo>
                        <a:pt x="112" y="55"/>
                      </a:lnTo>
                      <a:lnTo>
                        <a:pt x="130" y="61"/>
                      </a:lnTo>
                      <a:lnTo>
                        <a:pt x="150" y="67"/>
                      </a:lnTo>
                      <a:lnTo>
                        <a:pt x="168" y="72"/>
                      </a:lnTo>
                      <a:lnTo>
                        <a:pt x="187" y="75"/>
                      </a:lnTo>
                      <a:lnTo>
                        <a:pt x="204" y="79"/>
                      </a:lnTo>
                      <a:lnTo>
                        <a:pt x="221" y="81"/>
                      </a:lnTo>
                      <a:lnTo>
                        <a:pt x="238" y="83"/>
                      </a:lnTo>
                      <a:lnTo>
                        <a:pt x="252" y="83"/>
                      </a:lnTo>
                      <a:lnTo>
                        <a:pt x="266" y="83"/>
                      </a:lnTo>
                      <a:lnTo>
                        <a:pt x="279" y="82"/>
                      </a:lnTo>
                      <a:lnTo>
                        <a:pt x="276" y="81"/>
                      </a:lnTo>
                      <a:lnTo>
                        <a:pt x="267" y="80"/>
                      </a:lnTo>
                      <a:lnTo>
                        <a:pt x="255" y="77"/>
                      </a:lnTo>
                      <a:lnTo>
                        <a:pt x="238" y="73"/>
                      </a:lnTo>
                      <a:lnTo>
                        <a:pt x="218" y="69"/>
                      </a:lnTo>
                      <a:lnTo>
                        <a:pt x="195" y="64"/>
                      </a:lnTo>
                      <a:lnTo>
                        <a:pt x="172" y="58"/>
                      </a:lnTo>
                      <a:lnTo>
                        <a:pt x="147" y="52"/>
                      </a:lnTo>
                      <a:lnTo>
                        <a:pt x="121" y="45"/>
                      </a:lnTo>
                      <a:lnTo>
                        <a:pt x="97" y="38"/>
                      </a:lnTo>
                      <a:lnTo>
                        <a:pt x="73" y="32"/>
                      </a:lnTo>
                      <a:lnTo>
                        <a:pt x="52" y="26"/>
                      </a:lnTo>
                      <a:lnTo>
                        <a:pt x="34" y="19"/>
                      </a:lnTo>
                      <a:lnTo>
                        <a:pt x="19" y="12"/>
                      </a:lnTo>
                      <a:lnTo>
                        <a:pt x="8" y="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95" name="Freeform 276"/>
                <p:cNvSpPr>
                  <a:spLocks noChangeAspect="1"/>
                </p:cNvSpPr>
                <p:nvPr/>
              </p:nvSpPr>
              <p:spPr bwMode="auto">
                <a:xfrm>
                  <a:off x="4898" y="3055"/>
                  <a:ext cx="19" cy="17"/>
                </a:xfrm>
                <a:custGeom>
                  <a:avLst/>
                  <a:gdLst>
                    <a:gd name="T0" fmla="*/ 0 w 39"/>
                    <a:gd name="T1" fmla="*/ 1 h 36"/>
                    <a:gd name="T2" fmla="*/ 0 w 39"/>
                    <a:gd name="T3" fmla="*/ 1 h 36"/>
                    <a:gd name="T4" fmla="*/ 1 w 39"/>
                    <a:gd name="T5" fmla="*/ 0 h 36"/>
                    <a:gd name="T6" fmla="*/ 1 w 39"/>
                    <a:gd name="T7" fmla="*/ 0 h 36"/>
                    <a:gd name="T8" fmla="*/ 1 w 39"/>
                    <a:gd name="T9" fmla="*/ 0 h 36"/>
                    <a:gd name="T10" fmla="*/ 1 w 39"/>
                    <a:gd name="T11" fmla="*/ 0 h 36"/>
                    <a:gd name="T12" fmla="*/ 1 w 39"/>
                    <a:gd name="T13" fmla="*/ 0 h 36"/>
                    <a:gd name="T14" fmla="*/ 0 w 39"/>
                    <a:gd name="T15" fmla="*/ 0 h 36"/>
                    <a:gd name="T16" fmla="*/ 0 w 39"/>
                    <a:gd name="T17" fmla="*/ 0 h 36"/>
                    <a:gd name="T18" fmla="*/ 0 w 39"/>
                    <a:gd name="T19" fmla="*/ 0 h 36"/>
                    <a:gd name="T20" fmla="*/ 0 w 39"/>
                    <a:gd name="T21" fmla="*/ 0 h 36"/>
                    <a:gd name="T22" fmla="*/ 0 w 39"/>
                    <a:gd name="T23" fmla="*/ 0 h 36"/>
                    <a:gd name="T24" fmla="*/ 0 w 39"/>
                    <a:gd name="T25" fmla="*/ 0 h 36"/>
                    <a:gd name="T26" fmla="*/ 0 w 39"/>
                    <a:gd name="T27" fmla="*/ 0 h 36"/>
                    <a:gd name="T28" fmla="*/ 0 w 39"/>
                    <a:gd name="T29" fmla="*/ 0 h 36"/>
                    <a:gd name="T30" fmla="*/ 0 w 39"/>
                    <a:gd name="T31" fmla="*/ 1 h 36"/>
                    <a:gd name="T32" fmla="*/ 0 w 39"/>
                    <a:gd name="T33" fmla="*/ 1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36"/>
                    <a:gd name="T53" fmla="*/ 39 w 39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36">
                      <a:moveTo>
                        <a:pt x="20" y="36"/>
                      </a:moveTo>
                      <a:lnTo>
                        <a:pt x="27" y="35"/>
                      </a:lnTo>
                      <a:lnTo>
                        <a:pt x="34" y="30"/>
                      </a:lnTo>
                      <a:lnTo>
                        <a:pt x="38" y="26"/>
                      </a:lnTo>
                      <a:lnTo>
                        <a:pt x="39" y="19"/>
                      </a:lnTo>
                      <a:lnTo>
                        <a:pt x="38" y="12"/>
                      </a:lnTo>
                      <a:lnTo>
                        <a:pt x="34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2"/>
                      </a:lnTo>
                      <a:lnTo>
                        <a:pt x="0" y="19"/>
                      </a:lnTo>
                      <a:lnTo>
                        <a:pt x="1" y="26"/>
                      </a:lnTo>
                      <a:lnTo>
                        <a:pt x="6" y="30"/>
                      </a:lnTo>
                      <a:lnTo>
                        <a:pt x="12" y="35"/>
                      </a:lnTo>
                      <a:lnTo>
                        <a:pt x="20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1927" name="Group 277"/>
              <p:cNvGrpSpPr>
                <a:grpSpLocks noChangeAspect="1"/>
              </p:cNvGrpSpPr>
              <p:nvPr/>
            </p:nvGrpSpPr>
            <p:grpSpPr bwMode="auto">
              <a:xfrm>
                <a:off x="4978" y="3067"/>
                <a:ext cx="199" cy="226"/>
                <a:chOff x="5449" y="1789"/>
                <a:chExt cx="159" cy="175"/>
              </a:xfrm>
            </p:grpSpPr>
            <p:sp>
              <p:nvSpPr>
                <p:cNvPr id="101928" name="Freeform 278"/>
                <p:cNvSpPr>
                  <a:spLocks noChangeAspect="1"/>
                </p:cNvSpPr>
                <p:nvPr/>
              </p:nvSpPr>
              <p:spPr bwMode="auto">
                <a:xfrm>
                  <a:off x="5524" y="1872"/>
                  <a:ext cx="14" cy="3"/>
                </a:xfrm>
                <a:custGeom>
                  <a:avLst/>
                  <a:gdLst>
                    <a:gd name="T0" fmla="*/ 14 w 14"/>
                    <a:gd name="T1" fmla="*/ 0 h 3"/>
                    <a:gd name="T2" fmla="*/ 11 w 14"/>
                    <a:gd name="T3" fmla="*/ 0 h 3"/>
                    <a:gd name="T4" fmla="*/ 0 w 14"/>
                    <a:gd name="T5" fmla="*/ 0 h 3"/>
                    <a:gd name="T6" fmla="*/ 0 w 14"/>
                    <a:gd name="T7" fmla="*/ 3 h 3"/>
                    <a:gd name="T8" fmla="*/ 11 w 14"/>
                    <a:gd name="T9" fmla="*/ 3 h 3"/>
                    <a:gd name="T10" fmla="*/ 14 w 14"/>
                    <a:gd name="T11" fmla="*/ 0 h 3"/>
                    <a:gd name="T12" fmla="*/ 11 w 14"/>
                    <a:gd name="T13" fmla="*/ 3 h 3"/>
                    <a:gd name="T14" fmla="*/ 14 w 14"/>
                    <a:gd name="T15" fmla="*/ 3 h 3"/>
                    <a:gd name="T16" fmla="*/ 14 w 14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3"/>
                    <a:gd name="T29" fmla="*/ 14 w 14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3">
                      <a:moveTo>
                        <a:pt x="14" y="0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1" y="3"/>
                      </a:lnTo>
                      <a:lnTo>
                        <a:pt x="14" y="0"/>
                      </a:lnTo>
                      <a:lnTo>
                        <a:pt x="11" y="3"/>
                      </a:lnTo>
                      <a:lnTo>
                        <a:pt x="14" y="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29" name="Freeform 279"/>
                <p:cNvSpPr>
                  <a:spLocks noChangeAspect="1"/>
                </p:cNvSpPr>
                <p:nvPr/>
              </p:nvSpPr>
              <p:spPr bwMode="auto">
                <a:xfrm>
                  <a:off x="5558" y="1911"/>
                  <a:ext cx="50" cy="27"/>
                </a:xfrm>
                <a:custGeom>
                  <a:avLst/>
                  <a:gdLst>
                    <a:gd name="T0" fmla="*/ 0 w 50"/>
                    <a:gd name="T1" fmla="*/ 6 h 27"/>
                    <a:gd name="T2" fmla="*/ 3 w 50"/>
                    <a:gd name="T3" fmla="*/ 11 h 27"/>
                    <a:gd name="T4" fmla="*/ 8 w 50"/>
                    <a:gd name="T5" fmla="*/ 16 h 27"/>
                    <a:gd name="T6" fmla="*/ 21 w 50"/>
                    <a:gd name="T7" fmla="*/ 19 h 27"/>
                    <a:gd name="T8" fmla="*/ 32 w 50"/>
                    <a:gd name="T9" fmla="*/ 21 h 27"/>
                    <a:gd name="T10" fmla="*/ 34 w 50"/>
                    <a:gd name="T11" fmla="*/ 24 h 27"/>
                    <a:gd name="T12" fmla="*/ 37 w 50"/>
                    <a:gd name="T13" fmla="*/ 27 h 27"/>
                    <a:gd name="T14" fmla="*/ 40 w 50"/>
                    <a:gd name="T15" fmla="*/ 21 h 27"/>
                    <a:gd name="T16" fmla="*/ 50 w 50"/>
                    <a:gd name="T17" fmla="*/ 19 h 27"/>
                    <a:gd name="T18" fmla="*/ 50 w 50"/>
                    <a:gd name="T19" fmla="*/ 19 h 27"/>
                    <a:gd name="T20" fmla="*/ 37 w 50"/>
                    <a:gd name="T21" fmla="*/ 16 h 27"/>
                    <a:gd name="T22" fmla="*/ 24 w 50"/>
                    <a:gd name="T23" fmla="*/ 13 h 27"/>
                    <a:gd name="T24" fmla="*/ 19 w 50"/>
                    <a:gd name="T25" fmla="*/ 11 h 27"/>
                    <a:gd name="T26" fmla="*/ 11 w 50"/>
                    <a:gd name="T27" fmla="*/ 3 h 27"/>
                    <a:gd name="T28" fmla="*/ 6 w 50"/>
                    <a:gd name="T29" fmla="*/ 0 h 27"/>
                    <a:gd name="T30" fmla="*/ 0 w 50"/>
                    <a:gd name="T31" fmla="*/ 6 h 2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0"/>
                    <a:gd name="T49" fmla="*/ 0 h 27"/>
                    <a:gd name="T50" fmla="*/ 50 w 50"/>
                    <a:gd name="T51" fmla="*/ 27 h 2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0" h="27">
                      <a:moveTo>
                        <a:pt x="0" y="6"/>
                      </a:moveTo>
                      <a:lnTo>
                        <a:pt x="3" y="11"/>
                      </a:lnTo>
                      <a:lnTo>
                        <a:pt x="8" y="16"/>
                      </a:lnTo>
                      <a:lnTo>
                        <a:pt x="21" y="19"/>
                      </a:lnTo>
                      <a:lnTo>
                        <a:pt x="32" y="21"/>
                      </a:lnTo>
                      <a:lnTo>
                        <a:pt x="34" y="24"/>
                      </a:lnTo>
                      <a:lnTo>
                        <a:pt x="37" y="27"/>
                      </a:lnTo>
                      <a:lnTo>
                        <a:pt x="40" y="21"/>
                      </a:lnTo>
                      <a:lnTo>
                        <a:pt x="50" y="19"/>
                      </a:lnTo>
                      <a:lnTo>
                        <a:pt x="37" y="16"/>
                      </a:lnTo>
                      <a:lnTo>
                        <a:pt x="24" y="13"/>
                      </a:lnTo>
                      <a:lnTo>
                        <a:pt x="19" y="11"/>
                      </a:lnTo>
                      <a:lnTo>
                        <a:pt x="11" y="3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30" name="Freeform 280"/>
                <p:cNvSpPr>
                  <a:spLocks noChangeAspect="1"/>
                </p:cNvSpPr>
                <p:nvPr/>
              </p:nvSpPr>
              <p:spPr bwMode="auto">
                <a:xfrm>
                  <a:off x="5558" y="1917"/>
                  <a:ext cx="8" cy="13"/>
                </a:xfrm>
                <a:custGeom>
                  <a:avLst/>
                  <a:gdLst>
                    <a:gd name="T0" fmla="*/ 8 w 8"/>
                    <a:gd name="T1" fmla="*/ 7 h 13"/>
                    <a:gd name="T2" fmla="*/ 8 w 8"/>
                    <a:gd name="T3" fmla="*/ 7 h 13"/>
                    <a:gd name="T4" fmla="*/ 6 w 8"/>
                    <a:gd name="T5" fmla="*/ 2 h 13"/>
                    <a:gd name="T6" fmla="*/ 3 w 8"/>
                    <a:gd name="T7" fmla="*/ 0 h 13"/>
                    <a:gd name="T8" fmla="*/ 0 w 8"/>
                    <a:gd name="T9" fmla="*/ 0 h 13"/>
                    <a:gd name="T10" fmla="*/ 0 w 8"/>
                    <a:gd name="T11" fmla="*/ 5 h 13"/>
                    <a:gd name="T12" fmla="*/ 8 w 8"/>
                    <a:gd name="T13" fmla="*/ 13 h 13"/>
                    <a:gd name="T14" fmla="*/ 8 w 8"/>
                    <a:gd name="T15" fmla="*/ 13 h 13"/>
                    <a:gd name="T16" fmla="*/ 8 w 8"/>
                    <a:gd name="T17" fmla="*/ 7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3"/>
                    <a:gd name="T29" fmla="*/ 8 w 8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3">
                      <a:moveTo>
                        <a:pt x="8" y="7"/>
                      </a:moveTo>
                      <a:lnTo>
                        <a:pt x="8" y="7"/>
                      </a:lnTo>
                      <a:lnTo>
                        <a:pt x="6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8" y="13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31" name="Freeform 281"/>
                <p:cNvSpPr>
                  <a:spLocks noChangeAspect="1"/>
                </p:cNvSpPr>
                <p:nvPr/>
              </p:nvSpPr>
              <p:spPr bwMode="auto">
                <a:xfrm>
                  <a:off x="5566" y="1924"/>
                  <a:ext cx="26" cy="8"/>
                </a:xfrm>
                <a:custGeom>
                  <a:avLst/>
                  <a:gdLst>
                    <a:gd name="T0" fmla="*/ 26 w 26"/>
                    <a:gd name="T1" fmla="*/ 6 h 8"/>
                    <a:gd name="T2" fmla="*/ 26 w 26"/>
                    <a:gd name="T3" fmla="*/ 6 h 8"/>
                    <a:gd name="T4" fmla="*/ 13 w 26"/>
                    <a:gd name="T5" fmla="*/ 3 h 8"/>
                    <a:gd name="T6" fmla="*/ 0 w 26"/>
                    <a:gd name="T7" fmla="*/ 0 h 8"/>
                    <a:gd name="T8" fmla="*/ 0 w 26"/>
                    <a:gd name="T9" fmla="*/ 6 h 8"/>
                    <a:gd name="T10" fmla="*/ 13 w 26"/>
                    <a:gd name="T11" fmla="*/ 8 h 8"/>
                    <a:gd name="T12" fmla="*/ 24 w 26"/>
                    <a:gd name="T13" fmla="*/ 8 h 8"/>
                    <a:gd name="T14" fmla="*/ 24 w 26"/>
                    <a:gd name="T15" fmla="*/ 8 h 8"/>
                    <a:gd name="T16" fmla="*/ 26 w 26"/>
                    <a:gd name="T17" fmla="*/ 6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8"/>
                    <a:gd name="T29" fmla="*/ 26 w 2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8">
                      <a:moveTo>
                        <a:pt x="26" y="6"/>
                      </a:moveTo>
                      <a:lnTo>
                        <a:pt x="26" y="6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3" y="8"/>
                      </a:lnTo>
                      <a:lnTo>
                        <a:pt x="24" y="8"/>
                      </a:lnTo>
                      <a:lnTo>
                        <a:pt x="26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32" name="Freeform 282"/>
                <p:cNvSpPr>
                  <a:spLocks noChangeAspect="1"/>
                </p:cNvSpPr>
                <p:nvPr/>
              </p:nvSpPr>
              <p:spPr bwMode="auto">
                <a:xfrm>
                  <a:off x="5590" y="1930"/>
                  <a:ext cx="8" cy="10"/>
                </a:xfrm>
                <a:custGeom>
                  <a:avLst/>
                  <a:gdLst>
                    <a:gd name="T0" fmla="*/ 2 w 8"/>
                    <a:gd name="T1" fmla="*/ 8 h 10"/>
                    <a:gd name="T2" fmla="*/ 5 w 8"/>
                    <a:gd name="T3" fmla="*/ 5 h 10"/>
                    <a:gd name="T4" fmla="*/ 5 w 8"/>
                    <a:gd name="T5" fmla="*/ 5 h 10"/>
                    <a:gd name="T6" fmla="*/ 2 w 8"/>
                    <a:gd name="T7" fmla="*/ 0 h 10"/>
                    <a:gd name="T8" fmla="*/ 0 w 8"/>
                    <a:gd name="T9" fmla="*/ 2 h 10"/>
                    <a:gd name="T10" fmla="*/ 2 w 8"/>
                    <a:gd name="T11" fmla="*/ 8 h 10"/>
                    <a:gd name="T12" fmla="*/ 2 w 8"/>
                    <a:gd name="T13" fmla="*/ 8 h 10"/>
                    <a:gd name="T14" fmla="*/ 8 w 8"/>
                    <a:gd name="T15" fmla="*/ 8 h 10"/>
                    <a:gd name="T16" fmla="*/ 2 w 8"/>
                    <a:gd name="T17" fmla="*/ 8 h 10"/>
                    <a:gd name="T18" fmla="*/ 5 w 8"/>
                    <a:gd name="T19" fmla="*/ 10 h 10"/>
                    <a:gd name="T20" fmla="*/ 8 w 8"/>
                    <a:gd name="T21" fmla="*/ 8 h 10"/>
                    <a:gd name="T22" fmla="*/ 2 w 8"/>
                    <a:gd name="T23" fmla="*/ 8 h 1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10"/>
                    <a:gd name="T38" fmla="*/ 8 w 8"/>
                    <a:gd name="T39" fmla="*/ 10 h 1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10">
                      <a:moveTo>
                        <a:pt x="2" y="8"/>
                      </a:moveTo>
                      <a:lnTo>
                        <a:pt x="5" y="5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8"/>
                      </a:lnTo>
                      <a:lnTo>
                        <a:pt x="8" y="8"/>
                      </a:lnTo>
                      <a:lnTo>
                        <a:pt x="2" y="8"/>
                      </a:lnTo>
                      <a:lnTo>
                        <a:pt x="5" y="10"/>
                      </a:lnTo>
                      <a:lnTo>
                        <a:pt x="8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33" name="Freeform 283"/>
                <p:cNvSpPr>
                  <a:spLocks noChangeAspect="1"/>
                </p:cNvSpPr>
                <p:nvPr/>
              </p:nvSpPr>
              <p:spPr bwMode="auto">
                <a:xfrm>
                  <a:off x="5592" y="1930"/>
                  <a:ext cx="16" cy="8"/>
                </a:xfrm>
                <a:custGeom>
                  <a:avLst/>
                  <a:gdLst>
                    <a:gd name="T0" fmla="*/ 16 w 16"/>
                    <a:gd name="T1" fmla="*/ 0 h 8"/>
                    <a:gd name="T2" fmla="*/ 16 w 16"/>
                    <a:gd name="T3" fmla="*/ 0 h 8"/>
                    <a:gd name="T4" fmla="*/ 6 w 16"/>
                    <a:gd name="T5" fmla="*/ 2 h 8"/>
                    <a:gd name="T6" fmla="*/ 0 w 16"/>
                    <a:gd name="T7" fmla="*/ 8 h 8"/>
                    <a:gd name="T8" fmla="*/ 6 w 16"/>
                    <a:gd name="T9" fmla="*/ 8 h 8"/>
                    <a:gd name="T10" fmla="*/ 6 w 16"/>
                    <a:gd name="T11" fmla="*/ 5 h 8"/>
                    <a:gd name="T12" fmla="*/ 16 w 16"/>
                    <a:gd name="T13" fmla="*/ 2 h 8"/>
                    <a:gd name="T14" fmla="*/ 16 w 16"/>
                    <a:gd name="T15" fmla="*/ 2 h 8"/>
                    <a:gd name="T16" fmla="*/ 16 w 16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8"/>
                    <a:gd name="T29" fmla="*/ 16 w 1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8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6" y="2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6" y="5"/>
                      </a:lnTo>
                      <a:lnTo>
                        <a:pt x="16" y="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34" name="Freeform 284"/>
                <p:cNvSpPr>
                  <a:spLocks noChangeAspect="1"/>
                </p:cNvSpPr>
                <p:nvPr/>
              </p:nvSpPr>
              <p:spPr bwMode="auto">
                <a:xfrm>
                  <a:off x="5595" y="1924"/>
                  <a:ext cx="13" cy="8"/>
                </a:xfrm>
                <a:custGeom>
                  <a:avLst/>
                  <a:gdLst>
                    <a:gd name="T0" fmla="*/ 0 w 13"/>
                    <a:gd name="T1" fmla="*/ 6 h 8"/>
                    <a:gd name="T2" fmla="*/ 0 w 13"/>
                    <a:gd name="T3" fmla="*/ 6 h 8"/>
                    <a:gd name="T4" fmla="*/ 13 w 13"/>
                    <a:gd name="T5" fmla="*/ 8 h 8"/>
                    <a:gd name="T6" fmla="*/ 13 w 13"/>
                    <a:gd name="T7" fmla="*/ 6 h 8"/>
                    <a:gd name="T8" fmla="*/ 13 w 13"/>
                    <a:gd name="T9" fmla="*/ 8 h 8"/>
                    <a:gd name="T10" fmla="*/ 13 w 13"/>
                    <a:gd name="T11" fmla="*/ 6 h 8"/>
                    <a:gd name="T12" fmla="*/ 0 w 13"/>
                    <a:gd name="T13" fmla="*/ 0 h 8"/>
                    <a:gd name="T14" fmla="*/ 0 w 13"/>
                    <a:gd name="T15" fmla="*/ 0 h 8"/>
                    <a:gd name="T16" fmla="*/ 0 w 13"/>
                    <a:gd name="T17" fmla="*/ 6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8"/>
                    <a:gd name="T29" fmla="*/ 13 w 13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8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35" name="Freeform 285"/>
                <p:cNvSpPr>
                  <a:spLocks noChangeAspect="1"/>
                </p:cNvSpPr>
                <p:nvPr/>
              </p:nvSpPr>
              <p:spPr bwMode="auto">
                <a:xfrm>
                  <a:off x="5574" y="1919"/>
                  <a:ext cx="21" cy="11"/>
                </a:xfrm>
                <a:custGeom>
                  <a:avLst/>
                  <a:gdLst>
                    <a:gd name="T0" fmla="*/ 0 w 21"/>
                    <a:gd name="T1" fmla="*/ 3 h 11"/>
                    <a:gd name="T2" fmla="*/ 0 w 21"/>
                    <a:gd name="T3" fmla="*/ 3 h 11"/>
                    <a:gd name="T4" fmla="*/ 8 w 21"/>
                    <a:gd name="T5" fmla="*/ 8 h 11"/>
                    <a:gd name="T6" fmla="*/ 21 w 21"/>
                    <a:gd name="T7" fmla="*/ 11 h 11"/>
                    <a:gd name="T8" fmla="*/ 21 w 21"/>
                    <a:gd name="T9" fmla="*/ 5 h 11"/>
                    <a:gd name="T10" fmla="*/ 11 w 21"/>
                    <a:gd name="T11" fmla="*/ 3 h 11"/>
                    <a:gd name="T12" fmla="*/ 3 w 21"/>
                    <a:gd name="T13" fmla="*/ 0 h 11"/>
                    <a:gd name="T14" fmla="*/ 3 w 21"/>
                    <a:gd name="T15" fmla="*/ 0 h 11"/>
                    <a:gd name="T16" fmla="*/ 0 w 21"/>
                    <a:gd name="T17" fmla="*/ 3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"/>
                    <a:gd name="T28" fmla="*/ 0 h 11"/>
                    <a:gd name="T29" fmla="*/ 21 w 21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" h="11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8"/>
                      </a:lnTo>
                      <a:lnTo>
                        <a:pt x="21" y="11"/>
                      </a:lnTo>
                      <a:lnTo>
                        <a:pt x="21" y="5"/>
                      </a:lnTo>
                      <a:lnTo>
                        <a:pt x="11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36" name="Freeform 286"/>
                <p:cNvSpPr>
                  <a:spLocks noChangeAspect="1"/>
                </p:cNvSpPr>
                <p:nvPr/>
              </p:nvSpPr>
              <p:spPr bwMode="auto">
                <a:xfrm>
                  <a:off x="5564" y="1909"/>
                  <a:ext cx="13" cy="13"/>
                </a:xfrm>
                <a:custGeom>
                  <a:avLst/>
                  <a:gdLst>
                    <a:gd name="T0" fmla="*/ 2 w 13"/>
                    <a:gd name="T1" fmla="*/ 2 h 13"/>
                    <a:gd name="T2" fmla="*/ 0 w 13"/>
                    <a:gd name="T3" fmla="*/ 2 h 13"/>
                    <a:gd name="T4" fmla="*/ 5 w 13"/>
                    <a:gd name="T5" fmla="*/ 8 h 13"/>
                    <a:gd name="T6" fmla="*/ 10 w 13"/>
                    <a:gd name="T7" fmla="*/ 13 h 13"/>
                    <a:gd name="T8" fmla="*/ 13 w 13"/>
                    <a:gd name="T9" fmla="*/ 10 h 13"/>
                    <a:gd name="T10" fmla="*/ 7 w 13"/>
                    <a:gd name="T11" fmla="*/ 5 h 13"/>
                    <a:gd name="T12" fmla="*/ 2 w 13"/>
                    <a:gd name="T13" fmla="*/ 0 h 13"/>
                    <a:gd name="T14" fmla="*/ 0 w 13"/>
                    <a:gd name="T15" fmla="*/ 0 h 13"/>
                    <a:gd name="T16" fmla="*/ 2 w 13"/>
                    <a:gd name="T17" fmla="*/ 0 h 13"/>
                    <a:gd name="T18" fmla="*/ 0 w 13"/>
                    <a:gd name="T19" fmla="*/ 0 h 13"/>
                    <a:gd name="T20" fmla="*/ 0 w 13"/>
                    <a:gd name="T21" fmla="*/ 0 h 13"/>
                    <a:gd name="T22" fmla="*/ 2 w 13"/>
                    <a:gd name="T23" fmla="*/ 2 h 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13"/>
                    <a:gd name="T38" fmla="*/ 13 w 13"/>
                    <a:gd name="T39" fmla="*/ 13 h 1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13"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5" y="8"/>
                      </a:lnTo>
                      <a:lnTo>
                        <a:pt x="10" y="13"/>
                      </a:lnTo>
                      <a:lnTo>
                        <a:pt x="13" y="10"/>
                      </a:lnTo>
                      <a:lnTo>
                        <a:pt x="7" y="5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37" name="Freeform 287"/>
                <p:cNvSpPr>
                  <a:spLocks noChangeAspect="1"/>
                </p:cNvSpPr>
                <p:nvPr/>
              </p:nvSpPr>
              <p:spPr bwMode="auto">
                <a:xfrm>
                  <a:off x="5556" y="1909"/>
                  <a:ext cx="10" cy="8"/>
                </a:xfrm>
                <a:custGeom>
                  <a:avLst/>
                  <a:gdLst>
                    <a:gd name="T0" fmla="*/ 2 w 10"/>
                    <a:gd name="T1" fmla="*/ 8 h 8"/>
                    <a:gd name="T2" fmla="*/ 5 w 10"/>
                    <a:gd name="T3" fmla="*/ 8 h 8"/>
                    <a:gd name="T4" fmla="*/ 10 w 10"/>
                    <a:gd name="T5" fmla="*/ 2 h 8"/>
                    <a:gd name="T6" fmla="*/ 8 w 10"/>
                    <a:gd name="T7" fmla="*/ 0 h 8"/>
                    <a:gd name="T8" fmla="*/ 2 w 10"/>
                    <a:gd name="T9" fmla="*/ 5 h 8"/>
                    <a:gd name="T10" fmla="*/ 2 w 10"/>
                    <a:gd name="T11" fmla="*/ 8 h 8"/>
                    <a:gd name="T12" fmla="*/ 2 w 10"/>
                    <a:gd name="T13" fmla="*/ 5 h 8"/>
                    <a:gd name="T14" fmla="*/ 0 w 10"/>
                    <a:gd name="T15" fmla="*/ 8 h 8"/>
                    <a:gd name="T16" fmla="*/ 2 w 10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8"/>
                    <a:gd name="T29" fmla="*/ 10 w 10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8">
                      <a:moveTo>
                        <a:pt x="2" y="8"/>
                      </a:moveTo>
                      <a:lnTo>
                        <a:pt x="5" y="8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2" y="5"/>
                      </a:lnTo>
                      <a:lnTo>
                        <a:pt x="2" y="8"/>
                      </a:lnTo>
                      <a:lnTo>
                        <a:pt x="2" y="5"/>
                      </a:lnTo>
                      <a:lnTo>
                        <a:pt x="0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38" name="Freeform 288"/>
                <p:cNvSpPr>
                  <a:spLocks noChangeAspect="1"/>
                </p:cNvSpPr>
                <p:nvPr/>
              </p:nvSpPr>
              <p:spPr bwMode="auto">
                <a:xfrm>
                  <a:off x="5488" y="1885"/>
                  <a:ext cx="21" cy="34"/>
                </a:xfrm>
                <a:custGeom>
                  <a:avLst/>
                  <a:gdLst>
                    <a:gd name="T0" fmla="*/ 5 w 21"/>
                    <a:gd name="T1" fmla="*/ 34 h 34"/>
                    <a:gd name="T2" fmla="*/ 3 w 21"/>
                    <a:gd name="T3" fmla="*/ 26 h 34"/>
                    <a:gd name="T4" fmla="*/ 0 w 21"/>
                    <a:gd name="T5" fmla="*/ 19 h 34"/>
                    <a:gd name="T6" fmla="*/ 0 w 21"/>
                    <a:gd name="T7" fmla="*/ 16 h 34"/>
                    <a:gd name="T8" fmla="*/ 0 w 21"/>
                    <a:gd name="T9" fmla="*/ 11 h 34"/>
                    <a:gd name="T10" fmla="*/ 5 w 21"/>
                    <a:gd name="T11" fmla="*/ 8 h 34"/>
                    <a:gd name="T12" fmla="*/ 8 w 21"/>
                    <a:gd name="T13" fmla="*/ 8 h 34"/>
                    <a:gd name="T14" fmla="*/ 8 w 21"/>
                    <a:gd name="T15" fmla="*/ 6 h 34"/>
                    <a:gd name="T16" fmla="*/ 3 w 21"/>
                    <a:gd name="T17" fmla="*/ 3 h 34"/>
                    <a:gd name="T18" fmla="*/ 5 w 21"/>
                    <a:gd name="T19" fmla="*/ 0 h 34"/>
                    <a:gd name="T20" fmla="*/ 13 w 21"/>
                    <a:gd name="T21" fmla="*/ 0 h 34"/>
                    <a:gd name="T22" fmla="*/ 18 w 21"/>
                    <a:gd name="T23" fmla="*/ 3 h 34"/>
                    <a:gd name="T24" fmla="*/ 18 w 21"/>
                    <a:gd name="T25" fmla="*/ 3 h 34"/>
                    <a:gd name="T26" fmla="*/ 21 w 21"/>
                    <a:gd name="T27" fmla="*/ 13 h 34"/>
                    <a:gd name="T28" fmla="*/ 18 w 21"/>
                    <a:gd name="T29" fmla="*/ 32 h 34"/>
                    <a:gd name="T30" fmla="*/ 10 w 21"/>
                    <a:gd name="T31" fmla="*/ 34 h 34"/>
                    <a:gd name="T32" fmla="*/ 5 w 21"/>
                    <a:gd name="T33" fmla="*/ 34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1"/>
                    <a:gd name="T52" fmla="*/ 0 h 34"/>
                    <a:gd name="T53" fmla="*/ 21 w 21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1" h="34">
                      <a:moveTo>
                        <a:pt x="5" y="34"/>
                      </a:moveTo>
                      <a:lnTo>
                        <a:pt x="3" y="26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5" y="8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8" y="3"/>
                      </a:lnTo>
                      <a:lnTo>
                        <a:pt x="21" y="13"/>
                      </a:lnTo>
                      <a:lnTo>
                        <a:pt x="18" y="32"/>
                      </a:lnTo>
                      <a:lnTo>
                        <a:pt x="10" y="34"/>
                      </a:lnTo>
                      <a:lnTo>
                        <a:pt x="5" y="34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39" name="Freeform 289"/>
                <p:cNvSpPr>
                  <a:spLocks noChangeAspect="1"/>
                </p:cNvSpPr>
                <p:nvPr/>
              </p:nvSpPr>
              <p:spPr bwMode="auto">
                <a:xfrm>
                  <a:off x="5485" y="1904"/>
                  <a:ext cx="11" cy="15"/>
                </a:xfrm>
                <a:custGeom>
                  <a:avLst/>
                  <a:gdLst>
                    <a:gd name="T0" fmla="*/ 0 w 11"/>
                    <a:gd name="T1" fmla="*/ 2 h 15"/>
                    <a:gd name="T2" fmla="*/ 0 w 11"/>
                    <a:gd name="T3" fmla="*/ 2 h 15"/>
                    <a:gd name="T4" fmla="*/ 6 w 11"/>
                    <a:gd name="T5" fmla="*/ 10 h 15"/>
                    <a:gd name="T6" fmla="*/ 6 w 11"/>
                    <a:gd name="T7" fmla="*/ 15 h 15"/>
                    <a:gd name="T8" fmla="*/ 11 w 11"/>
                    <a:gd name="T9" fmla="*/ 15 h 15"/>
                    <a:gd name="T10" fmla="*/ 8 w 11"/>
                    <a:gd name="T11" fmla="*/ 7 h 15"/>
                    <a:gd name="T12" fmla="*/ 6 w 11"/>
                    <a:gd name="T13" fmla="*/ 0 h 15"/>
                    <a:gd name="T14" fmla="*/ 6 w 11"/>
                    <a:gd name="T15" fmla="*/ 0 h 15"/>
                    <a:gd name="T16" fmla="*/ 0 w 11"/>
                    <a:gd name="T17" fmla="*/ 2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5"/>
                    <a:gd name="T29" fmla="*/ 11 w 11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6" y="10"/>
                      </a:lnTo>
                      <a:lnTo>
                        <a:pt x="6" y="15"/>
                      </a:lnTo>
                      <a:lnTo>
                        <a:pt x="11" y="15"/>
                      </a:lnTo>
                      <a:lnTo>
                        <a:pt x="8" y="7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40" name="Freeform 290"/>
                <p:cNvSpPr>
                  <a:spLocks noChangeAspect="1"/>
                </p:cNvSpPr>
                <p:nvPr/>
              </p:nvSpPr>
              <p:spPr bwMode="auto">
                <a:xfrm>
                  <a:off x="5485" y="1891"/>
                  <a:ext cx="11" cy="15"/>
                </a:xfrm>
                <a:custGeom>
                  <a:avLst/>
                  <a:gdLst>
                    <a:gd name="T0" fmla="*/ 11 w 11"/>
                    <a:gd name="T1" fmla="*/ 0 h 15"/>
                    <a:gd name="T2" fmla="*/ 11 w 11"/>
                    <a:gd name="T3" fmla="*/ 0 h 15"/>
                    <a:gd name="T4" fmla="*/ 6 w 11"/>
                    <a:gd name="T5" fmla="*/ 2 h 15"/>
                    <a:gd name="T6" fmla="*/ 3 w 11"/>
                    <a:gd name="T7" fmla="*/ 5 h 15"/>
                    <a:gd name="T8" fmla="*/ 0 w 11"/>
                    <a:gd name="T9" fmla="*/ 10 h 15"/>
                    <a:gd name="T10" fmla="*/ 0 w 11"/>
                    <a:gd name="T11" fmla="*/ 15 h 15"/>
                    <a:gd name="T12" fmla="*/ 6 w 11"/>
                    <a:gd name="T13" fmla="*/ 13 h 15"/>
                    <a:gd name="T14" fmla="*/ 6 w 11"/>
                    <a:gd name="T15" fmla="*/ 10 h 15"/>
                    <a:gd name="T16" fmla="*/ 6 w 11"/>
                    <a:gd name="T17" fmla="*/ 7 h 15"/>
                    <a:gd name="T18" fmla="*/ 8 w 11"/>
                    <a:gd name="T19" fmla="*/ 5 h 15"/>
                    <a:gd name="T20" fmla="*/ 11 w 11"/>
                    <a:gd name="T21" fmla="*/ 2 h 15"/>
                    <a:gd name="T22" fmla="*/ 11 w 11"/>
                    <a:gd name="T23" fmla="*/ 2 h 15"/>
                    <a:gd name="T24" fmla="*/ 11 w 11"/>
                    <a:gd name="T25" fmla="*/ 0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"/>
                    <a:gd name="T40" fmla="*/ 0 h 15"/>
                    <a:gd name="T41" fmla="*/ 11 w 11"/>
                    <a:gd name="T42" fmla="*/ 15 h 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" h="15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6" y="2"/>
                      </a:lnTo>
                      <a:lnTo>
                        <a:pt x="3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6" y="13"/>
                      </a:lnTo>
                      <a:lnTo>
                        <a:pt x="6" y="10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11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41" name="Freeform 291"/>
                <p:cNvSpPr>
                  <a:spLocks noChangeAspect="1"/>
                </p:cNvSpPr>
                <p:nvPr/>
              </p:nvSpPr>
              <p:spPr bwMode="auto">
                <a:xfrm>
                  <a:off x="5488" y="1885"/>
                  <a:ext cx="8" cy="8"/>
                </a:xfrm>
                <a:custGeom>
                  <a:avLst/>
                  <a:gdLst>
                    <a:gd name="T0" fmla="*/ 0 w 8"/>
                    <a:gd name="T1" fmla="*/ 0 h 8"/>
                    <a:gd name="T2" fmla="*/ 3 w 8"/>
                    <a:gd name="T3" fmla="*/ 3 h 8"/>
                    <a:gd name="T4" fmla="*/ 5 w 8"/>
                    <a:gd name="T5" fmla="*/ 6 h 8"/>
                    <a:gd name="T6" fmla="*/ 8 w 8"/>
                    <a:gd name="T7" fmla="*/ 6 h 8"/>
                    <a:gd name="T8" fmla="*/ 8 w 8"/>
                    <a:gd name="T9" fmla="*/ 8 h 8"/>
                    <a:gd name="T10" fmla="*/ 8 w 8"/>
                    <a:gd name="T11" fmla="*/ 3 h 8"/>
                    <a:gd name="T12" fmla="*/ 3 w 8"/>
                    <a:gd name="T13" fmla="*/ 0 h 8"/>
                    <a:gd name="T14" fmla="*/ 5 w 8"/>
                    <a:gd name="T15" fmla="*/ 3 h 8"/>
                    <a:gd name="T16" fmla="*/ 0 w 8"/>
                    <a:gd name="T17" fmla="*/ 0 h 8"/>
                    <a:gd name="T18" fmla="*/ 0 w 8"/>
                    <a:gd name="T19" fmla="*/ 3 h 8"/>
                    <a:gd name="T20" fmla="*/ 3 w 8"/>
                    <a:gd name="T21" fmla="*/ 3 h 8"/>
                    <a:gd name="T22" fmla="*/ 0 w 8"/>
                    <a:gd name="T23" fmla="*/ 0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8"/>
                    <a:gd name="T38" fmla="*/ 8 w 8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8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5" y="6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8" y="3"/>
                      </a:lnTo>
                      <a:lnTo>
                        <a:pt x="3" y="0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42" name="Freeform 292"/>
                <p:cNvSpPr>
                  <a:spLocks noChangeAspect="1"/>
                </p:cNvSpPr>
                <p:nvPr/>
              </p:nvSpPr>
              <p:spPr bwMode="auto">
                <a:xfrm>
                  <a:off x="5488" y="1883"/>
                  <a:ext cx="13" cy="5"/>
                </a:xfrm>
                <a:custGeom>
                  <a:avLst/>
                  <a:gdLst>
                    <a:gd name="T0" fmla="*/ 13 w 13"/>
                    <a:gd name="T1" fmla="*/ 0 h 5"/>
                    <a:gd name="T2" fmla="*/ 13 w 13"/>
                    <a:gd name="T3" fmla="*/ 0 h 5"/>
                    <a:gd name="T4" fmla="*/ 5 w 13"/>
                    <a:gd name="T5" fmla="*/ 0 h 5"/>
                    <a:gd name="T6" fmla="*/ 0 w 13"/>
                    <a:gd name="T7" fmla="*/ 2 h 5"/>
                    <a:gd name="T8" fmla="*/ 5 w 13"/>
                    <a:gd name="T9" fmla="*/ 5 h 5"/>
                    <a:gd name="T10" fmla="*/ 5 w 13"/>
                    <a:gd name="T11" fmla="*/ 5 h 5"/>
                    <a:gd name="T12" fmla="*/ 13 w 13"/>
                    <a:gd name="T13" fmla="*/ 2 h 5"/>
                    <a:gd name="T14" fmla="*/ 13 w 13"/>
                    <a:gd name="T15" fmla="*/ 2 h 5"/>
                    <a:gd name="T16" fmla="*/ 13 w 13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5"/>
                    <a:gd name="T29" fmla="*/ 13 w 13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5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13" y="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43" name="Freeform 293"/>
                <p:cNvSpPr>
                  <a:spLocks noChangeAspect="1"/>
                </p:cNvSpPr>
                <p:nvPr/>
              </p:nvSpPr>
              <p:spPr bwMode="auto">
                <a:xfrm>
                  <a:off x="5501" y="1883"/>
                  <a:ext cx="8" cy="8"/>
                </a:xfrm>
                <a:custGeom>
                  <a:avLst/>
                  <a:gdLst>
                    <a:gd name="T0" fmla="*/ 8 w 8"/>
                    <a:gd name="T1" fmla="*/ 5 h 8"/>
                    <a:gd name="T2" fmla="*/ 8 w 8"/>
                    <a:gd name="T3" fmla="*/ 8 h 8"/>
                    <a:gd name="T4" fmla="*/ 8 w 8"/>
                    <a:gd name="T5" fmla="*/ 2 h 8"/>
                    <a:gd name="T6" fmla="*/ 0 w 8"/>
                    <a:gd name="T7" fmla="*/ 0 h 8"/>
                    <a:gd name="T8" fmla="*/ 0 w 8"/>
                    <a:gd name="T9" fmla="*/ 2 h 8"/>
                    <a:gd name="T10" fmla="*/ 5 w 8"/>
                    <a:gd name="T11" fmla="*/ 8 h 8"/>
                    <a:gd name="T12" fmla="*/ 5 w 8"/>
                    <a:gd name="T13" fmla="*/ 5 h 8"/>
                    <a:gd name="T14" fmla="*/ 5 w 8"/>
                    <a:gd name="T15" fmla="*/ 8 h 8"/>
                    <a:gd name="T16" fmla="*/ 8 w 8"/>
                    <a:gd name="T17" fmla="*/ 5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8"/>
                    <a:gd name="T29" fmla="*/ 8 w 8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8">
                      <a:moveTo>
                        <a:pt x="8" y="5"/>
                      </a:moveTo>
                      <a:lnTo>
                        <a:pt x="8" y="8"/>
                      </a:lnTo>
                      <a:lnTo>
                        <a:pt x="8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5" y="8"/>
                      </a:lnTo>
                      <a:lnTo>
                        <a:pt x="5" y="5"/>
                      </a:lnTo>
                      <a:lnTo>
                        <a:pt x="5" y="8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44" name="Freeform 294"/>
                <p:cNvSpPr>
                  <a:spLocks noChangeAspect="1"/>
                </p:cNvSpPr>
                <p:nvPr/>
              </p:nvSpPr>
              <p:spPr bwMode="auto">
                <a:xfrm>
                  <a:off x="5504" y="1888"/>
                  <a:ext cx="7" cy="29"/>
                </a:xfrm>
                <a:custGeom>
                  <a:avLst/>
                  <a:gdLst>
                    <a:gd name="T0" fmla="*/ 5 w 7"/>
                    <a:gd name="T1" fmla="*/ 29 h 29"/>
                    <a:gd name="T2" fmla="*/ 5 w 7"/>
                    <a:gd name="T3" fmla="*/ 29 h 29"/>
                    <a:gd name="T4" fmla="*/ 7 w 7"/>
                    <a:gd name="T5" fmla="*/ 10 h 29"/>
                    <a:gd name="T6" fmla="*/ 5 w 7"/>
                    <a:gd name="T7" fmla="*/ 0 h 29"/>
                    <a:gd name="T8" fmla="*/ 2 w 7"/>
                    <a:gd name="T9" fmla="*/ 3 h 29"/>
                    <a:gd name="T10" fmla="*/ 2 w 7"/>
                    <a:gd name="T11" fmla="*/ 10 h 29"/>
                    <a:gd name="T12" fmla="*/ 0 w 7"/>
                    <a:gd name="T13" fmla="*/ 29 h 29"/>
                    <a:gd name="T14" fmla="*/ 0 w 7"/>
                    <a:gd name="T15" fmla="*/ 29 h 29"/>
                    <a:gd name="T16" fmla="*/ 5 w 7"/>
                    <a:gd name="T17" fmla="*/ 29 h 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29"/>
                    <a:gd name="T29" fmla="*/ 7 w 7"/>
                    <a:gd name="T30" fmla="*/ 29 h 2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29">
                      <a:moveTo>
                        <a:pt x="5" y="29"/>
                      </a:moveTo>
                      <a:lnTo>
                        <a:pt x="5" y="29"/>
                      </a:lnTo>
                      <a:lnTo>
                        <a:pt x="7" y="1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2" y="10"/>
                      </a:lnTo>
                      <a:lnTo>
                        <a:pt x="0" y="29"/>
                      </a:lnTo>
                      <a:lnTo>
                        <a:pt x="5" y="2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45" name="Freeform 295"/>
                <p:cNvSpPr>
                  <a:spLocks noChangeAspect="1"/>
                </p:cNvSpPr>
                <p:nvPr/>
              </p:nvSpPr>
              <p:spPr bwMode="auto">
                <a:xfrm>
                  <a:off x="5491" y="1917"/>
                  <a:ext cx="18" cy="5"/>
                </a:xfrm>
                <a:custGeom>
                  <a:avLst/>
                  <a:gdLst>
                    <a:gd name="T0" fmla="*/ 0 w 18"/>
                    <a:gd name="T1" fmla="*/ 2 h 5"/>
                    <a:gd name="T2" fmla="*/ 2 w 18"/>
                    <a:gd name="T3" fmla="*/ 5 h 5"/>
                    <a:gd name="T4" fmla="*/ 7 w 18"/>
                    <a:gd name="T5" fmla="*/ 5 h 5"/>
                    <a:gd name="T6" fmla="*/ 18 w 18"/>
                    <a:gd name="T7" fmla="*/ 0 h 5"/>
                    <a:gd name="T8" fmla="*/ 13 w 18"/>
                    <a:gd name="T9" fmla="*/ 0 h 5"/>
                    <a:gd name="T10" fmla="*/ 7 w 18"/>
                    <a:gd name="T11" fmla="*/ 0 h 5"/>
                    <a:gd name="T12" fmla="*/ 2 w 18"/>
                    <a:gd name="T13" fmla="*/ 0 h 5"/>
                    <a:gd name="T14" fmla="*/ 5 w 18"/>
                    <a:gd name="T15" fmla="*/ 2 h 5"/>
                    <a:gd name="T16" fmla="*/ 0 w 18"/>
                    <a:gd name="T17" fmla="*/ 2 h 5"/>
                    <a:gd name="T18" fmla="*/ 0 w 18"/>
                    <a:gd name="T19" fmla="*/ 5 h 5"/>
                    <a:gd name="T20" fmla="*/ 2 w 18"/>
                    <a:gd name="T21" fmla="*/ 5 h 5"/>
                    <a:gd name="T22" fmla="*/ 0 w 18"/>
                    <a:gd name="T23" fmla="*/ 2 h 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8"/>
                    <a:gd name="T37" fmla="*/ 0 h 5"/>
                    <a:gd name="T38" fmla="*/ 18 w 18"/>
                    <a:gd name="T39" fmla="*/ 5 h 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8" h="5">
                      <a:moveTo>
                        <a:pt x="0" y="2"/>
                      </a:moveTo>
                      <a:lnTo>
                        <a:pt x="2" y="5"/>
                      </a:lnTo>
                      <a:lnTo>
                        <a:pt x="7" y="5"/>
                      </a:lnTo>
                      <a:lnTo>
                        <a:pt x="18" y="0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46" name="Freeform 296"/>
                <p:cNvSpPr>
                  <a:spLocks noChangeAspect="1"/>
                </p:cNvSpPr>
                <p:nvPr/>
              </p:nvSpPr>
              <p:spPr bwMode="auto">
                <a:xfrm>
                  <a:off x="5457" y="1898"/>
                  <a:ext cx="28" cy="24"/>
                </a:xfrm>
                <a:custGeom>
                  <a:avLst/>
                  <a:gdLst>
                    <a:gd name="T0" fmla="*/ 23 w 28"/>
                    <a:gd name="T1" fmla="*/ 0 h 24"/>
                    <a:gd name="T2" fmla="*/ 23 w 28"/>
                    <a:gd name="T3" fmla="*/ 8 h 24"/>
                    <a:gd name="T4" fmla="*/ 28 w 28"/>
                    <a:gd name="T5" fmla="*/ 16 h 24"/>
                    <a:gd name="T6" fmla="*/ 23 w 28"/>
                    <a:gd name="T7" fmla="*/ 16 h 24"/>
                    <a:gd name="T8" fmla="*/ 13 w 28"/>
                    <a:gd name="T9" fmla="*/ 19 h 24"/>
                    <a:gd name="T10" fmla="*/ 13 w 28"/>
                    <a:gd name="T11" fmla="*/ 21 h 24"/>
                    <a:gd name="T12" fmla="*/ 13 w 28"/>
                    <a:gd name="T13" fmla="*/ 21 h 24"/>
                    <a:gd name="T14" fmla="*/ 10 w 28"/>
                    <a:gd name="T15" fmla="*/ 21 h 24"/>
                    <a:gd name="T16" fmla="*/ 7 w 28"/>
                    <a:gd name="T17" fmla="*/ 24 h 24"/>
                    <a:gd name="T18" fmla="*/ 2 w 28"/>
                    <a:gd name="T19" fmla="*/ 21 h 24"/>
                    <a:gd name="T20" fmla="*/ 0 w 28"/>
                    <a:gd name="T21" fmla="*/ 16 h 24"/>
                    <a:gd name="T22" fmla="*/ 0 w 28"/>
                    <a:gd name="T23" fmla="*/ 8 h 24"/>
                    <a:gd name="T24" fmla="*/ 0 w 28"/>
                    <a:gd name="T25" fmla="*/ 3 h 24"/>
                    <a:gd name="T26" fmla="*/ 13 w 28"/>
                    <a:gd name="T27" fmla="*/ 0 h 24"/>
                    <a:gd name="T28" fmla="*/ 23 w 28"/>
                    <a:gd name="T29" fmla="*/ 0 h 2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8"/>
                    <a:gd name="T46" fmla="*/ 0 h 24"/>
                    <a:gd name="T47" fmla="*/ 28 w 28"/>
                    <a:gd name="T48" fmla="*/ 24 h 2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8" h="24">
                      <a:moveTo>
                        <a:pt x="23" y="0"/>
                      </a:moveTo>
                      <a:lnTo>
                        <a:pt x="23" y="8"/>
                      </a:lnTo>
                      <a:lnTo>
                        <a:pt x="28" y="16"/>
                      </a:lnTo>
                      <a:lnTo>
                        <a:pt x="23" y="16"/>
                      </a:lnTo>
                      <a:lnTo>
                        <a:pt x="13" y="19"/>
                      </a:lnTo>
                      <a:lnTo>
                        <a:pt x="13" y="21"/>
                      </a:lnTo>
                      <a:lnTo>
                        <a:pt x="10" y="21"/>
                      </a:lnTo>
                      <a:lnTo>
                        <a:pt x="7" y="24"/>
                      </a:lnTo>
                      <a:lnTo>
                        <a:pt x="2" y="21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1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47" name="Freeform 297"/>
                <p:cNvSpPr>
                  <a:spLocks noChangeAspect="1"/>
                </p:cNvSpPr>
                <p:nvPr/>
              </p:nvSpPr>
              <p:spPr bwMode="auto">
                <a:xfrm>
                  <a:off x="5477" y="1898"/>
                  <a:ext cx="11" cy="19"/>
                </a:xfrm>
                <a:custGeom>
                  <a:avLst/>
                  <a:gdLst>
                    <a:gd name="T0" fmla="*/ 11 w 11"/>
                    <a:gd name="T1" fmla="*/ 13 h 19"/>
                    <a:gd name="T2" fmla="*/ 11 w 11"/>
                    <a:gd name="T3" fmla="*/ 13 h 19"/>
                    <a:gd name="T4" fmla="*/ 6 w 11"/>
                    <a:gd name="T5" fmla="*/ 6 h 19"/>
                    <a:gd name="T6" fmla="*/ 3 w 11"/>
                    <a:gd name="T7" fmla="*/ 0 h 19"/>
                    <a:gd name="T8" fmla="*/ 0 w 11"/>
                    <a:gd name="T9" fmla="*/ 0 h 19"/>
                    <a:gd name="T10" fmla="*/ 3 w 11"/>
                    <a:gd name="T11" fmla="*/ 8 h 19"/>
                    <a:gd name="T12" fmla="*/ 8 w 11"/>
                    <a:gd name="T13" fmla="*/ 19 h 19"/>
                    <a:gd name="T14" fmla="*/ 8 w 11"/>
                    <a:gd name="T15" fmla="*/ 19 h 19"/>
                    <a:gd name="T16" fmla="*/ 11 w 11"/>
                    <a:gd name="T17" fmla="*/ 13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9"/>
                    <a:gd name="T29" fmla="*/ 11 w 11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9">
                      <a:moveTo>
                        <a:pt x="11" y="13"/>
                      </a:moveTo>
                      <a:lnTo>
                        <a:pt x="11" y="13"/>
                      </a:lnTo>
                      <a:lnTo>
                        <a:pt x="6" y="6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8"/>
                      </a:lnTo>
                      <a:lnTo>
                        <a:pt x="8" y="19"/>
                      </a:lnTo>
                      <a:lnTo>
                        <a:pt x="11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48" name="Freeform 298"/>
                <p:cNvSpPr>
                  <a:spLocks noChangeAspect="1"/>
                </p:cNvSpPr>
                <p:nvPr/>
              </p:nvSpPr>
              <p:spPr bwMode="auto">
                <a:xfrm>
                  <a:off x="5470" y="1911"/>
                  <a:ext cx="18" cy="6"/>
                </a:xfrm>
                <a:custGeom>
                  <a:avLst/>
                  <a:gdLst>
                    <a:gd name="T0" fmla="*/ 2 w 18"/>
                    <a:gd name="T1" fmla="*/ 6 h 6"/>
                    <a:gd name="T2" fmla="*/ 2 w 18"/>
                    <a:gd name="T3" fmla="*/ 6 h 6"/>
                    <a:gd name="T4" fmla="*/ 10 w 18"/>
                    <a:gd name="T5" fmla="*/ 3 h 6"/>
                    <a:gd name="T6" fmla="*/ 18 w 18"/>
                    <a:gd name="T7" fmla="*/ 0 h 6"/>
                    <a:gd name="T8" fmla="*/ 15 w 18"/>
                    <a:gd name="T9" fmla="*/ 6 h 6"/>
                    <a:gd name="T10" fmla="*/ 10 w 18"/>
                    <a:gd name="T11" fmla="*/ 0 h 6"/>
                    <a:gd name="T12" fmla="*/ 0 w 18"/>
                    <a:gd name="T13" fmla="*/ 6 h 6"/>
                    <a:gd name="T14" fmla="*/ 0 w 18"/>
                    <a:gd name="T15" fmla="*/ 6 h 6"/>
                    <a:gd name="T16" fmla="*/ 2 w 18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6"/>
                    <a:gd name="T29" fmla="*/ 18 w 18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6">
                      <a:moveTo>
                        <a:pt x="2" y="6"/>
                      </a:moveTo>
                      <a:lnTo>
                        <a:pt x="2" y="6"/>
                      </a:lnTo>
                      <a:lnTo>
                        <a:pt x="10" y="3"/>
                      </a:lnTo>
                      <a:lnTo>
                        <a:pt x="18" y="0"/>
                      </a:lnTo>
                      <a:lnTo>
                        <a:pt x="15" y="6"/>
                      </a:lnTo>
                      <a:lnTo>
                        <a:pt x="10" y="0"/>
                      </a:lnTo>
                      <a:lnTo>
                        <a:pt x="0" y="6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49" name="Freeform 299"/>
                <p:cNvSpPr>
                  <a:spLocks noChangeAspect="1"/>
                </p:cNvSpPr>
                <p:nvPr/>
              </p:nvSpPr>
              <p:spPr bwMode="auto">
                <a:xfrm>
                  <a:off x="5467" y="1917"/>
                  <a:ext cx="5" cy="5"/>
                </a:xfrm>
                <a:custGeom>
                  <a:avLst/>
                  <a:gdLst>
                    <a:gd name="T0" fmla="*/ 3 w 5"/>
                    <a:gd name="T1" fmla="*/ 5 h 5"/>
                    <a:gd name="T2" fmla="*/ 0 w 5"/>
                    <a:gd name="T3" fmla="*/ 2 h 5"/>
                    <a:gd name="T4" fmla="*/ 5 w 5"/>
                    <a:gd name="T5" fmla="*/ 5 h 5"/>
                    <a:gd name="T6" fmla="*/ 5 w 5"/>
                    <a:gd name="T7" fmla="*/ 0 h 5"/>
                    <a:gd name="T8" fmla="*/ 3 w 5"/>
                    <a:gd name="T9" fmla="*/ 0 h 5"/>
                    <a:gd name="T10" fmla="*/ 0 w 5"/>
                    <a:gd name="T11" fmla="*/ 2 h 5"/>
                    <a:gd name="T12" fmla="*/ 5 w 5"/>
                    <a:gd name="T13" fmla="*/ 2 h 5"/>
                    <a:gd name="T14" fmla="*/ 3 w 5"/>
                    <a:gd name="T15" fmla="*/ 0 h 5"/>
                    <a:gd name="T16" fmla="*/ 5 w 5"/>
                    <a:gd name="T17" fmla="*/ 2 h 5"/>
                    <a:gd name="T18" fmla="*/ 5 w 5"/>
                    <a:gd name="T19" fmla="*/ 0 h 5"/>
                    <a:gd name="T20" fmla="*/ 3 w 5"/>
                    <a:gd name="T21" fmla="*/ 0 h 5"/>
                    <a:gd name="T22" fmla="*/ 3 w 5"/>
                    <a:gd name="T23" fmla="*/ 5 h 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"/>
                    <a:gd name="T37" fmla="*/ 0 h 5"/>
                    <a:gd name="T38" fmla="*/ 5 w 5"/>
                    <a:gd name="T39" fmla="*/ 5 h 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" h="5">
                      <a:moveTo>
                        <a:pt x="3" y="5"/>
                      </a:move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5" y="2"/>
                      </a:ln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50" name="Freeform 300"/>
                <p:cNvSpPr>
                  <a:spLocks noChangeAspect="1"/>
                </p:cNvSpPr>
                <p:nvPr/>
              </p:nvSpPr>
              <p:spPr bwMode="auto">
                <a:xfrm>
                  <a:off x="5462" y="1917"/>
                  <a:ext cx="8" cy="7"/>
                </a:xfrm>
                <a:custGeom>
                  <a:avLst/>
                  <a:gdLst>
                    <a:gd name="T0" fmla="*/ 2 w 8"/>
                    <a:gd name="T1" fmla="*/ 7 h 7"/>
                    <a:gd name="T2" fmla="*/ 2 w 8"/>
                    <a:gd name="T3" fmla="*/ 7 h 7"/>
                    <a:gd name="T4" fmla="*/ 8 w 8"/>
                    <a:gd name="T5" fmla="*/ 5 h 7"/>
                    <a:gd name="T6" fmla="*/ 8 w 8"/>
                    <a:gd name="T7" fmla="*/ 5 h 7"/>
                    <a:gd name="T8" fmla="*/ 8 w 8"/>
                    <a:gd name="T9" fmla="*/ 0 h 7"/>
                    <a:gd name="T10" fmla="*/ 5 w 8"/>
                    <a:gd name="T11" fmla="*/ 2 h 7"/>
                    <a:gd name="T12" fmla="*/ 0 w 8"/>
                    <a:gd name="T13" fmla="*/ 5 h 7"/>
                    <a:gd name="T14" fmla="*/ 0 w 8"/>
                    <a:gd name="T15" fmla="*/ 5 h 7"/>
                    <a:gd name="T16" fmla="*/ 2 w 8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7"/>
                    <a:gd name="T29" fmla="*/ 8 w 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7">
                      <a:moveTo>
                        <a:pt x="2" y="7"/>
                      </a:moveTo>
                      <a:lnTo>
                        <a:pt x="2" y="7"/>
                      </a:lnTo>
                      <a:lnTo>
                        <a:pt x="8" y="5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51" name="Freeform 301"/>
                <p:cNvSpPr>
                  <a:spLocks noChangeAspect="1"/>
                </p:cNvSpPr>
                <p:nvPr/>
              </p:nvSpPr>
              <p:spPr bwMode="auto">
                <a:xfrm>
                  <a:off x="5454" y="1898"/>
                  <a:ext cx="10" cy="26"/>
                </a:xfrm>
                <a:custGeom>
                  <a:avLst/>
                  <a:gdLst>
                    <a:gd name="T0" fmla="*/ 3 w 10"/>
                    <a:gd name="T1" fmla="*/ 0 h 26"/>
                    <a:gd name="T2" fmla="*/ 3 w 10"/>
                    <a:gd name="T3" fmla="*/ 0 h 26"/>
                    <a:gd name="T4" fmla="*/ 0 w 10"/>
                    <a:gd name="T5" fmla="*/ 8 h 26"/>
                    <a:gd name="T6" fmla="*/ 3 w 10"/>
                    <a:gd name="T7" fmla="*/ 16 h 26"/>
                    <a:gd name="T8" fmla="*/ 5 w 10"/>
                    <a:gd name="T9" fmla="*/ 24 h 26"/>
                    <a:gd name="T10" fmla="*/ 10 w 10"/>
                    <a:gd name="T11" fmla="*/ 26 h 26"/>
                    <a:gd name="T12" fmla="*/ 8 w 10"/>
                    <a:gd name="T13" fmla="*/ 24 h 26"/>
                    <a:gd name="T14" fmla="*/ 8 w 10"/>
                    <a:gd name="T15" fmla="*/ 21 h 26"/>
                    <a:gd name="T16" fmla="*/ 5 w 10"/>
                    <a:gd name="T17" fmla="*/ 13 h 26"/>
                    <a:gd name="T18" fmla="*/ 5 w 10"/>
                    <a:gd name="T19" fmla="*/ 8 h 26"/>
                    <a:gd name="T20" fmla="*/ 5 w 10"/>
                    <a:gd name="T21" fmla="*/ 6 h 26"/>
                    <a:gd name="T22" fmla="*/ 5 w 10"/>
                    <a:gd name="T23" fmla="*/ 6 h 26"/>
                    <a:gd name="T24" fmla="*/ 3 w 10"/>
                    <a:gd name="T25" fmla="*/ 0 h 2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26"/>
                    <a:gd name="T41" fmla="*/ 10 w 10"/>
                    <a:gd name="T42" fmla="*/ 26 h 2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2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8"/>
                      </a:lnTo>
                      <a:lnTo>
                        <a:pt x="3" y="16"/>
                      </a:lnTo>
                      <a:lnTo>
                        <a:pt x="5" y="24"/>
                      </a:lnTo>
                      <a:lnTo>
                        <a:pt x="10" y="26"/>
                      </a:lnTo>
                      <a:lnTo>
                        <a:pt x="8" y="24"/>
                      </a:lnTo>
                      <a:lnTo>
                        <a:pt x="8" y="21"/>
                      </a:lnTo>
                      <a:lnTo>
                        <a:pt x="5" y="13"/>
                      </a:lnTo>
                      <a:lnTo>
                        <a:pt x="5" y="8"/>
                      </a:lnTo>
                      <a:lnTo>
                        <a:pt x="5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52" name="Freeform 302"/>
                <p:cNvSpPr>
                  <a:spLocks noChangeAspect="1"/>
                </p:cNvSpPr>
                <p:nvPr/>
              </p:nvSpPr>
              <p:spPr bwMode="auto">
                <a:xfrm>
                  <a:off x="5457" y="1896"/>
                  <a:ext cx="23" cy="8"/>
                </a:xfrm>
                <a:custGeom>
                  <a:avLst/>
                  <a:gdLst>
                    <a:gd name="T0" fmla="*/ 23 w 23"/>
                    <a:gd name="T1" fmla="*/ 2 h 8"/>
                    <a:gd name="T2" fmla="*/ 23 w 23"/>
                    <a:gd name="T3" fmla="*/ 0 h 8"/>
                    <a:gd name="T4" fmla="*/ 13 w 23"/>
                    <a:gd name="T5" fmla="*/ 2 h 8"/>
                    <a:gd name="T6" fmla="*/ 0 w 23"/>
                    <a:gd name="T7" fmla="*/ 2 h 8"/>
                    <a:gd name="T8" fmla="*/ 2 w 23"/>
                    <a:gd name="T9" fmla="*/ 8 h 8"/>
                    <a:gd name="T10" fmla="*/ 13 w 23"/>
                    <a:gd name="T11" fmla="*/ 5 h 8"/>
                    <a:gd name="T12" fmla="*/ 23 w 23"/>
                    <a:gd name="T13" fmla="*/ 2 h 8"/>
                    <a:gd name="T14" fmla="*/ 20 w 23"/>
                    <a:gd name="T15" fmla="*/ 2 h 8"/>
                    <a:gd name="T16" fmla="*/ 23 w 23"/>
                    <a:gd name="T17" fmla="*/ 2 h 8"/>
                    <a:gd name="T18" fmla="*/ 23 w 23"/>
                    <a:gd name="T19" fmla="*/ 0 h 8"/>
                    <a:gd name="T20" fmla="*/ 23 w 23"/>
                    <a:gd name="T21" fmla="*/ 0 h 8"/>
                    <a:gd name="T22" fmla="*/ 23 w 23"/>
                    <a:gd name="T23" fmla="*/ 2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3"/>
                    <a:gd name="T37" fmla="*/ 0 h 8"/>
                    <a:gd name="T38" fmla="*/ 23 w 23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3" h="8">
                      <a:moveTo>
                        <a:pt x="23" y="2"/>
                      </a:moveTo>
                      <a:lnTo>
                        <a:pt x="23" y="0"/>
                      </a:lnTo>
                      <a:lnTo>
                        <a:pt x="13" y="2"/>
                      </a:lnTo>
                      <a:lnTo>
                        <a:pt x="0" y="2"/>
                      </a:lnTo>
                      <a:lnTo>
                        <a:pt x="2" y="8"/>
                      </a:lnTo>
                      <a:lnTo>
                        <a:pt x="13" y="5"/>
                      </a:lnTo>
                      <a:lnTo>
                        <a:pt x="23" y="2"/>
                      </a:lnTo>
                      <a:lnTo>
                        <a:pt x="20" y="2"/>
                      </a:lnTo>
                      <a:lnTo>
                        <a:pt x="23" y="2"/>
                      </a:lnTo>
                      <a:lnTo>
                        <a:pt x="23" y="0"/>
                      </a:lnTo>
                      <a:lnTo>
                        <a:pt x="23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53" name="Freeform 303"/>
                <p:cNvSpPr>
                  <a:spLocks noChangeAspect="1"/>
                </p:cNvSpPr>
                <p:nvPr/>
              </p:nvSpPr>
              <p:spPr bwMode="auto">
                <a:xfrm>
                  <a:off x="5451" y="1938"/>
                  <a:ext cx="24" cy="23"/>
                </a:xfrm>
                <a:custGeom>
                  <a:avLst/>
                  <a:gdLst>
                    <a:gd name="T0" fmla="*/ 21 w 24"/>
                    <a:gd name="T1" fmla="*/ 0 h 23"/>
                    <a:gd name="T2" fmla="*/ 24 w 24"/>
                    <a:gd name="T3" fmla="*/ 2 h 23"/>
                    <a:gd name="T4" fmla="*/ 24 w 24"/>
                    <a:gd name="T5" fmla="*/ 7 h 23"/>
                    <a:gd name="T6" fmla="*/ 8 w 24"/>
                    <a:gd name="T7" fmla="*/ 18 h 23"/>
                    <a:gd name="T8" fmla="*/ 0 w 24"/>
                    <a:gd name="T9" fmla="*/ 23 h 23"/>
                    <a:gd name="T10" fmla="*/ 0 w 24"/>
                    <a:gd name="T11" fmla="*/ 20 h 23"/>
                    <a:gd name="T12" fmla="*/ 3 w 24"/>
                    <a:gd name="T13" fmla="*/ 13 h 23"/>
                    <a:gd name="T14" fmla="*/ 6 w 24"/>
                    <a:gd name="T15" fmla="*/ 7 h 23"/>
                    <a:gd name="T16" fmla="*/ 11 w 24"/>
                    <a:gd name="T17" fmla="*/ 5 h 23"/>
                    <a:gd name="T18" fmla="*/ 16 w 24"/>
                    <a:gd name="T19" fmla="*/ 2 h 23"/>
                    <a:gd name="T20" fmla="*/ 21 w 24"/>
                    <a:gd name="T21" fmla="*/ 0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"/>
                    <a:gd name="T34" fmla="*/ 0 h 23"/>
                    <a:gd name="T35" fmla="*/ 24 w 24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" h="23">
                      <a:moveTo>
                        <a:pt x="21" y="0"/>
                      </a:moveTo>
                      <a:lnTo>
                        <a:pt x="24" y="2"/>
                      </a:lnTo>
                      <a:lnTo>
                        <a:pt x="24" y="7"/>
                      </a:lnTo>
                      <a:lnTo>
                        <a:pt x="8" y="18"/>
                      </a:lnTo>
                      <a:lnTo>
                        <a:pt x="0" y="23"/>
                      </a:lnTo>
                      <a:lnTo>
                        <a:pt x="0" y="20"/>
                      </a:lnTo>
                      <a:lnTo>
                        <a:pt x="3" y="13"/>
                      </a:lnTo>
                      <a:lnTo>
                        <a:pt x="6" y="7"/>
                      </a:lnTo>
                      <a:lnTo>
                        <a:pt x="11" y="5"/>
                      </a:lnTo>
                      <a:lnTo>
                        <a:pt x="16" y="2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54" name="Freeform 304"/>
                <p:cNvSpPr>
                  <a:spLocks noChangeAspect="1"/>
                </p:cNvSpPr>
                <p:nvPr/>
              </p:nvSpPr>
              <p:spPr bwMode="auto">
                <a:xfrm>
                  <a:off x="5470" y="1935"/>
                  <a:ext cx="7" cy="13"/>
                </a:xfrm>
                <a:custGeom>
                  <a:avLst/>
                  <a:gdLst>
                    <a:gd name="T0" fmla="*/ 5 w 7"/>
                    <a:gd name="T1" fmla="*/ 13 h 13"/>
                    <a:gd name="T2" fmla="*/ 5 w 7"/>
                    <a:gd name="T3" fmla="*/ 13 h 13"/>
                    <a:gd name="T4" fmla="*/ 7 w 7"/>
                    <a:gd name="T5" fmla="*/ 5 h 13"/>
                    <a:gd name="T6" fmla="*/ 5 w 7"/>
                    <a:gd name="T7" fmla="*/ 0 h 13"/>
                    <a:gd name="T8" fmla="*/ 0 w 7"/>
                    <a:gd name="T9" fmla="*/ 3 h 13"/>
                    <a:gd name="T10" fmla="*/ 2 w 7"/>
                    <a:gd name="T11" fmla="*/ 5 h 13"/>
                    <a:gd name="T12" fmla="*/ 2 w 7"/>
                    <a:gd name="T13" fmla="*/ 8 h 13"/>
                    <a:gd name="T14" fmla="*/ 2 w 7"/>
                    <a:gd name="T15" fmla="*/ 8 h 13"/>
                    <a:gd name="T16" fmla="*/ 5 w 7"/>
                    <a:gd name="T17" fmla="*/ 1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13"/>
                    <a:gd name="T29" fmla="*/ 7 w 7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13">
                      <a:moveTo>
                        <a:pt x="5" y="13"/>
                      </a:moveTo>
                      <a:lnTo>
                        <a:pt x="5" y="13"/>
                      </a:lnTo>
                      <a:lnTo>
                        <a:pt x="7" y="5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2" y="8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55" name="Freeform 305"/>
                <p:cNvSpPr>
                  <a:spLocks noChangeAspect="1"/>
                </p:cNvSpPr>
                <p:nvPr/>
              </p:nvSpPr>
              <p:spPr bwMode="auto">
                <a:xfrm>
                  <a:off x="5449" y="1943"/>
                  <a:ext cx="26" cy="21"/>
                </a:xfrm>
                <a:custGeom>
                  <a:avLst/>
                  <a:gdLst>
                    <a:gd name="T0" fmla="*/ 2 w 26"/>
                    <a:gd name="T1" fmla="*/ 21 h 21"/>
                    <a:gd name="T2" fmla="*/ 0 w 26"/>
                    <a:gd name="T3" fmla="*/ 21 h 21"/>
                    <a:gd name="T4" fmla="*/ 13 w 26"/>
                    <a:gd name="T5" fmla="*/ 15 h 21"/>
                    <a:gd name="T6" fmla="*/ 26 w 26"/>
                    <a:gd name="T7" fmla="*/ 5 h 21"/>
                    <a:gd name="T8" fmla="*/ 23 w 26"/>
                    <a:gd name="T9" fmla="*/ 0 h 21"/>
                    <a:gd name="T10" fmla="*/ 10 w 26"/>
                    <a:gd name="T11" fmla="*/ 10 h 21"/>
                    <a:gd name="T12" fmla="*/ 2 w 26"/>
                    <a:gd name="T13" fmla="*/ 15 h 21"/>
                    <a:gd name="T14" fmla="*/ 2 w 26"/>
                    <a:gd name="T15" fmla="*/ 15 h 21"/>
                    <a:gd name="T16" fmla="*/ 2 w 26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21"/>
                    <a:gd name="T29" fmla="*/ 26 w 26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21">
                      <a:moveTo>
                        <a:pt x="2" y="21"/>
                      </a:moveTo>
                      <a:lnTo>
                        <a:pt x="0" y="21"/>
                      </a:lnTo>
                      <a:lnTo>
                        <a:pt x="13" y="15"/>
                      </a:lnTo>
                      <a:lnTo>
                        <a:pt x="26" y="5"/>
                      </a:lnTo>
                      <a:lnTo>
                        <a:pt x="23" y="0"/>
                      </a:lnTo>
                      <a:lnTo>
                        <a:pt x="10" y="10"/>
                      </a:lnTo>
                      <a:lnTo>
                        <a:pt x="2" y="15"/>
                      </a:lnTo>
                      <a:lnTo>
                        <a:pt x="2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56" name="Freeform 306"/>
                <p:cNvSpPr>
                  <a:spLocks noChangeAspect="1"/>
                </p:cNvSpPr>
                <p:nvPr/>
              </p:nvSpPr>
              <p:spPr bwMode="auto">
                <a:xfrm>
                  <a:off x="5449" y="1940"/>
                  <a:ext cx="13" cy="24"/>
                </a:xfrm>
                <a:custGeom>
                  <a:avLst/>
                  <a:gdLst>
                    <a:gd name="T0" fmla="*/ 13 w 13"/>
                    <a:gd name="T1" fmla="*/ 0 h 24"/>
                    <a:gd name="T2" fmla="*/ 13 w 13"/>
                    <a:gd name="T3" fmla="*/ 0 h 24"/>
                    <a:gd name="T4" fmla="*/ 5 w 13"/>
                    <a:gd name="T5" fmla="*/ 5 h 24"/>
                    <a:gd name="T6" fmla="*/ 2 w 13"/>
                    <a:gd name="T7" fmla="*/ 11 h 24"/>
                    <a:gd name="T8" fmla="*/ 0 w 13"/>
                    <a:gd name="T9" fmla="*/ 18 h 24"/>
                    <a:gd name="T10" fmla="*/ 2 w 13"/>
                    <a:gd name="T11" fmla="*/ 24 h 24"/>
                    <a:gd name="T12" fmla="*/ 2 w 13"/>
                    <a:gd name="T13" fmla="*/ 18 h 24"/>
                    <a:gd name="T14" fmla="*/ 5 w 13"/>
                    <a:gd name="T15" fmla="*/ 18 h 24"/>
                    <a:gd name="T16" fmla="*/ 5 w 13"/>
                    <a:gd name="T17" fmla="*/ 13 h 24"/>
                    <a:gd name="T18" fmla="*/ 10 w 13"/>
                    <a:gd name="T19" fmla="*/ 8 h 24"/>
                    <a:gd name="T20" fmla="*/ 13 w 13"/>
                    <a:gd name="T21" fmla="*/ 5 h 24"/>
                    <a:gd name="T22" fmla="*/ 13 w 13"/>
                    <a:gd name="T23" fmla="*/ 5 h 24"/>
                    <a:gd name="T24" fmla="*/ 13 w 13"/>
                    <a:gd name="T25" fmla="*/ 0 h 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"/>
                    <a:gd name="T40" fmla="*/ 0 h 24"/>
                    <a:gd name="T41" fmla="*/ 13 w 13"/>
                    <a:gd name="T42" fmla="*/ 24 h 2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" h="24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5" y="5"/>
                      </a:lnTo>
                      <a:lnTo>
                        <a:pt x="2" y="11"/>
                      </a:lnTo>
                      <a:lnTo>
                        <a:pt x="0" y="18"/>
                      </a:lnTo>
                      <a:lnTo>
                        <a:pt x="2" y="24"/>
                      </a:lnTo>
                      <a:lnTo>
                        <a:pt x="2" y="18"/>
                      </a:lnTo>
                      <a:lnTo>
                        <a:pt x="5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3" y="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57" name="Freeform 307"/>
                <p:cNvSpPr>
                  <a:spLocks noChangeAspect="1"/>
                </p:cNvSpPr>
                <p:nvPr/>
              </p:nvSpPr>
              <p:spPr bwMode="auto">
                <a:xfrm>
                  <a:off x="5462" y="1935"/>
                  <a:ext cx="13" cy="10"/>
                </a:xfrm>
                <a:custGeom>
                  <a:avLst/>
                  <a:gdLst>
                    <a:gd name="T0" fmla="*/ 13 w 13"/>
                    <a:gd name="T1" fmla="*/ 0 h 10"/>
                    <a:gd name="T2" fmla="*/ 8 w 13"/>
                    <a:gd name="T3" fmla="*/ 3 h 10"/>
                    <a:gd name="T4" fmla="*/ 5 w 13"/>
                    <a:gd name="T5" fmla="*/ 5 h 10"/>
                    <a:gd name="T6" fmla="*/ 0 w 13"/>
                    <a:gd name="T7" fmla="*/ 5 h 10"/>
                    <a:gd name="T8" fmla="*/ 0 w 13"/>
                    <a:gd name="T9" fmla="*/ 10 h 10"/>
                    <a:gd name="T10" fmla="*/ 5 w 13"/>
                    <a:gd name="T11" fmla="*/ 8 h 10"/>
                    <a:gd name="T12" fmla="*/ 13 w 13"/>
                    <a:gd name="T13" fmla="*/ 3 h 10"/>
                    <a:gd name="T14" fmla="*/ 8 w 13"/>
                    <a:gd name="T15" fmla="*/ 3 h 10"/>
                    <a:gd name="T16" fmla="*/ 13 w 13"/>
                    <a:gd name="T17" fmla="*/ 0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0"/>
                    <a:gd name="T29" fmla="*/ 13 w 13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0">
                      <a:moveTo>
                        <a:pt x="13" y="0"/>
                      </a:move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8"/>
                      </a:lnTo>
                      <a:lnTo>
                        <a:pt x="13" y="3"/>
                      </a:lnTo>
                      <a:lnTo>
                        <a:pt x="8" y="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58" name="Freeform 308"/>
                <p:cNvSpPr>
                  <a:spLocks noChangeAspect="1"/>
                </p:cNvSpPr>
                <p:nvPr/>
              </p:nvSpPr>
              <p:spPr bwMode="auto">
                <a:xfrm>
                  <a:off x="5477" y="1791"/>
                  <a:ext cx="14" cy="21"/>
                </a:xfrm>
                <a:custGeom>
                  <a:avLst/>
                  <a:gdLst>
                    <a:gd name="T0" fmla="*/ 11 w 14"/>
                    <a:gd name="T1" fmla="*/ 21 h 21"/>
                    <a:gd name="T2" fmla="*/ 6 w 14"/>
                    <a:gd name="T3" fmla="*/ 21 h 21"/>
                    <a:gd name="T4" fmla="*/ 0 w 14"/>
                    <a:gd name="T5" fmla="*/ 16 h 21"/>
                    <a:gd name="T6" fmla="*/ 6 w 14"/>
                    <a:gd name="T7" fmla="*/ 8 h 21"/>
                    <a:gd name="T8" fmla="*/ 14 w 14"/>
                    <a:gd name="T9" fmla="*/ 3 h 21"/>
                    <a:gd name="T10" fmla="*/ 14 w 14"/>
                    <a:gd name="T11" fmla="*/ 0 h 21"/>
                    <a:gd name="T12" fmla="*/ 14 w 14"/>
                    <a:gd name="T13" fmla="*/ 5 h 21"/>
                    <a:gd name="T14" fmla="*/ 11 w 14"/>
                    <a:gd name="T15" fmla="*/ 13 h 21"/>
                    <a:gd name="T16" fmla="*/ 11 w 14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21"/>
                    <a:gd name="T29" fmla="*/ 14 w 14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21">
                      <a:moveTo>
                        <a:pt x="11" y="21"/>
                      </a:moveTo>
                      <a:lnTo>
                        <a:pt x="6" y="21"/>
                      </a:lnTo>
                      <a:lnTo>
                        <a:pt x="0" y="16"/>
                      </a:lnTo>
                      <a:lnTo>
                        <a:pt x="6" y="8"/>
                      </a:lnTo>
                      <a:lnTo>
                        <a:pt x="14" y="3"/>
                      </a:lnTo>
                      <a:lnTo>
                        <a:pt x="14" y="0"/>
                      </a:lnTo>
                      <a:lnTo>
                        <a:pt x="14" y="5"/>
                      </a:lnTo>
                      <a:lnTo>
                        <a:pt x="11" y="13"/>
                      </a:lnTo>
                      <a:lnTo>
                        <a:pt x="11" y="21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59" name="Freeform 309"/>
                <p:cNvSpPr>
                  <a:spLocks noChangeAspect="1"/>
                </p:cNvSpPr>
                <p:nvPr/>
              </p:nvSpPr>
              <p:spPr bwMode="auto">
                <a:xfrm>
                  <a:off x="5477" y="1807"/>
                  <a:ext cx="11" cy="8"/>
                </a:xfrm>
                <a:custGeom>
                  <a:avLst/>
                  <a:gdLst>
                    <a:gd name="T0" fmla="*/ 0 w 11"/>
                    <a:gd name="T1" fmla="*/ 0 h 8"/>
                    <a:gd name="T2" fmla="*/ 0 w 11"/>
                    <a:gd name="T3" fmla="*/ 0 h 8"/>
                    <a:gd name="T4" fmla="*/ 6 w 11"/>
                    <a:gd name="T5" fmla="*/ 5 h 8"/>
                    <a:gd name="T6" fmla="*/ 11 w 11"/>
                    <a:gd name="T7" fmla="*/ 8 h 8"/>
                    <a:gd name="T8" fmla="*/ 11 w 11"/>
                    <a:gd name="T9" fmla="*/ 3 h 8"/>
                    <a:gd name="T10" fmla="*/ 8 w 11"/>
                    <a:gd name="T11" fmla="*/ 3 h 8"/>
                    <a:gd name="T12" fmla="*/ 3 w 11"/>
                    <a:gd name="T13" fmla="*/ 0 h 8"/>
                    <a:gd name="T14" fmla="*/ 3 w 11"/>
                    <a:gd name="T15" fmla="*/ 0 h 8"/>
                    <a:gd name="T16" fmla="*/ 0 w 11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8"/>
                    <a:gd name="T29" fmla="*/ 11 w 11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1" y="8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60" name="Freeform 310"/>
                <p:cNvSpPr>
                  <a:spLocks noChangeAspect="1"/>
                </p:cNvSpPr>
                <p:nvPr/>
              </p:nvSpPr>
              <p:spPr bwMode="auto">
                <a:xfrm>
                  <a:off x="5477" y="1794"/>
                  <a:ext cx="14" cy="13"/>
                </a:xfrm>
                <a:custGeom>
                  <a:avLst/>
                  <a:gdLst>
                    <a:gd name="T0" fmla="*/ 11 w 14"/>
                    <a:gd name="T1" fmla="*/ 0 h 13"/>
                    <a:gd name="T2" fmla="*/ 11 w 14"/>
                    <a:gd name="T3" fmla="*/ 0 h 13"/>
                    <a:gd name="T4" fmla="*/ 6 w 14"/>
                    <a:gd name="T5" fmla="*/ 5 h 13"/>
                    <a:gd name="T6" fmla="*/ 0 w 14"/>
                    <a:gd name="T7" fmla="*/ 13 h 13"/>
                    <a:gd name="T8" fmla="*/ 3 w 14"/>
                    <a:gd name="T9" fmla="*/ 13 h 13"/>
                    <a:gd name="T10" fmla="*/ 8 w 14"/>
                    <a:gd name="T11" fmla="*/ 8 h 13"/>
                    <a:gd name="T12" fmla="*/ 14 w 14"/>
                    <a:gd name="T13" fmla="*/ 0 h 13"/>
                    <a:gd name="T14" fmla="*/ 14 w 14"/>
                    <a:gd name="T15" fmla="*/ 0 h 13"/>
                    <a:gd name="T16" fmla="*/ 11 w 14"/>
                    <a:gd name="T17" fmla="*/ 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13"/>
                    <a:gd name="T29" fmla="*/ 14 w 14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13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0" y="13"/>
                      </a:lnTo>
                      <a:lnTo>
                        <a:pt x="3" y="13"/>
                      </a:lnTo>
                      <a:lnTo>
                        <a:pt x="8" y="8"/>
                      </a:lnTo>
                      <a:lnTo>
                        <a:pt x="14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61" name="Freeform 311"/>
                <p:cNvSpPr>
                  <a:spLocks noChangeAspect="1"/>
                </p:cNvSpPr>
                <p:nvPr/>
              </p:nvSpPr>
              <p:spPr bwMode="auto">
                <a:xfrm>
                  <a:off x="5488" y="1791"/>
                  <a:ext cx="5" cy="8"/>
                </a:xfrm>
                <a:custGeom>
                  <a:avLst/>
                  <a:gdLst>
                    <a:gd name="T0" fmla="*/ 5 w 5"/>
                    <a:gd name="T1" fmla="*/ 8 h 8"/>
                    <a:gd name="T2" fmla="*/ 5 w 5"/>
                    <a:gd name="T3" fmla="*/ 8 h 8"/>
                    <a:gd name="T4" fmla="*/ 5 w 5"/>
                    <a:gd name="T5" fmla="*/ 0 h 8"/>
                    <a:gd name="T6" fmla="*/ 0 w 5"/>
                    <a:gd name="T7" fmla="*/ 3 h 8"/>
                    <a:gd name="T8" fmla="*/ 3 w 5"/>
                    <a:gd name="T9" fmla="*/ 3 h 8"/>
                    <a:gd name="T10" fmla="*/ 3 w 5"/>
                    <a:gd name="T11" fmla="*/ 3 h 8"/>
                    <a:gd name="T12" fmla="*/ 3 w 5"/>
                    <a:gd name="T13" fmla="*/ 5 h 8"/>
                    <a:gd name="T14" fmla="*/ 3 w 5"/>
                    <a:gd name="T15" fmla="*/ 5 h 8"/>
                    <a:gd name="T16" fmla="*/ 5 w 5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8"/>
                    <a:gd name="T29" fmla="*/ 5 w 5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8">
                      <a:moveTo>
                        <a:pt x="5" y="8"/>
                      </a:moveTo>
                      <a:lnTo>
                        <a:pt x="5" y="8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62" name="Freeform 312"/>
                <p:cNvSpPr>
                  <a:spLocks noChangeAspect="1"/>
                </p:cNvSpPr>
                <p:nvPr/>
              </p:nvSpPr>
              <p:spPr bwMode="auto">
                <a:xfrm>
                  <a:off x="5485" y="1796"/>
                  <a:ext cx="8" cy="19"/>
                </a:xfrm>
                <a:custGeom>
                  <a:avLst/>
                  <a:gdLst>
                    <a:gd name="T0" fmla="*/ 3 w 8"/>
                    <a:gd name="T1" fmla="*/ 19 h 19"/>
                    <a:gd name="T2" fmla="*/ 6 w 8"/>
                    <a:gd name="T3" fmla="*/ 14 h 19"/>
                    <a:gd name="T4" fmla="*/ 6 w 8"/>
                    <a:gd name="T5" fmla="*/ 8 h 19"/>
                    <a:gd name="T6" fmla="*/ 8 w 8"/>
                    <a:gd name="T7" fmla="*/ 3 h 19"/>
                    <a:gd name="T8" fmla="*/ 6 w 8"/>
                    <a:gd name="T9" fmla="*/ 0 h 19"/>
                    <a:gd name="T10" fmla="*/ 0 w 8"/>
                    <a:gd name="T11" fmla="*/ 8 h 19"/>
                    <a:gd name="T12" fmla="*/ 0 w 8"/>
                    <a:gd name="T13" fmla="*/ 16 h 19"/>
                    <a:gd name="T14" fmla="*/ 3 w 8"/>
                    <a:gd name="T15" fmla="*/ 14 h 19"/>
                    <a:gd name="T16" fmla="*/ 3 w 8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9"/>
                    <a:gd name="T29" fmla="*/ 8 w 8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9">
                      <a:moveTo>
                        <a:pt x="3" y="19"/>
                      </a:moveTo>
                      <a:lnTo>
                        <a:pt x="6" y="14"/>
                      </a:lnTo>
                      <a:lnTo>
                        <a:pt x="6" y="8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3" y="14"/>
                      </a:lnTo>
                      <a:lnTo>
                        <a:pt x="3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63" name="Freeform 313"/>
                <p:cNvSpPr>
                  <a:spLocks noChangeAspect="1"/>
                </p:cNvSpPr>
                <p:nvPr/>
              </p:nvSpPr>
              <p:spPr bwMode="auto">
                <a:xfrm>
                  <a:off x="5480" y="1841"/>
                  <a:ext cx="16" cy="3"/>
                </a:xfrm>
                <a:custGeom>
                  <a:avLst/>
                  <a:gdLst>
                    <a:gd name="T0" fmla="*/ 13 w 16"/>
                    <a:gd name="T1" fmla="*/ 3 h 3"/>
                    <a:gd name="T2" fmla="*/ 5 w 16"/>
                    <a:gd name="T3" fmla="*/ 3 h 3"/>
                    <a:gd name="T4" fmla="*/ 0 w 16"/>
                    <a:gd name="T5" fmla="*/ 3 h 3"/>
                    <a:gd name="T6" fmla="*/ 0 w 16"/>
                    <a:gd name="T7" fmla="*/ 0 h 3"/>
                    <a:gd name="T8" fmla="*/ 0 w 16"/>
                    <a:gd name="T9" fmla="*/ 0 h 3"/>
                    <a:gd name="T10" fmla="*/ 3 w 16"/>
                    <a:gd name="T11" fmla="*/ 0 h 3"/>
                    <a:gd name="T12" fmla="*/ 11 w 16"/>
                    <a:gd name="T13" fmla="*/ 0 h 3"/>
                    <a:gd name="T14" fmla="*/ 16 w 16"/>
                    <a:gd name="T15" fmla="*/ 0 h 3"/>
                    <a:gd name="T16" fmla="*/ 13 w 16"/>
                    <a:gd name="T17" fmla="*/ 3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3"/>
                    <a:gd name="T29" fmla="*/ 16 w 16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3">
                      <a:moveTo>
                        <a:pt x="13" y="3"/>
                      </a:move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64" name="Freeform 314"/>
                <p:cNvSpPr>
                  <a:spLocks noChangeAspect="1"/>
                </p:cNvSpPr>
                <p:nvPr/>
              </p:nvSpPr>
              <p:spPr bwMode="auto">
                <a:xfrm>
                  <a:off x="5477" y="1841"/>
                  <a:ext cx="16" cy="5"/>
                </a:xfrm>
                <a:custGeom>
                  <a:avLst/>
                  <a:gdLst>
                    <a:gd name="T0" fmla="*/ 0 w 16"/>
                    <a:gd name="T1" fmla="*/ 3 h 5"/>
                    <a:gd name="T2" fmla="*/ 0 w 16"/>
                    <a:gd name="T3" fmla="*/ 3 h 5"/>
                    <a:gd name="T4" fmla="*/ 8 w 16"/>
                    <a:gd name="T5" fmla="*/ 5 h 5"/>
                    <a:gd name="T6" fmla="*/ 16 w 16"/>
                    <a:gd name="T7" fmla="*/ 5 h 5"/>
                    <a:gd name="T8" fmla="*/ 16 w 16"/>
                    <a:gd name="T9" fmla="*/ 0 h 5"/>
                    <a:gd name="T10" fmla="*/ 8 w 16"/>
                    <a:gd name="T11" fmla="*/ 3 h 5"/>
                    <a:gd name="T12" fmla="*/ 3 w 16"/>
                    <a:gd name="T13" fmla="*/ 3 h 5"/>
                    <a:gd name="T14" fmla="*/ 3 w 16"/>
                    <a:gd name="T15" fmla="*/ 3 h 5"/>
                    <a:gd name="T16" fmla="*/ 0 w 16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5"/>
                    <a:gd name="T29" fmla="*/ 16 w 16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5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8" y="3"/>
                      </a:lnTo>
                      <a:lnTo>
                        <a:pt x="3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65" name="Freeform 315"/>
                <p:cNvSpPr>
                  <a:spLocks noChangeAspect="1"/>
                </p:cNvSpPr>
                <p:nvPr/>
              </p:nvSpPr>
              <p:spPr bwMode="auto">
                <a:xfrm>
                  <a:off x="5477" y="1838"/>
                  <a:ext cx="6" cy="6"/>
                </a:xfrm>
                <a:custGeom>
                  <a:avLst/>
                  <a:gdLst>
                    <a:gd name="T0" fmla="*/ 3 w 6"/>
                    <a:gd name="T1" fmla="*/ 0 h 6"/>
                    <a:gd name="T2" fmla="*/ 3 w 6"/>
                    <a:gd name="T3" fmla="*/ 0 h 6"/>
                    <a:gd name="T4" fmla="*/ 0 w 6"/>
                    <a:gd name="T5" fmla="*/ 3 h 6"/>
                    <a:gd name="T6" fmla="*/ 0 w 6"/>
                    <a:gd name="T7" fmla="*/ 6 h 6"/>
                    <a:gd name="T8" fmla="*/ 3 w 6"/>
                    <a:gd name="T9" fmla="*/ 6 h 6"/>
                    <a:gd name="T10" fmla="*/ 6 w 6"/>
                    <a:gd name="T11" fmla="*/ 6 h 6"/>
                    <a:gd name="T12" fmla="*/ 6 w 6"/>
                    <a:gd name="T13" fmla="*/ 6 h 6"/>
                    <a:gd name="T14" fmla="*/ 3 w 6"/>
                    <a:gd name="T15" fmla="*/ 6 h 6"/>
                    <a:gd name="T16" fmla="*/ 3 w 6"/>
                    <a:gd name="T17" fmla="*/ 0 h 6"/>
                    <a:gd name="T18" fmla="*/ 3 w 6"/>
                    <a:gd name="T19" fmla="*/ 0 h 6"/>
                    <a:gd name="T20" fmla="*/ 3 w 6"/>
                    <a:gd name="T21" fmla="*/ 0 h 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"/>
                    <a:gd name="T34" fmla="*/ 0 h 6"/>
                    <a:gd name="T35" fmla="*/ 6 w 6"/>
                    <a:gd name="T36" fmla="*/ 6 h 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" h="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66" name="Freeform 316"/>
                <p:cNvSpPr>
                  <a:spLocks noChangeAspect="1"/>
                </p:cNvSpPr>
                <p:nvPr/>
              </p:nvSpPr>
              <p:spPr bwMode="auto">
                <a:xfrm>
                  <a:off x="5480" y="1838"/>
                  <a:ext cx="13" cy="6"/>
                </a:xfrm>
                <a:custGeom>
                  <a:avLst/>
                  <a:gdLst>
                    <a:gd name="T0" fmla="*/ 11 w 13"/>
                    <a:gd name="T1" fmla="*/ 0 h 6"/>
                    <a:gd name="T2" fmla="*/ 11 w 13"/>
                    <a:gd name="T3" fmla="*/ 0 h 6"/>
                    <a:gd name="T4" fmla="*/ 3 w 13"/>
                    <a:gd name="T5" fmla="*/ 3 h 6"/>
                    <a:gd name="T6" fmla="*/ 0 w 13"/>
                    <a:gd name="T7" fmla="*/ 0 h 6"/>
                    <a:gd name="T8" fmla="*/ 0 w 13"/>
                    <a:gd name="T9" fmla="*/ 6 h 6"/>
                    <a:gd name="T10" fmla="*/ 3 w 13"/>
                    <a:gd name="T11" fmla="*/ 6 h 6"/>
                    <a:gd name="T12" fmla="*/ 13 w 13"/>
                    <a:gd name="T13" fmla="*/ 6 h 6"/>
                    <a:gd name="T14" fmla="*/ 13 w 13"/>
                    <a:gd name="T15" fmla="*/ 6 h 6"/>
                    <a:gd name="T16" fmla="*/ 11 w 13"/>
                    <a:gd name="T17" fmla="*/ 0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6"/>
                    <a:gd name="T29" fmla="*/ 13 w 13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6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13" y="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67" name="Freeform 317"/>
                <p:cNvSpPr>
                  <a:spLocks noChangeAspect="1"/>
                </p:cNvSpPr>
                <p:nvPr/>
              </p:nvSpPr>
              <p:spPr bwMode="auto">
                <a:xfrm>
                  <a:off x="5491" y="1838"/>
                  <a:ext cx="5" cy="8"/>
                </a:xfrm>
                <a:custGeom>
                  <a:avLst/>
                  <a:gdLst>
                    <a:gd name="T0" fmla="*/ 2 w 5"/>
                    <a:gd name="T1" fmla="*/ 8 h 8"/>
                    <a:gd name="T2" fmla="*/ 2 w 5"/>
                    <a:gd name="T3" fmla="*/ 8 h 8"/>
                    <a:gd name="T4" fmla="*/ 5 w 5"/>
                    <a:gd name="T5" fmla="*/ 3 h 8"/>
                    <a:gd name="T6" fmla="*/ 0 w 5"/>
                    <a:gd name="T7" fmla="*/ 0 h 8"/>
                    <a:gd name="T8" fmla="*/ 2 w 5"/>
                    <a:gd name="T9" fmla="*/ 6 h 8"/>
                    <a:gd name="T10" fmla="*/ 2 w 5"/>
                    <a:gd name="T11" fmla="*/ 6 h 8"/>
                    <a:gd name="T12" fmla="*/ 0 w 5"/>
                    <a:gd name="T13" fmla="*/ 3 h 8"/>
                    <a:gd name="T14" fmla="*/ 2 w 5"/>
                    <a:gd name="T15" fmla="*/ 3 h 8"/>
                    <a:gd name="T16" fmla="*/ 2 w 5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8"/>
                    <a:gd name="T29" fmla="*/ 5 w 5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8">
                      <a:moveTo>
                        <a:pt x="2" y="8"/>
                      </a:moveTo>
                      <a:lnTo>
                        <a:pt x="2" y="8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68" name="Freeform 318"/>
                <p:cNvSpPr>
                  <a:spLocks noChangeAspect="1"/>
                </p:cNvSpPr>
                <p:nvPr/>
              </p:nvSpPr>
              <p:spPr bwMode="auto">
                <a:xfrm>
                  <a:off x="5543" y="1867"/>
                  <a:ext cx="15" cy="16"/>
                </a:xfrm>
                <a:custGeom>
                  <a:avLst/>
                  <a:gdLst>
                    <a:gd name="T0" fmla="*/ 2 w 15"/>
                    <a:gd name="T1" fmla="*/ 3 h 16"/>
                    <a:gd name="T2" fmla="*/ 0 w 15"/>
                    <a:gd name="T3" fmla="*/ 5 h 16"/>
                    <a:gd name="T4" fmla="*/ 0 w 15"/>
                    <a:gd name="T5" fmla="*/ 10 h 16"/>
                    <a:gd name="T6" fmla="*/ 2 w 15"/>
                    <a:gd name="T7" fmla="*/ 13 h 16"/>
                    <a:gd name="T8" fmla="*/ 2 w 15"/>
                    <a:gd name="T9" fmla="*/ 13 h 16"/>
                    <a:gd name="T10" fmla="*/ 5 w 15"/>
                    <a:gd name="T11" fmla="*/ 16 h 16"/>
                    <a:gd name="T12" fmla="*/ 10 w 15"/>
                    <a:gd name="T13" fmla="*/ 13 h 16"/>
                    <a:gd name="T14" fmla="*/ 15 w 15"/>
                    <a:gd name="T15" fmla="*/ 8 h 16"/>
                    <a:gd name="T16" fmla="*/ 13 w 15"/>
                    <a:gd name="T17" fmla="*/ 0 h 16"/>
                    <a:gd name="T18" fmla="*/ 8 w 15"/>
                    <a:gd name="T19" fmla="*/ 0 h 16"/>
                    <a:gd name="T20" fmla="*/ 2 w 15"/>
                    <a:gd name="T21" fmla="*/ 3 h 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"/>
                    <a:gd name="T34" fmla="*/ 0 h 16"/>
                    <a:gd name="T35" fmla="*/ 15 w 15"/>
                    <a:gd name="T36" fmla="*/ 16 h 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" h="16">
                      <a:moveTo>
                        <a:pt x="2" y="3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2" y="13"/>
                      </a:lnTo>
                      <a:lnTo>
                        <a:pt x="5" y="16"/>
                      </a:lnTo>
                      <a:lnTo>
                        <a:pt x="10" y="13"/>
                      </a:lnTo>
                      <a:lnTo>
                        <a:pt x="15" y="8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69" name="Freeform 319"/>
                <p:cNvSpPr>
                  <a:spLocks noChangeAspect="1"/>
                </p:cNvSpPr>
                <p:nvPr/>
              </p:nvSpPr>
              <p:spPr bwMode="auto">
                <a:xfrm>
                  <a:off x="5543" y="1870"/>
                  <a:ext cx="5" cy="7"/>
                </a:xfrm>
                <a:custGeom>
                  <a:avLst/>
                  <a:gdLst>
                    <a:gd name="T0" fmla="*/ 2 w 5"/>
                    <a:gd name="T1" fmla="*/ 5 h 7"/>
                    <a:gd name="T2" fmla="*/ 2 w 5"/>
                    <a:gd name="T3" fmla="*/ 5 h 7"/>
                    <a:gd name="T4" fmla="*/ 2 w 5"/>
                    <a:gd name="T5" fmla="*/ 5 h 7"/>
                    <a:gd name="T6" fmla="*/ 5 w 5"/>
                    <a:gd name="T7" fmla="*/ 2 h 7"/>
                    <a:gd name="T8" fmla="*/ 2 w 5"/>
                    <a:gd name="T9" fmla="*/ 0 h 7"/>
                    <a:gd name="T10" fmla="*/ 0 w 5"/>
                    <a:gd name="T11" fmla="*/ 2 h 7"/>
                    <a:gd name="T12" fmla="*/ 0 w 5"/>
                    <a:gd name="T13" fmla="*/ 7 h 7"/>
                    <a:gd name="T14" fmla="*/ 0 w 5"/>
                    <a:gd name="T15" fmla="*/ 7 h 7"/>
                    <a:gd name="T16" fmla="*/ 2 w 5"/>
                    <a:gd name="T17" fmla="*/ 5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7"/>
                    <a:gd name="T29" fmla="*/ 5 w 5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7">
                      <a:moveTo>
                        <a:pt x="2" y="5"/>
                      </a:moveTo>
                      <a:lnTo>
                        <a:pt x="2" y="5"/>
                      </a:lnTo>
                      <a:lnTo>
                        <a:pt x="5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7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70" name="Freeform 320"/>
                <p:cNvSpPr>
                  <a:spLocks noChangeAspect="1"/>
                </p:cNvSpPr>
                <p:nvPr/>
              </p:nvSpPr>
              <p:spPr bwMode="auto">
                <a:xfrm>
                  <a:off x="5543" y="1875"/>
                  <a:ext cx="5" cy="8"/>
                </a:xfrm>
                <a:custGeom>
                  <a:avLst/>
                  <a:gdLst>
                    <a:gd name="T0" fmla="*/ 2 w 5"/>
                    <a:gd name="T1" fmla="*/ 5 h 8"/>
                    <a:gd name="T2" fmla="*/ 5 w 5"/>
                    <a:gd name="T3" fmla="*/ 5 h 8"/>
                    <a:gd name="T4" fmla="*/ 5 w 5"/>
                    <a:gd name="T5" fmla="*/ 5 h 8"/>
                    <a:gd name="T6" fmla="*/ 2 w 5"/>
                    <a:gd name="T7" fmla="*/ 0 h 8"/>
                    <a:gd name="T8" fmla="*/ 0 w 5"/>
                    <a:gd name="T9" fmla="*/ 2 h 8"/>
                    <a:gd name="T10" fmla="*/ 0 w 5"/>
                    <a:gd name="T11" fmla="*/ 8 h 8"/>
                    <a:gd name="T12" fmla="*/ 0 w 5"/>
                    <a:gd name="T13" fmla="*/ 5 h 8"/>
                    <a:gd name="T14" fmla="*/ 2 w 5"/>
                    <a:gd name="T15" fmla="*/ 8 h 8"/>
                    <a:gd name="T16" fmla="*/ 0 w 5"/>
                    <a:gd name="T17" fmla="*/ 5 h 8"/>
                    <a:gd name="T18" fmla="*/ 0 w 5"/>
                    <a:gd name="T19" fmla="*/ 8 h 8"/>
                    <a:gd name="T20" fmla="*/ 2 w 5"/>
                    <a:gd name="T21" fmla="*/ 8 h 8"/>
                    <a:gd name="T22" fmla="*/ 2 w 5"/>
                    <a:gd name="T23" fmla="*/ 5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"/>
                    <a:gd name="T37" fmla="*/ 0 h 8"/>
                    <a:gd name="T38" fmla="*/ 5 w 5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" h="8">
                      <a:moveTo>
                        <a:pt x="2" y="5"/>
                      </a:moveTo>
                      <a:lnTo>
                        <a:pt x="5" y="5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8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71" name="Freeform 321"/>
                <p:cNvSpPr>
                  <a:spLocks noChangeAspect="1"/>
                </p:cNvSpPr>
                <p:nvPr/>
              </p:nvSpPr>
              <p:spPr bwMode="auto">
                <a:xfrm>
                  <a:off x="5545" y="1880"/>
                  <a:ext cx="11" cy="3"/>
                </a:xfrm>
                <a:custGeom>
                  <a:avLst/>
                  <a:gdLst>
                    <a:gd name="T0" fmla="*/ 8 w 11"/>
                    <a:gd name="T1" fmla="*/ 0 h 3"/>
                    <a:gd name="T2" fmla="*/ 8 w 11"/>
                    <a:gd name="T3" fmla="*/ 0 h 3"/>
                    <a:gd name="T4" fmla="*/ 3 w 11"/>
                    <a:gd name="T5" fmla="*/ 0 h 3"/>
                    <a:gd name="T6" fmla="*/ 0 w 11"/>
                    <a:gd name="T7" fmla="*/ 0 h 3"/>
                    <a:gd name="T8" fmla="*/ 0 w 11"/>
                    <a:gd name="T9" fmla="*/ 3 h 3"/>
                    <a:gd name="T10" fmla="*/ 3 w 11"/>
                    <a:gd name="T11" fmla="*/ 3 h 3"/>
                    <a:gd name="T12" fmla="*/ 11 w 11"/>
                    <a:gd name="T13" fmla="*/ 3 h 3"/>
                    <a:gd name="T14" fmla="*/ 11 w 11"/>
                    <a:gd name="T15" fmla="*/ 3 h 3"/>
                    <a:gd name="T16" fmla="*/ 8 w 11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"/>
                    <a:gd name="T29" fmla="*/ 11 w 11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11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72" name="Freeform 322"/>
                <p:cNvSpPr>
                  <a:spLocks noChangeAspect="1"/>
                </p:cNvSpPr>
                <p:nvPr/>
              </p:nvSpPr>
              <p:spPr bwMode="auto">
                <a:xfrm>
                  <a:off x="5553" y="1864"/>
                  <a:ext cx="5" cy="19"/>
                </a:xfrm>
                <a:custGeom>
                  <a:avLst/>
                  <a:gdLst>
                    <a:gd name="T0" fmla="*/ 3 w 5"/>
                    <a:gd name="T1" fmla="*/ 3 h 19"/>
                    <a:gd name="T2" fmla="*/ 3 w 5"/>
                    <a:gd name="T3" fmla="*/ 3 h 19"/>
                    <a:gd name="T4" fmla="*/ 3 w 5"/>
                    <a:gd name="T5" fmla="*/ 11 h 19"/>
                    <a:gd name="T6" fmla="*/ 0 w 5"/>
                    <a:gd name="T7" fmla="*/ 16 h 19"/>
                    <a:gd name="T8" fmla="*/ 3 w 5"/>
                    <a:gd name="T9" fmla="*/ 19 h 19"/>
                    <a:gd name="T10" fmla="*/ 5 w 5"/>
                    <a:gd name="T11" fmla="*/ 11 h 19"/>
                    <a:gd name="T12" fmla="*/ 5 w 5"/>
                    <a:gd name="T13" fmla="*/ 0 h 19"/>
                    <a:gd name="T14" fmla="*/ 5 w 5"/>
                    <a:gd name="T15" fmla="*/ 0 h 19"/>
                    <a:gd name="T16" fmla="*/ 3 w 5"/>
                    <a:gd name="T17" fmla="*/ 3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9"/>
                    <a:gd name="T29" fmla="*/ 5 w 5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9">
                      <a:moveTo>
                        <a:pt x="3" y="3"/>
                      </a:moveTo>
                      <a:lnTo>
                        <a:pt x="3" y="3"/>
                      </a:lnTo>
                      <a:lnTo>
                        <a:pt x="3" y="11"/>
                      </a:lnTo>
                      <a:lnTo>
                        <a:pt x="0" y="16"/>
                      </a:lnTo>
                      <a:lnTo>
                        <a:pt x="3" y="19"/>
                      </a:lnTo>
                      <a:lnTo>
                        <a:pt x="5" y="11"/>
                      </a:lnTo>
                      <a:lnTo>
                        <a:pt x="5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73" name="Freeform 323"/>
                <p:cNvSpPr>
                  <a:spLocks noChangeAspect="1"/>
                </p:cNvSpPr>
                <p:nvPr/>
              </p:nvSpPr>
              <p:spPr bwMode="auto">
                <a:xfrm>
                  <a:off x="5545" y="1864"/>
                  <a:ext cx="13" cy="8"/>
                </a:xfrm>
                <a:custGeom>
                  <a:avLst/>
                  <a:gdLst>
                    <a:gd name="T0" fmla="*/ 3 w 13"/>
                    <a:gd name="T1" fmla="*/ 8 h 8"/>
                    <a:gd name="T2" fmla="*/ 3 w 13"/>
                    <a:gd name="T3" fmla="*/ 8 h 8"/>
                    <a:gd name="T4" fmla="*/ 6 w 13"/>
                    <a:gd name="T5" fmla="*/ 6 h 8"/>
                    <a:gd name="T6" fmla="*/ 11 w 13"/>
                    <a:gd name="T7" fmla="*/ 3 h 8"/>
                    <a:gd name="T8" fmla="*/ 13 w 13"/>
                    <a:gd name="T9" fmla="*/ 0 h 8"/>
                    <a:gd name="T10" fmla="*/ 6 w 13"/>
                    <a:gd name="T11" fmla="*/ 0 h 8"/>
                    <a:gd name="T12" fmla="*/ 0 w 13"/>
                    <a:gd name="T13" fmla="*/ 6 h 8"/>
                    <a:gd name="T14" fmla="*/ 0 w 13"/>
                    <a:gd name="T15" fmla="*/ 6 h 8"/>
                    <a:gd name="T16" fmla="*/ 3 w 13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8"/>
                    <a:gd name="T29" fmla="*/ 13 w 13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8">
                      <a:moveTo>
                        <a:pt x="3" y="8"/>
                      </a:moveTo>
                      <a:lnTo>
                        <a:pt x="3" y="8"/>
                      </a:lnTo>
                      <a:lnTo>
                        <a:pt x="6" y="6"/>
                      </a:lnTo>
                      <a:lnTo>
                        <a:pt x="11" y="3"/>
                      </a:lnTo>
                      <a:lnTo>
                        <a:pt x="13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74" name="Freeform 324"/>
                <p:cNvSpPr>
                  <a:spLocks noChangeAspect="1"/>
                </p:cNvSpPr>
                <p:nvPr/>
              </p:nvSpPr>
              <p:spPr bwMode="auto">
                <a:xfrm>
                  <a:off x="5483" y="1846"/>
                  <a:ext cx="23" cy="34"/>
                </a:xfrm>
                <a:custGeom>
                  <a:avLst/>
                  <a:gdLst>
                    <a:gd name="T0" fmla="*/ 23 w 23"/>
                    <a:gd name="T1" fmla="*/ 34 h 34"/>
                    <a:gd name="T2" fmla="*/ 15 w 23"/>
                    <a:gd name="T3" fmla="*/ 34 h 34"/>
                    <a:gd name="T4" fmla="*/ 0 w 23"/>
                    <a:gd name="T5" fmla="*/ 34 h 34"/>
                    <a:gd name="T6" fmla="*/ 0 w 23"/>
                    <a:gd name="T7" fmla="*/ 18 h 34"/>
                    <a:gd name="T8" fmla="*/ 5 w 23"/>
                    <a:gd name="T9" fmla="*/ 3 h 34"/>
                    <a:gd name="T10" fmla="*/ 5 w 23"/>
                    <a:gd name="T11" fmla="*/ 3 h 34"/>
                    <a:gd name="T12" fmla="*/ 10 w 23"/>
                    <a:gd name="T13" fmla="*/ 0 h 34"/>
                    <a:gd name="T14" fmla="*/ 18 w 23"/>
                    <a:gd name="T15" fmla="*/ 16 h 34"/>
                    <a:gd name="T16" fmla="*/ 23 w 23"/>
                    <a:gd name="T17" fmla="*/ 34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3"/>
                    <a:gd name="T28" fmla="*/ 0 h 34"/>
                    <a:gd name="T29" fmla="*/ 23 w 23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3" h="34">
                      <a:moveTo>
                        <a:pt x="23" y="34"/>
                      </a:moveTo>
                      <a:lnTo>
                        <a:pt x="15" y="34"/>
                      </a:lnTo>
                      <a:lnTo>
                        <a:pt x="0" y="34"/>
                      </a:lnTo>
                      <a:lnTo>
                        <a:pt x="0" y="18"/>
                      </a:lnTo>
                      <a:lnTo>
                        <a:pt x="5" y="3"/>
                      </a:lnTo>
                      <a:lnTo>
                        <a:pt x="10" y="0"/>
                      </a:lnTo>
                      <a:lnTo>
                        <a:pt x="18" y="16"/>
                      </a:lnTo>
                      <a:lnTo>
                        <a:pt x="23" y="34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75" name="Freeform 325"/>
                <p:cNvSpPr>
                  <a:spLocks noChangeAspect="1"/>
                </p:cNvSpPr>
                <p:nvPr/>
              </p:nvSpPr>
              <p:spPr bwMode="auto">
                <a:xfrm>
                  <a:off x="5483" y="1877"/>
                  <a:ext cx="26" cy="6"/>
                </a:xfrm>
                <a:custGeom>
                  <a:avLst/>
                  <a:gdLst>
                    <a:gd name="T0" fmla="*/ 0 w 26"/>
                    <a:gd name="T1" fmla="*/ 6 h 6"/>
                    <a:gd name="T2" fmla="*/ 0 w 26"/>
                    <a:gd name="T3" fmla="*/ 6 h 6"/>
                    <a:gd name="T4" fmla="*/ 15 w 26"/>
                    <a:gd name="T5" fmla="*/ 6 h 6"/>
                    <a:gd name="T6" fmla="*/ 26 w 26"/>
                    <a:gd name="T7" fmla="*/ 3 h 6"/>
                    <a:gd name="T8" fmla="*/ 23 w 26"/>
                    <a:gd name="T9" fmla="*/ 0 h 6"/>
                    <a:gd name="T10" fmla="*/ 15 w 26"/>
                    <a:gd name="T11" fmla="*/ 3 h 6"/>
                    <a:gd name="T12" fmla="*/ 2 w 26"/>
                    <a:gd name="T13" fmla="*/ 3 h 6"/>
                    <a:gd name="T14" fmla="*/ 2 w 26"/>
                    <a:gd name="T15" fmla="*/ 3 h 6"/>
                    <a:gd name="T16" fmla="*/ 0 w 26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6"/>
                    <a:gd name="T29" fmla="*/ 26 w 26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5" y="6"/>
                      </a:lnTo>
                      <a:lnTo>
                        <a:pt x="26" y="3"/>
                      </a:lnTo>
                      <a:lnTo>
                        <a:pt x="23" y="0"/>
                      </a:lnTo>
                      <a:lnTo>
                        <a:pt x="15" y="3"/>
                      </a:lnTo>
                      <a:lnTo>
                        <a:pt x="2" y="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76" name="Freeform 326"/>
                <p:cNvSpPr>
                  <a:spLocks noChangeAspect="1"/>
                </p:cNvSpPr>
                <p:nvPr/>
              </p:nvSpPr>
              <p:spPr bwMode="auto">
                <a:xfrm>
                  <a:off x="5480" y="1846"/>
                  <a:ext cx="8" cy="37"/>
                </a:xfrm>
                <a:custGeom>
                  <a:avLst/>
                  <a:gdLst>
                    <a:gd name="T0" fmla="*/ 5 w 8"/>
                    <a:gd name="T1" fmla="*/ 0 h 37"/>
                    <a:gd name="T2" fmla="*/ 5 w 8"/>
                    <a:gd name="T3" fmla="*/ 3 h 37"/>
                    <a:gd name="T4" fmla="*/ 0 w 8"/>
                    <a:gd name="T5" fmla="*/ 18 h 37"/>
                    <a:gd name="T6" fmla="*/ 3 w 8"/>
                    <a:gd name="T7" fmla="*/ 37 h 37"/>
                    <a:gd name="T8" fmla="*/ 5 w 8"/>
                    <a:gd name="T9" fmla="*/ 34 h 37"/>
                    <a:gd name="T10" fmla="*/ 5 w 8"/>
                    <a:gd name="T11" fmla="*/ 18 h 37"/>
                    <a:gd name="T12" fmla="*/ 8 w 8"/>
                    <a:gd name="T13" fmla="*/ 3 h 37"/>
                    <a:gd name="T14" fmla="*/ 8 w 8"/>
                    <a:gd name="T15" fmla="*/ 5 h 37"/>
                    <a:gd name="T16" fmla="*/ 5 w 8"/>
                    <a:gd name="T17" fmla="*/ 0 h 37"/>
                    <a:gd name="T18" fmla="*/ 5 w 8"/>
                    <a:gd name="T19" fmla="*/ 0 h 37"/>
                    <a:gd name="T20" fmla="*/ 5 w 8"/>
                    <a:gd name="T21" fmla="*/ 3 h 37"/>
                    <a:gd name="T22" fmla="*/ 5 w 8"/>
                    <a:gd name="T23" fmla="*/ 0 h 3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37"/>
                    <a:gd name="T38" fmla="*/ 8 w 8"/>
                    <a:gd name="T39" fmla="*/ 37 h 3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37">
                      <a:moveTo>
                        <a:pt x="5" y="0"/>
                      </a:moveTo>
                      <a:lnTo>
                        <a:pt x="5" y="3"/>
                      </a:lnTo>
                      <a:lnTo>
                        <a:pt x="0" y="18"/>
                      </a:lnTo>
                      <a:lnTo>
                        <a:pt x="3" y="37"/>
                      </a:lnTo>
                      <a:lnTo>
                        <a:pt x="5" y="34"/>
                      </a:lnTo>
                      <a:lnTo>
                        <a:pt x="5" y="18"/>
                      </a:lnTo>
                      <a:lnTo>
                        <a:pt x="8" y="3"/>
                      </a:lnTo>
                      <a:lnTo>
                        <a:pt x="8" y="5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77" name="Freeform 327"/>
                <p:cNvSpPr>
                  <a:spLocks noChangeAspect="1"/>
                </p:cNvSpPr>
                <p:nvPr/>
              </p:nvSpPr>
              <p:spPr bwMode="auto">
                <a:xfrm>
                  <a:off x="5485" y="1844"/>
                  <a:ext cx="8" cy="7"/>
                </a:xfrm>
                <a:custGeom>
                  <a:avLst/>
                  <a:gdLst>
                    <a:gd name="T0" fmla="*/ 6 w 8"/>
                    <a:gd name="T1" fmla="*/ 0 h 7"/>
                    <a:gd name="T2" fmla="*/ 6 w 8"/>
                    <a:gd name="T3" fmla="*/ 0 h 7"/>
                    <a:gd name="T4" fmla="*/ 3 w 8"/>
                    <a:gd name="T5" fmla="*/ 2 h 7"/>
                    <a:gd name="T6" fmla="*/ 0 w 8"/>
                    <a:gd name="T7" fmla="*/ 2 h 7"/>
                    <a:gd name="T8" fmla="*/ 3 w 8"/>
                    <a:gd name="T9" fmla="*/ 7 h 7"/>
                    <a:gd name="T10" fmla="*/ 6 w 8"/>
                    <a:gd name="T11" fmla="*/ 5 h 7"/>
                    <a:gd name="T12" fmla="*/ 8 w 8"/>
                    <a:gd name="T13" fmla="*/ 5 h 7"/>
                    <a:gd name="T14" fmla="*/ 8 w 8"/>
                    <a:gd name="T15" fmla="*/ 5 h 7"/>
                    <a:gd name="T16" fmla="*/ 6 w 8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7"/>
                    <a:gd name="T29" fmla="*/ 8 w 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7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3" y="7"/>
                      </a:lnTo>
                      <a:lnTo>
                        <a:pt x="6" y="5"/>
                      </a:lnTo>
                      <a:lnTo>
                        <a:pt x="8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78" name="Freeform 328"/>
                <p:cNvSpPr>
                  <a:spLocks noChangeAspect="1"/>
                </p:cNvSpPr>
                <p:nvPr/>
              </p:nvSpPr>
              <p:spPr bwMode="auto">
                <a:xfrm>
                  <a:off x="5491" y="1844"/>
                  <a:ext cx="18" cy="36"/>
                </a:xfrm>
                <a:custGeom>
                  <a:avLst/>
                  <a:gdLst>
                    <a:gd name="T0" fmla="*/ 18 w 18"/>
                    <a:gd name="T1" fmla="*/ 36 h 36"/>
                    <a:gd name="T2" fmla="*/ 18 w 18"/>
                    <a:gd name="T3" fmla="*/ 33 h 36"/>
                    <a:gd name="T4" fmla="*/ 13 w 18"/>
                    <a:gd name="T5" fmla="*/ 18 h 36"/>
                    <a:gd name="T6" fmla="*/ 0 w 18"/>
                    <a:gd name="T7" fmla="*/ 0 h 36"/>
                    <a:gd name="T8" fmla="*/ 2 w 18"/>
                    <a:gd name="T9" fmla="*/ 5 h 36"/>
                    <a:gd name="T10" fmla="*/ 7 w 18"/>
                    <a:gd name="T11" fmla="*/ 18 h 36"/>
                    <a:gd name="T12" fmla="*/ 15 w 18"/>
                    <a:gd name="T13" fmla="*/ 36 h 36"/>
                    <a:gd name="T14" fmla="*/ 15 w 18"/>
                    <a:gd name="T15" fmla="*/ 33 h 36"/>
                    <a:gd name="T16" fmla="*/ 18 w 18"/>
                    <a:gd name="T17" fmla="*/ 36 h 36"/>
                    <a:gd name="T18" fmla="*/ 18 w 18"/>
                    <a:gd name="T19" fmla="*/ 36 h 36"/>
                    <a:gd name="T20" fmla="*/ 18 w 18"/>
                    <a:gd name="T21" fmla="*/ 33 h 36"/>
                    <a:gd name="T22" fmla="*/ 18 w 18"/>
                    <a:gd name="T23" fmla="*/ 36 h 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8"/>
                    <a:gd name="T37" fmla="*/ 0 h 36"/>
                    <a:gd name="T38" fmla="*/ 18 w 18"/>
                    <a:gd name="T39" fmla="*/ 36 h 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8" h="36">
                      <a:moveTo>
                        <a:pt x="18" y="36"/>
                      </a:moveTo>
                      <a:lnTo>
                        <a:pt x="18" y="33"/>
                      </a:lnTo>
                      <a:lnTo>
                        <a:pt x="13" y="18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7" y="18"/>
                      </a:lnTo>
                      <a:lnTo>
                        <a:pt x="15" y="36"/>
                      </a:lnTo>
                      <a:lnTo>
                        <a:pt x="15" y="33"/>
                      </a:lnTo>
                      <a:lnTo>
                        <a:pt x="18" y="36"/>
                      </a:lnTo>
                      <a:lnTo>
                        <a:pt x="18" y="33"/>
                      </a:lnTo>
                      <a:lnTo>
                        <a:pt x="18" y="3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79" name="Freeform 329"/>
                <p:cNvSpPr>
                  <a:spLocks noChangeAspect="1"/>
                </p:cNvSpPr>
                <p:nvPr/>
              </p:nvSpPr>
              <p:spPr bwMode="auto">
                <a:xfrm>
                  <a:off x="5506" y="1877"/>
                  <a:ext cx="55" cy="40"/>
                </a:xfrm>
                <a:custGeom>
                  <a:avLst/>
                  <a:gdLst>
                    <a:gd name="T0" fmla="*/ 8 w 55"/>
                    <a:gd name="T1" fmla="*/ 40 h 40"/>
                    <a:gd name="T2" fmla="*/ 5 w 55"/>
                    <a:gd name="T3" fmla="*/ 24 h 40"/>
                    <a:gd name="T4" fmla="*/ 0 w 55"/>
                    <a:gd name="T5" fmla="*/ 6 h 40"/>
                    <a:gd name="T6" fmla="*/ 11 w 55"/>
                    <a:gd name="T7" fmla="*/ 8 h 40"/>
                    <a:gd name="T8" fmla="*/ 16 w 55"/>
                    <a:gd name="T9" fmla="*/ 6 h 40"/>
                    <a:gd name="T10" fmla="*/ 21 w 55"/>
                    <a:gd name="T11" fmla="*/ 3 h 40"/>
                    <a:gd name="T12" fmla="*/ 26 w 55"/>
                    <a:gd name="T13" fmla="*/ 0 h 40"/>
                    <a:gd name="T14" fmla="*/ 29 w 55"/>
                    <a:gd name="T15" fmla="*/ 0 h 40"/>
                    <a:gd name="T16" fmla="*/ 32 w 55"/>
                    <a:gd name="T17" fmla="*/ 0 h 40"/>
                    <a:gd name="T18" fmla="*/ 39 w 55"/>
                    <a:gd name="T19" fmla="*/ 3 h 40"/>
                    <a:gd name="T20" fmla="*/ 47 w 55"/>
                    <a:gd name="T21" fmla="*/ 11 h 40"/>
                    <a:gd name="T22" fmla="*/ 55 w 55"/>
                    <a:gd name="T23" fmla="*/ 27 h 40"/>
                    <a:gd name="T24" fmla="*/ 55 w 55"/>
                    <a:gd name="T25" fmla="*/ 34 h 40"/>
                    <a:gd name="T26" fmla="*/ 47 w 55"/>
                    <a:gd name="T27" fmla="*/ 34 h 40"/>
                    <a:gd name="T28" fmla="*/ 32 w 55"/>
                    <a:gd name="T29" fmla="*/ 32 h 40"/>
                    <a:gd name="T30" fmla="*/ 24 w 55"/>
                    <a:gd name="T31" fmla="*/ 32 h 40"/>
                    <a:gd name="T32" fmla="*/ 16 w 55"/>
                    <a:gd name="T33" fmla="*/ 32 h 40"/>
                    <a:gd name="T34" fmla="*/ 11 w 55"/>
                    <a:gd name="T35" fmla="*/ 34 h 40"/>
                    <a:gd name="T36" fmla="*/ 8 w 55"/>
                    <a:gd name="T37" fmla="*/ 40 h 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"/>
                    <a:gd name="T58" fmla="*/ 0 h 40"/>
                    <a:gd name="T59" fmla="*/ 55 w 55"/>
                    <a:gd name="T60" fmla="*/ 40 h 4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" h="40">
                      <a:moveTo>
                        <a:pt x="8" y="40"/>
                      </a:moveTo>
                      <a:lnTo>
                        <a:pt x="5" y="24"/>
                      </a:lnTo>
                      <a:lnTo>
                        <a:pt x="0" y="6"/>
                      </a:lnTo>
                      <a:lnTo>
                        <a:pt x="11" y="8"/>
                      </a:lnTo>
                      <a:lnTo>
                        <a:pt x="16" y="6"/>
                      </a:lnTo>
                      <a:lnTo>
                        <a:pt x="21" y="3"/>
                      </a:lnTo>
                      <a:lnTo>
                        <a:pt x="26" y="0"/>
                      </a:lnTo>
                      <a:lnTo>
                        <a:pt x="29" y="0"/>
                      </a:lnTo>
                      <a:lnTo>
                        <a:pt x="32" y="0"/>
                      </a:lnTo>
                      <a:lnTo>
                        <a:pt x="39" y="3"/>
                      </a:lnTo>
                      <a:lnTo>
                        <a:pt x="47" y="11"/>
                      </a:lnTo>
                      <a:lnTo>
                        <a:pt x="55" y="27"/>
                      </a:lnTo>
                      <a:lnTo>
                        <a:pt x="55" y="34"/>
                      </a:lnTo>
                      <a:lnTo>
                        <a:pt x="47" y="34"/>
                      </a:lnTo>
                      <a:lnTo>
                        <a:pt x="32" y="32"/>
                      </a:lnTo>
                      <a:lnTo>
                        <a:pt x="24" y="32"/>
                      </a:lnTo>
                      <a:lnTo>
                        <a:pt x="16" y="32"/>
                      </a:lnTo>
                      <a:lnTo>
                        <a:pt x="11" y="34"/>
                      </a:lnTo>
                      <a:lnTo>
                        <a:pt x="8" y="40"/>
                      </a:lnTo>
                      <a:close/>
                    </a:path>
                  </a:pathLst>
                </a:custGeom>
                <a:solidFill>
                  <a:srgbClr val="4176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80" name="Freeform 330"/>
                <p:cNvSpPr>
                  <a:spLocks noChangeAspect="1"/>
                </p:cNvSpPr>
                <p:nvPr/>
              </p:nvSpPr>
              <p:spPr bwMode="auto">
                <a:xfrm>
                  <a:off x="5506" y="1883"/>
                  <a:ext cx="8" cy="34"/>
                </a:xfrm>
                <a:custGeom>
                  <a:avLst/>
                  <a:gdLst>
                    <a:gd name="T0" fmla="*/ 0 w 8"/>
                    <a:gd name="T1" fmla="*/ 0 h 34"/>
                    <a:gd name="T2" fmla="*/ 0 w 8"/>
                    <a:gd name="T3" fmla="*/ 2 h 34"/>
                    <a:gd name="T4" fmla="*/ 5 w 8"/>
                    <a:gd name="T5" fmla="*/ 18 h 34"/>
                    <a:gd name="T6" fmla="*/ 5 w 8"/>
                    <a:gd name="T7" fmla="*/ 34 h 34"/>
                    <a:gd name="T8" fmla="*/ 8 w 8"/>
                    <a:gd name="T9" fmla="*/ 34 h 34"/>
                    <a:gd name="T10" fmla="*/ 8 w 8"/>
                    <a:gd name="T11" fmla="*/ 18 h 34"/>
                    <a:gd name="T12" fmla="*/ 0 w 8"/>
                    <a:gd name="T13" fmla="*/ 0 h 34"/>
                    <a:gd name="T14" fmla="*/ 0 w 8"/>
                    <a:gd name="T15" fmla="*/ 2 h 34"/>
                    <a:gd name="T16" fmla="*/ 0 w 8"/>
                    <a:gd name="T17" fmla="*/ 0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34"/>
                    <a:gd name="T29" fmla="*/ 8 w 8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3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5" y="18"/>
                      </a:lnTo>
                      <a:lnTo>
                        <a:pt x="5" y="34"/>
                      </a:lnTo>
                      <a:lnTo>
                        <a:pt x="8" y="34"/>
                      </a:lnTo>
                      <a:lnTo>
                        <a:pt x="8" y="18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81" name="Freeform 331"/>
                <p:cNvSpPr>
                  <a:spLocks noChangeAspect="1"/>
                </p:cNvSpPr>
                <p:nvPr/>
              </p:nvSpPr>
              <p:spPr bwMode="auto">
                <a:xfrm>
                  <a:off x="5506" y="1875"/>
                  <a:ext cx="47" cy="16"/>
                </a:xfrm>
                <a:custGeom>
                  <a:avLst/>
                  <a:gdLst>
                    <a:gd name="T0" fmla="*/ 47 w 47"/>
                    <a:gd name="T1" fmla="*/ 13 h 16"/>
                    <a:gd name="T2" fmla="*/ 47 w 47"/>
                    <a:gd name="T3" fmla="*/ 13 h 16"/>
                    <a:gd name="T4" fmla="*/ 39 w 47"/>
                    <a:gd name="T5" fmla="*/ 5 h 16"/>
                    <a:gd name="T6" fmla="*/ 34 w 47"/>
                    <a:gd name="T7" fmla="*/ 0 h 16"/>
                    <a:gd name="T8" fmla="*/ 29 w 47"/>
                    <a:gd name="T9" fmla="*/ 0 h 16"/>
                    <a:gd name="T10" fmla="*/ 24 w 47"/>
                    <a:gd name="T11" fmla="*/ 2 h 16"/>
                    <a:gd name="T12" fmla="*/ 21 w 47"/>
                    <a:gd name="T13" fmla="*/ 5 h 16"/>
                    <a:gd name="T14" fmla="*/ 16 w 47"/>
                    <a:gd name="T15" fmla="*/ 8 h 16"/>
                    <a:gd name="T16" fmla="*/ 11 w 47"/>
                    <a:gd name="T17" fmla="*/ 8 h 16"/>
                    <a:gd name="T18" fmla="*/ 0 w 47"/>
                    <a:gd name="T19" fmla="*/ 8 h 16"/>
                    <a:gd name="T20" fmla="*/ 0 w 47"/>
                    <a:gd name="T21" fmla="*/ 10 h 16"/>
                    <a:gd name="T22" fmla="*/ 11 w 47"/>
                    <a:gd name="T23" fmla="*/ 13 h 16"/>
                    <a:gd name="T24" fmla="*/ 18 w 47"/>
                    <a:gd name="T25" fmla="*/ 10 h 16"/>
                    <a:gd name="T26" fmla="*/ 24 w 47"/>
                    <a:gd name="T27" fmla="*/ 8 h 16"/>
                    <a:gd name="T28" fmla="*/ 26 w 47"/>
                    <a:gd name="T29" fmla="*/ 5 h 16"/>
                    <a:gd name="T30" fmla="*/ 29 w 47"/>
                    <a:gd name="T31" fmla="*/ 5 h 16"/>
                    <a:gd name="T32" fmla="*/ 32 w 47"/>
                    <a:gd name="T33" fmla="*/ 5 h 16"/>
                    <a:gd name="T34" fmla="*/ 37 w 47"/>
                    <a:gd name="T35" fmla="*/ 8 h 16"/>
                    <a:gd name="T36" fmla="*/ 45 w 47"/>
                    <a:gd name="T37" fmla="*/ 16 h 16"/>
                    <a:gd name="T38" fmla="*/ 45 w 47"/>
                    <a:gd name="T39" fmla="*/ 16 h 16"/>
                    <a:gd name="T40" fmla="*/ 47 w 47"/>
                    <a:gd name="T41" fmla="*/ 13 h 1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7"/>
                    <a:gd name="T64" fmla="*/ 0 h 16"/>
                    <a:gd name="T65" fmla="*/ 47 w 47"/>
                    <a:gd name="T66" fmla="*/ 16 h 1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7" h="16">
                      <a:moveTo>
                        <a:pt x="47" y="13"/>
                      </a:moveTo>
                      <a:lnTo>
                        <a:pt x="47" y="13"/>
                      </a:lnTo>
                      <a:lnTo>
                        <a:pt x="39" y="5"/>
                      </a:ln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4" y="2"/>
                      </a:lnTo>
                      <a:lnTo>
                        <a:pt x="21" y="5"/>
                      </a:lnTo>
                      <a:lnTo>
                        <a:pt x="16" y="8"/>
                      </a:lnTo>
                      <a:lnTo>
                        <a:pt x="11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11" y="13"/>
                      </a:lnTo>
                      <a:lnTo>
                        <a:pt x="18" y="10"/>
                      </a:lnTo>
                      <a:lnTo>
                        <a:pt x="24" y="8"/>
                      </a:lnTo>
                      <a:lnTo>
                        <a:pt x="26" y="5"/>
                      </a:lnTo>
                      <a:lnTo>
                        <a:pt x="29" y="5"/>
                      </a:lnTo>
                      <a:lnTo>
                        <a:pt x="32" y="5"/>
                      </a:lnTo>
                      <a:lnTo>
                        <a:pt x="37" y="8"/>
                      </a:lnTo>
                      <a:lnTo>
                        <a:pt x="45" y="16"/>
                      </a:lnTo>
                      <a:lnTo>
                        <a:pt x="47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82" name="Freeform 332"/>
                <p:cNvSpPr>
                  <a:spLocks noChangeAspect="1"/>
                </p:cNvSpPr>
                <p:nvPr/>
              </p:nvSpPr>
              <p:spPr bwMode="auto">
                <a:xfrm>
                  <a:off x="5551" y="1888"/>
                  <a:ext cx="13" cy="26"/>
                </a:xfrm>
                <a:custGeom>
                  <a:avLst/>
                  <a:gdLst>
                    <a:gd name="T0" fmla="*/ 10 w 13"/>
                    <a:gd name="T1" fmla="*/ 26 h 26"/>
                    <a:gd name="T2" fmla="*/ 13 w 13"/>
                    <a:gd name="T3" fmla="*/ 23 h 26"/>
                    <a:gd name="T4" fmla="*/ 10 w 13"/>
                    <a:gd name="T5" fmla="*/ 16 h 26"/>
                    <a:gd name="T6" fmla="*/ 2 w 13"/>
                    <a:gd name="T7" fmla="*/ 0 h 26"/>
                    <a:gd name="T8" fmla="*/ 0 w 13"/>
                    <a:gd name="T9" fmla="*/ 3 h 26"/>
                    <a:gd name="T10" fmla="*/ 7 w 13"/>
                    <a:gd name="T11" fmla="*/ 16 h 26"/>
                    <a:gd name="T12" fmla="*/ 7 w 13"/>
                    <a:gd name="T13" fmla="*/ 23 h 26"/>
                    <a:gd name="T14" fmla="*/ 10 w 13"/>
                    <a:gd name="T15" fmla="*/ 21 h 26"/>
                    <a:gd name="T16" fmla="*/ 10 w 13"/>
                    <a:gd name="T17" fmla="*/ 26 h 26"/>
                    <a:gd name="T18" fmla="*/ 10 w 13"/>
                    <a:gd name="T19" fmla="*/ 26 h 26"/>
                    <a:gd name="T20" fmla="*/ 13 w 13"/>
                    <a:gd name="T21" fmla="*/ 23 h 26"/>
                    <a:gd name="T22" fmla="*/ 10 w 13"/>
                    <a:gd name="T23" fmla="*/ 26 h 2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26"/>
                    <a:gd name="T38" fmla="*/ 13 w 13"/>
                    <a:gd name="T39" fmla="*/ 26 h 2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26">
                      <a:moveTo>
                        <a:pt x="10" y="26"/>
                      </a:moveTo>
                      <a:lnTo>
                        <a:pt x="13" y="23"/>
                      </a:lnTo>
                      <a:lnTo>
                        <a:pt x="10" y="16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7" y="16"/>
                      </a:lnTo>
                      <a:lnTo>
                        <a:pt x="7" y="23"/>
                      </a:lnTo>
                      <a:lnTo>
                        <a:pt x="10" y="21"/>
                      </a:lnTo>
                      <a:lnTo>
                        <a:pt x="10" y="26"/>
                      </a:lnTo>
                      <a:lnTo>
                        <a:pt x="13" y="23"/>
                      </a:lnTo>
                      <a:lnTo>
                        <a:pt x="10" y="2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83" name="Freeform 333"/>
                <p:cNvSpPr>
                  <a:spLocks noChangeAspect="1"/>
                </p:cNvSpPr>
                <p:nvPr/>
              </p:nvSpPr>
              <p:spPr bwMode="auto">
                <a:xfrm>
                  <a:off x="5511" y="1906"/>
                  <a:ext cx="50" cy="11"/>
                </a:xfrm>
                <a:custGeom>
                  <a:avLst/>
                  <a:gdLst>
                    <a:gd name="T0" fmla="*/ 0 w 50"/>
                    <a:gd name="T1" fmla="*/ 11 h 11"/>
                    <a:gd name="T2" fmla="*/ 3 w 50"/>
                    <a:gd name="T3" fmla="*/ 11 h 11"/>
                    <a:gd name="T4" fmla="*/ 6 w 50"/>
                    <a:gd name="T5" fmla="*/ 8 h 11"/>
                    <a:gd name="T6" fmla="*/ 11 w 50"/>
                    <a:gd name="T7" fmla="*/ 5 h 11"/>
                    <a:gd name="T8" fmla="*/ 19 w 50"/>
                    <a:gd name="T9" fmla="*/ 5 h 11"/>
                    <a:gd name="T10" fmla="*/ 27 w 50"/>
                    <a:gd name="T11" fmla="*/ 5 h 11"/>
                    <a:gd name="T12" fmla="*/ 42 w 50"/>
                    <a:gd name="T13" fmla="*/ 5 h 11"/>
                    <a:gd name="T14" fmla="*/ 50 w 50"/>
                    <a:gd name="T15" fmla="*/ 8 h 11"/>
                    <a:gd name="T16" fmla="*/ 50 w 50"/>
                    <a:gd name="T17" fmla="*/ 3 h 11"/>
                    <a:gd name="T18" fmla="*/ 42 w 50"/>
                    <a:gd name="T19" fmla="*/ 3 h 11"/>
                    <a:gd name="T20" fmla="*/ 27 w 50"/>
                    <a:gd name="T21" fmla="*/ 0 h 11"/>
                    <a:gd name="T22" fmla="*/ 16 w 50"/>
                    <a:gd name="T23" fmla="*/ 0 h 11"/>
                    <a:gd name="T24" fmla="*/ 8 w 50"/>
                    <a:gd name="T25" fmla="*/ 3 h 11"/>
                    <a:gd name="T26" fmla="*/ 3 w 50"/>
                    <a:gd name="T27" fmla="*/ 5 h 11"/>
                    <a:gd name="T28" fmla="*/ 0 w 50"/>
                    <a:gd name="T29" fmla="*/ 11 h 11"/>
                    <a:gd name="T30" fmla="*/ 3 w 50"/>
                    <a:gd name="T31" fmla="*/ 11 h 11"/>
                    <a:gd name="T32" fmla="*/ 0 w 50"/>
                    <a:gd name="T33" fmla="*/ 11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0"/>
                    <a:gd name="T52" fmla="*/ 0 h 11"/>
                    <a:gd name="T53" fmla="*/ 50 w 50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0" h="11">
                      <a:moveTo>
                        <a:pt x="0" y="11"/>
                      </a:move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11" y="5"/>
                      </a:lnTo>
                      <a:lnTo>
                        <a:pt x="19" y="5"/>
                      </a:lnTo>
                      <a:lnTo>
                        <a:pt x="27" y="5"/>
                      </a:lnTo>
                      <a:lnTo>
                        <a:pt x="42" y="5"/>
                      </a:lnTo>
                      <a:lnTo>
                        <a:pt x="50" y="8"/>
                      </a:lnTo>
                      <a:lnTo>
                        <a:pt x="50" y="3"/>
                      </a:lnTo>
                      <a:lnTo>
                        <a:pt x="42" y="3"/>
                      </a:lnTo>
                      <a:lnTo>
                        <a:pt x="27" y="0"/>
                      </a:lnTo>
                      <a:lnTo>
                        <a:pt x="16" y="0"/>
                      </a:lnTo>
                      <a:lnTo>
                        <a:pt x="8" y="3"/>
                      </a:lnTo>
                      <a:lnTo>
                        <a:pt x="3" y="5"/>
                      </a:lnTo>
                      <a:lnTo>
                        <a:pt x="0" y="11"/>
                      </a:lnTo>
                      <a:lnTo>
                        <a:pt x="3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84" name="Freeform 334"/>
                <p:cNvSpPr>
                  <a:spLocks noChangeAspect="1"/>
                </p:cNvSpPr>
                <p:nvPr/>
              </p:nvSpPr>
              <p:spPr bwMode="auto">
                <a:xfrm>
                  <a:off x="5472" y="1919"/>
                  <a:ext cx="5" cy="19"/>
                </a:xfrm>
                <a:custGeom>
                  <a:avLst/>
                  <a:gdLst>
                    <a:gd name="T0" fmla="*/ 0 w 5"/>
                    <a:gd name="T1" fmla="*/ 19 h 19"/>
                    <a:gd name="T2" fmla="*/ 3 w 5"/>
                    <a:gd name="T3" fmla="*/ 13 h 19"/>
                    <a:gd name="T4" fmla="*/ 5 w 5"/>
                    <a:gd name="T5" fmla="*/ 0 h 19"/>
                    <a:gd name="T6" fmla="*/ 3 w 5"/>
                    <a:gd name="T7" fmla="*/ 5 h 19"/>
                    <a:gd name="T8" fmla="*/ 0 w 5"/>
                    <a:gd name="T9" fmla="*/ 19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9"/>
                    <a:gd name="T17" fmla="*/ 5 w 5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9">
                      <a:moveTo>
                        <a:pt x="0" y="19"/>
                      </a:moveTo>
                      <a:lnTo>
                        <a:pt x="3" y="13"/>
                      </a:lnTo>
                      <a:lnTo>
                        <a:pt x="5" y="0"/>
                      </a:lnTo>
                      <a:lnTo>
                        <a:pt x="3" y="5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85" name="Freeform 335"/>
                <p:cNvSpPr>
                  <a:spLocks noChangeAspect="1"/>
                </p:cNvSpPr>
                <p:nvPr/>
              </p:nvSpPr>
              <p:spPr bwMode="auto">
                <a:xfrm>
                  <a:off x="5470" y="1919"/>
                  <a:ext cx="10" cy="19"/>
                </a:xfrm>
                <a:custGeom>
                  <a:avLst/>
                  <a:gdLst>
                    <a:gd name="T0" fmla="*/ 5 w 10"/>
                    <a:gd name="T1" fmla="*/ 0 h 19"/>
                    <a:gd name="T2" fmla="*/ 5 w 10"/>
                    <a:gd name="T3" fmla="*/ 0 h 19"/>
                    <a:gd name="T4" fmla="*/ 2 w 10"/>
                    <a:gd name="T5" fmla="*/ 11 h 19"/>
                    <a:gd name="T6" fmla="*/ 0 w 10"/>
                    <a:gd name="T7" fmla="*/ 19 h 19"/>
                    <a:gd name="T8" fmla="*/ 2 w 10"/>
                    <a:gd name="T9" fmla="*/ 19 h 19"/>
                    <a:gd name="T10" fmla="*/ 7 w 10"/>
                    <a:gd name="T11" fmla="*/ 13 h 19"/>
                    <a:gd name="T12" fmla="*/ 10 w 10"/>
                    <a:gd name="T13" fmla="*/ 0 h 19"/>
                    <a:gd name="T14" fmla="*/ 10 w 10"/>
                    <a:gd name="T15" fmla="*/ 0 h 19"/>
                    <a:gd name="T16" fmla="*/ 5 w 10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19"/>
                    <a:gd name="T29" fmla="*/ 10 w 10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19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2" y="11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7" y="13"/>
                      </a:lnTo>
                      <a:lnTo>
                        <a:pt x="1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86" name="Freeform 336"/>
                <p:cNvSpPr>
                  <a:spLocks noChangeAspect="1"/>
                </p:cNvSpPr>
                <p:nvPr/>
              </p:nvSpPr>
              <p:spPr bwMode="auto">
                <a:xfrm>
                  <a:off x="5470" y="1919"/>
                  <a:ext cx="10" cy="21"/>
                </a:xfrm>
                <a:custGeom>
                  <a:avLst/>
                  <a:gdLst>
                    <a:gd name="T0" fmla="*/ 0 w 10"/>
                    <a:gd name="T1" fmla="*/ 19 h 21"/>
                    <a:gd name="T2" fmla="*/ 2 w 10"/>
                    <a:gd name="T3" fmla="*/ 21 h 21"/>
                    <a:gd name="T4" fmla="*/ 7 w 10"/>
                    <a:gd name="T5" fmla="*/ 5 h 21"/>
                    <a:gd name="T6" fmla="*/ 5 w 10"/>
                    <a:gd name="T7" fmla="*/ 0 h 21"/>
                    <a:gd name="T8" fmla="*/ 10 w 10"/>
                    <a:gd name="T9" fmla="*/ 0 h 21"/>
                    <a:gd name="T10" fmla="*/ 2 w 10"/>
                    <a:gd name="T11" fmla="*/ 5 h 21"/>
                    <a:gd name="T12" fmla="*/ 0 w 10"/>
                    <a:gd name="T13" fmla="*/ 16 h 21"/>
                    <a:gd name="T14" fmla="*/ 2 w 10"/>
                    <a:gd name="T15" fmla="*/ 19 h 21"/>
                    <a:gd name="T16" fmla="*/ 0 w 10"/>
                    <a:gd name="T17" fmla="*/ 19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21"/>
                    <a:gd name="T29" fmla="*/ 10 w 10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21">
                      <a:moveTo>
                        <a:pt x="0" y="19"/>
                      </a:moveTo>
                      <a:lnTo>
                        <a:pt x="2" y="21"/>
                      </a:lnTo>
                      <a:lnTo>
                        <a:pt x="7" y="5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6"/>
                      </a:lnTo>
                      <a:lnTo>
                        <a:pt x="2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87" name="Freeform 337"/>
                <p:cNvSpPr>
                  <a:spLocks noChangeAspect="1"/>
                </p:cNvSpPr>
                <p:nvPr/>
              </p:nvSpPr>
              <p:spPr bwMode="auto">
                <a:xfrm>
                  <a:off x="5527" y="1906"/>
                  <a:ext cx="34" cy="11"/>
                </a:xfrm>
                <a:custGeom>
                  <a:avLst/>
                  <a:gdLst>
                    <a:gd name="T0" fmla="*/ 0 w 34"/>
                    <a:gd name="T1" fmla="*/ 3 h 11"/>
                    <a:gd name="T2" fmla="*/ 8 w 34"/>
                    <a:gd name="T3" fmla="*/ 0 h 11"/>
                    <a:gd name="T4" fmla="*/ 18 w 34"/>
                    <a:gd name="T5" fmla="*/ 0 h 11"/>
                    <a:gd name="T6" fmla="*/ 24 w 34"/>
                    <a:gd name="T7" fmla="*/ 5 h 11"/>
                    <a:gd name="T8" fmla="*/ 29 w 34"/>
                    <a:gd name="T9" fmla="*/ 11 h 11"/>
                    <a:gd name="T10" fmla="*/ 31 w 34"/>
                    <a:gd name="T11" fmla="*/ 8 h 11"/>
                    <a:gd name="T12" fmla="*/ 34 w 34"/>
                    <a:gd name="T13" fmla="*/ 5 h 11"/>
                    <a:gd name="T14" fmla="*/ 31 w 34"/>
                    <a:gd name="T15" fmla="*/ 5 h 11"/>
                    <a:gd name="T16" fmla="*/ 26 w 34"/>
                    <a:gd name="T17" fmla="*/ 3 h 11"/>
                    <a:gd name="T18" fmla="*/ 21 w 34"/>
                    <a:gd name="T19" fmla="*/ 0 h 11"/>
                    <a:gd name="T20" fmla="*/ 16 w 34"/>
                    <a:gd name="T21" fmla="*/ 0 h 11"/>
                    <a:gd name="T22" fmla="*/ 8 w 34"/>
                    <a:gd name="T23" fmla="*/ 0 h 11"/>
                    <a:gd name="T24" fmla="*/ 3 w 34"/>
                    <a:gd name="T25" fmla="*/ 3 h 11"/>
                    <a:gd name="T26" fmla="*/ 0 w 34"/>
                    <a:gd name="T27" fmla="*/ 3 h 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4"/>
                    <a:gd name="T43" fmla="*/ 0 h 11"/>
                    <a:gd name="T44" fmla="*/ 34 w 34"/>
                    <a:gd name="T45" fmla="*/ 11 h 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4" h="11">
                      <a:moveTo>
                        <a:pt x="0" y="3"/>
                      </a:moveTo>
                      <a:lnTo>
                        <a:pt x="8" y="0"/>
                      </a:lnTo>
                      <a:lnTo>
                        <a:pt x="18" y="0"/>
                      </a:lnTo>
                      <a:lnTo>
                        <a:pt x="24" y="5"/>
                      </a:lnTo>
                      <a:lnTo>
                        <a:pt x="29" y="11"/>
                      </a:lnTo>
                      <a:lnTo>
                        <a:pt x="31" y="8"/>
                      </a:lnTo>
                      <a:lnTo>
                        <a:pt x="34" y="5"/>
                      </a:lnTo>
                      <a:lnTo>
                        <a:pt x="31" y="5"/>
                      </a:lnTo>
                      <a:lnTo>
                        <a:pt x="26" y="3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88" name="Freeform 338"/>
                <p:cNvSpPr>
                  <a:spLocks noChangeAspect="1"/>
                </p:cNvSpPr>
                <p:nvPr/>
              </p:nvSpPr>
              <p:spPr bwMode="auto">
                <a:xfrm>
                  <a:off x="5527" y="1904"/>
                  <a:ext cx="18" cy="7"/>
                </a:xfrm>
                <a:custGeom>
                  <a:avLst/>
                  <a:gdLst>
                    <a:gd name="T0" fmla="*/ 18 w 18"/>
                    <a:gd name="T1" fmla="*/ 0 h 7"/>
                    <a:gd name="T2" fmla="*/ 18 w 18"/>
                    <a:gd name="T3" fmla="*/ 0 h 7"/>
                    <a:gd name="T4" fmla="*/ 8 w 18"/>
                    <a:gd name="T5" fmla="*/ 2 h 7"/>
                    <a:gd name="T6" fmla="*/ 0 w 18"/>
                    <a:gd name="T7" fmla="*/ 5 h 7"/>
                    <a:gd name="T8" fmla="*/ 3 w 18"/>
                    <a:gd name="T9" fmla="*/ 7 h 7"/>
                    <a:gd name="T10" fmla="*/ 8 w 18"/>
                    <a:gd name="T11" fmla="*/ 5 h 7"/>
                    <a:gd name="T12" fmla="*/ 18 w 18"/>
                    <a:gd name="T13" fmla="*/ 5 h 7"/>
                    <a:gd name="T14" fmla="*/ 18 w 18"/>
                    <a:gd name="T15" fmla="*/ 5 h 7"/>
                    <a:gd name="T16" fmla="*/ 18 w 18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7"/>
                    <a:gd name="T29" fmla="*/ 18 w 1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7">
                      <a:moveTo>
                        <a:pt x="18" y="0"/>
                      </a:moveTo>
                      <a:lnTo>
                        <a:pt x="18" y="0"/>
                      </a:lnTo>
                      <a:lnTo>
                        <a:pt x="8" y="2"/>
                      </a:lnTo>
                      <a:lnTo>
                        <a:pt x="0" y="5"/>
                      </a:lnTo>
                      <a:lnTo>
                        <a:pt x="3" y="7"/>
                      </a:lnTo>
                      <a:lnTo>
                        <a:pt x="8" y="5"/>
                      </a:lnTo>
                      <a:lnTo>
                        <a:pt x="18" y="5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89" name="Freeform 339"/>
                <p:cNvSpPr>
                  <a:spLocks noChangeAspect="1"/>
                </p:cNvSpPr>
                <p:nvPr/>
              </p:nvSpPr>
              <p:spPr bwMode="auto">
                <a:xfrm>
                  <a:off x="5545" y="1904"/>
                  <a:ext cx="11" cy="13"/>
                </a:xfrm>
                <a:custGeom>
                  <a:avLst/>
                  <a:gdLst>
                    <a:gd name="T0" fmla="*/ 11 w 11"/>
                    <a:gd name="T1" fmla="*/ 10 h 13"/>
                    <a:gd name="T2" fmla="*/ 11 w 11"/>
                    <a:gd name="T3" fmla="*/ 10 h 13"/>
                    <a:gd name="T4" fmla="*/ 8 w 11"/>
                    <a:gd name="T5" fmla="*/ 5 h 13"/>
                    <a:gd name="T6" fmla="*/ 0 w 11"/>
                    <a:gd name="T7" fmla="*/ 0 h 13"/>
                    <a:gd name="T8" fmla="*/ 0 w 11"/>
                    <a:gd name="T9" fmla="*/ 5 h 13"/>
                    <a:gd name="T10" fmla="*/ 6 w 11"/>
                    <a:gd name="T11" fmla="*/ 7 h 13"/>
                    <a:gd name="T12" fmla="*/ 8 w 11"/>
                    <a:gd name="T13" fmla="*/ 13 h 13"/>
                    <a:gd name="T14" fmla="*/ 8 w 11"/>
                    <a:gd name="T15" fmla="*/ 13 h 13"/>
                    <a:gd name="T16" fmla="*/ 11 w 11"/>
                    <a:gd name="T17" fmla="*/ 1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3"/>
                    <a:gd name="T29" fmla="*/ 11 w 11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3">
                      <a:moveTo>
                        <a:pt x="11" y="10"/>
                      </a:moveTo>
                      <a:lnTo>
                        <a:pt x="11" y="10"/>
                      </a:lnTo>
                      <a:lnTo>
                        <a:pt x="8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6" y="7"/>
                      </a:lnTo>
                      <a:lnTo>
                        <a:pt x="8" y="13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90" name="Freeform 340"/>
                <p:cNvSpPr>
                  <a:spLocks noChangeAspect="1"/>
                </p:cNvSpPr>
                <p:nvPr/>
              </p:nvSpPr>
              <p:spPr bwMode="auto">
                <a:xfrm>
                  <a:off x="5553" y="1909"/>
                  <a:ext cx="8" cy="8"/>
                </a:xfrm>
                <a:custGeom>
                  <a:avLst/>
                  <a:gdLst>
                    <a:gd name="T0" fmla="*/ 8 w 8"/>
                    <a:gd name="T1" fmla="*/ 0 h 8"/>
                    <a:gd name="T2" fmla="*/ 8 w 8"/>
                    <a:gd name="T3" fmla="*/ 0 h 8"/>
                    <a:gd name="T4" fmla="*/ 3 w 8"/>
                    <a:gd name="T5" fmla="*/ 5 h 8"/>
                    <a:gd name="T6" fmla="*/ 3 w 8"/>
                    <a:gd name="T7" fmla="*/ 5 h 8"/>
                    <a:gd name="T8" fmla="*/ 0 w 8"/>
                    <a:gd name="T9" fmla="*/ 8 h 8"/>
                    <a:gd name="T10" fmla="*/ 5 w 8"/>
                    <a:gd name="T11" fmla="*/ 8 h 8"/>
                    <a:gd name="T12" fmla="*/ 8 w 8"/>
                    <a:gd name="T13" fmla="*/ 5 h 8"/>
                    <a:gd name="T14" fmla="*/ 8 w 8"/>
                    <a:gd name="T15" fmla="*/ 5 h 8"/>
                    <a:gd name="T16" fmla="*/ 8 w 8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8"/>
                    <a:gd name="T29" fmla="*/ 8 w 8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8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5"/>
                      </a:lnTo>
                      <a:lnTo>
                        <a:pt x="0" y="8"/>
                      </a:lnTo>
                      <a:lnTo>
                        <a:pt x="5" y="8"/>
                      </a:lnTo>
                      <a:lnTo>
                        <a:pt x="8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91" name="Freeform 341"/>
                <p:cNvSpPr>
                  <a:spLocks noChangeAspect="1"/>
                </p:cNvSpPr>
                <p:nvPr/>
              </p:nvSpPr>
              <p:spPr bwMode="auto">
                <a:xfrm>
                  <a:off x="5551" y="1909"/>
                  <a:ext cx="10" cy="5"/>
                </a:xfrm>
                <a:custGeom>
                  <a:avLst/>
                  <a:gdLst>
                    <a:gd name="T0" fmla="*/ 0 w 10"/>
                    <a:gd name="T1" fmla="*/ 2 h 5"/>
                    <a:gd name="T2" fmla="*/ 0 w 10"/>
                    <a:gd name="T3" fmla="*/ 2 h 5"/>
                    <a:gd name="T4" fmla="*/ 7 w 10"/>
                    <a:gd name="T5" fmla="*/ 5 h 5"/>
                    <a:gd name="T6" fmla="*/ 10 w 10"/>
                    <a:gd name="T7" fmla="*/ 0 h 5"/>
                    <a:gd name="T8" fmla="*/ 10 w 10"/>
                    <a:gd name="T9" fmla="*/ 5 h 5"/>
                    <a:gd name="T10" fmla="*/ 10 w 10"/>
                    <a:gd name="T11" fmla="*/ 0 h 5"/>
                    <a:gd name="T12" fmla="*/ 2 w 10"/>
                    <a:gd name="T13" fmla="*/ 0 h 5"/>
                    <a:gd name="T14" fmla="*/ 2 w 10"/>
                    <a:gd name="T15" fmla="*/ 0 h 5"/>
                    <a:gd name="T16" fmla="*/ 0 w 10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92" name="Freeform 342"/>
                <p:cNvSpPr>
                  <a:spLocks noChangeAspect="1"/>
                </p:cNvSpPr>
                <p:nvPr/>
              </p:nvSpPr>
              <p:spPr bwMode="auto">
                <a:xfrm>
                  <a:off x="5543" y="1904"/>
                  <a:ext cx="10" cy="7"/>
                </a:xfrm>
                <a:custGeom>
                  <a:avLst/>
                  <a:gdLst>
                    <a:gd name="T0" fmla="*/ 0 w 10"/>
                    <a:gd name="T1" fmla="*/ 2 h 7"/>
                    <a:gd name="T2" fmla="*/ 0 w 10"/>
                    <a:gd name="T3" fmla="*/ 2 h 7"/>
                    <a:gd name="T4" fmla="*/ 5 w 10"/>
                    <a:gd name="T5" fmla="*/ 2 h 7"/>
                    <a:gd name="T6" fmla="*/ 8 w 10"/>
                    <a:gd name="T7" fmla="*/ 7 h 7"/>
                    <a:gd name="T8" fmla="*/ 10 w 10"/>
                    <a:gd name="T9" fmla="*/ 5 h 7"/>
                    <a:gd name="T10" fmla="*/ 5 w 10"/>
                    <a:gd name="T11" fmla="*/ 0 h 7"/>
                    <a:gd name="T12" fmla="*/ 0 w 10"/>
                    <a:gd name="T13" fmla="*/ 0 h 7"/>
                    <a:gd name="T14" fmla="*/ 0 w 10"/>
                    <a:gd name="T15" fmla="*/ 0 h 7"/>
                    <a:gd name="T16" fmla="*/ 0 w 10"/>
                    <a:gd name="T17" fmla="*/ 2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7"/>
                    <a:gd name="T29" fmla="*/ 10 w 10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7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5" y="2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93" name="Freeform 343"/>
                <p:cNvSpPr>
                  <a:spLocks noChangeAspect="1"/>
                </p:cNvSpPr>
                <p:nvPr/>
              </p:nvSpPr>
              <p:spPr bwMode="auto">
                <a:xfrm>
                  <a:off x="5530" y="1904"/>
                  <a:ext cx="13" cy="7"/>
                </a:xfrm>
                <a:custGeom>
                  <a:avLst/>
                  <a:gdLst>
                    <a:gd name="T0" fmla="*/ 0 w 13"/>
                    <a:gd name="T1" fmla="*/ 7 h 7"/>
                    <a:gd name="T2" fmla="*/ 0 w 13"/>
                    <a:gd name="T3" fmla="*/ 7 h 7"/>
                    <a:gd name="T4" fmla="*/ 5 w 13"/>
                    <a:gd name="T5" fmla="*/ 5 h 7"/>
                    <a:gd name="T6" fmla="*/ 13 w 13"/>
                    <a:gd name="T7" fmla="*/ 2 h 7"/>
                    <a:gd name="T8" fmla="*/ 13 w 13"/>
                    <a:gd name="T9" fmla="*/ 0 h 7"/>
                    <a:gd name="T10" fmla="*/ 5 w 13"/>
                    <a:gd name="T11" fmla="*/ 2 h 7"/>
                    <a:gd name="T12" fmla="*/ 0 w 13"/>
                    <a:gd name="T13" fmla="*/ 2 h 7"/>
                    <a:gd name="T14" fmla="*/ 0 w 13"/>
                    <a:gd name="T15" fmla="*/ 2 h 7"/>
                    <a:gd name="T16" fmla="*/ 0 w 13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7"/>
                    <a:gd name="T29" fmla="*/ 13 w 13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5" y="5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94" name="Freeform 344"/>
                <p:cNvSpPr>
                  <a:spLocks noChangeAspect="1"/>
                </p:cNvSpPr>
                <p:nvPr/>
              </p:nvSpPr>
              <p:spPr bwMode="auto">
                <a:xfrm>
                  <a:off x="5527" y="1906"/>
                  <a:ext cx="3" cy="5"/>
                </a:xfrm>
                <a:custGeom>
                  <a:avLst/>
                  <a:gdLst>
                    <a:gd name="T0" fmla="*/ 0 w 3"/>
                    <a:gd name="T1" fmla="*/ 3 h 5"/>
                    <a:gd name="T2" fmla="*/ 0 w 3"/>
                    <a:gd name="T3" fmla="*/ 5 h 5"/>
                    <a:gd name="T4" fmla="*/ 3 w 3"/>
                    <a:gd name="T5" fmla="*/ 5 h 5"/>
                    <a:gd name="T6" fmla="*/ 3 w 3"/>
                    <a:gd name="T7" fmla="*/ 0 h 5"/>
                    <a:gd name="T8" fmla="*/ 0 w 3"/>
                    <a:gd name="T9" fmla="*/ 3 h 5"/>
                    <a:gd name="T10" fmla="*/ 0 w 3"/>
                    <a:gd name="T11" fmla="*/ 3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5"/>
                    <a:gd name="T20" fmla="*/ 3 w 3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5">
                      <a:moveTo>
                        <a:pt x="0" y="3"/>
                      </a:move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95" name="Freeform 345"/>
                <p:cNvSpPr>
                  <a:spLocks noChangeAspect="1"/>
                </p:cNvSpPr>
                <p:nvPr/>
              </p:nvSpPr>
              <p:spPr bwMode="auto">
                <a:xfrm>
                  <a:off x="5561" y="1917"/>
                  <a:ext cx="24" cy="13"/>
                </a:xfrm>
                <a:custGeom>
                  <a:avLst/>
                  <a:gdLst>
                    <a:gd name="T0" fmla="*/ 0 w 24"/>
                    <a:gd name="T1" fmla="*/ 0 h 13"/>
                    <a:gd name="T2" fmla="*/ 0 w 24"/>
                    <a:gd name="T3" fmla="*/ 2 h 13"/>
                    <a:gd name="T4" fmla="*/ 5 w 24"/>
                    <a:gd name="T5" fmla="*/ 5 h 13"/>
                    <a:gd name="T6" fmla="*/ 16 w 24"/>
                    <a:gd name="T7" fmla="*/ 10 h 13"/>
                    <a:gd name="T8" fmla="*/ 24 w 24"/>
                    <a:gd name="T9" fmla="*/ 13 h 13"/>
                    <a:gd name="T10" fmla="*/ 13 w 24"/>
                    <a:gd name="T11" fmla="*/ 7 h 13"/>
                    <a:gd name="T12" fmla="*/ 0 w 24"/>
                    <a:gd name="T13" fmla="*/ 0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"/>
                    <a:gd name="T22" fmla="*/ 0 h 13"/>
                    <a:gd name="T23" fmla="*/ 24 w 24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" h="1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16" y="10"/>
                      </a:lnTo>
                      <a:lnTo>
                        <a:pt x="24" y="13"/>
                      </a:lnTo>
                      <a:lnTo>
                        <a:pt x="13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96" name="Freeform 346"/>
                <p:cNvSpPr>
                  <a:spLocks noChangeAspect="1"/>
                </p:cNvSpPr>
                <p:nvPr/>
              </p:nvSpPr>
              <p:spPr bwMode="auto">
                <a:xfrm>
                  <a:off x="5558" y="1917"/>
                  <a:ext cx="8" cy="7"/>
                </a:xfrm>
                <a:custGeom>
                  <a:avLst/>
                  <a:gdLst>
                    <a:gd name="T0" fmla="*/ 8 w 8"/>
                    <a:gd name="T1" fmla="*/ 5 h 7"/>
                    <a:gd name="T2" fmla="*/ 8 w 8"/>
                    <a:gd name="T3" fmla="*/ 5 h 7"/>
                    <a:gd name="T4" fmla="*/ 6 w 8"/>
                    <a:gd name="T5" fmla="*/ 2 h 7"/>
                    <a:gd name="T6" fmla="*/ 6 w 8"/>
                    <a:gd name="T7" fmla="*/ 0 h 7"/>
                    <a:gd name="T8" fmla="*/ 0 w 8"/>
                    <a:gd name="T9" fmla="*/ 0 h 7"/>
                    <a:gd name="T10" fmla="*/ 3 w 8"/>
                    <a:gd name="T11" fmla="*/ 5 h 7"/>
                    <a:gd name="T12" fmla="*/ 6 w 8"/>
                    <a:gd name="T13" fmla="*/ 7 h 7"/>
                    <a:gd name="T14" fmla="*/ 6 w 8"/>
                    <a:gd name="T15" fmla="*/ 7 h 7"/>
                    <a:gd name="T16" fmla="*/ 8 w 8"/>
                    <a:gd name="T17" fmla="*/ 5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7"/>
                    <a:gd name="T29" fmla="*/ 8 w 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7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6" y="7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97" name="Freeform 347"/>
                <p:cNvSpPr>
                  <a:spLocks noChangeAspect="1"/>
                </p:cNvSpPr>
                <p:nvPr/>
              </p:nvSpPr>
              <p:spPr bwMode="auto">
                <a:xfrm>
                  <a:off x="5564" y="1922"/>
                  <a:ext cx="21" cy="10"/>
                </a:xfrm>
                <a:custGeom>
                  <a:avLst/>
                  <a:gdLst>
                    <a:gd name="T0" fmla="*/ 21 w 21"/>
                    <a:gd name="T1" fmla="*/ 5 h 10"/>
                    <a:gd name="T2" fmla="*/ 21 w 21"/>
                    <a:gd name="T3" fmla="*/ 5 h 10"/>
                    <a:gd name="T4" fmla="*/ 13 w 21"/>
                    <a:gd name="T5" fmla="*/ 2 h 10"/>
                    <a:gd name="T6" fmla="*/ 2 w 21"/>
                    <a:gd name="T7" fmla="*/ 0 h 10"/>
                    <a:gd name="T8" fmla="*/ 0 w 21"/>
                    <a:gd name="T9" fmla="*/ 2 h 10"/>
                    <a:gd name="T10" fmla="*/ 10 w 21"/>
                    <a:gd name="T11" fmla="*/ 8 h 10"/>
                    <a:gd name="T12" fmla="*/ 21 w 21"/>
                    <a:gd name="T13" fmla="*/ 10 h 10"/>
                    <a:gd name="T14" fmla="*/ 21 w 21"/>
                    <a:gd name="T15" fmla="*/ 10 h 10"/>
                    <a:gd name="T16" fmla="*/ 21 w 21"/>
                    <a:gd name="T17" fmla="*/ 5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"/>
                    <a:gd name="T28" fmla="*/ 0 h 10"/>
                    <a:gd name="T29" fmla="*/ 21 w 21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" h="10">
                      <a:moveTo>
                        <a:pt x="21" y="5"/>
                      </a:moveTo>
                      <a:lnTo>
                        <a:pt x="21" y="5"/>
                      </a:lnTo>
                      <a:lnTo>
                        <a:pt x="13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10" y="8"/>
                      </a:lnTo>
                      <a:lnTo>
                        <a:pt x="21" y="10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98" name="Freeform 348"/>
                <p:cNvSpPr>
                  <a:spLocks noChangeAspect="1"/>
                </p:cNvSpPr>
                <p:nvPr/>
              </p:nvSpPr>
              <p:spPr bwMode="auto">
                <a:xfrm>
                  <a:off x="5558" y="1917"/>
                  <a:ext cx="27" cy="15"/>
                </a:xfrm>
                <a:custGeom>
                  <a:avLst/>
                  <a:gdLst>
                    <a:gd name="T0" fmla="*/ 6 w 27"/>
                    <a:gd name="T1" fmla="*/ 0 h 15"/>
                    <a:gd name="T2" fmla="*/ 0 w 27"/>
                    <a:gd name="T3" fmla="*/ 0 h 15"/>
                    <a:gd name="T4" fmla="*/ 16 w 27"/>
                    <a:gd name="T5" fmla="*/ 10 h 15"/>
                    <a:gd name="T6" fmla="*/ 27 w 27"/>
                    <a:gd name="T7" fmla="*/ 10 h 15"/>
                    <a:gd name="T8" fmla="*/ 27 w 27"/>
                    <a:gd name="T9" fmla="*/ 15 h 15"/>
                    <a:gd name="T10" fmla="*/ 19 w 27"/>
                    <a:gd name="T11" fmla="*/ 7 h 15"/>
                    <a:gd name="T12" fmla="*/ 6 w 27"/>
                    <a:gd name="T13" fmla="*/ 0 h 15"/>
                    <a:gd name="T14" fmla="*/ 0 w 27"/>
                    <a:gd name="T15" fmla="*/ 0 h 15"/>
                    <a:gd name="T16" fmla="*/ 6 w 27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"/>
                    <a:gd name="T28" fmla="*/ 0 h 15"/>
                    <a:gd name="T29" fmla="*/ 27 w 27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" h="15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16" y="10"/>
                      </a:lnTo>
                      <a:lnTo>
                        <a:pt x="27" y="10"/>
                      </a:lnTo>
                      <a:lnTo>
                        <a:pt x="27" y="15"/>
                      </a:lnTo>
                      <a:lnTo>
                        <a:pt x="19" y="7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99" name="Freeform 349"/>
                <p:cNvSpPr>
                  <a:spLocks noChangeAspect="1"/>
                </p:cNvSpPr>
                <p:nvPr/>
              </p:nvSpPr>
              <p:spPr bwMode="auto">
                <a:xfrm>
                  <a:off x="5548" y="1888"/>
                  <a:ext cx="8" cy="16"/>
                </a:xfrm>
                <a:custGeom>
                  <a:avLst/>
                  <a:gdLst>
                    <a:gd name="T0" fmla="*/ 8 w 8"/>
                    <a:gd name="T1" fmla="*/ 16 h 16"/>
                    <a:gd name="T2" fmla="*/ 8 w 8"/>
                    <a:gd name="T3" fmla="*/ 10 h 16"/>
                    <a:gd name="T4" fmla="*/ 5 w 8"/>
                    <a:gd name="T5" fmla="*/ 5 h 16"/>
                    <a:gd name="T6" fmla="*/ 0 w 8"/>
                    <a:gd name="T7" fmla="*/ 0 h 16"/>
                    <a:gd name="T8" fmla="*/ 0 w 8"/>
                    <a:gd name="T9" fmla="*/ 0 h 16"/>
                    <a:gd name="T10" fmla="*/ 3 w 8"/>
                    <a:gd name="T11" fmla="*/ 5 h 16"/>
                    <a:gd name="T12" fmla="*/ 8 w 8"/>
                    <a:gd name="T13" fmla="*/ 16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16"/>
                    <a:gd name="T23" fmla="*/ 8 w 8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16">
                      <a:moveTo>
                        <a:pt x="8" y="16"/>
                      </a:moveTo>
                      <a:lnTo>
                        <a:pt x="8" y="10"/>
                      </a:lnTo>
                      <a:lnTo>
                        <a:pt x="5" y="5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00" name="Freeform 350"/>
                <p:cNvSpPr>
                  <a:spLocks noChangeAspect="1"/>
                </p:cNvSpPr>
                <p:nvPr/>
              </p:nvSpPr>
              <p:spPr bwMode="auto">
                <a:xfrm>
                  <a:off x="5553" y="1891"/>
                  <a:ext cx="5" cy="13"/>
                </a:xfrm>
                <a:custGeom>
                  <a:avLst/>
                  <a:gdLst>
                    <a:gd name="T0" fmla="*/ 0 w 5"/>
                    <a:gd name="T1" fmla="*/ 2 h 13"/>
                    <a:gd name="T2" fmla="*/ 0 w 5"/>
                    <a:gd name="T3" fmla="*/ 2 h 13"/>
                    <a:gd name="T4" fmla="*/ 3 w 5"/>
                    <a:gd name="T5" fmla="*/ 7 h 13"/>
                    <a:gd name="T6" fmla="*/ 3 w 5"/>
                    <a:gd name="T7" fmla="*/ 13 h 13"/>
                    <a:gd name="T8" fmla="*/ 5 w 5"/>
                    <a:gd name="T9" fmla="*/ 13 h 13"/>
                    <a:gd name="T10" fmla="*/ 5 w 5"/>
                    <a:gd name="T11" fmla="*/ 7 h 13"/>
                    <a:gd name="T12" fmla="*/ 3 w 5"/>
                    <a:gd name="T13" fmla="*/ 0 h 13"/>
                    <a:gd name="T14" fmla="*/ 3 w 5"/>
                    <a:gd name="T15" fmla="*/ 0 h 13"/>
                    <a:gd name="T16" fmla="*/ 0 w 5"/>
                    <a:gd name="T17" fmla="*/ 2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3"/>
                    <a:gd name="T29" fmla="*/ 5 w 5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3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3" y="7"/>
                      </a:lnTo>
                      <a:lnTo>
                        <a:pt x="3" y="13"/>
                      </a:lnTo>
                      <a:lnTo>
                        <a:pt x="5" y="13"/>
                      </a:lnTo>
                      <a:lnTo>
                        <a:pt x="5" y="7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01" name="Freeform 351"/>
                <p:cNvSpPr>
                  <a:spLocks noChangeAspect="1"/>
                </p:cNvSpPr>
                <p:nvPr/>
              </p:nvSpPr>
              <p:spPr bwMode="auto">
                <a:xfrm>
                  <a:off x="5545" y="1885"/>
                  <a:ext cx="11" cy="8"/>
                </a:xfrm>
                <a:custGeom>
                  <a:avLst/>
                  <a:gdLst>
                    <a:gd name="T0" fmla="*/ 3 w 11"/>
                    <a:gd name="T1" fmla="*/ 0 h 8"/>
                    <a:gd name="T2" fmla="*/ 0 w 11"/>
                    <a:gd name="T3" fmla="*/ 6 h 8"/>
                    <a:gd name="T4" fmla="*/ 3 w 11"/>
                    <a:gd name="T5" fmla="*/ 6 h 8"/>
                    <a:gd name="T6" fmla="*/ 8 w 11"/>
                    <a:gd name="T7" fmla="*/ 8 h 8"/>
                    <a:gd name="T8" fmla="*/ 11 w 11"/>
                    <a:gd name="T9" fmla="*/ 6 h 8"/>
                    <a:gd name="T10" fmla="*/ 6 w 11"/>
                    <a:gd name="T11" fmla="*/ 3 h 8"/>
                    <a:gd name="T12" fmla="*/ 3 w 11"/>
                    <a:gd name="T13" fmla="*/ 0 h 8"/>
                    <a:gd name="T14" fmla="*/ 0 w 11"/>
                    <a:gd name="T15" fmla="*/ 3 h 8"/>
                    <a:gd name="T16" fmla="*/ 3 w 11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8"/>
                    <a:gd name="T29" fmla="*/ 11 w 11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8">
                      <a:moveTo>
                        <a:pt x="3" y="0"/>
                      </a:move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8" y="8"/>
                      </a:lnTo>
                      <a:lnTo>
                        <a:pt x="11" y="6"/>
                      </a:ln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02" name="Freeform 352"/>
                <p:cNvSpPr>
                  <a:spLocks noChangeAspect="1"/>
                </p:cNvSpPr>
                <p:nvPr/>
              </p:nvSpPr>
              <p:spPr bwMode="auto">
                <a:xfrm>
                  <a:off x="5545" y="1885"/>
                  <a:ext cx="13" cy="19"/>
                </a:xfrm>
                <a:custGeom>
                  <a:avLst/>
                  <a:gdLst>
                    <a:gd name="T0" fmla="*/ 11 w 13"/>
                    <a:gd name="T1" fmla="*/ 19 h 19"/>
                    <a:gd name="T2" fmla="*/ 13 w 13"/>
                    <a:gd name="T3" fmla="*/ 19 h 19"/>
                    <a:gd name="T4" fmla="*/ 8 w 13"/>
                    <a:gd name="T5" fmla="*/ 6 h 19"/>
                    <a:gd name="T6" fmla="*/ 3 w 13"/>
                    <a:gd name="T7" fmla="*/ 0 h 19"/>
                    <a:gd name="T8" fmla="*/ 0 w 13"/>
                    <a:gd name="T9" fmla="*/ 3 h 19"/>
                    <a:gd name="T10" fmla="*/ 6 w 13"/>
                    <a:gd name="T11" fmla="*/ 8 h 19"/>
                    <a:gd name="T12" fmla="*/ 11 w 13"/>
                    <a:gd name="T13" fmla="*/ 19 h 19"/>
                    <a:gd name="T14" fmla="*/ 13 w 13"/>
                    <a:gd name="T15" fmla="*/ 19 h 19"/>
                    <a:gd name="T16" fmla="*/ 11 w 13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9"/>
                    <a:gd name="T29" fmla="*/ 13 w 13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9">
                      <a:moveTo>
                        <a:pt x="11" y="19"/>
                      </a:moveTo>
                      <a:lnTo>
                        <a:pt x="13" y="19"/>
                      </a:lnTo>
                      <a:lnTo>
                        <a:pt x="8" y="6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6" y="8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1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03" name="Freeform 353"/>
                <p:cNvSpPr>
                  <a:spLocks noChangeAspect="1"/>
                </p:cNvSpPr>
                <p:nvPr/>
              </p:nvSpPr>
              <p:spPr bwMode="auto">
                <a:xfrm>
                  <a:off x="5556" y="1864"/>
                  <a:ext cx="10" cy="21"/>
                </a:xfrm>
                <a:custGeom>
                  <a:avLst/>
                  <a:gdLst>
                    <a:gd name="T0" fmla="*/ 0 w 10"/>
                    <a:gd name="T1" fmla="*/ 21 h 21"/>
                    <a:gd name="T2" fmla="*/ 0 w 10"/>
                    <a:gd name="T3" fmla="*/ 21 h 21"/>
                    <a:gd name="T4" fmla="*/ 5 w 10"/>
                    <a:gd name="T5" fmla="*/ 19 h 21"/>
                    <a:gd name="T6" fmla="*/ 8 w 10"/>
                    <a:gd name="T7" fmla="*/ 19 h 21"/>
                    <a:gd name="T8" fmla="*/ 10 w 10"/>
                    <a:gd name="T9" fmla="*/ 13 h 21"/>
                    <a:gd name="T10" fmla="*/ 10 w 10"/>
                    <a:gd name="T11" fmla="*/ 11 h 21"/>
                    <a:gd name="T12" fmla="*/ 10 w 10"/>
                    <a:gd name="T13" fmla="*/ 6 h 21"/>
                    <a:gd name="T14" fmla="*/ 5 w 10"/>
                    <a:gd name="T15" fmla="*/ 3 h 21"/>
                    <a:gd name="T16" fmla="*/ 2 w 10"/>
                    <a:gd name="T17" fmla="*/ 0 h 21"/>
                    <a:gd name="T18" fmla="*/ 2 w 10"/>
                    <a:gd name="T19" fmla="*/ 3 h 21"/>
                    <a:gd name="T20" fmla="*/ 2 w 10"/>
                    <a:gd name="T21" fmla="*/ 16 h 21"/>
                    <a:gd name="T22" fmla="*/ 0 w 10"/>
                    <a:gd name="T23" fmla="*/ 21 h 21"/>
                    <a:gd name="T24" fmla="*/ 0 w 10"/>
                    <a:gd name="T25" fmla="*/ 21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21"/>
                    <a:gd name="T41" fmla="*/ 10 w 10"/>
                    <a:gd name="T42" fmla="*/ 21 h 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21">
                      <a:moveTo>
                        <a:pt x="0" y="21"/>
                      </a:moveTo>
                      <a:lnTo>
                        <a:pt x="0" y="21"/>
                      </a:lnTo>
                      <a:lnTo>
                        <a:pt x="5" y="19"/>
                      </a:lnTo>
                      <a:lnTo>
                        <a:pt x="8" y="19"/>
                      </a:lnTo>
                      <a:lnTo>
                        <a:pt x="10" y="13"/>
                      </a:lnTo>
                      <a:lnTo>
                        <a:pt x="10" y="11"/>
                      </a:lnTo>
                      <a:lnTo>
                        <a:pt x="10" y="6"/>
                      </a:lnTo>
                      <a:lnTo>
                        <a:pt x="5" y="3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2" y="16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04" name="Freeform 354"/>
                <p:cNvSpPr>
                  <a:spLocks noChangeAspect="1"/>
                </p:cNvSpPr>
                <p:nvPr/>
              </p:nvSpPr>
              <p:spPr bwMode="auto">
                <a:xfrm>
                  <a:off x="5553" y="1880"/>
                  <a:ext cx="8" cy="5"/>
                </a:xfrm>
                <a:custGeom>
                  <a:avLst/>
                  <a:gdLst>
                    <a:gd name="T0" fmla="*/ 8 w 8"/>
                    <a:gd name="T1" fmla="*/ 0 h 5"/>
                    <a:gd name="T2" fmla="*/ 8 w 8"/>
                    <a:gd name="T3" fmla="*/ 0 h 5"/>
                    <a:gd name="T4" fmla="*/ 3 w 8"/>
                    <a:gd name="T5" fmla="*/ 3 h 5"/>
                    <a:gd name="T6" fmla="*/ 0 w 8"/>
                    <a:gd name="T7" fmla="*/ 5 h 5"/>
                    <a:gd name="T8" fmla="*/ 5 w 8"/>
                    <a:gd name="T9" fmla="*/ 5 h 5"/>
                    <a:gd name="T10" fmla="*/ 5 w 8"/>
                    <a:gd name="T11" fmla="*/ 5 h 5"/>
                    <a:gd name="T12" fmla="*/ 8 w 8"/>
                    <a:gd name="T13" fmla="*/ 5 h 5"/>
                    <a:gd name="T14" fmla="*/ 8 w 8"/>
                    <a:gd name="T15" fmla="*/ 5 h 5"/>
                    <a:gd name="T16" fmla="*/ 8 w 8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8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05" name="Freeform 355"/>
                <p:cNvSpPr>
                  <a:spLocks noChangeAspect="1"/>
                </p:cNvSpPr>
                <p:nvPr/>
              </p:nvSpPr>
              <p:spPr bwMode="auto">
                <a:xfrm>
                  <a:off x="5561" y="1870"/>
                  <a:ext cx="8" cy="15"/>
                </a:xfrm>
                <a:custGeom>
                  <a:avLst/>
                  <a:gdLst>
                    <a:gd name="T0" fmla="*/ 3 w 8"/>
                    <a:gd name="T1" fmla="*/ 2 h 15"/>
                    <a:gd name="T2" fmla="*/ 3 w 8"/>
                    <a:gd name="T3" fmla="*/ 2 h 15"/>
                    <a:gd name="T4" fmla="*/ 3 w 8"/>
                    <a:gd name="T5" fmla="*/ 5 h 15"/>
                    <a:gd name="T6" fmla="*/ 3 w 8"/>
                    <a:gd name="T7" fmla="*/ 7 h 15"/>
                    <a:gd name="T8" fmla="*/ 0 w 8"/>
                    <a:gd name="T9" fmla="*/ 10 h 15"/>
                    <a:gd name="T10" fmla="*/ 0 w 8"/>
                    <a:gd name="T11" fmla="*/ 10 h 15"/>
                    <a:gd name="T12" fmla="*/ 0 w 8"/>
                    <a:gd name="T13" fmla="*/ 15 h 15"/>
                    <a:gd name="T14" fmla="*/ 5 w 8"/>
                    <a:gd name="T15" fmla="*/ 13 h 15"/>
                    <a:gd name="T16" fmla="*/ 5 w 8"/>
                    <a:gd name="T17" fmla="*/ 7 h 15"/>
                    <a:gd name="T18" fmla="*/ 8 w 8"/>
                    <a:gd name="T19" fmla="*/ 5 h 15"/>
                    <a:gd name="T20" fmla="*/ 5 w 8"/>
                    <a:gd name="T21" fmla="*/ 0 h 15"/>
                    <a:gd name="T22" fmla="*/ 5 w 8"/>
                    <a:gd name="T23" fmla="*/ 0 h 15"/>
                    <a:gd name="T24" fmla="*/ 3 w 8"/>
                    <a:gd name="T25" fmla="*/ 2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"/>
                    <a:gd name="T40" fmla="*/ 0 h 15"/>
                    <a:gd name="T41" fmla="*/ 8 w 8"/>
                    <a:gd name="T42" fmla="*/ 15 h 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" h="15">
                      <a:moveTo>
                        <a:pt x="3" y="2"/>
                      </a:moveTo>
                      <a:lnTo>
                        <a:pt x="3" y="2"/>
                      </a:lnTo>
                      <a:lnTo>
                        <a:pt x="3" y="5"/>
                      </a:lnTo>
                      <a:lnTo>
                        <a:pt x="3" y="7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5" y="13"/>
                      </a:lnTo>
                      <a:lnTo>
                        <a:pt x="5" y="7"/>
                      </a:lnTo>
                      <a:lnTo>
                        <a:pt x="8" y="5"/>
                      </a:lnTo>
                      <a:lnTo>
                        <a:pt x="5" y="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06" name="Freeform 356"/>
                <p:cNvSpPr>
                  <a:spLocks noChangeAspect="1"/>
                </p:cNvSpPr>
                <p:nvPr/>
              </p:nvSpPr>
              <p:spPr bwMode="auto">
                <a:xfrm>
                  <a:off x="5556" y="1862"/>
                  <a:ext cx="10" cy="10"/>
                </a:xfrm>
                <a:custGeom>
                  <a:avLst/>
                  <a:gdLst>
                    <a:gd name="T0" fmla="*/ 0 w 10"/>
                    <a:gd name="T1" fmla="*/ 2 h 10"/>
                    <a:gd name="T2" fmla="*/ 0 w 10"/>
                    <a:gd name="T3" fmla="*/ 2 h 10"/>
                    <a:gd name="T4" fmla="*/ 5 w 10"/>
                    <a:gd name="T5" fmla="*/ 5 h 10"/>
                    <a:gd name="T6" fmla="*/ 8 w 10"/>
                    <a:gd name="T7" fmla="*/ 10 h 10"/>
                    <a:gd name="T8" fmla="*/ 10 w 10"/>
                    <a:gd name="T9" fmla="*/ 8 h 10"/>
                    <a:gd name="T10" fmla="*/ 8 w 10"/>
                    <a:gd name="T11" fmla="*/ 2 h 10"/>
                    <a:gd name="T12" fmla="*/ 2 w 10"/>
                    <a:gd name="T13" fmla="*/ 0 h 10"/>
                    <a:gd name="T14" fmla="*/ 2 w 10"/>
                    <a:gd name="T15" fmla="*/ 0 h 10"/>
                    <a:gd name="T16" fmla="*/ 0 w 10"/>
                    <a:gd name="T17" fmla="*/ 2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10"/>
                    <a:gd name="T29" fmla="*/ 10 w 10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1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8" y="10"/>
                      </a:lnTo>
                      <a:lnTo>
                        <a:pt x="10" y="8"/>
                      </a:lnTo>
                      <a:lnTo>
                        <a:pt x="8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07" name="Freeform 357"/>
                <p:cNvSpPr>
                  <a:spLocks noChangeAspect="1"/>
                </p:cNvSpPr>
                <p:nvPr/>
              </p:nvSpPr>
              <p:spPr bwMode="auto">
                <a:xfrm>
                  <a:off x="5556" y="1862"/>
                  <a:ext cx="5" cy="18"/>
                </a:xfrm>
                <a:custGeom>
                  <a:avLst/>
                  <a:gdLst>
                    <a:gd name="T0" fmla="*/ 5 w 5"/>
                    <a:gd name="T1" fmla="*/ 18 h 18"/>
                    <a:gd name="T2" fmla="*/ 5 w 5"/>
                    <a:gd name="T3" fmla="*/ 18 h 18"/>
                    <a:gd name="T4" fmla="*/ 5 w 5"/>
                    <a:gd name="T5" fmla="*/ 5 h 18"/>
                    <a:gd name="T6" fmla="*/ 0 w 5"/>
                    <a:gd name="T7" fmla="*/ 2 h 18"/>
                    <a:gd name="T8" fmla="*/ 2 w 5"/>
                    <a:gd name="T9" fmla="*/ 0 h 18"/>
                    <a:gd name="T10" fmla="*/ 2 w 5"/>
                    <a:gd name="T11" fmla="*/ 5 h 18"/>
                    <a:gd name="T12" fmla="*/ 2 w 5"/>
                    <a:gd name="T13" fmla="*/ 15 h 18"/>
                    <a:gd name="T14" fmla="*/ 2 w 5"/>
                    <a:gd name="T15" fmla="*/ 15 h 18"/>
                    <a:gd name="T16" fmla="*/ 5 w 5"/>
                    <a:gd name="T17" fmla="*/ 18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8"/>
                    <a:gd name="T29" fmla="*/ 5 w 5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8">
                      <a:moveTo>
                        <a:pt x="5" y="18"/>
                      </a:moveTo>
                      <a:lnTo>
                        <a:pt x="5" y="18"/>
                      </a:lnTo>
                      <a:lnTo>
                        <a:pt x="5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5"/>
                      </a:lnTo>
                      <a:lnTo>
                        <a:pt x="2" y="15"/>
                      </a:lnTo>
                      <a:lnTo>
                        <a:pt x="5" y="1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08" name="Freeform 358"/>
                <p:cNvSpPr>
                  <a:spLocks noChangeAspect="1"/>
                </p:cNvSpPr>
                <p:nvPr/>
              </p:nvSpPr>
              <p:spPr bwMode="auto">
                <a:xfrm>
                  <a:off x="5553" y="1877"/>
                  <a:ext cx="8" cy="11"/>
                </a:xfrm>
                <a:custGeom>
                  <a:avLst/>
                  <a:gdLst>
                    <a:gd name="T0" fmla="*/ 0 w 8"/>
                    <a:gd name="T1" fmla="*/ 8 h 11"/>
                    <a:gd name="T2" fmla="*/ 3 w 8"/>
                    <a:gd name="T3" fmla="*/ 8 h 11"/>
                    <a:gd name="T4" fmla="*/ 5 w 8"/>
                    <a:gd name="T5" fmla="*/ 11 h 11"/>
                    <a:gd name="T6" fmla="*/ 8 w 8"/>
                    <a:gd name="T7" fmla="*/ 3 h 11"/>
                    <a:gd name="T8" fmla="*/ 5 w 8"/>
                    <a:gd name="T9" fmla="*/ 0 h 11"/>
                    <a:gd name="T10" fmla="*/ 0 w 8"/>
                    <a:gd name="T11" fmla="*/ 8 h 11"/>
                    <a:gd name="T12" fmla="*/ 5 w 8"/>
                    <a:gd name="T13" fmla="*/ 11 h 11"/>
                    <a:gd name="T14" fmla="*/ 5 w 8"/>
                    <a:gd name="T15" fmla="*/ 8 h 11"/>
                    <a:gd name="T16" fmla="*/ 5 w 8"/>
                    <a:gd name="T17" fmla="*/ 11 h 11"/>
                    <a:gd name="T18" fmla="*/ 5 w 8"/>
                    <a:gd name="T19" fmla="*/ 11 h 11"/>
                    <a:gd name="T20" fmla="*/ 5 w 8"/>
                    <a:gd name="T21" fmla="*/ 8 h 11"/>
                    <a:gd name="T22" fmla="*/ 0 w 8"/>
                    <a:gd name="T23" fmla="*/ 8 h 1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11"/>
                    <a:gd name="T38" fmla="*/ 8 w 8"/>
                    <a:gd name="T39" fmla="*/ 11 h 1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11">
                      <a:moveTo>
                        <a:pt x="0" y="8"/>
                      </a:moveTo>
                      <a:lnTo>
                        <a:pt x="3" y="8"/>
                      </a:lnTo>
                      <a:lnTo>
                        <a:pt x="5" y="11"/>
                      </a:lnTo>
                      <a:lnTo>
                        <a:pt x="8" y="3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5" y="11"/>
                      </a:lnTo>
                      <a:lnTo>
                        <a:pt x="5" y="8"/>
                      </a:lnTo>
                      <a:lnTo>
                        <a:pt x="5" y="11"/>
                      </a:lnTo>
                      <a:lnTo>
                        <a:pt x="5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09" name="Freeform 359"/>
                <p:cNvSpPr>
                  <a:spLocks noChangeAspect="1"/>
                </p:cNvSpPr>
                <p:nvPr/>
              </p:nvSpPr>
              <p:spPr bwMode="auto">
                <a:xfrm>
                  <a:off x="5459" y="1943"/>
                  <a:ext cx="16" cy="13"/>
                </a:xfrm>
                <a:custGeom>
                  <a:avLst/>
                  <a:gdLst>
                    <a:gd name="T0" fmla="*/ 11 w 16"/>
                    <a:gd name="T1" fmla="*/ 0 h 13"/>
                    <a:gd name="T2" fmla="*/ 13 w 16"/>
                    <a:gd name="T3" fmla="*/ 0 h 13"/>
                    <a:gd name="T4" fmla="*/ 16 w 16"/>
                    <a:gd name="T5" fmla="*/ 2 h 13"/>
                    <a:gd name="T6" fmla="*/ 3 w 16"/>
                    <a:gd name="T7" fmla="*/ 10 h 13"/>
                    <a:gd name="T8" fmla="*/ 0 w 16"/>
                    <a:gd name="T9" fmla="*/ 13 h 13"/>
                    <a:gd name="T10" fmla="*/ 3 w 16"/>
                    <a:gd name="T11" fmla="*/ 8 h 13"/>
                    <a:gd name="T12" fmla="*/ 11 w 16"/>
                    <a:gd name="T13" fmla="*/ 0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13"/>
                    <a:gd name="T23" fmla="*/ 16 w 16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13">
                      <a:moveTo>
                        <a:pt x="11" y="0"/>
                      </a:moveTo>
                      <a:lnTo>
                        <a:pt x="13" y="0"/>
                      </a:lnTo>
                      <a:lnTo>
                        <a:pt x="16" y="2"/>
                      </a:lnTo>
                      <a:lnTo>
                        <a:pt x="3" y="10"/>
                      </a:lnTo>
                      <a:lnTo>
                        <a:pt x="0" y="13"/>
                      </a:lnTo>
                      <a:lnTo>
                        <a:pt x="3" y="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10" name="Freeform 360"/>
                <p:cNvSpPr>
                  <a:spLocks noChangeAspect="1"/>
                </p:cNvSpPr>
                <p:nvPr/>
              </p:nvSpPr>
              <p:spPr bwMode="auto">
                <a:xfrm>
                  <a:off x="5470" y="1940"/>
                  <a:ext cx="5" cy="8"/>
                </a:xfrm>
                <a:custGeom>
                  <a:avLst/>
                  <a:gdLst>
                    <a:gd name="T0" fmla="*/ 2 w 5"/>
                    <a:gd name="T1" fmla="*/ 8 h 8"/>
                    <a:gd name="T2" fmla="*/ 2 w 5"/>
                    <a:gd name="T3" fmla="*/ 8 h 8"/>
                    <a:gd name="T4" fmla="*/ 5 w 5"/>
                    <a:gd name="T5" fmla="*/ 3 h 8"/>
                    <a:gd name="T6" fmla="*/ 2 w 5"/>
                    <a:gd name="T7" fmla="*/ 0 h 8"/>
                    <a:gd name="T8" fmla="*/ 0 w 5"/>
                    <a:gd name="T9" fmla="*/ 3 h 8"/>
                    <a:gd name="T10" fmla="*/ 2 w 5"/>
                    <a:gd name="T11" fmla="*/ 5 h 8"/>
                    <a:gd name="T12" fmla="*/ 5 w 5"/>
                    <a:gd name="T13" fmla="*/ 3 h 8"/>
                    <a:gd name="T14" fmla="*/ 5 w 5"/>
                    <a:gd name="T15" fmla="*/ 3 h 8"/>
                    <a:gd name="T16" fmla="*/ 2 w 5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8"/>
                    <a:gd name="T29" fmla="*/ 5 w 5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8">
                      <a:moveTo>
                        <a:pt x="2" y="8"/>
                      </a:moveTo>
                      <a:lnTo>
                        <a:pt x="2" y="8"/>
                      </a:lnTo>
                      <a:lnTo>
                        <a:pt x="5" y="3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5" y="3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11" name="Freeform 361"/>
                <p:cNvSpPr>
                  <a:spLocks noChangeAspect="1"/>
                </p:cNvSpPr>
                <p:nvPr/>
              </p:nvSpPr>
              <p:spPr bwMode="auto">
                <a:xfrm>
                  <a:off x="5457" y="1943"/>
                  <a:ext cx="18" cy="15"/>
                </a:xfrm>
                <a:custGeom>
                  <a:avLst/>
                  <a:gdLst>
                    <a:gd name="T0" fmla="*/ 0 w 18"/>
                    <a:gd name="T1" fmla="*/ 15 h 15"/>
                    <a:gd name="T2" fmla="*/ 0 w 18"/>
                    <a:gd name="T3" fmla="*/ 15 h 15"/>
                    <a:gd name="T4" fmla="*/ 7 w 18"/>
                    <a:gd name="T5" fmla="*/ 13 h 15"/>
                    <a:gd name="T6" fmla="*/ 15 w 18"/>
                    <a:gd name="T7" fmla="*/ 5 h 15"/>
                    <a:gd name="T8" fmla="*/ 18 w 18"/>
                    <a:gd name="T9" fmla="*/ 0 h 15"/>
                    <a:gd name="T10" fmla="*/ 5 w 18"/>
                    <a:gd name="T11" fmla="*/ 8 h 15"/>
                    <a:gd name="T12" fmla="*/ 5 w 18"/>
                    <a:gd name="T13" fmla="*/ 13 h 15"/>
                    <a:gd name="T14" fmla="*/ 5 w 18"/>
                    <a:gd name="T15" fmla="*/ 13 h 15"/>
                    <a:gd name="T16" fmla="*/ 0 w 18"/>
                    <a:gd name="T17" fmla="*/ 15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5"/>
                    <a:gd name="T29" fmla="*/ 18 w 18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7" y="13"/>
                      </a:lnTo>
                      <a:lnTo>
                        <a:pt x="15" y="5"/>
                      </a:lnTo>
                      <a:lnTo>
                        <a:pt x="18" y="0"/>
                      </a:lnTo>
                      <a:lnTo>
                        <a:pt x="5" y="8"/>
                      </a:lnTo>
                      <a:lnTo>
                        <a:pt x="5" y="1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12" name="Freeform 362"/>
                <p:cNvSpPr>
                  <a:spLocks noChangeAspect="1"/>
                </p:cNvSpPr>
                <p:nvPr/>
              </p:nvSpPr>
              <p:spPr bwMode="auto">
                <a:xfrm>
                  <a:off x="5457" y="1940"/>
                  <a:ext cx="15" cy="18"/>
                </a:xfrm>
                <a:custGeom>
                  <a:avLst/>
                  <a:gdLst>
                    <a:gd name="T0" fmla="*/ 15 w 15"/>
                    <a:gd name="T1" fmla="*/ 0 h 18"/>
                    <a:gd name="T2" fmla="*/ 13 w 15"/>
                    <a:gd name="T3" fmla="*/ 0 h 18"/>
                    <a:gd name="T4" fmla="*/ 5 w 15"/>
                    <a:gd name="T5" fmla="*/ 8 h 18"/>
                    <a:gd name="T6" fmla="*/ 0 w 15"/>
                    <a:gd name="T7" fmla="*/ 18 h 18"/>
                    <a:gd name="T8" fmla="*/ 5 w 15"/>
                    <a:gd name="T9" fmla="*/ 16 h 18"/>
                    <a:gd name="T10" fmla="*/ 7 w 15"/>
                    <a:gd name="T11" fmla="*/ 11 h 18"/>
                    <a:gd name="T12" fmla="*/ 15 w 15"/>
                    <a:gd name="T13" fmla="*/ 3 h 18"/>
                    <a:gd name="T14" fmla="*/ 13 w 15"/>
                    <a:gd name="T15" fmla="*/ 3 h 18"/>
                    <a:gd name="T16" fmla="*/ 15 w 15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"/>
                    <a:gd name="T28" fmla="*/ 0 h 18"/>
                    <a:gd name="T29" fmla="*/ 15 w 15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" h="18">
                      <a:moveTo>
                        <a:pt x="15" y="0"/>
                      </a:moveTo>
                      <a:lnTo>
                        <a:pt x="13" y="0"/>
                      </a:lnTo>
                      <a:lnTo>
                        <a:pt x="5" y="8"/>
                      </a:lnTo>
                      <a:lnTo>
                        <a:pt x="0" y="18"/>
                      </a:lnTo>
                      <a:lnTo>
                        <a:pt x="5" y="16"/>
                      </a:lnTo>
                      <a:lnTo>
                        <a:pt x="7" y="11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13" name="Freeform 363"/>
                <p:cNvSpPr>
                  <a:spLocks noChangeAspect="1"/>
                </p:cNvSpPr>
                <p:nvPr/>
              </p:nvSpPr>
              <p:spPr bwMode="auto">
                <a:xfrm>
                  <a:off x="5462" y="1901"/>
                  <a:ext cx="18" cy="31"/>
                </a:xfrm>
                <a:custGeom>
                  <a:avLst/>
                  <a:gdLst>
                    <a:gd name="T0" fmla="*/ 2 w 18"/>
                    <a:gd name="T1" fmla="*/ 31 h 31"/>
                    <a:gd name="T2" fmla="*/ 2 w 18"/>
                    <a:gd name="T3" fmla="*/ 23 h 31"/>
                    <a:gd name="T4" fmla="*/ 0 w 18"/>
                    <a:gd name="T5" fmla="*/ 8 h 31"/>
                    <a:gd name="T6" fmla="*/ 0 w 18"/>
                    <a:gd name="T7" fmla="*/ 3 h 31"/>
                    <a:gd name="T8" fmla="*/ 5 w 18"/>
                    <a:gd name="T9" fmla="*/ 0 h 31"/>
                    <a:gd name="T10" fmla="*/ 13 w 18"/>
                    <a:gd name="T11" fmla="*/ 0 h 31"/>
                    <a:gd name="T12" fmla="*/ 18 w 18"/>
                    <a:gd name="T13" fmla="*/ 0 h 31"/>
                    <a:gd name="T14" fmla="*/ 10 w 18"/>
                    <a:gd name="T15" fmla="*/ 3 h 31"/>
                    <a:gd name="T16" fmla="*/ 0 w 18"/>
                    <a:gd name="T17" fmla="*/ 10 h 31"/>
                    <a:gd name="T18" fmla="*/ 2 w 18"/>
                    <a:gd name="T19" fmla="*/ 23 h 31"/>
                    <a:gd name="T20" fmla="*/ 2 w 18"/>
                    <a:gd name="T21" fmla="*/ 31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"/>
                    <a:gd name="T34" fmla="*/ 0 h 31"/>
                    <a:gd name="T35" fmla="*/ 18 w 18"/>
                    <a:gd name="T36" fmla="*/ 31 h 3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" h="31">
                      <a:moveTo>
                        <a:pt x="2" y="31"/>
                      </a:moveTo>
                      <a:lnTo>
                        <a:pt x="2" y="23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10" y="3"/>
                      </a:lnTo>
                      <a:lnTo>
                        <a:pt x="0" y="10"/>
                      </a:lnTo>
                      <a:lnTo>
                        <a:pt x="2" y="23"/>
                      </a:lnTo>
                      <a:lnTo>
                        <a:pt x="2" y="3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14" name="Freeform 364"/>
                <p:cNvSpPr>
                  <a:spLocks noChangeAspect="1"/>
                </p:cNvSpPr>
                <p:nvPr/>
              </p:nvSpPr>
              <p:spPr bwMode="auto">
                <a:xfrm>
                  <a:off x="5459" y="1909"/>
                  <a:ext cx="8" cy="23"/>
                </a:xfrm>
                <a:custGeom>
                  <a:avLst/>
                  <a:gdLst>
                    <a:gd name="T0" fmla="*/ 0 w 8"/>
                    <a:gd name="T1" fmla="*/ 2 h 23"/>
                    <a:gd name="T2" fmla="*/ 0 w 8"/>
                    <a:gd name="T3" fmla="*/ 2 h 23"/>
                    <a:gd name="T4" fmla="*/ 3 w 8"/>
                    <a:gd name="T5" fmla="*/ 15 h 23"/>
                    <a:gd name="T6" fmla="*/ 3 w 8"/>
                    <a:gd name="T7" fmla="*/ 23 h 23"/>
                    <a:gd name="T8" fmla="*/ 8 w 8"/>
                    <a:gd name="T9" fmla="*/ 23 h 23"/>
                    <a:gd name="T10" fmla="*/ 5 w 8"/>
                    <a:gd name="T11" fmla="*/ 15 h 23"/>
                    <a:gd name="T12" fmla="*/ 3 w 8"/>
                    <a:gd name="T13" fmla="*/ 0 h 23"/>
                    <a:gd name="T14" fmla="*/ 3 w 8"/>
                    <a:gd name="T15" fmla="*/ 0 h 23"/>
                    <a:gd name="T16" fmla="*/ 0 w 8"/>
                    <a:gd name="T17" fmla="*/ 2 h 2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23"/>
                    <a:gd name="T29" fmla="*/ 8 w 8"/>
                    <a:gd name="T30" fmla="*/ 23 h 2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23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3" y="15"/>
                      </a:lnTo>
                      <a:lnTo>
                        <a:pt x="3" y="23"/>
                      </a:lnTo>
                      <a:lnTo>
                        <a:pt x="8" y="23"/>
                      </a:lnTo>
                      <a:lnTo>
                        <a:pt x="5" y="15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15" name="Freeform 365"/>
                <p:cNvSpPr>
                  <a:spLocks noChangeAspect="1"/>
                </p:cNvSpPr>
                <p:nvPr/>
              </p:nvSpPr>
              <p:spPr bwMode="auto">
                <a:xfrm>
                  <a:off x="5459" y="1898"/>
                  <a:ext cx="21" cy="13"/>
                </a:xfrm>
                <a:custGeom>
                  <a:avLst/>
                  <a:gdLst>
                    <a:gd name="T0" fmla="*/ 21 w 21"/>
                    <a:gd name="T1" fmla="*/ 0 h 13"/>
                    <a:gd name="T2" fmla="*/ 21 w 21"/>
                    <a:gd name="T3" fmla="*/ 0 h 13"/>
                    <a:gd name="T4" fmla="*/ 16 w 21"/>
                    <a:gd name="T5" fmla="*/ 0 h 13"/>
                    <a:gd name="T6" fmla="*/ 8 w 21"/>
                    <a:gd name="T7" fmla="*/ 0 h 13"/>
                    <a:gd name="T8" fmla="*/ 0 w 21"/>
                    <a:gd name="T9" fmla="*/ 6 h 13"/>
                    <a:gd name="T10" fmla="*/ 0 w 21"/>
                    <a:gd name="T11" fmla="*/ 13 h 13"/>
                    <a:gd name="T12" fmla="*/ 3 w 21"/>
                    <a:gd name="T13" fmla="*/ 11 h 13"/>
                    <a:gd name="T14" fmla="*/ 3 w 21"/>
                    <a:gd name="T15" fmla="*/ 8 h 13"/>
                    <a:gd name="T16" fmla="*/ 8 w 21"/>
                    <a:gd name="T17" fmla="*/ 6 h 13"/>
                    <a:gd name="T18" fmla="*/ 16 w 21"/>
                    <a:gd name="T19" fmla="*/ 3 h 13"/>
                    <a:gd name="T20" fmla="*/ 18 w 21"/>
                    <a:gd name="T21" fmla="*/ 3 h 13"/>
                    <a:gd name="T22" fmla="*/ 18 w 21"/>
                    <a:gd name="T23" fmla="*/ 3 h 13"/>
                    <a:gd name="T24" fmla="*/ 21 w 21"/>
                    <a:gd name="T25" fmla="*/ 0 h 1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1"/>
                    <a:gd name="T40" fmla="*/ 0 h 13"/>
                    <a:gd name="T41" fmla="*/ 21 w 21"/>
                    <a:gd name="T42" fmla="*/ 13 h 1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1" h="13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3" y="11"/>
                      </a:lnTo>
                      <a:lnTo>
                        <a:pt x="3" y="8"/>
                      </a:lnTo>
                      <a:lnTo>
                        <a:pt x="8" y="6"/>
                      </a:lnTo>
                      <a:lnTo>
                        <a:pt x="16" y="3"/>
                      </a:lnTo>
                      <a:lnTo>
                        <a:pt x="18" y="3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16" name="Freeform 366"/>
                <p:cNvSpPr>
                  <a:spLocks noChangeAspect="1"/>
                </p:cNvSpPr>
                <p:nvPr/>
              </p:nvSpPr>
              <p:spPr bwMode="auto">
                <a:xfrm>
                  <a:off x="5462" y="1898"/>
                  <a:ext cx="18" cy="13"/>
                </a:xfrm>
                <a:custGeom>
                  <a:avLst/>
                  <a:gdLst>
                    <a:gd name="T0" fmla="*/ 2 w 18"/>
                    <a:gd name="T1" fmla="*/ 13 h 13"/>
                    <a:gd name="T2" fmla="*/ 2 w 18"/>
                    <a:gd name="T3" fmla="*/ 13 h 13"/>
                    <a:gd name="T4" fmla="*/ 13 w 18"/>
                    <a:gd name="T5" fmla="*/ 6 h 13"/>
                    <a:gd name="T6" fmla="*/ 18 w 18"/>
                    <a:gd name="T7" fmla="*/ 0 h 13"/>
                    <a:gd name="T8" fmla="*/ 15 w 18"/>
                    <a:gd name="T9" fmla="*/ 3 h 13"/>
                    <a:gd name="T10" fmla="*/ 10 w 18"/>
                    <a:gd name="T11" fmla="*/ 3 h 13"/>
                    <a:gd name="T12" fmla="*/ 0 w 18"/>
                    <a:gd name="T13" fmla="*/ 13 h 13"/>
                    <a:gd name="T14" fmla="*/ 0 w 18"/>
                    <a:gd name="T15" fmla="*/ 13 h 13"/>
                    <a:gd name="T16" fmla="*/ 2 w 18"/>
                    <a:gd name="T17" fmla="*/ 1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3"/>
                    <a:gd name="T29" fmla="*/ 18 w 18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3">
                      <a:moveTo>
                        <a:pt x="2" y="13"/>
                      </a:moveTo>
                      <a:lnTo>
                        <a:pt x="2" y="13"/>
                      </a:lnTo>
                      <a:lnTo>
                        <a:pt x="13" y="6"/>
                      </a:lnTo>
                      <a:lnTo>
                        <a:pt x="18" y="0"/>
                      </a:lnTo>
                      <a:lnTo>
                        <a:pt x="15" y="3"/>
                      </a:lnTo>
                      <a:lnTo>
                        <a:pt x="10" y="3"/>
                      </a:lnTo>
                      <a:lnTo>
                        <a:pt x="0" y="13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17" name="Freeform 367"/>
                <p:cNvSpPr>
                  <a:spLocks noChangeAspect="1"/>
                </p:cNvSpPr>
                <p:nvPr/>
              </p:nvSpPr>
              <p:spPr bwMode="auto">
                <a:xfrm>
                  <a:off x="5462" y="1911"/>
                  <a:ext cx="5" cy="21"/>
                </a:xfrm>
                <a:custGeom>
                  <a:avLst/>
                  <a:gdLst>
                    <a:gd name="T0" fmla="*/ 0 w 5"/>
                    <a:gd name="T1" fmla="*/ 21 h 21"/>
                    <a:gd name="T2" fmla="*/ 5 w 5"/>
                    <a:gd name="T3" fmla="*/ 21 h 21"/>
                    <a:gd name="T4" fmla="*/ 2 w 5"/>
                    <a:gd name="T5" fmla="*/ 13 h 21"/>
                    <a:gd name="T6" fmla="*/ 2 w 5"/>
                    <a:gd name="T7" fmla="*/ 0 h 21"/>
                    <a:gd name="T8" fmla="*/ 0 w 5"/>
                    <a:gd name="T9" fmla="*/ 0 h 21"/>
                    <a:gd name="T10" fmla="*/ 0 w 5"/>
                    <a:gd name="T11" fmla="*/ 13 h 21"/>
                    <a:gd name="T12" fmla="*/ 0 w 5"/>
                    <a:gd name="T13" fmla="*/ 21 h 21"/>
                    <a:gd name="T14" fmla="*/ 5 w 5"/>
                    <a:gd name="T15" fmla="*/ 21 h 21"/>
                    <a:gd name="T16" fmla="*/ 0 w 5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21"/>
                    <a:gd name="T29" fmla="*/ 5 w 5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21">
                      <a:moveTo>
                        <a:pt x="0" y="21"/>
                      </a:moveTo>
                      <a:lnTo>
                        <a:pt x="5" y="21"/>
                      </a:lnTo>
                      <a:lnTo>
                        <a:pt x="2" y="13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0" y="21"/>
                      </a:lnTo>
                      <a:lnTo>
                        <a:pt x="5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18" name="Freeform 368"/>
                <p:cNvSpPr>
                  <a:spLocks noChangeAspect="1"/>
                </p:cNvSpPr>
                <p:nvPr/>
              </p:nvSpPr>
              <p:spPr bwMode="auto">
                <a:xfrm>
                  <a:off x="5514" y="1870"/>
                  <a:ext cx="13" cy="15"/>
                </a:xfrm>
                <a:custGeom>
                  <a:avLst/>
                  <a:gdLst>
                    <a:gd name="T0" fmla="*/ 0 w 13"/>
                    <a:gd name="T1" fmla="*/ 15 h 15"/>
                    <a:gd name="T2" fmla="*/ 5 w 13"/>
                    <a:gd name="T3" fmla="*/ 15 h 15"/>
                    <a:gd name="T4" fmla="*/ 13 w 13"/>
                    <a:gd name="T5" fmla="*/ 13 h 15"/>
                    <a:gd name="T6" fmla="*/ 10 w 13"/>
                    <a:gd name="T7" fmla="*/ 5 h 15"/>
                    <a:gd name="T8" fmla="*/ 5 w 13"/>
                    <a:gd name="T9" fmla="*/ 0 h 15"/>
                    <a:gd name="T10" fmla="*/ 8 w 13"/>
                    <a:gd name="T11" fmla="*/ 2 h 15"/>
                    <a:gd name="T12" fmla="*/ 10 w 13"/>
                    <a:gd name="T13" fmla="*/ 7 h 15"/>
                    <a:gd name="T14" fmla="*/ 10 w 13"/>
                    <a:gd name="T15" fmla="*/ 10 h 15"/>
                    <a:gd name="T16" fmla="*/ 8 w 13"/>
                    <a:gd name="T17" fmla="*/ 13 h 15"/>
                    <a:gd name="T18" fmla="*/ 5 w 13"/>
                    <a:gd name="T19" fmla="*/ 13 h 15"/>
                    <a:gd name="T20" fmla="*/ 0 w 13"/>
                    <a:gd name="T21" fmla="*/ 15 h 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"/>
                    <a:gd name="T34" fmla="*/ 0 h 15"/>
                    <a:gd name="T35" fmla="*/ 13 w 13"/>
                    <a:gd name="T36" fmla="*/ 15 h 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" h="15">
                      <a:moveTo>
                        <a:pt x="0" y="15"/>
                      </a:moveTo>
                      <a:lnTo>
                        <a:pt x="5" y="15"/>
                      </a:lnTo>
                      <a:lnTo>
                        <a:pt x="13" y="13"/>
                      </a:ln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8" y="2"/>
                      </a:lnTo>
                      <a:lnTo>
                        <a:pt x="10" y="7"/>
                      </a:lnTo>
                      <a:lnTo>
                        <a:pt x="10" y="10"/>
                      </a:lnTo>
                      <a:lnTo>
                        <a:pt x="8" y="13"/>
                      </a:lnTo>
                      <a:lnTo>
                        <a:pt x="5" y="1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19" name="Freeform 369"/>
                <p:cNvSpPr>
                  <a:spLocks noChangeAspect="1"/>
                </p:cNvSpPr>
                <p:nvPr/>
              </p:nvSpPr>
              <p:spPr bwMode="auto">
                <a:xfrm>
                  <a:off x="5514" y="1880"/>
                  <a:ext cx="16" cy="8"/>
                </a:xfrm>
                <a:custGeom>
                  <a:avLst/>
                  <a:gdLst>
                    <a:gd name="T0" fmla="*/ 10 w 16"/>
                    <a:gd name="T1" fmla="*/ 0 h 8"/>
                    <a:gd name="T2" fmla="*/ 10 w 16"/>
                    <a:gd name="T3" fmla="*/ 0 h 8"/>
                    <a:gd name="T4" fmla="*/ 5 w 16"/>
                    <a:gd name="T5" fmla="*/ 3 h 8"/>
                    <a:gd name="T6" fmla="*/ 0 w 16"/>
                    <a:gd name="T7" fmla="*/ 3 h 8"/>
                    <a:gd name="T8" fmla="*/ 0 w 16"/>
                    <a:gd name="T9" fmla="*/ 8 h 8"/>
                    <a:gd name="T10" fmla="*/ 5 w 16"/>
                    <a:gd name="T11" fmla="*/ 8 h 8"/>
                    <a:gd name="T12" fmla="*/ 16 w 16"/>
                    <a:gd name="T13" fmla="*/ 3 h 8"/>
                    <a:gd name="T14" fmla="*/ 16 w 16"/>
                    <a:gd name="T15" fmla="*/ 3 h 8"/>
                    <a:gd name="T16" fmla="*/ 10 w 16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8"/>
                    <a:gd name="T29" fmla="*/ 16 w 1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8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5" y="8"/>
                      </a:lnTo>
                      <a:lnTo>
                        <a:pt x="16" y="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20" name="Freeform 370"/>
                <p:cNvSpPr>
                  <a:spLocks noChangeAspect="1"/>
                </p:cNvSpPr>
                <p:nvPr/>
              </p:nvSpPr>
              <p:spPr bwMode="auto">
                <a:xfrm>
                  <a:off x="5519" y="1870"/>
                  <a:ext cx="11" cy="13"/>
                </a:xfrm>
                <a:custGeom>
                  <a:avLst/>
                  <a:gdLst>
                    <a:gd name="T0" fmla="*/ 3 w 11"/>
                    <a:gd name="T1" fmla="*/ 0 h 13"/>
                    <a:gd name="T2" fmla="*/ 0 w 11"/>
                    <a:gd name="T3" fmla="*/ 2 h 13"/>
                    <a:gd name="T4" fmla="*/ 3 w 11"/>
                    <a:gd name="T5" fmla="*/ 5 h 13"/>
                    <a:gd name="T6" fmla="*/ 5 w 11"/>
                    <a:gd name="T7" fmla="*/ 10 h 13"/>
                    <a:gd name="T8" fmla="*/ 11 w 11"/>
                    <a:gd name="T9" fmla="*/ 13 h 13"/>
                    <a:gd name="T10" fmla="*/ 8 w 11"/>
                    <a:gd name="T11" fmla="*/ 5 h 13"/>
                    <a:gd name="T12" fmla="*/ 3 w 11"/>
                    <a:gd name="T13" fmla="*/ 0 h 13"/>
                    <a:gd name="T14" fmla="*/ 0 w 11"/>
                    <a:gd name="T15" fmla="*/ 2 h 13"/>
                    <a:gd name="T16" fmla="*/ 3 w 11"/>
                    <a:gd name="T17" fmla="*/ 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3"/>
                    <a:gd name="T29" fmla="*/ 11 w 11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3" y="5"/>
                      </a:lnTo>
                      <a:lnTo>
                        <a:pt x="5" y="10"/>
                      </a:lnTo>
                      <a:lnTo>
                        <a:pt x="11" y="13"/>
                      </a:lnTo>
                      <a:lnTo>
                        <a:pt x="8" y="5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21" name="Freeform 371"/>
                <p:cNvSpPr>
                  <a:spLocks noChangeAspect="1"/>
                </p:cNvSpPr>
                <p:nvPr/>
              </p:nvSpPr>
              <p:spPr bwMode="auto">
                <a:xfrm>
                  <a:off x="5514" y="1870"/>
                  <a:ext cx="10" cy="18"/>
                </a:xfrm>
                <a:custGeom>
                  <a:avLst/>
                  <a:gdLst>
                    <a:gd name="T0" fmla="*/ 0 w 10"/>
                    <a:gd name="T1" fmla="*/ 13 h 18"/>
                    <a:gd name="T2" fmla="*/ 0 w 10"/>
                    <a:gd name="T3" fmla="*/ 18 h 18"/>
                    <a:gd name="T4" fmla="*/ 5 w 10"/>
                    <a:gd name="T5" fmla="*/ 15 h 18"/>
                    <a:gd name="T6" fmla="*/ 10 w 10"/>
                    <a:gd name="T7" fmla="*/ 13 h 18"/>
                    <a:gd name="T8" fmla="*/ 10 w 10"/>
                    <a:gd name="T9" fmla="*/ 10 h 18"/>
                    <a:gd name="T10" fmla="*/ 10 w 10"/>
                    <a:gd name="T11" fmla="*/ 7 h 18"/>
                    <a:gd name="T12" fmla="*/ 10 w 10"/>
                    <a:gd name="T13" fmla="*/ 2 h 18"/>
                    <a:gd name="T14" fmla="*/ 8 w 10"/>
                    <a:gd name="T15" fmla="*/ 0 h 18"/>
                    <a:gd name="T16" fmla="*/ 5 w 10"/>
                    <a:gd name="T17" fmla="*/ 2 h 18"/>
                    <a:gd name="T18" fmla="*/ 5 w 10"/>
                    <a:gd name="T19" fmla="*/ 5 h 18"/>
                    <a:gd name="T20" fmla="*/ 8 w 10"/>
                    <a:gd name="T21" fmla="*/ 7 h 18"/>
                    <a:gd name="T22" fmla="*/ 8 w 10"/>
                    <a:gd name="T23" fmla="*/ 10 h 18"/>
                    <a:gd name="T24" fmla="*/ 8 w 10"/>
                    <a:gd name="T25" fmla="*/ 10 h 18"/>
                    <a:gd name="T26" fmla="*/ 5 w 10"/>
                    <a:gd name="T27" fmla="*/ 13 h 18"/>
                    <a:gd name="T28" fmla="*/ 0 w 10"/>
                    <a:gd name="T29" fmla="*/ 13 h 18"/>
                    <a:gd name="T30" fmla="*/ 0 w 10"/>
                    <a:gd name="T31" fmla="*/ 18 h 18"/>
                    <a:gd name="T32" fmla="*/ 0 w 10"/>
                    <a:gd name="T33" fmla="*/ 13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8"/>
                    <a:gd name="T53" fmla="*/ 10 w 10"/>
                    <a:gd name="T54" fmla="*/ 18 h 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8">
                      <a:moveTo>
                        <a:pt x="0" y="13"/>
                      </a:moveTo>
                      <a:lnTo>
                        <a:pt x="0" y="18"/>
                      </a:lnTo>
                      <a:lnTo>
                        <a:pt x="5" y="15"/>
                      </a:lnTo>
                      <a:lnTo>
                        <a:pt x="10" y="13"/>
                      </a:lnTo>
                      <a:lnTo>
                        <a:pt x="10" y="10"/>
                      </a:lnTo>
                      <a:lnTo>
                        <a:pt x="10" y="7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5" y="5"/>
                      </a:lnTo>
                      <a:lnTo>
                        <a:pt x="8" y="7"/>
                      </a:lnTo>
                      <a:lnTo>
                        <a:pt x="8" y="10"/>
                      </a:lnTo>
                      <a:lnTo>
                        <a:pt x="5" y="13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22" name="Freeform 372"/>
                <p:cNvSpPr>
                  <a:spLocks noChangeAspect="1"/>
                </p:cNvSpPr>
                <p:nvPr/>
              </p:nvSpPr>
              <p:spPr bwMode="auto">
                <a:xfrm>
                  <a:off x="5491" y="1849"/>
                  <a:ext cx="13" cy="36"/>
                </a:xfrm>
                <a:custGeom>
                  <a:avLst/>
                  <a:gdLst>
                    <a:gd name="T0" fmla="*/ 13 w 13"/>
                    <a:gd name="T1" fmla="*/ 34 h 36"/>
                    <a:gd name="T2" fmla="*/ 7 w 13"/>
                    <a:gd name="T3" fmla="*/ 34 h 36"/>
                    <a:gd name="T4" fmla="*/ 0 w 13"/>
                    <a:gd name="T5" fmla="*/ 36 h 36"/>
                    <a:gd name="T6" fmla="*/ 2 w 13"/>
                    <a:gd name="T7" fmla="*/ 34 h 36"/>
                    <a:gd name="T8" fmla="*/ 10 w 13"/>
                    <a:gd name="T9" fmla="*/ 31 h 36"/>
                    <a:gd name="T10" fmla="*/ 7 w 13"/>
                    <a:gd name="T11" fmla="*/ 15 h 36"/>
                    <a:gd name="T12" fmla="*/ 5 w 13"/>
                    <a:gd name="T13" fmla="*/ 0 h 36"/>
                    <a:gd name="T14" fmla="*/ 10 w 13"/>
                    <a:gd name="T15" fmla="*/ 13 h 36"/>
                    <a:gd name="T16" fmla="*/ 13 w 13"/>
                    <a:gd name="T17" fmla="*/ 34 h 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36"/>
                    <a:gd name="T29" fmla="*/ 13 w 13"/>
                    <a:gd name="T30" fmla="*/ 36 h 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36">
                      <a:moveTo>
                        <a:pt x="13" y="34"/>
                      </a:moveTo>
                      <a:lnTo>
                        <a:pt x="7" y="34"/>
                      </a:lnTo>
                      <a:lnTo>
                        <a:pt x="0" y="36"/>
                      </a:lnTo>
                      <a:lnTo>
                        <a:pt x="2" y="34"/>
                      </a:lnTo>
                      <a:lnTo>
                        <a:pt x="10" y="31"/>
                      </a:lnTo>
                      <a:lnTo>
                        <a:pt x="7" y="15"/>
                      </a:lnTo>
                      <a:lnTo>
                        <a:pt x="5" y="0"/>
                      </a:lnTo>
                      <a:lnTo>
                        <a:pt x="10" y="13"/>
                      </a:lnTo>
                      <a:lnTo>
                        <a:pt x="13" y="3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23" name="Freeform 373"/>
                <p:cNvSpPr>
                  <a:spLocks noChangeAspect="1"/>
                </p:cNvSpPr>
                <p:nvPr/>
              </p:nvSpPr>
              <p:spPr bwMode="auto">
                <a:xfrm>
                  <a:off x="5491" y="1880"/>
                  <a:ext cx="13" cy="5"/>
                </a:xfrm>
                <a:custGeom>
                  <a:avLst/>
                  <a:gdLst>
                    <a:gd name="T0" fmla="*/ 0 w 13"/>
                    <a:gd name="T1" fmla="*/ 5 h 5"/>
                    <a:gd name="T2" fmla="*/ 0 w 13"/>
                    <a:gd name="T3" fmla="*/ 5 h 5"/>
                    <a:gd name="T4" fmla="*/ 7 w 13"/>
                    <a:gd name="T5" fmla="*/ 5 h 5"/>
                    <a:gd name="T6" fmla="*/ 13 w 13"/>
                    <a:gd name="T7" fmla="*/ 3 h 5"/>
                    <a:gd name="T8" fmla="*/ 10 w 13"/>
                    <a:gd name="T9" fmla="*/ 0 h 5"/>
                    <a:gd name="T10" fmla="*/ 7 w 13"/>
                    <a:gd name="T11" fmla="*/ 3 h 5"/>
                    <a:gd name="T12" fmla="*/ 2 w 13"/>
                    <a:gd name="T13" fmla="*/ 3 h 5"/>
                    <a:gd name="T14" fmla="*/ 2 w 13"/>
                    <a:gd name="T15" fmla="*/ 3 h 5"/>
                    <a:gd name="T16" fmla="*/ 0 w 13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5"/>
                    <a:gd name="T29" fmla="*/ 13 w 13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7" y="5"/>
                      </a:lnTo>
                      <a:lnTo>
                        <a:pt x="13" y="3"/>
                      </a:lnTo>
                      <a:lnTo>
                        <a:pt x="10" y="0"/>
                      </a:lnTo>
                      <a:lnTo>
                        <a:pt x="7" y="3"/>
                      </a:lnTo>
                      <a:lnTo>
                        <a:pt x="2" y="3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24" name="Freeform 374"/>
                <p:cNvSpPr>
                  <a:spLocks noChangeAspect="1"/>
                </p:cNvSpPr>
                <p:nvPr/>
              </p:nvSpPr>
              <p:spPr bwMode="auto">
                <a:xfrm>
                  <a:off x="5491" y="1880"/>
                  <a:ext cx="13" cy="5"/>
                </a:xfrm>
                <a:custGeom>
                  <a:avLst/>
                  <a:gdLst>
                    <a:gd name="T0" fmla="*/ 7 w 13"/>
                    <a:gd name="T1" fmla="*/ 0 h 5"/>
                    <a:gd name="T2" fmla="*/ 7 w 13"/>
                    <a:gd name="T3" fmla="*/ 0 h 5"/>
                    <a:gd name="T4" fmla="*/ 2 w 13"/>
                    <a:gd name="T5" fmla="*/ 0 h 5"/>
                    <a:gd name="T6" fmla="*/ 0 w 13"/>
                    <a:gd name="T7" fmla="*/ 5 h 5"/>
                    <a:gd name="T8" fmla="*/ 2 w 13"/>
                    <a:gd name="T9" fmla="*/ 3 h 5"/>
                    <a:gd name="T10" fmla="*/ 5 w 13"/>
                    <a:gd name="T11" fmla="*/ 5 h 5"/>
                    <a:gd name="T12" fmla="*/ 13 w 13"/>
                    <a:gd name="T13" fmla="*/ 0 h 5"/>
                    <a:gd name="T14" fmla="*/ 13 w 13"/>
                    <a:gd name="T15" fmla="*/ 0 h 5"/>
                    <a:gd name="T16" fmla="*/ 7 w 13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5"/>
                    <a:gd name="T29" fmla="*/ 13 w 13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5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5" y="5"/>
                      </a:lnTo>
                      <a:lnTo>
                        <a:pt x="13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25" name="Freeform 375"/>
                <p:cNvSpPr>
                  <a:spLocks noChangeAspect="1"/>
                </p:cNvSpPr>
                <p:nvPr/>
              </p:nvSpPr>
              <p:spPr bwMode="auto">
                <a:xfrm>
                  <a:off x="5493" y="1846"/>
                  <a:ext cx="11" cy="34"/>
                </a:xfrm>
                <a:custGeom>
                  <a:avLst/>
                  <a:gdLst>
                    <a:gd name="T0" fmla="*/ 0 w 11"/>
                    <a:gd name="T1" fmla="*/ 3 h 34"/>
                    <a:gd name="T2" fmla="*/ 0 w 11"/>
                    <a:gd name="T3" fmla="*/ 3 h 34"/>
                    <a:gd name="T4" fmla="*/ 5 w 11"/>
                    <a:gd name="T5" fmla="*/ 18 h 34"/>
                    <a:gd name="T6" fmla="*/ 5 w 11"/>
                    <a:gd name="T7" fmla="*/ 34 h 34"/>
                    <a:gd name="T8" fmla="*/ 11 w 11"/>
                    <a:gd name="T9" fmla="*/ 34 h 34"/>
                    <a:gd name="T10" fmla="*/ 8 w 11"/>
                    <a:gd name="T11" fmla="*/ 16 h 34"/>
                    <a:gd name="T12" fmla="*/ 3 w 11"/>
                    <a:gd name="T13" fmla="*/ 0 h 34"/>
                    <a:gd name="T14" fmla="*/ 3 w 11"/>
                    <a:gd name="T15" fmla="*/ 0 h 34"/>
                    <a:gd name="T16" fmla="*/ 0 w 11"/>
                    <a:gd name="T17" fmla="*/ 3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4"/>
                    <a:gd name="T29" fmla="*/ 11 w 11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5" y="18"/>
                      </a:lnTo>
                      <a:lnTo>
                        <a:pt x="5" y="34"/>
                      </a:lnTo>
                      <a:lnTo>
                        <a:pt x="11" y="34"/>
                      </a:lnTo>
                      <a:lnTo>
                        <a:pt x="8" y="16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26" name="Freeform 376"/>
                <p:cNvSpPr>
                  <a:spLocks noChangeAspect="1"/>
                </p:cNvSpPr>
                <p:nvPr/>
              </p:nvSpPr>
              <p:spPr bwMode="auto">
                <a:xfrm>
                  <a:off x="5493" y="1846"/>
                  <a:ext cx="11" cy="37"/>
                </a:xfrm>
                <a:custGeom>
                  <a:avLst/>
                  <a:gdLst>
                    <a:gd name="T0" fmla="*/ 11 w 11"/>
                    <a:gd name="T1" fmla="*/ 37 h 37"/>
                    <a:gd name="T2" fmla="*/ 11 w 11"/>
                    <a:gd name="T3" fmla="*/ 37 h 37"/>
                    <a:gd name="T4" fmla="*/ 8 w 11"/>
                    <a:gd name="T5" fmla="*/ 16 h 37"/>
                    <a:gd name="T6" fmla="*/ 0 w 11"/>
                    <a:gd name="T7" fmla="*/ 3 h 37"/>
                    <a:gd name="T8" fmla="*/ 3 w 11"/>
                    <a:gd name="T9" fmla="*/ 0 h 37"/>
                    <a:gd name="T10" fmla="*/ 5 w 11"/>
                    <a:gd name="T11" fmla="*/ 18 h 37"/>
                    <a:gd name="T12" fmla="*/ 8 w 11"/>
                    <a:gd name="T13" fmla="*/ 34 h 37"/>
                    <a:gd name="T14" fmla="*/ 8 w 11"/>
                    <a:gd name="T15" fmla="*/ 34 h 37"/>
                    <a:gd name="T16" fmla="*/ 11 w 11"/>
                    <a:gd name="T17" fmla="*/ 37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7"/>
                    <a:gd name="T29" fmla="*/ 11 w 11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7">
                      <a:moveTo>
                        <a:pt x="11" y="37"/>
                      </a:moveTo>
                      <a:lnTo>
                        <a:pt x="11" y="37"/>
                      </a:lnTo>
                      <a:lnTo>
                        <a:pt x="8" y="1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5" y="18"/>
                      </a:lnTo>
                      <a:lnTo>
                        <a:pt x="8" y="34"/>
                      </a:lnTo>
                      <a:lnTo>
                        <a:pt x="11" y="3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27" name="Freeform 377"/>
                <p:cNvSpPr>
                  <a:spLocks noChangeAspect="1"/>
                </p:cNvSpPr>
                <p:nvPr/>
              </p:nvSpPr>
              <p:spPr bwMode="auto">
                <a:xfrm>
                  <a:off x="5483" y="1828"/>
                  <a:ext cx="8" cy="21"/>
                </a:xfrm>
                <a:custGeom>
                  <a:avLst/>
                  <a:gdLst>
                    <a:gd name="T0" fmla="*/ 8 w 8"/>
                    <a:gd name="T1" fmla="*/ 21 h 21"/>
                    <a:gd name="T2" fmla="*/ 5 w 8"/>
                    <a:gd name="T3" fmla="*/ 21 h 21"/>
                    <a:gd name="T4" fmla="*/ 0 w 8"/>
                    <a:gd name="T5" fmla="*/ 21 h 21"/>
                    <a:gd name="T6" fmla="*/ 0 w 8"/>
                    <a:gd name="T7" fmla="*/ 10 h 21"/>
                    <a:gd name="T8" fmla="*/ 0 w 8"/>
                    <a:gd name="T9" fmla="*/ 0 h 21"/>
                    <a:gd name="T10" fmla="*/ 0 w 8"/>
                    <a:gd name="T11" fmla="*/ 0 h 21"/>
                    <a:gd name="T12" fmla="*/ 0 w 8"/>
                    <a:gd name="T13" fmla="*/ 8 h 21"/>
                    <a:gd name="T14" fmla="*/ 0 w 8"/>
                    <a:gd name="T15" fmla="*/ 13 h 21"/>
                    <a:gd name="T16" fmla="*/ 2 w 8"/>
                    <a:gd name="T17" fmla="*/ 16 h 21"/>
                    <a:gd name="T18" fmla="*/ 5 w 8"/>
                    <a:gd name="T19" fmla="*/ 21 h 21"/>
                    <a:gd name="T20" fmla="*/ 8 w 8"/>
                    <a:gd name="T21" fmla="*/ 21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"/>
                    <a:gd name="T34" fmla="*/ 0 h 21"/>
                    <a:gd name="T35" fmla="*/ 8 w 8"/>
                    <a:gd name="T36" fmla="*/ 21 h 2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" h="21">
                      <a:moveTo>
                        <a:pt x="8" y="21"/>
                      </a:moveTo>
                      <a:lnTo>
                        <a:pt x="5" y="21"/>
                      </a:lnTo>
                      <a:lnTo>
                        <a:pt x="0" y="21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2" y="16"/>
                      </a:lnTo>
                      <a:lnTo>
                        <a:pt x="5" y="21"/>
                      </a:lnTo>
                      <a:lnTo>
                        <a:pt x="8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28" name="Freeform 378"/>
                <p:cNvSpPr>
                  <a:spLocks noChangeAspect="1"/>
                </p:cNvSpPr>
                <p:nvPr/>
              </p:nvSpPr>
              <p:spPr bwMode="auto">
                <a:xfrm>
                  <a:off x="5480" y="1846"/>
                  <a:ext cx="11" cy="5"/>
                </a:xfrm>
                <a:custGeom>
                  <a:avLst/>
                  <a:gdLst>
                    <a:gd name="T0" fmla="*/ 0 w 11"/>
                    <a:gd name="T1" fmla="*/ 3 h 5"/>
                    <a:gd name="T2" fmla="*/ 0 w 11"/>
                    <a:gd name="T3" fmla="*/ 3 h 5"/>
                    <a:gd name="T4" fmla="*/ 8 w 11"/>
                    <a:gd name="T5" fmla="*/ 5 h 5"/>
                    <a:gd name="T6" fmla="*/ 11 w 11"/>
                    <a:gd name="T7" fmla="*/ 5 h 5"/>
                    <a:gd name="T8" fmla="*/ 11 w 11"/>
                    <a:gd name="T9" fmla="*/ 0 h 5"/>
                    <a:gd name="T10" fmla="*/ 8 w 11"/>
                    <a:gd name="T11" fmla="*/ 0 h 5"/>
                    <a:gd name="T12" fmla="*/ 3 w 11"/>
                    <a:gd name="T13" fmla="*/ 0 h 5"/>
                    <a:gd name="T14" fmla="*/ 3 w 11"/>
                    <a:gd name="T15" fmla="*/ 0 h 5"/>
                    <a:gd name="T16" fmla="*/ 0 w 11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5"/>
                    <a:gd name="T29" fmla="*/ 11 w 11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5"/>
                      </a:lnTo>
                      <a:lnTo>
                        <a:pt x="11" y="5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29" name="Freeform 379"/>
                <p:cNvSpPr>
                  <a:spLocks noChangeAspect="1"/>
                </p:cNvSpPr>
                <p:nvPr/>
              </p:nvSpPr>
              <p:spPr bwMode="auto">
                <a:xfrm>
                  <a:off x="5480" y="1828"/>
                  <a:ext cx="5" cy="21"/>
                </a:xfrm>
                <a:custGeom>
                  <a:avLst/>
                  <a:gdLst>
                    <a:gd name="T0" fmla="*/ 0 w 5"/>
                    <a:gd name="T1" fmla="*/ 0 h 21"/>
                    <a:gd name="T2" fmla="*/ 0 w 5"/>
                    <a:gd name="T3" fmla="*/ 0 h 21"/>
                    <a:gd name="T4" fmla="*/ 0 w 5"/>
                    <a:gd name="T5" fmla="*/ 10 h 21"/>
                    <a:gd name="T6" fmla="*/ 0 w 5"/>
                    <a:gd name="T7" fmla="*/ 21 h 21"/>
                    <a:gd name="T8" fmla="*/ 3 w 5"/>
                    <a:gd name="T9" fmla="*/ 18 h 21"/>
                    <a:gd name="T10" fmla="*/ 3 w 5"/>
                    <a:gd name="T11" fmla="*/ 10 h 21"/>
                    <a:gd name="T12" fmla="*/ 5 w 5"/>
                    <a:gd name="T13" fmla="*/ 0 h 21"/>
                    <a:gd name="T14" fmla="*/ 5 w 5"/>
                    <a:gd name="T15" fmla="*/ 0 h 21"/>
                    <a:gd name="T16" fmla="*/ 0 w 5"/>
                    <a:gd name="T17" fmla="*/ 0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21"/>
                    <a:gd name="T29" fmla="*/ 5 w 5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2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21"/>
                      </a:lnTo>
                      <a:lnTo>
                        <a:pt x="3" y="18"/>
                      </a:lnTo>
                      <a:lnTo>
                        <a:pt x="3" y="10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30" name="Freeform 380"/>
                <p:cNvSpPr>
                  <a:spLocks noChangeAspect="1"/>
                </p:cNvSpPr>
                <p:nvPr/>
              </p:nvSpPr>
              <p:spPr bwMode="auto">
                <a:xfrm>
                  <a:off x="5480" y="1828"/>
                  <a:ext cx="11" cy="23"/>
                </a:xfrm>
                <a:custGeom>
                  <a:avLst/>
                  <a:gdLst>
                    <a:gd name="T0" fmla="*/ 11 w 11"/>
                    <a:gd name="T1" fmla="*/ 23 h 23"/>
                    <a:gd name="T2" fmla="*/ 11 w 11"/>
                    <a:gd name="T3" fmla="*/ 18 h 23"/>
                    <a:gd name="T4" fmla="*/ 8 w 11"/>
                    <a:gd name="T5" fmla="*/ 18 h 23"/>
                    <a:gd name="T6" fmla="*/ 5 w 11"/>
                    <a:gd name="T7" fmla="*/ 16 h 23"/>
                    <a:gd name="T8" fmla="*/ 5 w 11"/>
                    <a:gd name="T9" fmla="*/ 13 h 23"/>
                    <a:gd name="T10" fmla="*/ 5 w 11"/>
                    <a:gd name="T11" fmla="*/ 8 h 23"/>
                    <a:gd name="T12" fmla="*/ 5 w 11"/>
                    <a:gd name="T13" fmla="*/ 0 h 23"/>
                    <a:gd name="T14" fmla="*/ 0 w 11"/>
                    <a:gd name="T15" fmla="*/ 0 h 23"/>
                    <a:gd name="T16" fmla="*/ 5 w 11"/>
                    <a:gd name="T17" fmla="*/ 0 h 23"/>
                    <a:gd name="T18" fmla="*/ 0 w 11"/>
                    <a:gd name="T19" fmla="*/ 0 h 23"/>
                    <a:gd name="T20" fmla="*/ 0 w 11"/>
                    <a:gd name="T21" fmla="*/ 8 h 23"/>
                    <a:gd name="T22" fmla="*/ 0 w 11"/>
                    <a:gd name="T23" fmla="*/ 13 h 23"/>
                    <a:gd name="T24" fmla="*/ 3 w 11"/>
                    <a:gd name="T25" fmla="*/ 18 h 23"/>
                    <a:gd name="T26" fmla="*/ 5 w 11"/>
                    <a:gd name="T27" fmla="*/ 21 h 23"/>
                    <a:gd name="T28" fmla="*/ 11 w 11"/>
                    <a:gd name="T29" fmla="*/ 23 h 23"/>
                    <a:gd name="T30" fmla="*/ 11 w 11"/>
                    <a:gd name="T31" fmla="*/ 18 h 23"/>
                    <a:gd name="T32" fmla="*/ 11 w 11"/>
                    <a:gd name="T33" fmla="*/ 23 h 2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"/>
                    <a:gd name="T52" fmla="*/ 0 h 23"/>
                    <a:gd name="T53" fmla="*/ 11 w 11"/>
                    <a:gd name="T54" fmla="*/ 23 h 2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" h="23">
                      <a:moveTo>
                        <a:pt x="11" y="23"/>
                      </a:moveTo>
                      <a:lnTo>
                        <a:pt x="11" y="18"/>
                      </a:lnTo>
                      <a:lnTo>
                        <a:pt x="8" y="18"/>
                      </a:lnTo>
                      <a:lnTo>
                        <a:pt x="5" y="16"/>
                      </a:lnTo>
                      <a:lnTo>
                        <a:pt x="5" y="13"/>
                      </a:lnTo>
                      <a:lnTo>
                        <a:pt x="5" y="8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3" y="18"/>
                      </a:lnTo>
                      <a:lnTo>
                        <a:pt x="5" y="21"/>
                      </a:lnTo>
                      <a:lnTo>
                        <a:pt x="11" y="23"/>
                      </a:lnTo>
                      <a:lnTo>
                        <a:pt x="11" y="18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31" name="Freeform 381"/>
                <p:cNvSpPr>
                  <a:spLocks noChangeAspect="1"/>
                </p:cNvSpPr>
                <p:nvPr/>
              </p:nvSpPr>
              <p:spPr bwMode="auto">
                <a:xfrm>
                  <a:off x="5491" y="1904"/>
                  <a:ext cx="18" cy="13"/>
                </a:xfrm>
                <a:custGeom>
                  <a:avLst/>
                  <a:gdLst>
                    <a:gd name="T0" fmla="*/ 0 w 18"/>
                    <a:gd name="T1" fmla="*/ 13 h 13"/>
                    <a:gd name="T2" fmla="*/ 7 w 18"/>
                    <a:gd name="T3" fmla="*/ 13 h 13"/>
                    <a:gd name="T4" fmla="*/ 18 w 18"/>
                    <a:gd name="T5" fmla="*/ 13 h 13"/>
                    <a:gd name="T6" fmla="*/ 18 w 18"/>
                    <a:gd name="T7" fmla="*/ 7 h 13"/>
                    <a:gd name="T8" fmla="*/ 18 w 18"/>
                    <a:gd name="T9" fmla="*/ 0 h 13"/>
                    <a:gd name="T10" fmla="*/ 18 w 18"/>
                    <a:gd name="T11" fmla="*/ 0 h 13"/>
                    <a:gd name="T12" fmla="*/ 15 w 18"/>
                    <a:gd name="T13" fmla="*/ 5 h 13"/>
                    <a:gd name="T14" fmla="*/ 10 w 18"/>
                    <a:gd name="T15" fmla="*/ 10 h 13"/>
                    <a:gd name="T16" fmla="*/ 0 w 18"/>
                    <a:gd name="T17" fmla="*/ 1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3"/>
                    <a:gd name="T29" fmla="*/ 18 w 18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3">
                      <a:moveTo>
                        <a:pt x="0" y="13"/>
                      </a:moveTo>
                      <a:lnTo>
                        <a:pt x="7" y="13"/>
                      </a:lnTo>
                      <a:lnTo>
                        <a:pt x="18" y="13"/>
                      </a:lnTo>
                      <a:lnTo>
                        <a:pt x="18" y="7"/>
                      </a:lnTo>
                      <a:lnTo>
                        <a:pt x="18" y="0"/>
                      </a:lnTo>
                      <a:lnTo>
                        <a:pt x="15" y="5"/>
                      </a:lnTo>
                      <a:lnTo>
                        <a:pt x="10" y="1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32" name="Freeform 382"/>
                <p:cNvSpPr>
                  <a:spLocks noChangeAspect="1"/>
                </p:cNvSpPr>
                <p:nvPr/>
              </p:nvSpPr>
              <p:spPr bwMode="auto">
                <a:xfrm>
                  <a:off x="5491" y="1914"/>
                  <a:ext cx="20" cy="5"/>
                </a:xfrm>
                <a:custGeom>
                  <a:avLst/>
                  <a:gdLst>
                    <a:gd name="T0" fmla="*/ 20 w 20"/>
                    <a:gd name="T1" fmla="*/ 0 h 5"/>
                    <a:gd name="T2" fmla="*/ 20 w 20"/>
                    <a:gd name="T3" fmla="*/ 0 h 5"/>
                    <a:gd name="T4" fmla="*/ 7 w 20"/>
                    <a:gd name="T5" fmla="*/ 0 h 5"/>
                    <a:gd name="T6" fmla="*/ 0 w 20"/>
                    <a:gd name="T7" fmla="*/ 0 h 5"/>
                    <a:gd name="T8" fmla="*/ 0 w 20"/>
                    <a:gd name="T9" fmla="*/ 5 h 5"/>
                    <a:gd name="T10" fmla="*/ 7 w 20"/>
                    <a:gd name="T11" fmla="*/ 5 h 5"/>
                    <a:gd name="T12" fmla="*/ 18 w 20"/>
                    <a:gd name="T13" fmla="*/ 5 h 5"/>
                    <a:gd name="T14" fmla="*/ 18 w 20"/>
                    <a:gd name="T15" fmla="*/ 5 h 5"/>
                    <a:gd name="T16" fmla="*/ 20 w 20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"/>
                    <a:gd name="T28" fmla="*/ 0 h 5"/>
                    <a:gd name="T29" fmla="*/ 20 w 2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" h="5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7" y="5"/>
                      </a:lnTo>
                      <a:lnTo>
                        <a:pt x="18" y="5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33" name="Freeform 383"/>
                <p:cNvSpPr>
                  <a:spLocks noChangeAspect="1"/>
                </p:cNvSpPr>
                <p:nvPr/>
              </p:nvSpPr>
              <p:spPr bwMode="auto">
                <a:xfrm>
                  <a:off x="5506" y="1901"/>
                  <a:ext cx="5" cy="18"/>
                </a:xfrm>
                <a:custGeom>
                  <a:avLst/>
                  <a:gdLst>
                    <a:gd name="T0" fmla="*/ 0 w 5"/>
                    <a:gd name="T1" fmla="*/ 0 h 18"/>
                    <a:gd name="T2" fmla="*/ 0 w 5"/>
                    <a:gd name="T3" fmla="*/ 0 h 18"/>
                    <a:gd name="T4" fmla="*/ 3 w 5"/>
                    <a:gd name="T5" fmla="*/ 10 h 18"/>
                    <a:gd name="T6" fmla="*/ 5 w 5"/>
                    <a:gd name="T7" fmla="*/ 13 h 18"/>
                    <a:gd name="T8" fmla="*/ 3 w 5"/>
                    <a:gd name="T9" fmla="*/ 18 h 18"/>
                    <a:gd name="T10" fmla="*/ 5 w 5"/>
                    <a:gd name="T11" fmla="*/ 10 h 18"/>
                    <a:gd name="T12" fmla="*/ 5 w 5"/>
                    <a:gd name="T13" fmla="*/ 3 h 18"/>
                    <a:gd name="T14" fmla="*/ 5 w 5"/>
                    <a:gd name="T15" fmla="*/ 3 h 18"/>
                    <a:gd name="T16" fmla="*/ 0 w 5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8"/>
                    <a:gd name="T29" fmla="*/ 5 w 5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10"/>
                      </a:lnTo>
                      <a:lnTo>
                        <a:pt x="5" y="13"/>
                      </a:lnTo>
                      <a:lnTo>
                        <a:pt x="3" y="18"/>
                      </a:lnTo>
                      <a:lnTo>
                        <a:pt x="5" y="10"/>
                      </a:lnTo>
                      <a:lnTo>
                        <a:pt x="5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34" name="Freeform 384"/>
                <p:cNvSpPr>
                  <a:spLocks noChangeAspect="1"/>
                </p:cNvSpPr>
                <p:nvPr/>
              </p:nvSpPr>
              <p:spPr bwMode="auto">
                <a:xfrm>
                  <a:off x="5491" y="1901"/>
                  <a:ext cx="20" cy="18"/>
                </a:xfrm>
                <a:custGeom>
                  <a:avLst/>
                  <a:gdLst>
                    <a:gd name="T0" fmla="*/ 0 w 20"/>
                    <a:gd name="T1" fmla="*/ 13 h 18"/>
                    <a:gd name="T2" fmla="*/ 0 w 20"/>
                    <a:gd name="T3" fmla="*/ 18 h 18"/>
                    <a:gd name="T4" fmla="*/ 13 w 20"/>
                    <a:gd name="T5" fmla="*/ 16 h 18"/>
                    <a:gd name="T6" fmla="*/ 18 w 20"/>
                    <a:gd name="T7" fmla="*/ 8 h 18"/>
                    <a:gd name="T8" fmla="*/ 20 w 20"/>
                    <a:gd name="T9" fmla="*/ 3 h 18"/>
                    <a:gd name="T10" fmla="*/ 15 w 20"/>
                    <a:gd name="T11" fmla="*/ 0 h 18"/>
                    <a:gd name="T12" fmla="*/ 20 w 20"/>
                    <a:gd name="T13" fmla="*/ 3 h 18"/>
                    <a:gd name="T14" fmla="*/ 15 w 20"/>
                    <a:gd name="T15" fmla="*/ 3 h 18"/>
                    <a:gd name="T16" fmla="*/ 15 w 20"/>
                    <a:gd name="T17" fmla="*/ 8 h 18"/>
                    <a:gd name="T18" fmla="*/ 10 w 20"/>
                    <a:gd name="T19" fmla="*/ 10 h 18"/>
                    <a:gd name="T20" fmla="*/ 0 w 20"/>
                    <a:gd name="T21" fmla="*/ 13 h 18"/>
                    <a:gd name="T22" fmla="*/ 0 w 20"/>
                    <a:gd name="T23" fmla="*/ 18 h 18"/>
                    <a:gd name="T24" fmla="*/ 0 w 20"/>
                    <a:gd name="T25" fmla="*/ 13 h 1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0"/>
                    <a:gd name="T40" fmla="*/ 0 h 18"/>
                    <a:gd name="T41" fmla="*/ 20 w 20"/>
                    <a:gd name="T42" fmla="*/ 18 h 1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0" h="18">
                      <a:moveTo>
                        <a:pt x="0" y="13"/>
                      </a:moveTo>
                      <a:lnTo>
                        <a:pt x="0" y="18"/>
                      </a:lnTo>
                      <a:lnTo>
                        <a:pt x="13" y="16"/>
                      </a:lnTo>
                      <a:lnTo>
                        <a:pt x="18" y="8"/>
                      </a:lnTo>
                      <a:lnTo>
                        <a:pt x="20" y="3"/>
                      </a:lnTo>
                      <a:lnTo>
                        <a:pt x="15" y="0"/>
                      </a:lnTo>
                      <a:lnTo>
                        <a:pt x="20" y="3"/>
                      </a:lnTo>
                      <a:lnTo>
                        <a:pt x="15" y="3"/>
                      </a:lnTo>
                      <a:lnTo>
                        <a:pt x="15" y="8"/>
                      </a:lnTo>
                      <a:lnTo>
                        <a:pt x="10" y="10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35" name="Freeform 385"/>
                <p:cNvSpPr>
                  <a:spLocks noChangeAspect="1"/>
                </p:cNvSpPr>
                <p:nvPr/>
              </p:nvSpPr>
              <p:spPr bwMode="auto">
                <a:xfrm>
                  <a:off x="5483" y="1896"/>
                  <a:ext cx="5" cy="5"/>
                </a:xfrm>
                <a:custGeom>
                  <a:avLst/>
                  <a:gdLst>
                    <a:gd name="T0" fmla="*/ 2 w 5"/>
                    <a:gd name="T1" fmla="*/ 5 h 5"/>
                    <a:gd name="T2" fmla="*/ 2 w 5"/>
                    <a:gd name="T3" fmla="*/ 2 h 5"/>
                    <a:gd name="T4" fmla="*/ 0 w 5"/>
                    <a:gd name="T5" fmla="*/ 2 h 5"/>
                    <a:gd name="T6" fmla="*/ 2 w 5"/>
                    <a:gd name="T7" fmla="*/ 0 h 5"/>
                    <a:gd name="T8" fmla="*/ 5 w 5"/>
                    <a:gd name="T9" fmla="*/ 0 h 5"/>
                    <a:gd name="T10" fmla="*/ 2 w 5"/>
                    <a:gd name="T11" fmla="*/ 0 h 5"/>
                    <a:gd name="T12" fmla="*/ 2 w 5"/>
                    <a:gd name="T13" fmla="*/ 5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5"/>
                    <a:gd name="T23" fmla="*/ 5 w 5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5">
                      <a:moveTo>
                        <a:pt x="2" y="5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36" name="Freeform 386"/>
                <p:cNvSpPr>
                  <a:spLocks noChangeAspect="1"/>
                </p:cNvSpPr>
                <p:nvPr/>
              </p:nvSpPr>
              <p:spPr bwMode="auto">
                <a:xfrm>
                  <a:off x="5483" y="1896"/>
                  <a:ext cx="5" cy="5"/>
                </a:xfrm>
                <a:custGeom>
                  <a:avLst/>
                  <a:gdLst>
                    <a:gd name="T0" fmla="*/ 0 w 5"/>
                    <a:gd name="T1" fmla="*/ 2 h 5"/>
                    <a:gd name="T2" fmla="*/ 0 w 5"/>
                    <a:gd name="T3" fmla="*/ 2 h 5"/>
                    <a:gd name="T4" fmla="*/ 0 w 5"/>
                    <a:gd name="T5" fmla="*/ 5 h 5"/>
                    <a:gd name="T6" fmla="*/ 0 w 5"/>
                    <a:gd name="T7" fmla="*/ 5 h 5"/>
                    <a:gd name="T8" fmla="*/ 5 w 5"/>
                    <a:gd name="T9" fmla="*/ 5 h 5"/>
                    <a:gd name="T10" fmla="*/ 2 w 5"/>
                    <a:gd name="T11" fmla="*/ 2 h 5"/>
                    <a:gd name="T12" fmla="*/ 0 w 5"/>
                    <a:gd name="T13" fmla="*/ 0 h 5"/>
                    <a:gd name="T14" fmla="*/ 0 w 5"/>
                    <a:gd name="T15" fmla="*/ 0 h 5"/>
                    <a:gd name="T16" fmla="*/ 0 w 5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37" name="Freeform 387"/>
                <p:cNvSpPr>
                  <a:spLocks noChangeAspect="1"/>
                </p:cNvSpPr>
                <p:nvPr/>
              </p:nvSpPr>
              <p:spPr bwMode="auto">
                <a:xfrm>
                  <a:off x="5483" y="1893"/>
                  <a:ext cx="8" cy="5"/>
                </a:xfrm>
                <a:custGeom>
                  <a:avLst/>
                  <a:gdLst>
                    <a:gd name="T0" fmla="*/ 8 w 8"/>
                    <a:gd name="T1" fmla="*/ 3 h 5"/>
                    <a:gd name="T2" fmla="*/ 5 w 8"/>
                    <a:gd name="T3" fmla="*/ 0 h 5"/>
                    <a:gd name="T4" fmla="*/ 2 w 8"/>
                    <a:gd name="T5" fmla="*/ 0 h 5"/>
                    <a:gd name="T6" fmla="*/ 0 w 8"/>
                    <a:gd name="T7" fmla="*/ 5 h 5"/>
                    <a:gd name="T8" fmla="*/ 0 w 8"/>
                    <a:gd name="T9" fmla="*/ 3 h 5"/>
                    <a:gd name="T10" fmla="*/ 2 w 8"/>
                    <a:gd name="T11" fmla="*/ 5 h 5"/>
                    <a:gd name="T12" fmla="*/ 8 w 8"/>
                    <a:gd name="T13" fmla="*/ 3 h 5"/>
                    <a:gd name="T14" fmla="*/ 5 w 8"/>
                    <a:gd name="T15" fmla="*/ 0 h 5"/>
                    <a:gd name="T16" fmla="*/ 8 w 8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8" y="3"/>
                      </a:move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8" y="3"/>
                      </a:lnTo>
                      <a:lnTo>
                        <a:pt x="5" y="0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38" name="Freeform 388"/>
                <p:cNvSpPr>
                  <a:spLocks noChangeAspect="1"/>
                </p:cNvSpPr>
                <p:nvPr/>
              </p:nvSpPr>
              <p:spPr bwMode="auto">
                <a:xfrm>
                  <a:off x="5483" y="1893"/>
                  <a:ext cx="8" cy="8"/>
                </a:xfrm>
                <a:custGeom>
                  <a:avLst/>
                  <a:gdLst>
                    <a:gd name="T0" fmla="*/ 0 w 8"/>
                    <a:gd name="T1" fmla="*/ 8 h 8"/>
                    <a:gd name="T2" fmla="*/ 5 w 8"/>
                    <a:gd name="T3" fmla="*/ 8 h 8"/>
                    <a:gd name="T4" fmla="*/ 5 w 8"/>
                    <a:gd name="T5" fmla="*/ 5 h 8"/>
                    <a:gd name="T6" fmla="*/ 8 w 8"/>
                    <a:gd name="T7" fmla="*/ 3 h 8"/>
                    <a:gd name="T8" fmla="*/ 5 w 8"/>
                    <a:gd name="T9" fmla="*/ 0 h 8"/>
                    <a:gd name="T10" fmla="*/ 2 w 8"/>
                    <a:gd name="T11" fmla="*/ 3 h 8"/>
                    <a:gd name="T12" fmla="*/ 0 w 8"/>
                    <a:gd name="T13" fmla="*/ 8 h 8"/>
                    <a:gd name="T14" fmla="*/ 5 w 8"/>
                    <a:gd name="T15" fmla="*/ 8 h 8"/>
                    <a:gd name="T16" fmla="*/ 0 w 8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8"/>
                    <a:gd name="T29" fmla="*/ 8 w 8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8">
                      <a:moveTo>
                        <a:pt x="0" y="8"/>
                      </a:moveTo>
                      <a:lnTo>
                        <a:pt x="5" y="8"/>
                      </a:lnTo>
                      <a:lnTo>
                        <a:pt x="5" y="5"/>
                      </a:lnTo>
                      <a:lnTo>
                        <a:pt x="8" y="3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5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39" name="Freeform 389"/>
                <p:cNvSpPr>
                  <a:spLocks noChangeAspect="1"/>
                </p:cNvSpPr>
                <p:nvPr/>
              </p:nvSpPr>
              <p:spPr bwMode="auto">
                <a:xfrm>
                  <a:off x="5477" y="1799"/>
                  <a:ext cx="8" cy="13"/>
                </a:xfrm>
                <a:custGeom>
                  <a:avLst/>
                  <a:gdLst>
                    <a:gd name="T0" fmla="*/ 6 w 8"/>
                    <a:gd name="T1" fmla="*/ 13 h 13"/>
                    <a:gd name="T2" fmla="*/ 0 w 8"/>
                    <a:gd name="T3" fmla="*/ 11 h 13"/>
                    <a:gd name="T4" fmla="*/ 0 w 8"/>
                    <a:gd name="T5" fmla="*/ 5 h 13"/>
                    <a:gd name="T6" fmla="*/ 6 w 8"/>
                    <a:gd name="T7" fmla="*/ 3 h 13"/>
                    <a:gd name="T8" fmla="*/ 8 w 8"/>
                    <a:gd name="T9" fmla="*/ 0 h 13"/>
                    <a:gd name="T10" fmla="*/ 6 w 8"/>
                    <a:gd name="T11" fmla="*/ 3 h 13"/>
                    <a:gd name="T12" fmla="*/ 6 w 8"/>
                    <a:gd name="T13" fmla="*/ 13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13"/>
                    <a:gd name="T23" fmla="*/ 8 w 8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13">
                      <a:moveTo>
                        <a:pt x="6" y="13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6" y="3"/>
                      </a:lnTo>
                      <a:lnTo>
                        <a:pt x="8" y="0"/>
                      </a:lnTo>
                      <a:lnTo>
                        <a:pt x="6" y="3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40" name="Freeform 390"/>
                <p:cNvSpPr>
                  <a:spLocks noChangeAspect="1"/>
                </p:cNvSpPr>
                <p:nvPr/>
              </p:nvSpPr>
              <p:spPr bwMode="auto">
                <a:xfrm>
                  <a:off x="5477" y="1804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0 h 11"/>
                    <a:gd name="T4" fmla="*/ 0 w 6"/>
                    <a:gd name="T5" fmla="*/ 8 h 11"/>
                    <a:gd name="T6" fmla="*/ 3 w 6"/>
                    <a:gd name="T7" fmla="*/ 11 h 11"/>
                    <a:gd name="T8" fmla="*/ 6 w 6"/>
                    <a:gd name="T9" fmla="*/ 8 h 11"/>
                    <a:gd name="T10" fmla="*/ 3 w 6"/>
                    <a:gd name="T11" fmla="*/ 6 h 11"/>
                    <a:gd name="T12" fmla="*/ 3 w 6"/>
                    <a:gd name="T13" fmla="*/ 3 h 11"/>
                    <a:gd name="T14" fmla="*/ 3 w 6"/>
                    <a:gd name="T15" fmla="*/ 3 h 11"/>
                    <a:gd name="T16" fmla="*/ 0 w 6"/>
                    <a:gd name="T17" fmla="*/ 0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1"/>
                    <a:gd name="T29" fmla="*/ 6 w 6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3" y="6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41" name="Freeform 391"/>
                <p:cNvSpPr>
                  <a:spLocks noChangeAspect="1"/>
                </p:cNvSpPr>
                <p:nvPr/>
              </p:nvSpPr>
              <p:spPr bwMode="auto">
                <a:xfrm>
                  <a:off x="5477" y="1796"/>
                  <a:ext cx="11" cy="11"/>
                </a:xfrm>
                <a:custGeom>
                  <a:avLst/>
                  <a:gdLst>
                    <a:gd name="T0" fmla="*/ 8 w 11"/>
                    <a:gd name="T1" fmla="*/ 0 h 11"/>
                    <a:gd name="T2" fmla="*/ 8 w 11"/>
                    <a:gd name="T3" fmla="*/ 0 h 11"/>
                    <a:gd name="T4" fmla="*/ 3 w 11"/>
                    <a:gd name="T5" fmla="*/ 3 h 11"/>
                    <a:gd name="T6" fmla="*/ 0 w 11"/>
                    <a:gd name="T7" fmla="*/ 8 h 11"/>
                    <a:gd name="T8" fmla="*/ 3 w 11"/>
                    <a:gd name="T9" fmla="*/ 11 h 11"/>
                    <a:gd name="T10" fmla="*/ 6 w 11"/>
                    <a:gd name="T11" fmla="*/ 8 h 11"/>
                    <a:gd name="T12" fmla="*/ 11 w 11"/>
                    <a:gd name="T13" fmla="*/ 3 h 11"/>
                    <a:gd name="T14" fmla="*/ 11 w 11"/>
                    <a:gd name="T15" fmla="*/ 3 h 11"/>
                    <a:gd name="T16" fmla="*/ 8 w 11"/>
                    <a:gd name="T17" fmla="*/ 0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1"/>
                    <a:gd name="T29" fmla="*/ 11 w 11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1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3"/>
                      </a:lnTo>
                      <a:lnTo>
                        <a:pt x="0" y="8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11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42" name="Freeform 392"/>
                <p:cNvSpPr>
                  <a:spLocks noChangeAspect="1"/>
                </p:cNvSpPr>
                <p:nvPr/>
              </p:nvSpPr>
              <p:spPr bwMode="auto">
                <a:xfrm>
                  <a:off x="5480" y="1796"/>
                  <a:ext cx="8" cy="19"/>
                </a:xfrm>
                <a:custGeom>
                  <a:avLst/>
                  <a:gdLst>
                    <a:gd name="T0" fmla="*/ 0 w 8"/>
                    <a:gd name="T1" fmla="*/ 19 h 19"/>
                    <a:gd name="T2" fmla="*/ 3 w 8"/>
                    <a:gd name="T3" fmla="*/ 16 h 19"/>
                    <a:gd name="T4" fmla="*/ 3 w 8"/>
                    <a:gd name="T5" fmla="*/ 8 h 19"/>
                    <a:gd name="T6" fmla="*/ 5 w 8"/>
                    <a:gd name="T7" fmla="*/ 0 h 19"/>
                    <a:gd name="T8" fmla="*/ 8 w 8"/>
                    <a:gd name="T9" fmla="*/ 3 h 19"/>
                    <a:gd name="T10" fmla="*/ 0 w 8"/>
                    <a:gd name="T11" fmla="*/ 6 h 19"/>
                    <a:gd name="T12" fmla="*/ 0 w 8"/>
                    <a:gd name="T13" fmla="*/ 19 h 19"/>
                    <a:gd name="T14" fmla="*/ 3 w 8"/>
                    <a:gd name="T15" fmla="*/ 16 h 19"/>
                    <a:gd name="T16" fmla="*/ 0 w 8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9"/>
                    <a:gd name="T29" fmla="*/ 8 w 8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9">
                      <a:moveTo>
                        <a:pt x="0" y="19"/>
                      </a:moveTo>
                      <a:lnTo>
                        <a:pt x="3" y="16"/>
                      </a:lnTo>
                      <a:lnTo>
                        <a:pt x="3" y="8"/>
                      </a:lnTo>
                      <a:lnTo>
                        <a:pt x="5" y="0"/>
                      </a:lnTo>
                      <a:lnTo>
                        <a:pt x="8" y="3"/>
                      </a:lnTo>
                      <a:lnTo>
                        <a:pt x="0" y="6"/>
                      </a:lnTo>
                      <a:lnTo>
                        <a:pt x="0" y="19"/>
                      </a:lnTo>
                      <a:lnTo>
                        <a:pt x="3" y="16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43" name="Freeform 393"/>
                <p:cNvSpPr>
                  <a:spLocks noChangeAspect="1"/>
                </p:cNvSpPr>
                <p:nvPr/>
              </p:nvSpPr>
              <p:spPr bwMode="auto">
                <a:xfrm>
                  <a:off x="5598" y="1930"/>
                  <a:ext cx="10" cy="2"/>
                </a:xfrm>
                <a:custGeom>
                  <a:avLst/>
                  <a:gdLst>
                    <a:gd name="T0" fmla="*/ 10 w 10"/>
                    <a:gd name="T1" fmla="*/ 0 h 2"/>
                    <a:gd name="T2" fmla="*/ 5 w 10"/>
                    <a:gd name="T3" fmla="*/ 2 h 2"/>
                    <a:gd name="T4" fmla="*/ 0 w 10"/>
                    <a:gd name="T5" fmla="*/ 2 h 2"/>
                    <a:gd name="T6" fmla="*/ 0 w 10"/>
                    <a:gd name="T7" fmla="*/ 0 h 2"/>
                    <a:gd name="T8" fmla="*/ 10 w 10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2"/>
                    <a:gd name="T17" fmla="*/ 10 w 10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2">
                      <a:moveTo>
                        <a:pt x="10" y="0"/>
                      </a:move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44" name="Freeform 394"/>
                <p:cNvSpPr>
                  <a:spLocks noChangeAspect="1"/>
                </p:cNvSpPr>
                <p:nvPr/>
              </p:nvSpPr>
              <p:spPr bwMode="auto">
                <a:xfrm>
                  <a:off x="5598" y="1930"/>
                  <a:ext cx="10" cy="5"/>
                </a:xfrm>
                <a:custGeom>
                  <a:avLst/>
                  <a:gdLst>
                    <a:gd name="T0" fmla="*/ 2 w 10"/>
                    <a:gd name="T1" fmla="*/ 5 h 5"/>
                    <a:gd name="T2" fmla="*/ 2 w 10"/>
                    <a:gd name="T3" fmla="*/ 5 h 5"/>
                    <a:gd name="T4" fmla="*/ 7 w 10"/>
                    <a:gd name="T5" fmla="*/ 2 h 5"/>
                    <a:gd name="T6" fmla="*/ 10 w 10"/>
                    <a:gd name="T7" fmla="*/ 2 h 5"/>
                    <a:gd name="T8" fmla="*/ 10 w 10"/>
                    <a:gd name="T9" fmla="*/ 0 h 5"/>
                    <a:gd name="T10" fmla="*/ 5 w 10"/>
                    <a:gd name="T11" fmla="*/ 0 h 5"/>
                    <a:gd name="T12" fmla="*/ 0 w 10"/>
                    <a:gd name="T13" fmla="*/ 2 h 5"/>
                    <a:gd name="T14" fmla="*/ 0 w 10"/>
                    <a:gd name="T15" fmla="*/ 2 h 5"/>
                    <a:gd name="T16" fmla="*/ 2 w 10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2" y="5"/>
                      </a:moveTo>
                      <a:lnTo>
                        <a:pt x="2" y="5"/>
                      </a:lnTo>
                      <a:lnTo>
                        <a:pt x="7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45" name="Freeform 395"/>
                <p:cNvSpPr>
                  <a:spLocks noChangeAspect="1"/>
                </p:cNvSpPr>
                <p:nvPr/>
              </p:nvSpPr>
              <p:spPr bwMode="auto">
                <a:xfrm>
                  <a:off x="5598" y="1930"/>
                  <a:ext cx="10" cy="5"/>
                </a:xfrm>
                <a:custGeom>
                  <a:avLst/>
                  <a:gdLst>
                    <a:gd name="T0" fmla="*/ 10 w 10"/>
                    <a:gd name="T1" fmla="*/ 2 h 5"/>
                    <a:gd name="T2" fmla="*/ 10 w 10"/>
                    <a:gd name="T3" fmla="*/ 0 h 5"/>
                    <a:gd name="T4" fmla="*/ 0 w 10"/>
                    <a:gd name="T5" fmla="*/ 0 h 5"/>
                    <a:gd name="T6" fmla="*/ 2 w 10"/>
                    <a:gd name="T7" fmla="*/ 5 h 5"/>
                    <a:gd name="T8" fmla="*/ 0 w 10"/>
                    <a:gd name="T9" fmla="*/ 2 h 5"/>
                    <a:gd name="T10" fmla="*/ 2 w 10"/>
                    <a:gd name="T11" fmla="*/ 2 h 5"/>
                    <a:gd name="T12" fmla="*/ 7 w 10"/>
                    <a:gd name="T13" fmla="*/ 2 h 5"/>
                    <a:gd name="T14" fmla="*/ 10 w 10"/>
                    <a:gd name="T15" fmla="*/ 0 h 5"/>
                    <a:gd name="T16" fmla="*/ 10 w 10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10" y="2"/>
                      </a:move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7" y="2"/>
                      </a:lnTo>
                      <a:lnTo>
                        <a:pt x="10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46" name="Freeform 396"/>
                <p:cNvSpPr>
                  <a:spLocks noChangeAspect="1"/>
                </p:cNvSpPr>
                <p:nvPr/>
              </p:nvSpPr>
              <p:spPr bwMode="auto">
                <a:xfrm>
                  <a:off x="5524" y="1841"/>
                  <a:ext cx="27" cy="26"/>
                </a:xfrm>
                <a:custGeom>
                  <a:avLst/>
                  <a:gdLst>
                    <a:gd name="T0" fmla="*/ 8 w 27"/>
                    <a:gd name="T1" fmla="*/ 26 h 26"/>
                    <a:gd name="T2" fmla="*/ 6 w 27"/>
                    <a:gd name="T3" fmla="*/ 23 h 26"/>
                    <a:gd name="T4" fmla="*/ 6 w 27"/>
                    <a:gd name="T5" fmla="*/ 16 h 26"/>
                    <a:gd name="T6" fmla="*/ 14 w 27"/>
                    <a:gd name="T7" fmla="*/ 8 h 26"/>
                    <a:gd name="T8" fmla="*/ 19 w 27"/>
                    <a:gd name="T9" fmla="*/ 3 h 26"/>
                    <a:gd name="T10" fmla="*/ 21 w 27"/>
                    <a:gd name="T11" fmla="*/ 3 h 26"/>
                    <a:gd name="T12" fmla="*/ 27 w 27"/>
                    <a:gd name="T13" fmla="*/ 0 h 26"/>
                    <a:gd name="T14" fmla="*/ 24 w 27"/>
                    <a:gd name="T15" fmla="*/ 0 h 26"/>
                    <a:gd name="T16" fmla="*/ 19 w 27"/>
                    <a:gd name="T17" fmla="*/ 0 h 26"/>
                    <a:gd name="T18" fmla="*/ 14 w 27"/>
                    <a:gd name="T19" fmla="*/ 5 h 26"/>
                    <a:gd name="T20" fmla="*/ 3 w 27"/>
                    <a:gd name="T21" fmla="*/ 16 h 26"/>
                    <a:gd name="T22" fmla="*/ 0 w 27"/>
                    <a:gd name="T23" fmla="*/ 18 h 26"/>
                    <a:gd name="T24" fmla="*/ 3 w 27"/>
                    <a:gd name="T25" fmla="*/ 21 h 26"/>
                    <a:gd name="T26" fmla="*/ 6 w 27"/>
                    <a:gd name="T27" fmla="*/ 23 h 26"/>
                    <a:gd name="T28" fmla="*/ 8 w 27"/>
                    <a:gd name="T29" fmla="*/ 26 h 2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7"/>
                    <a:gd name="T46" fmla="*/ 0 h 26"/>
                    <a:gd name="T47" fmla="*/ 27 w 27"/>
                    <a:gd name="T48" fmla="*/ 26 h 2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7" h="26">
                      <a:moveTo>
                        <a:pt x="8" y="26"/>
                      </a:moveTo>
                      <a:lnTo>
                        <a:pt x="6" y="23"/>
                      </a:lnTo>
                      <a:lnTo>
                        <a:pt x="6" y="16"/>
                      </a:lnTo>
                      <a:lnTo>
                        <a:pt x="14" y="8"/>
                      </a:lnTo>
                      <a:lnTo>
                        <a:pt x="19" y="3"/>
                      </a:lnTo>
                      <a:lnTo>
                        <a:pt x="21" y="3"/>
                      </a:lnTo>
                      <a:lnTo>
                        <a:pt x="27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4" y="5"/>
                      </a:lnTo>
                      <a:lnTo>
                        <a:pt x="3" y="16"/>
                      </a:lnTo>
                      <a:lnTo>
                        <a:pt x="0" y="18"/>
                      </a:lnTo>
                      <a:lnTo>
                        <a:pt x="3" y="21"/>
                      </a:lnTo>
                      <a:lnTo>
                        <a:pt x="6" y="23"/>
                      </a:lnTo>
                      <a:lnTo>
                        <a:pt x="8" y="2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47" name="Freeform 397"/>
                <p:cNvSpPr>
                  <a:spLocks noChangeAspect="1"/>
                </p:cNvSpPr>
                <p:nvPr/>
              </p:nvSpPr>
              <p:spPr bwMode="auto">
                <a:xfrm>
                  <a:off x="5527" y="1854"/>
                  <a:ext cx="8" cy="16"/>
                </a:xfrm>
                <a:custGeom>
                  <a:avLst/>
                  <a:gdLst>
                    <a:gd name="T0" fmla="*/ 3 w 8"/>
                    <a:gd name="T1" fmla="*/ 0 h 16"/>
                    <a:gd name="T2" fmla="*/ 3 w 8"/>
                    <a:gd name="T3" fmla="*/ 0 h 16"/>
                    <a:gd name="T4" fmla="*/ 0 w 8"/>
                    <a:gd name="T5" fmla="*/ 10 h 16"/>
                    <a:gd name="T6" fmla="*/ 5 w 8"/>
                    <a:gd name="T7" fmla="*/ 16 h 16"/>
                    <a:gd name="T8" fmla="*/ 8 w 8"/>
                    <a:gd name="T9" fmla="*/ 13 h 16"/>
                    <a:gd name="T10" fmla="*/ 5 w 8"/>
                    <a:gd name="T11" fmla="*/ 8 h 16"/>
                    <a:gd name="T12" fmla="*/ 3 w 8"/>
                    <a:gd name="T13" fmla="*/ 5 h 16"/>
                    <a:gd name="T14" fmla="*/ 3 w 8"/>
                    <a:gd name="T15" fmla="*/ 5 h 16"/>
                    <a:gd name="T16" fmla="*/ 3 w 8"/>
                    <a:gd name="T17" fmla="*/ 0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6"/>
                    <a:gd name="T29" fmla="*/ 8 w 8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10"/>
                      </a:lnTo>
                      <a:lnTo>
                        <a:pt x="5" y="16"/>
                      </a:lnTo>
                      <a:lnTo>
                        <a:pt x="8" y="13"/>
                      </a:lnTo>
                      <a:lnTo>
                        <a:pt x="5" y="8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48" name="Freeform 398"/>
                <p:cNvSpPr>
                  <a:spLocks noChangeAspect="1"/>
                </p:cNvSpPr>
                <p:nvPr/>
              </p:nvSpPr>
              <p:spPr bwMode="auto">
                <a:xfrm>
                  <a:off x="5530" y="1841"/>
                  <a:ext cx="13" cy="18"/>
                </a:xfrm>
                <a:custGeom>
                  <a:avLst/>
                  <a:gdLst>
                    <a:gd name="T0" fmla="*/ 13 w 13"/>
                    <a:gd name="T1" fmla="*/ 0 h 18"/>
                    <a:gd name="T2" fmla="*/ 10 w 13"/>
                    <a:gd name="T3" fmla="*/ 0 h 18"/>
                    <a:gd name="T4" fmla="*/ 5 w 13"/>
                    <a:gd name="T5" fmla="*/ 8 h 18"/>
                    <a:gd name="T6" fmla="*/ 0 w 13"/>
                    <a:gd name="T7" fmla="*/ 13 h 18"/>
                    <a:gd name="T8" fmla="*/ 0 w 13"/>
                    <a:gd name="T9" fmla="*/ 18 h 18"/>
                    <a:gd name="T10" fmla="*/ 8 w 13"/>
                    <a:gd name="T11" fmla="*/ 10 h 18"/>
                    <a:gd name="T12" fmla="*/ 13 w 13"/>
                    <a:gd name="T13" fmla="*/ 3 h 18"/>
                    <a:gd name="T14" fmla="*/ 13 w 13"/>
                    <a:gd name="T15" fmla="*/ 5 h 18"/>
                    <a:gd name="T16" fmla="*/ 13 w 13"/>
                    <a:gd name="T17" fmla="*/ 0 h 18"/>
                    <a:gd name="T18" fmla="*/ 10 w 13"/>
                    <a:gd name="T19" fmla="*/ 0 h 18"/>
                    <a:gd name="T20" fmla="*/ 10 w 13"/>
                    <a:gd name="T21" fmla="*/ 0 h 18"/>
                    <a:gd name="T22" fmla="*/ 13 w 13"/>
                    <a:gd name="T23" fmla="*/ 0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18"/>
                    <a:gd name="T38" fmla="*/ 13 w 13"/>
                    <a:gd name="T39" fmla="*/ 18 h 1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18">
                      <a:moveTo>
                        <a:pt x="13" y="0"/>
                      </a:moveTo>
                      <a:lnTo>
                        <a:pt x="10" y="0"/>
                      </a:lnTo>
                      <a:lnTo>
                        <a:pt x="5" y="8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8" y="10"/>
                      </a:lnTo>
                      <a:lnTo>
                        <a:pt x="13" y="3"/>
                      </a:ln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49" name="Freeform 399"/>
                <p:cNvSpPr>
                  <a:spLocks noChangeAspect="1"/>
                </p:cNvSpPr>
                <p:nvPr/>
              </p:nvSpPr>
              <p:spPr bwMode="auto">
                <a:xfrm>
                  <a:off x="5543" y="1841"/>
                  <a:ext cx="10" cy="5"/>
                </a:xfrm>
                <a:custGeom>
                  <a:avLst/>
                  <a:gdLst>
                    <a:gd name="T0" fmla="*/ 8 w 10"/>
                    <a:gd name="T1" fmla="*/ 0 h 5"/>
                    <a:gd name="T2" fmla="*/ 8 w 10"/>
                    <a:gd name="T3" fmla="*/ 0 h 5"/>
                    <a:gd name="T4" fmla="*/ 2 w 10"/>
                    <a:gd name="T5" fmla="*/ 0 h 5"/>
                    <a:gd name="T6" fmla="*/ 0 w 10"/>
                    <a:gd name="T7" fmla="*/ 0 h 5"/>
                    <a:gd name="T8" fmla="*/ 0 w 10"/>
                    <a:gd name="T9" fmla="*/ 5 h 5"/>
                    <a:gd name="T10" fmla="*/ 2 w 10"/>
                    <a:gd name="T11" fmla="*/ 5 h 5"/>
                    <a:gd name="T12" fmla="*/ 10 w 10"/>
                    <a:gd name="T13" fmla="*/ 3 h 5"/>
                    <a:gd name="T14" fmla="*/ 10 w 10"/>
                    <a:gd name="T15" fmla="*/ 3 h 5"/>
                    <a:gd name="T16" fmla="*/ 8 w 10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50" name="Freeform 400"/>
                <p:cNvSpPr>
                  <a:spLocks noChangeAspect="1"/>
                </p:cNvSpPr>
                <p:nvPr/>
              </p:nvSpPr>
              <p:spPr bwMode="auto">
                <a:xfrm>
                  <a:off x="5540" y="1841"/>
                  <a:ext cx="13" cy="3"/>
                </a:xfrm>
                <a:custGeom>
                  <a:avLst/>
                  <a:gdLst>
                    <a:gd name="T0" fmla="*/ 0 w 13"/>
                    <a:gd name="T1" fmla="*/ 3 h 3"/>
                    <a:gd name="T2" fmla="*/ 0 w 13"/>
                    <a:gd name="T3" fmla="*/ 3 h 3"/>
                    <a:gd name="T4" fmla="*/ 8 w 13"/>
                    <a:gd name="T5" fmla="*/ 3 h 3"/>
                    <a:gd name="T6" fmla="*/ 11 w 13"/>
                    <a:gd name="T7" fmla="*/ 0 h 3"/>
                    <a:gd name="T8" fmla="*/ 13 w 13"/>
                    <a:gd name="T9" fmla="*/ 3 h 3"/>
                    <a:gd name="T10" fmla="*/ 8 w 13"/>
                    <a:gd name="T11" fmla="*/ 0 h 3"/>
                    <a:gd name="T12" fmla="*/ 3 w 13"/>
                    <a:gd name="T13" fmla="*/ 0 h 3"/>
                    <a:gd name="T14" fmla="*/ 3 w 13"/>
                    <a:gd name="T15" fmla="*/ 0 h 3"/>
                    <a:gd name="T16" fmla="*/ 0 w 13"/>
                    <a:gd name="T17" fmla="*/ 3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3"/>
                    <a:gd name="T29" fmla="*/ 13 w 13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3" y="3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51" name="Freeform 401"/>
                <p:cNvSpPr>
                  <a:spLocks noChangeAspect="1"/>
                </p:cNvSpPr>
                <p:nvPr/>
              </p:nvSpPr>
              <p:spPr bwMode="auto">
                <a:xfrm>
                  <a:off x="5527" y="1841"/>
                  <a:ext cx="16" cy="16"/>
                </a:xfrm>
                <a:custGeom>
                  <a:avLst/>
                  <a:gdLst>
                    <a:gd name="T0" fmla="*/ 3 w 16"/>
                    <a:gd name="T1" fmla="*/ 16 h 16"/>
                    <a:gd name="T2" fmla="*/ 3 w 16"/>
                    <a:gd name="T3" fmla="*/ 16 h 16"/>
                    <a:gd name="T4" fmla="*/ 11 w 16"/>
                    <a:gd name="T5" fmla="*/ 8 h 16"/>
                    <a:gd name="T6" fmla="*/ 13 w 16"/>
                    <a:gd name="T7" fmla="*/ 3 h 16"/>
                    <a:gd name="T8" fmla="*/ 16 w 16"/>
                    <a:gd name="T9" fmla="*/ 0 h 16"/>
                    <a:gd name="T10" fmla="*/ 8 w 16"/>
                    <a:gd name="T11" fmla="*/ 5 h 16"/>
                    <a:gd name="T12" fmla="*/ 0 w 16"/>
                    <a:gd name="T13" fmla="*/ 13 h 16"/>
                    <a:gd name="T14" fmla="*/ 0 w 16"/>
                    <a:gd name="T15" fmla="*/ 13 h 16"/>
                    <a:gd name="T16" fmla="*/ 3 w 16"/>
                    <a:gd name="T17" fmla="*/ 16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16"/>
                    <a:gd name="T29" fmla="*/ 16 w 16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16">
                      <a:moveTo>
                        <a:pt x="3" y="16"/>
                      </a:moveTo>
                      <a:lnTo>
                        <a:pt x="3" y="16"/>
                      </a:lnTo>
                      <a:lnTo>
                        <a:pt x="11" y="8"/>
                      </a:lnTo>
                      <a:lnTo>
                        <a:pt x="13" y="3"/>
                      </a:lnTo>
                      <a:lnTo>
                        <a:pt x="16" y="0"/>
                      </a:lnTo>
                      <a:lnTo>
                        <a:pt x="8" y="5"/>
                      </a:lnTo>
                      <a:lnTo>
                        <a:pt x="0" y="13"/>
                      </a:lnTo>
                      <a:lnTo>
                        <a:pt x="3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52" name="Freeform 402"/>
                <p:cNvSpPr>
                  <a:spLocks noChangeAspect="1"/>
                </p:cNvSpPr>
                <p:nvPr/>
              </p:nvSpPr>
              <p:spPr bwMode="auto">
                <a:xfrm>
                  <a:off x="5524" y="1854"/>
                  <a:ext cx="11" cy="16"/>
                </a:xfrm>
                <a:custGeom>
                  <a:avLst/>
                  <a:gdLst>
                    <a:gd name="T0" fmla="*/ 8 w 11"/>
                    <a:gd name="T1" fmla="*/ 16 h 16"/>
                    <a:gd name="T2" fmla="*/ 11 w 11"/>
                    <a:gd name="T3" fmla="*/ 13 h 16"/>
                    <a:gd name="T4" fmla="*/ 8 w 11"/>
                    <a:gd name="T5" fmla="*/ 10 h 16"/>
                    <a:gd name="T6" fmla="*/ 6 w 11"/>
                    <a:gd name="T7" fmla="*/ 8 h 16"/>
                    <a:gd name="T8" fmla="*/ 3 w 11"/>
                    <a:gd name="T9" fmla="*/ 5 h 16"/>
                    <a:gd name="T10" fmla="*/ 6 w 11"/>
                    <a:gd name="T11" fmla="*/ 3 h 16"/>
                    <a:gd name="T12" fmla="*/ 3 w 11"/>
                    <a:gd name="T13" fmla="*/ 0 h 16"/>
                    <a:gd name="T14" fmla="*/ 0 w 11"/>
                    <a:gd name="T15" fmla="*/ 5 h 16"/>
                    <a:gd name="T16" fmla="*/ 0 w 11"/>
                    <a:gd name="T17" fmla="*/ 8 h 16"/>
                    <a:gd name="T18" fmla="*/ 6 w 11"/>
                    <a:gd name="T19" fmla="*/ 13 h 16"/>
                    <a:gd name="T20" fmla="*/ 8 w 11"/>
                    <a:gd name="T21" fmla="*/ 16 h 16"/>
                    <a:gd name="T22" fmla="*/ 11 w 11"/>
                    <a:gd name="T23" fmla="*/ 13 h 16"/>
                    <a:gd name="T24" fmla="*/ 8 w 11"/>
                    <a:gd name="T25" fmla="*/ 16 h 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"/>
                    <a:gd name="T40" fmla="*/ 0 h 16"/>
                    <a:gd name="T41" fmla="*/ 11 w 11"/>
                    <a:gd name="T42" fmla="*/ 16 h 1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" h="16">
                      <a:moveTo>
                        <a:pt x="8" y="16"/>
                      </a:moveTo>
                      <a:lnTo>
                        <a:pt x="11" y="13"/>
                      </a:lnTo>
                      <a:lnTo>
                        <a:pt x="8" y="10"/>
                      </a:lnTo>
                      <a:lnTo>
                        <a:pt x="6" y="8"/>
                      </a:lnTo>
                      <a:lnTo>
                        <a:pt x="3" y="5"/>
                      </a:ln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6" y="13"/>
                      </a:ln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53" name="Freeform 403"/>
                <p:cNvSpPr>
                  <a:spLocks noChangeAspect="1"/>
                </p:cNvSpPr>
                <p:nvPr/>
              </p:nvSpPr>
              <p:spPr bwMode="auto">
                <a:xfrm>
                  <a:off x="5535" y="1789"/>
                  <a:ext cx="5" cy="5"/>
                </a:xfrm>
                <a:custGeom>
                  <a:avLst/>
                  <a:gdLst>
                    <a:gd name="T0" fmla="*/ 3 w 5"/>
                    <a:gd name="T1" fmla="*/ 0 h 5"/>
                    <a:gd name="T2" fmla="*/ 3 w 5"/>
                    <a:gd name="T3" fmla="*/ 2 h 5"/>
                    <a:gd name="T4" fmla="*/ 5 w 5"/>
                    <a:gd name="T5" fmla="*/ 5 h 5"/>
                    <a:gd name="T6" fmla="*/ 5 w 5"/>
                    <a:gd name="T7" fmla="*/ 5 h 5"/>
                    <a:gd name="T8" fmla="*/ 0 w 5"/>
                    <a:gd name="T9" fmla="*/ 5 h 5"/>
                    <a:gd name="T10" fmla="*/ 3 w 5"/>
                    <a:gd name="T11" fmla="*/ 5 h 5"/>
                    <a:gd name="T12" fmla="*/ 3 w 5"/>
                    <a:gd name="T13" fmla="*/ 0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5"/>
                    <a:gd name="T23" fmla="*/ 5 w 5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5">
                      <a:moveTo>
                        <a:pt x="3" y="0"/>
                      </a:moveTo>
                      <a:lnTo>
                        <a:pt x="3" y="2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54" name="Freeform 404"/>
                <p:cNvSpPr>
                  <a:spLocks noChangeAspect="1"/>
                </p:cNvSpPr>
                <p:nvPr/>
              </p:nvSpPr>
              <p:spPr bwMode="auto">
                <a:xfrm>
                  <a:off x="5535" y="1789"/>
                  <a:ext cx="5" cy="5"/>
                </a:xfrm>
                <a:custGeom>
                  <a:avLst/>
                  <a:gdLst>
                    <a:gd name="T0" fmla="*/ 5 w 5"/>
                    <a:gd name="T1" fmla="*/ 2 h 5"/>
                    <a:gd name="T2" fmla="*/ 5 w 5"/>
                    <a:gd name="T3" fmla="*/ 2 h 5"/>
                    <a:gd name="T4" fmla="*/ 5 w 5"/>
                    <a:gd name="T5" fmla="*/ 0 h 5"/>
                    <a:gd name="T6" fmla="*/ 3 w 5"/>
                    <a:gd name="T7" fmla="*/ 0 h 5"/>
                    <a:gd name="T8" fmla="*/ 0 w 5"/>
                    <a:gd name="T9" fmla="*/ 2 h 5"/>
                    <a:gd name="T10" fmla="*/ 3 w 5"/>
                    <a:gd name="T11" fmla="*/ 5 h 5"/>
                    <a:gd name="T12" fmla="*/ 5 w 5"/>
                    <a:gd name="T13" fmla="*/ 5 h 5"/>
                    <a:gd name="T14" fmla="*/ 5 w 5"/>
                    <a:gd name="T15" fmla="*/ 5 h 5"/>
                    <a:gd name="T16" fmla="*/ 5 w 5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5" y="2"/>
                      </a:move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55" name="Freeform 405"/>
                <p:cNvSpPr>
                  <a:spLocks noChangeAspect="1"/>
                </p:cNvSpPr>
                <p:nvPr/>
              </p:nvSpPr>
              <p:spPr bwMode="auto">
                <a:xfrm>
                  <a:off x="5535" y="1791"/>
                  <a:ext cx="5" cy="5"/>
                </a:xfrm>
                <a:custGeom>
                  <a:avLst/>
                  <a:gdLst>
                    <a:gd name="T0" fmla="*/ 3 w 5"/>
                    <a:gd name="T1" fmla="*/ 5 h 5"/>
                    <a:gd name="T2" fmla="*/ 3 w 5"/>
                    <a:gd name="T3" fmla="*/ 5 h 5"/>
                    <a:gd name="T4" fmla="*/ 5 w 5"/>
                    <a:gd name="T5" fmla="*/ 3 h 5"/>
                    <a:gd name="T6" fmla="*/ 5 w 5"/>
                    <a:gd name="T7" fmla="*/ 0 h 5"/>
                    <a:gd name="T8" fmla="*/ 5 w 5"/>
                    <a:gd name="T9" fmla="*/ 3 h 5"/>
                    <a:gd name="T10" fmla="*/ 5 w 5"/>
                    <a:gd name="T11" fmla="*/ 0 h 5"/>
                    <a:gd name="T12" fmla="*/ 0 w 5"/>
                    <a:gd name="T13" fmla="*/ 3 h 5"/>
                    <a:gd name="T14" fmla="*/ 0 w 5"/>
                    <a:gd name="T15" fmla="*/ 3 h 5"/>
                    <a:gd name="T16" fmla="*/ 3 w 5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3" y="5"/>
                      </a:move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56" name="Freeform 406"/>
                <p:cNvSpPr>
                  <a:spLocks noChangeAspect="1"/>
                </p:cNvSpPr>
                <p:nvPr/>
              </p:nvSpPr>
              <p:spPr bwMode="auto">
                <a:xfrm>
                  <a:off x="5535" y="1789"/>
                  <a:ext cx="3" cy="7"/>
                </a:xfrm>
                <a:custGeom>
                  <a:avLst/>
                  <a:gdLst>
                    <a:gd name="T0" fmla="*/ 3 w 3"/>
                    <a:gd name="T1" fmla="*/ 0 h 7"/>
                    <a:gd name="T2" fmla="*/ 0 w 3"/>
                    <a:gd name="T3" fmla="*/ 2 h 7"/>
                    <a:gd name="T4" fmla="*/ 0 w 3"/>
                    <a:gd name="T5" fmla="*/ 5 h 7"/>
                    <a:gd name="T6" fmla="*/ 3 w 3"/>
                    <a:gd name="T7" fmla="*/ 7 h 7"/>
                    <a:gd name="T8" fmla="*/ 0 w 3"/>
                    <a:gd name="T9" fmla="*/ 5 h 7"/>
                    <a:gd name="T10" fmla="*/ 3 w 3"/>
                    <a:gd name="T11" fmla="*/ 5 h 7"/>
                    <a:gd name="T12" fmla="*/ 3 w 3"/>
                    <a:gd name="T13" fmla="*/ 0 h 7"/>
                    <a:gd name="T14" fmla="*/ 0 w 3"/>
                    <a:gd name="T15" fmla="*/ 2 h 7"/>
                    <a:gd name="T16" fmla="*/ 3 w 3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7"/>
                    <a:gd name="T29" fmla="*/ 3 w 3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7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3" y="7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57" name="Freeform 407"/>
                <p:cNvSpPr>
                  <a:spLocks noChangeAspect="1"/>
                </p:cNvSpPr>
                <p:nvPr/>
              </p:nvSpPr>
              <p:spPr bwMode="auto">
                <a:xfrm>
                  <a:off x="5530" y="1799"/>
                  <a:ext cx="23" cy="8"/>
                </a:xfrm>
                <a:custGeom>
                  <a:avLst/>
                  <a:gdLst>
                    <a:gd name="T0" fmla="*/ 23 w 23"/>
                    <a:gd name="T1" fmla="*/ 0 h 8"/>
                    <a:gd name="T2" fmla="*/ 21 w 23"/>
                    <a:gd name="T3" fmla="*/ 3 h 8"/>
                    <a:gd name="T4" fmla="*/ 13 w 23"/>
                    <a:gd name="T5" fmla="*/ 8 h 8"/>
                    <a:gd name="T6" fmla="*/ 5 w 23"/>
                    <a:gd name="T7" fmla="*/ 5 h 8"/>
                    <a:gd name="T8" fmla="*/ 0 w 23"/>
                    <a:gd name="T9" fmla="*/ 3 h 8"/>
                    <a:gd name="T10" fmla="*/ 2 w 23"/>
                    <a:gd name="T11" fmla="*/ 5 h 8"/>
                    <a:gd name="T12" fmla="*/ 8 w 23"/>
                    <a:gd name="T13" fmla="*/ 8 h 8"/>
                    <a:gd name="T14" fmla="*/ 10 w 23"/>
                    <a:gd name="T15" fmla="*/ 8 h 8"/>
                    <a:gd name="T16" fmla="*/ 13 w 23"/>
                    <a:gd name="T17" fmla="*/ 8 h 8"/>
                    <a:gd name="T18" fmla="*/ 18 w 23"/>
                    <a:gd name="T19" fmla="*/ 5 h 8"/>
                    <a:gd name="T20" fmla="*/ 23 w 23"/>
                    <a:gd name="T21" fmla="*/ 0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"/>
                    <a:gd name="T34" fmla="*/ 0 h 8"/>
                    <a:gd name="T35" fmla="*/ 23 w 23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" h="8">
                      <a:moveTo>
                        <a:pt x="23" y="0"/>
                      </a:moveTo>
                      <a:lnTo>
                        <a:pt x="21" y="3"/>
                      </a:lnTo>
                      <a:lnTo>
                        <a:pt x="13" y="8"/>
                      </a:lnTo>
                      <a:lnTo>
                        <a:pt x="5" y="5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13" y="8"/>
                      </a:lnTo>
                      <a:lnTo>
                        <a:pt x="18" y="5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58" name="Freeform 408"/>
                <p:cNvSpPr>
                  <a:spLocks noChangeAspect="1"/>
                </p:cNvSpPr>
                <p:nvPr/>
              </p:nvSpPr>
              <p:spPr bwMode="auto">
                <a:xfrm>
                  <a:off x="5543" y="1799"/>
                  <a:ext cx="13" cy="11"/>
                </a:xfrm>
                <a:custGeom>
                  <a:avLst/>
                  <a:gdLst>
                    <a:gd name="T0" fmla="*/ 0 w 13"/>
                    <a:gd name="T1" fmla="*/ 11 h 11"/>
                    <a:gd name="T2" fmla="*/ 0 w 13"/>
                    <a:gd name="T3" fmla="*/ 11 h 11"/>
                    <a:gd name="T4" fmla="*/ 8 w 13"/>
                    <a:gd name="T5" fmla="*/ 5 h 11"/>
                    <a:gd name="T6" fmla="*/ 13 w 13"/>
                    <a:gd name="T7" fmla="*/ 0 h 11"/>
                    <a:gd name="T8" fmla="*/ 8 w 13"/>
                    <a:gd name="T9" fmla="*/ 0 h 11"/>
                    <a:gd name="T10" fmla="*/ 5 w 13"/>
                    <a:gd name="T11" fmla="*/ 3 h 11"/>
                    <a:gd name="T12" fmla="*/ 0 w 13"/>
                    <a:gd name="T13" fmla="*/ 8 h 11"/>
                    <a:gd name="T14" fmla="*/ 0 w 13"/>
                    <a:gd name="T15" fmla="*/ 8 h 11"/>
                    <a:gd name="T16" fmla="*/ 0 w 13"/>
                    <a:gd name="T17" fmla="*/ 11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1"/>
                    <a:gd name="T29" fmla="*/ 13 w 13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8" y="5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5" y="3"/>
                      </a:lnTo>
                      <a:lnTo>
                        <a:pt x="0" y="8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59" name="Freeform 409"/>
                <p:cNvSpPr>
                  <a:spLocks noChangeAspect="1"/>
                </p:cNvSpPr>
                <p:nvPr/>
              </p:nvSpPr>
              <p:spPr bwMode="auto">
                <a:xfrm>
                  <a:off x="5527" y="1799"/>
                  <a:ext cx="16" cy="11"/>
                </a:xfrm>
                <a:custGeom>
                  <a:avLst/>
                  <a:gdLst>
                    <a:gd name="T0" fmla="*/ 5 w 16"/>
                    <a:gd name="T1" fmla="*/ 3 h 11"/>
                    <a:gd name="T2" fmla="*/ 0 w 16"/>
                    <a:gd name="T3" fmla="*/ 3 h 11"/>
                    <a:gd name="T4" fmla="*/ 5 w 16"/>
                    <a:gd name="T5" fmla="*/ 8 h 11"/>
                    <a:gd name="T6" fmla="*/ 16 w 16"/>
                    <a:gd name="T7" fmla="*/ 11 h 11"/>
                    <a:gd name="T8" fmla="*/ 16 w 16"/>
                    <a:gd name="T9" fmla="*/ 8 h 11"/>
                    <a:gd name="T10" fmla="*/ 8 w 16"/>
                    <a:gd name="T11" fmla="*/ 5 h 11"/>
                    <a:gd name="T12" fmla="*/ 5 w 16"/>
                    <a:gd name="T13" fmla="*/ 0 h 11"/>
                    <a:gd name="T14" fmla="*/ 0 w 16"/>
                    <a:gd name="T15" fmla="*/ 3 h 11"/>
                    <a:gd name="T16" fmla="*/ 5 w 16"/>
                    <a:gd name="T17" fmla="*/ 3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11"/>
                    <a:gd name="T29" fmla="*/ 16 w 16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11">
                      <a:moveTo>
                        <a:pt x="5" y="3"/>
                      </a:moveTo>
                      <a:lnTo>
                        <a:pt x="0" y="3"/>
                      </a:lnTo>
                      <a:lnTo>
                        <a:pt x="5" y="8"/>
                      </a:lnTo>
                      <a:lnTo>
                        <a:pt x="16" y="11"/>
                      </a:lnTo>
                      <a:lnTo>
                        <a:pt x="16" y="8"/>
                      </a:lnTo>
                      <a:lnTo>
                        <a:pt x="8" y="5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60" name="Freeform 410"/>
                <p:cNvSpPr>
                  <a:spLocks noChangeAspect="1"/>
                </p:cNvSpPr>
                <p:nvPr/>
              </p:nvSpPr>
              <p:spPr bwMode="auto">
                <a:xfrm>
                  <a:off x="5527" y="1796"/>
                  <a:ext cx="29" cy="14"/>
                </a:xfrm>
                <a:custGeom>
                  <a:avLst/>
                  <a:gdLst>
                    <a:gd name="T0" fmla="*/ 29 w 29"/>
                    <a:gd name="T1" fmla="*/ 3 h 14"/>
                    <a:gd name="T2" fmla="*/ 24 w 29"/>
                    <a:gd name="T3" fmla="*/ 0 h 14"/>
                    <a:gd name="T4" fmla="*/ 21 w 29"/>
                    <a:gd name="T5" fmla="*/ 6 h 14"/>
                    <a:gd name="T6" fmla="*/ 16 w 29"/>
                    <a:gd name="T7" fmla="*/ 8 h 14"/>
                    <a:gd name="T8" fmla="*/ 13 w 29"/>
                    <a:gd name="T9" fmla="*/ 11 h 14"/>
                    <a:gd name="T10" fmla="*/ 11 w 29"/>
                    <a:gd name="T11" fmla="*/ 8 h 14"/>
                    <a:gd name="T12" fmla="*/ 5 w 29"/>
                    <a:gd name="T13" fmla="*/ 6 h 14"/>
                    <a:gd name="T14" fmla="*/ 5 w 29"/>
                    <a:gd name="T15" fmla="*/ 6 h 14"/>
                    <a:gd name="T16" fmla="*/ 0 w 29"/>
                    <a:gd name="T17" fmla="*/ 6 h 14"/>
                    <a:gd name="T18" fmla="*/ 3 w 29"/>
                    <a:gd name="T19" fmla="*/ 8 h 14"/>
                    <a:gd name="T20" fmla="*/ 8 w 29"/>
                    <a:gd name="T21" fmla="*/ 14 h 14"/>
                    <a:gd name="T22" fmla="*/ 13 w 29"/>
                    <a:gd name="T23" fmla="*/ 14 h 14"/>
                    <a:gd name="T24" fmla="*/ 18 w 29"/>
                    <a:gd name="T25" fmla="*/ 14 h 14"/>
                    <a:gd name="T26" fmla="*/ 24 w 29"/>
                    <a:gd name="T27" fmla="*/ 8 h 14"/>
                    <a:gd name="T28" fmla="*/ 29 w 29"/>
                    <a:gd name="T29" fmla="*/ 3 h 14"/>
                    <a:gd name="T30" fmla="*/ 24 w 29"/>
                    <a:gd name="T31" fmla="*/ 3 h 14"/>
                    <a:gd name="T32" fmla="*/ 29 w 29"/>
                    <a:gd name="T33" fmla="*/ 3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4"/>
                    <a:gd name="T53" fmla="*/ 29 w 29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4">
                      <a:moveTo>
                        <a:pt x="29" y="3"/>
                      </a:moveTo>
                      <a:lnTo>
                        <a:pt x="24" y="0"/>
                      </a:lnTo>
                      <a:lnTo>
                        <a:pt x="21" y="6"/>
                      </a:lnTo>
                      <a:lnTo>
                        <a:pt x="16" y="8"/>
                      </a:lnTo>
                      <a:lnTo>
                        <a:pt x="13" y="11"/>
                      </a:lnTo>
                      <a:lnTo>
                        <a:pt x="11" y="8"/>
                      </a:ln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3" y="8"/>
                      </a:lnTo>
                      <a:lnTo>
                        <a:pt x="8" y="14"/>
                      </a:lnTo>
                      <a:lnTo>
                        <a:pt x="13" y="14"/>
                      </a:lnTo>
                      <a:lnTo>
                        <a:pt x="18" y="14"/>
                      </a:lnTo>
                      <a:lnTo>
                        <a:pt x="24" y="8"/>
                      </a:lnTo>
                      <a:lnTo>
                        <a:pt x="29" y="3"/>
                      </a:lnTo>
                      <a:lnTo>
                        <a:pt x="24" y="3"/>
                      </a:lnTo>
                      <a:lnTo>
                        <a:pt x="29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61" name="Freeform 411"/>
                <p:cNvSpPr>
                  <a:spLocks noChangeAspect="1"/>
                </p:cNvSpPr>
                <p:nvPr/>
              </p:nvSpPr>
              <p:spPr bwMode="auto">
                <a:xfrm>
                  <a:off x="5543" y="1791"/>
                  <a:ext cx="5" cy="5"/>
                </a:xfrm>
                <a:custGeom>
                  <a:avLst/>
                  <a:gdLst>
                    <a:gd name="T0" fmla="*/ 0 w 5"/>
                    <a:gd name="T1" fmla="*/ 3 h 5"/>
                    <a:gd name="T2" fmla="*/ 2 w 5"/>
                    <a:gd name="T3" fmla="*/ 0 h 5"/>
                    <a:gd name="T4" fmla="*/ 5 w 5"/>
                    <a:gd name="T5" fmla="*/ 0 h 5"/>
                    <a:gd name="T6" fmla="*/ 5 w 5"/>
                    <a:gd name="T7" fmla="*/ 0 h 5"/>
                    <a:gd name="T8" fmla="*/ 5 w 5"/>
                    <a:gd name="T9" fmla="*/ 5 h 5"/>
                    <a:gd name="T10" fmla="*/ 5 w 5"/>
                    <a:gd name="T11" fmla="*/ 3 h 5"/>
                    <a:gd name="T12" fmla="*/ 0 w 5"/>
                    <a:gd name="T13" fmla="*/ 3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5"/>
                    <a:gd name="T23" fmla="*/ 5 w 5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5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62" name="Freeform 412"/>
                <p:cNvSpPr>
                  <a:spLocks noChangeAspect="1"/>
                </p:cNvSpPr>
                <p:nvPr/>
              </p:nvSpPr>
              <p:spPr bwMode="auto">
                <a:xfrm>
                  <a:off x="5543" y="1789"/>
                  <a:ext cx="8" cy="5"/>
                </a:xfrm>
                <a:custGeom>
                  <a:avLst/>
                  <a:gdLst>
                    <a:gd name="T0" fmla="*/ 2 w 8"/>
                    <a:gd name="T1" fmla="*/ 2 h 5"/>
                    <a:gd name="T2" fmla="*/ 2 w 8"/>
                    <a:gd name="T3" fmla="*/ 0 h 5"/>
                    <a:gd name="T4" fmla="*/ 0 w 8"/>
                    <a:gd name="T5" fmla="*/ 2 h 5"/>
                    <a:gd name="T6" fmla="*/ 0 w 8"/>
                    <a:gd name="T7" fmla="*/ 2 h 5"/>
                    <a:gd name="T8" fmla="*/ 0 w 8"/>
                    <a:gd name="T9" fmla="*/ 5 h 5"/>
                    <a:gd name="T10" fmla="*/ 2 w 8"/>
                    <a:gd name="T11" fmla="*/ 5 h 5"/>
                    <a:gd name="T12" fmla="*/ 8 w 8"/>
                    <a:gd name="T13" fmla="*/ 2 h 5"/>
                    <a:gd name="T14" fmla="*/ 8 w 8"/>
                    <a:gd name="T15" fmla="*/ 2 h 5"/>
                    <a:gd name="T16" fmla="*/ 2 w 8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8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63" name="Freeform 413"/>
                <p:cNvSpPr>
                  <a:spLocks noChangeAspect="1"/>
                </p:cNvSpPr>
                <p:nvPr/>
              </p:nvSpPr>
              <p:spPr bwMode="auto">
                <a:xfrm>
                  <a:off x="5545" y="1791"/>
                  <a:ext cx="6" cy="5"/>
                </a:xfrm>
                <a:custGeom>
                  <a:avLst/>
                  <a:gdLst>
                    <a:gd name="T0" fmla="*/ 6 w 6"/>
                    <a:gd name="T1" fmla="*/ 3 h 5"/>
                    <a:gd name="T2" fmla="*/ 6 w 6"/>
                    <a:gd name="T3" fmla="*/ 3 h 5"/>
                    <a:gd name="T4" fmla="*/ 3 w 6"/>
                    <a:gd name="T5" fmla="*/ 0 h 5"/>
                    <a:gd name="T6" fmla="*/ 0 w 6"/>
                    <a:gd name="T7" fmla="*/ 0 h 5"/>
                    <a:gd name="T8" fmla="*/ 6 w 6"/>
                    <a:gd name="T9" fmla="*/ 0 h 5"/>
                    <a:gd name="T10" fmla="*/ 0 w 6"/>
                    <a:gd name="T11" fmla="*/ 0 h 5"/>
                    <a:gd name="T12" fmla="*/ 3 w 6"/>
                    <a:gd name="T13" fmla="*/ 5 h 5"/>
                    <a:gd name="T14" fmla="*/ 3 w 6"/>
                    <a:gd name="T15" fmla="*/ 5 h 5"/>
                    <a:gd name="T16" fmla="*/ 6 w 6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5"/>
                    <a:gd name="T29" fmla="*/ 6 w 6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5">
                      <a:moveTo>
                        <a:pt x="6" y="3"/>
                      </a:move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64" name="Freeform 414"/>
                <p:cNvSpPr>
                  <a:spLocks noChangeAspect="1"/>
                </p:cNvSpPr>
                <p:nvPr/>
              </p:nvSpPr>
              <p:spPr bwMode="auto">
                <a:xfrm>
                  <a:off x="5543" y="1791"/>
                  <a:ext cx="8" cy="5"/>
                </a:xfrm>
                <a:custGeom>
                  <a:avLst/>
                  <a:gdLst>
                    <a:gd name="T0" fmla="*/ 0 w 8"/>
                    <a:gd name="T1" fmla="*/ 0 h 5"/>
                    <a:gd name="T2" fmla="*/ 0 w 8"/>
                    <a:gd name="T3" fmla="*/ 3 h 5"/>
                    <a:gd name="T4" fmla="*/ 5 w 8"/>
                    <a:gd name="T5" fmla="*/ 5 h 5"/>
                    <a:gd name="T6" fmla="*/ 8 w 8"/>
                    <a:gd name="T7" fmla="*/ 3 h 5"/>
                    <a:gd name="T8" fmla="*/ 5 w 8"/>
                    <a:gd name="T9" fmla="*/ 5 h 5"/>
                    <a:gd name="T10" fmla="*/ 5 w 8"/>
                    <a:gd name="T11" fmla="*/ 0 h 5"/>
                    <a:gd name="T12" fmla="*/ 0 w 8"/>
                    <a:gd name="T13" fmla="*/ 0 h 5"/>
                    <a:gd name="T14" fmla="*/ 0 w 8"/>
                    <a:gd name="T15" fmla="*/ 3 h 5"/>
                    <a:gd name="T16" fmla="*/ 0 w 8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5" y="5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65" name="Freeform 415"/>
                <p:cNvSpPr>
                  <a:spLocks noChangeAspect="1"/>
                </p:cNvSpPr>
                <p:nvPr/>
              </p:nvSpPr>
              <p:spPr bwMode="auto">
                <a:xfrm>
                  <a:off x="5530" y="1796"/>
                  <a:ext cx="5" cy="6"/>
                </a:xfrm>
                <a:custGeom>
                  <a:avLst/>
                  <a:gdLst>
                    <a:gd name="T0" fmla="*/ 5 w 5"/>
                    <a:gd name="T1" fmla="*/ 0 h 6"/>
                    <a:gd name="T2" fmla="*/ 2 w 5"/>
                    <a:gd name="T3" fmla="*/ 3 h 6"/>
                    <a:gd name="T4" fmla="*/ 0 w 5"/>
                    <a:gd name="T5" fmla="*/ 3 h 6"/>
                    <a:gd name="T6" fmla="*/ 2 w 5"/>
                    <a:gd name="T7" fmla="*/ 3 h 6"/>
                    <a:gd name="T8" fmla="*/ 5 w 5"/>
                    <a:gd name="T9" fmla="*/ 6 h 6"/>
                    <a:gd name="T10" fmla="*/ 5 w 5"/>
                    <a:gd name="T11" fmla="*/ 3 h 6"/>
                    <a:gd name="T12" fmla="*/ 5 w 5"/>
                    <a:gd name="T13" fmla="*/ 0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6"/>
                    <a:gd name="T23" fmla="*/ 5 w 5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6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5" y="6"/>
                      </a:lnTo>
                      <a:lnTo>
                        <a:pt x="5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66" name="Freeform 416"/>
                <p:cNvSpPr>
                  <a:spLocks noChangeAspect="1"/>
                </p:cNvSpPr>
                <p:nvPr/>
              </p:nvSpPr>
              <p:spPr bwMode="auto">
                <a:xfrm>
                  <a:off x="5530" y="1796"/>
                  <a:ext cx="5" cy="6"/>
                </a:xfrm>
                <a:custGeom>
                  <a:avLst/>
                  <a:gdLst>
                    <a:gd name="T0" fmla="*/ 0 w 5"/>
                    <a:gd name="T1" fmla="*/ 6 h 6"/>
                    <a:gd name="T2" fmla="*/ 0 w 5"/>
                    <a:gd name="T3" fmla="*/ 6 h 6"/>
                    <a:gd name="T4" fmla="*/ 5 w 5"/>
                    <a:gd name="T5" fmla="*/ 3 h 6"/>
                    <a:gd name="T6" fmla="*/ 5 w 5"/>
                    <a:gd name="T7" fmla="*/ 0 h 6"/>
                    <a:gd name="T8" fmla="*/ 2 w 5"/>
                    <a:gd name="T9" fmla="*/ 0 h 6"/>
                    <a:gd name="T10" fmla="*/ 2 w 5"/>
                    <a:gd name="T11" fmla="*/ 0 h 6"/>
                    <a:gd name="T12" fmla="*/ 0 w 5"/>
                    <a:gd name="T13" fmla="*/ 0 h 6"/>
                    <a:gd name="T14" fmla="*/ 0 w 5"/>
                    <a:gd name="T15" fmla="*/ 0 h 6"/>
                    <a:gd name="T16" fmla="*/ 0 w 5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6"/>
                    <a:gd name="T29" fmla="*/ 5 w 5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67" name="Freeform 417"/>
                <p:cNvSpPr>
                  <a:spLocks noChangeAspect="1"/>
                </p:cNvSpPr>
                <p:nvPr/>
              </p:nvSpPr>
              <p:spPr bwMode="auto">
                <a:xfrm>
                  <a:off x="5530" y="1796"/>
                  <a:ext cx="8" cy="6"/>
                </a:xfrm>
                <a:custGeom>
                  <a:avLst/>
                  <a:gdLst>
                    <a:gd name="T0" fmla="*/ 8 w 8"/>
                    <a:gd name="T1" fmla="*/ 6 h 6"/>
                    <a:gd name="T2" fmla="*/ 8 w 8"/>
                    <a:gd name="T3" fmla="*/ 6 h 6"/>
                    <a:gd name="T4" fmla="*/ 2 w 8"/>
                    <a:gd name="T5" fmla="*/ 3 h 6"/>
                    <a:gd name="T6" fmla="*/ 0 w 8"/>
                    <a:gd name="T7" fmla="*/ 6 h 6"/>
                    <a:gd name="T8" fmla="*/ 0 w 8"/>
                    <a:gd name="T9" fmla="*/ 0 h 6"/>
                    <a:gd name="T10" fmla="*/ 2 w 8"/>
                    <a:gd name="T11" fmla="*/ 6 h 6"/>
                    <a:gd name="T12" fmla="*/ 5 w 8"/>
                    <a:gd name="T13" fmla="*/ 6 h 6"/>
                    <a:gd name="T14" fmla="*/ 5 w 8"/>
                    <a:gd name="T15" fmla="*/ 6 h 6"/>
                    <a:gd name="T16" fmla="*/ 8 w 8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6"/>
                    <a:gd name="T29" fmla="*/ 8 w 8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5" y="6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68" name="Freeform 418"/>
                <p:cNvSpPr>
                  <a:spLocks noChangeAspect="1"/>
                </p:cNvSpPr>
                <p:nvPr/>
              </p:nvSpPr>
              <p:spPr bwMode="auto">
                <a:xfrm>
                  <a:off x="5532" y="1796"/>
                  <a:ext cx="6" cy="6"/>
                </a:xfrm>
                <a:custGeom>
                  <a:avLst/>
                  <a:gdLst>
                    <a:gd name="T0" fmla="*/ 3 w 6"/>
                    <a:gd name="T1" fmla="*/ 0 h 6"/>
                    <a:gd name="T2" fmla="*/ 3 w 6"/>
                    <a:gd name="T3" fmla="*/ 0 h 6"/>
                    <a:gd name="T4" fmla="*/ 0 w 6"/>
                    <a:gd name="T5" fmla="*/ 6 h 6"/>
                    <a:gd name="T6" fmla="*/ 6 w 6"/>
                    <a:gd name="T7" fmla="*/ 6 h 6"/>
                    <a:gd name="T8" fmla="*/ 3 w 6"/>
                    <a:gd name="T9" fmla="*/ 6 h 6"/>
                    <a:gd name="T10" fmla="*/ 6 w 6"/>
                    <a:gd name="T11" fmla="*/ 3 h 6"/>
                    <a:gd name="T12" fmla="*/ 0 w 6"/>
                    <a:gd name="T13" fmla="*/ 0 h 6"/>
                    <a:gd name="T14" fmla="*/ 0 w 6"/>
                    <a:gd name="T15" fmla="*/ 0 h 6"/>
                    <a:gd name="T16" fmla="*/ 3 w 6"/>
                    <a:gd name="T17" fmla="*/ 0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6"/>
                    <a:gd name="T29" fmla="*/ 6 w 6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6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69" name="Freeform 419"/>
                <p:cNvSpPr>
                  <a:spLocks noChangeAspect="1"/>
                </p:cNvSpPr>
                <p:nvPr/>
              </p:nvSpPr>
              <p:spPr bwMode="auto">
                <a:xfrm>
                  <a:off x="5530" y="1789"/>
                  <a:ext cx="2" cy="5"/>
                </a:xfrm>
                <a:custGeom>
                  <a:avLst/>
                  <a:gdLst>
                    <a:gd name="T0" fmla="*/ 2 w 2"/>
                    <a:gd name="T1" fmla="*/ 0 h 5"/>
                    <a:gd name="T2" fmla="*/ 2 w 2"/>
                    <a:gd name="T3" fmla="*/ 2 h 5"/>
                    <a:gd name="T4" fmla="*/ 2 w 2"/>
                    <a:gd name="T5" fmla="*/ 5 h 5"/>
                    <a:gd name="T6" fmla="*/ 2 w 2"/>
                    <a:gd name="T7" fmla="*/ 5 h 5"/>
                    <a:gd name="T8" fmla="*/ 0 w 2"/>
                    <a:gd name="T9" fmla="*/ 5 h 5"/>
                    <a:gd name="T10" fmla="*/ 0 w 2"/>
                    <a:gd name="T11" fmla="*/ 2 h 5"/>
                    <a:gd name="T12" fmla="*/ 2 w 2"/>
                    <a:gd name="T13" fmla="*/ 0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5"/>
                    <a:gd name="T23" fmla="*/ 2 w 2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5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70" name="Freeform 420"/>
                <p:cNvSpPr>
                  <a:spLocks noChangeAspect="1"/>
                </p:cNvSpPr>
                <p:nvPr/>
              </p:nvSpPr>
              <p:spPr bwMode="auto">
                <a:xfrm>
                  <a:off x="5530" y="1789"/>
                  <a:ext cx="5" cy="7"/>
                </a:xfrm>
                <a:custGeom>
                  <a:avLst/>
                  <a:gdLst>
                    <a:gd name="T0" fmla="*/ 5 w 5"/>
                    <a:gd name="T1" fmla="*/ 2 h 7"/>
                    <a:gd name="T2" fmla="*/ 2 w 5"/>
                    <a:gd name="T3" fmla="*/ 2 h 7"/>
                    <a:gd name="T4" fmla="*/ 5 w 5"/>
                    <a:gd name="T5" fmla="*/ 2 h 7"/>
                    <a:gd name="T6" fmla="*/ 5 w 5"/>
                    <a:gd name="T7" fmla="*/ 0 h 7"/>
                    <a:gd name="T8" fmla="*/ 0 w 5"/>
                    <a:gd name="T9" fmla="*/ 0 h 7"/>
                    <a:gd name="T10" fmla="*/ 0 w 5"/>
                    <a:gd name="T11" fmla="*/ 2 h 7"/>
                    <a:gd name="T12" fmla="*/ 2 w 5"/>
                    <a:gd name="T13" fmla="*/ 7 h 7"/>
                    <a:gd name="T14" fmla="*/ 2 w 5"/>
                    <a:gd name="T15" fmla="*/ 7 h 7"/>
                    <a:gd name="T16" fmla="*/ 5 w 5"/>
                    <a:gd name="T17" fmla="*/ 2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7"/>
                    <a:gd name="T29" fmla="*/ 5 w 5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7">
                      <a:moveTo>
                        <a:pt x="5" y="2"/>
                      </a:move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7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71" name="Freeform 421"/>
                <p:cNvSpPr>
                  <a:spLocks noChangeAspect="1"/>
                </p:cNvSpPr>
                <p:nvPr/>
              </p:nvSpPr>
              <p:spPr bwMode="auto">
                <a:xfrm>
                  <a:off x="5530" y="1791"/>
                  <a:ext cx="5" cy="5"/>
                </a:xfrm>
                <a:custGeom>
                  <a:avLst/>
                  <a:gdLst>
                    <a:gd name="T0" fmla="*/ 0 w 5"/>
                    <a:gd name="T1" fmla="*/ 3 h 5"/>
                    <a:gd name="T2" fmla="*/ 0 w 5"/>
                    <a:gd name="T3" fmla="*/ 3 h 5"/>
                    <a:gd name="T4" fmla="*/ 2 w 5"/>
                    <a:gd name="T5" fmla="*/ 5 h 5"/>
                    <a:gd name="T6" fmla="*/ 5 w 5"/>
                    <a:gd name="T7" fmla="*/ 0 h 5"/>
                    <a:gd name="T8" fmla="*/ 2 w 5"/>
                    <a:gd name="T9" fmla="*/ 5 h 5"/>
                    <a:gd name="T10" fmla="*/ 2 w 5"/>
                    <a:gd name="T11" fmla="*/ 0 h 5"/>
                    <a:gd name="T12" fmla="*/ 0 w 5"/>
                    <a:gd name="T13" fmla="*/ 0 h 5"/>
                    <a:gd name="T14" fmla="*/ 0 w 5"/>
                    <a:gd name="T15" fmla="*/ 0 h 5"/>
                    <a:gd name="T16" fmla="*/ 0 w 5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5" y="0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72" name="Freeform 422"/>
                <p:cNvSpPr>
                  <a:spLocks noChangeAspect="1"/>
                </p:cNvSpPr>
                <p:nvPr/>
              </p:nvSpPr>
              <p:spPr bwMode="auto">
                <a:xfrm>
                  <a:off x="5530" y="1789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0 w 5"/>
                    <a:gd name="T3" fmla="*/ 0 h 5"/>
                    <a:gd name="T4" fmla="*/ 0 w 5"/>
                    <a:gd name="T5" fmla="*/ 2 h 5"/>
                    <a:gd name="T6" fmla="*/ 0 w 5"/>
                    <a:gd name="T7" fmla="*/ 5 h 5"/>
                    <a:gd name="T8" fmla="*/ 0 w 5"/>
                    <a:gd name="T9" fmla="*/ 2 h 5"/>
                    <a:gd name="T10" fmla="*/ 2 w 5"/>
                    <a:gd name="T11" fmla="*/ 5 h 5"/>
                    <a:gd name="T12" fmla="*/ 5 w 5"/>
                    <a:gd name="T13" fmla="*/ 0 h 5"/>
                    <a:gd name="T14" fmla="*/ 0 w 5"/>
                    <a:gd name="T15" fmla="*/ 0 h 5"/>
                    <a:gd name="T16" fmla="*/ 5 w 5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73" name="Freeform 423"/>
                <p:cNvSpPr>
                  <a:spLocks noChangeAspect="1"/>
                </p:cNvSpPr>
                <p:nvPr/>
              </p:nvSpPr>
              <p:spPr bwMode="auto">
                <a:xfrm>
                  <a:off x="5511" y="1893"/>
                  <a:ext cx="16" cy="11"/>
                </a:xfrm>
                <a:custGeom>
                  <a:avLst/>
                  <a:gdLst>
                    <a:gd name="T0" fmla="*/ 8 w 16"/>
                    <a:gd name="T1" fmla="*/ 11 h 11"/>
                    <a:gd name="T2" fmla="*/ 6 w 16"/>
                    <a:gd name="T3" fmla="*/ 8 h 11"/>
                    <a:gd name="T4" fmla="*/ 0 w 16"/>
                    <a:gd name="T5" fmla="*/ 0 h 11"/>
                    <a:gd name="T6" fmla="*/ 3 w 16"/>
                    <a:gd name="T7" fmla="*/ 5 h 11"/>
                    <a:gd name="T8" fmla="*/ 13 w 16"/>
                    <a:gd name="T9" fmla="*/ 11 h 11"/>
                    <a:gd name="T10" fmla="*/ 16 w 16"/>
                    <a:gd name="T11" fmla="*/ 11 h 11"/>
                    <a:gd name="T12" fmla="*/ 8 w 16"/>
                    <a:gd name="T13" fmla="*/ 11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11"/>
                    <a:gd name="T23" fmla="*/ 16 w 16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11">
                      <a:moveTo>
                        <a:pt x="8" y="11"/>
                      </a:moveTo>
                      <a:lnTo>
                        <a:pt x="6" y="8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13" y="11"/>
                      </a:lnTo>
                      <a:lnTo>
                        <a:pt x="16" y="11"/>
                      </a:lnTo>
                      <a:lnTo>
                        <a:pt x="8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74" name="Freeform 424"/>
                <p:cNvSpPr>
                  <a:spLocks noChangeAspect="1"/>
                </p:cNvSpPr>
                <p:nvPr/>
              </p:nvSpPr>
              <p:spPr bwMode="auto">
                <a:xfrm>
                  <a:off x="5511" y="1893"/>
                  <a:ext cx="11" cy="13"/>
                </a:xfrm>
                <a:custGeom>
                  <a:avLst/>
                  <a:gdLst>
                    <a:gd name="T0" fmla="*/ 0 w 11"/>
                    <a:gd name="T1" fmla="*/ 3 h 13"/>
                    <a:gd name="T2" fmla="*/ 0 w 11"/>
                    <a:gd name="T3" fmla="*/ 3 h 13"/>
                    <a:gd name="T4" fmla="*/ 6 w 11"/>
                    <a:gd name="T5" fmla="*/ 8 h 13"/>
                    <a:gd name="T6" fmla="*/ 8 w 11"/>
                    <a:gd name="T7" fmla="*/ 13 h 13"/>
                    <a:gd name="T8" fmla="*/ 11 w 11"/>
                    <a:gd name="T9" fmla="*/ 11 h 13"/>
                    <a:gd name="T10" fmla="*/ 8 w 11"/>
                    <a:gd name="T11" fmla="*/ 5 h 13"/>
                    <a:gd name="T12" fmla="*/ 3 w 11"/>
                    <a:gd name="T13" fmla="*/ 0 h 13"/>
                    <a:gd name="T14" fmla="*/ 3 w 11"/>
                    <a:gd name="T15" fmla="*/ 0 h 13"/>
                    <a:gd name="T16" fmla="*/ 0 w 11"/>
                    <a:gd name="T17" fmla="*/ 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3"/>
                    <a:gd name="T29" fmla="*/ 11 w 11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6" y="8"/>
                      </a:lnTo>
                      <a:lnTo>
                        <a:pt x="8" y="13"/>
                      </a:lnTo>
                      <a:lnTo>
                        <a:pt x="11" y="11"/>
                      </a:lnTo>
                      <a:lnTo>
                        <a:pt x="8" y="5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75" name="Freeform 425"/>
                <p:cNvSpPr>
                  <a:spLocks noChangeAspect="1"/>
                </p:cNvSpPr>
                <p:nvPr/>
              </p:nvSpPr>
              <p:spPr bwMode="auto">
                <a:xfrm>
                  <a:off x="5511" y="1893"/>
                  <a:ext cx="13" cy="13"/>
                </a:xfrm>
                <a:custGeom>
                  <a:avLst/>
                  <a:gdLst>
                    <a:gd name="T0" fmla="*/ 13 w 13"/>
                    <a:gd name="T1" fmla="*/ 11 h 13"/>
                    <a:gd name="T2" fmla="*/ 13 w 13"/>
                    <a:gd name="T3" fmla="*/ 11 h 13"/>
                    <a:gd name="T4" fmla="*/ 6 w 13"/>
                    <a:gd name="T5" fmla="*/ 3 h 13"/>
                    <a:gd name="T6" fmla="*/ 0 w 13"/>
                    <a:gd name="T7" fmla="*/ 3 h 13"/>
                    <a:gd name="T8" fmla="*/ 3 w 13"/>
                    <a:gd name="T9" fmla="*/ 0 h 13"/>
                    <a:gd name="T10" fmla="*/ 3 w 13"/>
                    <a:gd name="T11" fmla="*/ 5 h 13"/>
                    <a:gd name="T12" fmla="*/ 13 w 13"/>
                    <a:gd name="T13" fmla="*/ 13 h 13"/>
                    <a:gd name="T14" fmla="*/ 13 w 13"/>
                    <a:gd name="T15" fmla="*/ 13 h 13"/>
                    <a:gd name="T16" fmla="*/ 13 w 13"/>
                    <a:gd name="T17" fmla="*/ 11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3"/>
                    <a:gd name="T29" fmla="*/ 13 w 13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6" y="3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5"/>
                      </a:lnTo>
                      <a:lnTo>
                        <a:pt x="13" y="13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076" name="Freeform 426"/>
                <p:cNvSpPr>
                  <a:spLocks noChangeAspect="1"/>
                </p:cNvSpPr>
                <p:nvPr/>
              </p:nvSpPr>
              <p:spPr bwMode="auto">
                <a:xfrm>
                  <a:off x="5519" y="1904"/>
                  <a:ext cx="8" cy="2"/>
                </a:xfrm>
                <a:custGeom>
                  <a:avLst/>
                  <a:gdLst>
                    <a:gd name="T0" fmla="*/ 0 w 8"/>
                    <a:gd name="T1" fmla="*/ 2 h 2"/>
                    <a:gd name="T2" fmla="*/ 3 w 8"/>
                    <a:gd name="T3" fmla="*/ 2 h 2"/>
                    <a:gd name="T4" fmla="*/ 8 w 8"/>
                    <a:gd name="T5" fmla="*/ 2 h 2"/>
                    <a:gd name="T6" fmla="*/ 5 w 8"/>
                    <a:gd name="T7" fmla="*/ 0 h 2"/>
                    <a:gd name="T8" fmla="*/ 5 w 8"/>
                    <a:gd name="T9" fmla="*/ 2 h 2"/>
                    <a:gd name="T10" fmla="*/ 8 w 8"/>
                    <a:gd name="T11" fmla="*/ 0 h 2"/>
                    <a:gd name="T12" fmla="*/ 0 w 8"/>
                    <a:gd name="T13" fmla="*/ 0 h 2"/>
                    <a:gd name="T14" fmla="*/ 3 w 8"/>
                    <a:gd name="T15" fmla="*/ 0 h 2"/>
                    <a:gd name="T16" fmla="*/ 0 w 8"/>
                    <a:gd name="T17" fmla="*/ 2 h 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2"/>
                    <a:gd name="T29" fmla="*/ 8 w 8"/>
                    <a:gd name="T30" fmla="*/ 2 h 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2">
                      <a:moveTo>
                        <a:pt x="0" y="2"/>
                      </a:moveTo>
                      <a:lnTo>
                        <a:pt x="3" y="2"/>
                      </a:lnTo>
                      <a:lnTo>
                        <a:pt x="8" y="2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3573" name="Group 427"/>
            <p:cNvGrpSpPr>
              <a:grpSpLocks noChangeAspect="1"/>
            </p:cNvGrpSpPr>
            <p:nvPr/>
          </p:nvGrpSpPr>
          <p:grpSpPr bwMode="auto">
            <a:xfrm>
              <a:off x="3969" y="3475"/>
              <a:ext cx="438" cy="497"/>
              <a:chOff x="4666" y="2982"/>
              <a:chExt cx="624" cy="709"/>
            </a:xfrm>
          </p:grpSpPr>
          <p:grpSp>
            <p:nvGrpSpPr>
              <p:cNvPr id="101756" name="Group 428"/>
              <p:cNvGrpSpPr>
                <a:grpSpLocks noChangeAspect="1"/>
              </p:cNvGrpSpPr>
              <p:nvPr/>
            </p:nvGrpSpPr>
            <p:grpSpPr bwMode="auto">
              <a:xfrm flipH="1">
                <a:off x="4666" y="2982"/>
                <a:ext cx="624" cy="709"/>
                <a:chOff x="4666" y="2982"/>
                <a:chExt cx="481" cy="568"/>
              </a:xfrm>
            </p:grpSpPr>
            <p:sp>
              <p:nvSpPr>
                <p:cNvPr id="101907" name="AutoShape 42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666" y="2982"/>
                  <a:ext cx="481" cy="5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08" name="Freeform 430"/>
                <p:cNvSpPr>
                  <a:spLocks noChangeAspect="1"/>
                </p:cNvSpPr>
                <p:nvPr/>
              </p:nvSpPr>
              <p:spPr bwMode="auto">
                <a:xfrm>
                  <a:off x="4666" y="2982"/>
                  <a:ext cx="362" cy="517"/>
                </a:xfrm>
                <a:custGeom>
                  <a:avLst/>
                  <a:gdLst>
                    <a:gd name="T0" fmla="*/ 5 w 724"/>
                    <a:gd name="T1" fmla="*/ 2 h 1033"/>
                    <a:gd name="T2" fmla="*/ 1 w 724"/>
                    <a:gd name="T3" fmla="*/ 21 h 1033"/>
                    <a:gd name="T4" fmla="*/ 5 w 724"/>
                    <a:gd name="T5" fmla="*/ 23 h 1033"/>
                    <a:gd name="T6" fmla="*/ 5 w 724"/>
                    <a:gd name="T7" fmla="*/ 23 h 1033"/>
                    <a:gd name="T8" fmla="*/ 6 w 724"/>
                    <a:gd name="T9" fmla="*/ 23 h 1033"/>
                    <a:gd name="T10" fmla="*/ 7 w 724"/>
                    <a:gd name="T11" fmla="*/ 23 h 1033"/>
                    <a:gd name="T12" fmla="*/ 8 w 724"/>
                    <a:gd name="T13" fmla="*/ 23 h 1033"/>
                    <a:gd name="T14" fmla="*/ 10 w 724"/>
                    <a:gd name="T15" fmla="*/ 23 h 1033"/>
                    <a:gd name="T16" fmla="*/ 11 w 724"/>
                    <a:gd name="T17" fmla="*/ 23 h 1033"/>
                    <a:gd name="T18" fmla="*/ 13 w 724"/>
                    <a:gd name="T19" fmla="*/ 24 h 1033"/>
                    <a:gd name="T20" fmla="*/ 13 w 724"/>
                    <a:gd name="T21" fmla="*/ 24 h 1033"/>
                    <a:gd name="T22" fmla="*/ 13 w 724"/>
                    <a:gd name="T23" fmla="*/ 24 h 1033"/>
                    <a:gd name="T24" fmla="*/ 13 w 724"/>
                    <a:gd name="T25" fmla="*/ 25 h 1033"/>
                    <a:gd name="T26" fmla="*/ 13 w 724"/>
                    <a:gd name="T27" fmla="*/ 26 h 1033"/>
                    <a:gd name="T28" fmla="*/ 13 w 724"/>
                    <a:gd name="T29" fmla="*/ 27 h 1033"/>
                    <a:gd name="T30" fmla="*/ 12 w 724"/>
                    <a:gd name="T31" fmla="*/ 27 h 1033"/>
                    <a:gd name="T32" fmla="*/ 11 w 724"/>
                    <a:gd name="T33" fmla="*/ 27 h 1033"/>
                    <a:gd name="T34" fmla="*/ 10 w 724"/>
                    <a:gd name="T35" fmla="*/ 27 h 1033"/>
                    <a:gd name="T36" fmla="*/ 9 w 724"/>
                    <a:gd name="T37" fmla="*/ 28 h 1033"/>
                    <a:gd name="T38" fmla="*/ 7 w 724"/>
                    <a:gd name="T39" fmla="*/ 28 h 1033"/>
                    <a:gd name="T40" fmla="*/ 6 w 724"/>
                    <a:gd name="T41" fmla="*/ 28 h 1033"/>
                    <a:gd name="T42" fmla="*/ 5 w 724"/>
                    <a:gd name="T43" fmla="*/ 28 h 1033"/>
                    <a:gd name="T44" fmla="*/ 4 w 724"/>
                    <a:gd name="T45" fmla="*/ 29 h 1033"/>
                    <a:gd name="T46" fmla="*/ 4 w 724"/>
                    <a:gd name="T47" fmla="*/ 29 h 1033"/>
                    <a:gd name="T48" fmla="*/ 4 w 724"/>
                    <a:gd name="T49" fmla="*/ 30 h 1033"/>
                    <a:gd name="T50" fmla="*/ 4 w 724"/>
                    <a:gd name="T51" fmla="*/ 30 h 1033"/>
                    <a:gd name="T52" fmla="*/ 5 w 724"/>
                    <a:gd name="T53" fmla="*/ 31 h 1033"/>
                    <a:gd name="T54" fmla="*/ 5 w 724"/>
                    <a:gd name="T55" fmla="*/ 31 h 1033"/>
                    <a:gd name="T56" fmla="*/ 6 w 724"/>
                    <a:gd name="T57" fmla="*/ 31 h 1033"/>
                    <a:gd name="T58" fmla="*/ 8 w 724"/>
                    <a:gd name="T59" fmla="*/ 31 h 1033"/>
                    <a:gd name="T60" fmla="*/ 9 w 724"/>
                    <a:gd name="T61" fmla="*/ 32 h 1033"/>
                    <a:gd name="T62" fmla="*/ 11 w 724"/>
                    <a:gd name="T63" fmla="*/ 32 h 1033"/>
                    <a:gd name="T64" fmla="*/ 12 w 724"/>
                    <a:gd name="T65" fmla="*/ 32 h 1033"/>
                    <a:gd name="T66" fmla="*/ 14 w 724"/>
                    <a:gd name="T67" fmla="*/ 33 h 1033"/>
                    <a:gd name="T68" fmla="*/ 15 w 724"/>
                    <a:gd name="T69" fmla="*/ 33 h 1033"/>
                    <a:gd name="T70" fmla="*/ 16 w 724"/>
                    <a:gd name="T71" fmla="*/ 33 h 1033"/>
                    <a:gd name="T72" fmla="*/ 17 w 724"/>
                    <a:gd name="T73" fmla="*/ 32 h 1033"/>
                    <a:gd name="T74" fmla="*/ 18 w 724"/>
                    <a:gd name="T75" fmla="*/ 32 h 1033"/>
                    <a:gd name="T76" fmla="*/ 19 w 724"/>
                    <a:gd name="T77" fmla="*/ 31 h 1033"/>
                    <a:gd name="T78" fmla="*/ 20 w 724"/>
                    <a:gd name="T79" fmla="*/ 31 h 1033"/>
                    <a:gd name="T80" fmla="*/ 21 w 724"/>
                    <a:gd name="T81" fmla="*/ 30 h 1033"/>
                    <a:gd name="T82" fmla="*/ 22 w 724"/>
                    <a:gd name="T83" fmla="*/ 30 h 1033"/>
                    <a:gd name="T84" fmla="*/ 22 w 724"/>
                    <a:gd name="T85" fmla="*/ 29 h 1033"/>
                    <a:gd name="T86" fmla="*/ 22 w 724"/>
                    <a:gd name="T87" fmla="*/ 29 h 1033"/>
                    <a:gd name="T88" fmla="*/ 22 w 724"/>
                    <a:gd name="T89" fmla="*/ 29 h 1033"/>
                    <a:gd name="T90" fmla="*/ 21 w 724"/>
                    <a:gd name="T91" fmla="*/ 28 h 1033"/>
                    <a:gd name="T92" fmla="*/ 20 w 724"/>
                    <a:gd name="T93" fmla="*/ 28 h 1033"/>
                    <a:gd name="T94" fmla="*/ 20 w 724"/>
                    <a:gd name="T95" fmla="*/ 27 h 1033"/>
                    <a:gd name="T96" fmla="*/ 20 w 724"/>
                    <a:gd name="T97" fmla="*/ 25 h 1033"/>
                    <a:gd name="T98" fmla="*/ 20 w 724"/>
                    <a:gd name="T99" fmla="*/ 23 h 1033"/>
                    <a:gd name="T100" fmla="*/ 19 w 724"/>
                    <a:gd name="T101" fmla="*/ 21 h 1033"/>
                    <a:gd name="T102" fmla="*/ 22 w 724"/>
                    <a:gd name="T103" fmla="*/ 3 h 1033"/>
                    <a:gd name="T104" fmla="*/ 21 w 724"/>
                    <a:gd name="T105" fmla="*/ 0 h 1033"/>
                    <a:gd name="T106" fmla="*/ 6 w 724"/>
                    <a:gd name="T107" fmla="*/ 2 h 103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724"/>
                    <a:gd name="T163" fmla="*/ 0 h 1033"/>
                    <a:gd name="T164" fmla="*/ 724 w 724"/>
                    <a:gd name="T165" fmla="*/ 1033 h 1033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724" h="1033">
                      <a:moveTo>
                        <a:pt x="179" y="62"/>
                      </a:moveTo>
                      <a:lnTo>
                        <a:pt x="152" y="56"/>
                      </a:lnTo>
                      <a:lnTo>
                        <a:pt x="0" y="623"/>
                      </a:lnTo>
                      <a:lnTo>
                        <a:pt x="31" y="642"/>
                      </a:lnTo>
                      <a:lnTo>
                        <a:pt x="31" y="671"/>
                      </a:lnTo>
                      <a:lnTo>
                        <a:pt x="132" y="719"/>
                      </a:lnTo>
                      <a:lnTo>
                        <a:pt x="135" y="719"/>
                      </a:lnTo>
                      <a:lnTo>
                        <a:pt x="143" y="720"/>
                      </a:lnTo>
                      <a:lnTo>
                        <a:pt x="154" y="720"/>
                      </a:lnTo>
                      <a:lnTo>
                        <a:pt x="169" y="721"/>
                      </a:lnTo>
                      <a:lnTo>
                        <a:pt x="188" y="724"/>
                      </a:lnTo>
                      <a:lnTo>
                        <a:pt x="209" y="725"/>
                      </a:lnTo>
                      <a:lnTo>
                        <a:pt x="230" y="727"/>
                      </a:lnTo>
                      <a:lnTo>
                        <a:pt x="255" y="728"/>
                      </a:lnTo>
                      <a:lnTo>
                        <a:pt x="278" y="730"/>
                      </a:lnTo>
                      <a:lnTo>
                        <a:pt x="302" y="733"/>
                      </a:lnTo>
                      <a:lnTo>
                        <a:pt x="326" y="734"/>
                      </a:lnTo>
                      <a:lnTo>
                        <a:pt x="348" y="736"/>
                      </a:lnTo>
                      <a:lnTo>
                        <a:pt x="369" y="739"/>
                      </a:lnTo>
                      <a:lnTo>
                        <a:pt x="387" y="740"/>
                      </a:lnTo>
                      <a:lnTo>
                        <a:pt x="402" y="742"/>
                      </a:lnTo>
                      <a:lnTo>
                        <a:pt x="414" y="743"/>
                      </a:lnTo>
                      <a:lnTo>
                        <a:pt x="414" y="745"/>
                      </a:lnTo>
                      <a:lnTo>
                        <a:pt x="415" y="752"/>
                      </a:lnTo>
                      <a:lnTo>
                        <a:pt x="415" y="763"/>
                      </a:lnTo>
                      <a:lnTo>
                        <a:pt x="414" y="777"/>
                      </a:lnTo>
                      <a:lnTo>
                        <a:pt x="411" y="793"/>
                      </a:lnTo>
                      <a:lnTo>
                        <a:pt x="407" y="811"/>
                      </a:lnTo>
                      <a:lnTo>
                        <a:pt x="399" y="832"/>
                      </a:lnTo>
                      <a:lnTo>
                        <a:pt x="387" y="853"/>
                      </a:lnTo>
                      <a:lnTo>
                        <a:pt x="385" y="853"/>
                      </a:lnTo>
                      <a:lnTo>
                        <a:pt x="377" y="854"/>
                      </a:lnTo>
                      <a:lnTo>
                        <a:pt x="365" y="855"/>
                      </a:lnTo>
                      <a:lnTo>
                        <a:pt x="350" y="857"/>
                      </a:lnTo>
                      <a:lnTo>
                        <a:pt x="333" y="859"/>
                      </a:lnTo>
                      <a:lnTo>
                        <a:pt x="313" y="862"/>
                      </a:lnTo>
                      <a:lnTo>
                        <a:pt x="291" y="865"/>
                      </a:lnTo>
                      <a:lnTo>
                        <a:pt x="268" y="869"/>
                      </a:lnTo>
                      <a:lnTo>
                        <a:pt x="245" y="872"/>
                      </a:lnTo>
                      <a:lnTo>
                        <a:pt x="222" y="876"/>
                      </a:lnTo>
                      <a:lnTo>
                        <a:pt x="200" y="879"/>
                      </a:lnTo>
                      <a:lnTo>
                        <a:pt x="181" y="884"/>
                      </a:lnTo>
                      <a:lnTo>
                        <a:pt x="162" y="887"/>
                      </a:lnTo>
                      <a:lnTo>
                        <a:pt x="146" y="891"/>
                      </a:lnTo>
                      <a:lnTo>
                        <a:pt x="135" y="895"/>
                      </a:lnTo>
                      <a:lnTo>
                        <a:pt x="127" y="899"/>
                      </a:lnTo>
                      <a:lnTo>
                        <a:pt x="119" y="906"/>
                      </a:lnTo>
                      <a:lnTo>
                        <a:pt x="113" y="914"/>
                      </a:lnTo>
                      <a:lnTo>
                        <a:pt x="111" y="922"/>
                      </a:lnTo>
                      <a:lnTo>
                        <a:pt x="109" y="930"/>
                      </a:lnTo>
                      <a:lnTo>
                        <a:pt x="112" y="940"/>
                      </a:lnTo>
                      <a:lnTo>
                        <a:pt x="118" y="951"/>
                      </a:lnTo>
                      <a:lnTo>
                        <a:pt x="126" y="959"/>
                      </a:lnTo>
                      <a:lnTo>
                        <a:pt x="136" y="963"/>
                      </a:lnTo>
                      <a:lnTo>
                        <a:pt x="144" y="965"/>
                      </a:lnTo>
                      <a:lnTo>
                        <a:pt x="156" y="969"/>
                      </a:lnTo>
                      <a:lnTo>
                        <a:pt x="172" y="974"/>
                      </a:lnTo>
                      <a:lnTo>
                        <a:pt x="190" y="978"/>
                      </a:lnTo>
                      <a:lnTo>
                        <a:pt x="212" y="984"/>
                      </a:lnTo>
                      <a:lnTo>
                        <a:pt x="235" y="990"/>
                      </a:lnTo>
                      <a:lnTo>
                        <a:pt x="259" y="995"/>
                      </a:lnTo>
                      <a:lnTo>
                        <a:pt x="285" y="1001"/>
                      </a:lnTo>
                      <a:lnTo>
                        <a:pt x="310" y="1008"/>
                      </a:lnTo>
                      <a:lnTo>
                        <a:pt x="335" y="1014"/>
                      </a:lnTo>
                      <a:lnTo>
                        <a:pt x="361" y="1018"/>
                      </a:lnTo>
                      <a:lnTo>
                        <a:pt x="384" y="1024"/>
                      </a:lnTo>
                      <a:lnTo>
                        <a:pt x="406" y="1028"/>
                      </a:lnTo>
                      <a:lnTo>
                        <a:pt x="425" y="1031"/>
                      </a:lnTo>
                      <a:lnTo>
                        <a:pt x="441" y="1032"/>
                      </a:lnTo>
                      <a:lnTo>
                        <a:pt x="455" y="1033"/>
                      </a:lnTo>
                      <a:lnTo>
                        <a:pt x="468" y="1032"/>
                      </a:lnTo>
                      <a:lnTo>
                        <a:pt x="483" y="1030"/>
                      </a:lnTo>
                      <a:lnTo>
                        <a:pt x="500" y="1025"/>
                      </a:lnTo>
                      <a:lnTo>
                        <a:pt x="517" y="1020"/>
                      </a:lnTo>
                      <a:lnTo>
                        <a:pt x="536" y="1013"/>
                      </a:lnTo>
                      <a:lnTo>
                        <a:pt x="555" y="1005"/>
                      </a:lnTo>
                      <a:lnTo>
                        <a:pt x="575" y="997"/>
                      </a:lnTo>
                      <a:lnTo>
                        <a:pt x="594" y="987"/>
                      </a:lnTo>
                      <a:lnTo>
                        <a:pt x="614" y="978"/>
                      </a:lnTo>
                      <a:lnTo>
                        <a:pt x="631" y="969"/>
                      </a:lnTo>
                      <a:lnTo>
                        <a:pt x="649" y="960"/>
                      </a:lnTo>
                      <a:lnTo>
                        <a:pt x="664" y="952"/>
                      </a:lnTo>
                      <a:lnTo>
                        <a:pt x="676" y="944"/>
                      </a:lnTo>
                      <a:lnTo>
                        <a:pt x="687" y="936"/>
                      </a:lnTo>
                      <a:lnTo>
                        <a:pt x="695" y="930"/>
                      </a:lnTo>
                      <a:lnTo>
                        <a:pt x="699" y="925"/>
                      </a:lnTo>
                      <a:lnTo>
                        <a:pt x="702" y="917"/>
                      </a:lnTo>
                      <a:lnTo>
                        <a:pt x="699" y="910"/>
                      </a:lnTo>
                      <a:lnTo>
                        <a:pt x="692" y="904"/>
                      </a:lnTo>
                      <a:lnTo>
                        <a:pt x="682" y="900"/>
                      </a:lnTo>
                      <a:lnTo>
                        <a:pt x="669" y="895"/>
                      </a:lnTo>
                      <a:lnTo>
                        <a:pt x="657" y="892"/>
                      </a:lnTo>
                      <a:lnTo>
                        <a:pt x="644" y="888"/>
                      </a:lnTo>
                      <a:lnTo>
                        <a:pt x="634" y="886"/>
                      </a:lnTo>
                      <a:lnTo>
                        <a:pt x="633" y="879"/>
                      </a:lnTo>
                      <a:lnTo>
                        <a:pt x="631" y="861"/>
                      </a:lnTo>
                      <a:lnTo>
                        <a:pt x="628" y="833"/>
                      </a:lnTo>
                      <a:lnTo>
                        <a:pt x="623" y="798"/>
                      </a:lnTo>
                      <a:lnTo>
                        <a:pt x="618" y="760"/>
                      </a:lnTo>
                      <a:lnTo>
                        <a:pt x="611" y="720"/>
                      </a:lnTo>
                      <a:lnTo>
                        <a:pt x="603" y="682"/>
                      </a:lnTo>
                      <a:lnTo>
                        <a:pt x="592" y="647"/>
                      </a:lnTo>
                      <a:lnTo>
                        <a:pt x="724" y="137"/>
                      </a:lnTo>
                      <a:lnTo>
                        <a:pt x="697" y="86"/>
                      </a:lnTo>
                      <a:lnTo>
                        <a:pt x="712" y="52"/>
                      </a:lnTo>
                      <a:lnTo>
                        <a:pt x="643" y="0"/>
                      </a:lnTo>
                      <a:lnTo>
                        <a:pt x="627" y="9"/>
                      </a:lnTo>
                      <a:lnTo>
                        <a:pt x="179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09" name="Freeform 431"/>
                <p:cNvSpPr>
                  <a:spLocks noChangeAspect="1"/>
                </p:cNvSpPr>
                <p:nvPr/>
              </p:nvSpPr>
              <p:spPr bwMode="auto">
                <a:xfrm>
                  <a:off x="4685" y="2998"/>
                  <a:ext cx="299" cy="300"/>
                </a:xfrm>
                <a:custGeom>
                  <a:avLst/>
                  <a:gdLst>
                    <a:gd name="T0" fmla="*/ 0 w 598"/>
                    <a:gd name="T1" fmla="*/ 17 h 602"/>
                    <a:gd name="T2" fmla="*/ 14 w 598"/>
                    <a:gd name="T3" fmla="*/ 18 h 602"/>
                    <a:gd name="T4" fmla="*/ 19 w 598"/>
                    <a:gd name="T5" fmla="*/ 0 h 602"/>
                    <a:gd name="T6" fmla="*/ 19 w 598"/>
                    <a:gd name="T7" fmla="*/ 0 h 602"/>
                    <a:gd name="T8" fmla="*/ 5 w 598"/>
                    <a:gd name="T9" fmla="*/ 1 h 602"/>
                    <a:gd name="T10" fmla="*/ 5 w 598"/>
                    <a:gd name="T11" fmla="*/ 1 h 602"/>
                    <a:gd name="T12" fmla="*/ 0 w 598"/>
                    <a:gd name="T13" fmla="*/ 17 h 6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8"/>
                    <a:gd name="T22" fmla="*/ 0 h 602"/>
                    <a:gd name="T23" fmla="*/ 598 w 598"/>
                    <a:gd name="T24" fmla="*/ 602 h 6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8" h="602">
                      <a:moveTo>
                        <a:pt x="0" y="573"/>
                      </a:moveTo>
                      <a:lnTo>
                        <a:pt x="436" y="602"/>
                      </a:lnTo>
                      <a:lnTo>
                        <a:pt x="598" y="0"/>
                      </a:lnTo>
                      <a:lnTo>
                        <a:pt x="578" y="9"/>
                      </a:lnTo>
                      <a:lnTo>
                        <a:pt x="147" y="54"/>
                      </a:lnTo>
                      <a:lnTo>
                        <a:pt x="131" y="51"/>
                      </a:lnTo>
                      <a:lnTo>
                        <a:pt x="0" y="573"/>
                      </a:lnTo>
                      <a:close/>
                    </a:path>
                  </a:pathLst>
                </a:custGeom>
                <a:solidFill>
                  <a:srgbClr val="E5E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10" name="Freeform 432"/>
                <p:cNvSpPr>
                  <a:spLocks noChangeAspect="1"/>
                </p:cNvSpPr>
                <p:nvPr/>
              </p:nvSpPr>
              <p:spPr bwMode="auto">
                <a:xfrm>
                  <a:off x="4910" y="2999"/>
                  <a:ext cx="88" cy="308"/>
                </a:xfrm>
                <a:custGeom>
                  <a:avLst/>
                  <a:gdLst>
                    <a:gd name="T0" fmla="*/ 5 w 177"/>
                    <a:gd name="T1" fmla="*/ 0 h 617"/>
                    <a:gd name="T2" fmla="*/ 5 w 177"/>
                    <a:gd name="T3" fmla="*/ 0 h 617"/>
                    <a:gd name="T4" fmla="*/ 0 w 177"/>
                    <a:gd name="T5" fmla="*/ 19 h 617"/>
                    <a:gd name="T6" fmla="*/ 0 w 177"/>
                    <a:gd name="T7" fmla="*/ 19 h 617"/>
                    <a:gd name="T8" fmla="*/ 5 w 177"/>
                    <a:gd name="T9" fmla="*/ 0 h 6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7"/>
                    <a:gd name="T16" fmla="*/ 0 h 617"/>
                    <a:gd name="T17" fmla="*/ 177 w 177"/>
                    <a:gd name="T18" fmla="*/ 617 h 6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7" h="617">
                      <a:moveTo>
                        <a:pt x="165" y="0"/>
                      </a:moveTo>
                      <a:lnTo>
                        <a:pt x="177" y="5"/>
                      </a:lnTo>
                      <a:lnTo>
                        <a:pt x="10" y="617"/>
                      </a:lnTo>
                      <a:lnTo>
                        <a:pt x="0" y="609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11" name="Freeform 433"/>
                <p:cNvSpPr>
                  <a:spLocks noChangeAspect="1"/>
                </p:cNvSpPr>
                <p:nvPr/>
              </p:nvSpPr>
              <p:spPr bwMode="auto">
                <a:xfrm>
                  <a:off x="4921" y="3005"/>
                  <a:ext cx="88" cy="311"/>
                </a:xfrm>
                <a:custGeom>
                  <a:avLst/>
                  <a:gdLst>
                    <a:gd name="T0" fmla="*/ 5 w 178"/>
                    <a:gd name="T1" fmla="*/ 0 h 621"/>
                    <a:gd name="T2" fmla="*/ 5 w 178"/>
                    <a:gd name="T3" fmla="*/ 1 h 621"/>
                    <a:gd name="T4" fmla="*/ 0 w 178"/>
                    <a:gd name="T5" fmla="*/ 20 h 621"/>
                    <a:gd name="T6" fmla="*/ 0 w 178"/>
                    <a:gd name="T7" fmla="*/ 20 h 621"/>
                    <a:gd name="T8" fmla="*/ 5 w 178"/>
                    <a:gd name="T9" fmla="*/ 0 h 6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8"/>
                    <a:gd name="T16" fmla="*/ 0 h 621"/>
                    <a:gd name="T17" fmla="*/ 178 w 178"/>
                    <a:gd name="T18" fmla="*/ 621 h 6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8" h="621">
                      <a:moveTo>
                        <a:pt x="167" y="0"/>
                      </a:moveTo>
                      <a:lnTo>
                        <a:pt x="178" y="12"/>
                      </a:lnTo>
                      <a:lnTo>
                        <a:pt x="9" y="621"/>
                      </a:lnTo>
                      <a:lnTo>
                        <a:pt x="0" y="612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12" name="Freeform 434"/>
                <p:cNvSpPr>
                  <a:spLocks noChangeAspect="1"/>
                </p:cNvSpPr>
                <p:nvPr/>
              </p:nvSpPr>
              <p:spPr bwMode="auto">
                <a:xfrm>
                  <a:off x="4896" y="3307"/>
                  <a:ext cx="14" cy="11"/>
                </a:xfrm>
                <a:custGeom>
                  <a:avLst/>
                  <a:gdLst>
                    <a:gd name="T0" fmla="*/ 1 w 27"/>
                    <a:gd name="T1" fmla="*/ 0 h 22"/>
                    <a:gd name="T2" fmla="*/ 0 w 27"/>
                    <a:gd name="T3" fmla="*/ 1 h 22"/>
                    <a:gd name="T4" fmla="*/ 1 w 27"/>
                    <a:gd name="T5" fmla="*/ 1 h 22"/>
                    <a:gd name="T6" fmla="*/ 1 w 27"/>
                    <a:gd name="T7" fmla="*/ 1 h 22"/>
                    <a:gd name="T8" fmla="*/ 1 w 2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22"/>
                    <a:gd name="T17" fmla="*/ 27 w 2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22">
                      <a:moveTo>
                        <a:pt x="18" y="0"/>
                      </a:moveTo>
                      <a:lnTo>
                        <a:pt x="0" y="12"/>
                      </a:lnTo>
                      <a:lnTo>
                        <a:pt x="8" y="22"/>
                      </a:lnTo>
                      <a:lnTo>
                        <a:pt x="27" y="9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13" name="Freeform 435"/>
                <p:cNvSpPr>
                  <a:spLocks noChangeAspect="1"/>
                </p:cNvSpPr>
                <p:nvPr/>
              </p:nvSpPr>
              <p:spPr bwMode="auto">
                <a:xfrm>
                  <a:off x="4905" y="3315"/>
                  <a:ext cx="14" cy="11"/>
                </a:xfrm>
                <a:custGeom>
                  <a:avLst/>
                  <a:gdLst>
                    <a:gd name="T0" fmla="*/ 1 w 28"/>
                    <a:gd name="T1" fmla="*/ 0 h 22"/>
                    <a:gd name="T2" fmla="*/ 0 w 28"/>
                    <a:gd name="T3" fmla="*/ 1 h 22"/>
                    <a:gd name="T4" fmla="*/ 1 w 28"/>
                    <a:gd name="T5" fmla="*/ 1 h 22"/>
                    <a:gd name="T6" fmla="*/ 1 w 28"/>
                    <a:gd name="T7" fmla="*/ 1 h 22"/>
                    <a:gd name="T8" fmla="*/ 1 w 28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22"/>
                    <a:gd name="T17" fmla="*/ 28 w 28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22">
                      <a:moveTo>
                        <a:pt x="19" y="0"/>
                      </a:moveTo>
                      <a:lnTo>
                        <a:pt x="0" y="13"/>
                      </a:lnTo>
                      <a:lnTo>
                        <a:pt x="8" y="22"/>
                      </a:lnTo>
                      <a:lnTo>
                        <a:pt x="28" y="8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14" name="Freeform 436"/>
                <p:cNvSpPr>
                  <a:spLocks noChangeAspect="1"/>
                </p:cNvSpPr>
                <p:nvPr/>
              </p:nvSpPr>
              <p:spPr bwMode="auto">
                <a:xfrm>
                  <a:off x="4700" y="3302"/>
                  <a:ext cx="183" cy="22"/>
                </a:xfrm>
                <a:custGeom>
                  <a:avLst/>
                  <a:gdLst>
                    <a:gd name="T0" fmla="*/ 12 w 366"/>
                    <a:gd name="T1" fmla="*/ 0 h 45"/>
                    <a:gd name="T2" fmla="*/ 12 w 366"/>
                    <a:gd name="T3" fmla="*/ 1 h 45"/>
                    <a:gd name="T4" fmla="*/ 12 w 366"/>
                    <a:gd name="T5" fmla="*/ 1 h 45"/>
                    <a:gd name="T6" fmla="*/ 12 w 366"/>
                    <a:gd name="T7" fmla="*/ 1 h 45"/>
                    <a:gd name="T8" fmla="*/ 11 w 366"/>
                    <a:gd name="T9" fmla="*/ 1 h 45"/>
                    <a:gd name="T10" fmla="*/ 11 w 366"/>
                    <a:gd name="T11" fmla="*/ 1 h 45"/>
                    <a:gd name="T12" fmla="*/ 10 w 366"/>
                    <a:gd name="T13" fmla="*/ 1 h 45"/>
                    <a:gd name="T14" fmla="*/ 10 w 366"/>
                    <a:gd name="T15" fmla="*/ 1 h 45"/>
                    <a:gd name="T16" fmla="*/ 9 w 366"/>
                    <a:gd name="T17" fmla="*/ 1 h 45"/>
                    <a:gd name="T18" fmla="*/ 8 w 366"/>
                    <a:gd name="T19" fmla="*/ 0 h 45"/>
                    <a:gd name="T20" fmla="*/ 7 w 366"/>
                    <a:gd name="T21" fmla="*/ 0 h 45"/>
                    <a:gd name="T22" fmla="*/ 6 w 366"/>
                    <a:gd name="T23" fmla="*/ 0 h 45"/>
                    <a:gd name="T24" fmla="*/ 6 w 366"/>
                    <a:gd name="T25" fmla="*/ 0 h 45"/>
                    <a:gd name="T26" fmla="*/ 5 w 366"/>
                    <a:gd name="T27" fmla="*/ 0 h 45"/>
                    <a:gd name="T28" fmla="*/ 4 w 366"/>
                    <a:gd name="T29" fmla="*/ 0 h 45"/>
                    <a:gd name="T30" fmla="*/ 3 w 366"/>
                    <a:gd name="T31" fmla="*/ 0 h 45"/>
                    <a:gd name="T32" fmla="*/ 2 w 366"/>
                    <a:gd name="T33" fmla="*/ 0 h 45"/>
                    <a:gd name="T34" fmla="*/ 0 w 366"/>
                    <a:gd name="T35" fmla="*/ 0 h 45"/>
                    <a:gd name="T36" fmla="*/ 1 w 366"/>
                    <a:gd name="T37" fmla="*/ 0 h 45"/>
                    <a:gd name="T38" fmla="*/ 1 w 366"/>
                    <a:gd name="T39" fmla="*/ 0 h 45"/>
                    <a:gd name="T40" fmla="*/ 1 w 366"/>
                    <a:gd name="T41" fmla="*/ 0 h 45"/>
                    <a:gd name="T42" fmla="*/ 1 w 366"/>
                    <a:gd name="T43" fmla="*/ 0 h 45"/>
                    <a:gd name="T44" fmla="*/ 1 w 366"/>
                    <a:gd name="T45" fmla="*/ 0 h 45"/>
                    <a:gd name="T46" fmla="*/ 2 w 366"/>
                    <a:gd name="T47" fmla="*/ 0 h 45"/>
                    <a:gd name="T48" fmla="*/ 2 w 366"/>
                    <a:gd name="T49" fmla="*/ 0 h 45"/>
                    <a:gd name="T50" fmla="*/ 2 w 366"/>
                    <a:gd name="T51" fmla="*/ 0 h 45"/>
                    <a:gd name="T52" fmla="*/ 3 w 366"/>
                    <a:gd name="T53" fmla="*/ 0 h 45"/>
                    <a:gd name="T54" fmla="*/ 4 w 366"/>
                    <a:gd name="T55" fmla="*/ 0 h 45"/>
                    <a:gd name="T56" fmla="*/ 5 w 366"/>
                    <a:gd name="T57" fmla="*/ 0 h 45"/>
                    <a:gd name="T58" fmla="*/ 6 w 366"/>
                    <a:gd name="T59" fmla="*/ 0 h 45"/>
                    <a:gd name="T60" fmla="*/ 7 w 366"/>
                    <a:gd name="T61" fmla="*/ 0 h 45"/>
                    <a:gd name="T62" fmla="*/ 8 w 366"/>
                    <a:gd name="T63" fmla="*/ 0 h 45"/>
                    <a:gd name="T64" fmla="*/ 9 w 366"/>
                    <a:gd name="T65" fmla="*/ 0 h 45"/>
                    <a:gd name="T66" fmla="*/ 10 w 366"/>
                    <a:gd name="T67" fmla="*/ 0 h 45"/>
                    <a:gd name="T68" fmla="*/ 12 w 366"/>
                    <a:gd name="T69" fmla="*/ 0 h 4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66"/>
                    <a:gd name="T106" fmla="*/ 0 h 45"/>
                    <a:gd name="T107" fmla="*/ 366 w 366"/>
                    <a:gd name="T108" fmla="*/ 45 h 4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66" h="45">
                      <a:moveTo>
                        <a:pt x="366" y="23"/>
                      </a:moveTo>
                      <a:lnTo>
                        <a:pt x="364" y="45"/>
                      </a:lnTo>
                      <a:lnTo>
                        <a:pt x="362" y="45"/>
                      </a:lnTo>
                      <a:lnTo>
                        <a:pt x="356" y="44"/>
                      </a:lnTo>
                      <a:lnTo>
                        <a:pt x="346" y="42"/>
                      </a:lnTo>
                      <a:lnTo>
                        <a:pt x="332" y="41"/>
                      </a:lnTo>
                      <a:lnTo>
                        <a:pt x="316" y="38"/>
                      </a:lnTo>
                      <a:lnTo>
                        <a:pt x="295" y="36"/>
                      </a:lnTo>
                      <a:lnTo>
                        <a:pt x="273" y="33"/>
                      </a:lnTo>
                      <a:lnTo>
                        <a:pt x="248" y="30"/>
                      </a:lnTo>
                      <a:lnTo>
                        <a:pt x="221" y="28"/>
                      </a:lnTo>
                      <a:lnTo>
                        <a:pt x="192" y="26"/>
                      </a:lnTo>
                      <a:lnTo>
                        <a:pt x="162" y="23"/>
                      </a:lnTo>
                      <a:lnTo>
                        <a:pt x="131" y="22"/>
                      </a:lnTo>
                      <a:lnTo>
                        <a:pt x="99" y="21"/>
                      </a:lnTo>
                      <a:lnTo>
                        <a:pt x="67" y="21"/>
                      </a:lnTo>
                      <a:lnTo>
                        <a:pt x="33" y="21"/>
                      </a:lnTo>
                      <a:lnTo>
                        <a:pt x="0" y="22"/>
                      </a:lnTo>
                      <a:lnTo>
                        <a:pt x="5" y="5"/>
                      </a:lnTo>
                      <a:lnTo>
                        <a:pt x="6" y="5"/>
                      </a:lnTo>
                      <a:lnTo>
                        <a:pt x="9" y="4"/>
                      </a:lnTo>
                      <a:lnTo>
                        <a:pt x="15" y="4"/>
                      </a:lnTo>
                      <a:lnTo>
                        <a:pt x="23" y="3"/>
                      </a:lnTo>
                      <a:lnTo>
                        <a:pt x="35" y="2"/>
                      </a:lnTo>
                      <a:lnTo>
                        <a:pt x="48" y="2"/>
                      </a:lnTo>
                      <a:lnTo>
                        <a:pt x="64" y="0"/>
                      </a:lnTo>
                      <a:lnTo>
                        <a:pt x="84" y="0"/>
                      </a:lnTo>
                      <a:lnTo>
                        <a:pt x="107" y="0"/>
                      </a:lnTo>
                      <a:lnTo>
                        <a:pt x="134" y="2"/>
                      </a:lnTo>
                      <a:lnTo>
                        <a:pt x="162" y="3"/>
                      </a:lnTo>
                      <a:lnTo>
                        <a:pt x="196" y="5"/>
                      </a:lnTo>
                      <a:lnTo>
                        <a:pt x="233" y="8"/>
                      </a:lnTo>
                      <a:lnTo>
                        <a:pt x="273" y="12"/>
                      </a:lnTo>
                      <a:lnTo>
                        <a:pt x="318" y="18"/>
                      </a:lnTo>
                      <a:lnTo>
                        <a:pt x="366" y="23"/>
                      </a:lnTo>
                      <a:close/>
                    </a:path>
                  </a:pathLst>
                </a:custGeom>
                <a:solidFill>
                  <a:srgbClr val="6BAD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15" name="Freeform 437"/>
                <p:cNvSpPr>
                  <a:spLocks noChangeAspect="1"/>
                </p:cNvSpPr>
                <p:nvPr/>
              </p:nvSpPr>
              <p:spPr bwMode="auto">
                <a:xfrm>
                  <a:off x="4775" y="3263"/>
                  <a:ext cx="20" cy="19"/>
                </a:xfrm>
                <a:custGeom>
                  <a:avLst/>
                  <a:gdLst>
                    <a:gd name="T0" fmla="*/ 1 w 39"/>
                    <a:gd name="T1" fmla="*/ 2 h 38"/>
                    <a:gd name="T2" fmla="*/ 1 w 39"/>
                    <a:gd name="T3" fmla="*/ 1 h 38"/>
                    <a:gd name="T4" fmla="*/ 1 w 39"/>
                    <a:gd name="T5" fmla="*/ 2 h 38"/>
                    <a:gd name="T6" fmla="*/ 1 w 39"/>
                    <a:gd name="T7" fmla="*/ 1 h 38"/>
                    <a:gd name="T8" fmla="*/ 0 w 39"/>
                    <a:gd name="T9" fmla="*/ 1 h 38"/>
                    <a:gd name="T10" fmla="*/ 1 w 39"/>
                    <a:gd name="T11" fmla="*/ 1 h 38"/>
                    <a:gd name="T12" fmla="*/ 1 w 39"/>
                    <a:gd name="T13" fmla="*/ 0 h 38"/>
                    <a:gd name="T14" fmla="*/ 1 w 39"/>
                    <a:gd name="T15" fmla="*/ 1 h 38"/>
                    <a:gd name="T16" fmla="*/ 2 w 39"/>
                    <a:gd name="T17" fmla="*/ 1 h 38"/>
                    <a:gd name="T18" fmla="*/ 1 w 39"/>
                    <a:gd name="T19" fmla="*/ 1 h 38"/>
                    <a:gd name="T20" fmla="*/ 1 w 39"/>
                    <a:gd name="T21" fmla="*/ 2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9"/>
                    <a:gd name="T34" fmla="*/ 0 h 38"/>
                    <a:gd name="T35" fmla="*/ 39 w 39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9" h="38">
                      <a:moveTo>
                        <a:pt x="30" y="38"/>
                      </a:moveTo>
                      <a:lnTo>
                        <a:pt x="18" y="31"/>
                      </a:lnTo>
                      <a:lnTo>
                        <a:pt x="6" y="37"/>
                      </a:lnTo>
                      <a:lnTo>
                        <a:pt x="9" y="23"/>
                      </a:lnTo>
                      <a:lnTo>
                        <a:pt x="0" y="13"/>
                      </a:lnTo>
                      <a:lnTo>
                        <a:pt x="14" y="13"/>
                      </a:lnTo>
                      <a:lnTo>
                        <a:pt x="21" y="0"/>
                      </a:lnTo>
                      <a:lnTo>
                        <a:pt x="25" y="13"/>
                      </a:lnTo>
                      <a:lnTo>
                        <a:pt x="39" y="16"/>
                      </a:lnTo>
                      <a:lnTo>
                        <a:pt x="29" y="25"/>
                      </a:lnTo>
                      <a:lnTo>
                        <a:pt x="30" y="38"/>
                      </a:lnTo>
                      <a:close/>
                    </a:path>
                  </a:pathLst>
                </a:custGeom>
                <a:solidFill>
                  <a:srgbClr val="FF1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16" name="Freeform 438"/>
                <p:cNvSpPr>
                  <a:spLocks noChangeAspect="1"/>
                </p:cNvSpPr>
                <p:nvPr/>
              </p:nvSpPr>
              <p:spPr bwMode="auto">
                <a:xfrm>
                  <a:off x="4714" y="3028"/>
                  <a:ext cx="234" cy="229"/>
                </a:xfrm>
                <a:custGeom>
                  <a:avLst/>
                  <a:gdLst>
                    <a:gd name="T0" fmla="*/ 15 w 466"/>
                    <a:gd name="T1" fmla="*/ 0 h 459"/>
                    <a:gd name="T2" fmla="*/ 15 w 466"/>
                    <a:gd name="T3" fmla="*/ 0 h 459"/>
                    <a:gd name="T4" fmla="*/ 4 w 466"/>
                    <a:gd name="T5" fmla="*/ 0 h 459"/>
                    <a:gd name="T6" fmla="*/ 0 w 466"/>
                    <a:gd name="T7" fmla="*/ 14 h 459"/>
                    <a:gd name="T8" fmla="*/ 1 w 466"/>
                    <a:gd name="T9" fmla="*/ 14 h 459"/>
                    <a:gd name="T10" fmla="*/ 4 w 466"/>
                    <a:gd name="T11" fmla="*/ 1 h 459"/>
                    <a:gd name="T12" fmla="*/ 15 w 466"/>
                    <a:gd name="T13" fmla="*/ 0 h 4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66"/>
                    <a:gd name="T22" fmla="*/ 0 h 459"/>
                    <a:gd name="T23" fmla="*/ 466 w 466"/>
                    <a:gd name="T24" fmla="*/ 459 h 45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66" h="459">
                      <a:moveTo>
                        <a:pt x="464" y="7"/>
                      </a:moveTo>
                      <a:lnTo>
                        <a:pt x="466" y="0"/>
                      </a:lnTo>
                      <a:lnTo>
                        <a:pt x="108" y="30"/>
                      </a:lnTo>
                      <a:lnTo>
                        <a:pt x="0" y="459"/>
                      </a:lnTo>
                      <a:lnTo>
                        <a:pt x="14" y="457"/>
                      </a:lnTo>
                      <a:lnTo>
                        <a:pt x="118" y="38"/>
                      </a:lnTo>
                      <a:lnTo>
                        <a:pt x="46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17" name="Freeform 439"/>
                <p:cNvSpPr>
                  <a:spLocks noChangeAspect="1"/>
                </p:cNvSpPr>
                <p:nvPr/>
              </p:nvSpPr>
              <p:spPr bwMode="auto">
                <a:xfrm>
                  <a:off x="4934" y="3034"/>
                  <a:ext cx="79" cy="280"/>
                </a:xfrm>
                <a:custGeom>
                  <a:avLst/>
                  <a:gdLst>
                    <a:gd name="T0" fmla="*/ 5 w 157"/>
                    <a:gd name="T1" fmla="*/ 1 h 560"/>
                    <a:gd name="T2" fmla="*/ 1 w 157"/>
                    <a:gd name="T3" fmla="*/ 18 h 560"/>
                    <a:gd name="T4" fmla="*/ 0 w 157"/>
                    <a:gd name="T5" fmla="*/ 18 h 560"/>
                    <a:gd name="T6" fmla="*/ 5 w 157"/>
                    <a:gd name="T7" fmla="*/ 0 h 560"/>
                    <a:gd name="T8" fmla="*/ 5 w 157"/>
                    <a:gd name="T9" fmla="*/ 1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60"/>
                    <a:gd name="T17" fmla="*/ 157 w 157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60">
                      <a:moveTo>
                        <a:pt x="157" y="15"/>
                      </a:moveTo>
                      <a:lnTo>
                        <a:pt x="15" y="553"/>
                      </a:lnTo>
                      <a:lnTo>
                        <a:pt x="0" y="560"/>
                      </a:lnTo>
                      <a:lnTo>
                        <a:pt x="154" y="0"/>
                      </a:lnTo>
                      <a:lnTo>
                        <a:pt x="157" y="15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18" name="Freeform 440"/>
                <p:cNvSpPr>
                  <a:spLocks noChangeAspect="1"/>
                </p:cNvSpPr>
                <p:nvPr/>
              </p:nvSpPr>
              <p:spPr bwMode="auto">
                <a:xfrm>
                  <a:off x="4733" y="3319"/>
                  <a:ext cx="143" cy="21"/>
                </a:xfrm>
                <a:custGeom>
                  <a:avLst/>
                  <a:gdLst>
                    <a:gd name="T0" fmla="*/ 0 w 287"/>
                    <a:gd name="T1" fmla="*/ 0 h 43"/>
                    <a:gd name="T2" fmla="*/ 0 w 287"/>
                    <a:gd name="T3" fmla="*/ 0 h 43"/>
                    <a:gd name="T4" fmla="*/ 0 w 287"/>
                    <a:gd name="T5" fmla="*/ 0 h 43"/>
                    <a:gd name="T6" fmla="*/ 0 w 287"/>
                    <a:gd name="T7" fmla="*/ 0 h 43"/>
                    <a:gd name="T8" fmla="*/ 0 w 287"/>
                    <a:gd name="T9" fmla="*/ 0 h 43"/>
                    <a:gd name="T10" fmla="*/ 0 w 287"/>
                    <a:gd name="T11" fmla="*/ 0 h 43"/>
                    <a:gd name="T12" fmla="*/ 0 w 287"/>
                    <a:gd name="T13" fmla="*/ 0 h 43"/>
                    <a:gd name="T14" fmla="*/ 0 w 287"/>
                    <a:gd name="T15" fmla="*/ 0 h 43"/>
                    <a:gd name="T16" fmla="*/ 0 w 287"/>
                    <a:gd name="T17" fmla="*/ 0 h 43"/>
                    <a:gd name="T18" fmla="*/ 0 w 287"/>
                    <a:gd name="T19" fmla="*/ 0 h 43"/>
                    <a:gd name="T20" fmla="*/ 0 w 287"/>
                    <a:gd name="T21" fmla="*/ 0 h 43"/>
                    <a:gd name="T22" fmla="*/ 1 w 287"/>
                    <a:gd name="T23" fmla="*/ 1 h 43"/>
                    <a:gd name="T24" fmla="*/ 1 w 287"/>
                    <a:gd name="T25" fmla="*/ 1 h 43"/>
                    <a:gd name="T26" fmla="*/ 2 w 287"/>
                    <a:gd name="T27" fmla="*/ 1 h 43"/>
                    <a:gd name="T28" fmla="*/ 3 w 287"/>
                    <a:gd name="T29" fmla="*/ 1 h 43"/>
                    <a:gd name="T30" fmla="*/ 4 w 287"/>
                    <a:gd name="T31" fmla="*/ 1 h 43"/>
                    <a:gd name="T32" fmla="*/ 4 w 287"/>
                    <a:gd name="T33" fmla="*/ 1 h 43"/>
                    <a:gd name="T34" fmla="*/ 5 w 287"/>
                    <a:gd name="T35" fmla="*/ 1 h 43"/>
                    <a:gd name="T36" fmla="*/ 6 w 287"/>
                    <a:gd name="T37" fmla="*/ 1 h 43"/>
                    <a:gd name="T38" fmla="*/ 7 w 287"/>
                    <a:gd name="T39" fmla="*/ 1 h 43"/>
                    <a:gd name="T40" fmla="*/ 7 w 287"/>
                    <a:gd name="T41" fmla="*/ 1 h 43"/>
                    <a:gd name="T42" fmla="*/ 8 w 287"/>
                    <a:gd name="T43" fmla="*/ 1 h 43"/>
                    <a:gd name="T44" fmla="*/ 8 w 287"/>
                    <a:gd name="T45" fmla="*/ 1 h 43"/>
                    <a:gd name="T46" fmla="*/ 8 w 287"/>
                    <a:gd name="T47" fmla="*/ 1 h 43"/>
                    <a:gd name="T48" fmla="*/ 8 w 287"/>
                    <a:gd name="T49" fmla="*/ 1 h 43"/>
                    <a:gd name="T50" fmla="*/ 8 w 287"/>
                    <a:gd name="T51" fmla="*/ 1 h 43"/>
                    <a:gd name="T52" fmla="*/ 8 w 287"/>
                    <a:gd name="T53" fmla="*/ 1 h 43"/>
                    <a:gd name="T54" fmla="*/ 8 w 287"/>
                    <a:gd name="T55" fmla="*/ 1 h 43"/>
                    <a:gd name="T56" fmla="*/ 7 w 287"/>
                    <a:gd name="T57" fmla="*/ 1 h 43"/>
                    <a:gd name="T58" fmla="*/ 7 w 287"/>
                    <a:gd name="T59" fmla="*/ 1 h 43"/>
                    <a:gd name="T60" fmla="*/ 6 w 287"/>
                    <a:gd name="T61" fmla="*/ 1 h 43"/>
                    <a:gd name="T62" fmla="*/ 6 w 287"/>
                    <a:gd name="T63" fmla="*/ 1 h 43"/>
                    <a:gd name="T64" fmla="*/ 5 w 287"/>
                    <a:gd name="T65" fmla="*/ 1 h 43"/>
                    <a:gd name="T66" fmla="*/ 4 w 287"/>
                    <a:gd name="T67" fmla="*/ 0 h 43"/>
                    <a:gd name="T68" fmla="*/ 3 w 287"/>
                    <a:gd name="T69" fmla="*/ 0 h 43"/>
                    <a:gd name="T70" fmla="*/ 3 w 287"/>
                    <a:gd name="T71" fmla="*/ 0 h 43"/>
                    <a:gd name="T72" fmla="*/ 2 w 287"/>
                    <a:gd name="T73" fmla="*/ 0 h 43"/>
                    <a:gd name="T74" fmla="*/ 2 w 287"/>
                    <a:gd name="T75" fmla="*/ 0 h 43"/>
                    <a:gd name="T76" fmla="*/ 1 w 287"/>
                    <a:gd name="T77" fmla="*/ 0 h 43"/>
                    <a:gd name="T78" fmla="*/ 1 w 287"/>
                    <a:gd name="T79" fmla="*/ 0 h 43"/>
                    <a:gd name="T80" fmla="*/ 1 w 287"/>
                    <a:gd name="T81" fmla="*/ 0 h 43"/>
                    <a:gd name="T82" fmla="*/ 0 w 287"/>
                    <a:gd name="T83" fmla="*/ 0 h 43"/>
                    <a:gd name="T84" fmla="*/ 0 w 287"/>
                    <a:gd name="T85" fmla="*/ 0 h 43"/>
                    <a:gd name="T86" fmla="*/ 0 w 287"/>
                    <a:gd name="T87" fmla="*/ 0 h 43"/>
                    <a:gd name="T88" fmla="*/ 0 w 287"/>
                    <a:gd name="T89" fmla="*/ 0 h 4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87"/>
                    <a:gd name="T136" fmla="*/ 0 h 43"/>
                    <a:gd name="T137" fmla="*/ 287 w 287"/>
                    <a:gd name="T138" fmla="*/ 43 h 4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87" h="43">
                      <a:moveTo>
                        <a:pt x="18" y="0"/>
                      </a:moveTo>
                      <a:lnTo>
                        <a:pt x="17" y="0"/>
                      </a:lnTo>
                      <a:lnTo>
                        <a:pt x="13" y="1"/>
                      </a:lnTo>
                      <a:lnTo>
                        <a:pt x="8" y="3"/>
                      </a:lnTo>
                      <a:lnTo>
                        <a:pt x="3" y="7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9" y="24"/>
                      </a:lnTo>
                      <a:lnTo>
                        <a:pt x="16" y="26"/>
                      </a:lnTo>
                      <a:lnTo>
                        <a:pt x="28" y="30"/>
                      </a:lnTo>
                      <a:lnTo>
                        <a:pt x="45" y="32"/>
                      </a:lnTo>
                      <a:lnTo>
                        <a:pt x="63" y="33"/>
                      </a:lnTo>
                      <a:lnTo>
                        <a:pt x="85" y="36"/>
                      </a:lnTo>
                      <a:lnTo>
                        <a:pt x="108" y="37"/>
                      </a:lnTo>
                      <a:lnTo>
                        <a:pt x="133" y="38"/>
                      </a:lnTo>
                      <a:lnTo>
                        <a:pt x="157" y="39"/>
                      </a:lnTo>
                      <a:lnTo>
                        <a:pt x="182" y="40"/>
                      </a:lnTo>
                      <a:lnTo>
                        <a:pt x="206" y="41"/>
                      </a:lnTo>
                      <a:lnTo>
                        <a:pt x="228" y="41"/>
                      </a:lnTo>
                      <a:lnTo>
                        <a:pt x="247" y="41"/>
                      </a:lnTo>
                      <a:lnTo>
                        <a:pt x="263" y="43"/>
                      </a:lnTo>
                      <a:lnTo>
                        <a:pt x="276" y="43"/>
                      </a:lnTo>
                      <a:lnTo>
                        <a:pt x="284" y="43"/>
                      </a:lnTo>
                      <a:lnTo>
                        <a:pt x="287" y="43"/>
                      </a:lnTo>
                      <a:lnTo>
                        <a:pt x="284" y="43"/>
                      </a:lnTo>
                      <a:lnTo>
                        <a:pt x="276" y="41"/>
                      </a:lnTo>
                      <a:lnTo>
                        <a:pt x="266" y="41"/>
                      </a:lnTo>
                      <a:lnTo>
                        <a:pt x="251" y="39"/>
                      </a:lnTo>
                      <a:lnTo>
                        <a:pt x="232" y="38"/>
                      </a:lnTo>
                      <a:lnTo>
                        <a:pt x="213" y="37"/>
                      </a:lnTo>
                      <a:lnTo>
                        <a:pt x="192" y="35"/>
                      </a:lnTo>
                      <a:lnTo>
                        <a:pt x="170" y="33"/>
                      </a:lnTo>
                      <a:lnTo>
                        <a:pt x="147" y="31"/>
                      </a:lnTo>
                      <a:lnTo>
                        <a:pt x="125" y="29"/>
                      </a:lnTo>
                      <a:lnTo>
                        <a:pt x="103" y="28"/>
                      </a:lnTo>
                      <a:lnTo>
                        <a:pt x="85" y="25"/>
                      </a:lnTo>
                      <a:lnTo>
                        <a:pt x="68" y="24"/>
                      </a:lnTo>
                      <a:lnTo>
                        <a:pt x="53" y="23"/>
                      </a:lnTo>
                      <a:lnTo>
                        <a:pt x="42" y="22"/>
                      </a:lnTo>
                      <a:lnTo>
                        <a:pt x="35" y="21"/>
                      </a:lnTo>
                      <a:lnTo>
                        <a:pt x="24" y="15"/>
                      </a:lnTo>
                      <a:lnTo>
                        <a:pt x="18" y="8"/>
                      </a:lnTo>
                      <a:lnTo>
                        <a:pt x="18" y="2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19" name="Freeform 441"/>
                <p:cNvSpPr>
                  <a:spLocks noChangeAspect="1"/>
                </p:cNvSpPr>
                <p:nvPr/>
              </p:nvSpPr>
              <p:spPr bwMode="auto">
                <a:xfrm>
                  <a:off x="4885" y="3354"/>
                  <a:ext cx="52" cy="30"/>
                </a:xfrm>
                <a:custGeom>
                  <a:avLst/>
                  <a:gdLst>
                    <a:gd name="T0" fmla="*/ 3 w 103"/>
                    <a:gd name="T1" fmla="*/ 1 h 60"/>
                    <a:gd name="T2" fmla="*/ 0 w 103"/>
                    <a:gd name="T3" fmla="*/ 0 h 60"/>
                    <a:gd name="T4" fmla="*/ 1 w 103"/>
                    <a:gd name="T5" fmla="*/ 1 h 60"/>
                    <a:gd name="T6" fmla="*/ 1 w 103"/>
                    <a:gd name="T7" fmla="*/ 1 h 60"/>
                    <a:gd name="T8" fmla="*/ 1 w 103"/>
                    <a:gd name="T9" fmla="*/ 1 h 60"/>
                    <a:gd name="T10" fmla="*/ 1 w 103"/>
                    <a:gd name="T11" fmla="*/ 2 h 60"/>
                    <a:gd name="T12" fmla="*/ 4 w 103"/>
                    <a:gd name="T13" fmla="*/ 2 h 60"/>
                    <a:gd name="T14" fmla="*/ 4 w 103"/>
                    <a:gd name="T15" fmla="*/ 2 h 60"/>
                    <a:gd name="T16" fmla="*/ 4 w 103"/>
                    <a:gd name="T17" fmla="*/ 1 h 60"/>
                    <a:gd name="T18" fmla="*/ 3 w 103"/>
                    <a:gd name="T19" fmla="*/ 1 h 60"/>
                    <a:gd name="T20" fmla="*/ 3 w 103"/>
                    <a:gd name="T21" fmla="*/ 1 h 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3"/>
                    <a:gd name="T34" fmla="*/ 0 h 60"/>
                    <a:gd name="T35" fmla="*/ 103 w 103"/>
                    <a:gd name="T36" fmla="*/ 60 h 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3" h="60">
                      <a:moveTo>
                        <a:pt x="94" y="5"/>
                      </a:moveTo>
                      <a:lnTo>
                        <a:pt x="0" y="0"/>
                      </a:lnTo>
                      <a:lnTo>
                        <a:pt x="1" y="11"/>
                      </a:lnTo>
                      <a:lnTo>
                        <a:pt x="1" y="20"/>
                      </a:lnTo>
                      <a:lnTo>
                        <a:pt x="1" y="29"/>
                      </a:lnTo>
                      <a:lnTo>
                        <a:pt x="1" y="38"/>
                      </a:lnTo>
                      <a:lnTo>
                        <a:pt x="103" y="60"/>
                      </a:lnTo>
                      <a:lnTo>
                        <a:pt x="100" y="37"/>
                      </a:lnTo>
                      <a:lnTo>
                        <a:pt x="98" y="20"/>
                      </a:lnTo>
                      <a:lnTo>
                        <a:pt x="95" y="8"/>
                      </a:lnTo>
                      <a:lnTo>
                        <a:pt x="94" y="5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20" name="Freeform 442"/>
                <p:cNvSpPr>
                  <a:spLocks noChangeAspect="1"/>
                </p:cNvSpPr>
                <p:nvPr/>
              </p:nvSpPr>
              <p:spPr bwMode="auto">
                <a:xfrm>
                  <a:off x="4870" y="3373"/>
                  <a:ext cx="67" cy="65"/>
                </a:xfrm>
                <a:custGeom>
                  <a:avLst/>
                  <a:gdLst>
                    <a:gd name="T0" fmla="*/ 1 w 134"/>
                    <a:gd name="T1" fmla="*/ 0 h 129"/>
                    <a:gd name="T2" fmla="*/ 1 w 134"/>
                    <a:gd name="T3" fmla="*/ 2 h 129"/>
                    <a:gd name="T4" fmla="*/ 1 w 134"/>
                    <a:gd name="T5" fmla="*/ 3 h 129"/>
                    <a:gd name="T6" fmla="*/ 1 w 134"/>
                    <a:gd name="T7" fmla="*/ 3 h 129"/>
                    <a:gd name="T8" fmla="*/ 0 w 134"/>
                    <a:gd name="T9" fmla="*/ 4 h 129"/>
                    <a:gd name="T10" fmla="*/ 5 w 134"/>
                    <a:gd name="T11" fmla="*/ 5 h 129"/>
                    <a:gd name="T12" fmla="*/ 5 w 134"/>
                    <a:gd name="T13" fmla="*/ 4 h 129"/>
                    <a:gd name="T14" fmla="*/ 5 w 134"/>
                    <a:gd name="T15" fmla="*/ 3 h 129"/>
                    <a:gd name="T16" fmla="*/ 5 w 134"/>
                    <a:gd name="T17" fmla="*/ 2 h 129"/>
                    <a:gd name="T18" fmla="*/ 5 w 134"/>
                    <a:gd name="T19" fmla="*/ 1 h 129"/>
                    <a:gd name="T20" fmla="*/ 1 w 134"/>
                    <a:gd name="T21" fmla="*/ 0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4"/>
                    <a:gd name="T34" fmla="*/ 0 h 129"/>
                    <a:gd name="T35" fmla="*/ 134 w 134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4" h="129">
                      <a:moveTo>
                        <a:pt x="30" y="0"/>
                      </a:moveTo>
                      <a:lnTo>
                        <a:pt x="24" y="43"/>
                      </a:lnTo>
                      <a:lnTo>
                        <a:pt x="14" y="73"/>
                      </a:lnTo>
                      <a:lnTo>
                        <a:pt x="5" y="91"/>
                      </a:lnTo>
                      <a:lnTo>
                        <a:pt x="0" y="97"/>
                      </a:lnTo>
                      <a:lnTo>
                        <a:pt x="130" y="129"/>
                      </a:lnTo>
                      <a:lnTo>
                        <a:pt x="132" y="98"/>
                      </a:lnTo>
                      <a:lnTo>
                        <a:pt x="134" y="71"/>
                      </a:lnTo>
                      <a:lnTo>
                        <a:pt x="134" y="44"/>
                      </a:lnTo>
                      <a:lnTo>
                        <a:pt x="132" y="22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DDD8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21" name="Freeform 443"/>
                <p:cNvSpPr>
                  <a:spLocks noChangeAspect="1"/>
                </p:cNvSpPr>
                <p:nvPr/>
              </p:nvSpPr>
              <p:spPr bwMode="auto">
                <a:xfrm>
                  <a:off x="4945" y="3358"/>
                  <a:ext cx="30" cy="79"/>
                </a:xfrm>
                <a:custGeom>
                  <a:avLst/>
                  <a:gdLst>
                    <a:gd name="T0" fmla="*/ 0 w 60"/>
                    <a:gd name="T1" fmla="*/ 0 h 159"/>
                    <a:gd name="T2" fmla="*/ 1 w 60"/>
                    <a:gd name="T3" fmla="*/ 0 h 159"/>
                    <a:gd name="T4" fmla="*/ 1 w 60"/>
                    <a:gd name="T5" fmla="*/ 0 h 159"/>
                    <a:gd name="T6" fmla="*/ 1 w 60"/>
                    <a:gd name="T7" fmla="*/ 0 h 159"/>
                    <a:gd name="T8" fmla="*/ 1 w 60"/>
                    <a:gd name="T9" fmla="*/ 1 h 159"/>
                    <a:gd name="T10" fmla="*/ 2 w 60"/>
                    <a:gd name="T11" fmla="*/ 2 h 159"/>
                    <a:gd name="T12" fmla="*/ 2 w 60"/>
                    <a:gd name="T13" fmla="*/ 2 h 159"/>
                    <a:gd name="T14" fmla="*/ 2 w 60"/>
                    <a:gd name="T15" fmla="*/ 3 h 159"/>
                    <a:gd name="T16" fmla="*/ 2 w 60"/>
                    <a:gd name="T17" fmla="*/ 4 h 159"/>
                    <a:gd name="T18" fmla="*/ 2 w 60"/>
                    <a:gd name="T19" fmla="*/ 4 h 159"/>
                    <a:gd name="T20" fmla="*/ 2 w 60"/>
                    <a:gd name="T21" fmla="*/ 4 h 159"/>
                    <a:gd name="T22" fmla="*/ 2 w 60"/>
                    <a:gd name="T23" fmla="*/ 4 h 159"/>
                    <a:gd name="T24" fmla="*/ 2 w 60"/>
                    <a:gd name="T25" fmla="*/ 4 h 159"/>
                    <a:gd name="T26" fmla="*/ 1 w 60"/>
                    <a:gd name="T27" fmla="*/ 4 h 159"/>
                    <a:gd name="T28" fmla="*/ 1 w 60"/>
                    <a:gd name="T29" fmla="*/ 4 h 159"/>
                    <a:gd name="T30" fmla="*/ 1 w 60"/>
                    <a:gd name="T31" fmla="*/ 4 h 159"/>
                    <a:gd name="T32" fmla="*/ 1 w 60"/>
                    <a:gd name="T33" fmla="*/ 4 h 159"/>
                    <a:gd name="T34" fmla="*/ 1 w 60"/>
                    <a:gd name="T35" fmla="*/ 4 h 159"/>
                    <a:gd name="T36" fmla="*/ 1 w 60"/>
                    <a:gd name="T37" fmla="*/ 3 h 159"/>
                    <a:gd name="T38" fmla="*/ 1 w 60"/>
                    <a:gd name="T39" fmla="*/ 1 h 159"/>
                    <a:gd name="T40" fmla="*/ 0 w 60"/>
                    <a:gd name="T41" fmla="*/ 0 h 15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0"/>
                    <a:gd name="T64" fmla="*/ 0 h 159"/>
                    <a:gd name="T65" fmla="*/ 60 w 60"/>
                    <a:gd name="T66" fmla="*/ 159 h 15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0" h="159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7" y="14"/>
                      </a:lnTo>
                      <a:lnTo>
                        <a:pt x="15" y="28"/>
                      </a:lnTo>
                      <a:lnTo>
                        <a:pt x="24" y="46"/>
                      </a:lnTo>
                      <a:lnTo>
                        <a:pt x="33" y="68"/>
                      </a:lnTo>
                      <a:lnTo>
                        <a:pt x="44" y="90"/>
                      </a:lnTo>
                      <a:lnTo>
                        <a:pt x="53" y="113"/>
                      </a:lnTo>
                      <a:lnTo>
                        <a:pt x="60" y="135"/>
                      </a:lnTo>
                      <a:lnTo>
                        <a:pt x="59" y="136"/>
                      </a:lnTo>
                      <a:lnTo>
                        <a:pt x="54" y="138"/>
                      </a:lnTo>
                      <a:lnTo>
                        <a:pt x="48" y="142"/>
                      </a:lnTo>
                      <a:lnTo>
                        <a:pt x="40" y="145"/>
                      </a:lnTo>
                      <a:lnTo>
                        <a:pt x="32" y="150"/>
                      </a:lnTo>
                      <a:lnTo>
                        <a:pt x="23" y="153"/>
                      </a:lnTo>
                      <a:lnTo>
                        <a:pt x="15" y="157"/>
                      </a:lnTo>
                      <a:lnTo>
                        <a:pt x="7" y="159"/>
                      </a:lnTo>
                      <a:lnTo>
                        <a:pt x="8" y="144"/>
                      </a:lnTo>
                      <a:lnTo>
                        <a:pt x="10" y="105"/>
                      </a:lnTo>
                      <a:lnTo>
                        <a:pt x="9" y="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22" name="Freeform 444"/>
                <p:cNvSpPr>
                  <a:spLocks noChangeAspect="1"/>
                </p:cNvSpPr>
                <p:nvPr/>
              </p:nvSpPr>
              <p:spPr bwMode="auto">
                <a:xfrm>
                  <a:off x="4745" y="3425"/>
                  <a:ext cx="149" cy="51"/>
                </a:xfrm>
                <a:custGeom>
                  <a:avLst/>
                  <a:gdLst>
                    <a:gd name="T0" fmla="*/ 7 w 297"/>
                    <a:gd name="T1" fmla="*/ 1 h 101"/>
                    <a:gd name="T2" fmla="*/ 6 w 297"/>
                    <a:gd name="T3" fmla="*/ 0 h 101"/>
                    <a:gd name="T4" fmla="*/ 6 w 297"/>
                    <a:gd name="T5" fmla="*/ 1 h 101"/>
                    <a:gd name="T6" fmla="*/ 5 w 297"/>
                    <a:gd name="T7" fmla="*/ 1 h 101"/>
                    <a:gd name="T8" fmla="*/ 4 w 297"/>
                    <a:gd name="T9" fmla="*/ 1 h 101"/>
                    <a:gd name="T10" fmla="*/ 3 w 297"/>
                    <a:gd name="T11" fmla="*/ 1 h 101"/>
                    <a:gd name="T12" fmla="*/ 2 w 297"/>
                    <a:gd name="T13" fmla="*/ 1 h 101"/>
                    <a:gd name="T14" fmla="*/ 1 w 297"/>
                    <a:gd name="T15" fmla="*/ 1 h 101"/>
                    <a:gd name="T16" fmla="*/ 1 w 297"/>
                    <a:gd name="T17" fmla="*/ 1 h 101"/>
                    <a:gd name="T18" fmla="*/ 0 w 297"/>
                    <a:gd name="T19" fmla="*/ 2 h 101"/>
                    <a:gd name="T20" fmla="*/ 1 w 297"/>
                    <a:gd name="T21" fmla="*/ 2 h 101"/>
                    <a:gd name="T22" fmla="*/ 1 w 297"/>
                    <a:gd name="T23" fmla="*/ 2 h 101"/>
                    <a:gd name="T24" fmla="*/ 1 w 297"/>
                    <a:gd name="T25" fmla="*/ 2 h 101"/>
                    <a:gd name="T26" fmla="*/ 2 w 297"/>
                    <a:gd name="T27" fmla="*/ 2 h 101"/>
                    <a:gd name="T28" fmla="*/ 2 w 297"/>
                    <a:gd name="T29" fmla="*/ 2 h 101"/>
                    <a:gd name="T30" fmla="*/ 3 w 297"/>
                    <a:gd name="T31" fmla="*/ 2 h 101"/>
                    <a:gd name="T32" fmla="*/ 4 w 297"/>
                    <a:gd name="T33" fmla="*/ 3 h 101"/>
                    <a:gd name="T34" fmla="*/ 4 w 297"/>
                    <a:gd name="T35" fmla="*/ 3 h 101"/>
                    <a:gd name="T36" fmla="*/ 5 w 297"/>
                    <a:gd name="T37" fmla="*/ 3 h 101"/>
                    <a:gd name="T38" fmla="*/ 6 w 297"/>
                    <a:gd name="T39" fmla="*/ 3 h 101"/>
                    <a:gd name="T40" fmla="*/ 7 w 297"/>
                    <a:gd name="T41" fmla="*/ 3 h 101"/>
                    <a:gd name="T42" fmla="*/ 7 w 297"/>
                    <a:gd name="T43" fmla="*/ 3 h 101"/>
                    <a:gd name="T44" fmla="*/ 8 w 297"/>
                    <a:gd name="T45" fmla="*/ 3 h 101"/>
                    <a:gd name="T46" fmla="*/ 9 w 297"/>
                    <a:gd name="T47" fmla="*/ 4 h 101"/>
                    <a:gd name="T48" fmla="*/ 9 w 297"/>
                    <a:gd name="T49" fmla="*/ 4 h 101"/>
                    <a:gd name="T50" fmla="*/ 10 w 297"/>
                    <a:gd name="T51" fmla="*/ 4 h 101"/>
                    <a:gd name="T52" fmla="*/ 6 w 297"/>
                    <a:gd name="T53" fmla="*/ 2 h 101"/>
                    <a:gd name="T54" fmla="*/ 7 w 297"/>
                    <a:gd name="T55" fmla="*/ 1 h 10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97"/>
                    <a:gd name="T85" fmla="*/ 0 h 101"/>
                    <a:gd name="T86" fmla="*/ 297 w 297"/>
                    <a:gd name="T87" fmla="*/ 101 h 10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97" h="101">
                      <a:moveTo>
                        <a:pt x="199" y="7"/>
                      </a:moveTo>
                      <a:lnTo>
                        <a:pt x="169" y="0"/>
                      </a:lnTo>
                      <a:lnTo>
                        <a:pt x="162" y="1"/>
                      </a:lnTo>
                      <a:lnTo>
                        <a:pt x="143" y="3"/>
                      </a:lnTo>
                      <a:lnTo>
                        <a:pt x="116" y="8"/>
                      </a:lnTo>
                      <a:lnTo>
                        <a:pt x="85" y="13"/>
                      </a:lnTo>
                      <a:lnTo>
                        <a:pt x="54" y="18"/>
                      </a:lnTo>
                      <a:lnTo>
                        <a:pt x="26" y="24"/>
                      </a:lnTo>
                      <a:lnTo>
                        <a:pt x="8" y="30"/>
                      </a:lnTo>
                      <a:lnTo>
                        <a:pt x="0" y="35"/>
                      </a:lnTo>
                      <a:lnTo>
                        <a:pt x="2" y="38"/>
                      </a:lnTo>
                      <a:lnTo>
                        <a:pt x="9" y="41"/>
                      </a:lnTo>
                      <a:lnTo>
                        <a:pt x="21" y="46"/>
                      </a:lnTo>
                      <a:lnTo>
                        <a:pt x="36" y="51"/>
                      </a:lnTo>
                      <a:lnTo>
                        <a:pt x="53" y="56"/>
                      </a:lnTo>
                      <a:lnTo>
                        <a:pt x="74" y="61"/>
                      </a:lnTo>
                      <a:lnTo>
                        <a:pt x="97" y="67"/>
                      </a:lnTo>
                      <a:lnTo>
                        <a:pt x="121" y="73"/>
                      </a:lnTo>
                      <a:lnTo>
                        <a:pt x="146" y="77"/>
                      </a:lnTo>
                      <a:lnTo>
                        <a:pt x="172" y="83"/>
                      </a:lnTo>
                      <a:lnTo>
                        <a:pt x="196" y="88"/>
                      </a:lnTo>
                      <a:lnTo>
                        <a:pt x="220" y="91"/>
                      </a:lnTo>
                      <a:lnTo>
                        <a:pt x="243" y="96"/>
                      </a:lnTo>
                      <a:lnTo>
                        <a:pt x="264" y="98"/>
                      </a:lnTo>
                      <a:lnTo>
                        <a:pt x="282" y="100"/>
                      </a:lnTo>
                      <a:lnTo>
                        <a:pt x="297" y="101"/>
                      </a:lnTo>
                      <a:lnTo>
                        <a:pt x="177" y="37"/>
                      </a:lnTo>
                      <a:lnTo>
                        <a:pt x="199" y="7"/>
                      </a:lnTo>
                      <a:close/>
                    </a:path>
                  </a:pathLst>
                </a:custGeom>
                <a:solidFill>
                  <a:srgbClr val="E5E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23" name="Freeform 445"/>
                <p:cNvSpPr>
                  <a:spLocks noChangeAspect="1"/>
                </p:cNvSpPr>
                <p:nvPr/>
              </p:nvSpPr>
              <p:spPr bwMode="auto">
                <a:xfrm>
                  <a:off x="4834" y="3428"/>
                  <a:ext cx="167" cy="48"/>
                </a:xfrm>
                <a:custGeom>
                  <a:avLst/>
                  <a:gdLst>
                    <a:gd name="T0" fmla="*/ 4 w 335"/>
                    <a:gd name="T1" fmla="*/ 4 h 94"/>
                    <a:gd name="T2" fmla="*/ 4 w 335"/>
                    <a:gd name="T3" fmla="*/ 3 h 94"/>
                    <a:gd name="T4" fmla="*/ 4 w 335"/>
                    <a:gd name="T5" fmla="*/ 3 h 94"/>
                    <a:gd name="T6" fmla="*/ 5 w 335"/>
                    <a:gd name="T7" fmla="*/ 3 h 94"/>
                    <a:gd name="T8" fmla="*/ 5 w 335"/>
                    <a:gd name="T9" fmla="*/ 3 h 94"/>
                    <a:gd name="T10" fmla="*/ 6 w 335"/>
                    <a:gd name="T11" fmla="*/ 3 h 94"/>
                    <a:gd name="T12" fmla="*/ 6 w 335"/>
                    <a:gd name="T13" fmla="*/ 3 h 94"/>
                    <a:gd name="T14" fmla="*/ 7 w 335"/>
                    <a:gd name="T15" fmla="*/ 2 h 94"/>
                    <a:gd name="T16" fmla="*/ 8 w 335"/>
                    <a:gd name="T17" fmla="*/ 2 h 94"/>
                    <a:gd name="T18" fmla="*/ 8 w 335"/>
                    <a:gd name="T19" fmla="*/ 2 h 94"/>
                    <a:gd name="T20" fmla="*/ 8 w 335"/>
                    <a:gd name="T21" fmla="*/ 2 h 94"/>
                    <a:gd name="T22" fmla="*/ 9 w 335"/>
                    <a:gd name="T23" fmla="*/ 2 h 94"/>
                    <a:gd name="T24" fmla="*/ 9 w 335"/>
                    <a:gd name="T25" fmla="*/ 1 h 94"/>
                    <a:gd name="T26" fmla="*/ 10 w 335"/>
                    <a:gd name="T27" fmla="*/ 1 h 94"/>
                    <a:gd name="T28" fmla="*/ 10 w 335"/>
                    <a:gd name="T29" fmla="*/ 1 h 94"/>
                    <a:gd name="T30" fmla="*/ 10 w 335"/>
                    <a:gd name="T31" fmla="*/ 1 h 94"/>
                    <a:gd name="T32" fmla="*/ 10 w 335"/>
                    <a:gd name="T33" fmla="*/ 1 h 94"/>
                    <a:gd name="T34" fmla="*/ 8 w 335"/>
                    <a:gd name="T35" fmla="*/ 1 h 94"/>
                    <a:gd name="T36" fmla="*/ 6 w 335"/>
                    <a:gd name="T37" fmla="*/ 2 h 94"/>
                    <a:gd name="T38" fmla="*/ 0 w 335"/>
                    <a:gd name="T39" fmla="*/ 0 h 94"/>
                    <a:gd name="T40" fmla="*/ 0 w 335"/>
                    <a:gd name="T41" fmla="*/ 1 h 94"/>
                    <a:gd name="T42" fmla="*/ 3 w 335"/>
                    <a:gd name="T43" fmla="*/ 4 h 94"/>
                    <a:gd name="T44" fmla="*/ 3 w 335"/>
                    <a:gd name="T45" fmla="*/ 4 h 94"/>
                    <a:gd name="T46" fmla="*/ 3 w 335"/>
                    <a:gd name="T47" fmla="*/ 4 h 94"/>
                    <a:gd name="T48" fmla="*/ 3 w 335"/>
                    <a:gd name="T49" fmla="*/ 4 h 94"/>
                    <a:gd name="T50" fmla="*/ 4 w 335"/>
                    <a:gd name="T51" fmla="*/ 4 h 9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35"/>
                    <a:gd name="T79" fmla="*/ 0 h 94"/>
                    <a:gd name="T80" fmla="*/ 335 w 335"/>
                    <a:gd name="T81" fmla="*/ 94 h 9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35" h="94">
                      <a:moveTo>
                        <a:pt x="129" y="94"/>
                      </a:moveTo>
                      <a:lnTo>
                        <a:pt x="142" y="93"/>
                      </a:lnTo>
                      <a:lnTo>
                        <a:pt x="157" y="91"/>
                      </a:lnTo>
                      <a:lnTo>
                        <a:pt x="172" y="86"/>
                      </a:lnTo>
                      <a:lnTo>
                        <a:pt x="188" y="82"/>
                      </a:lnTo>
                      <a:lnTo>
                        <a:pt x="205" y="76"/>
                      </a:lnTo>
                      <a:lnTo>
                        <a:pt x="223" y="70"/>
                      </a:lnTo>
                      <a:lnTo>
                        <a:pt x="240" y="63"/>
                      </a:lnTo>
                      <a:lnTo>
                        <a:pt x="256" y="56"/>
                      </a:lnTo>
                      <a:lnTo>
                        <a:pt x="272" y="49"/>
                      </a:lnTo>
                      <a:lnTo>
                        <a:pt x="286" y="44"/>
                      </a:lnTo>
                      <a:lnTo>
                        <a:pt x="300" y="37"/>
                      </a:lnTo>
                      <a:lnTo>
                        <a:pt x="311" y="32"/>
                      </a:lnTo>
                      <a:lnTo>
                        <a:pt x="321" y="28"/>
                      </a:lnTo>
                      <a:lnTo>
                        <a:pt x="329" y="24"/>
                      </a:lnTo>
                      <a:lnTo>
                        <a:pt x="333" y="22"/>
                      </a:lnTo>
                      <a:lnTo>
                        <a:pt x="335" y="21"/>
                      </a:lnTo>
                      <a:lnTo>
                        <a:pt x="267" y="25"/>
                      </a:lnTo>
                      <a:lnTo>
                        <a:pt x="210" y="46"/>
                      </a:lnTo>
                      <a:lnTo>
                        <a:pt x="22" y="0"/>
                      </a:lnTo>
                      <a:lnTo>
                        <a:pt x="0" y="30"/>
                      </a:lnTo>
                      <a:lnTo>
                        <a:pt x="120" y="94"/>
                      </a:lnTo>
                      <a:lnTo>
                        <a:pt x="123" y="94"/>
                      </a:lnTo>
                      <a:lnTo>
                        <a:pt x="125" y="94"/>
                      </a:lnTo>
                      <a:lnTo>
                        <a:pt x="127" y="94"/>
                      </a:lnTo>
                      <a:lnTo>
                        <a:pt x="129" y="94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24" name="Freeform 446"/>
                <p:cNvSpPr>
                  <a:spLocks noChangeAspect="1"/>
                </p:cNvSpPr>
                <p:nvPr/>
              </p:nvSpPr>
              <p:spPr bwMode="auto">
                <a:xfrm>
                  <a:off x="4731" y="3445"/>
                  <a:ext cx="139" cy="41"/>
                </a:xfrm>
                <a:custGeom>
                  <a:avLst/>
                  <a:gdLst>
                    <a:gd name="T0" fmla="*/ 0 w 279"/>
                    <a:gd name="T1" fmla="*/ 0 h 83"/>
                    <a:gd name="T2" fmla="*/ 0 w 279"/>
                    <a:gd name="T3" fmla="*/ 0 h 83"/>
                    <a:gd name="T4" fmla="*/ 0 w 279"/>
                    <a:gd name="T5" fmla="*/ 0 h 83"/>
                    <a:gd name="T6" fmla="*/ 0 w 279"/>
                    <a:gd name="T7" fmla="*/ 0 h 83"/>
                    <a:gd name="T8" fmla="*/ 0 w 279"/>
                    <a:gd name="T9" fmla="*/ 0 h 83"/>
                    <a:gd name="T10" fmla="*/ 0 w 279"/>
                    <a:gd name="T11" fmla="*/ 0 h 83"/>
                    <a:gd name="T12" fmla="*/ 1 w 279"/>
                    <a:gd name="T13" fmla="*/ 0 h 83"/>
                    <a:gd name="T14" fmla="*/ 1 w 279"/>
                    <a:gd name="T15" fmla="*/ 1 h 83"/>
                    <a:gd name="T16" fmla="*/ 2 w 279"/>
                    <a:gd name="T17" fmla="*/ 1 h 83"/>
                    <a:gd name="T18" fmla="*/ 2 w 279"/>
                    <a:gd name="T19" fmla="*/ 1 h 83"/>
                    <a:gd name="T20" fmla="*/ 3 w 279"/>
                    <a:gd name="T21" fmla="*/ 1 h 83"/>
                    <a:gd name="T22" fmla="*/ 4 w 279"/>
                    <a:gd name="T23" fmla="*/ 1 h 83"/>
                    <a:gd name="T24" fmla="*/ 4 w 279"/>
                    <a:gd name="T25" fmla="*/ 2 h 83"/>
                    <a:gd name="T26" fmla="*/ 5 w 279"/>
                    <a:gd name="T27" fmla="*/ 2 h 83"/>
                    <a:gd name="T28" fmla="*/ 5 w 279"/>
                    <a:gd name="T29" fmla="*/ 2 h 83"/>
                    <a:gd name="T30" fmla="*/ 6 w 279"/>
                    <a:gd name="T31" fmla="*/ 2 h 83"/>
                    <a:gd name="T32" fmla="*/ 6 w 279"/>
                    <a:gd name="T33" fmla="*/ 2 h 83"/>
                    <a:gd name="T34" fmla="*/ 7 w 279"/>
                    <a:gd name="T35" fmla="*/ 2 h 83"/>
                    <a:gd name="T36" fmla="*/ 7 w 279"/>
                    <a:gd name="T37" fmla="*/ 2 h 83"/>
                    <a:gd name="T38" fmla="*/ 8 w 279"/>
                    <a:gd name="T39" fmla="*/ 2 h 83"/>
                    <a:gd name="T40" fmla="*/ 8 w 279"/>
                    <a:gd name="T41" fmla="*/ 2 h 83"/>
                    <a:gd name="T42" fmla="*/ 8 w 279"/>
                    <a:gd name="T43" fmla="*/ 2 h 83"/>
                    <a:gd name="T44" fmla="*/ 8 w 279"/>
                    <a:gd name="T45" fmla="*/ 2 h 83"/>
                    <a:gd name="T46" fmla="*/ 7 w 279"/>
                    <a:gd name="T47" fmla="*/ 2 h 83"/>
                    <a:gd name="T48" fmla="*/ 7 w 279"/>
                    <a:gd name="T49" fmla="*/ 2 h 83"/>
                    <a:gd name="T50" fmla="*/ 6 w 279"/>
                    <a:gd name="T51" fmla="*/ 2 h 83"/>
                    <a:gd name="T52" fmla="*/ 6 w 279"/>
                    <a:gd name="T53" fmla="*/ 2 h 83"/>
                    <a:gd name="T54" fmla="*/ 5 w 279"/>
                    <a:gd name="T55" fmla="*/ 1 h 83"/>
                    <a:gd name="T56" fmla="*/ 4 w 279"/>
                    <a:gd name="T57" fmla="*/ 1 h 83"/>
                    <a:gd name="T58" fmla="*/ 3 w 279"/>
                    <a:gd name="T59" fmla="*/ 1 h 83"/>
                    <a:gd name="T60" fmla="*/ 3 w 279"/>
                    <a:gd name="T61" fmla="*/ 1 h 83"/>
                    <a:gd name="T62" fmla="*/ 2 w 279"/>
                    <a:gd name="T63" fmla="*/ 1 h 83"/>
                    <a:gd name="T64" fmla="*/ 1 w 279"/>
                    <a:gd name="T65" fmla="*/ 0 h 83"/>
                    <a:gd name="T66" fmla="*/ 1 w 279"/>
                    <a:gd name="T67" fmla="*/ 0 h 83"/>
                    <a:gd name="T68" fmla="*/ 0 w 279"/>
                    <a:gd name="T69" fmla="*/ 0 h 83"/>
                    <a:gd name="T70" fmla="*/ 0 w 279"/>
                    <a:gd name="T71" fmla="*/ 0 h 83"/>
                    <a:gd name="T72" fmla="*/ 0 w 279"/>
                    <a:gd name="T73" fmla="*/ 0 h 8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79"/>
                    <a:gd name="T112" fmla="*/ 0 h 83"/>
                    <a:gd name="T113" fmla="*/ 279 w 279"/>
                    <a:gd name="T114" fmla="*/ 83 h 8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79" h="83">
                      <a:moveTo>
                        <a:pt x="2" y="0"/>
                      </a:moveTo>
                      <a:lnTo>
                        <a:pt x="1" y="1"/>
                      </a:lnTo>
                      <a:lnTo>
                        <a:pt x="0" y="6"/>
                      </a:lnTo>
                      <a:lnTo>
                        <a:pt x="1" y="11"/>
                      </a:lnTo>
                      <a:lnTo>
                        <a:pt x="7" y="15"/>
                      </a:lnTo>
                      <a:lnTo>
                        <a:pt x="22" y="22"/>
                      </a:lnTo>
                      <a:lnTo>
                        <a:pt x="38" y="29"/>
                      </a:lnTo>
                      <a:lnTo>
                        <a:pt x="55" y="36"/>
                      </a:lnTo>
                      <a:lnTo>
                        <a:pt x="74" y="43"/>
                      </a:lnTo>
                      <a:lnTo>
                        <a:pt x="92" y="50"/>
                      </a:lnTo>
                      <a:lnTo>
                        <a:pt x="112" y="55"/>
                      </a:lnTo>
                      <a:lnTo>
                        <a:pt x="130" y="61"/>
                      </a:lnTo>
                      <a:lnTo>
                        <a:pt x="150" y="67"/>
                      </a:lnTo>
                      <a:lnTo>
                        <a:pt x="168" y="72"/>
                      </a:lnTo>
                      <a:lnTo>
                        <a:pt x="187" y="75"/>
                      </a:lnTo>
                      <a:lnTo>
                        <a:pt x="204" y="79"/>
                      </a:lnTo>
                      <a:lnTo>
                        <a:pt x="221" y="81"/>
                      </a:lnTo>
                      <a:lnTo>
                        <a:pt x="238" y="83"/>
                      </a:lnTo>
                      <a:lnTo>
                        <a:pt x="252" y="83"/>
                      </a:lnTo>
                      <a:lnTo>
                        <a:pt x="266" y="83"/>
                      </a:lnTo>
                      <a:lnTo>
                        <a:pt x="279" y="82"/>
                      </a:lnTo>
                      <a:lnTo>
                        <a:pt x="276" y="81"/>
                      </a:lnTo>
                      <a:lnTo>
                        <a:pt x="267" y="80"/>
                      </a:lnTo>
                      <a:lnTo>
                        <a:pt x="255" y="77"/>
                      </a:lnTo>
                      <a:lnTo>
                        <a:pt x="238" y="73"/>
                      </a:lnTo>
                      <a:lnTo>
                        <a:pt x="218" y="69"/>
                      </a:lnTo>
                      <a:lnTo>
                        <a:pt x="195" y="64"/>
                      </a:lnTo>
                      <a:lnTo>
                        <a:pt x="172" y="58"/>
                      </a:lnTo>
                      <a:lnTo>
                        <a:pt x="147" y="52"/>
                      </a:lnTo>
                      <a:lnTo>
                        <a:pt x="121" y="45"/>
                      </a:lnTo>
                      <a:lnTo>
                        <a:pt x="97" y="38"/>
                      </a:lnTo>
                      <a:lnTo>
                        <a:pt x="73" y="32"/>
                      </a:lnTo>
                      <a:lnTo>
                        <a:pt x="52" y="26"/>
                      </a:lnTo>
                      <a:lnTo>
                        <a:pt x="34" y="19"/>
                      </a:lnTo>
                      <a:lnTo>
                        <a:pt x="19" y="12"/>
                      </a:lnTo>
                      <a:lnTo>
                        <a:pt x="8" y="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25" name="Freeform 447"/>
                <p:cNvSpPr>
                  <a:spLocks noChangeAspect="1"/>
                </p:cNvSpPr>
                <p:nvPr/>
              </p:nvSpPr>
              <p:spPr bwMode="auto">
                <a:xfrm>
                  <a:off x="4898" y="3055"/>
                  <a:ext cx="19" cy="17"/>
                </a:xfrm>
                <a:custGeom>
                  <a:avLst/>
                  <a:gdLst>
                    <a:gd name="T0" fmla="*/ 0 w 39"/>
                    <a:gd name="T1" fmla="*/ 1 h 36"/>
                    <a:gd name="T2" fmla="*/ 0 w 39"/>
                    <a:gd name="T3" fmla="*/ 1 h 36"/>
                    <a:gd name="T4" fmla="*/ 1 w 39"/>
                    <a:gd name="T5" fmla="*/ 0 h 36"/>
                    <a:gd name="T6" fmla="*/ 1 w 39"/>
                    <a:gd name="T7" fmla="*/ 0 h 36"/>
                    <a:gd name="T8" fmla="*/ 1 w 39"/>
                    <a:gd name="T9" fmla="*/ 0 h 36"/>
                    <a:gd name="T10" fmla="*/ 1 w 39"/>
                    <a:gd name="T11" fmla="*/ 0 h 36"/>
                    <a:gd name="T12" fmla="*/ 1 w 39"/>
                    <a:gd name="T13" fmla="*/ 0 h 36"/>
                    <a:gd name="T14" fmla="*/ 0 w 39"/>
                    <a:gd name="T15" fmla="*/ 0 h 36"/>
                    <a:gd name="T16" fmla="*/ 0 w 39"/>
                    <a:gd name="T17" fmla="*/ 0 h 36"/>
                    <a:gd name="T18" fmla="*/ 0 w 39"/>
                    <a:gd name="T19" fmla="*/ 0 h 36"/>
                    <a:gd name="T20" fmla="*/ 0 w 39"/>
                    <a:gd name="T21" fmla="*/ 0 h 36"/>
                    <a:gd name="T22" fmla="*/ 0 w 39"/>
                    <a:gd name="T23" fmla="*/ 0 h 36"/>
                    <a:gd name="T24" fmla="*/ 0 w 39"/>
                    <a:gd name="T25" fmla="*/ 0 h 36"/>
                    <a:gd name="T26" fmla="*/ 0 w 39"/>
                    <a:gd name="T27" fmla="*/ 0 h 36"/>
                    <a:gd name="T28" fmla="*/ 0 w 39"/>
                    <a:gd name="T29" fmla="*/ 0 h 36"/>
                    <a:gd name="T30" fmla="*/ 0 w 39"/>
                    <a:gd name="T31" fmla="*/ 1 h 36"/>
                    <a:gd name="T32" fmla="*/ 0 w 39"/>
                    <a:gd name="T33" fmla="*/ 1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36"/>
                    <a:gd name="T53" fmla="*/ 39 w 39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36">
                      <a:moveTo>
                        <a:pt x="20" y="36"/>
                      </a:moveTo>
                      <a:lnTo>
                        <a:pt x="27" y="35"/>
                      </a:lnTo>
                      <a:lnTo>
                        <a:pt x="34" y="30"/>
                      </a:lnTo>
                      <a:lnTo>
                        <a:pt x="38" y="26"/>
                      </a:lnTo>
                      <a:lnTo>
                        <a:pt x="39" y="19"/>
                      </a:lnTo>
                      <a:lnTo>
                        <a:pt x="38" y="12"/>
                      </a:lnTo>
                      <a:lnTo>
                        <a:pt x="34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2"/>
                      </a:lnTo>
                      <a:lnTo>
                        <a:pt x="0" y="19"/>
                      </a:lnTo>
                      <a:lnTo>
                        <a:pt x="1" y="26"/>
                      </a:lnTo>
                      <a:lnTo>
                        <a:pt x="6" y="30"/>
                      </a:lnTo>
                      <a:lnTo>
                        <a:pt x="12" y="35"/>
                      </a:lnTo>
                      <a:lnTo>
                        <a:pt x="20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1757" name="Group 448"/>
              <p:cNvGrpSpPr>
                <a:grpSpLocks noChangeAspect="1"/>
              </p:cNvGrpSpPr>
              <p:nvPr/>
            </p:nvGrpSpPr>
            <p:grpSpPr bwMode="auto">
              <a:xfrm>
                <a:off x="4978" y="3067"/>
                <a:ext cx="199" cy="226"/>
                <a:chOff x="5449" y="1789"/>
                <a:chExt cx="159" cy="175"/>
              </a:xfrm>
            </p:grpSpPr>
            <p:sp>
              <p:nvSpPr>
                <p:cNvPr id="101758" name="Freeform 449"/>
                <p:cNvSpPr>
                  <a:spLocks noChangeAspect="1"/>
                </p:cNvSpPr>
                <p:nvPr/>
              </p:nvSpPr>
              <p:spPr bwMode="auto">
                <a:xfrm>
                  <a:off x="5524" y="1872"/>
                  <a:ext cx="14" cy="3"/>
                </a:xfrm>
                <a:custGeom>
                  <a:avLst/>
                  <a:gdLst>
                    <a:gd name="T0" fmla="*/ 14 w 14"/>
                    <a:gd name="T1" fmla="*/ 0 h 3"/>
                    <a:gd name="T2" fmla="*/ 11 w 14"/>
                    <a:gd name="T3" fmla="*/ 0 h 3"/>
                    <a:gd name="T4" fmla="*/ 0 w 14"/>
                    <a:gd name="T5" fmla="*/ 0 h 3"/>
                    <a:gd name="T6" fmla="*/ 0 w 14"/>
                    <a:gd name="T7" fmla="*/ 3 h 3"/>
                    <a:gd name="T8" fmla="*/ 11 w 14"/>
                    <a:gd name="T9" fmla="*/ 3 h 3"/>
                    <a:gd name="T10" fmla="*/ 14 w 14"/>
                    <a:gd name="T11" fmla="*/ 0 h 3"/>
                    <a:gd name="T12" fmla="*/ 11 w 14"/>
                    <a:gd name="T13" fmla="*/ 3 h 3"/>
                    <a:gd name="T14" fmla="*/ 14 w 14"/>
                    <a:gd name="T15" fmla="*/ 3 h 3"/>
                    <a:gd name="T16" fmla="*/ 14 w 14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3"/>
                    <a:gd name="T29" fmla="*/ 14 w 14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3">
                      <a:moveTo>
                        <a:pt x="14" y="0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1" y="3"/>
                      </a:lnTo>
                      <a:lnTo>
                        <a:pt x="14" y="0"/>
                      </a:lnTo>
                      <a:lnTo>
                        <a:pt x="11" y="3"/>
                      </a:lnTo>
                      <a:lnTo>
                        <a:pt x="14" y="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59" name="Freeform 450"/>
                <p:cNvSpPr>
                  <a:spLocks noChangeAspect="1"/>
                </p:cNvSpPr>
                <p:nvPr/>
              </p:nvSpPr>
              <p:spPr bwMode="auto">
                <a:xfrm>
                  <a:off x="5558" y="1911"/>
                  <a:ext cx="50" cy="27"/>
                </a:xfrm>
                <a:custGeom>
                  <a:avLst/>
                  <a:gdLst>
                    <a:gd name="T0" fmla="*/ 0 w 50"/>
                    <a:gd name="T1" fmla="*/ 6 h 27"/>
                    <a:gd name="T2" fmla="*/ 3 w 50"/>
                    <a:gd name="T3" fmla="*/ 11 h 27"/>
                    <a:gd name="T4" fmla="*/ 8 w 50"/>
                    <a:gd name="T5" fmla="*/ 16 h 27"/>
                    <a:gd name="T6" fmla="*/ 21 w 50"/>
                    <a:gd name="T7" fmla="*/ 19 h 27"/>
                    <a:gd name="T8" fmla="*/ 32 w 50"/>
                    <a:gd name="T9" fmla="*/ 21 h 27"/>
                    <a:gd name="T10" fmla="*/ 34 w 50"/>
                    <a:gd name="T11" fmla="*/ 24 h 27"/>
                    <a:gd name="T12" fmla="*/ 37 w 50"/>
                    <a:gd name="T13" fmla="*/ 27 h 27"/>
                    <a:gd name="T14" fmla="*/ 40 w 50"/>
                    <a:gd name="T15" fmla="*/ 21 h 27"/>
                    <a:gd name="T16" fmla="*/ 50 w 50"/>
                    <a:gd name="T17" fmla="*/ 19 h 27"/>
                    <a:gd name="T18" fmla="*/ 50 w 50"/>
                    <a:gd name="T19" fmla="*/ 19 h 27"/>
                    <a:gd name="T20" fmla="*/ 37 w 50"/>
                    <a:gd name="T21" fmla="*/ 16 h 27"/>
                    <a:gd name="T22" fmla="*/ 24 w 50"/>
                    <a:gd name="T23" fmla="*/ 13 h 27"/>
                    <a:gd name="T24" fmla="*/ 19 w 50"/>
                    <a:gd name="T25" fmla="*/ 11 h 27"/>
                    <a:gd name="T26" fmla="*/ 11 w 50"/>
                    <a:gd name="T27" fmla="*/ 3 h 27"/>
                    <a:gd name="T28" fmla="*/ 6 w 50"/>
                    <a:gd name="T29" fmla="*/ 0 h 27"/>
                    <a:gd name="T30" fmla="*/ 0 w 50"/>
                    <a:gd name="T31" fmla="*/ 6 h 2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0"/>
                    <a:gd name="T49" fmla="*/ 0 h 27"/>
                    <a:gd name="T50" fmla="*/ 50 w 50"/>
                    <a:gd name="T51" fmla="*/ 27 h 2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0" h="27">
                      <a:moveTo>
                        <a:pt x="0" y="6"/>
                      </a:moveTo>
                      <a:lnTo>
                        <a:pt x="3" y="11"/>
                      </a:lnTo>
                      <a:lnTo>
                        <a:pt x="8" y="16"/>
                      </a:lnTo>
                      <a:lnTo>
                        <a:pt x="21" y="19"/>
                      </a:lnTo>
                      <a:lnTo>
                        <a:pt x="32" y="21"/>
                      </a:lnTo>
                      <a:lnTo>
                        <a:pt x="34" y="24"/>
                      </a:lnTo>
                      <a:lnTo>
                        <a:pt x="37" y="27"/>
                      </a:lnTo>
                      <a:lnTo>
                        <a:pt x="40" y="21"/>
                      </a:lnTo>
                      <a:lnTo>
                        <a:pt x="50" y="19"/>
                      </a:lnTo>
                      <a:lnTo>
                        <a:pt x="37" y="16"/>
                      </a:lnTo>
                      <a:lnTo>
                        <a:pt x="24" y="13"/>
                      </a:lnTo>
                      <a:lnTo>
                        <a:pt x="19" y="11"/>
                      </a:lnTo>
                      <a:lnTo>
                        <a:pt x="11" y="3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60" name="Freeform 451"/>
                <p:cNvSpPr>
                  <a:spLocks noChangeAspect="1"/>
                </p:cNvSpPr>
                <p:nvPr/>
              </p:nvSpPr>
              <p:spPr bwMode="auto">
                <a:xfrm>
                  <a:off x="5558" y="1917"/>
                  <a:ext cx="8" cy="13"/>
                </a:xfrm>
                <a:custGeom>
                  <a:avLst/>
                  <a:gdLst>
                    <a:gd name="T0" fmla="*/ 8 w 8"/>
                    <a:gd name="T1" fmla="*/ 7 h 13"/>
                    <a:gd name="T2" fmla="*/ 8 w 8"/>
                    <a:gd name="T3" fmla="*/ 7 h 13"/>
                    <a:gd name="T4" fmla="*/ 6 w 8"/>
                    <a:gd name="T5" fmla="*/ 2 h 13"/>
                    <a:gd name="T6" fmla="*/ 3 w 8"/>
                    <a:gd name="T7" fmla="*/ 0 h 13"/>
                    <a:gd name="T8" fmla="*/ 0 w 8"/>
                    <a:gd name="T9" fmla="*/ 0 h 13"/>
                    <a:gd name="T10" fmla="*/ 0 w 8"/>
                    <a:gd name="T11" fmla="*/ 5 h 13"/>
                    <a:gd name="T12" fmla="*/ 8 w 8"/>
                    <a:gd name="T13" fmla="*/ 13 h 13"/>
                    <a:gd name="T14" fmla="*/ 8 w 8"/>
                    <a:gd name="T15" fmla="*/ 13 h 13"/>
                    <a:gd name="T16" fmla="*/ 8 w 8"/>
                    <a:gd name="T17" fmla="*/ 7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3"/>
                    <a:gd name="T29" fmla="*/ 8 w 8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3">
                      <a:moveTo>
                        <a:pt x="8" y="7"/>
                      </a:moveTo>
                      <a:lnTo>
                        <a:pt x="8" y="7"/>
                      </a:lnTo>
                      <a:lnTo>
                        <a:pt x="6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8" y="13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61" name="Freeform 452"/>
                <p:cNvSpPr>
                  <a:spLocks noChangeAspect="1"/>
                </p:cNvSpPr>
                <p:nvPr/>
              </p:nvSpPr>
              <p:spPr bwMode="auto">
                <a:xfrm>
                  <a:off x="5566" y="1924"/>
                  <a:ext cx="26" cy="8"/>
                </a:xfrm>
                <a:custGeom>
                  <a:avLst/>
                  <a:gdLst>
                    <a:gd name="T0" fmla="*/ 26 w 26"/>
                    <a:gd name="T1" fmla="*/ 6 h 8"/>
                    <a:gd name="T2" fmla="*/ 26 w 26"/>
                    <a:gd name="T3" fmla="*/ 6 h 8"/>
                    <a:gd name="T4" fmla="*/ 13 w 26"/>
                    <a:gd name="T5" fmla="*/ 3 h 8"/>
                    <a:gd name="T6" fmla="*/ 0 w 26"/>
                    <a:gd name="T7" fmla="*/ 0 h 8"/>
                    <a:gd name="T8" fmla="*/ 0 w 26"/>
                    <a:gd name="T9" fmla="*/ 6 h 8"/>
                    <a:gd name="T10" fmla="*/ 13 w 26"/>
                    <a:gd name="T11" fmla="*/ 8 h 8"/>
                    <a:gd name="T12" fmla="*/ 24 w 26"/>
                    <a:gd name="T13" fmla="*/ 8 h 8"/>
                    <a:gd name="T14" fmla="*/ 24 w 26"/>
                    <a:gd name="T15" fmla="*/ 8 h 8"/>
                    <a:gd name="T16" fmla="*/ 26 w 26"/>
                    <a:gd name="T17" fmla="*/ 6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8"/>
                    <a:gd name="T29" fmla="*/ 26 w 2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8">
                      <a:moveTo>
                        <a:pt x="26" y="6"/>
                      </a:moveTo>
                      <a:lnTo>
                        <a:pt x="26" y="6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3" y="8"/>
                      </a:lnTo>
                      <a:lnTo>
                        <a:pt x="24" y="8"/>
                      </a:lnTo>
                      <a:lnTo>
                        <a:pt x="26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62" name="Freeform 453"/>
                <p:cNvSpPr>
                  <a:spLocks noChangeAspect="1"/>
                </p:cNvSpPr>
                <p:nvPr/>
              </p:nvSpPr>
              <p:spPr bwMode="auto">
                <a:xfrm>
                  <a:off x="5590" y="1930"/>
                  <a:ext cx="8" cy="10"/>
                </a:xfrm>
                <a:custGeom>
                  <a:avLst/>
                  <a:gdLst>
                    <a:gd name="T0" fmla="*/ 2 w 8"/>
                    <a:gd name="T1" fmla="*/ 8 h 10"/>
                    <a:gd name="T2" fmla="*/ 5 w 8"/>
                    <a:gd name="T3" fmla="*/ 5 h 10"/>
                    <a:gd name="T4" fmla="*/ 5 w 8"/>
                    <a:gd name="T5" fmla="*/ 5 h 10"/>
                    <a:gd name="T6" fmla="*/ 2 w 8"/>
                    <a:gd name="T7" fmla="*/ 0 h 10"/>
                    <a:gd name="T8" fmla="*/ 0 w 8"/>
                    <a:gd name="T9" fmla="*/ 2 h 10"/>
                    <a:gd name="T10" fmla="*/ 2 w 8"/>
                    <a:gd name="T11" fmla="*/ 8 h 10"/>
                    <a:gd name="T12" fmla="*/ 2 w 8"/>
                    <a:gd name="T13" fmla="*/ 8 h 10"/>
                    <a:gd name="T14" fmla="*/ 8 w 8"/>
                    <a:gd name="T15" fmla="*/ 8 h 10"/>
                    <a:gd name="T16" fmla="*/ 2 w 8"/>
                    <a:gd name="T17" fmla="*/ 8 h 10"/>
                    <a:gd name="T18" fmla="*/ 5 w 8"/>
                    <a:gd name="T19" fmla="*/ 10 h 10"/>
                    <a:gd name="T20" fmla="*/ 8 w 8"/>
                    <a:gd name="T21" fmla="*/ 8 h 10"/>
                    <a:gd name="T22" fmla="*/ 2 w 8"/>
                    <a:gd name="T23" fmla="*/ 8 h 1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10"/>
                    <a:gd name="T38" fmla="*/ 8 w 8"/>
                    <a:gd name="T39" fmla="*/ 10 h 1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10">
                      <a:moveTo>
                        <a:pt x="2" y="8"/>
                      </a:moveTo>
                      <a:lnTo>
                        <a:pt x="5" y="5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8"/>
                      </a:lnTo>
                      <a:lnTo>
                        <a:pt x="8" y="8"/>
                      </a:lnTo>
                      <a:lnTo>
                        <a:pt x="2" y="8"/>
                      </a:lnTo>
                      <a:lnTo>
                        <a:pt x="5" y="10"/>
                      </a:lnTo>
                      <a:lnTo>
                        <a:pt x="8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63" name="Freeform 454"/>
                <p:cNvSpPr>
                  <a:spLocks noChangeAspect="1"/>
                </p:cNvSpPr>
                <p:nvPr/>
              </p:nvSpPr>
              <p:spPr bwMode="auto">
                <a:xfrm>
                  <a:off x="5592" y="1930"/>
                  <a:ext cx="16" cy="8"/>
                </a:xfrm>
                <a:custGeom>
                  <a:avLst/>
                  <a:gdLst>
                    <a:gd name="T0" fmla="*/ 16 w 16"/>
                    <a:gd name="T1" fmla="*/ 0 h 8"/>
                    <a:gd name="T2" fmla="*/ 16 w 16"/>
                    <a:gd name="T3" fmla="*/ 0 h 8"/>
                    <a:gd name="T4" fmla="*/ 6 w 16"/>
                    <a:gd name="T5" fmla="*/ 2 h 8"/>
                    <a:gd name="T6" fmla="*/ 0 w 16"/>
                    <a:gd name="T7" fmla="*/ 8 h 8"/>
                    <a:gd name="T8" fmla="*/ 6 w 16"/>
                    <a:gd name="T9" fmla="*/ 8 h 8"/>
                    <a:gd name="T10" fmla="*/ 6 w 16"/>
                    <a:gd name="T11" fmla="*/ 5 h 8"/>
                    <a:gd name="T12" fmla="*/ 16 w 16"/>
                    <a:gd name="T13" fmla="*/ 2 h 8"/>
                    <a:gd name="T14" fmla="*/ 16 w 16"/>
                    <a:gd name="T15" fmla="*/ 2 h 8"/>
                    <a:gd name="T16" fmla="*/ 16 w 16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8"/>
                    <a:gd name="T29" fmla="*/ 16 w 1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8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6" y="2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6" y="5"/>
                      </a:lnTo>
                      <a:lnTo>
                        <a:pt x="16" y="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64" name="Freeform 455"/>
                <p:cNvSpPr>
                  <a:spLocks noChangeAspect="1"/>
                </p:cNvSpPr>
                <p:nvPr/>
              </p:nvSpPr>
              <p:spPr bwMode="auto">
                <a:xfrm>
                  <a:off x="5595" y="1924"/>
                  <a:ext cx="13" cy="8"/>
                </a:xfrm>
                <a:custGeom>
                  <a:avLst/>
                  <a:gdLst>
                    <a:gd name="T0" fmla="*/ 0 w 13"/>
                    <a:gd name="T1" fmla="*/ 6 h 8"/>
                    <a:gd name="T2" fmla="*/ 0 w 13"/>
                    <a:gd name="T3" fmla="*/ 6 h 8"/>
                    <a:gd name="T4" fmla="*/ 13 w 13"/>
                    <a:gd name="T5" fmla="*/ 8 h 8"/>
                    <a:gd name="T6" fmla="*/ 13 w 13"/>
                    <a:gd name="T7" fmla="*/ 6 h 8"/>
                    <a:gd name="T8" fmla="*/ 13 w 13"/>
                    <a:gd name="T9" fmla="*/ 8 h 8"/>
                    <a:gd name="T10" fmla="*/ 13 w 13"/>
                    <a:gd name="T11" fmla="*/ 6 h 8"/>
                    <a:gd name="T12" fmla="*/ 0 w 13"/>
                    <a:gd name="T13" fmla="*/ 0 h 8"/>
                    <a:gd name="T14" fmla="*/ 0 w 13"/>
                    <a:gd name="T15" fmla="*/ 0 h 8"/>
                    <a:gd name="T16" fmla="*/ 0 w 13"/>
                    <a:gd name="T17" fmla="*/ 6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8"/>
                    <a:gd name="T29" fmla="*/ 13 w 13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8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65" name="Freeform 456"/>
                <p:cNvSpPr>
                  <a:spLocks noChangeAspect="1"/>
                </p:cNvSpPr>
                <p:nvPr/>
              </p:nvSpPr>
              <p:spPr bwMode="auto">
                <a:xfrm>
                  <a:off x="5574" y="1919"/>
                  <a:ext cx="21" cy="11"/>
                </a:xfrm>
                <a:custGeom>
                  <a:avLst/>
                  <a:gdLst>
                    <a:gd name="T0" fmla="*/ 0 w 21"/>
                    <a:gd name="T1" fmla="*/ 3 h 11"/>
                    <a:gd name="T2" fmla="*/ 0 w 21"/>
                    <a:gd name="T3" fmla="*/ 3 h 11"/>
                    <a:gd name="T4" fmla="*/ 8 w 21"/>
                    <a:gd name="T5" fmla="*/ 8 h 11"/>
                    <a:gd name="T6" fmla="*/ 21 w 21"/>
                    <a:gd name="T7" fmla="*/ 11 h 11"/>
                    <a:gd name="T8" fmla="*/ 21 w 21"/>
                    <a:gd name="T9" fmla="*/ 5 h 11"/>
                    <a:gd name="T10" fmla="*/ 11 w 21"/>
                    <a:gd name="T11" fmla="*/ 3 h 11"/>
                    <a:gd name="T12" fmla="*/ 3 w 21"/>
                    <a:gd name="T13" fmla="*/ 0 h 11"/>
                    <a:gd name="T14" fmla="*/ 3 w 21"/>
                    <a:gd name="T15" fmla="*/ 0 h 11"/>
                    <a:gd name="T16" fmla="*/ 0 w 21"/>
                    <a:gd name="T17" fmla="*/ 3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"/>
                    <a:gd name="T28" fmla="*/ 0 h 11"/>
                    <a:gd name="T29" fmla="*/ 21 w 21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" h="11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8"/>
                      </a:lnTo>
                      <a:lnTo>
                        <a:pt x="21" y="11"/>
                      </a:lnTo>
                      <a:lnTo>
                        <a:pt x="21" y="5"/>
                      </a:lnTo>
                      <a:lnTo>
                        <a:pt x="11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66" name="Freeform 457"/>
                <p:cNvSpPr>
                  <a:spLocks noChangeAspect="1"/>
                </p:cNvSpPr>
                <p:nvPr/>
              </p:nvSpPr>
              <p:spPr bwMode="auto">
                <a:xfrm>
                  <a:off x="5564" y="1909"/>
                  <a:ext cx="13" cy="13"/>
                </a:xfrm>
                <a:custGeom>
                  <a:avLst/>
                  <a:gdLst>
                    <a:gd name="T0" fmla="*/ 2 w 13"/>
                    <a:gd name="T1" fmla="*/ 2 h 13"/>
                    <a:gd name="T2" fmla="*/ 0 w 13"/>
                    <a:gd name="T3" fmla="*/ 2 h 13"/>
                    <a:gd name="T4" fmla="*/ 5 w 13"/>
                    <a:gd name="T5" fmla="*/ 8 h 13"/>
                    <a:gd name="T6" fmla="*/ 10 w 13"/>
                    <a:gd name="T7" fmla="*/ 13 h 13"/>
                    <a:gd name="T8" fmla="*/ 13 w 13"/>
                    <a:gd name="T9" fmla="*/ 10 h 13"/>
                    <a:gd name="T10" fmla="*/ 7 w 13"/>
                    <a:gd name="T11" fmla="*/ 5 h 13"/>
                    <a:gd name="T12" fmla="*/ 2 w 13"/>
                    <a:gd name="T13" fmla="*/ 0 h 13"/>
                    <a:gd name="T14" fmla="*/ 0 w 13"/>
                    <a:gd name="T15" fmla="*/ 0 h 13"/>
                    <a:gd name="T16" fmla="*/ 2 w 13"/>
                    <a:gd name="T17" fmla="*/ 0 h 13"/>
                    <a:gd name="T18" fmla="*/ 0 w 13"/>
                    <a:gd name="T19" fmla="*/ 0 h 13"/>
                    <a:gd name="T20" fmla="*/ 0 w 13"/>
                    <a:gd name="T21" fmla="*/ 0 h 13"/>
                    <a:gd name="T22" fmla="*/ 2 w 13"/>
                    <a:gd name="T23" fmla="*/ 2 h 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13"/>
                    <a:gd name="T38" fmla="*/ 13 w 13"/>
                    <a:gd name="T39" fmla="*/ 13 h 1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13"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5" y="8"/>
                      </a:lnTo>
                      <a:lnTo>
                        <a:pt x="10" y="13"/>
                      </a:lnTo>
                      <a:lnTo>
                        <a:pt x="13" y="10"/>
                      </a:lnTo>
                      <a:lnTo>
                        <a:pt x="7" y="5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67" name="Freeform 458"/>
                <p:cNvSpPr>
                  <a:spLocks noChangeAspect="1"/>
                </p:cNvSpPr>
                <p:nvPr/>
              </p:nvSpPr>
              <p:spPr bwMode="auto">
                <a:xfrm>
                  <a:off x="5556" y="1909"/>
                  <a:ext cx="10" cy="8"/>
                </a:xfrm>
                <a:custGeom>
                  <a:avLst/>
                  <a:gdLst>
                    <a:gd name="T0" fmla="*/ 2 w 10"/>
                    <a:gd name="T1" fmla="*/ 8 h 8"/>
                    <a:gd name="T2" fmla="*/ 5 w 10"/>
                    <a:gd name="T3" fmla="*/ 8 h 8"/>
                    <a:gd name="T4" fmla="*/ 10 w 10"/>
                    <a:gd name="T5" fmla="*/ 2 h 8"/>
                    <a:gd name="T6" fmla="*/ 8 w 10"/>
                    <a:gd name="T7" fmla="*/ 0 h 8"/>
                    <a:gd name="T8" fmla="*/ 2 w 10"/>
                    <a:gd name="T9" fmla="*/ 5 h 8"/>
                    <a:gd name="T10" fmla="*/ 2 w 10"/>
                    <a:gd name="T11" fmla="*/ 8 h 8"/>
                    <a:gd name="T12" fmla="*/ 2 w 10"/>
                    <a:gd name="T13" fmla="*/ 5 h 8"/>
                    <a:gd name="T14" fmla="*/ 0 w 10"/>
                    <a:gd name="T15" fmla="*/ 8 h 8"/>
                    <a:gd name="T16" fmla="*/ 2 w 10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8"/>
                    <a:gd name="T29" fmla="*/ 10 w 10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8">
                      <a:moveTo>
                        <a:pt x="2" y="8"/>
                      </a:moveTo>
                      <a:lnTo>
                        <a:pt x="5" y="8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2" y="5"/>
                      </a:lnTo>
                      <a:lnTo>
                        <a:pt x="2" y="8"/>
                      </a:lnTo>
                      <a:lnTo>
                        <a:pt x="2" y="5"/>
                      </a:lnTo>
                      <a:lnTo>
                        <a:pt x="0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68" name="Freeform 459"/>
                <p:cNvSpPr>
                  <a:spLocks noChangeAspect="1"/>
                </p:cNvSpPr>
                <p:nvPr/>
              </p:nvSpPr>
              <p:spPr bwMode="auto">
                <a:xfrm>
                  <a:off x="5488" y="1885"/>
                  <a:ext cx="21" cy="34"/>
                </a:xfrm>
                <a:custGeom>
                  <a:avLst/>
                  <a:gdLst>
                    <a:gd name="T0" fmla="*/ 5 w 21"/>
                    <a:gd name="T1" fmla="*/ 34 h 34"/>
                    <a:gd name="T2" fmla="*/ 3 w 21"/>
                    <a:gd name="T3" fmla="*/ 26 h 34"/>
                    <a:gd name="T4" fmla="*/ 0 w 21"/>
                    <a:gd name="T5" fmla="*/ 19 h 34"/>
                    <a:gd name="T6" fmla="*/ 0 w 21"/>
                    <a:gd name="T7" fmla="*/ 16 h 34"/>
                    <a:gd name="T8" fmla="*/ 0 w 21"/>
                    <a:gd name="T9" fmla="*/ 11 h 34"/>
                    <a:gd name="T10" fmla="*/ 5 w 21"/>
                    <a:gd name="T11" fmla="*/ 8 h 34"/>
                    <a:gd name="T12" fmla="*/ 8 w 21"/>
                    <a:gd name="T13" fmla="*/ 8 h 34"/>
                    <a:gd name="T14" fmla="*/ 8 w 21"/>
                    <a:gd name="T15" fmla="*/ 6 h 34"/>
                    <a:gd name="T16" fmla="*/ 3 w 21"/>
                    <a:gd name="T17" fmla="*/ 3 h 34"/>
                    <a:gd name="T18" fmla="*/ 5 w 21"/>
                    <a:gd name="T19" fmla="*/ 0 h 34"/>
                    <a:gd name="T20" fmla="*/ 13 w 21"/>
                    <a:gd name="T21" fmla="*/ 0 h 34"/>
                    <a:gd name="T22" fmla="*/ 18 w 21"/>
                    <a:gd name="T23" fmla="*/ 3 h 34"/>
                    <a:gd name="T24" fmla="*/ 18 w 21"/>
                    <a:gd name="T25" fmla="*/ 3 h 34"/>
                    <a:gd name="T26" fmla="*/ 21 w 21"/>
                    <a:gd name="T27" fmla="*/ 13 h 34"/>
                    <a:gd name="T28" fmla="*/ 18 w 21"/>
                    <a:gd name="T29" fmla="*/ 32 h 34"/>
                    <a:gd name="T30" fmla="*/ 10 w 21"/>
                    <a:gd name="T31" fmla="*/ 34 h 34"/>
                    <a:gd name="T32" fmla="*/ 5 w 21"/>
                    <a:gd name="T33" fmla="*/ 34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1"/>
                    <a:gd name="T52" fmla="*/ 0 h 34"/>
                    <a:gd name="T53" fmla="*/ 21 w 21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1" h="34">
                      <a:moveTo>
                        <a:pt x="5" y="34"/>
                      </a:moveTo>
                      <a:lnTo>
                        <a:pt x="3" y="26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5" y="8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8" y="3"/>
                      </a:lnTo>
                      <a:lnTo>
                        <a:pt x="21" y="13"/>
                      </a:lnTo>
                      <a:lnTo>
                        <a:pt x="18" y="32"/>
                      </a:lnTo>
                      <a:lnTo>
                        <a:pt x="10" y="34"/>
                      </a:lnTo>
                      <a:lnTo>
                        <a:pt x="5" y="34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69" name="Freeform 460"/>
                <p:cNvSpPr>
                  <a:spLocks noChangeAspect="1"/>
                </p:cNvSpPr>
                <p:nvPr/>
              </p:nvSpPr>
              <p:spPr bwMode="auto">
                <a:xfrm>
                  <a:off x="5485" y="1904"/>
                  <a:ext cx="11" cy="15"/>
                </a:xfrm>
                <a:custGeom>
                  <a:avLst/>
                  <a:gdLst>
                    <a:gd name="T0" fmla="*/ 0 w 11"/>
                    <a:gd name="T1" fmla="*/ 2 h 15"/>
                    <a:gd name="T2" fmla="*/ 0 w 11"/>
                    <a:gd name="T3" fmla="*/ 2 h 15"/>
                    <a:gd name="T4" fmla="*/ 6 w 11"/>
                    <a:gd name="T5" fmla="*/ 10 h 15"/>
                    <a:gd name="T6" fmla="*/ 6 w 11"/>
                    <a:gd name="T7" fmla="*/ 15 h 15"/>
                    <a:gd name="T8" fmla="*/ 11 w 11"/>
                    <a:gd name="T9" fmla="*/ 15 h 15"/>
                    <a:gd name="T10" fmla="*/ 8 w 11"/>
                    <a:gd name="T11" fmla="*/ 7 h 15"/>
                    <a:gd name="T12" fmla="*/ 6 w 11"/>
                    <a:gd name="T13" fmla="*/ 0 h 15"/>
                    <a:gd name="T14" fmla="*/ 6 w 11"/>
                    <a:gd name="T15" fmla="*/ 0 h 15"/>
                    <a:gd name="T16" fmla="*/ 0 w 11"/>
                    <a:gd name="T17" fmla="*/ 2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5"/>
                    <a:gd name="T29" fmla="*/ 11 w 11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6" y="10"/>
                      </a:lnTo>
                      <a:lnTo>
                        <a:pt x="6" y="15"/>
                      </a:lnTo>
                      <a:lnTo>
                        <a:pt x="11" y="15"/>
                      </a:lnTo>
                      <a:lnTo>
                        <a:pt x="8" y="7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70" name="Freeform 461"/>
                <p:cNvSpPr>
                  <a:spLocks noChangeAspect="1"/>
                </p:cNvSpPr>
                <p:nvPr/>
              </p:nvSpPr>
              <p:spPr bwMode="auto">
                <a:xfrm>
                  <a:off x="5485" y="1891"/>
                  <a:ext cx="11" cy="15"/>
                </a:xfrm>
                <a:custGeom>
                  <a:avLst/>
                  <a:gdLst>
                    <a:gd name="T0" fmla="*/ 11 w 11"/>
                    <a:gd name="T1" fmla="*/ 0 h 15"/>
                    <a:gd name="T2" fmla="*/ 11 w 11"/>
                    <a:gd name="T3" fmla="*/ 0 h 15"/>
                    <a:gd name="T4" fmla="*/ 6 w 11"/>
                    <a:gd name="T5" fmla="*/ 2 h 15"/>
                    <a:gd name="T6" fmla="*/ 3 w 11"/>
                    <a:gd name="T7" fmla="*/ 5 h 15"/>
                    <a:gd name="T8" fmla="*/ 0 w 11"/>
                    <a:gd name="T9" fmla="*/ 10 h 15"/>
                    <a:gd name="T10" fmla="*/ 0 w 11"/>
                    <a:gd name="T11" fmla="*/ 15 h 15"/>
                    <a:gd name="T12" fmla="*/ 6 w 11"/>
                    <a:gd name="T13" fmla="*/ 13 h 15"/>
                    <a:gd name="T14" fmla="*/ 6 w 11"/>
                    <a:gd name="T15" fmla="*/ 10 h 15"/>
                    <a:gd name="T16" fmla="*/ 6 w 11"/>
                    <a:gd name="T17" fmla="*/ 7 h 15"/>
                    <a:gd name="T18" fmla="*/ 8 w 11"/>
                    <a:gd name="T19" fmla="*/ 5 h 15"/>
                    <a:gd name="T20" fmla="*/ 11 w 11"/>
                    <a:gd name="T21" fmla="*/ 2 h 15"/>
                    <a:gd name="T22" fmla="*/ 11 w 11"/>
                    <a:gd name="T23" fmla="*/ 2 h 15"/>
                    <a:gd name="T24" fmla="*/ 11 w 11"/>
                    <a:gd name="T25" fmla="*/ 0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"/>
                    <a:gd name="T40" fmla="*/ 0 h 15"/>
                    <a:gd name="T41" fmla="*/ 11 w 11"/>
                    <a:gd name="T42" fmla="*/ 15 h 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" h="15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6" y="2"/>
                      </a:lnTo>
                      <a:lnTo>
                        <a:pt x="3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6" y="13"/>
                      </a:lnTo>
                      <a:lnTo>
                        <a:pt x="6" y="10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11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71" name="Freeform 462"/>
                <p:cNvSpPr>
                  <a:spLocks noChangeAspect="1"/>
                </p:cNvSpPr>
                <p:nvPr/>
              </p:nvSpPr>
              <p:spPr bwMode="auto">
                <a:xfrm>
                  <a:off x="5488" y="1885"/>
                  <a:ext cx="8" cy="8"/>
                </a:xfrm>
                <a:custGeom>
                  <a:avLst/>
                  <a:gdLst>
                    <a:gd name="T0" fmla="*/ 0 w 8"/>
                    <a:gd name="T1" fmla="*/ 0 h 8"/>
                    <a:gd name="T2" fmla="*/ 3 w 8"/>
                    <a:gd name="T3" fmla="*/ 3 h 8"/>
                    <a:gd name="T4" fmla="*/ 5 w 8"/>
                    <a:gd name="T5" fmla="*/ 6 h 8"/>
                    <a:gd name="T6" fmla="*/ 8 w 8"/>
                    <a:gd name="T7" fmla="*/ 6 h 8"/>
                    <a:gd name="T8" fmla="*/ 8 w 8"/>
                    <a:gd name="T9" fmla="*/ 8 h 8"/>
                    <a:gd name="T10" fmla="*/ 8 w 8"/>
                    <a:gd name="T11" fmla="*/ 3 h 8"/>
                    <a:gd name="T12" fmla="*/ 3 w 8"/>
                    <a:gd name="T13" fmla="*/ 0 h 8"/>
                    <a:gd name="T14" fmla="*/ 5 w 8"/>
                    <a:gd name="T15" fmla="*/ 3 h 8"/>
                    <a:gd name="T16" fmla="*/ 0 w 8"/>
                    <a:gd name="T17" fmla="*/ 0 h 8"/>
                    <a:gd name="T18" fmla="*/ 0 w 8"/>
                    <a:gd name="T19" fmla="*/ 3 h 8"/>
                    <a:gd name="T20" fmla="*/ 3 w 8"/>
                    <a:gd name="T21" fmla="*/ 3 h 8"/>
                    <a:gd name="T22" fmla="*/ 0 w 8"/>
                    <a:gd name="T23" fmla="*/ 0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8"/>
                    <a:gd name="T38" fmla="*/ 8 w 8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8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5" y="6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8" y="3"/>
                      </a:lnTo>
                      <a:lnTo>
                        <a:pt x="3" y="0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72" name="Freeform 463"/>
                <p:cNvSpPr>
                  <a:spLocks noChangeAspect="1"/>
                </p:cNvSpPr>
                <p:nvPr/>
              </p:nvSpPr>
              <p:spPr bwMode="auto">
                <a:xfrm>
                  <a:off x="5488" y="1883"/>
                  <a:ext cx="13" cy="5"/>
                </a:xfrm>
                <a:custGeom>
                  <a:avLst/>
                  <a:gdLst>
                    <a:gd name="T0" fmla="*/ 13 w 13"/>
                    <a:gd name="T1" fmla="*/ 0 h 5"/>
                    <a:gd name="T2" fmla="*/ 13 w 13"/>
                    <a:gd name="T3" fmla="*/ 0 h 5"/>
                    <a:gd name="T4" fmla="*/ 5 w 13"/>
                    <a:gd name="T5" fmla="*/ 0 h 5"/>
                    <a:gd name="T6" fmla="*/ 0 w 13"/>
                    <a:gd name="T7" fmla="*/ 2 h 5"/>
                    <a:gd name="T8" fmla="*/ 5 w 13"/>
                    <a:gd name="T9" fmla="*/ 5 h 5"/>
                    <a:gd name="T10" fmla="*/ 5 w 13"/>
                    <a:gd name="T11" fmla="*/ 5 h 5"/>
                    <a:gd name="T12" fmla="*/ 13 w 13"/>
                    <a:gd name="T13" fmla="*/ 2 h 5"/>
                    <a:gd name="T14" fmla="*/ 13 w 13"/>
                    <a:gd name="T15" fmla="*/ 2 h 5"/>
                    <a:gd name="T16" fmla="*/ 13 w 13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5"/>
                    <a:gd name="T29" fmla="*/ 13 w 13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5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13" y="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73" name="Freeform 464"/>
                <p:cNvSpPr>
                  <a:spLocks noChangeAspect="1"/>
                </p:cNvSpPr>
                <p:nvPr/>
              </p:nvSpPr>
              <p:spPr bwMode="auto">
                <a:xfrm>
                  <a:off x="5501" y="1883"/>
                  <a:ext cx="8" cy="8"/>
                </a:xfrm>
                <a:custGeom>
                  <a:avLst/>
                  <a:gdLst>
                    <a:gd name="T0" fmla="*/ 8 w 8"/>
                    <a:gd name="T1" fmla="*/ 5 h 8"/>
                    <a:gd name="T2" fmla="*/ 8 w 8"/>
                    <a:gd name="T3" fmla="*/ 8 h 8"/>
                    <a:gd name="T4" fmla="*/ 8 w 8"/>
                    <a:gd name="T5" fmla="*/ 2 h 8"/>
                    <a:gd name="T6" fmla="*/ 0 w 8"/>
                    <a:gd name="T7" fmla="*/ 0 h 8"/>
                    <a:gd name="T8" fmla="*/ 0 w 8"/>
                    <a:gd name="T9" fmla="*/ 2 h 8"/>
                    <a:gd name="T10" fmla="*/ 5 w 8"/>
                    <a:gd name="T11" fmla="*/ 8 h 8"/>
                    <a:gd name="T12" fmla="*/ 5 w 8"/>
                    <a:gd name="T13" fmla="*/ 5 h 8"/>
                    <a:gd name="T14" fmla="*/ 5 w 8"/>
                    <a:gd name="T15" fmla="*/ 8 h 8"/>
                    <a:gd name="T16" fmla="*/ 8 w 8"/>
                    <a:gd name="T17" fmla="*/ 5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8"/>
                    <a:gd name="T29" fmla="*/ 8 w 8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8">
                      <a:moveTo>
                        <a:pt x="8" y="5"/>
                      </a:moveTo>
                      <a:lnTo>
                        <a:pt x="8" y="8"/>
                      </a:lnTo>
                      <a:lnTo>
                        <a:pt x="8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5" y="8"/>
                      </a:lnTo>
                      <a:lnTo>
                        <a:pt x="5" y="5"/>
                      </a:lnTo>
                      <a:lnTo>
                        <a:pt x="5" y="8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74" name="Freeform 465"/>
                <p:cNvSpPr>
                  <a:spLocks noChangeAspect="1"/>
                </p:cNvSpPr>
                <p:nvPr/>
              </p:nvSpPr>
              <p:spPr bwMode="auto">
                <a:xfrm>
                  <a:off x="5504" y="1888"/>
                  <a:ext cx="7" cy="29"/>
                </a:xfrm>
                <a:custGeom>
                  <a:avLst/>
                  <a:gdLst>
                    <a:gd name="T0" fmla="*/ 5 w 7"/>
                    <a:gd name="T1" fmla="*/ 29 h 29"/>
                    <a:gd name="T2" fmla="*/ 5 w 7"/>
                    <a:gd name="T3" fmla="*/ 29 h 29"/>
                    <a:gd name="T4" fmla="*/ 7 w 7"/>
                    <a:gd name="T5" fmla="*/ 10 h 29"/>
                    <a:gd name="T6" fmla="*/ 5 w 7"/>
                    <a:gd name="T7" fmla="*/ 0 h 29"/>
                    <a:gd name="T8" fmla="*/ 2 w 7"/>
                    <a:gd name="T9" fmla="*/ 3 h 29"/>
                    <a:gd name="T10" fmla="*/ 2 w 7"/>
                    <a:gd name="T11" fmla="*/ 10 h 29"/>
                    <a:gd name="T12" fmla="*/ 0 w 7"/>
                    <a:gd name="T13" fmla="*/ 29 h 29"/>
                    <a:gd name="T14" fmla="*/ 0 w 7"/>
                    <a:gd name="T15" fmla="*/ 29 h 29"/>
                    <a:gd name="T16" fmla="*/ 5 w 7"/>
                    <a:gd name="T17" fmla="*/ 29 h 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29"/>
                    <a:gd name="T29" fmla="*/ 7 w 7"/>
                    <a:gd name="T30" fmla="*/ 29 h 2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29">
                      <a:moveTo>
                        <a:pt x="5" y="29"/>
                      </a:moveTo>
                      <a:lnTo>
                        <a:pt x="5" y="29"/>
                      </a:lnTo>
                      <a:lnTo>
                        <a:pt x="7" y="1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2" y="10"/>
                      </a:lnTo>
                      <a:lnTo>
                        <a:pt x="0" y="29"/>
                      </a:lnTo>
                      <a:lnTo>
                        <a:pt x="5" y="2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75" name="Freeform 466"/>
                <p:cNvSpPr>
                  <a:spLocks noChangeAspect="1"/>
                </p:cNvSpPr>
                <p:nvPr/>
              </p:nvSpPr>
              <p:spPr bwMode="auto">
                <a:xfrm>
                  <a:off x="5491" y="1917"/>
                  <a:ext cx="18" cy="5"/>
                </a:xfrm>
                <a:custGeom>
                  <a:avLst/>
                  <a:gdLst>
                    <a:gd name="T0" fmla="*/ 0 w 18"/>
                    <a:gd name="T1" fmla="*/ 2 h 5"/>
                    <a:gd name="T2" fmla="*/ 2 w 18"/>
                    <a:gd name="T3" fmla="*/ 5 h 5"/>
                    <a:gd name="T4" fmla="*/ 7 w 18"/>
                    <a:gd name="T5" fmla="*/ 5 h 5"/>
                    <a:gd name="T6" fmla="*/ 18 w 18"/>
                    <a:gd name="T7" fmla="*/ 0 h 5"/>
                    <a:gd name="T8" fmla="*/ 13 w 18"/>
                    <a:gd name="T9" fmla="*/ 0 h 5"/>
                    <a:gd name="T10" fmla="*/ 7 w 18"/>
                    <a:gd name="T11" fmla="*/ 0 h 5"/>
                    <a:gd name="T12" fmla="*/ 2 w 18"/>
                    <a:gd name="T13" fmla="*/ 0 h 5"/>
                    <a:gd name="T14" fmla="*/ 5 w 18"/>
                    <a:gd name="T15" fmla="*/ 2 h 5"/>
                    <a:gd name="T16" fmla="*/ 0 w 18"/>
                    <a:gd name="T17" fmla="*/ 2 h 5"/>
                    <a:gd name="T18" fmla="*/ 0 w 18"/>
                    <a:gd name="T19" fmla="*/ 5 h 5"/>
                    <a:gd name="T20" fmla="*/ 2 w 18"/>
                    <a:gd name="T21" fmla="*/ 5 h 5"/>
                    <a:gd name="T22" fmla="*/ 0 w 18"/>
                    <a:gd name="T23" fmla="*/ 2 h 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8"/>
                    <a:gd name="T37" fmla="*/ 0 h 5"/>
                    <a:gd name="T38" fmla="*/ 18 w 18"/>
                    <a:gd name="T39" fmla="*/ 5 h 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8" h="5">
                      <a:moveTo>
                        <a:pt x="0" y="2"/>
                      </a:moveTo>
                      <a:lnTo>
                        <a:pt x="2" y="5"/>
                      </a:lnTo>
                      <a:lnTo>
                        <a:pt x="7" y="5"/>
                      </a:lnTo>
                      <a:lnTo>
                        <a:pt x="18" y="0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76" name="Freeform 467"/>
                <p:cNvSpPr>
                  <a:spLocks noChangeAspect="1"/>
                </p:cNvSpPr>
                <p:nvPr/>
              </p:nvSpPr>
              <p:spPr bwMode="auto">
                <a:xfrm>
                  <a:off x="5457" y="1898"/>
                  <a:ext cx="28" cy="24"/>
                </a:xfrm>
                <a:custGeom>
                  <a:avLst/>
                  <a:gdLst>
                    <a:gd name="T0" fmla="*/ 23 w 28"/>
                    <a:gd name="T1" fmla="*/ 0 h 24"/>
                    <a:gd name="T2" fmla="*/ 23 w 28"/>
                    <a:gd name="T3" fmla="*/ 8 h 24"/>
                    <a:gd name="T4" fmla="*/ 28 w 28"/>
                    <a:gd name="T5" fmla="*/ 16 h 24"/>
                    <a:gd name="T6" fmla="*/ 23 w 28"/>
                    <a:gd name="T7" fmla="*/ 16 h 24"/>
                    <a:gd name="T8" fmla="*/ 13 w 28"/>
                    <a:gd name="T9" fmla="*/ 19 h 24"/>
                    <a:gd name="T10" fmla="*/ 13 w 28"/>
                    <a:gd name="T11" fmla="*/ 21 h 24"/>
                    <a:gd name="T12" fmla="*/ 13 w 28"/>
                    <a:gd name="T13" fmla="*/ 21 h 24"/>
                    <a:gd name="T14" fmla="*/ 10 w 28"/>
                    <a:gd name="T15" fmla="*/ 21 h 24"/>
                    <a:gd name="T16" fmla="*/ 7 w 28"/>
                    <a:gd name="T17" fmla="*/ 24 h 24"/>
                    <a:gd name="T18" fmla="*/ 2 w 28"/>
                    <a:gd name="T19" fmla="*/ 21 h 24"/>
                    <a:gd name="T20" fmla="*/ 0 w 28"/>
                    <a:gd name="T21" fmla="*/ 16 h 24"/>
                    <a:gd name="T22" fmla="*/ 0 w 28"/>
                    <a:gd name="T23" fmla="*/ 8 h 24"/>
                    <a:gd name="T24" fmla="*/ 0 w 28"/>
                    <a:gd name="T25" fmla="*/ 3 h 24"/>
                    <a:gd name="T26" fmla="*/ 13 w 28"/>
                    <a:gd name="T27" fmla="*/ 0 h 24"/>
                    <a:gd name="T28" fmla="*/ 23 w 28"/>
                    <a:gd name="T29" fmla="*/ 0 h 2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8"/>
                    <a:gd name="T46" fmla="*/ 0 h 24"/>
                    <a:gd name="T47" fmla="*/ 28 w 28"/>
                    <a:gd name="T48" fmla="*/ 24 h 2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8" h="24">
                      <a:moveTo>
                        <a:pt x="23" y="0"/>
                      </a:moveTo>
                      <a:lnTo>
                        <a:pt x="23" y="8"/>
                      </a:lnTo>
                      <a:lnTo>
                        <a:pt x="28" y="16"/>
                      </a:lnTo>
                      <a:lnTo>
                        <a:pt x="23" y="16"/>
                      </a:lnTo>
                      <a:lnTo>
                        <a:pt x="13" y="19"/>
                      </a:lnTo>
                      <a:lnTo>
                        <a:pt x="13" y="21"/>
                      </a:lnTo>
                      <a:lnTo>
                        <a:pt x="10" y="21"/>
                      </a:lnTo>
                      <a:lnTo>
                        <a:pt x="7" y="24"/>
                      </a:lnTo>
                      <a:lnTo>
                        <a:pt x="2" y="21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1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77" name="Freeform 468"/>
                <p:cNvSpPr>
                  <a:spLocks noChangeAspect="1"/>
                </p:cNvSpPr>
                <p:nvPr/>
              </p:nvSpPr>
              <p:spPr bwMode="auto">
                <a:xfrm>
                  <a:off x="5477" y="1898"/>
                  <a:ext cx="11" cy="19"/>
                </a:xfrm>
                <a:custGeom>
                  <a:avLst/>
                  <a:gdLst>
                    <a:gd name="T0" fmla="*/ 11 w 11"/>
                    <a:gd name="T1" fmla="*/ 13 h 19"/>
                    <a:gd name="T2" fmla="*/ 11 w 11"/>
                    <a:gd name="T3" fmla="*/ 13 h 19"/>
                    <a:gd name="T4" fmla="*/ 6 w 11"/>
                    <a:gd name="T5" fmla="*/ 6 h 19"/>
                    <a:gd name="T6" fmla="*/ 3 w 11"/>
                    <a:gd name="T7" fmla="*/ 0 h 19"/>
                    <a:gd name="T8" fmla="*/ 0 w 11"/>
                    <a:gd name="T9" fmla="*/ 0 h 19"/>
                    <a:gd name="T10" fmla="*/ 3 w 11"/>
                    <a:gd name="T11" fmla="*/ 8 h 19"/>
                    <a:gd name="T12" fmla="*/ 8 w 11"/>
                    <a:gd name="T13" fmla="*/ 19 h 19"/>
                    <a:gd name="T14" fmla="*/ 8 w 11"/>
                    <a:gd name="T15" fmla="*/ 19 h 19"/>
                    <a:gd name="T16" fmla="*/ 11 w 11"/>
                    <a:gd name="T17" fmla="*/ 13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9"/>
                    <a:gd name="T29" fmla="*/ 11 w 11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9">
                      <a:moveTo>
                        <a:pt x="11" y="13"/>
                      </a:moveTo>
                      <a:lnTo>
                        <a:pt x="11" y="13"/>
                      </a:lnTo>
                      <a:lnTo>
                        <a:pt x="6" y="6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8"/>
                      </a:lnTo>
                      <a:lnTo>
                        <a:pt x="8" y="19"/>
                      </a:lnTo>
                      <a:lnTo>
                        <a:pt x="11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78" name="Freeform 469"/>
                <p:cNvSpPr>
                  <a:spLocks noChangeAspect="1"/>
                </p:cNvSpPr>
                <p:nvPr/>
              </p:nvSpPr>
              <p:spPr bwMode="auto">
                <a:xfrm>
                  <a:off x="5470" y="1911"/>
                  <a:ext cx="18" cy="6"/>
                </a:xfrm>
                <a:custGeom>
                  <a:avLst/>
                  <a:gdLst>
                    <a:gd name="T0" fmla="*/ 2 w 18"/>
                    <a:gd name="T1" fmla="*/ 6 h 6"/>
                    <a:gd name="T2" fmla="*/ 2 w 18"/>
                    <a:gd name="T3" fmla="*/ 6 h 6"/>
                    <a:gd name="T4" fmla="*/ 10 w 18"/>
                    <a:gd name="T5" fmla="*/ 3 h 6"/>
                    <a:gd name="T6" fmla="*/ 18 w 18"/>
                    <a:gd name="T7" fmla="*/ 0 h 6"/>
                    <a:gd name="T8" fmla="*/ 15 w 18"/>
                    <a:gd name="T9" fmla="*/ 6 h 6"/>
                    <a:gd name="T10" fmla="*/ 10 w 18"/>
                    <a:gd name="T11" fmla="*/ 0 h 6"/>
                    <a:gd name="T12" fmla="*/ 0 w 18"/>
                    <a:gd name="T13" fmla="*/ 6 h 6"/>
                    <a:gd name="T14" fmla="*/ 0 w 18"/>
                    <a:gd name="T15" fmla="*/ 6 h 6"/>
                    <a:gd name="T16" fmla="*/ 2 w 18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6"/>
                    <a:gd name="T29" fmla="*/ 18 w 18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6">
                      <a:moveTo>
                        <a:pt x="2" y="6"/>
                      </a:moveTo>
                      <a:lnTo>
                        <a:pt x="2" y="6"/>
                      </a:lnTo>
                      <a:lnTo>
                        <a:pt x="10" y="3"/>
                      </a:lnTo>
                      <a:lnTo>
                        <a:pt x="18" y="0"/>
                      </a:lnTo>
                      <a:lnTo>
                        <a:pt x="15" y="6"/>
                      </a:lnTo>
                      <a:lnTo>
                        <a:pt x="10" y="0"/>
                      </a:lnTo>
                      <a:lnTo>
                        <a:pt x="0" y="6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79" name="Freeform 470"/>
                <p:cNvSpPr>
                  <a:spLocks noChangeAspect="1"/>
                </p:cNvSpPr>
                <p:nvPr/>
              </p:nvSpPr>
              <p:spPr bwMode="auto">
                <a:xfrm>
                  <a:off x="5467" y="1917"/>
                  <a:ext cx="5" cy="5"/>
                </a:xfrm>
                <a:custGeom>
                  <a:avLst/>
                  <a:gdLst>
                    <a:gd name="T0" fmla="*/ 3 w 5"/>
                    <a:gd name="T1" fmla="*/ 5 h 5"/>
                    <a:gd name="T2" fmla="*/ 0 w 5"/>
                    <a:gd name="T3" fmla="*/ 2 h 5"/>
                    <a:gd name="T4" fmla="*/ 5 w 5"/>
                    <a:gd name="T5" fmla="*/ 5 h 5"/>
                    <a:gd name="T6" fmla="*/ 5 w 5"/>
                    <a:gd name="T7" fmla="*/ 0 h 5"/>
                    <a:gd name="T8" fmla="*/ 3 w 5"/>
                    <a:gd name="T9" fmla="*/ 0 h 5"/>
                    <a:gd name="T10" fmla="*/ 0 w 5"/>
                    <a:gd name="T11" fmla="*/ 2 h 5"/>
                    <a:gd name="T12" fmla="*/ 5 w 5"/>
                    <a:gd name="T13" fmla="*/ 2 h 5"/>
                    <a:gd name="T14" fmla="*/ 3 w 5"/>
                    <a:gd name="T15" fmla="*/ 0 h 5"/>
                    <a:gd name="T16" fmla="*/ 5 w 5"/>
                    <a:gd name="T17" fmla="*/ 2 h 5"/>
                    <a:gd name="T18" fmla="*/ 5 w 5"/>
                    <a:gd name="T19" fmla="*/ 0 h 5"/>
                    <a:gd name="T20" fmla="*/ 3 w 5"/>
                    <a:gd name="T21" fmla="*/ 0 h 5"/>
                    <a:gd name="T22" fmla="*/ 3 w 5"/>
                    <a:gd name="T23" fmla="*/ 5 h 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"/>
                    <a:gd name="T37" fmla="*/ 0 h 5"/>
                    <a:gd name="T38" fmla="*/ 5 w 5"/>
                    <a:gd name="T39" fmla="*/ 5 h 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" h="5">
                      <a:moveTo>
                        <a:pt x="3" y="5"/>
                      </a:move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5" y="2"/>
                      </a:ln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80" name="Freeform 471"/>
                <p:cNvSpPr>
                  <a:spLocks noChangeAspect="1"/>
                </p:cNvSpPr>
                <p:nvPr/>
              </p:nvSpPr>
              <p:spPr bwMode="auto">
                <a:xfrm>
                  <a:off x="5462" y="1917"/>
                  <a:ext cx="8" cy="7"/>
                </a:xfrm>
                <a:custGeom>
                  <a:avLst/>
                  <a:gdLst>
                    <a:gd name="T0" fmla="*/ 2 w 8"/>
                    <a:gd name="T1" fmla="*/ 7 h 7"/>
                    <a:gd name="T2" fmla="*/ 2 w 8"/>
                    <a:gd name="T3" fmla="*/ 7 h 7"/>
                    <a:gd name="T4" fmla="*/ 8 w 8"/>
                    <a:gd name="T5" fmla="*/ 5 h 7"/>
                    <a:gd name="T6" fmla="*/ 8 w 8"/>
                    <a:gd name="T7" fmla="*/ 5 h 7"/>
                    <a:gd name="T8" fmla="*/ 8 w 8"/>
                    <a:gd name="T9" fmla="*/ 0 h 7"/>
                    <a:gd name="T10" fmla="*/ 5 w 8"/>
                    <a:gd name="T11" fmla="*/ 2 h 7"/>
                    <a:gd name="T12" fmla="*/ 0 w 8"/>
                    <a:gd name="T13" fmla="*/ 5 h 7"/>
                    <a:gd name="T14" fmla="*/ 0 w 8"/>
                    <a:gd name="T15" fmla="*/ 5 h 7"/>
                    <a:gd name="T16" fmla="*/ 2 w 8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7"/>
                    <a:gd name="T29" fmla="*/ 8 w 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7">
                      <a:moveTo>
                        <a:pt x="2" y="7"/>
                      </a:moveTo>
                      <a:lnTo>
                        <a:pt x="2" y="7"/>
                      </a:lnTo>
                      <a:lnTo>
                        <a:pt x="8" y="5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81" name="Freeform 472"/>
                <p:cNvSpPr>
                  <a:spLocks noChangeAspect="1"/>
                </p:cNvSpPr>
                <p:nvPr/>
              </p:nvSpPr>
              <p:spPr bwMode="auto">
                <a:xfrm>
                  <a:off x="5454" y="1898"/>
                  <a:ext cx="10" cy="26"/>
                </a:xfrm>
                <a:custGeom>
                  <a:avLst/>
                  <a:gdLst>
                    <a:gd name="T0" fmla="*/ 3 w 10"/>
                    <a:gd name="T1" fmla="*/ 0 h 26"/>
                    <a:gd name="T2" fmla="*/ 3 w 10"/>
                    <a:gd name="T3" fmla="*/ 0 h 26"/>
                    <a:gd name="T4" fmla="*/ 0 w 10"/>
                    <a:gd name="T5" fmla="*/ 8 h 26"/>
                    <a:gd name="T6" fmla="*/ 3 w 10"/>
                    <a:gd name="T7" fmla="*/ 16 h 26"/>
                    <a:gd name="T8" fmla="*/ 5 w 10"/>
                    <a:gd name="T9" fmla="*/ 24 h 26"/>
                    <a:gd name="T10" fmla="*/ 10 w 10"/>
                    <a:gd name="T11" fmla="*/ 26 h 26"/>
                    <a:gd name="T12" fmla="*/ 8 w 10"/>
                    <a:gd name="T13" fmla="*/ 24 h 26"/>
                    <a:gd name="T14" fmla="*/ 8 w 10"/>
                    <a:gd name="T15" fmla="*/ 21 h 26"/>
                    <a:gd name="T16" fmla="*/ 5 w 10"/>
                    <a:gd name="T17" fmla="*/ 13 h 26"/>
                    <a:gd name="T18" fmla="*/ 5 w 10"/>
                    <a:gd name="T19" fmla="*/ 8 h 26"/>
                    <a:gd name="T20" fmla="*/ 5 w 10"/>
                    <a:gd name="T21" fmla="*/ 6 h 26"/>
                    <a:gd name="T22" fmla="*/ 5 w 10"/>
                    <a:gd name="T23" fmla="*/ 6 h 26"/>
                    <a:gd name="T24" fmla="*/ 3 w 10"/>
                    <a:gd name="T25" fmla="*/ 0 h 2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26"/>
                    <a:gd name="T41" fmla="*/ 10 w 10"/>
                    <a:gd name="T42" fmla="*/ 26 h 2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2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8"/>
                      </a:lnTo>
                      <a:lnTo>
                        <a:pt x="3" y="16"/>
                      </a:lnTo>
                      <a:lnTo>
                        <a:pt x="5" y="24"/>
                      </a:lnTo>
                      <a:lnTo>
                        <a:pt x="10" y="26"/>
                      </a:lnTo>
                      <a:lnTo>
                        <a:pt x="8" y="24"/>
                      </a:lnTo>
                      <a:lnTo>
                        <a:pt x="8" y="21"/>
                      </a:lnTo>
                      <a:lnTo>
                        <a:pt x="5" y="13"/>
                      </a:lnTo>
                      <a:lnTo>
                        <a:pt x="5" y="8"/>
                      </a:lnTo>
                      <a:lnTo>
                        <a:pt x="5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82" name="Freeform 473"/>
                <p:cNvSpPr>
                  <a:spLocks noChangeAspect="1"/>
                </p:cNvSpPr>
                <p:nvPr/>
              </p:nvSpPr>
              <p:spPr bwMode="auto">
                <a:xfrm>
                  <a:off x="5457" y="1896"/>
                  <a:ext cx="23" cy="8"/>
                </a:xfrm>
                <a:custGeom>
                  <a:avLst/>
                  <a:gdLst>
                    <a:gd name="T0" fmla="*/ 23 w 23"/>
                    <a:gd name="T1" fmla="*/ 2 h 8"/>
                    <a:gd name="T2" fmla="*/ 23 w 23"/>
                    <a:gd name="T3" fmla="*/ 0 h 8"/>
                    <a:gd name="T4" fmla="*/ 13 w 23"/>
                    <a:gd name="T5" fmla="*/ 2 h 8"/>
                    <a:gd name="T6" fmla="*/ 0 w 23"/>
                    <a:gd name="T7" fmla="*/ 2 h 8"/>
                    <a:gd name="T8" fmla="*/ 2 w 23"/>
                    <a:gd name="T9" fmla="*/ 8 h 8"/>
                    <a:gd name="T10" fmla="*/ 13 w 23"/>
                    <a:gd name="T11" fmla="*/ 5 h 8"/>
                    <a:gd name="T12" fmla="*/ 23 w 23"/>
                    <a:gd name="T13" fmla="*/ 2 h 8"/>
                    <a:gd name="T14" fmla="*/ 20 w 23"/>
                    <a:gd name="T15" fmla="*/ 2 h 8"/>
                    <a:gd name="T16" fmla="*/ 23 w 23"/>
                    <a:gd name="T17" fmla="*/ 2 h 8"/>
                    <a:gd name="T18" fmla="*/ 23 w 23"/>
                    <a:gd name="T19" fmla="*/ 0 h 8"/>
                    <a:gd name="T20" fmla="*/ 23 w 23"/>
                    <a:gd name="T21" fmla="*/ 0 h 8"/>
                    <a:gd name="T22" fmla="*/ 23 w 23"/>
                    <a:gd name="T23" fmla="*/ 2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3"/>
                    <a:gd name="T37" fmla="*/ 0 h 8"/>
                    <a:gd name="T38" fmla="*/ 23 w 23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3" h="8">
                      <a:moveTo>
                        <a:pt x="23" y="2"/>
                      </a:moveTo>
                      <a:lnTo>
                        <a:pt x="23" y="0"/>
                      </a:lnTo>
                      <a:lnTo>
                        <a:pt x="13" y="2"/>
                      </a:lnTo>
                      <a:lnTo>
                        <a:pt x="0" y="2"/>
                      </a:lnTo>
                      <a:lnTo>
                        <a:pt x="2" y="8"/>
                      </a:lnTo>
                      <a:lnTo>
                        <a:pt x="13" y="5"/>
                      </a:lnTo>
                      <a:lnTo>
                        <a:pt x="23" y="2"/>
                      </a:lnTo>
                      <a:lnTo>
                        <a:pt x="20" y="2"/>
                      </a:lnTo>
                      <a:lnTo>
                        <a:pt x="23" y="2"/>
                      </a:lnTo>
                      <a:lnTo>
                        <a:pt x="23" y="0"/>
                      </a:lnTo>
                      <a:lnTo>
                        <a:pt x="23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83" name="Freeform 474"/>
                <p:cNvSpPr>
                  <a:spLocks noChangeAspect="1"/>
                </p:cNvSpPr>
                <p:nvPr/>
              </p:nvSpPr>
              <p:spPr bwMode="auto">
                <a:xfrm>
                  <a:off x="5451" y="1938"/>
                  <a:ext cx="24" cy="23"/>
                </a:xfrm>
                <a:custGeom>
                  <a:avLst/>
                  <a:gdLst>
                    <a:gd name="T0" fmla="*/ 21 w 24"/>
                    <a:gd name="T1" fmla="*/ 0 h 23"/>
                    <a:gd name="T2" fmla="*/ 24 w 24"/>
                    <a:gd name="T3" fmla="*/ 2 h 23"/>
                    <a:gd name="T4" fmla="*/ 24 w 24"/>
                    <a:gd name="T5" fmla="*/ 7 h 23"/>
                    <a:gd name="T6" fmla="*/ 8 w 24"/>
                    <a:gd name="T7" fmla="*/ 18 h 23"/>
                    <a:gd name="T8" fmla="*/ 0 w 24"/>
                    <a:gd name="T9" fmla="*/ 23 h 23"/>
                    <a:gd name="T10" fmla="*/ 0 w 24"/>
                    <a:gd name="T11" fmla="*/ 20 h 23"/>
                    <a:gd name="T12" fmla="*/ 3 w 24"/>
                    <a:gd name="T13" fmla="*/ 13 h 23"/>
                    <a:gd name="T14" fmla="*/ 6 w 24"/>
                    <a:gd name="T15" fmla="*/ 7 h 23"/>
                    <a:gd name="T16" fmla="*/ 11 w 24"/>
                    <a:gd name="T17" fmla="*/ 5 h 23"/>
                    <a:gd name="T18" fmla="*/ 16 w 24"/>
                    <a:gd name="T19" fmla="*/ 2 h 23"/>
                    <a:gd name="T20" fmla="*/ 21 w 24"/>
                    <a:gd name="T21" fmla="*/ 0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"/>
                    <a:gd name="T34" fmla="*/ 0 h 23"/>
                    <a:gd name="T35" fmla="*/ 24 w 24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" h="23">
                      <a:moveTo>
                        <a:pt x="21" y="0"/>
                      </a:moveTo>
                      <a:lnTo>
                        <a:pt x="24" y="2"/>
                      </a:lnTo>
                      <a:lnTo>
                        <a:pt x="24" y="7"/>
                      </a:lnTo>
                      <a:lnTo>
                        <a:pt x="8" y="18"/>
                      </a:lnTo>
                      <a:lnTo>
                        <a:pt x="0" y="23"/>
                      </a:lnTo>
                      <a:lnTo>
                        <a:pt x="0" y="20"/>
                      </a:lnTo>
                      <a:lnTo>
                        <a:pt x="3" y="13"/>
                      </a:lnTo>
                      <a:lnTo>
                        <a:pt x="6" y="7"/>
                      </a:lnTo>
                      <a:lnTo>
                        <a:pt x="11" y="5"/>
                      </a:lnTo>
                      <a:lnTo>
                        <a:pt x="16" y="2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84" name="Freeform 475"/>
                <p:cNvSpPr>
                  <a:spLocks noChangeAspect="1"/>
                </p:cNvSpPr>
                <p:nvPr/>
              </p:nvSpPr>
              <p:spPr bwMode="auto">
                <a:xfrm>
                  <a:off x="5470" y="1935"/>
                  <a:ext cx="7" cy="13"/>
                </a:xfrm>
                <a:custGeom>
                  <a:avLst/>
                  <a:gdLst>
                    <a:gd name="T0" fmla="*/ 5 w 7"/>
                    <a:gd name="T1" fmla="*/ 13 h 13"/>
                    <a:gd name="T2" fmla="*/ 5 w 7"/>
                    <a:gd name="T3" fmla="*/ 13 h 13"/>
                    <a:gd name="T4" fmla="*/ 7 w 7"/>
                    <a:gd name="T5" fmla="*/ 5 h 13"/>
                    <a:gd name="T6" fmla="*/ 5 w 7"/>
                    <a:gd name="T7" fmla="*/ 0 h 13"/>
                    <a:gd name="T8" fmla="*/ 0 w 7"/>
                    <a:gd name="T9" fmla="*/ 3 h 13"/>
                    <a:gd name="T10" fmla="*/ 2 w 7"/>
                    <a:gd name="T11" fmla="*/ 5 h 13"/>
                    <a:gd name="T12" fmla="*/ 2 w 7"/>
                    <a:gd name="T13" fmla="*/ 8 h 13"/>
                    <a:gd name="T14" fmla="*/ 2 w 7"/>
                    <a:gd name="T15" fmla="*/ 8 h 13"/>
                    <a:gd name="T16" fmla="*/ 5 w 7"/>
                    <a:gd name="T17" fmla="*/ 1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13"/>
                    <a:gd name="T29" fmla="*/ 7 w 7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13">
                      <a:moveTo>
                        <a:pt x="5" y="13"/>
                      </a:moveTo>
                      <a:lnTo>
                        <a:pt x="5" y="13"/>
                      </a:lnTo>
                      <a:lnTo>
                        <a:pt x="7" y="5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2" y="8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85" name="Freeform 476"/>
                <p:cNvSpPr>
                  <a:spLocks noChangeAspect="1"/>
                </p:cNvSpPr>
                <p:nvPr/>
              </p:nvSpPr>
              <p:spPr bwMode="auto">
                <a:xfrm>
                  <a:off x="5449" y="1943"/>
                  <a:ext cx="26" cy="21"/>
                </a:xfrm>
                <a:custGeom>
                  <a:avLst/>
                  <a:gdLst>
                    <a:gd name="T0" fmla="*/ 2 w 26"/>
                    <a:gd name="T1" fmla="*/ 21 h 21"/>
                    <a:gd name="T2" fmla="*/ 0 w 26"/>
                    <a:gd name="T3" fmla="*/ 21 h 21"/>
                    <a:gd name="T4" fmla="*/ 13 w 26"/>
                    <a:gd name="T5" fmla="*/ 15 h 21"/>
                    <a:gd name="T6" fmla="*/ 26 w 26"/>
                    <a:gd name="T7" fmla="*/ 5 h 21"/>
                    <a:gd name="T8" fmla="*/ 23 w 26"/>
                    <a:gd name="T9" fmla="*/ 0 h 21"/>
                    <a:gd name="T10" fmla="*/ 10 w 26"/>
                    <a:gd name="T11" fmla="*/ 10 h 21"/>
                    <a:gd name="T12" fmla="*/ 2 w 26"/>
                    <a:gd name="T13" fmla="*/ 15 h 21"/>
                    <a:gd name="T14" fmla="*/ 2 w 26"/>
                    <a:gd name="T15" fmla="*/ 15 h 21"/>
                    <a:gd name="T16" fmla="*/ 2 w 26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21"/>
                    <a:gd name="T29" fmla="*/ 26 w 26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21">
                      <a:moveTo>
                        <a:pt x="2" y="21"/>
                      </a:moveTo>
                      <a:lnTo>
                        <a:pt x="0" y="21"/>
                      </a:lnTo>
                      <a:lnTo>
                        <a:pt x="13" y="15"/>
                      </a:lnTo>
                      <a:lnTo>
                        <a:pt x="26" y="5"/>
                      </a:lnTo>
                      <a:lnTo>
                        <a:pt x="23" y="0"/>
                      </a:lnTo>
                      <a:lnTo>
                        <a:pt x="10" y="10"/>
                      </a:lnTo>
                      <a:lnTo>
                        <a:pt x="2" y="15"/>
                      </a:lnTo>
                      <a:lnTo>
                        <a:pt x="2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86" name="Freeform 477"/>
                <p:cNvSpPr>
                  <a:spLocks noChangeAspect="1"/>
                </p:cNvSpPr>
                <p:nvPr/>
              </p:nvSpPr>
              <p:spPr bwMode="auto">
                <a:xfrm>
                  <a:off x="5449" y="1940"/>
                  <a:ext cx="13" cy="24"/>
                </a:xfrm>
                <a:custGeom>
                  <a:avLst/>
                  <a:gdLst>
                    <a:gd name="T0" fmla="*/ 13 w 13"/>
                    <a:gd name="T1" fmla="*/ 0 h 24"/>
                    <a:gd name="T2" fmla="*/ 13 w 13"/>
                    <a:gd name="T3" fmla="*/ 0 h 24"/>
                    <a:gd name="T4" fmla="*/ 5 w 13"/>
                    <a:gd name="T5" fmla="*/ 5 h 24"/>
                    <a:gd name="T6" fmla="*/ 2 w 13"/>
                    <a:gd name="T7" fmla="*/ 11 h 24"/>
                    <a:gd name="T8" fmla="*/ 0 w 13"/>
                    <a:gd name="T9" fmla="*/ 18 h 24"/>
                    <a:gd name="T10" fmla="*/ 2 w 13"/>
                    <a:gd name="T11" fmla="*/ 24 h 24"/>
                    <a:gd name="T12" fmla="*/ 2 w 13"/>
                    <a:gd name="T13" fmla="*/ 18 h 24"/>
                    <a:gd name="T14" fmla="*/ 5 w 13"/>
                    <a:gd name="T15" fmla="*/ 18 h 24"/>
                    <a:gd name="T16" fmla="*/ 5 w 13"/>
                    <a:gd name="T17" fmla="*/ 13 h 24"/>
                    <a:gd name="T18" fmla="*/ 10 w 13"/>
                    <a:gd name="T19" fmla="*/ 8 h 24"/>
                    <a:gd name="T20" fmla="*/ 13 w 13"/>
                    <a:gd name="T21" fmla="*/ 5 h 24"/>
                    <a:gd name="T22" fmla="*/ 13 w 13"/>
                    <a:gd name="T23" fmla="*/ 5 h 24"/>
                    <a:gd name="T24" fmla="*/ 13 w 13"/>
                    <a:gd name="T25" fmla="*/ 0 h 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"/>
                    <a:gd name="T40" fmla="*/ 0 h 24"/>
                    <a:gd name="T41" fmla="*/ 13 w 13"/>
                    <a:gd name="T42" fmla="*/ 24 h 2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" h="24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5" y="5"/>
                      </a:lnTo>
                      <a:lnTo>
                        <a:pt x="2" y="11"/>
                      </a:lnTo>
                      <a:lnTo>
                        <a:pt x="0" y="18"/>
                      </a:lnTo>
                      <a:lnTo>
                        <a:pt x="2" y="24"/>
                      </a:lnTo>
                      <a:lnTo>
                        <a:pt x="2" y="18"/>
                      </a:lnTo>
                      <a:lnTo>
                        <a:pt x="5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3" y="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87" name="Freeform 478"/>
                <p:cNvSpPr>
                  <a:spLocks noChangeAspect="1"/>
                </p:cNvSpPr>
                <p:nvPr/>
              </p:nvSpPr>
              <p:spPr bwMode="auto">
                <a:xfrm>
                  <a:off x="5462" y="1935"/>
                  <a:ext cx="13" cy="10"/>
                </a:xfrm>
                <a:custGeom>
                  <a:avLst/>
                  <a:gdLst>
                    <a:gd name="T0" fmla="*/ 13 w 13"/>
                    <a:gd name="T1" fmla="*/ 0 h 10"/>
                    <a:gd name="T2" fmla="*/ 8 w 13"/>
                    <a:gd name="T3" fmla="*/ 3 h 10"/>
                    <a:gd name="T4" fmla="*/ 5 w 13"/>
                    <a:gd name="T5" fmla="*/ 5 h 10"/>
                    <a:gd name="T6" fmla="*/ 0 w 13"/>
                    <a:gd name="T7" fmla="*/ 5 h 10"/>
                    <a:gd name="T8" fmla="*/ 0 w 13"/>
                    <a:gd name="T9" fmla="*/ 10 h 10"/>
                    <a:gd name="T10" fmla="*/ 5 w 13"/>
                    <a:gd name="T11" fmla="*/ 8 h 10"/>
                    <a:gd name="T12" fmla="*/ 13 w 13"/>
                    <a:gd name="T13" fmla="*/ 3 h 10"/>
                    <a:gd name="T14" fmla="*/ 8 w 13"/>
                    <a:gd name="T15" fmla="*/ 3 h 10"/>
                    <a:gd name="T16" fmla="*/ 13 w 13"/>
                    <a:gd name="T17" fmla="*/ 0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0"/>
                    <a:gd name="T29" fmla="*/ 13 w 13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0">
                      <a:moveTo>
                        <a:pt x="13" y="0"/>
                      </a:move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8"/>
                      </a:lnTo>
                      <a:lnTo>
                        <a:pt x="13" y="3"/>
                      </a:lnTo>
                      <a:lnTo>
                        <a:pt x="8" y="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88" name="Freeform 479"/>
                <p:cNvSpPr>
                  <a:spLocks noChangeAspect="1"/>
                </p:cNvSpPr>
                <p:nvPr/>
              </p:nvSpPr>
              <p:spPr bwMode="auto">
                <a:xfrm>
                  <a:off x="5477" y="1791"/>
                  <a:ext cx="14" cy="21"/>
                </a:xfrm>
                <a:custGeom>
                  <a:avLst/>
                  <a:gdLst>
                    <a:gd name="T0" fmla="*/ 11 w 14"/>
                    <a:gd name="T1" fmla="*/ 21 h 21"/>
                    <a:gd name="T2" fmla="*/ 6 w 14"/>
                    <a:gd name="T3" fmla="*/ 21 h 21"/>
                    <a:gd name="T4" fmla="*/ 0 w 14"/>
                    <a:gd name="T5" fmla="*/ 16 h 21"/>
                    <a:gd name="T6" fmla="*/ 6 w 14"/>
                    <a:gd name="T7" fmla="*/ 8 h 21"/>
                    <a:gd name="T8" fmla="*/ 14 w 14"/>
                    <a:gd name="T9" fmla="*/ 3 h 21"/>
                    <a:gd name="T10" fmla="*/ 14 w 14"/>
                    <a:gd name="T11" fmla="*/ 0 h 21"/>
                    <a:gd name="T12" fmla="*/ 14 w 14"/>
                    <a:gd name="T13" fmla="*/ 5 h 21"/>
                    <a:gd name="T14" fmla="*/ 11 w 14"/>
                    <a:gd name="T15" fmla="*/ 13 h 21"/>
                    <a:gd name="T16" fmla="*/ 11 w 14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21"/>
                    <a:gd name="T29" fmla="*/ 14 w 14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21">
                      <a:moveTo>
                        <a:pt x="11" y="21"/>
                      </a:moveTo>
                      <a:lnTo>
                        <a:pt x="6" y="21"/>
                      </a:lnTo>
                      <a:lnTo>
                        <a:pt x="0" y="16"/>
                      </a:lnTo>
                      <a:lnTo>
                        <a:pt x="6" y="8"/>
                      </a:lnTo>
                      <a:lnTo>
                        <a:pt x="14" y="3"/>
                      </a:lnTo>
                      <a:lnTo>
                        <a:pt x="14" y="0"/>
                      </a:lnTo>
                      <a:lnTo>
                        <a:pt x="14" y="5"/>
                      </a:lnTo>
                      <a:lnTo>
                        <a:pt x="11" y="13"/>
                      </a:lnTo>
                      <a:lnTo>
                        <a:pt x="11" y="21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89" name="Freeform 480"/>
                <p:cNvSpPr>
                  <a:spLocks noChangeAspect="1"/>
                </p:cNvSpPr>
                <p:nvPr/>
              </p:nvSpPr>
              <p:spPr bwMode="auto">
                <a:xfrm>
                  <a:off x="5477" y="1807"/>
                  <a:ext cx="11" cy="8"/>
                </a:xfrm>
                <a:custGeom>
                  <a:avLst/>
                  <a:gdLst>
                    <a:gd name="T0" fmla="*/ 0 w 11"/>
                    <a:gd name="T1" fmla="*/ 0 h 8"/>
                    <a:gd name="T2" fmla="*/ 0 w 11"/>
                    <a:gd name="T3" fmla="*/ 0 h 8"/>
                    <a:gd name="T4" fmla="*/ 6 w 11"/>
                    <a:gd name="T5" fmla="*/ 5 h 8"/>
                    <a:gd name="T6" fmla="*/ 11 w 11"/>
                    <a:gd name="T7" fmla="*/ 8 h 8"/>
                    <a:gd name="T8" fmla="*/ 11 w 11"/>
                    <a:gd name="T9" fmla="*/ 3 h 8"/>
                    <a:gd name="T10" fmla="*/ 8 w 11"/>
                    <a:gd name="T11" fmla="*/ 3 h 8"/>
                    <a:gd name="T12" fmla="*/ 3 w 11"/>
                    <a:gd name="T13" fmla="*/ 0 h 8"/>
                    <a:gd name="T14" fmla="*/ 3 w 11"/>
                    <a:gd name="T15" fmla="*/ 0 h 8"/>
                    <a:gd name="T16" fmla="*/ 0 w 11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8"/>
                    <a:gd name="T29" fmla="*/ 11 w 11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1" y="8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90" name="Freeform 481"/>
                <p:cNvSpPr>
                  <a:spLocks noChangeAspect="1"/>
                </p:cNvSpPr>
                <p:nvPr/>
              </p:nvSpPr>
              <p:spPr bwMode="auto">
                <a:xfrm>
                  <a:off x="5477" y="1794"/>
                  <a:ext cx="14" cy="13"/>
                </a:xfrm>
                <a:custGeom>
                  <a:avLst/>
                  <a:gdLst>
                    <a:gd name="T0" fmla="*/ 11 w 14"/>
                    <a:gd name="T1" fmla="*/ 0 h 13"/>
                    <a:gd name="T2" fmla="*/ 11 w 14"/>
                    <a:gd name="T3" fmla="*/ 0 h 13"/>
                    <a:gd name="T4" fmla="*/ 6 w 14"/>
                    <a:gd name="T5" fmla="*/ 5 h 13"/>
                    <a:gd name="T6" fmla="*/ 0 w 14"/>
                    <a:gd name="T7" fmla="*/ 13 h 13"/>
                    <a:gd name="T8" fmla="*/ 3 w 14"/>
                    <a:gd name="T9" fmla="*/ 13 h 13"/>
                    <a:gd name="T10" fmla="*/ 8 w 14"/>
                    <a:gd name="T11" fmla="*/ 8 h 13"/>
                    <a:gd name="T12" fmla="*/ 14 w 14"/>
                    <a:gd name="T13" fmla="*/ 0 h 13"/>
                    <a:gd name="T14" fmla="*/ 14 w 14"/>
                    <a:gd name="T15" fmla="*/ 0 h 13"/>
                    <a:gd name="T16" fmla="*/ 11 w 14"/>
                    <a:gd name="T17" fmla="*/ 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13"/>
                    <a:gd name="T29" fmla="*/ 14 w 14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13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0" y="13"/>
                      </a:lnTo>
                      <a:lnTo>
                        <a:pt x="3" y="13"/>
                      </a:lnTo>
                      <a:lnTo>
                        <a:pt x="8" y="8"/>
                      </a:lnTo>
                      <a:lnTo>
                        <a:pt x="14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91" name="Freeform 482"/>
                <p:cNvSpPr>
                  <a:spLocks noChangeAspect="1"/>
                </p:cNvSpPr>
                <p:nvPr/>
              </p:nvSpPr>
              <p:spPr bwMode="auto">
                <a:xfrm>
                  <a:off x="5488" y="1791"/>
                  <a:ext cx="5" cy="8"/>
                </a:xfrm>
                <a:custGeom>
                  <a:avLst/>
                  <a:gdLst>
                    <a:gd name="T0" fmla="*/ 5 w 5"/>
                    <a:gd name="T1" fmla="*/ 8 h 8"/>
                    <a:gd name="T2" fmla="*/ 5 w 5"/>
                    <a:gd name="T3" fmla="*/ 8 h 8"/>
                    <a:gd name="T4" fmla="*/ 5 w 5"/>
                    <a:gd name="T5" fmla="*/ 0 h 8"/>
                    <a:gd name="T6" fmla="*/ 0 w 5"/>
                    <a:gd name="T7" fmla="*/ 3 h 8"/>
                    <a:gd name="T8" fmla="*/ 3 w 5"/>
                    <a:gd name="T9" fmla="*/ 3 h 8"/>
                    <a:gd name="T10" fmla="*/ 3 w 5"/>
                    <a:gd name="T11" fmla="*/ 3 h 8"/>
                    <a:gd name="T12" fmla="*/ 3 w 5"/>
                    <a:gd name="T13" fmla="*/ 5 h 8"/>
                    <a:gd name="T14" fmla="*/ 3 w 5"/>
                    <a:gd name="T15" fmla="*/ 5 h 8"/>
                    <a:gd name="T16" fmla="*/ 5 w 5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8"/>
                    <a:gd name="T29" fmla="*/ 5 w 5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8">
                      <a:moveTo>
                        <a:pt x="5" y="8"/>
                      </a:moveTo>
                      <a:lnTo>
                        <a:pt x="5" y="8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92" name="Freeform 483"/>
                <p:cNvSpPr>
                  <a:spLocks noChangeAspect="1"/>
                </p:cNvSpPr>
                <p:nvPr/>
              </p:nvSpPr>
              <p:spPr bwMode="auto">
                <a:xfrm>
                  <a:off x="5485" y="1796"/>
                  <a:ext cx="8" cy="19"/>
                </a:xfrm>
                <a:custGeom>
                  <a:avLst/>
                  <a:gdLst>
                    <a:gd name="T0" fmla="*/ 3 w 8"/>
                    <a:gd name="T1" fmla="*/ 19 h 19"/>
                    <a:gd name="T2" fmla="*/ 6 w 8"/>
                    <a:gd name="T3" fmla="*/ 14 h 19"/>
                    <a:gd name="T4" fmla="*/ 6 w 8"/>
                    <a:gd name="T5" fmla="*/ 8 h 19"/>
                    <a:gd name="T6" fmla="*/ 8 w 8"/>
                    <a:gd name="T7" fmla="*/ 3 h 19"/>
                    <a:gd name="T8" fmla="*/ 6 w 8"/>
                    <a:gd name="T9" fmla="*/ 0 h 19"/>
                    <a:gd name="T10" fmla="*/ 0 w 8"/>
                    <a:gd name="T11" fmla="*/ 8 h 19"/>
                    <a:gd name="T12" fmla="*/ 0 w 8"/>
                    <a:gd name="T13" fmla="*/ 16 h 19"/>
                    <a:gd name="T14" fmla="*/ 3 w 8"/>
                    <a:gd name="T15" fmla="*/ 14 h 19"/>
                    <a:gd name="T16" fmla="*/ 3 w 8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9"/>
                    <a:gd name="T29" fmla="*/ 8 w 8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9">
                      <a:moveTo>
                        <a:pt x="3" y="19"/>
                      </a:moveTo>
                      <a:lnTo>
                        <a:pt x="6" y="14"/>
                      </a:lnTo>
                      <a:lnTo>
                        <a:pt x="6" y="8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3" y="14"/>
                      </a:lnTo>
                      <a:lnTo>
                        <a:pt x="3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93" name="Freeform 484"/>
                <p:cNvSpPr>
                  <a:spLocks noChangeAspect="1"/>
                </p:cNvSpPr>
                <p:nvPr/>
              </p:nvSpPr>
              <p:spPr bwMode="auto">
                <a:xfrm>
                  <a:off x="5480" y="1841"/>
                  <a:ext cx="16" cy="3"/>
                </a:xfrm>
                <a:custGeom>
                  <a:avLst/>
                  <a:gdLst>
                    <a:gd name="T0" fmla="*/ 13 w 16"/>
                    <a:gd name="T1" fmla="*/ 3 h 3"/>
                    <a:gd name="T2" fmla="*/ 5 w 16"/>
                    <a:gd name="T3" fmla="*/ 3 h 3"/>
                    <a:gd name="T4" fmla="*/ 0 w 16"/>
                    <a:gd name="T5" fmla="*/ 3 h 3"/>
                    <a:gd name="T6" fmla="*/ 0 w 16"/>
                    <a:gd name="T7" fmla="*/ 0 h 3"/>
                    <a:gd name="T8" fmla="*/ 0 w 16"/>
                    <a:gd name="T9" fmla="*/ 0 h 3"/>
                    <a:gd name="T10" fmla="*/ 3 w 16"/>
                    <a:gd name="T11" fmla="*/ 0 h 3"/>
                    <a:gd name="T12" fmla="*/ 11 w 16"/>
                    <a:gd name="T13" fmla="*/ 0 h 3"/>
                    <a:gd name="T14" fmla="*/ 16 w 16"/>
                    <a:gd name="T15" fmla="*/ 0 h 3"/>
                    <a:gd name="T16" fmla="*/ 13 w 16"/>
                    <a:gd name="T17" fmla="*/ 3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3"/>
                    <a:gd name="T29" fmla="*/ 16 w 16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3">
                      <a:moveTo>
                        <a:pt x="13" y="3"/>
                      </a:move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94" name="Freeform 485"/>
                <p:cNvSpPr>
                  <a:spLocks noChangeAspect="1"/>
                </p:cNvSpPr>
                <p:nvPr/>
              </p:nvSpPr>
              <p:spPr bwMode="auto">
                <a:xfrm>
                  <a:off x="5477" y="1841"/>
                  <a:ext cx="16" cy="5"/>
                </a:xfrm>
                <a:custGeom>
                  <a:avLst/>
                  <a:gdLst>
                    <a:gd name="T0" fmla="*/ 0 w 16"/>
                    <a:gd name="T1" fmla="*/ 3 h 5"/>
                    <a:gd name="T2" fmla="*/ 0 w 16"/>
                    <a:gd name="T3" fmla="*/ 3 h 5"/>
                    <a:gd name="T4" fmla="*/ 8 w 16"/>
                    <a:gd name="T5" fmla="*/ 5 h 5"/>
                    <a:gd name="T6" fmla="*/ 16 w 16"/>
                    <a:gd name="T7" fmla="*/ 5 h 5"/>
                    <a:gd name="T8" fmla="*/ 16 w 16"/>
                    <a:gd name="T9" fmla="*/ 0 h 5"/>
                    <a:gd name="T10" fmla="*/ 8 w 16"/>
                    <a:gd name="T11" fmla="*/ 3 h 5"/>
                    <a:gd name="T12" fmla="*/ 3 w 16"/>
                    <a:gd name="T13" fmla="*/ 3 h 5"/>
                    <a:gd name="T14" fmla="*/ 3 w 16"/>
                    <a:gd name="T15" fmla="*/ 3 h 5"/>
                    <a:gd name="T16" fmla="*/ 0 w 16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5"/>
                    <a:gd name="T29" fmla="*/ 16 w 16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5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8" y="3"/>
                      </a:lnTo>
                      <a:lnTo>
                        <a:pt x="3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95" name="Freeform 486"/>
                <p:cNvSpPr>
                  <a:spLocks noChangeAspect="1"/>
                </p:cNvSpPr>
                <p:nvPr/>
              </p:nvSpPr>
              <p:spPr bwMode="auto">
                <a:xfrm>
                  <a:off x="5477" y="1838"/>
                  <a:ext cx="6" cy="6"/>
                </a:xfrm>
                <a:custGeom>
                  <a:avLst/>
                  <a:gdLst>
                    <a:gd name="T0" fmla="*/ 3 w 6"/>
                    <a:gd name="T1" fmla="*/ 0 h 6"/>
                    <a:gd name="T2" fmla="*/ 3 w 6"/>
                    <a:gd name="T3" fmla="*/ 0 h 6"/>
                    <a:gd name="T4" fmla="*/ 0 w 6"/>
                    <a:gd name="T5" fmla="*/ 3 h 6"/>
                    <a:gd name="T6" fmla="*/ 0 w 6"/>
                    <a:gd name="T7" fmla="*/ 6 h 6"/>
                    <a:gd name="T8" fmla="*/ 3 w 6"/>
                    <a:gd name="T9" fmla="*/ 6 h 6"/>
                    <a:gd name="T10" fmla="*/ 6 w 6"/>
                    <a:gd name="T11" fmla="*/ 6 h 6"/>
                    <a:gd name="T12" fmla="*/ 6 w 6"/>
                    <a:gd name="T13" fmla="*/ 6 h 6"/>
                    <a:gd name="T14" fmla="*/ 3 w 6"/>
                    <a:gd name="T15" fmla="*/ 6 h 6"/>
                    <a:gd name="T16" fmla="*/ 3 w 6"/>
                    <a:gd name="T17" fmla="*/ 0 h 6"/>
                    <a:gd name="T18" fmla="*/ 3 w 6"/>
                    <a:gd name="T19" fmla="*/ 0 h 6"/>
                    <a:gd name="T20" fmla="*/ 3 w 6"/>
                    <a:gd name="T21" fmla="*/ 0 h 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"/>
                    <a:gd name="T34" fmla="*/ 0 h 6"/>
                    <a:gd name="T35" fmla="*/ 6 w 6"/>
                    <a:gd name="T36" fmla="*/ 6 h 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" h="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96" name="Freeform 487"/>
                <p:cNvSpPr>
                  <a:spLocks noChangeAspect="1"/>
                </p:cNvSpPr>
                <p:nvPr/>
              </p:nvSpPr>
              <p:spPr bwMode="auto">
                <a:xfrm>
                  <a:off x="5480" y="1838"/>
                  <a:ext cx="13" cy="6"/>
                </a:xfrm>
                <a:custGeom>
                  <a:avLst/>
                  <a:gdLst>
                    <a:gd name="T0" fmla="*/ 11 w 13"/>
                    <a:gd name="T1" fmla="*/ 0 h 6"/>
                    <a:gd name="T2" fmla="*/ 11 w 13"/>
                    <a:gd name="T3" fmla="*/ 0 h 6"/>
                    <a:gd name="T4" fmla="*/ 3 w 13"/>
                    <a:gd name="T5" fmla="*/ 3 h 6"/>
                    <a:gd name="T6" fmla="*/ 0 w 13"/>
                    <a:gd name="T7" fmla="*/ 0 h 6"/>
                    <a:gd name="T8" fmla="*/ 0 w 13"/>
                    <a:gd name="T9" fmla="*/ 6 h 6"/>
                    <a:gd name="T10" fmla="*/ 3 w 13"/>
                    <a:gd name="T11" fmla="*/ 6 h 6"/>
                    <a:gd name="T12" fmla="*/ 13 w 13"/>
                    <a:gd name="T13" fmla="*/ 6 h 6"/>
                    <a:gd name="T14" fmla="*/ 13 w 13"/>
                    <a:gd name="T15" fmla="*/ 6 h 6"/>
                    <a:gd name="T16" fmla="*/ 11 w 13"/>
                    <a:gd name="T17" fmla="*/ 0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6"/>
                    <a:gd name="T29" fmla="*/ 13 w 13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6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13" y="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97" name="Freeform 488"/>
                <p:cNvSpPr>
                  <a:spLocks noChangeAspect="1"/>
                </p:cNvSpPr>
                <p:nvPr/>
              </p:nvSpPr>
              <p:spPr bwMode="auto">
                <a:xfrm>
                  <a:off x="5491" y="1838"/>
                  <a:ext cx="5" cy="8"/>
                </a:xfrm>
                <a:custGeom>
                  <a:avLst/>
                  <a:gdLst>
                    <a:gd name="T0" fmla="*/ 2 w 5"/>
                    <a:gd name="T1" fmla="*/ 8 h 8"/>
                    <a:gd name="T2" fmla="*/ 2 w 5"/>
                    <a:gd name="T3" fmla="*/ 8 h 8"/>
                    <a:gd name="T4" fmla="*/ 5 w 5"/>
                    <a:gd name="T5" fmla="*/ 3 h 8"/>
                    <a:gd name="T6" fmla="*/ 0 w 5"/>
                    <a:gd name="T7" fmla="*/ 0 h 8"/>
                    <a:gd name="T8" fmla="*/ 2 w 5"/>
                    <a:gd name="T9" fmla="*/ 6 h 8"/>
                    <a:gd name="T10" fmla="*/ 2 w 5"/>
                    <a:gd name="T11" fmla="*/ 6 h 8"/>
                    <a:gd name="T12" fmla="*/ 0 w 5"/>
                    <a:gd name="T13" fmla="*/ 3 h 8"/>
                    <a:gd name="T14" fmla="*/ 2 w 5"/>
                    <a:gd name="T15" fmla="*/ 3 h 8"/>
                    <a:gd name="T16" fmla="*/ 2 w 5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8"/>
                    <a:gd name="T29" fmla="*/ 5 w 5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8">
                      <a:moveTo>
                        <a:pt x="2" y="8"/>
                      </a:moveTo>
                      <a:lnTo>
                        <a:pt x="2" y="8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98" name="Freeform 489"/>
                <p:cNvSpPr>
                  <a:spLocks noChangeAspect="1"/>
                </p:cNvSpPr>
                <p:nvPr/>
              </p:nvSpPr>
              <p:spPr bwMode="auto">
                <a:xfrm>
                  <a:off x="5543" y="1867"/>
                  <a:ext cx="15" cy="16"/>
                </a:xfrm>
                <a:custGeom>
                  <a:avLst/>
                  <a:gdLst>
                    <a:gd name="T0" fmla="*/ 2 w 15"/>
                    <a:gd name="T1" fmla="*/ 3 h 16"/>
                    <a:gd name="T2" fmla="*/ 0 w 15"/>
                    <a:gd name="T3" fmla="*/ 5 h 16"/>
                    <a:gd name="T4" fmla="*/ 0 w 15"/>
                    <a:gd name="T5" fmla="*/ 10 h 16"/>
                    <a:gd name="T6" fmla="*/ 2 w 15"/>
                    <a:gd name="T7" fmla="*/ 13 h 16"/>
                    <a:gd name="T8" fmla="*/ 2 w 15"/>
                    <a:gd name="T9" fmla="*/ 13 h 16"/>
                    <a:gd name="T10" fmla="*/ 5 w 15"/>
                    <a:gd name="T11" fmla="*/ 16 h 16"/>
                    <a:gd name="T12" fmla="*/ 10 w 15"/>
                    <a:gd name="T13" fmla="*/ 13 h 16"/>
                    <a:gd name="T14" fmla="*/ 15 w 15"/>
                    <a:gd name="T15" fmla="*/ 8 h 16"/>
                    <a:gd name="T16" fmla="*/ 13 w 15"/>
                    <a:gd name="T17" fmla="*/ 0 h 16"/>
                    <a:gd name="T18" fmla="*/ 8 w 15"/>
                    <a:gd name="T19" fmla="*/ 0 h 16"/>
                    <a:gd name="T20" fmla="*/ 2 w 15"/>
                    <a:gd name="T21" fmla="*/ 3 h 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"/>
                    <a:gd name="T34" fmla="*/ 0 h 16"/>
                    <a:gd name="T35" fmla="*/ 15 w 15"/>
                    <a:gd name="T36" fmla="*/ 16 h 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" h="16">
                      <a:moveTo>
                        <a:pt x="2" y="3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2" y="13"/>
                      </a:lnTo>
                      <a:lnTo>
                        <a:pt x="5" y="16"/>
                      </a:lnTo>
                      <a:lnTo>
                        <a:pt x="10" y="13"/>
                      </a:lnTo>
                      <a:lnTo>
                        <a:pt x="15" y="8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99" name="Freeform 490"/>
                <p:cNvSpPr>
                  <a:spLocks noChangeAspect="1"/>
                </p:cNvSpPr>
                <p:nvPr/>
              </p:nvSpPr>
              <p:spPr bwMode="auto">
                <a:xfrm>
                  <a:off x="5543" y="1870"/>
                  <a:ext cx="5" cy="7"/>
                </a:xfrm>
                <a:custGeom>
                  <a:avLst/>
                  <a:gdLst>
                    <a:gd name="T0" fmla="*/ 2 w 5"/>
                    <a:gd name="T1" fmla="*/ 5 h 7"/>
                    <a:gd name="T2" fmla="*/ 2 w 5"/>
                    <a:gd name="T3" fmla="*/ 5 h 7"/>
                    <a:gd name="T4" fmla="*/ 2 w 5"/>
                    <a:gd name="T5" fmla="*/ 5 h 7"/>
                    <a:gd name="T6" fmla="*/ 5 w 5"/>
                    <a:gd name="T7" fmla="*/ 2 h 7"/>
                    <a:gd name="T8" fmla="*/ 2 w 5"/>
                    <a:gd name="T9" fmla="*/ 0 h 7"/>
                    <a:gd name="T10" fmla="*/ 0 w 5"/>
                    <a:gd name="T11" fmla="*/ 2 h 7"/>
                    <a:gd name="T12" fmla="*/ 0 w 5"/>
                    <a:gd name="T13" fmla="*/ 7 h 7"/>
                    <a:gd name="T14" fmla="*/ 0 w 5"/>
                    <a:gd name="T15" fmla="*/ 7 h 7"/>
                    <a:gd name="T16" fmla="*/ 2 w 5"/>
                    <a:gd name="T17" fmla="*/ 5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7"/>
                    <a:gd name="T29" fmla="*/ 5 w 5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7">
                      <a:moveTo>
                        <a:pt x="2" y="5"/>
                      </a:moveTo>
                      <a:lnTo>
                        <a:pt x="2" y="5"/>
                      </a:lnTo>
                      <a:lnTo>
                        <a:pt x="5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7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00" name="Freeform 491"/>
                <p:cNvSpPr>
                  <a:spLocks noChangeAspect="1"/>
                </p:cNvSpPr>
                <p:nvPr/>
              </p:nvSpPr>
              <p:spPr bwMode="auto">
                <a:xfrm>
                  <a:off x="5543" y="1875"/>
                  <a:ext cx="5" cy="8"/>
                </a:xfrm>
                <a:custGeom>
                  <a:avLst/>
                  <a:gdLst>
                    <a:gd name="T0" fmla="*/ 2 w 5"/>
                    <a:gd name="T1" fmla="*/ 5 h 8"/>
                    <a:gd name="T2" fmla="*/ 5 w 5"/>
                    <a:gd name="T3" fmla="*/ 5 h 8"/>
                    <a:gd name="T4" fmla="*/ 5 w 5"/>
                    <a:gd name="T5" fmla="*/ 5 h 8"/>
                    <a:gd name="T6" fmla="*/ 2 w 5"/>
                    <a:gd name="T7" fmla="*/ 0 h 8"/>
                    <a:gd name="T8" fmla="*/ 0 w 5"/>
                    <a:gd name="T9" fmla="*/ 2 h 8"/>
                    <a:gd name="T10" fmla="*/ 0 w 5"/>
                    <a:gd name="T11" fmla="*/ 8 h 8"/>
                    <a:gd name="T12" fmla="*/ 0 w 5"/>
                    <a:gd name="T13" fmla="*/ 5 h 8"/>
                    <a:gd name="T14" fmla="*/ 2 w 5"/>
                    <a:gd name="T15" fmla="*/ 8 h 8"/>
                    <a:gd name="T16" fmla="*/ 0 w 5"/>
                    <a:gd name="T17" fmla="*/ 5 h 8"/>
                    <a:gd name="T18" fmla="*/ 0 w 5"/>
                    <a:gd name="T19" fmla="*/ 8 h 8"/>
                    <a:gd name="T20" fmla="*/ 2 w 5"/>
                    <a:gd name="T21" fmla="*/ 8 h 8"/>
                    <a:gd name="T22" fmla="*/ 2 w 5"/>
                    <a:gd name="T23" fmla="*/ 5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"/>
                    <a:gd name="T37" fmla="*/ 0 h 8"/>
                    <a:gd name="T38" fmla="*/ 5 w 5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" h="8">
                      <a:moveTo>
                        <a:pt x="2" y="5"/>
                      </a:moveTo>
                      <a:lnTo>
                        <a:pt x="5" y="5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8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01" name="Freeform 492"/>
                <p:cNvSpPr>
                  <a:spLocks noChangeAspect="1"/>
                </p:cNvSpPr>
                <p:nvPr/>
              </p:nvSpPr>
              <p:spPr bwMode="auto">
                <a:xfrm>
                  <a:off x="5545" y="1880"/>
                  <a:ext cx="11" cy="3"/>
                </a:xfrm>
                <a:custGeom>
                  <a:avLst/>
                  <a:gdLst>
                    <a:gd name="T0" fmla="*/ 8 w 11"/>
                    <a:gd name="T1" fmla="*/ 0 h 3"/>
                    <a:gd name="T2" fmla="*/ 8 w 11"/>
                    <a:gd name="T3" fmla="*/ 0 h 3"/>
                    <a:gd name="T4" fmla="*/ 3 w 11"/>
                    <a:gd name="T5" fmla="*/ 0 h 3"/>
                    <a:gd name="T6" fmla="*/ 0 w 11"/>
                    <a:gd name="T7" fmla="*/ 0 h 3"/>
                    <a:gd name="T8" fmla="*/ 0 w 11"/>
                    <a:gd name="T9" fmla="*/ 3 h 3"/>
                    <a:gd name="T10" fmla="*/ 3 w 11"/>
                    <a:gd name="T11" fmla="*/ 3 h 3"/>
                    <a:gd name="T12" fmla="*/ 11 w 11"/>
                    <a:gd name="T13" fmla="*/ 3 h 3"/>
                    <a:gd name="T14" fmla="*/ 11 w 11"/>
                    <a:gd name="T15" fmla="*/ 3 h 3"/>
                    <a:gd name="T16" fmla="*/ 8 w 11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"/>
                    <a:gd name="T29" fmla="*/ 11 w 11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11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02" name="Freeform 493"/>
                <p:cNvSpPr>
                  <a:spLocks noChangeAspect="1"/>
                </p:cNvSpPr>
                <p:nvPr/>
              </p:nvSpPr>
              <p:spPr bwMode="auto">
                <a:xfrm>
                  <a:off x="5553" y="1864"/>
                  <a:ext cx="5" cy="19"/>
                </a:xfrm>
                <a:custGeom>
                  <a:avLst/>
                  <a:gdLst>
                    <a:gd name="T0" fmla="*/ 3 w 5"/>
                    <a:gd name="T1" fmla="*/ 3 h 19"/>
                    <a:gd name="T2" fmla="*/ 3 w 5"/>
                    <a:gd name="T3" fmla="*/ 3 h 19"/>
                    <a:gd name="T4" fmla="*/ 3 w 5"/>
                    <a:gd name="T5" fmla="*/ 11 h 19"/>
                    <a:gd name="T6" fmla="*/ 0 w 5"/>
                    <a:gd name="T7" fmla="*/ 16 h 19"/>
                    <a:gd name="T8" fmla="*/ 3 w 5"/>
                    <a:gd name="T9" fmla="*/ 19 h 19"/>
                    <a:gd name="T10" fmla="*/ 5 w 5"/>
                    <a:gd name="T11" fmla="*/ 11 h 19"/>
                    <a:gd name="T12" fmla="*/ 5 w 5"/>
                    <a:gd name="T13" fmla="*/ 0 h 19"/>
                    <a:gd name="T14" fmla="*/ 5 w 5"/>
                    <a:gd name="T15" fmla="*/ 0 h 19"/>
                    <a:gd name="T16" fmla="*/ 3 w 5"/>
                    <a:gd name="T17" fmla="*/ 3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9"/>
                    <a:gd name="T29" fmla="*/ 5 w 5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9">
                      <a:moveTo>
                        <a:pt x="3" y="3"/>
                      </a:moveTo>
                      <a:lnTo>
                        <a:pt x="3" y="3"/>
                      </a:lnTo>
                      <a:lnTo>
                        <a:pt x="3" y="11"/>
                      </a:lnTo>
                      <a:lnTo>
                        <a:pt x="0" y="16"/>
                      </a:lnTo>
                      <a:lnTo>
                        <a:pt x="3" y="19"/>
                      </a:lnTo>
                      <a:lnTo>
                        <a:pt x="5" y="11"/>
                      </a:lnTo>
                      <a:lnTo>
                        <a:pt x="5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03" name="Freeform 494"/>
                <p:cNvSpPr>
                  <a:spLocks noChangeAspect="1"/>
                </p:cNvSpPr>
                <p:nvPr/>
              </p:nvSpPr>
              <p:spPr bwMode="auto">
                <a:xfrm>
                  <a:off x="5545" y="1864"/>
                  <a:ext cx="13" cy="8"/>
                </a:xfrm>
                <a:custGeom>
                  <a:avLst/>
                  <a:gdLst>
                    <a:gd name="T0" fmla="*/ 3 w 13"/>
                    <a:gd name="T1" fmla="*/ 8 h 8"/>
                    <a:gd name="T2" fmla="*/ 3 w 13"/>
                    <a:gd name="T3" fmla="*/ 8 h 8"/>
                    <a:gd name="T4" fmla="*/ 6 w 13"/>
                    <a:gd name="T5" fmla="*/ 6 h 8"/>
                    <a:gd name="T6" fmla="*/ 11 w 13"/>
                    <a:gd name="T7" fmla="*/ 3 h 8"/>
                    <a:gd name="T8" fmla="*/ 13 w 13"/>
                    <a:gd name="T9" fmla="*/ 0 h 8"/>
                    <a:gd name="T10" fmla="*/ 6 w 13"/>
                    <a:gd name="T11" fmla="*/ 0 h 8"/>
                    <a:gd name="T12" fmla="*/ 0 w 13"/>
                    <a:gd name="T13" fmla="*/ 6 h 8"/>
                    <a:gd name="T14" fmla="*/ 0 w 13"/>
                    <a:gd name="T15" fmla="*/ 6 h 8"/>
                    <a:gd name="T16" fmla="*/ 3 w 13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8"/>
                    <a:gd name="T29" fmla="*/ 13 w 13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8">
                      <a:moveTo>
                        <a:pt x="3" y="8"/>
                      </a:moveTo>
                      <a:lnTo>
                        <a:pt x="3" y="8"/>
                      </a:lnTo>
                      <a:lnTo>
                        <a:pt x="6" y="6"/>
                      </a:lnTo>
                      <a:lnTo>
                        <a:pt x="11" y="3"/>
                      </a:lnTo>
                      <a:lnTo>
                        <a:pt x="13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04" name="Freeform 495"/>
                <p:cNvSpPr>
                  <a:spLocks noChangeAspect="1"/>
                </p:cNvSpPr>
                <p:nvPr/>
              </p:nvSpPr>
              <p:spPr bwMode="auto">
                <a:xfrm>
                  <a:off x="5483" y="1846"/>
                  <a:ext cx="23" cy="34"/>
                </a:xfrm>
                <a:custGeom>
                  <a:avLst/>
                  <a:gdLst>
                    <a:gd name="T0" fmla="*/ 23 w 23"/>
                    <a:gd name="T1" fmla="*/ 34 h 34"/>
                    <a:gd name="T2" fmla="*/ 15 w 23"/>
                    <a:gd name="T3" fmla="*/ 34 h 34"/>
                    <a:gd name="T4" fmla="*/ 0 w 23"/>
                    <a:gd name="T5" fmla="*/ 34 h 34"/>
                    <a:gd name="T6" fmla="*/ 0 w 23"/>
                    <a:gd name="T7" fmla="*/ 18 h 34"/>
                    <a:gd name="T8" fmla="*/ 5 w 23"/>
                    <a:gd name="T9" fmla="*/ 3 h 34"/>
                    <a:gd name="T10" fmla="*/ 5 w 23"/>
                    <a:gd name="T11" fmla="*/ 3 h 34"/>
                    <a:gd name="T12" fmla="*/ 10 w 23"/>
                    <a:gd name="T13" fmla="*/ 0 h 34"/>
                    <a:gd name="T14" fmla="*/ 18 w 23"/>
                    <a:gd name="T15" fmla="*/ 16 h 34"/>
                    <a:gd name="T16" fmla="*/ 23 w 23"/>
                    <a:gd name="T17" fmla="*/ 34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3"/>
                    <a:gd name="T28" fmla="*/ 0 h 34"/>
                    <a:gd name="T29" fmla="*/ 23 w 23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3" h="34">
                      <a:moveTo>
                        <a:pt x="23" y="34"/>
                      </a:moveTo>
                      <a:lnTo>
                        <a:pt x="15" y="34"/>
                      </a:lnTo>
                      <a:lnTo>
                        <a:pt x="0" y="34"/>
                      </a:lnTo>
                      <a:lnTo>
                        <a:pt x="0" y="18"/>
                      </a:lnTo>
                      <a:lnTo>
                        <a:pt x="5" y="3"/>
                      </a:lnTo>
                      <a:lnTo>
                        <a:pt x="10" y="0"/>
                      </a:lnTo>
                      <a:lnTo>
                        <a:pt x="18" y="16"/>
                      </a:lnTo>
                      <a:lnTo>
                        <a:pt x="23" y="34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05" name="Freeform 496"/>
                <p:cNvSpPr>
                  <a:spLocks noChangeAspect="1"/>
                </p:cNvSpPr>
                <p:nvPr/>
              </p:nvSpPr>
              <p:spPr bwMode="auto">
                <a:xfrm>
                  <a:off x="5483" y="1877"/>
                  <a:ext cx="26" cy="6"/>
                </a:xfrm>
                <a:custGeom>
                  <a:avLst/>
                  <a:gdLst>
                    <a:gd name="T0" fmla="*/ 0 w 26"/>
                    <a:gd name="T1" fmla="*/ 6 h 6"/>
                    <a:gd name="T2" fmla="*/ 0 w 26"/>
                    <a:gd name="T3" fmla="*/ 6 h 6"/>
                    <a:gd name="T4" fmla="*/ 15 w 26"/>
                    <a:gd name="T5" fmla="*/ 6 h 6"/>
                    <a:gd name="T6" fmla="*/ 26 w 26"/>
                    <a:gd name="T7" fmla="*/ 3 h 6"/>
                    <a:gd name="T8" fmla="*/ 23 w 26"/>
                    <a:gd name="T9" fmla="*/ 0 h 6"/>
                    <a:gd name="T10" fmla="*/ 15 w 26"/>
                    <a:gd name="T11" fmla="*/ 3 h 6"/>
                    <a:gd name="T12" fmla="*/ 2 w 26"/>
                    <a:gd name="T13" fmla="*/ 3 h 6"/>
                    <a:gd name="T14" fmla="*/ 2 w 26"/>
                    <a:gd name="T15" fmla="*/ 3 h 6"/>
                    <a:gd name="T16" fmla="*/ 0 w 26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6"/>
                    <a:gd name="T29" fmla="*/ 26 w 26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5" y="6"/>
                      </a:lnTo>
                      <a:lnTo>
                        <a:pt x="26" y="3"/>
                      </a:lnTo>
                      <a:lnTo>
                        <a:pt x="23" y="0"/>
                      </a:lnTo>
                      <a:lnTo>
                        <a:pt x="15" y="3"/>
                      </a:lnTo>
                      <a:lnTo>
                        <a:pt x="2" y="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06" name="Freeform 497"/>
                <p:cNvSpPr>
                  <a:spLocks noChangeAspect="1"/>
                </p:cNvSpPr>
                <p:nvPr/>
              </p:nvSpPr>
              <p:spPr bwMode="auto">
                <a:xfrm>
                  <a:off x="5480" y="1846"/>
                  <a:ext cx="8" cy="37"/>
                </a:xfrm>
                <a:custGeom>
                  <a:avLst/>
                  <a:gdLst>
                    <a:gd name="T0" fmla="*/ 5 w 8"/>
                    <a:gd name="T1" fmla="*/ 0 h 37"/>
                    <a:gd name="T2" fmla="*/ 5 w 8"/>
                    <a:gd name="T3" fmla="*/ 3 h 37"/>
                    <a:gd name="T4" fmla="*/ 0 w 8"/>
                    <a:gd name="T5" fmla="*/ 18 h 37"/>
                    <a:gd name="T6" fmla="*/ 3 w 8"/>
                    <a:gd name="T7" fmla="*/ 37 h 37"/>
                    <a:gd name="T8" fmla="*/ 5 w 8"/>
                    <a:gd name="T9" fmla="*/ 34 h 37"/>
                    <a:gd name="T10" fmla="*/ 5 w 8"/>
                    <a:gd name="T11" fmla="*/ 18 h 37"/>
                    <a:gd name="T12" fmla="*/ 8 w 8"/>
                    <a:gd name="T13" fmla="*/ 3 h 37"/>
                    <a:gd name="T14" fmla="*/ 8 w 8"/>
                    <a:gd name="T15" fmla="*/ 5 h 37"/>
                    <a:gd name="T16" fmla="*/ 5 w 8"/>
                    <a:gd name="T17" fmla="*/ 0 h 37"/>
                    <a:gd name="T18" fmla="*/ 5 w 8"/>
                    <a:gd name="T19" fmla="*/ 0 h 37"/>
                    <a:gd name="T20" fmla="*/ 5 w 8"/>
                    <a:gd name="T21" fmla="*/ 3 h 37"/>
                    <a:gd name="T22" fmla="*/ 5 w 8"/>
                    <a:gd name="T23" fmla="*/ 0 h 3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37"/>
                    <a:gd name="T38" fmla="*/ 8 w 8"/>
                    <a:gd name="T39" fmla="*/ 37 h 3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37">
                      <a:moveTo>
                        <a:pt x="5" y="0"/>
                      </a:moveTo>
                      <a:lnTo>
                        <a:pt x="5" y="3"/>
                      </a:lnTo>
                      <a:lnTo>
                        <a:pt x="0" y="18"/>
                      </a:lnTo>
                      <a:lnTo>
                        <a:pt x="3" y="37"/>
                      </a:lnTo>
                      <a:lnTo>
                        <a:pt x="5" y="34"/>
                      </a:lnTo>
                      <a:lnTo>
                        <a:pt x="5" y="18"/>
                      </a:lnTo>
                      <a:lnTo>
                        <a:pt x="8" y="3"/>
                      </a:lnTo>
                      <a:lnTo>
                        <a:pt x="8" y="5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07" name="Freeform 498"/>
                <p:cNvSpPr>
                  <a:spLocks noChangeAspect="1"/>
                </p:cNvSpPr>
                <p:nvPr/>
              </p:nvSpPr>
              <p:spPr bwMode="auto">
                <a:xfrm>
                  <a:off x="5485" y="1844"/>
                  <a:ext cx="8" cy="7"/>
                </a:xfrm>
                <a:custGeom>
                  <a:avLst/>
                  <a:gdLst>
                    <a:gd name="T0" fmla="*/ 6 w 8"/>
                    <a:gd name="T1" fmla="*/ 0 h 7"/>
                    <a:gd name="T2" fmla="*/ 6 w 8"/>
                    <a:gd name="T3" fmla="*/ 0 h 7"/>
                    <a:gd name="T4" fmla="*/ 3 w 8"/>
                    <a:gd name="T5" fmla="*/ 2 h 7"/>
                    <a:gd name="T6" fmla="*/ 0 w 8"/>
                    <a:gd name="T7" fmla="*/ 2 h 7"/>
                    <a:gd name="T8" fmla="*/ 3 w 8"/>
                    <a:gd name="T9" fmla="*/ 7 h 7"/>
                    <a:gd name="T10" fmla="*/ 6 w 8"/>
                    <a:gd name="T11" fmla="*/ 5 h 7"/>
                    <a:gd name="T12" fmla="*/ 8 w 8"/>
                    <a:gd name="T13" fmla="*/ 5 h 7"/>
                    <a:gd name="T14" fmla="*/ 8 w 8"/>
                    <a:gd name="T15" fmla="*/ 5 h 7"/>
                    <a:gd name="T16" fmla="*/ 6 w 8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7"/>
                    <a:gd name="T29" fmla="*/ 8 w 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7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3" y="7"/>
                      </a:lnTo>
                      <a:lnTo>
                        <a:pt x="6" y="5"/>
                      </a:lnTo>
                      <a:lnTo>
                        <a:pt x="8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08" name="Freeform 499"/>
                <p:cNvSpPr>
                  <a:spLocks noChangeAspect="1"/>
                </p:cNvSpPr>
                <p:nvPr/>
              </p:nvSpPr>
              <p:spPr bwMode="auto">
                <a:xfrm>
                  <a:off x="5491" y="1844"/>
                  <a:ext cx="18" cy="36"/>
                </a:xfrm>
                <a:custGeom>
                  <a:avLst/>
                  <a:gdLst>
                    <a:gd name="T0" fmla="*/ 18 w 18"/>
                    <a:gd name="T1" fmla="*/ 36 h 36"/>
                    <a:gd name="T2" fmla="*/ 18 w 18"/>
                    <a:gd name="T3" fmla="*/ 33 h 36"/>
                    <a:gd name="T4" fmla="*/ 13 w 18"/>
                    <a:gd name="T5" fmla="*/ 18 h 36"/>
                    <a:gd name="T6" fmla="*/ 0 w 18"/>
                    <a:gd name="T7" fmla="*/ 0 h 36"/>
                    <a:gd name="T8" fmla="*/ 2 w 18"/>
                    <a:gd name="T9" fmla="*/ 5 h 36"/>
                    <a:gd name="T10" fmla="*/ 7 w 18"/>
                    <a:gd name="T11" fmla="*/ 18 h 36"/>
                    <a:gd name="T12" fmla="*/ 15 w 18"/>
                    <a:gd name="T13" fmla="*/ 36 h 36"/>
                    <a:gd name="T14" fmla="*/ 15 w 18"/>
                    <a:gd name="T15" fmla="*/ 33 h 36"/>
                    <a:gd name="T16" fmla="*/ 18 w 18"/>
                    <a:gd name="T17" fmla="*/ 36 h 36"/>
                    <a:gd name="T18" fmla="*/ 18 w 18"/>
                    <a:gd name="T19" fmla="*/ 36 h 36"/>
                    <a:gd name="T20" fmla="*/ 18 w 18"/>
                    <a:gd name="T21" fmla="*/ 33 h 36"/>
                    <a:gd name="T22" fmla="*/ 18 w 18"/>
                    <a:gd name="T23" fmla="*/ 36 h 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8"/>
                    <a:gd name="T37" fmla="*/ 0 h 36"/>
                    <a:gd name="T38" fmla="*/ 18 w 18"/>
                    <a:gd name="T39" fmla="*/ 36 h 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8" h="36">
                      <a:moveTo>
                        <a:pt x="18" y="36"/>
                      </a:moveTo>
                      <a:lnTo>
                        <a:pt x="18" y="33"/>
                      </a:lnTo>
                      <a:lnTo>
                        <a:pt x="13" y="18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7" y="18"/>
                      </a:lnTo>
                      <a:lnTo>
                        <a:pt x="15" y="36"/>
                      </a:lnTo>
                      <a:lnTo>
                        <a:pt x="15" y="33"/>
                      </a:lnTo>
                      <a:lnTo>
                        <a:pt x="18" y="36"/>
                      </a:lnTo>
                      <a:lnTo>
                        <a:pt x="18" y="33"/>
                      </a:lnTo>
                      <a:lnTo>
                        <a:pt x="18" y="3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09" name="Freeform 500"/>
                <p:cNvSpPr>
                  <a:spLocks noChangeAspect="1"/>
                </p:cNvSpPr>
                <p:nvPr/>
              </p:nvSpPr>
              <p:spPr bwMode="auto">
                <a:xfrm>
                  <a:off x="5506" y="1877"/>
                  <a:ext cx="55" cy="40"/>
                </a:xfrm>
                <a:custGeom>
                  <a:avLst/>
                  <a:gdLst>
                    <a:gd name="T0" fmla="*/ 8 w 55"/>
                    <a:gd name="T1" fmla="*/ 40 h 40"/>
                    <a:gd name="T2" fmla="*/ 5 w 55"/>
                    <a:gd name="T3" fmla="*/ 24 h 40"/>
                    <a:gd name="T4" fmla="*/ 0 w 55"/>
                    <a:gd name="T5" fmla="*/ 6 h 40"/>
                    <a:gd name="T6" fmla="*/ 11 w 55"/>
                    <a:gd name="T7" fmla="*/ 8 h 40"/>
                    <a:gd name="T8" fmla="*/ 16 w 55"/>
                    <a:gd name="T9" fmla="*/ 6 h 40"/>
                    <a:gd name="T10" fmla="*/ 21 w 55"/>
                    <a:gd name="T11" fmla="*/ 3 h 40"/>
                    <a:gd name="T12" fmla="*/ 26 w 55"/>
                    <a:gd name="T13" fmla="*/ 0 h 40"/>
                    <a:gd name="T14" fmla="*/ 29 w 55"/>
                    <a:gd name="T15" fmla="*/ 0 h 40"/>
                    <a:gd name="T16" fmla="*/ 32 w 55"/>
                    <a:gd name="T17" fmla="*/ 0 h 40"/>
                    <a:gd name="T18" fmla="*/ 39 w 55"/>
                    <a:gd name="T19" fmla="*/ 3 h 40"/>
                    <a:gd name="T20" fmla="*/ 47 w 55"/>
                    <a:gd name="T21" fmla="*/ 11 h 40"/>
                    <a:gd name="T22" fmla="*/ 55 w 55"/>
                    <a:gd name="T23" fmla="*/ 27 h 40"/>
                    <a:gd name="T24" fmla="*/ 55 w 55"/>
                    <a:gd name="T25" fmla="*/ 34 h 40"/>
                    <a:gd name="T26" fmla="*/ 47 w 55"/>
                    <a:gd name="T27" fmla="*/ 34 h 40"/>
                    <a:gd name="T28" fmla="*/ 32 w 55"/>
                    <a:gd name="T29" fmla="*/ 32 h 40"/>
                    <a:gd name="T30" fmla="*/ 24 w 55"/>
                    <a:gd name="T31" fmla="*/ 32 h 40"/>
                    <a:gd name="T32" fmla="*/ 16 w 55"/>
                    <a:gd name="T33" fmla="*/ 32 h 40"/>
                    <a:gd name="T34" fmla="*/ 11 w 55"/>
                    <a:gd name="T35" fmla="*/ 34 h 40"/>
                    <a:gd name="T36" fmla="*/ 8 w 55"/>
                    <a:gd name="T37" fmla="*/ 40 h 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"/>
                    <a:gd name="T58" fmla="*/ 0 h 40"/>
                    <a:gd name="T59" fmla="*/ 55 w 55"/>
                    <a:gd name="T60" fmla="*/ 40 h 4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" h="40">
                      <a:moveTo>
                        <a:pt x="8" y="40"/>
                      </a:moveTo>
                      <a:lnTo>
                        <a:pt x="5" y="24"/>
                      </a:lnTo>
                      <a:lnTo>
                        <a:pt x="0" y="6"/>
                      </a:lnTo>
                      <a:lnTo>
                        <a:pt x="11" y="8"/>
                      </a:lnTo>
                      <a:lnTo>
                        <a:pt x="16" y="6"/>
                      </a:lnTo>
                      <a:lnTo>
                        <a:pt x="21" y="3"/>
                      </a:lnTo>
                      <a:lnTo>
                        <a:pt x="26" y="0"/>
                      </a:lnTo>
                      <a:lnTo>
                        <a:pt x="29" y="0"/>
                      </a:lnTo>
                      <a:lnTo>
                        <a:pt x="32" y="0"/>
                      </a:lnTo>
                      <a:lnTo>
                        <a:pt x="39" y="3"/>
                      </a:lnTo>
                      <a:lnTo>
                        <a:pt x="47" y="11"/>
                      </a:lnTo>
                      <a:lnTo>
                        <a:pt x="55" y="27"/>
                      </a:lnTo>
                      <a:lnTo>
                        <a:pt x="55" y="34"/>
                      </a:lnTo>
                      <a:lnTo>
                        <a:pt x="47" y="34"/>
                      </a:lnTo>
                      <a:lnTo>
                        <a:pt x="32" y="32"/>
                      </a:lnTo>
                      <a:lnTo>
                        <a:pt x="24" y="32"/>
                      </a:lnTo>
                      <a:lnTo>
                        <a:pt x="16" y="32"/>
                      </a:lnTo>
                      <a:lnTo>
                        <a:pt x="11" y="34"/>
                      </a:lnTo>
                      <a:lnTo>
                        <a:pt x="8" y="40"/>
                      </a:lnTo>
                      <a:close/>
                    </a:path>
                  </a:pathLst>
                </a:custGeom>
                <a:solidFill>
                  <a:srgbClr val="4176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10" name="Freeform 501"/>
                <p:cNvSpPr>
                  <a:spLocks noChangeAspect="1"/>
                </p:cNvSpPr>
                <p:nvPr/>
              </p:nvSpPr>
              <p:spPr bwMode="auto">
                <a:xfrm>
                  <a:off x="5506" y="1883"/>
                  <a:ext cx="8" cy="34"/>
                </a:xfrm>
                <a:custGeom>
                  <a:avLst/>
                  <a:gdLst>
                    <a:gd name="T0" fmla="*/ 0 w 8"/>
                    <a:gd name="T1" fmla="*/ 0 h 34"/>
                    <a:gd name="T2" fmla="*/ 0 w 8"/>
                    <a:gd name="T3" fmla="*/ 2 h 34"/>
                    <a:gd name="T4" fmla="*/ 5 w 8"/>
                    <a:gd name="T5" fmla="*/ 18 h 34"/>
                    <a:gd name="T6" fmla="*/ 5 w 8"/>
                    <a:gd name="T7" fmla="*/ 34 h 34"/>
                    <a:gd name="T8" fmla="*/ 8 w 8"/>
                    <a:gd name="T9" fmla="*/ 34 h 34"/>
                    <a:gd name="T10" fmla="*/ 8 w 8"/>
                    <a:gd name="T11" fmla="*/ 18 h 34"/>
                    <a:gd name="T12" fmla="*/ 0 w 8"/>
                    <a:gd name="T13" fmla="*/ 0 h 34"/>
                    <a:gd name="T14" fmla="*/ 0 w 8"/>
                    <a:gd name="T15" fmla="*/ 2 h 34"/>
                    <a:gd name="T16" fmla="*/ 0 w 8"/>
                    <a:gd name="T17" fmla="*/ 0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34"/>
                    <a:gd name="T29" fmla="*/ 8 w 8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3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5" y="18"/>
                      </a:lnTo>
                      <a:lnTo>
                        <a:pt x="5" y="34"/>
                      </a:lnTo>
                      <a:lnTo>
                        <a:pt x="8" y="34"/>
                      </a:lnTo>
                      <a:lnTo>
                        <a:pt x="8" y="18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11" name="Freeform 502"/>
                <p:cNvSpPr>
                  <a:spLocks noChangeAspect="1"/>
                </p:cNvSpPr>
                <p:nvPr/>
              </p:nvSpPr>
              <p:spPr bwMode="auto">
                <a:xfrm>
                  <a:off x="5506" y="1875"/>
                  <a:ext cx="47" cy="16"/>
                </a:xfrm>
                <a:custGeom>
                  <a:avLst/>
                  <a:gdLst>
                    <a:gd name="T0" fmla="*/ 47 w 47"/>
                    <a:gd name="T1" fmla="*/ 13 h 16"/>
                    <a:gd name="T2" fmla="*/ 47 w 47"/>
                    <a:gd name="T3" fmla="*/ 13 h 16"/>
                    <a:gd name="T4" fmla="*/ 39 w 47"/>
                    <a:gd name="T5" fmla="*/ 5 h 16"/>
                    <a:gd name="T6" fmla="*/ 34 w 47"/>
                    <a:gd name="T7" fmla="*/ 0 h 16"/>
                    <a:gd name="T8" fmla="*/ 29 w 47"/>
                    <a:gd name="T9" fmla="*/ 0 h 16"/>
                    <a:gd name="T10" fmla="*/ 24 w 47"/>
                    <a:gd name="T11" fmla="*/ 2 h 16"/>
                    <a:gd name="T12" fmla="*/ 21 w 47"/>
                    <a:gd name="T13" fmla="*/ 5 h 16"/>
                    <a:gd name="T14" fmla="*/ 16 w 47"/>
                    <a:gd name="T15" fmla="*/ 8 h 16"/>
                    <a:gd name="T16" fmla="*/ 11 w 47"/>
                    <a:gd name="T17" fmla="*/ 8 h 16"/>
                    <a:gd name="T18" fmla="*/ 0 w 47"/>
                    <a:gd name="T19" fmla="*/ 8 h 16"/>
                    <a:gd name="T20" fmla="*/ 0 w 47"/>
                    <a:gd name="T21" fmla="*/ 10 h 16"/>
                    <a:gd name="T22" fmla="*/ 11 w 47"/>
                    <a:gd name="T23" fmla="*/ 13 h 16"/>
                    <a:gd name="T24" fmla="*/ 18 w 47"/>
                    <a:gd name="T25" fmla="*/ 10 h 16"/>
                    <a:gd name="T26" fmla="*/ 24 w 47"/>
                    <a:gd name="T27" fmla="*/ 8 h 16"/>
                    <a:gd name="T28" fmla="*/ 26 w 47"/>
                    <a:gd name="T29" fmla="*/ 5 h 16"/>
                    <a:gd name="T30" fmla="*/ 29 w 47"/>
                    <a:gd name="T31" fmla="*/ 5 h 16"/>
                    <a:gd name="T32" fmla="*/ 32 w 47"/>
                    <a:gd name="T33" fmla="*/ 5 h 16"/>
                    <a:gd name="T34" fmla="*/ 37 w 47"/>
                    <a:gd name="T35" fmla="*/ 8 h 16"/>
                    <a:gd name="T36" fmla="*/ 45 w 47"/>
                    <a:gd name="T37" fmla="*/ 16 h 16"/>
                    <a:gd name="T38" fmla="*/ 45 w 47"/>
                    <a:gd name="T39" fmla="*/ 16 h 16"/>
                    <a:gd name="T40" fmla="*/ 47 w 47"/>
                    <a:gd name="T41" fmla="*/ 13 h 1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7"/>
                    <a:gd name="T64" fmla="*/ 0 h 16"/>
                    <a:gd name="T65" fmla="*/ 47 w 47"/>
                    <a:gd name="T66" fmla="*/ 16 h 1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7" h="16">
                      <a:moveTo>
                        <a:pt x="47" y="13"/>
                      </a:moveTo>
                      <a:lnTo>
                        <a:pt x="47" y="13"/>
                      </a:lnTo>
                      <a:lnTo>
                        <a:pt x="39" y="5"/>
                      </a:ln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4" y="2"/>
                      </a:lnTo>
                      <a:lnTo>
                        <a:pt x="21" y="5"/>
                      </a:lnTo>
                      <a:lnTo>
                        <a:pt x="16" y="8"/>
                      </a:lnTo>
                      <a:lnTo>
                        <a:pt x="11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11" y="13"/>
                      </a:lnTo>
                      <a:lnTo>
                        <a:pt x="18" y="10"/>
                      </a:lnTo>
                      <a:lnTo>
                        <a:pt x="24" y="8"/>
                      </a:lnTo>
                      <a:lnTo>
                        <a:pt x="26" y="5"/>
                      </a:lnTo>
                      <a:lnTo>
                        <a:pt x="29" y="5"/>
                      </a:lnTo>
                      <a:lnTo>
                        <a:pt x="32" y="5"/>
                      </a:lnTo>
                      <a:lnTo>
                        <a:pt x="37" y="8"/>
                      </a:lnTo>
                      <a:lnTo>
                        <a:pt x="45" y="16"/>
                      </a:lnTo>
                      <a:lnTo>
                        <a:pt x="47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12" name="Freeform 503"/>
                <p:cNvSpPr>
                  <a:spLocks noChangeAspect="1"/>
                </p:cNvSpPr>
                <p:nvPr/>
              </p:nvSpPr>
              <p:spPr bwMode="auto">
                <a:xfrm>
                  <a:off x="5551" y="1888"/>
                  <a:ext cx="13" cy="26"/>
                </a:xfrm>
                <a:custGeom>
                  <a:avLst/>
                  <a:gdLst>
                    <a:gd name="T0" fmla="*/ 10 w 13"/>
                    <a:gd name="T1" fmla="*/ 26 h 26"/>
                    <a:gd name="T2" fmla="*/ 13 w 13"/>
                    <a:gd name="T3" fmla="*/ 23 h 26"/>
                    <a:gd name="T4" fmla="*/ 10 w 13"/>
                    <a:gd name="T5" fmla="*/ 16 h 26"/>
                    <a:gd name="T6" fmla="*/ 2 w 13"/>
                    <a:gd name="T7" fmla="*/ 0 h 26"/>
                    <a:gd name="T8" fmla="*/ 0 w 13"/>
                    <a:gd name="T9" fmla="*/ 3 h 26"/>
                    <a:gd name="T10" fmla="*/ 7 w 13"/>
                    <a:gd name="T11" fmla="*/ 16 h 26"/>
                    <a:gd name="T12" fmla="*/ 7 w 13"/>
                    <a:gd name="T13" fmla="*/ 23 h 26"/>
                    <a:gd name="T14" fmla="*/ 10 w 13"/>
                    <a:gd name="T15" fmla="*/ 21 h 26"/>
                    <a:gd name="T16" fmla="*/ 10 w 13"/>
                    <a:gd name="T17" fmla="*/ 26 h 26"/>
                    <a:gd name="T18" fmla="*/ 10 w 13"/>
                    <a:gd name="T19" fmla="*/ 26 h 26"/>
                    <a:gd name="T20" fmla="*/ 13 w 13"/>
                    <a:gd name="T21" fmla="*/ 23 h 26"/>
                    <a:gd name="T22" fmla="*/ 10 w 13"/>
                    <a:gd name="T23" fmla="*/ 26 h 2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26"/>
                    <a:gd name="T38" fmla="*/ 13 w 13"/>
                    <a:gd name="T39" fmla="*/ 26 h 2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26">
                      <a:moveTo>
                        <a:pt x="10" y="26"/>
                      </a:moveTo>
                      <a:lnTo>
                        <a:pt x="13" y="23"/>
                      </a:lnTo>
                      <a:lnTo>
                        <a:pt x="10" y="16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7" y="16"/>
                      </a:lnTo>
                      <a:lnTo>
                        <a:pt x="7" y="23"/>
                      </a:lnTo>
                      <a:lnTo>
                        <a:pt x="10" y="21"/>
                      </a:lnTo>
                      <a:lnTo>
                        <a:pt x="10" y="26"/>
                      </a:lnTo>
                      <a:lnTo>
                        <a:pt x="13" y="23"/>
                      </a:lnTo>
                      <a:lnTo>
                        <a:pt x="10" y="2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13" name="Freeform 504"/>
                <p:cNvSpPr>
                  <a:spLocks noChangeAspect="1"/>
                </p:cNvSpPr>
                <p:nvPr/>
              </p:nvSpPr>
              <p:spPr bwMode="auto">
                <a:xfrm>
                  <a:off x="5511" y="1906"/>
                  <a:ext cx="50" cy="11"/>
                </a:xfrm>
                <a:custGeom>
                  <a:avLst/>
                  <a:gdLst>
                    <a:gd name="T0" fmla="*/ 0 w 50"/>
                    <a:gd name="T1" fmla="*/ 11 h 11"/>
                    <a:gd name="T2" fmla="*/ 3 w 50"/>
                    <a:gd name="T3" fmla="*/ 11 h 11"/>
                    <a:gd name="T4" fmla="*/ 6 w 50"/>
                    <a:gd name="T5" fmla="*/ 8 h 11"/>
                    <a:gd name="T6" fmla="*/ 11 w 50"/>
                    <a:gd name="T7" fmla="*/ 5 h 11"/>
                    <a:gd name="T8" fmla="*/ 19 w 50"/>
                    <a:gd name="T9" fmla="*/ 5 h 11"/>
                    <a:gd name="T10" fmla="*/ 27 w 50"/>
                    <a:gd name="T11" fmla="*/ 5 h 11"/>
                    <a:gd name="T12" fmla="*/ 42 w 50"/>
                    <a:gd name="T13" fmla="*/ 5 h 11"/>
                    <a:gd name="T14" fmla="*/ 50 w 50"/>
                    <a:gd name="T15" fmla="*/ 8 h 11"/>
                    <a:gd name="T16" fmla="*/ 50 w 50"/>
                    <a:gd name="T17" fmla="*/ 3 h 11"/>
                    <a:gd name="T18" fmla="*/ 42 w 50"/>
                    <a:gd name="T19" fmla="*/ 3 h 11"/>
                    <a:gd name="T20" fmla="*/ 27 w 50"/>
                    <a:gd name="T21" fmla="*/ 0 h 11"/>
                    <a:gd name="T22" fmla="*/ 16 w 50"/>
                    <a:gd name="T23" fmla="*/ 0 h 11"/>
                    <a:gd name="T24" fmla="*/ 8 w 50"/>
                    <a:gd name="T25" fmla="*/ 3 h 11"/>
                    <a:gd name="T26" fmla="*/ 3 w 50"/>
                    <a:gd name="T27" fmla="*/ 5 h 11"/>
                    <a:gd name="T28" fmla="*/ 0 w 50"/>
                    <a:gd name="T29" fmla="*/ 11 h 11"/>
                    <a:gd name="T30" fmla="*/ 3 w 50"/>
                    <a:gd name="T31" fmla="*/ 11 h 11"/>
                    <a:gd name="T32" fmla="*/ 0 w 50"/>
                    <a:gd name="T33" fmla="*/ 11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0"/>
                    <a:gd name="T52" fmla="*/ 0 h 11"/>
                    <a:gd name="T53" fmla="*/ 50 w 50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0" h="11">
                      <a:moveTo>
                        <a:pt x="0" y="11"/>
                      </a:move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11" y="5"/>
                      </a:lnTo>
                      <a:lnTo>
                        <a:pt x="19" y="5"/>
                      </a:lnTo>
                      <a:lnTo>
                        <a:pt x="27" y="5"/>
                      </a:lnTo>
                      <a:lnTo>
                        <a:pt x="42" y="5"/>
                      </a:lnTo>
                      <a:lnTo>
                        <a:pt x="50" y="8"/>
                      </a:lnTo>
                      <a:lnTo>
                        <a:pt x="50" y="3"/>
                      </a:lnTo>
                      <a:lnTo>
                        <a:pt x="42" y="3"/>
                      </a:lnTo>
                      <a:lnTo>
                        <a:pt x="27" y="0"/>
                      </a:lnTo>
                      <a:lnTo>
                        <a:pt x="16" y="0"/>
                      </a:lnTo>
                      <a:lnTo>
                        <a:pt x="8" y="3"/>
                      </a:lnTo>
                      <a:lnTo>
                        <a:pt x="3" y="5"/>
                      </a:lnTo>
                      <a:lnTo>
                        <a:pt x="0" y="11"/>
                      </a:lnTo>
                      <a:lnTo>
                        <a:pt x="3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14" name="Freeform 505"/>
                <p:cNvSpPr>
                  <a:spLocks noChangeAspect="1"/>
                </p:cNvSpPr>
                <p:nvPr/>
              </p:nvSpPr>
              <p:spPr bwMode="auto">
                <a:xfrm>
                  <a:off x="5472" y="1919"/>
                  <a:ext cx="5" cy="19"/>
                </a:xfrm>
                <a:custGeom>
                  <a:avLst/>
                  <a:gdLst>
                    <a:gd name="T0" fmla="*/ 0 w 5"/>
                    <a:gd name="T1" fmla="*/ 19 h 19"/>
                    <a:gd name="T2" fmla="*/ 3 w 5"/>
                    <a:gd name="T3" fmla="*/ 13 h 19"/>
                    <a:gd name="T4" fmla="*/ 5 w 5"/>
                    <a:gd name="T5" fmla="*/ 0 h 19"/>
                    <a:gd name="T6" fmla="*/ 3 w 5"/>
                    <a:gd name="T7" fmla="*/ 5 h 19"/>
                    <a:gd name="T8" fmla="*/ 0 w 5"/>
                    <a:gd name="T9" fmla="*/ 19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9"/>
                    <a:gd name="T17" fmla="*/ 5 w 5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9">
                      <a:moveTo>
                        <a:pt x="0" y="19"/>
                      </a:moveTo>
                      <a:lnTo>
                        <a:pt x="3" y="13"/>
                      </a:lnTo>
                      <a:lnTo>
                        <a:pt x="5" y="0"/>
                      </a:lnTo>
                      <a:lnTo>
                        <a:pt x="3" y="5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15" name="Freeform 506"/>
                <p:cNvSpPr>
                  <a:spLocks noChangeAspect="1"/>
                </p:cNvSpPr>
                <p:nvPr/>
              </p:nvSpPr>
              <p:spPr bwMode="auto">
                <a:xfrm>
                  <a:off x="5470" y="1919"/>
                  <a:ext cx="10" cy="19"/>
                </a:xfrm>
                <a:custGeom>
                  <a:avLst/>
                  <a:gdLst>
                    <a:gd name="T0" fmla="*/ 5 w 10"/>
                    <a:gd name="T1" fmla="*/ 0 h 19"/>
                    <a:gd name="T2" fmla="*/ 5 w 10"/>
                    <a:gd name="T3" fmla="*/ 0 h 19"/>
                    <a:gd name="T4" fmla="*/ 2 w 10"/>
                    <a:gd name="T5" fmla="*/ 11 h 19"/>
                    <a:gd name="T6" fmla="*/ 0 w 10"/>
                    <a:gd name="T7" fmla="*/ 19 h 19"/>
                    <a:gd name="T8" fmla="*/ 2 w 10"/>
                    <a:gd name="T9" fmla="*/ 19 h 19"/>
                    <a:gd name="T10" fmla="*/ 7 w 10"/>
                    <a:gd name="T11" fmla="*/ 13 h 19"/>
                    <a:gd name="T12" fmla="*/ 10 w 10"/>
                    <a:gd name="T13" fmla="*/ 0 h 19"/>
                    <a:gd name="T14" fmla="*/ 10 w 10"/>
                    <a:gd name="T15" fmla="*/ 0 h 19"/>
                    <a:gd name="T16" fmla="*/ 5 w 10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19"/>
                    <a:gd name="T29" fmla="*/ 10 w 10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19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2" y="11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7" y="13"/>
                      </a:lnTo>
                      <a:lnTo>
                        <a:pt x="1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16" name="Freeform 507"/>
                <p:cNvSpPr>
                  <a:spLocks noChangeAspect="1"/>
                </p:cNvSpPr>
                <p:nvPr/>
              </p:nvSpPr>
              <p:spPr bwMode="auto">
                <a:xfrm>
                  <a:off x="5470" y="1919"/>
                  <a:ext cx="10" cy="21"/>
                </a:xfrm>
                <a:custGeom>
                  <a:avLst/>
                  <a:gdLst>
                    <a:gd name="T0" fmla="*/ 0 w 10"/>
                    <a:gd name="T1" fmla="*/ 19 h 21"/>
                    <a:gd name="T2" fmla="*/ 2 w 10"/>
                    <a:gd name="T3" fmla="*/ 21 h 21"/>
                    <a:gd name="T4" fmla="*/ 7 w 10"/>
                    <a:gd name="T5" fmla="*/ 5 h 21"/>
                    <a:gd name="T6" fmla="*/ 5 w 10"/>
                    <a:gd name="T7" fmla="*/ 0 h 21"/>
                    <a:gd name="T8" fmla="*/ 10 w 10"/>
                    <a:gd name="T9" fmla="*/ 0 h 21"/>
                    <a:gd name="T10" fmla="*/ 2 w 10"/>
                    <a:gd name="T11" fmla="*/ 5 h 21"/>
                    <a:gd name="T12" fmla="*/ 0 w 10"/>
                    <a:gd name="T13" fmla="*/ 16 h 21"/>
                    <a:gd name="T14" fmla="*/ 2 w 10"/>
                    <a:gd name="T15" fmla="*/ 19 h 21"/>
                    <a:gd name="T16" fmla="*/ 0 w 10"/>
                    <a:gd name="T17" fmla="*/ 19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21"/>
                    <a:gd name="T29" fmla="*/ 10 w 10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21">
                      <a:moveTo>
                        <a:pt x="0" y="19"/>
                      </a:moveTo>
                      <a:lnTo>
                        <a:pt x="2" y="21"/>
                      </a:lnTo>
                      <a:lnTo>
                        <a:pt x="7" y="5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6"/>
                      </a:lnTo>
                      <a:lnTo>
                        <a:pt x="2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17" name="Freeform 508"/>
                <p:cNvSpPr>
                  <a:spLocks noChangeAspect="1"/>
                </p:cNvSpPr>
                <p:nvPr/>
              </p:nvSpPr>
              <p:spPr bwMode="auto">
                <a:xfrm>
                  <a:off x="5527" y="1906"/>
                  <a:ext cx="34" cy="11"/>
                </a:xfrm>
                <a:custGeom>
                  <a:avLst/>
                  <a:gdLst>
                    <a:gd name="T0" fmla="*/ 0 w 34"/>
                    <a:gd name="T1" fmla="*/ 3 h 11"/>
                    <a:gd name="T2" fmla="*/ 8 w 34"/>
                    <a:gd name="T3" fmla="*/ 0 h 11"/>
                    <a:gd name="T4" fmla="*/ 18 w 34"/>
                    <a:gd name="T5" fmla="*/ 0 h 11"/>
                    <a:gd name="T6" fmla="*/ 24 w 34"/>
                    <a:gd name="T7" fmla="*/ 5 h 11"/>
                    <a:gd name="T8" fmla="*/ 29 w 34"/>
                    <a:gd name="T9" fmla="*/ 11 h 11"/>
                    <a:gd name="T10" fmla="*/ 31 w 34"/>
                    <a:gd name="T11" fmla="*/ 8 h 11"/>
                    <a:gd name="T12" fmla="*/ 34 w 34"/>
                    <a:gd name="T13" fmla="*/ 5 h 11"/>
                    <a:gd name="T14" fmla="*/ 31 w 34"/>
                    <a:gd name="T15" fmla="*/ 5 h 11"/>
                    <a:gd name="T16" fmla="*/ 26 w 34"/>
                    <a:gd name="T17" fmla="*/ 3 h 11"/>
                    <a:gd name="T18" fmla="*/ 21 w 34"/>
                    <a:gd name="T19" fmla="*/ 0 h 11"/>
                    <a:gd name="T20" fmla="*/ 16 w 34"/>
                    <a:gd name="T21" fmla="*/ 0 h 11"/>
                    <a:gd name="T22" fmla="*/ 8 w 34"/>
                    <a:gd name="T23" fmla="*/ 0 h 11"/>
                    <a:gd name="T24" fmla="*/ 3 w 34"/>
                    <a:gd name="T25" fmla="*/ 3 h 11"/>
                    <a:gd name="T26" fmla="*/ 0 w 34"/>
                    <a:gd name="T27" fmla="*/ 3 h 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4"/>
                    <a:gd name="T43" fmla="*/ 0 h 11"/>
                    <a:gd name="T44" fmla="*/ 34 w 34"/>
                    <a:gd name="T45" fmla="*/ 11 h 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4" h="11">
                      <a:moveTo>
                        <a:pt x="0" y="3"/>
                      </a:moveTo>
                      <a:lnTo>
                        <a:pt x="8" y="0"/>
                      </a:lnTo>
                      <a:lnTo>
                        <a:pt x="18" y="0"/>
                      </a:lnTo>
                      <a:lnTo>
                        <a:pt x="24" y="5"/>
                      </a:lnTo>
                      <a:lnTo>
                        <a:pt x="29" y="11"/>
                      </a:lnTo>
                      <a:lnTo>
                        <a:pt x="31" y="8"/>
                      </a:lnTo>
                      <a:lnTo>
                        <a:pt x="34" y="5"/>
                      </a:lnTo>
                      <a:lnTo>
                        <a:pt x="31" y="5"/>
                      </a:lnTo>
                      <a:lnTo>
                        <a:pt x="26" y="3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18" name="Freeform 509"/>
                <p:cNvSpPr>
                  <a:spLocks noChangeAspect="1"/>
                </p:cNvSpPr>
                <p:nvPr/>
              </p:nvSpPr>
              <p:spPr bwMode="auto">
                <a:xfrm>
                  <a:off x="5527" y="1904"/>
                  <a:ext cx="18" cy="7"/>
                </a:xfrm>
                <a:custGeom>
                  <a:avLst/>
                  <a:gdLst>
                    <a:gd name="T0" fmla="*/ 18 w 18"/>
                    <a:gd name="T1" fmla="*/ 0 h 7"/>
                    <a:gd name="T2" fmla="*/ 18 w 18"/>
                    <a:gd name="T3" fmla="*/ 0 h 7"/>
                    <a:gd name="T4" fmla="*/ 8 w 18"/>
                    <a:gd name="T5" fmla="*/ 2 h 7"/>
                    <a:gd name="T6" fmla="*/ 0 w 18"/>
                    <a:gd name="T7" fmla="*/ 5 h 7"/>
                    <a:gd name="T8" fmla="*/ 3 w 18"/>
                    <a:gd name="T9" fmla="*/ 7 h 7"/>
                    <a:gd name="T10" fmla="*/ 8 w 18"/>
                    <a:gd name="T11" fmla="*/ 5 h 7"/>
                    <a:gd name="T12" fmla="*/ 18 w 18"/>
                    <a:gd name="T13" fmla="*/ 5 h 7"/>
                    <a:gd name="T14" fmla="*/ 18 w 18"/>
                    <a:gd name="T15" fmla="*/ 5 h 7"/>
                    <a:gd name="T16" fmla="*/ 18 w 18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7"/>
                    <a:gd name="T29" fmla="*/ 18 w 1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7">
                      <a:moveTo>
                        <a:pt x="18" y="0"/>
                      </a:moveTo>
                      <a:lnTo>
                        <a:pt x="18" y="0"/>
                      </a:lnTo>
                      <a:lnTo>
                        <a:pt x="8" y="2"/>
                      </a:lnTo>
                      <a:lnTo>
                        <a:pt x="0" y="5"/>
                      </a:lnTo>
                      <a:lnTo>
                        <a:pt x="3" y="7"/>
                      </a:lnTo>
                      <a:lnTo>
                        <a:pt x="8" y="5"/>
                      </a:lnTo>
                      <a:lnTo>
                        <a:pt x="18" y="5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19" name="Freeform 510"/>
                <p:cNvSpPr>
                  <a:spLocks noChangeAspect="1"/>
                </p:cNvSpPr>
                <p:nvPr/>
              </p:nvSpPr>
              <p:spPr bwMode="auto">
                <a:xfrm>
                  <a:off x="5545" y="1904"/>
                  <a:ext cx="11" cy="13"/>
                </a:xfrm>
                <a:custGeom>
                  <a:avLst/>
                  <a:gdLst>
                    <a:gd name="T0" fmla="*/ 11 w 11"/>
                    <a:gd name="T1" fmla="*/ 10 h 13"/>
                    <a:gd name="T2" fmla="*/ 11 w 11"/>
                    <a:gd name="T3" fmla="*/ 10 h 13"/>
                    <a:gd name="T4" fmla="*/ 8 w 11"/>
                    <a:gd name="T5" fmla="*/ 5 h 13"/>
                    <a:gd name="T6" fmla="*/ 0 w 11"/>
                    <a:gd name="T7" fmla="*/ 0 h 13"/>
                    <a:gd name="T8" fmla="*/ 0 w 11"/>
                    <a:gd name="T9" fmla="*/ 5 h 13"/>
                    <a:gd name="T10" fmla="*/ 6 w 11"/>
                    <a:gd name="T11" fmla="*/ 7 h 13"/>
                    <a:gd name="T12" fmla="*/ 8 w 11"/>
                    <a:gd name="T13" fmla="*/ 13 h 13"/>
                    <a:gd name="T14" fmla="*/ 8 w 11"/>
                    <a:gd name="T15" fmla="*/ 13 h 13"/>
                    <a:gd name="T16" fmla="*/ 11 w 11"/>
                    <a:gd name="T17" fmla="*/ 1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3"/>
                    <a:gd name="T29" fmla="*/ 11 w 11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3">
                      <a:moveTo>
                        <a:pt x="11" y="10"/>
                      </a:moveTo>
                      <a:lnTo>
                        <a:pt x="11" y="10"/>
                      </a:lnTo>
                      <a:lnTo>
                        <a:pt x="8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6" y="7"/>
                      </a:lnTo>
                      <a:lnTo>
                        <a:pt x="8" y="13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20" name="Freeform 511"/>
                <p:cNvSpPr>
                  <a:spLocks noChangeAspect="1"/>
                </p:cNvSpPr>
                <p:nvPr/>
              </p:nvSpPr>
              <p:spPr bwMode="auto">
                <a:xfrm>
                  <a:off x="5553" y="1909"/>
                  <a:ext cx="8" cy="8"/>
                </a:xfrm>
                <a:custGeom>
                  <a:avLst/>
                  <a:gdLst>
                    <a:gd name="T0" fmla="*/ 8 w 8"/>
                    <a:gd name="T1" fmla="*/ 0 h 8"/>
                    <a:gd name="T2" fmla="*/ 8 w 8"/>
                    <a:gd name="T3" fmla="*/ 0 h 8"/>
                    <a:gd name="T4" fmla="*/ 3 w 8"/>
                    <a:gd name="T5" fmla="*/ 5 h 8"/>
                    <a:gd name="T6" fmla="*/ 3 w 8"/>
                    <a:gd name="T7" fmla="*/ 5 h 8"/>
                    <a:gd name="T8" fmla="*/ 0 w 8"/>
                    <a:gd name="T9" fmla="*/ 8 h 8"/>
                    <a:gd name="T10" fmla="*/ 5 w 8"/>
                    <a:gd name="T11" fmla="*/ 8 h 8"/>
                    <a:gd name="T12" fmla="*/ 8 w 8"/>
                    <a:gd name="T13" fmla="*/ 5 h 8"/>
                    <a:gd name="T14" fmla="*/ 8 w 8"/>
                    <a:gd name="T15" fmla="*/ 5 h 8"/>
                    <a:gd name="T16" fmla="*/ 8 w 8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8"/>
                    <a:gd name="T29" fmla="*/ 8 w 8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8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5"/>
                      </a:lnTo>
                      <a:lnTo>
                        <a:pt x="0" y="8"/>
                      </a:lnTo>
                      <a:lnTo>
                        <a:pt x="5" y="8"/>
                      </a:lnTo>
                      <a:lnTo>
                        <a:pt x="8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21" name="Freeform 512"/>
                <p:cNvSpPr>
                  <a:spLocks noChangeAspect="1"/>
                </p:cNvSpPr>
                <p:nvPr/>
              </p:nvSpPr>
              <p:spPr bwMode="auto">
                <a:xfrm>
                  <a:off x="5551" y="1909"/>
                  <a:ext cx="10" cy="5"/>
                </a:xfrm>
                <a:custGeom>
                  <a:avLst/>
                  <a:gdLst>
                    <a:gd name="T0" fmla="*/ 0 w 10"/>
                    <a:gd name="T1" fmla="*/ 2 h 5"/>
                    <a:gd name="T2" fmla="*/ 0 w 10"/>
                    <a:gd name="T3" fmla="*/ 2 h 5"/>
                    <a:gd name="T4" fmla="*/ 7 w 10"/>
                    <a:gd name="T5" fmla="*/ 5 h 5"/>
                    <a:gd name="T6" fmla="*/ 10 w 10"/>
                    <a:gd name="T7" fmla="*/ 0 h 5"/>
                    <a:gd name="T8" fmla="*/ 10 w 10"/>
                    <a:gd name="T9" fmla="*/ 5 h 5"/>
                    <a:gd name="T10" fmla="*/ 10 w 10"/>
                    <a:gd name="T11" fmla="*/ 0 h 5"/>
                    <a:gd name="T12" fmla="*/ 2 w 10"/>
                    <a:gd name="T13" fmla="*/ 0 h 5"/>
                    <a:gd name="T14" fmla="*/ 2 w 10"/>
                    <a:gd name="T15" fmla="*/ 0 h 5"/>
                    <a:gd name="T16" fmla="*/ 0 w 10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22" name="Freeform 513"/>
                <p:cNvSpPr>
                  <a:spLocks noChangeAspect="1"/>
                </p:cNvSpPr>
                <p:nvPr/>
              </p:nvSpPr>
              <p:spPr bwMode="auto">
                <a:xfrm>
                  <a:off x="5543" y="1904"/>
                  <a:ext cx="10" cy="7"/>
                </a:xfrm>
                <a:custGeom>
                  <a:avLst/>
                  <a:gdLst>
                    <a:gd name="T0" fmla="*/ 0 w 10"/>
                    <a:gd name="T1" fmla="*/ 2 h 7"/>
                    <a:gd name="T2" fmla="*/ 0 w 10"/>
                    <a:gd name="T3" fmla="*/ 2 h 7"/>
                    <a:gd name="T4" fmla="*/ 5 w 10"/>
                    <a:gd name="T5" fmla="*/ 2 h 7"/>
                    <a:gd name="T6" fmla="*/ 8 w 10"/>
                    <a:gd name="T7" fmla="*/ 7 h 7"/>
                    <a:gd name="T8" fmla="*/ 10 w 10"/>
                    <a:gd name="T9" fmla="*/ 5 h 7"/>
                    <a:gd name="T10" fmla="*/ 5 w 10"/>
                    <a:gd name="T11" fmla="*/ 0 h 7"/>
                    <a:gd name="T12" fmla="*/ 0 w 10"/>
                    <a:gd name="T13" fmla="*/ 0 h 7"/>
                    <a:gd name="T14" fmla="*/ 0 w 10"/>
                    <a:gd name="T15" fmla="*/ 0 h 7"/>
                    <a:gd name="T16" fmla="*/ 0 w 10"/>
                    <a:gd name="T17" fmla="*/ 2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7"/>
                    <a:gd name="T29" fmla="*/ 10 w 10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7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5" y="2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23" name="Freeform 514"/>
                <p:cNvSpPr>
                  <a:spLocks noChangeAspect="1"/>
                </p:cNvSpPr>
                <p:nvPr/>
              </p:nvSpPr>
              <p:spPr bwMode="auto">
                <a:xfrm>
                  <a:off x="5530" y="1904"/>
                  <a:ext cx="13" cy="7"/>
                </a:xfrm>
                <a:custGeom>
                  <a:avLst/>
                  <a:gdLst>
                    <a:gd name="T0" fmla="*/ 0 w 13"/>
                    <a:gd name="T1" fmla="*/ 7 h 7"/>
                    <a:gd name="T2" fmla="*/ 0 w 13"/>
                    <a:gd name="T3" fmla="*/ 7 h 7"/>
                    <a:gd name="T4" fmla="*/ 5 w 13"/>
                    <a:gd name="T5" fmla="*/ 5 h 7"/>
                    <a:gd name="T6" fmla="*/ 13 w 13"/>
                    <a:gd name="T7" fmla="*/ 2 h 7"/>
                    <a:gd name="T8" fmla="*/ 13 w 13"/>
                    <a:gd name="T9" fmla="*/ 0 h 7"/>
                    <a:gd name="T10" fmla="*/ 5 w 13"/>
                    <a:gd name="T11" fmla="*/ 2 h 7"/>
                    <a:gd name="T12" fmla="*/ 0 w 13"/>
                    <a:gd name="T13" fmla="*/ 2 h 7"/>
                    <a:gd name="T14" fmla="*/ 0 w 13"/>
                    <a:gd name="T15" fmla="*/ 2 h 7"/>
                    <a:gd name="T16" fmla="*/ 0 w 13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7"/>
                    <a:gd name="T29" fmla="*/ 13 w 13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5" y="5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24" name="Freeform 515"/>
                <p:cNvSpPr>
                  <a:spLocks noChangeAspect="1"/>
                </p:cNvSpPr>
                <p:nvPr/>
              </p:nvSpPr>
              <p:spPr bwMode="auto">
                <a:xfrm>
                  <a:off x="5527" y="1906"/>
                  <a:ext cx="3" cy="5"/>
                </a:xfrm>
                <a:custGeom>
                  <a:avLst/>
                  <a:gdLst>
                    <a:gd name="T0" fmla="*/ 0 w 3"/>
                    <a:gd name="T1" fmla="*/ 3 h 5"/>
                    <a:gd name="T2" fmla="*/ 0 w 3"/>
                    <a:gd name="T3" fmla="*/ 5 h 5"/>
                    <a:gd name="T4" fmla="*/ 3 w 3"/>
                    <a:gd name="T5" fmla="*/ 5 h 5"/>
                    <a:gd name="T6" fmla="*/ 3 w 3"/>
                    <a:gd name="T7" fmla="*/ 0 h 5"/>
                    <a:gd name="T8" fmla="*/ 0 w 3"/>
                    <a:gd name="T9" fmla="*/ 3 h 5"/>
                    <a:gd name="T10" fmla="*/ 0 w 3"/>
                    <a:gd name="T11" fmla="*/ 3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5"/>
                    <a:gd name="T20" fmla="*/ 3 w 3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5">
                      <a:moveTo>
                        <a:pt x="0" y="3"/>
                      </a:move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25" name="Freeform 516"/>
                <p:cNvSpPr>
                  <a:spLocks noChangeAspect="1"/>
                </p:cNvSpPr>
                <p:nvPr/>
              </p:nvSpPr>
              <p:spPr bwMode="auto">
                <a:xfrm>
                  <a:off x="5561" y="1917"/>
                  <a:ext cx="24" cy="13"/>
                </a:xfrm>
                <a:custGeom>
                  <a:avLst/>
                  <a:gdLst>
                    <a:gd name="T0" fmla="*/ 0 w 24"/>
                    <a:gd name="T1" fmla="*/ 0 h 13"/>
                    <a:gd name="T2" fmla="*/ 0 w 24"/>
                    <a:gd name="T3" fmla="*/ 2 h 13"/>
                    <a:gd name="T4" fmla="*/ 5 w 24"/>
                    <a:gd name="T5" fmla="*/ 5 h 13"/>
                    <a:gd name="T6" fmla="*/ 16 w 24"/>
                    <a:gd name="T7" fmla="*/ 10 h 13"/>
                    <a:gd name="T8" fmla="*/ 24 w 24"/>
                    <a:gd name="T9" fmla="*/ 13 h 13"/>
                    <a:gd name="T10" fmla="*/ 13 w 24"/>
                    <a:gd name="T11" fmla="*/ 7 h 13"/>
                    <a:gd name="T12" fmla="*/ 0 w 24"/>
                    <a:gd name="T13" fmla="*/ 0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"/>
                    <a:gd name="T22" fmla="*/ 0 h 13"/>
                    <a:gd name="T23" fmla="*/ 24 w 24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" h="1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16" y="10"/>
                      </a:lnTo>
                      <a:lnTo>
                        <a:pt x="24" y="13"/>
                      </a:lnTo>
                      <a:lnTo>
                        <a:pt x="13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26" name="Freeform 517"/>
                <p:cNvSpPr>
                  <a:spLocks noChangeAspect="1"/>
                </p:cNvSpPr>
                <p:nvPr/>
              </p:nvSpPr>
              <p:spPr bwMode="auto">
                <a:xfrm>
                  <a:off x="5558" y="1917"/>
                  <a:ext cx="8" cy="7"/>
                </a:xfrm>
                <a:custGeom>
                  <a:avLst/>
                  <a:gdLst>
                    <a:gd name="T0" fmla="*/ 8 w 8"/>
                    <a:gd name="T1" fmla="*/ 5 h 7"/>
                    <a:gd name="T2" fmla="*/ 8 w 8"/>
                    <a:gd name="T3" fmla="*/ 5 h 7"/>
                    <a:gd name="T4" fmla="*/ 6 w 8"/>
                    <a:gd name="T5" fmla="*/ 2 h 7"/>
                    <a:gd name="T6" fmla="*/ 6 w 8"/>
                    <a:gd name="T7" fmla="*/ 0 h 7"/>
                    <a:gd name="T8" fmla="*/ 0 w 8"/>
                    <a:gd name="T9" fmla="*/ 0 h 7"/>
                    <a:gd name="T10" fmla="*/ 3 w 8"/>
                    <a:gd name="T11" fmla="*/ 5 h 7"/>
                    <a:gd name="T12" fmla="*/ 6 w 8"/>
                    <a:gd name="T13" fmla="*/ 7 h 7"/>
                    <a:gd name="T14" fmla="*/ 6 w 8"/>
                    <a:gd name="T15" fmla="*/ 7 h 7"/>
                    <a:gd name="T16" fmla="*/ 8 w 8"/>
                    <a:gd name="T17" fmla="*/ 5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7"/>
                    <a:gd name="T29" fmla="*/ 8 w 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7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6" y="7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27" name="Freeform 518"/>
                <p:cNvSpPr>
                  <a:spLocks noChangeAspect="1"/>
                </p:cNvSpPr>
                <p:nvPr/>
              </p:nvSpPr>
              <p:spPr bwMode="auto">
                <a:xfrm>
                  <a:off x="5564" y="1922"/>
                  <a:ext cx="21" cy="10"/>
                </a:xfrm>
                <a:custGeom>
                  <a:avLst/>
                  <a:gdLst>
                    <a:gd name="T0" fmla="*/ 21 w 21"/>
                    <a:gd name="T1" fmla="*/ 5 h 10"/>
                    <a:gd name="T2" fmla="*/ 21 w 21"/>
                    <a:gd name="T3" fmla="*/ 5 h 10"/>
                    <a:gd name="T4" fmla="*/ 13 w 21"/>
                    <a:gd name="T5" fmla="*/ 2 h 10"/>
                    <a:gd name="T6" fmla="*/ 2 w 21"/>
                    <a:gd name="T7" fmla="*/ 0 h 10"/>
                    <a:gd name="T8" fmla="*/ 0 w 21"/>
                    <a:gd name="T9" fmla="*/ 2 h 10"/>
                    <a:gd name="T10" fmla="*/ 10 w 21"/>
                    <a:gd name="T11" fmla="*/ 8 h 10"/>
                    <a:gd name="T12" fmla="*/ 21 w 21"/>
                    <a:gd name="T13" fmla="*/ 10 h 10"/>
                    <a:gd name="T14" fmla="*/ 21 w 21"/>
                    <a:gd name="T15" fmla="*/ 10 h 10"/>
                    <a:gd name="T16" fmla="*/ 21 w 21"/>
                    <a:gd name="T17" fmla="*/ 5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"/>
                    <a:gd name="T28" fmla="*/ 0 h 10"/>
                    <a:gd name="T29" fmla="*/ 21 w 21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" h="10">
                      <a:moveTo>
                        <a:pt x="21" y="5"/>
                      </a:moveTo>
                      <a:lnTo>
                        <a:pt x="21" y="5"/>
                      </a:lnTo>
                      <a:lnTo>
                        <a:pt x="13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10" y="8"/>
                      </a:lnTo>
                      <a:lnTo>
                        <a:pt x="21" y="10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28" name="Freeform 519"/>
                <p:cNvSpPr>
                  <a:spLocks noChangeAspect="1"/>
                </p:cNvSpPr>
                <p:nvPr/>
              </p:nvSpPr>
              <p:spPr bwMode="auto">
                <a:xfrm>
                  <a:off x="5558" y="1917"/>
                  <a:ext cx="27" cy="15"/>
                </a:xfrm>
                <a:custGeom>
                  <a:avLst/>
                  <a:gdLst>
                    <a:gd name="T0" fmla="*/ 6 w 27"/>
                    <a:gd name="T1" fmla="*/ 0 h 15"/>
                    <a:gd name="T2" fmla="*/ 0 w 27"/>
                    <a:gd name="T3" fmla="*/ 0 h 15"/>
                    <a:gd name="T4" fmla="*/ 16 w 27"/>
                    <a:gd name="T5" fmla="*/ 10 h 15"/>
                    <a:gd name="T6" fmla="*/ 27 w 27"/>
                    <a:gd name="T7" fmla="*/ 10 h 15"/>
                    <a:gd name="T8" fmla="*/ 27 w 27"/>
                    <a:gd name="T9" fmla="*/ 15 h 15"/>
                    <a:gd name="T10" fmla="*/ 19 w 27"/>
                    <a:gd name="T11" fmla="*/ 7 h 15"/>
                    <a:gd name="T12" fmla="*/ 6 w 27"/>
                    <a:gd name="T13" fmla="*/ 0 h 15"/>
                    <a:gd name="T14" fmla="*/ 0 w 27"/>
                    <a:gd name="T15" fmla="*/ 0 h 15"/>
                    <a:gd name="T16" fmla="*/ 6 w 27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"/>
                    <a:gd name="T28" fmla="*/ 0 h 15"/>
                    <a:gd name="T29" fmla="*/ 27 w 27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" h="15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16" y="10"/>
                      </a:lnTo>
                      <a:lnTo>
                        <a:pt x="27" y="10"/>
                      </a:lnTo>
                      <a:lnTo>
                        <a:pt x="27" y="15"/>
                      </a:lnTo>
                      <a:lnTo>
                        <a:pt x="19" y="7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29" name="Freeform 520"/>
                <p:cNvSpPr>
                  <a:spLocks noChangeAspect="1"/>
                </p:cNvSpPr>
                <p:nvPr/>
              </p:nvSpPr>
              <p:spPr bwMode="auto">
                <a:xfrm>
                  <a:off x="5548" y="1888"/>
                  <a:ext cx="8" cy="16"/>
                </a:xfrm>
                <a:custGeom>
                  <a:avLst/>
                  <a:gdLst>
                    <a:gd name="T0" fmla="*/ 8 w 8"/>
                    <a:gd name="T1" fmla="*/ 16 h 16"/>
                    <a:gd name="T2" fmla="*/ 8 w 8"/>
                    <a:gd name="T3" fmla="*/ 10 h 16"/>
                    <a:gd name="T4" fmla="*/ 5 w 8"/>
                    <a:gd name="T5" fmla="*/ 5 h 16"/>
                    <a:gd name="T6" fmla="*/ 0 w 8"/>
                    <a:gd name="T7" fmla="*/ 0 h 16"/>
                    <a:gd name="T8" fmla="*/ 0 w 8"/>
                    <a:gd name="T9" fmla="*/ 0 h 16"/>
                    <a:gd name="T10" fmla="*/ 3 w 8"/>
                    <a:gd name="T11" fmla="*/ 5 h 16"/>
                    <a:gd name="T12" fmla="*/ 8 w 8"/>
                    <a:gd name="T13" fmla="*/ 16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16"/>
                    <a:gd name="T23" fmla="*/ 8 w 8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16">
                      <a:moveTo>
                        <a:pt x="8" y="16"/>
                      </a:moveTo>
                      <a:lnTo>
                        <a:pt x="8" y="10"/>
                      </a:lnTo>
                      <a:lnTo>
                        <a:pt x="5" y="5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30" name="Freeform 521"/>
                <p:cNvSpPr>
                  <a:spLocks noChangeAspect="1"/>
                </p:cNvSpPr>
                <p:nvPr/>
              </p:nvSpPr>
              <p:spPr bwMode="auto">
                <a:xfrm>
                  <a:off x="5553" y="1891"/>
                  <a:ext cx="5" cy="13"/>
                </a:xfrm>
                <a:custGeom>
                  <a:avLst/>
                  <a:gdLst>
                    <a:gd name="T0" fmla="*/ 0 w 5"/>
                    <a:gd name="T1" fmla="*/ 2 h 13"/>
                    <a:gd name="T2" fmla="*/ 0 w 5"/>
                    <a:gd name="T3" fmla="*/ 2 h 13"/>
                    <a:gd name="T4" fmla="*/ 3 w 5"/>
                    <a:gd name="T5" fmla="*/ 7 h 13"/>
                    <a:gd name="T6" fmla="*/ 3 w 5"/>
                    <a:gd name="T7" fmla="*/ 13 h 13"/>
                    <a:gd name="T8" fmla="*/ 5 w 5"/>
                    <a:gd name="T9" fmla="*/ 13 h 13"/>
                    <a:gd name="T10" fmla="*/ 5 w 5"/>
                    <a:gd name="T11" fmla="*/ 7 h 13"/>
                    <a:gd name="T12" fmla="*/ 3 w 5"/>
                    <a:gd name="T13" fmla="*/ 0 h 13"/>
                    <a:gd name="T14" fmla="*/ 3 w 5"/>
                    <a:gd name="T15" fmla="*/ 0 h 13"/>
                    <a:gd name="T16" fmla="*/ 0 w 5"/>
                    <a:gd name="T17" fmla="*/ 2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3"/>
                    <a:gd name="T29" fmla="*/ 5 w 5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3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3" y="7"/>
                      </a:lnTo>
                      <a:lnTo>
                        <a:pt x="3" y="13"/>
                      </a:lnTo>
                      <a:lnTo>
                        <a:pt x="5" y="13"/>
                      </a:lnTo>
                      <a:lnTo>
                        <a:pt x="5" y="7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31" name="Freeform 522"/>
                <p:cNvSpPr>
                  <a:spLocks noChangeAspect="1"/>
                </p:cNvSpPr>
                <p:nvPr/>
              </p:nvSpPr>
              <p:spPr bwMode="auto">
                <a:xfrm>
                  <a:off x="5545" y="1885"/>
                  <a:ext cx="11" cy="8"/>
                </a:xfrm>
                <a:custGeom>
                  <a:avLst/>
                  <a:gdLst>
                    <a:gd name="T0" fmla="*/ 3 w 11"/>
                    <a:gd name="T1" fmla="*/ 0 h 8"/>
                    <a:gd name="T2" fmla="*/ 0 w 11"/>
                    <a:gd name="T3" fmla="*/ 6 h 8"/>
                    <a:gd name="T4" fmla="*/ 3 w 11"/>
                    <a:gd name="T5" fmla="*/ 6 h 8"/>
                    <a:gd name="T6" fmla="*/ 8 w 11"/>
                    <a:gd name="T7" fmla="*/ 8 h 8"/>
                    <a:gd name="T8" fmla="*/ 11 w 11"/>
                    <a:gd name="T9" fmla="*/ 6 h 8"/>
                    <a:gd name="T10" fmla="*/ 6 w 11"/>
                    <a:gd name="T11" fmla="*/ 3 h 8"/>
                    <a:gd name="T12" fmla="*/ 3 w 11"/>
                    <a:gd name="T13" fmla="*/ 0 h 8"/>
                    <a:gd name="T14" fmla="*/ 0 w 11"/>
                    <a:gd name="T15" fmla="*/ 3 h 8"/>
                    <a:gd name="T16" fmla="*/ 3 w 11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8"/>
                    <a:gd name="T29" fmla="*/ 11 w 11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8">
                      <a:moveTo>
                        <a:pt x="3" y="0"/>
                      </a:move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8" y="8"/>
                      </a:lnTo>
                      <a:lnTo>
                        <a:pt x="11" y="6"/>
                      </a:ln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32" name="Freeform 523"/>
                <p:cNvSpPr>
                  <a:spLocks noChangeAspect="1"/>
                </p:cNvSpPr>
                <p:nvPr/>
              </p:nvSpPr>
              <p:spPr bwMode="auto">
                <a:xfrm>
                  <a:off x="5545" y="1885"/>
                  <a:ext cx="13" cy="19"/>
                </a:xfrm>
                <a:custGeom>
                  <a:avLst/>
                  <a:gdLst>
                    <a:gd name="T0" fmla="*/ 11 w 13"/>
                    <a:gd name="T1" fmla="*/ 19 h 19"/>
                    <a:gd name="T2" fmla="*/ 13 w 13"/>
                    <a:gd name="T3" fmla="*/ 19 h 19"/>
                    <a:gd name="T4" fmla="*/ 8 w 13"/>
                    <a:gd name="T5" fmla="*/ 6 h 19"/>
                    <a:gd name="T6" fmla="*/ 3 w 13"/>
                    <a:gd name="T7" fmla="*/ 0 h 19"/>
                    <a:gd name="T8" fmla="*/ 0 w 13"/>
                    <a:gd name="T9" fmla="*/ 3 h 19"/>
                    <a:gd name="T10" fmla="*/ 6 w 13"/>
                    <a:gd name="T11" fmla="*/ 8 h 19"/>
                    <a:gd name="T12" fmla="*/ 11 w 13"/>
                    <a:gd name="T13" fmla="*/ 19 h 19"/>
                    <a:gd name="T14" fmla="*/ 13 w 13"/>
                    <a:gd name="T15" fmla="*/ 19 h 19"/>
                    <a:gd name="T16" fmla="*/ 11 w 13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9"/>
                    <a:gd name="T29" fmla="*/ 13 w 13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9">
                      <a:moveTo>
                        <a:pt x="11" y="19"/>
                      </a:moveTo>
                      <a:lnTo>
                        <a:pt x="13" y="19"/>
                      </a:lnTo>
                      <a:lnTo>
                        <a:pt x="8" y="6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6" y="8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1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33" name="Freeform 524"/>
                <p:cNvSpPr>
                  <a:spLocks noChangeAspect="1"/>
                </p:cNvSpPr>
                <p:nvPr/>
              </p:nvSpPr>
              <p:spPr bwMode="auto">
                <a:xfrm>
                  <a:off x="5556" y="1864"/>
                  <a:ext cx="10" cy="21"/>
                </a:xfrm>
                <a:custGeom>
                  <a:avLst/>
                  <a:gdLst>
                    <a:gd name="T0" fmla="*/ 0 w 10"/>
                    <a:gd name="T1" fmla="*/ 21 h 21"/>
                    <a:gd name="T2" fmla="*/ 0 w 10"/>
                    <a:gd name="T3" fmla="*/ 21 h 21"/>
                    <a:gd name="T4" fmla="*/ 5 w 10"/>
                    <a:gd name="T5" fmla="*/ 19 h 21"/>
                    <a:gd name="T6" fmla="*/ 8 w 10"/>
                    <a:gd name="T7" fmla="*/ 19 h 21"/>
                    <a:gd name="T8" fmla="*/ 10 w 10"/>
                    <a:gd name="T9" fmla="*/ 13 h 21"/>
                    <a:gd name="T10" fmla="*/ 10 w 10"/>
                    <a:gd name="T11" fmla="*/ 11 h 21"/>
                    <a:gd name="T12" fmla="*/ 10 w 10"/>
                    <a:gd name="T13" fmla="*/ 6 h 21"/>
                    <a:gd name="T14" fmla="*/ 5 w 10"/>
                    <a:gd name="T15" fmla="*/ 3 h 21"/>
                    <a:gd name="T16" fmla="*/ 2 w 10"/>
                    <a:gd name="T17" fmla="*/ 0 h 21"/>
                    <a:gd name="T18" fmla="*/ 2 w 10"/>
                    <a:gd name="T19" fmla="*/ 3 h 21"/>
                    <a:gd name="T20" fmla="*/ 2 w 10"/>
                    <a:gd name="T21" fmla="*/ 16 h 21"/>
                    <a:gd name="T22" fmla="*/ 0 w 10"/>
                    <a:gd name="T23" fmla="*/ 21 h 21"/>
                    <a:gd name="T24" fmla="*/ 0 w 10"/>
                    <a:gd name="T25" fmla="*/ 21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21"/>
                    <a:gd name="T41" fmla="*/ 10 w 10"/>
                    <a:gd name="T42" fmla="*/ 21 h 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21">
                      <a:moveTo>
                        <a:pt x="0" y="21"/>
                      </a:moveTo>
                      <a:lnTo>
                        <a:pt x="0" y="21"/>
                      </a:lnTo>
                      <a:lnTo>
                        <a:pt x="5" y="19"/>
                      </a:lnTo>
                      <a:lnTo>
                        <a:pt x="8" y="19"/>
                      </a:lnTo>
                      <a:lnTo>
                        <a:pt x="10" y="13"/>
                      </a:lnTo>
                      <a:lnTo>
                        <a:pt x="10" y="11"/>
                      </a:lnTo>
                      <a:lnTo>
                        <a:pt x="10" y="6"/>
                      </a:lnTo>
                      <a:lnTo>
                        <a:pt x="5" y="3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2" y="16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34" name="Freeform 525"/>
                <p:cNvSpPr>
                  <a:spLocks noChangeAspect="1"/>
                </p:cNvSpPr>
                <p:nvPr/>
              </p:nvSpPr>
              <p:spPr bwMode="auto">
                <a:xfrm>
                  <a:off x="5553" y="1880"/>
                  <a:ext cx="8" cy="5"/>
                </a:xfrm>
                <a:custGeom>
                  <a:avLst/>
                  <a:gdLst>
                    <a:gd name="T0" fmla="*/ 8 w 8"/>
                    <a:gd name="T1" fmla="*/ 0 h 5"/>
                    <a:gd name="T2" fmla="*/ 8 w 8"/>
                    <a:gd name="T3" fmla="*/ 0 h 5"/>
                    <a:gd name="T4" fmla="*/ 3 w 8"/>
                    <a:gd name="T5" fmla="*/ 3 h 5"/>
                    <a:gd name="T6" fmla="*/ 0 w 8"/>
                    <a:gd name="T7" fmla="*/ 5 h 5"/>
                    <a:gd name="T8" fmla="*/ 5 w 8"/>
                    <a:gd name="T9" fmla="*/ 5 h 5"/>
                    <a:gd name="T10" fmla="*/ 5 w 8"/>
                    <a:gd name="T11" fmla="*/ 5 h 5"/>
                    <a:gd name="T12" fmla="*/ 8 w 8"/>
                    <a:gd name="T13" fmla="*/ 5 h 5"/>
                    <a:gd name="T14" fmla="*/ 8 w 8"/>
                    <a:gd name="T15" fmla="*/ 5 h 5"/>
                    <a:gd name="T16" fmla="*/ 8 w 8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8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35" name="Freeform 526"/>
                <p:cNvSpPr>
                  <a:spLocks noChangeAspect="1"/>
                </p:cNvSpPr>
                <p:nvPr/>
              </p:nvSpPr>
              <p:spPr bwMode="auto">
                <a:xfrm>
                  <a:off x="5561" y="1870"/>
                  <a:ext cx="8" cy="15"/>
                </a:xfrm>
                <a:custGeom>
                  <a:avLst/>
                  <a:gdLst>
                    <a:gd name="T0" fmla="*/ 3 w 8"/>
                    <a:gd name="T1" fmla="*/ 2 h 15"/>
                    <a:gd name="T2" fmla="*/ 3 w 8"/>
                    <a:gd name="T3" fmla="*/ 2 h 15"/>
                    <a:gd name="T4" fmla="*/ 3 w 8"/>
                    <a:gd name="T5" fmla="*/ 5 h 15"/>
                    <a:gd name="T6" fmla="*/ 3 w 8"/>
                    <a:gd name="T7" fmla="*/ 7 h 15"/>
                    <a:gd name="T8" fmla="*/ 0 w 8"/>
                    <a:gd name="T9" fmla="*/ 10 h 15"/>
                    <a:gd name="T10" fmla="*/ 0 w 8"/>
                    <a:gd name="T11" fmla="*/ 10 h 15"/>
                    <a:gd name="T12" fmla="*/ 0 w 8"/>
                    <a:gd name="T13" fmla="*/ 15 h 15"/>
                    <a:gd name="T14" fmla="*/ 5 w 8"/>
                    <a:gd name="T15" fmla="*/ 13 h 15"/>
                    <a:gd name="T16" fmla="*/ 5 w 8"/>
                    <a:gd name="T17" fmla="*/ 7 h 15"/>
                    <a:gd name="T18" fmla="*/ 8 w 8"/>
                    <a:gd name="T19" fmla="*/ 5 h 15"/>
                    <a:gd name="T20" fmla="*/ 5 w 8"/>
                    <a:gd name="T21" fmla="*/ 0 h 15"/>
                    <a:gd name="T22" fmla="*/ 5 w 8"/>
                    <a:gd name="T23" fmla="*/ 0 h 15"/>
                    <a:gd name="T24" fmla="*/ 3 w 8"/>
                    <a:gd name="T25" fmla="*/ 2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"/>
                    <a:gd name="T40" fmla="*/ 0 h 15"/>
                    <a:gd name="T41" fmla="*/ 8 w 8"/>
                    <a:gd name="T42" fmla="*/ 15 h 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" h="15">
                      <a:moveTo>
                        <a:pt x="3" y="2"/>
                      </a:moveTo>
                      <a:lnTo>
                        <a:pt x="3" y="2"/>
                      </a:lnTo>
                      <a:lnTo>
                        <a:pt x="3" y="5"/>
                      </a:lnTo>
                      <a:lnTo>
                        <a:pt x="3" y="7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5" y="13"/>
                      </a:lnTo>
                      <a:lnTo>
                        <a:pt x="5" y="7"/>
                      </a:lnTo>
                      <a:lnTo>
                        <a:pt x="8" y="5"/>
                      </a:lnTo>
                      <a:lnTo>
                        <a:pt x="5" y="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36" name="Freeform 527"/>
                <p:cNvSpPr>
                  <a:spLocks noChangeAspect="1"/>
                </p:cNvSpPr>
                <p:nvPr/>
              </p:nvSpPr>
              <p:spPr bwMode="auto">
                <a:xfrm>
                  <a:off x="5556" y="1862"/>
                  <a:ext cx="10" cy="10"/>
                </a:xfrm>
                <a:custGeom>
                  <a:avLst/>
                  <a:gdLst>
                    <a:gd name="T0" fmla="*/ 0 w 10"/>
                    <a:gd name="T1" fmla="*/ 2 h 10"/>
                    <a:gd name="T2" fmla="*/ 0 w 10"/>
                    <a:gd name="T3" fmla="*/ 2 h 10"/>
                    <a:gd name="T4" fmla="*/ 5 w 10"/>
                    <a:gd name="T5" fmla="*/ 5 h 10"/>
                    <a:gd name="T6" fmla="*/ 8 w 10"/>
                    <a:gd name="T7" fmla="*/ 10 h 10"/>
                    <a:gd name="T8" fmla="*/ 10 w 10"/>
                    <a:gd name="T9" fmla="*/ 8 h 10"/>
                    <a:gd name="T10" fmla="*/ 8 w 10"/>
                    <a:gd name="T11" fmla="*/ 2 h 10"/>
                    <a:gd name="T12" fmla="*/ 2 w 10"/>
                    <a:gd name="T13" fmla="*/ 0 h 10"/>
                    <a:gd name="T14" fmla="*/ 2 w 10"/>
                    <a:gd name="T15" fmla="*/ 0 h 10"/>
                    <a:gd name="T16" fmla="*/ 0 w 10"/>
                    <a:gd name="T17" fmla="*/ 2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10"/>
                    <a:gd name="T29" fmla="*/ 10 w 10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1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8" y="10"/>
                      </a:lnTo>
                      <a:lnTo>
                        <a:pt x="10" y="8"/>
                      </a:lnTo>
                      <a:lnTo>
                        <a:pt x="8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37" name="Freeform 528"/>
                <p:cNvSpPr>
                  <a:spLocks noChangeAspect="1"/>
                </p:cNvSpPr>
                <p:nvPr/>
              </p:nvSpPr>
              <p:spPr bwMode="auto">
                <a:xfrm>
                  <a:off x="5556" y="1862"/>
                  <a:ext cx="5" cy="18"/>
                </a:xfrm>
                <a:custGeom>
                  <a:avLst/>
                  <a:gdLst>
                    <a:gd name="T0" fmla="*/ 5 w 5"/>
                    <a:gd name="T1" fmla="*/ 18 h 18"/>
                    <a:gd name="T2" fmla="*/ 5 w 5"/>
                    <a:gd name="T3" fmla="*/ 18 h 18"/>
                    <a:gd name="T4" fmla="*/ 5 w 5"/>
                    <a:gd name="T5" fmla="*/ 5 h 18"/>
                    <a:gd name="T6" fmla="*/ 0 w 5"/>
                    <a:gd name="T7" fmla="*/ 2 h 18"/>
                    <a:gd name="T8" fmla="*/ 2 w 5"/>
                    <a:gd name="T9" fmla="*/ 0 h 18"/>
                    <a:gd name="T10" fmla="*/ 2 w 5"/>
                    <a:gd name="T11" fmla="*/ 5 h 18"/>
                    <a:gd name="T12" fmla="*/ 2 w 5"/>
                    <a:gd name="T13" fmla="*/ 15 h 18"/>
                    <a:gd name="T14" fmla="*/ 2 w 5"/>
                    <a:gd name="T15" fmla="*/ 15 h 18"/>
                    <a:gd name="T16" fmla="*/ 5 w 5"/>
                    <a:gd name="T17" fmla="*/ 18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8"/>
                    <a:gd name="T29" fmla="*/ 5 w 5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8">
                      <a:moveTo>
                        <a:pt x="5" y="18"/>
                      </a:moveTo>
                      <a:lnTo>
                        <a:pt x="5" y="18"/>
                      </a:lnTo>
                      <a:lnTo>
                        <a:pt x="5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5"/>
                      </a:lnTo>
                      <a:lnTo>
                        <a:pt x="2" y="15"/>
                      </a:lnTo>
                      <a:lnTo>
                        <a:pt x="5" y="1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38" name="Freeform 529"/>
                <p:cNvSpPr>
                  <a:spLocks noChangeAspect="1"/>
                </p:cNvSpPr>
                <p:nvPr/>
              </p:nvSpPr>
              <p:spPr bwMode="auto">
                <a:xfrm>
                  <a:off x="5553" y="1877"/>
                  <a:ext cx="8" cy="11"/>
                </a:xfrm>
                <a:custGeom>
                  <a:avLst/>
                  <a:gdLst>
                    <a:gd name="T0" fmla="*/ 0 w 8"/>
                    <a:gd name="T1" fmla="*/ 8 h 11"/>
                    <a:gd name="T2" fmla="*/ 3 w 8"/>
                    <a:gd name="T3" fmla="*/ 8 h 11"/>
                    <a:gd name="T4" fmla="*/ 5 w 8"/>
                    <a:gd name="T5" fmla="*/ 11 h 11"/>
                    <a:gd name="T6" fmla="*/ 8 w 8"/>
                    <a:gd name="T7" fmla="*/ 3 h 11"/>
                    <a:gd name="T8" fmla="*/ 5 w 8"/>
                    <a:gd name="T9" fmla="*/ 0 h 11"/>
                    <a:gd name="T10" fmla="*/ 0 w 8"/>
                    <a:gd name="T11" fmla="*/ 8 h 11"/>
                    <a:gd name="T12" fmla="*/ 5 w 8"/>
                    <a:gd name="T13" fmla="*/ 11 h 11"/>
                    <a:gd name="T14" fmla="*/ 5 w 8"/>
                    <a:gd name="T15" fmla="*/ 8 h 11"/>
                    <a:gd name="T16" fmla="*/ 5 w 8"/>
                    <a:gd name="T17" fmla="*/ 11 h 11"/>
                    <a:gd name="T18" fmla="*/ 5 w 8"/>
                    <a:gd name="T19" fmla="*/ 11 h 11"/>
                    <a:gd name="T20" fmla="*/ 5 w 8"/>
                    <a:gd name="T21" fmla="*/ 8 h 11"/>
                    <a:gd name="T22" fmla="*/ 0 w 8"/>
                    <a:gd name="T23" fmla="*/ 8 h 1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11"/>
                    <a:gd name="T38" fmla="*/ 8 w 8"/>
                    <a:gd name="T39" fmla="*/ 11 h 1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11">
                      <a:moveTo>
                        <a:pt x="0" y="8"/>
                      </a:moveTo>
                      <a:lnTo>
                        <a:pt x="3" y="8"/>
                      </a:lnTo>
                      <a:lnTo>
                        <a:pt x="5" y="11"/>
                      </a:lnTo>
                      <a:lnTo>
                        <a:pt x="8" y="3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5" y="11"/>
                      </a:lnTo>
                      <a:lnTo>
                        <a:pt x="5" y="8"/>
                      </a:lnTo>
                      <a:lnTo>
                        <a:pt x="5" y="11"/>
                      </a:lnTo>
                      <a:lnTo>
                        <a:pt x="5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39" name="Freeform 530"/>
                <p:cNvSpPr>
                  <a:spLocks noChangeAspect="1"/>
                </p:cNvSpPr>
                <p:nvPr/>
              </p:nvSpPr>
              <p:spPr bwMode="auto">
                <a:xfrm>
                  <a:off x="5459" y="1943"/>
                  <a:ext cx="16" cy="13"/>
                </a:xfrm>
                <a:custGeom>
                  <a:avLst/>
                  <a:gdLst>
                    <a:gd name="T0" fmla="*/ 11 w 16"/>
                    <a:gd name="T1" fmla="*/ 0 h 13"/>
                    <a:gd name="T2" fmla="*/ 13 w 16"/>
                    <a:gd name="T3" fmla="*/ 0 h 13"/>
                    <a:gd name="T4" fmla="*/ 16 w 16"/>
                    <a:gd name="T5" fmla="*/ 2 h 13"/>
                    <a:gd name="T6" fmla="*/ 3 w 16"/>
                    <a:gd name="T7" fmla="*/ 10 h 13"/>
                    <a:gd name="T8" fmla="*/ 0 w 16"/>
                    <a:gd name="T9" fmla="*/ 13 h 13"/>
                    <a:gd name="T10" fmla="*/ 3 w 16"/>
                    <a:gd name="T11" fmla="*/ 8 h 13"/>
                    <a:gd name="T12" fmla="*/ 11 w 16"/>
                    <a:gd name="T13" fmla="*/ 0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13"/>
                    <a:gd name="T23" fmla="*/ 16 w 16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13">
                      <a:moveTo>
                        <a:pt x="11" y="0"/>
                      </a:moveTo>
                      <a:lnTo>
                        <a:pt x="13" y="0"/>
                      </a:lnTo>
                      <a:lnTo>
                        <a:pt x="16" y="2"/>
                      </a:lnTo>
                      <a:lnTo>
                        <a:pt x="3" y="10"/>
                      </a:lnTo>
                      <a:lnTo>
                        <a:pt x="0" y="13"/>
                      </a:lnTo>
                      <a:lnTo>
                        <a:pt x="3" y="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40" name="Freeform 531"/>
                <p:cNvSpPr>
                  <a:spLocks noChangeAspect="1"/>
                </p:cNvSpPr>
                <p:nvPr/>
              </p:nvSpPr>
              <p:spPr bwMode="auto">
                <a:xfrm>
                  <a:off x="5470" y="1940"/>
                  <a:ext cx="5" cy="8"/>
                </a:xfrm>
                <a:custGeom>
                  <a:avLst/>
                  <a:gdLst>
                    <a:gd name="T0" fmla="*/ 2 w 5"/>
                    <a:gd name="T1" fmla="*/ 8 h 8"/>
                    <a:gd name="T2" fmla="*/ 2 w 5"/>
                    <a:gd name="T3" fmla="*/ 8 h 8"/>
                    <a:gd name="T4" fmla="*/ 5 w 5"/>
                    <a:gd name="T5" fmla="*/ 3 h 8"/>
                    <a:gd name="T6" fmla="*/ 2 w 5"/>
                    <a:gd name="T7" fmla="*/ 0 h 8"/>
                    <a:gd name="T8" fmla="*/ 0 w 5"/>
                    <a:gd name="T9" fmla="*/ 3 h 8"/>
                    <a:gd name="T10" fmla="*/ 2 w 5"/>
                    <a:gd name="T11" fmla="*/ 5 h 8"/>
                    <a:gd name="T12" fmla="*/ 5 w 5"/>
                    <a:gd name="T13" fmla="*/ 3 h 8"/>
                    <a:gd name="T14" fmla="*/ 5 w 5"/>
                    <a:gd name="T15" fmla="*/ 3 h 8"/>
                    <a:gd name="T16" fmla="*/ 2 w 5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8"/>
                    <a:gd name="T29" fmla="*/ 5 w 5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8">
                      <a:moveTo>
                        <a:pt x="2" y="8"/>
                      </a:moveTo>
                      <a:lnTo>
                        <a:pt x="2" y="8"/>
                      </a:lnTo>
                      <a:lnTo>
                        <a:pt x="5" y="3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5" y="3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41" name="Freeform 532"/>
                <p:cNvSpPr>
                  <a:spLocks noChangeAspect="1"/>
                </p:cNvSpPr>
                <p:nvPr/>
              </p:nvSpPr>
              <p:spPr bwMode="auto">
                <a:xfrm>
                  <a:off x="5457" y="1943"/>
                  <a:ext cx="18" cy="15"/>
                </a:xfrm>
                <a:custGeom>
                  <a:avLst/>
                  <a:gdLst>
                    <a:gd name="T0" fmla="*/ 0 w 18"/>
                    <a:gd name="T1" fmla="*/ 15 h 15"/>
                    <a:gd name="T2" fmla="*/ 0 w 18"/>
                    <a:gd name="T3" fmla="*/ 15 h 15"/>
                    <a:gd name="T4" fmla="*/ 7 w 18"/>
                    <a:gd name="T5" fmla="*/ 13 h 15"/>
                    <a:gd name="T6" fmla="*/ 15 w 18"/>
                    <a:gd name="T7" fmla="*/ 5 h 15"/>
                    <a:gd name="T8" fmla="*/ 18 w 18"/>
                    <a:gd name="T9" fmla="*/ 0 h 15"/>
                    <a:gd name="T10" fmla="*/ 5 w 18"/>
                    <a:gd name="T11" fmla="*/ 8 h 15"/>
                    <a:gd name="T12" fmla="*/ 5 w 18"/>
                    <a:gd name="T13" fmla="*/ 13 h 15"/>
                    <a:gd name="T14" fmla="*/ 5 w 18"/>
                    <a:gd name="T15" fmla="*/ 13 h 15"/>
                    <a:gd name="T16" fmla="*/ 0 w 18"/>
                    <a:gd name="T17" fmla="*/ 15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5"/>
                    <a:gd name="T29" fmla="*/ 18 w 18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7" y="13"/>
                      </a:lnTo>
                      <a:lnTo>
                        <a:pt x="15" y="5"/>
                      </a:lnTo>
                      <a:lnTo>
                        <a:pt x="18" y="0"/>
                      </a:lnTo>
                      <a:lnTo>
                        <a:pt x="5" y="8"/>
                      </a:lnTo>
                      <a:lnTo>
                        <a:pt x="5" y="1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42" name="Freeform 533"/>
                <p:cNvSpPr>
                  <a:spLocks noChangeAspect="1"/>
                </p:cNvSpPr>
                <p:nvPr/>
              </p:nvSpPr>
              <p:spPr bwMode="auto">
                <a:xfrm>
                  <a:off x="5457" y="1940"/>
                  <a:ext cx="15" cy="18"/>
                </a:xfrm>
                <a:custGeom>
                  <a:avLst/>
                  <a:gdLst>
                    <a:gd name="T0" fmla="*/ 15 w 15"/>
                    <a:gd name="T1" fmla="*/ 0 h 18"/>
                    <a:gd name="T2" fmla="*/ 13 w 15"/>
                    <a:gd name="T3" fmla="*/ 0 h 18"/>
                    <a:gd name="T4" fmla="*/ 5 w 15"/>
                    <a:gd name="T5" fmla="*/ 8 h 18"/>
                    <a:gd name="T6" fmla="*/ 0 w 15"/>
                    <a:gd name="T7" fmla="*/ 18 h 18"/>
                    <a:gd name="T8" fmla="*/ 5 w 15"/>
                    <a:gd name="T9" fmla="*/ 16 h 18"/>
                    <a:gd name="T10" fmla="*/ 7 w 15"/>
                    <a:gd name="T11" fmla="*/ 11 h 18"/>
                    <a:gd name="T12" fmla="*/ 15 w 15"/>
                    <a:gd name="T13" fmla="*/ 3 h 18"/>
                    <a:gd name="T14" fmla="*/ 13 w 15"/>
                    <a:gd name="T15" fmla="*/ 3 h 18"/>
                    <a:gd name="T16" fmla="*/ 15 w 15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"/>
                    <a:gd name="T28" fmla="*/ 0 h 18"/>
                    <a:gd name="T29" fmla="*/ 15 w 15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" h="18">
                      <a:moveTo>
                        <a:pt x="15" y="0"/>
                      </a:moveTo>
                      <a:lnTo>
                        <a:pt x="13" y="0"/>
                      </a:lnTo>
                      <a:lnTo>
                        <a:pt x="5" y="8"/>
                      </a:lnTo>
                      <a:lnTo>
                        <a:pt x="0" y="18"/>
                      </a:lnTo>
                      <a:lnTo>
                        <a:pt x="5" y="16"/>
                      </a:lnTo>
                      <a:lnTo>
                        <a:pt x="7" y="11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43" name="Freeform 534"/>
                <p:cNvSpPr>
                  <a:spLocks noChangeAspect="1"/>
                </p:cNvSpPr>
                <p:nvPr/>
              </p:nvSpPr>
              <p:spPr bwMode="auto">
                <a:xfrm>
                  <a:off x="5462" y="1901"/>
                  <a:ext cx="18" cy="31"/>
                </a:xfrm>
                <a:custGeom>
                  <a:avLst/>
                  <a:gdLst>
                    <a:gd name="T0" fmla="*/ 2 w 18"/>
                    <a:gd name="T1" fmla="*/ 31 h 31"/>
                    <a:gd name="T2" fmla="*/ 2 w 18"/>
                    <a:gd name="T3" fmla="*/ 23 h 31"/>
                    <a:gd name="T4" fmla="*/ 0 w 18"/>
                    <a:gd name="T5" fmla="*/ 8 h 31"/>
                    <a:gd name="T6" fmla="*/ 0 w 18"/>
                    <a:gd name="T7" fmla="*/ 3 h 31"/>
                    <a:gd name="T8" fmla="*/ 5 w 18"/>
                    <a:gd name="T9" fmla="*/ 0 h 31"/>
                    <a:gd name="T10" fmla="*/ 13 w 18"/>
                    <a:gd name="T11" fmla="*/ 0 h 31"/>
                    <a:gd name="T12" fmla="*/ 18 w 18"/>
                    <a:gd name="T13" fmla="*/ 0 h 31"/>
                    <a:gd name="T14" fmla="*/ 10 w 18"/>
                    <a:gd name="T15" fmla="*/ 3 h 31"/>
                    <a:gd name="T16" fmla="*/ 0 w 18"/>
                    <a:gd name="T17" fmla="*/ 10 h 31"/>
                    <a:gd name="T18" fmla="*/ 2 w 18"/>
                    <a:gd name="T19" fmla="*/ 23 h 31"/>
                    <a:gd name="T20" fmla="*/ 2 w 18"/>
                    <a:gd name="T21" fmla="*/ 31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"/>
                    <a:gd name="T34" fmla="*/ 0 h 31"/>
                    <a:gd name="T35" fmla="*/ 18 w 18"/>
                    <a:gd name="T36" fmla="*/ 31 h 3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" h="31">
                      <a:moveTo>
                        <a:pt x="2" y="31"/>
                      </a:moveTo>
                      <a:lnTo>
                        <a:pt x="2" y="23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10" y="3"/>
                      </a:lnTo>
                      <a:lnTo>
                        <a:pt x="0" y="10"/>
                      </a:lnTo>
                      <a:lnTo>
                        <a:pt x="2" y="23"/>
                      </a:lnTo>
                      <a:lnTo>
                        <a:pt x="2" y="3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44" name="Freeform 535"/>
                <p:cNvSpPr>
                  <a:spLocks noChangeAspect="1"/>
                </p:cNvSpPr>
                <p:nvPr/>
              </p:nvSpPr>
              <p:spPr bwMode="auto">
                <a:xfrm>
                  <a:off x="5459" y="1909"/>
                  <a:ext cx="8" cy="23"/>
                </a:xfrm>
                <a:custGeom>
                  <a:avLst/>
                  <a:gdLst>
                    <a:gd name="T0" fmla="*/ 0 w 8"/>
                    <a:gd name="T1" fmla="*/ 2 h 23"/>
                    <a:gd name="T2" fmla="*/ 0 w 8"/>
                    <a:gd name="T3" fmla="*/ 2 h 23"/>
                    <a:gd name="T4" fmla="*/ 3 w 8"/>
                    <a:gd name="T5" fmla="*/ 15 h 23"/>
                    <a:gd name="T6" fmla="*/ 3 w 8"/>
                    <a:gd name="T7" fmla="*/ 23 h 23"/>
                    <a:gd name="T8" fmla="*/ 8 w 8"/>
                    <a:gd name="T9" fmla="*/ 23 h 23"/>
                    <a:gd name="T10" fmla="*/ 5 w 8"/>
                    <a:gd name="T11" fmla="*/ 15 h 23"/>
                    <a:gd name="T12" fmla="*/ 3 w 8"/>
                    <a:gd name="T13" fmla="*/ 0 h 23"/>
                    <a:gd name="T14" fmla="*/ 3 w 8"/>
                    <a:gd name="T15" fmla="*/ 0 h 23"/>
                    <a:gd name="T16" fmla="*/ 0 w 8"/>
                    <a:gd name="T17" fmla="*/ 2 h 2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23"/>
                    <a:gd name="T29" fmla="*/ 8 w 8"/>
                    <a:gd name="T30" fmla="*/ 23 h 2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23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3" y="15"/>
                      </a:lnTo>
                      <a:lnTo>
                        <a:pt x="3" y="23"/>
                      </a:lnTo>
                      <a:lnTo>
                        <a:pt x="8" y="23"/>
                      </a:lnTo>
                      <a:lnTo>
                        <a:pt x="5" y="15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45" name="Freeform 536"/>
                <p:cNvSpPr>
                  <a:spLocks noChangeAspect="1"/>
                </p:cNvSpPr>
                <p:nvPr/>
              </p:nvSpPr>
              <p:spPr bwMode="auto">
                <a:xfrm>
                  <a:off x="5459" y="1898"/>
                  <a:ext cx="21" cy="13"/>
                </a:xfrm>
                <a:custGeom>
                  <a:avLst/>
                  <a:gdLst>
                    <a:gd name="T0" fmla="*/ 21 w 21"/>
                    <a:gd name="T1" fmla="*/ 0 h 13"/>
                    <a:gd name="T2" fmla="*/ 21 w 21"/>
                    <a:gd name="T3" fmla="*/ 0 h 13"/>
                    <a:gd name="T4" fmla="*/ 16 w 21"/>
                    <a:gd name="T5" fmla="*/ 0 h 13"/>
                    <a:gd name="T6" fmla="*/ 8 w 21"/>
                    <a:gd name="T7" fmla="*/ 0 h 13"/>
                    <a:gd name="T8" fmla="*/ 0 w 21"/>
                    <a:gd name="T9" fmla="*/ 6 h 13"/>
                    <a:gd name="T10" fmla="*/ 0 w 21"/>
                    <a:gd name="T11" fmla="*/ 13 h 13"/>
                    <a:gd name="T12" fmla="*/ 3 w 21"/>
                    <a:gd name="T13" fmla="*/ 11 h 13"/>
                    <a:gd name="T14" fmla="*/ 3 w 21"/>
                    <a:gd name="T15" fmla="*/ 8 h 13"/>
                    <a:gd name="T16" fmla="*/ 8 w 21"/>
                    <a:gd name="T17" fmla="*/ 6 h 13"/>
                    <a:gd name="T18" fmla="*/ 16 w 21"/>
                    <a:gd name="T19" fmla="*/ 3 h 13"/>
                    <a:gd name="T20" fmla="*/ 18 w 21"/>
                    <a:gd name="T21" fmla="*/ 3 h 13"/>
                    <a:gd name="T22" fmla="*/ 18 w 21"/>
                    <a:gd name="T23" fmla="*/ 3 h 13"/>
                    <a:gd name="T24" fmla="*/ 21 w 21"/>
                    <a:gd name="T25" fmla="*/ 0 h 1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1"/>
                    <a:gd name="T40" fmla="*/ 0 h 13"/>
                    <a:gd name="T41" fmla="*/ 21 w 21"/>
                    <a:gd name="T42" fmla="*/ 13 h 1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1" h="13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3" y="11"/>
                      </a:lnTo>
                      <a:lnTo>
                        <a:pt x="3" y="8"/>
                      </a:lnTo>
                      <a:lnTo>
                        <a:pt x="8" y="6"/>
                      </a:lnTo>
                      <a:lnTo>
                        <a:pt x="16" y="3"/>
                      </a:lnTo>
                      <a:lnTo>
                        <a:pt x="18" y="3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46" name="Freeform 537"/>
                <p:cNvSpPr>
                  <a:spLocks noChangeAspect="1"/>
                </p:cNvSpPr>
                <p:nvPr/>
              </p:nvSpPr>
              <p:spPr bwMode="auto">
                <a:xfrm>
                  <a:off x="5462" y="1898"/>
                  <a:ext cx="18" cy="13"/>
                </a:xfrm>
                <a:custGeom>
                  <a:avLst/>
                  <a:gdLst>
                    <a:gd name="T0" fmla="*/ 2 w 18"/>
                    <a:gd name="T1" fmla="*/ 13 h 13"/>
                    <a:gd name="T2" fmla="*/ 2 w 18"/>
                    <a:gd name="T3" fmla="*/ 13 h 13"/>
                    <a:gd name="T4" fmla="*/ 13 w 18"/>
                    <a:gd name="T5" fmla="*/ 6 h 13"/>
                    <a:gd name="T6" fmla="*/ 18 w 18"/>
                    <a:gd name="T7" fmla="*/ 0 h 13"/>
                    <a:gd name="T8" fmla="*/ 15 w 18"/>
                    <a:gd name="T9" fmla="*/ 3 h 13"/>
                    <a:gd name="T10" fmla="*/ 10 w 18"/>
                    <a:gd name="T11" fmla="*/ 3 h 13"/>
                    <a:gd name="T12" fmla="*/ 0 w 18"/>
                    <a:gd name="T13" fmla="*/ 13 h 13"/>
                    <a:gd name="T14" fmla="*/ 0 w 18"/>
                    <a:gd name="T15" fmla="*/ 13 h 13"/>
                    <a:gd name="T16" fmla="*/ 2 w 18"/>
                    <a:gd name="T17" fmla="*/ 1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3"/>
                    <a:gd name="T29" fmla="*/ 18 w 18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3">
                      <a:moveTo>
                        <a:pt x="2" y="13"/>
                      </a:moveTo>
                      <a:lnTo>
                        <a:pt x="2" y="13"/>
                      </a:lnTo>
                      <a:lnTo>
                        <a:pt x="13" y="6"/>
                      </a:lnTo>
                      <a:lnTo>
                        <a:pt x="18" y="0"/>
                      </a:lnTo>
                      <a:lnTo>
                        <a:pt x="15" y="3"/>
                      </a:lnTo>
                      <a:lnTo>
                        <a:pt x="10" y="3"/>
                      </a:lnTo>
                      <a:lnTo>
                        <a:pt x="0" y="13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47" name="Freeform 538"/>
                <p:cNvSpPr>
                  <a:spLocks noChangeAspect="1"/>
                </p:cNvSpPr>
                <p:nvPr/>
              </p:nvSpPr>
              <p:spPr bwMode="auto">
                <a:xfrm>
                  <a:off x="5462" y="1911"/>
                  <a:ext cx="5" cy="21"/>
                </a:xfrm>
                <a:custGeom>
                  <a:avLst/>
                  <a:gdLst>
                    <a:gd name="T0" fmla="*/ 0 w 5"/>
                    <a:gd name="T1" fmla="*/ 21 h 21"/>
                    <a:gd name="T2" fmla="*/ 5 w 5"/>
                    <a:gd name="T3" fmla="*/ 21 h 21"/>
                    <a:gd name="T4" fmla="*/ 2 w 5"/>
                    <a:gd name="T5" fmla="*/ 13 h 21"/>
                    <a:gd name="T6" fmla="*/ 2 w 5"/>
                    <a:gd name="T7" fmla="*/ 0 h 21"/>
                    <a:gd name="T8" fmla="*/ 0 w 5"/>
                    <a:gd name="T9" fmla="*/ 0 h 21"/>
                    <a:gd name="T10" fmla="*/ 0 w 5"/>
                    <a:gd name="T11" fmla="*/ 13 h 21"/>
                    <a:gd name="T12" fmla="*/ 0 w 5"/>
                    <a:gd name="T13" fmla="*/ 21 h 21"/>
                    <a:gd name="T14" fmla="*/ 5 w 5"/>
                    <a:gd name="T15" fmla="*/ 21 h 21"/>
                    <a:gd name="T16" fmla="*/ 0 w 5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21"/>
                    <a:gd name="T29" fmla="*/ 5 w 5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21">
                      <a:moveTo>
                        <a:pt x="0" y="21"/>
                      </a:moveTo>
                      <a:lnTo>
                        <a:pt x="5" y="21"/>
                      </a:lnTo>
                      <a:lnTo>
                        <a:pt x="2" y="13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0" y="21"/>
                      </a:lnTo>
                      <a:lnTo>
                        <a:pt x="5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48" name="Freeform 539"/>
                <p:cNvSpPr>
                  <a:spLocks noChangeAspect="1"/>
                </p:cNvSpPr>
                <p:nvPr/>
              </p:nvSpPr>
              <p:spPr bwMode="auto">
                <a:xfrm>
                  <a:off x="5514" y="1870"/>
                  <a:ext cx="13" cy="15"/>
                </a:xfrm>
                <a:custGeom>
                  <a:avLst/>
                  <a:gdLst>
                    <a:gd name="T0" fmla="*/ 0 w 13"/>
                    <a:gd name="T1" fmla="*/ 15 h 15"/>
                    <a:gd name="T2" fmla="*/ 5 w 13"/>
                    <a:gd name="T3" fmla="*/ 15 h 15"/>
                    <a:gd name="T4" fmla="*/ 13 w 13"/>
                    <a:gd name="T5" fmla="*/ 13 h 15"/>
                    <a:gd name="T6" fmla="*/ 10 w 13"/>
                    <a:gd name="T7" fmla="*/ 5 h 15"/>
                    <a:gd name="T8" fmla="*/ 5 w 13"/>
                    <a:gd name="T9" fmla="*/ 0 h 15"/>
                    <a:gd name="T10" fmla="*/ 8 w 13"/>
                    <a:gd name="T11" fmla="*/ 2 h 15"/>
                    <a:gd name="T12" fmla="*/ 10 w 13"/>
                    <a:gd name="T13" fmla="*/ 7 h 15"/>
                    <a:gd name="T14" fmla="*/ 10 w 13"/>
                    <a:gd name="T15" fmla="*/ 10 h 15"/>
                    <a:gd name="T16" fmla="*/ 8 w 13"/>
                    <a:gd name="T17" fmla="*/ 13 h 15"/>
                    <a:gd name="T18" fmla="*/ 5 w 13"/>
                    <a:gd name="T19" fmla="*/ 13 h 15"/>
                    <a:gd name="T20" fmla="*/ 0 w 13"/>
                    <a:gd name="T21" fmla="*/ 15 h 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"/>
                    <a:gd name="T34" fmla="*/ 0 h 15"/>
                    <a:gd name="T35" fmla="*/ 13 w 13"/>
                    <a:gd name="T36" fmla="*/ 15 h 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" h="15">
                      <a:moveTo>
                        <a:pt x="0" y="15"/>
                      </a:moveTo>
                      <a:lnTo>
                        <a:pt x="5" y="15"/>
                      </a:lnTo>
                      <a:lnTo>
                        <a:pt x="13" y="13"/>
                      </a:ln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8" y="2"/>
                      </a:lnTo>
                      <a:lnTo>
                        <a:pt x="10" y="7"/>
                      </a:lnTo>
                      <a:lnTo>
                        <a:pt x="10" y="10"/>
                      </a:lnTo>
                      <a:lnTo>
                        <a:pt x="8" y="13"/>
                      </a:lnTo>
                      <a:lnTo>
                        <a:pt x="5" y="1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49" name="Freeform 540"/>
                <p:cNvSpPr>
                  <a:spLocks noChangeAspect="1"/>
                </p:cNvSpPr>
                <p:nvPr/>
              </p:nvSpPr>
              <p:spPr bwMode="auto">
                <a:xfrm>
                  <a:off x="5514" y="1880"/>
                  <a:ext cx="16" cy="8"/>
                </a:xfrm>
                <a:custGeom>
                  <a:avLst/>
                  <a:gdLst>
                    <a:gd name="T0" fmla="*/ 10 w 16"/>
                    <a:gd name="T1" fmla="*/ 0 h 8"/>
                    <a:gd name="T2" fmla="*/ 10 w 16"/>
                    <a:gd name="T3" fmla="*/ 0 h 8"/>
                    <a:gd name="T4" fmla="*/ 5 w 16"/>
                    <a:gd name="T5" fmla="*/ 3 h 8"/>
                    <a:gd name="T6" fmla="*/ 0 w 16"/>
                    <a:gd name="T7" fmla="*/ 3 h 8"/>
                    <a:gd name="T8" fmla="*/ 0 w 16"/>
                    <a:gd name="T9" fmla="*/ 8 h 8"/>
                    <a:gd name="T10" fmla="*/ 5 w 16"/>
                    <a:gd name="T11" fmla="*/ 8 h 8"/>
                    <a:gd name="T12" fmla="*/ 16 w 16"/>
                    <a:gd name="T13" fmla="*/ 3 h 8"/>
                    <a:gd name="T14" fmla="*/ 16 w 16"/>
                    <a:gd name="T15" fmla="*/ 3 h 8"/>
                    <a:gd name="T16" fmla="*/ 10 w 16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8"/>
                    <a:gd name="T29" fmla="*/ 16 w 1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8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5" y="8"/>
                      </a:lnTo>
                      <a:lnTo>
                        <a:pt x="16" y="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50" name="Freeform 541"/>
                <p:cNvSpPr>
                  <a:spLocks noChangeAspect="1"/>
                </p:cNvSpPr>
                <p:nvPr/>
              </p:nvSpPr>
              <p:spPr bwMode="auto">
                <a:xfrm>
                  <a:off x="5519" y="1870"/>
                  <a:ext cx="11" cy="13"/>
                </a:xfrm>
                <a:custGeom>
                  <a:avLst/>
                  <a:gdLst>
                    <a:gd name="T0" fmla="*/ 3 w 11"/>
                    <a:gd name="T1" fmla="*/ 0 h 13"/>
                    <a:gd name="T2" fmla="*/ 0 w 11"/>
                    <a:gd name="T3" fmla="*/ 2 h 13"/>
                    <a:gd name="T4" fmla="*/ 3 w 11"/>
                    <a:gd name="T5" fmla="*/ 5 h 13"/>
                    <a:gd name="T6" fmla="*/ 5 w 11"/>
                    <a:gd name="T7" fmla="*/ 10 h 13"/>
                    <a:gd name="T8" fmla="*/ 11 w 11"/>
                    <a:gd name="T9" fmla="*/ 13 h 13"/>
                    <a:gd name="T10" fmla="*/ 8 w 11"/>
                    <a:gd name="T11" fmla="*/ 5 h 13"/>
                    <a:gd name="T12" fmla="*/ 3 w 11"/>
                    <a:gd name="T13" fmla="*/ 0 h 13"/>
                    <a:gd name="T14" fmla="*/ 0 w 11"/>
                    <a:gd name="T15" fmla="*/ 2 h 13"/>
                    <a:gd name="T16" fmla="*/ 3 w 11"/>
                    <a:gd name="T17" fmla="*/ 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3"/>
                    <a:gd name="T29" fmla="*/ 11 w 11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3" y="5"/>
                      </a:lnTo>
                      <a:lnTo>
                        <a:pt x="5" y="10"/>
                      </a:lnTo>
                      <a:lnTo>
                        <a:pt x="11" y="13"/>
                      </a:lnTo>
                      <a:lnTo>
                        <a:pt x="8" y="5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51" name="Freeform 542"/>
                <p:cNvSpPr>
                  <a:spLocks noChangeAspect="1"/>
                </p:cNvSpPr>
                <p:nvPr/>
              </p:nvSpPr>
              <p:spPr bwMode="auto">
                <a:xfrm>
                  <a:off x="5514" y="1870"/>
                  <a:ext cx="10" cy="18"/>
                </a:xfrm>
                <a:custGeom>
                  <a:avLst/>
                  <a:gdLst>
                    <a:gd name="T0" fmla="*/ 0 w 10"/>
                    <a:gd name="T1" fmla="*/ 13 h 18"/>
                    <a:gd name="T2" fmla="*/ 0 w 10"/>
                    <a:gd name="T3" fmla="*/ 18 h 18"/>
                    <a:gd name="T4" fmla="*/ 5 w 10"/>
                    <a:gd name="T5" fmla="*/ 15 h 18"/>
                    <a:gd name="T6" fmla="*/ 10 w 10"/>
                    <a:gd name="T7" fmla="*/ 13 h 18"/>
                    <a:gd name="T8" fmla="*/ 10 w 10"/>
                    <a:gd name="T9" fmla="*/ 10 h 18"/>
                    <a:gd name="T10" fmla="*/ 10 w 10"/>
                    <a:gd name="T11" fmla="*/ 7 h 18"/>
                    <a:gd name="T12" fmla="*/ 10 w 10"/>
                    <a:gd name="T13" fmla="*/ 2 h 18"/>
                    <a:gd name="T14" fmla="*/ 8 w 10"/>
                    <a:gd name="T15" fmla="*/ 0 h 18"/>
                    <a:gd name="T16" fmla="*/ 5 w 10"/>
                    <a:gd name="T17" fmla="*/ 2 h 18"/>
                    <a:gd name="T18" fmla="*/ 5 w 10"/>
                    <a:gd name="T19" fmla="*/ 5 h 18"/>
                    <a:gd name="T20" fmla="*/ 8 w 10"/>
                    <a:gd name="T21" fmla="*/ 7 h 18"/>
                    <a:gd name="T22" fmla="*/ 8 w 10"/>
                    <a:gd name="T23" fmla="*/ 10 h 18"/>
                    <a:gd name="T24" fmla="*/ 8 w 10"/>
                    <a:gd name="T25" fmla="*/ 10 h 18"/>
                    <a:gd name="T26" fmla="*/ 5 w 10"/>
                    <a:gd name="T27" fmla="*/ 13 h 18"/>
                    <a:gd name="T28" fmla="*/ 0 w 10"/>
                    <a:gd name="T29" fmla="*/ 13 h 18"/>
                    <a:gd name="T30" fmla="*/ 0 w 10"/>
                    <a:gd name="T31" fmla="*/ 18 h 18"/>
                    <a:gd name="T32" fmla="*/ 0 w 10"/>
                    <a:gd name="T33" fmla="*/ 13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8"/>
                    <a:gd name="T53" fmla="*/ 10 w 10"/>
                    <a:gd name="T54" fmla="*/ 18 h 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8">
                      <a:moveTo>
                        <a:pt x="0" y="13"/>
                      </a:moveTo>
                      <a:lnTo>
                        <a:pt x="0" y="18"/>
                      </a:lnTo>
                      <a:lnTo>
                        <a:pt x="5" y="15"/>
                      </a:lnTo>
                      <a:lnTo>
                        <a:pt x="10" y="13"/>
                      </a:lnTo>
                      <a:lnTo>
                        <a:pt x="10" y="10"/>
                      </a:lnTo>
                      <a:lnTo>
                        <a:pt x="10" y="7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5" y="5"/>
                      </a:lnTo>
                      <a:lnTo>
                        <a:pt x="8" y="7"/>
                      </a:lnTo>
                      <a:lnTo>
                        <a:pt x="8" y="10"/>
                      </a:lnTo>
                      <a:lnTo>
                        <a:pt x="5" y="13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52" name="Freeform 543"/>
                <p:cNvSpPr>
                  <a:spLocks noChangeAspect="1"/>
                </p:cNvSpPr>
                <p:nvPr/>
              </p:nvSpPr>
              <p:spPr bwMode="auto">
                <a:xfrm>
                  <a:off x="5491" y="1849"/>
                  <a:ext cx="13" cy="36"/>
                </a:xfrm>
                <a:custGeom>
                  <a:avLst/>
                  <a:gdLst>
                    <a:gd name="T0" fmla="*/ 13 w 13"/>
                    <a:gd name="T1" fmla="*/ 34 h 36"/>
                    <a:gd name="T2" fmla="*/ 7 w 13"/>
                    <a:gd name="T3" fmla="*/ 34 h 36"/>
                    <a:gd name="T4" fmla="*/ 0 w 13"/>
                    <a:gd name="T5" fmla="*/ 36 h 36"/>
                    <a:gd name="T6" fmla="*/ 2 w 13"/>
                    <a:gd name="T7" fmla="*/ 34 h 36"/>
                    <a:gd name="T8" fmla="*/ 10 w 13"/>
                    <a:gd name="T9" fmla="*/ 31 h 36"/>
                    <a:gd name="T10" fmla="*/ 7 w 13"/>
                    <a:gd name="T11" fmla="*/ 15 h 36"/>
                    <a:gd name="T12" fmla="*/ 5 w 13"/>
                    <a:gd name="T13" fmla="*/ 0 h 36"/>
                    <a:gd name="T14" fmla="*/ 10 w 13"/>
                    <a:gd name="T15" fmla="*/ 13 h 36"/>
                    <a:gd name="T16" fmla="*/ 13 w 13"/>
                    <a:gd name="T17" fmla="*/ 34 h 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36"/>
                    <a:gd name="T29" fmla="*/ 13 w 13"/>
                    <a:gd name="T30" fmla="*/ 36 h 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36">
                      <a:moveTo>
                        <a:pt x="13" y="34"/>
                      </a:moveTo>
                      <a:lnTo>
                        <a:pt x="7" y="34"/>
                      </a:lnTo>
                      <a:lnTo>
                        <a:pt x="0" y="36"/>
                      </a:lnTo>
                      <a:lnTo>
                        <a:pt x="2" y="34"/>
                      </a:lnTo>
                      <a:lnTo>
                        <a:pt x="10" y="31"/>
                      </a:lnTo>
                      <a:lnTo>
                        <a:pt x="7" y="15"/>
                      </a:lnTo>
                      <a:lnTo>
                        <a:pt x="5" y="0"/>
                      </a:lnTo>
                      <a:lnTo>
                        <a:pt x="10" y="13"/>
                      </a:lnTo>
                      <a:lnTo>
                        <a:pt x="13" y="3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53" name="Freeform 544"/>
                <p:cNvSpPr>
                  <a:spLocks noChangeAspect="1"/>
                </p:cNvSpPr>
                <p:nvPr/>
              </p:nvSpPr>
              <p:spPr bwMode="auto">
                <a:xfrm>
                  <a:off x="5491" y="1880"/>
                  <a:ext cx="13" cy="5"/>
                </a:xfrm>
                <a:custGeom>
                  <a:avLst/>
                  <a:gdLst>
                    <a:gd name="T0" fmla="*/ 0 w 13"/>
                    <a:gd name="T1" fmla="*/ 5 h 5"/>
                    <a:gd name="T2" fmla="*/ 0 w 13"/>
                    <a:gd name="T3" fmla="*/ 5 h 5"/>
                    <a:gd name="T4" fmla="*/ 7 w 13"/>
                    <a:gd name="T5" fmla="*/ 5 h 5"/>
                    <a:gd name="T6" fmla="*/ 13 w 13"/>
                    <a:gd name="T7" fmla="*/ 3 h 5"/>
                    <a:gd name="T8" fmla="*/ 10 w 13"/>
                    <a:gd name="T9" fmla="*/ 0 h 5"/>
                    <a:gd name="T10" fmla="*/ 7 w 13"/>
                    <a:gd name="T11" fmla="*/ 3 h 5"/>
                    <a:gd name="T12" fmla="*/ 2 w 13"/>
                    <a:gd name="T13" fmla="*/ 3 h 5"/>
                    <a:gd name="T14" fmla="*/ 2 w 13"/>
                    <a:gd name="T15" fmla="*/ 3 h 5"/>
                    <a:gd name="T16" fmla="*/ 0 w 13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5"/>
                    <a:gd name="T29" fmla="*/ 13 w 13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7" y="5"/>
                      </a:lnTo>
                      <a:lnTo>
                        <a:pt x="13" y="3"/>
                      </a:lnTo>
                      <a:lnTo>
                        <a:pt x="10" y="0"/>
                      </a:lnTo>
                      <a:lnTo>
                        <a:pt x="7" y="3"/>
                      </a:lnTo>
                      <a:lnTo>
                        <a:pt x="2" y="3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54" name="Freeform 545"/>
                <p:cNvSpPr>
                  <a:spLocks noChangeAspect="1"/>
                </p:cNvSpPr>
                <p:nvPr/>
              </p:nvSpPr>
              <p:spPr bwMode="auto">
                <a:xfrm>
                  <a:off x="5491" y="1880"/>
                  <a:ext cx="13" cy="5"/>
                </a:xfrm>
                <a:custGeom>
                  <a:avLst/>
                  <a:gdLst>
                    <a:gd name="T0" fmla="*/ 7 w 13"/>
                    <a:gd name="T1" fmla="*/ 0 h 5"/>
                    <a:gd name="T2" fmla="*/ 7 w 13"/>
                    <a:gd name="T3" fmla="*/ 0 h 5"/>
                    <a:gd name="T4" fmla="*/ 2 w 13"/>
                    <a:gd name="T5" fmla="*/ 0 h 5"/>
                    <a:gd name="T6" fmla="*/ 0 w 13"/>
                    <a:gd name="T7" fmla="*/ 5 h 5"/>
                    <a:gd name="T8" fmla="*/ 2 w 13"/>
                    <a:gd name="T9" fmla="*/ 3 h 5"/>
                    <a:gd name="T10" fmla="*/ 5 w 13"/>
                    <a:gd name="T11" fmla="*/ 5 h 5"/>
                    <a:gd name="T12" fmla="*/ 13 w 13"/>
                    <a:gd name="T13" fmla="*/ 0 h 5"/>
                    <a:gd name="T14" fmla="*/ 13 w 13"/>
                    <a:gd name="T15" fmla="*/ 0 h 5"/>
                    <a:gd name="T16" fmla="*/ 7 w 13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5"/>
                    <a:gd name="T29" fmla="*/ 13 w 13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5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5" y="5"/>
                      </a:lnTo>
                      <a:lnTo>
                        <a:pt x="13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55" name="Freeform 546"/>
                <p:cNvSpPr>
                  <a:spLocks noChangeAspect="1"/>
                </p:cNvSpPr>
                <p:nvPr/>
              </p:nvSpPr>
              <p:spPr bwMode="auto">
                <a:xfrm>
                  <a:off x="5493" y="1846"/>
                  <a:ext cx="11" cy="34"/>
                </a:xfrm>
                <a:custGeom>
                  <a:avLst/>
                  <a:gdLst>
                    <a:gd name="T0" fmla="*/ 0 w 11"/>
                    <a:gd name="T1" fmla="*/ 3 h 34"/>
                    <a:gd name="T2" fmla="*/ 0 w 11"/>
                    <a:gd name="T3" fmla="*/ 3 h 34"/>
                    <a:gd name="T4" fmla="*/ 5 w 11"/>
                    <a:gd name="T5" fmla="*/ 18 h 34"/>
                    <a:gd name="T6" fmla="*/ 5 w 11"/>
                    <a:gd name="T7" fmla="*/ 34 h 34"/>
                    <a:gd name="T8" fmla="*/ 11 w 11"/>
                    <a:gd name="T9" fmla="*/ 34 h 34"/>
                    <a:gd name="T10" fmla="*/ 8 w 11"/>
                    <a:gd name="T11" fmla="*/ 16 h 34"/>
                    <a:gd name="T12" fmla="*/ 3 w 11"/>
                    <a:gd name="T13" fmla="*/ 0 h 34"/>
                    <a:gd name="T14" fmla="*/ 3 w 11"/>
                    <a:gd name="T15" fmla="*/ 0 h 34"/>
                    <a:gd name="T16" fmla="*/ 0 w 11"/>
                    <a:gd name="T17" fmla="*/ 3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4"/>
                    <a:gd name="T29" fmla="*/ 11 w 11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5" y="18"/>
                      </a:lnTo>
                      <a:lnTo>
                        <a:pt x="5" y="34"/>
                      </a:lnTo>
                      <a:lnTo>
                        <a:pt x="11" y="34"/>
                      </a:lnTo>
                      <a:lnTo>
                        <a:pt x="8" y="16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56" name="Freeform 547"/>
                <p:cNvSpPr>
                  <a:spLocks noChangeAspect="1"/>
                </p:cNvSpPr>
                <p:nvPr/>
              </p:nvSpPr>
              <p:spPr bwMode="auto">
                <a:xfrm>
                  <a:off x="5493" y="1846"/>
                  <a:ext cx="11" cy="37"/>
                </a:xfrm>
                <a:custGeom>
                  <a:avLst/>
                  <a:gdLst>
                    <a:gd name="T0" fmla="*/ 11 w 11"/>
                    <a:gd name="T1" fmla="*/ 37 h 37"/>
                    <a:gd name="T2" fmla="*/ 11 w 11"/>
                    <a:gd name="T3" fmla="*/ 37 h 37"/>
                    <a:gd name="T4" fmla="*/ 8 w 11"/>
                    <a:gd name="T5" fmla="*/ 16 h 37"/>
                    <a:gd name="T6" fmla="*/ 0 w 11"/>
                    <a:gd name="T7" fmla="*/ 3 h 37"/>
                    <a:gd name="T8" fmla="*/ 3 w 11"/>
                    <a:gd name="T9" fmla="*/ 0 h 37"/>
                    <a:gd name="T10" fmla="*/ 5 w 11"/>
                    <a:gd name="T11" fmla="*/ 18 h 37"/>
                    <a:gd name="T12" fmla="*/ 8 w 11"/>
                    <a:gd name="T13" fmla="*/ 34 h 37"/>
                    <a:gd name="T14" fmla="*/ 8 w 11"/>
                    <a:gd name="T15" fmla="*/ 34 h 37"/>
                    <a:gd name="T16" fmla="*/ 11 w 11"/>
                    <a:gd name="T17" fmla="*/ 37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7"/>
                    <a:gd name="T29" fmla="*/ 11 w 11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7">
                      <a:moveTo>
                        <a:pt x="11" y="37"/>
                      </a:moveTo>
                      <a:lnTo>
                        <a:pt x="11" y="37"/>
                      </a:lnTo>
                      <a:lnTo>
                        <a:pt x="8" y="1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5" y="18"/>
                      </a:lnTo>
                      <a:lnTo>
                        <a:pt x="8" y="34"/>
                      </a:lnTo>
                      <a:lnTo>
                        <a:pt x="11" y="3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57" name="Freeform 548"/>
                <p:cNvSpPr>
                  <a:spLocks noChangeAspect="1"/>
                </p:cNvSpPr>
                <p:nvPr/>
              </p:nvSpPr>
              <p:spPr bwMode="auto">
                <a:xfrm>
                  <a:off x="5483" y="1828"/>
                  <a:ext cx="8" cy="21"/>
                </a:xfrm>
                <a:custGeom>
                  <a:avLst/>
                  <a:gdLst>
                    <a:gd name="T0" fmla="*/ 8 w 8"/>
                    <a:gd name="T1" fmla="*/ 21 h 21"/>
                    <a:gd name="T2" fmla="*/ 5 w 8"/>
                    <a:gd name="T3" fmla="*/ 21 h 21"/>
                    <a:gd name="T4" fmla="*/ 0 w 8"/>
                    <a:gd name="T5" fmla="*/ 21 h 21"/>
                    <a:gd name="T6" fmla="*/ 0 w 8"/>
                    <a:gd name="T7" fmla="*/ 10 h 21"/>
                    <a:gd name="T8" fmla="*/ 0 w 8"/>
                    <a:gd name="T9" fmla="*/ 0 h 21"/>
                    <a:gd name="T10" fmla="*/ 0 w 8"/>
                    <a:gd name="T11" fmla="*/ 0 h 21"/>
                    <a:gd name="T12" fmla="*/ 0 w 8"/>
                    <a:gd name="T13" fmla="*/ 8 h 21"/>
                    <a:gd name="T14" fmla="*/ 0 w 8"/>
                    <a:gd name="T15" fmla="*/ 13 h 21"/>
                    <a:gd name="T16" fmla="*/ 2 w 8"/>
                    <a:gd name="T17" fmla="*/ 16 h 21"/>
                    <a:gd name="T18" fmla="*/ 5 w 8"/>
                    <a:gd name="T19" fmla="*/ 21 h 21"/>
                    <a:gd name="T20" fmla="*/ 8 w 8"/>
                    <a:gd name="T21" fmla="*/ 21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"/>
                    <a:gd name="T34" fmla="*/ 0 h 21"/>
                    <a:gd name="T35" fmla="*/ 8 w 8"/>
                    <a:gd name="T36" fmla="*/ 21 h 2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" h="21">
                      <a:moveTo>
                        <a:pt x="8" y="21"/>
                      </a:moveTo>
                      <a:lnTo>
                        <a:pt x="5" y="21"/>
                      </a:lnTo>
                      <a:lnTo>
                        <a:pt x="0" y="21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2" y="16"/>
                      </a:lnTo>
                      <a:lnTo>
                        <a:pt x="5" y="21"/>
                      </a:lnTo>
                      <a:lnTo>
                        <a:pt x="8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58" name="Freeform 549"/>
                <p:cNvSpPr>
                  <a:spLocks noChangeAspect="1"/>
                </p:cNvSpPr>
                <p:nvPr/>
              </p:nvSpPr>
              <p:spPr bwMode="auto">
                <a:xfrm>
                  <a:off x="5480" y="1846"/>
                  <a:ext cx="11" cy="5"/>
                </a:xfrm>
                <a:custGeom>
                  <a:avLst/>
                  <a:gdLst>
                    <a:gd name="T0" fmla="*/ 0 w 11"/>
                    <a:gd name="T1" fmla="*/ 3 h 5"/>
                    <a:gd name="T2" fmla="*/ 0 w 11"/>
                    <a:gd name="T3" fmla="*/ 3 h 5"/>
                    <a:gd name="T4" fmla="*/ 8 w 11"/>
                    <a:gd name="T5" fmla="*/ 5 h 5"/>
                    <a:gd name="T6" fmla="*/ 11 w 11"/>
                    <a:gd name="T7" fmla="*/ 5 h 5"/>
                    <a:gd name="T8" fmla="*/ 11 w 11"/>
                    <a:gd name="T9" fmla="*/ 0 h 5"/>
                    <a:gd name="T10" fmla="*/ 8 w 11"/>
                    <a:gd name="T11" fmla="*/ 0 h 5"/>
                    <a:gd name="T12" fmla="*/ 3 w 11"/>
                    <a:gd name="T13" fmla="*/ 0 h 5"/>
                    <a:gd name="T14" fmla="*/ 3 w 11"/>
                    <a:gd name="T15" fmla="*/ 0 h 5"/>
                    <a:gd name="T16" fmla="*/ 0 w 11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5"/>
                    <a:gd name="T29" fmla="*/ 11 w 11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5"/>
                      </a:lnTo>
                      <a:lnTo>
                        <a:pt x="11" y="5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59" name="Freeform 550"/>
                <p:cNvSpPr>
                  <a:spLocks noChangeAspect="1"/>
                </p:cNvSpPr>
                <p:nvPr/>
              </p:nvSpPr>
              <p:spPr bwMode="auto">
                <a:xfrm>
                  <a:off x="5480" y="1828"/>
                  <a:ext cx="5" cy="21"/>
                </a:xfrm>
                <a:custGeom>
                  <a:avLst/>
                  <a:gdLst>
                    <a:gd name="T0" fmla="*/ 0 w 5"/>
                    <a:gd name="T1" fmla="*/ 0 h 21"/>
                    <a:gd name="T2" fmla="*/ 0 w 5"/>
                    <a:gd name="T3" fmla="*/ 0 h 21"/>
                    <a:gd name="T4" fmla="*/ 0 w 5"/>
                    <a:gd name="T5" fmla="*/ 10 h 21"/>
                    <a:gd name="T6" fmla="*/ 0 w 5"/>
                    <a:gd name="T7" fmla="*/ 21 h 21"/>
                    <a:gd name="T8" fmla="*/ 3 w 5"/>
                    <a:gd name="T9" fmla="*/ 18 h 21"/>
                    <a:gd name="T10" fmla="*/ 3 w 5"/>
                    <a:gd name="T11" fmla="*/ 10 h 21"/>
                    <a:gd name="T12" fmla="*/ 5 w 5"/>
                    <a:gd name="T13" fmla="*/ 0 h 21"/>
                    <a:gd name="T14" fmla="*/ 5 w 5"/>
                    <a:gd name="T15" fmla="*/ 0 h 21"/>
                    <a:gd name="T16" fmla="*/ 0 w 5"/>
                    <a:gd name="T17" fmla="*/ 0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21"/>
                    <a:gd name="T29" fmla="*/ 5 w 5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2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21"/>
                      </a:lnTo>
                      <a:lnTo>
                        <a:pt x="3" y="18"/>
                      </a:lnTo>
                      <a:lnTo>
                        <a:pt x="3" y="10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60" name="Freeform 551"/>
                <p:cNvSpPr>
                  <a:spLocks noChangeAspect="1"/>
                </p:cNvSpPr>
                <p:nvPr/>
              </p:nvSpPr>
              <p:spPr bwMode="auto">
                <a:xfrm>
                  <a:off x="5480" y="1828"/>
                  <a:ext cx="11" cy="23"/>
                </a:xfrm>
                <a:custGeom>
                  <a:avLst/>
                  <a:gdLst>
                    <a:gd name="T0" fmla="*/ 11 w 11"/>
                    <a:gd name="T1" fmla="*/ 23 h 23"/>
                    <a:gd name="T2" fmla="*/ 11 w 11"/>
                    <a:gd name="T3" fmla="*/ 18 h 23"/>
                    <a:gd name="T4" fmla="*/ 8 w 11"/>
                    <a:gd name="T5" fmla="*/ 18 h 23"/>
                    <a:gd name="T6" fmla="*/ 5 w 11"/>
                    <a:gd name="T7" fmla="*/ 16 h 23"/>
                    <a:gd name="T8" fmla="*/ 5 w 11"/>
                    <a:gd name="T9" fmla="*/ 13 h 23"/>
                    <a:gd name="T10" fmla="*/ 5 w 11"/>
                    <a:gd name="T11" fmla="*/ 8 h 23"/>
                    <a:gd name="T12" fmla="*/ 5 w 11"/>
                    <a:gd name="T13" fmla="*/ 0 h 23"/>
                    <a:gd name="T14" fmla="*/ 0 w 11"/>
                    <a:gd name="T15" fmla="*/ 0 h 23"/>
                    <a:gd name="T16" fmla="*/ 5 w 11"/>
                    <a:gd name="T17" fmla="*/ 0 h 23"/>
                    <a:gd name="T18" fmla="*/ 0 w 11"/>
                    <a:gd name="T19" fmla="*/ 0 h 23"/>
                    <a:gd name="T20" fmla="*/ 0 w 11"/>
                    <a:gd name="T21" fmla="*/ 8 h 23"/>
                    <a:gd name="T22" fmla="*/ 0 w 11"/>
                    <a:gd name="T23" fmla="*/ 13 h 23"/>
                    <a:gd name="T24" fmla="*/ 3 w 11"/>
                    <a:gd name="T25" fmla="*/ 18 h 23"/>
                    <a:gd name="T26" fmla="*/ 5 w 11"/>
                    <a:gd name="T27" fmla="*/ 21 h 23"/>
                    <a:gd name="T28" fmla="*/ 11 w 11"/>
                    <a:gd name="T29" fmla="*/ 23 h 23"/>
                    <a:gd name="T30" fmla="*/ 11 w 11"/>
                    <a:gd name="T31" fmla="*/ 18 h 23"/>
                    <a:gd name="T32" fmla="*/ 11 w 11"/>
                    <a:gd name="T33" fmla="*/ 23 h 2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"/>
                    <a:gd name="T52" fmla="*/ 0 h 23"/>
                    <a:gd name="T53" fmla="*/ 11 w 11"/>
                    <a:gd name="T54" fmla="*/ 23 h 2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" h="23">
                      <a:moveTo>
                        <a:pt x="11" y="23"/>
                      </a:moveTo>
                      <a:lnTo>
                        <a:pt x="11" y="18"/>
                      </a:lnTo>
                      <a:lnTo>
                        <a:pt x="8" y="18"/>
                      </a:lnTo>
                      <a:lnTo>
                        <a:pt x="5" y="16"/>
                      </a:lnTo>
                      <a:lnTo>
                        <a:pt x="5" y="13"/>
                      </a:lnTo>
                      <a:lnTo>
                        <a:pt x="5" y="8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3" y="18"/>
                      </a:lnTo>
                      <a:lnTo>
                        <a:pt x="5" y="21"/>
                      </a:lnTo>
                      <a:lnTo>
                        <a:pt x="11" y="23"/>
                      </a:lnTo>
                      <a:lnTo>
                        <a:pt x="11" y="18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61" name="Freeform 552"/>
                <p:cNvSpPr>
                  <a:spLocks noChangeAspect="1"/>
                </p:cNvSpPr>
                <p:nvPr/>
              </p:nvSpPr>
              <p:spPr bwMode="auto">
                <a:xfrm>
                  <a:off x="5491" y="1904"/>
                  <a:ext cx="18" cy="13"/>
                </a:xfrm>
                <a:custGeom>
                  <a:avLst/>
                  <a:gdLst>
                    <a:gd name="T0" fmla="*/ 0 w 18"/>
                    <a:gd name="T1" fmla="*/ 13 h 13"/>
                    <a:gd name="T2" fmla="*/ 7 w 18"/>
                    <a:gd name="T3" fmla="*/ 13 h 13"/>
                    <a:gd name="T4" fmla="*/ 18 w 18"/>
                    <a:gd name="T5" fmla="*/ 13 h 13"/>
                    <a:gd name="T6" fmla="*/ 18 w 18"/>
                    <a:gd name="T7" fmla="*/ 7 h 13"/>
                    <a:gd name="T8" fmla="*/ 18 w 18"/>
                    <a:gd name="T9" fmla="*/ 0 h 13"/>
                    <a:gd name="T10" fmla="*/ 18 w 18"/>
                    <a:gd name="T11" fmla="*/ 0 h 13"/>
                    <a:gd name="T12" fmla="*/ 15 w 18"/>
                    <a:gd name="T13" fmla="*/ 5 h 13"/>
                    <a:gd name="T14" fmla="*/ 10 w 18"/>
                    <a:gd name="T15" fmla="*/ 10 h 13"/>
                    <a:gd name="T16" fmla="*/ 0 w 18"/>
                    <a:gd name="T17" fmla="*/ 1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3"/>
                    <a:gd name="T29" fmla="*/ 18 w 18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3">
                      <a:moveTo>
                        <a:pt x="0" y="13"/>
                      </a:moveTo>
                      <a:lnTo>
                        <a:pt x="7" y="13"/>
                      </a:lnTo>
                      <a:lnTo>
                        <a:pt x="18" y="13"/>
                      </a:lnTo>
                      <a:lnTo>
                        <a:pt x="18" y="7"/>
                      </a:lnTo>
                      <a:lnTo>
                        <a:pt x="18" y="0"/>
                      </a:lnTo>
                      <a:lnTo>
                        <a:pt x="15" y="5"/>
                      </a:lnTo>
                      <a:lnTo>
                        <a:pt x="10" y="1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62" name="Freeform 553"/>
                <p:cNvSpPr>
                  <a:spLocks noChangeAspect="1"/>
                </p:cNvSpPr>
                <p:nvPr/>
              </p:nvSpPr>
              <p:spPr bwMode="auto">
                <a:xfrm>
                  <a:off x="5491" y="1914"/>
                  <a:ext cx="20" cy="5"/>
                </a:xfrm>
                <a:custGeom>
                  <a:avLst/>
                  <a:gdLst>
                    <a:gd name="T0" fmla="*/ 20 w 20"/>
                    <a:gd name="T1" fmla="*/ 0 h 5"/>
                    <a:gd name="T2" fmla="*/ 20 w 20"/>
                    <a:gd name="T3" fmla="*/ 0 h 5"/>
                    <a:gd name="T4" fmla="*/ 7 w 20"/>
                    <a:gd name="T5" fmla="*/ 0 h 5"/>
                    <a:gd name="T6" fmla="*/ 0 w 20"/>
                    <a:gd name="T7" fmla="*/ 0 h 5"/>
                    <a:gd name="T8" fmla="*/ 0 w 20"/>
                    <a:gd name="T9" fmla="*/ 5 h 5"/>
                    <a:gd name="T10" fmla="*/ 7 w 20"/>
                    <a:gd name="T11" fmla="*/ 5 h 5"/>
                    <a:gd name="T12" fmla="*/ 18 w 20"/>
                    <a:gd name="T13" fmla="*/ 5 h 5"/>
                    <a:gd name="T14" fmla="*/ 18 w 20"/>
                    <a:gd name="T15" fmla="*/ 5 h 5"/>
                    <a:gd name="T16" fmla="*/ 20 w 20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"/>
                    <a:gd name="T28" fmla="*/ 0 h 5"/>
                    <a:gd name="T29" fmla="*/ 20 w 2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" h="5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7" y="5"/>
                      </a:lnTo>
                      <a:lnTo>
                        <a:pt x="18" y="5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63" name="Freeform 554"/>
                <p:cNvSpPr>
                  <a:spLocks noChangeAspect="1"/>
                </p:cNvSpPr>
                <p:nvPr/>
              </p:nvSpPr>
              <p:spPr bwMode="auto">
                <a:xfrm>
                  <a:off x="5506" y="1901"/>
                  <a:ext cx="5" cy="18"/>
                </a:xfrm>
                <a:custGeom>
                  <a:avLst/>
                  <a:gdLst>
                    <a:gd name="T0" fmla="*/ 0 w 5"/>
                    <a:gd name="T1" fmla="*/ 0 h 18"/>
                    <a:gd name="T2" fmla="*/ 0 w 5"/>
                    <a:gd name="T3" fmla="*/ 0 h 18"/>
                    <a:gd name="T4" fmla="*/ 3 w 5"/>
                    <a:gd name="T5" fmla="*/ 10 h 18"/>
                    <a:gd name="T6" fmla="*/ 5 w 5"/>
                    <a:gd name="T7" fmla="*/ 13 h 18"/>
                    <a:gd name="T8" fmla="*/ 3 w 5"/>
                    <a:gd name="T9" fmla="*/ 18 h 18"/>
                    <a:gd name="T10" fmla="*/ 5 w 5"/>
                    <a:gd name="T11" fmla="*/ 10 h 18"/>
                    <a:gd name="T12" fmla="*/ 5 w 5"/>
                    <a:gd name="T13" fmla="*/ 3 h 18"/>
                    <a:gd name="T14" fmla="*/ 5 w 5"/>
                    <a:gd name="T15" fmla="*/ 3 h 18"/>
                    <a:gd name="T16" fmla="*/ 0 w 5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8"/>
                    <a:gd name="T29" fmla="*/ 5 w 5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10"/>
                      </a:lnTo>
                      <a:lnTo>
                        <a:pt x="5" y="13"/>
                      </a:lnTo>
                      <a:lnTo>
                        <a:pt x="3" y="18"/>
                      </a:lnTo>
                      <a:lnTo>
                        <a:pt x="5" y="10"/>
                      </a:lnTo>
                      <a:lnTo>
                        <a:pt x="5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64" name="Freeform 555"/>
                <p:cNvSpPr>
                  <a:spLocks noChangeAspect="1"/>
                </p:cNvSpPr>
                <p:nvPr/>
              </p:nvSpPr>
              <p:spPr bwMode="auto">
                <a:xfrm>
                  <a:off x="5491" y="1901"/>
                  <a:ext cx="20" cy="18"/>
                </a:xfrm>
                <a:custGeom>
                  <a:avLst/>
                  <a:gdLst>
                    <a:gd name="T0" fmla="*/ 0 w 20"/>
                    <a:gd name="T1" fmla="*/ 13 h 18"/>
                    <a:gd name="T2" fmla="*/ 0 w 20"/>
                    <a:gd name="T3" fmla="*/ 18 h 18"/>
                    <a:gd name="T4" fmla="*/ 13 w 20"/>
                    <a:gd name="T5" fmla="*/ 16 h 18"/>
                    <a:gd name="T6" fmla="*/ 18 w 20"/>
                    <a:gd name="T7" fmla="*/ 8 h 18"/>
                    <a:gd name="T8" fmla="*/ 20 w 20"/>
                    <a:gd name="T9" fmla="*/ 3 h 18"/>
                    <a:gd name="T10" fmla="*/ 15 w 20"/>
                    <a:gd name="T11" fmla="*/ 0 h 18"/>
                    <a:gd name="T12" fmla="*/ 20 w 20"/>
                    <a:gd name="T13" fmla="*/ 3 h 18"/>
                    <a:gd name="T14" fmla="*/ 15 w 20"/>
                    <a:gd name="T15" fmla="*/ 3 h 18"/>
                    <a:gd name="T16" fmla="*/ 15 w 20"/>
                    <a:gd name="T17" fmla="*/ 8 h 18"/>
                    <a:gd name="T18" fmla="*/ 10 w 20"/>
                    <a:gd name="T19" fmla="*/ 10 h 18"/>
                    <a:gd name="T20" fmla="*/ 0 w 20"/>
                    <a:gd name="T21" fmla="*/ 13 h 18"/>
                    <a:gd name="T22" fmla="*/ 0 w 20"/>
                    <a:gd name="T23" fmla="*/ 18 h 18"/>
                    <a:gd name="T24" fmla="*/ 0 w 20"/>
                    <a:gd name="T25" fmla="*/ 13 h 1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0"/>
                    <a:gd name="T40" fmla="*/ 0 h 18"/>
                    <a:gd name="T41" fmla="*/ 20 w 20"/>
                    <a:gd name="T42" fmla="*/ 18 h 1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0" h="18">
                      <a:moveTo>
                        <a:pt x="0" y="13"/>
                      </a:moveTo>
                      <a:lnTo>
                        <a:pt x="0" y="18"/>
                      </a:lnTo>
                      <a:lnTo>
                        <a:pt x="13" y="16"/>
                      </a:lnTo>
                      <a:lnTo>
                        <a:pt x="18" y="8"/>
                      </a:lnTo>
                      <a:lnTo>
                        <a:pt x="20" y="3"/>
                      </a:lnTo>
                      <a:lnTo>
                        <a:pt x="15" y="0"/>
                      </a:lnTo>
                      <a:lnTo>
                        <a:pt x="20" y="3"/>
                      </a:lnTo>
                      <a:lnTo>
                        <a:pt x="15" y="3"/>
                      </a:lnTo>
                      <a:lnTo>
                        <a:pt x="15" y="8"/>
                      </a:lnTo>
                      <a:lnTo>
                        <a:pt x="10" y="10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65" name="Freeform 556"/>
                <p:cNvSpPr>
                  <a:spLocks noChangeAspect="1"/>
                </p:cNvSpPr>
                <p:nvPr/>
              </p:nvSpPr>
              <p:spPr bwMode="auto">
                <a:xfrm>
                  <a:off x="5483" y="1896"/>
                  <a:ext cx="5" cy="5"/>
                </a:xfrm>
                <a:custGeom>
                  <a:avLst/>
                  <a:gdLst>
                    <a:gd name="T0" fmla="*/ 2 w 5"/>
                    <a:gd name="T1" fmla="*/ 5 h 5"/>
                    <a:gd name="T2" fmla="*/ 2 w 5"/>
                    <a:gd name="T3" fmla="*/ 2 h 5"/>
                    <a:gd name="T4" fmla="*/ 0 w 5"/>
                    <a:gd name="T5" fmla="*/ 2 h 5"/>
                    <a:gd name="T6" fmla="*/ 2 w 5"/>
                    <a:gd name="T7" fmla="*/ 0 h 5"/>
                    <a:gd name="T8" fmla="*/ 5 w 5"/>
                    <a:gd name="T9" fmla="*/ 0 h 5"/>
                    <a:gd name="T10" fmla="*/ 2 w 5"/>
                    <a:gd name="T11" fmla="*/ 0 h 5"/>
                    <a:gd name="T12" fmla="*/ 2 w 5"/>
                    <a:gd name="T13" fmla="*/ 5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5"/>
                    <a:gd name="T23" fmla="*/ 5 w 5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5">
                      <a:moveTo>
                        <a:pt x="2" y="5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66" name="Freeform 557"/>
                <p:cNvSpPr>
                  <a:spLocks noChangeAspect="1"/>
                </p:cNvSpPr>
                <p:nvPr/>
              </p:nvSpPr>
              <p:spPr bwMode="auto">
                <a:xfrm>
                  <a:off x="5483" y="1896"/>
                  <a:ext cx="5" cy="5"/>
                </a:xfrm>
                <a:custGeom>
                  <a:avLst/>
                  <a:gdLst>
                    <a:gd name="T0" fmla="*/ 0 w 5"/>
                    <a:gd name="T1" fmla="*/ 2 h 5"/>
                    <a:gd name="T2" fmla="*/ 0 w 5"/>
                    <a:gd name="T3" fmla="*/ 2 h 5"/>
                    <a:gd name="T4" fmla="*/ 0 w 5"/>
                    <a:gd name="T5" fmla="*/ 5 h 5"/>
                    <a:gd name="T6" fmla="*/ 0 w 5"/>
                    <a:gd name="T7" fmla="*/ 5 h 5"/>
                    <a:gd name="T8" fmla="*/ 5 w 5"/>
                    <a:gd name="T9" fmla="*/ 5 h 5"/>
                    <a:gd name="T10" fmla="*/ 2 w 5"/>
                    <a:gd name="T11" fmla="*/ 2 h 5"/>
                    <a:gd name="T12" fmla="*/ 0 w 5"/>
                    <a:gd name="T13" fmla="*/ 0 h 5"/>
                    <a:gd name="T14" fmla="*/ 0 w 5"/>
                    <a:gd name="T15" fmla="*/ 0 h 5"/>
                    <a:gd name="T16" fmla="*/ 0 w 5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67" name="Freeform 558"/>
                <p:cNvSpPr>
                  <a:spLocks noChangeAspect="1"/>
                </p:cNvSpPr>
                <p:nvPr/>
              </p:nvSpPr>
              <p:spPr bwMode="auto">
                <a:xfrm>
                  <a:off x="5483" y="1893"/>
                  <a:ext cx="8" cy="5"/>
                </a:xfrm>
                <a:custGeom>
                  <a:avLst/>
                  <a:gdLst>
                    <a:gd name="T0" fmla="*/ 8 w 8"/>
                    <a:gd name="T1" fmla="*/ 3 h 5"/>
                    <a:gd name="T2" fmla="*/ 5 w 8"/>
                    <a:gd name="T3" fmla="*/ 0 h 5"/>
                    <a:gd name="T4" fmla="*/ 2 w 8"/>
                    <a:gd name="T5" fmla="*/ 0 h 5"/>
                    <a:gd name="T6" fmla="*/ 0 w 8"/>
                    <a:gd name="T7" fmla="*/ 5 h 5"/>
                    <a:gd name="T8" fmla="*/ 0 w 8"/>
                    <a:gd name="T9" fmla="*/ 3 h 5"/>
                    <a:gd name="T10" fmla="*/ 2 w 8"/>
                    <a:gd name="T11" fmla="*/ 5 h 5"/>
                    <a:gd name="T12" fmla="*/ 8 w 8"/>
                    <a:gd name="T13" fmla="*/ 3 h 5"/>
                    <a:gd name="T14" fmla="*/ 5 w 8"/>
                    <a:gd name="T15" fmla="*/ 0 h 5"/>
                    <a:gd name="T16" fmla="*/ 8 w 8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8" y="3"/>
                      </a:move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8" y="3"/>
                      </a:lnTo>
                      <a:lnTo>
                        <a:pt x="5" y="0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68" name="Freeform 559"/>
                <p:cNvSpPr>
                  <a:spLocks noChangeAspect="1"/>
                </p:cNvSpPr>
                <p:nvPr/>
              </p:nvSpPr>
              <p:spPr bwMode="auto">
                <a:xfrm>
                  <a:off x="5483" y="1893"/>
                  <a:ext cx="8" cy="8"/>
                </a:xfrm>
                <a:custGeom>
                  <a:avLst/>
                  <a:gdLst>
                    <a:gd name="T0" fmla="*/ 0 w 8"/>
                    <a:gd name="T1" fmla="*/ 8 h 8"/>
                    <a:gd name="T2" fmla="*/ 5 w 8"/>
                    <a:gd name="T3" fmla="*/ 8 h 8"/>
                    <a:gd name="T4" fmla="*/ 5 w 8"/>
                    <a:gd name="T5" fmla="*/ 5 h 8"/>
                    <a:gd name="T6" fmla="*/ 8 w 8"/>
                    <a:gd name="T7" fmla="*/ 3 h 8"/>
                    <a:gd name="T8" fmla="*/ 5 w 8"/>
                    <a:gd name="T9" fmla="*/ 0 h 8"/>
                    <a:gd name="T10" fmla="*/ 2 w 8"/>
                    <a:gd name="T11" fmla="*/ 3 h 8"/>
                    <a:gd name="T12" fmla="*/ 0 w 8"/>
                    <a:gd name="T13" fmla="*/ 8 h 8"/>
                    <a:gd name="T14" fmla="*/ 5 w 8"/>
                    <a:gd name="T15" fmla="*/ 8 h 8"/>
                    <a:gd name="T16" fmla="*/ 0 w 8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8"/>
                    <a:gd name="T29" fmla="*/ 8 w 8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8">
                      <a:moveTo>
                        <a:pt x="0" y="8"/>
                      </a:moveTo>
                      <a:lnTo>
                        <a:pt x="5" y="8"/>
                      </a:lnTo>
                      <a:lnTo>
                        <a:pt x="5" y="5"/>
                      </a:lnTo>
                      <a:lnTo>
                        <a:pt x="8" y="3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5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69" name="Freeform 560"/>
                <p:cNvSpPr>
                  <a:spLocks noChangeAspect="1"/>
                </p:cNvSpPr>
                <p:nvPr/>
              </p:nvSpPr>
              <p:spPr bwMode="auto">
                <a:xfrm>
                  <a:off x="5477" y="1799"/>
                  <a:ext cx="8" cy="13"/>
                </a:xfrm>
                <a:custGeom>
                  <a:avLst/>
                  <a:gdLst>
                    <a:gd name="T0" fmla="*/ 6 w 8"/>
                    <a:gd name="T1" fmla="*/ 13 h 13"/>
                    <a:gd name="T2" fmla="*/ 0 w 8"/>
                    <a:gd name="T3" fmla="*/ 11 h 13"/>
                    <a:gd name="T4" fmla="*/ 0 w 8"/>
                    <a:gd name="T5" fmla="*/ 5 h 13"/>
                    <a:gd name="T6" fmla="*/ 6 w 8"/>
                    <a:gd name="T7" fmla="*/ 3 h 13"/>
                    <a:gd name="T8" fmla="*/ 8 w 8"/>
                    <a:gd name="T9" fmla="*/ 0 h 13"/>
                    <a:gd name="T10" fmla="*/ 6 w 8"/>
                    <a:gd name="T11" fmla="*/ 3 h 13"/>
                    <a:gd name="T12" fmla="*/ 6 w 8"/>
                    <a:gd name="T13" fmla="*/ 13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13"/>
                    <a:gd name="T23" fmla="*/ 8 w 8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13">
                      <a:moveTo>
                        <a:pt x="6" y="13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6" y="3"/>
                      </a:lnTo>
                      <a:lnTo>
                        <a:pt x="8" y="0"/>
                      </a:lnTo>
                      <a:lnTo>
                        <a:pt x="6" y="3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70" name="Freeform 561"/>
                <p:cNvSpPr>
                  <a:spLocks noChangeAspect="1"/>
                </p:cNvSpPr>
                <p:nvPr/>
              </p:nvSpPr>
              <p:spPr bwMode="auto">
                <a:xfrm>
                  <a:off x="5477" y="1804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0 h 11"/>
                    <a:gd name="T4" fmla="*/ 0 w 6"/>
                    <a:gd name="T5" fmla="*/ 8 h 11"/>
                    <a:gd name="T6" fmla="*/ 3 w 6"/>
                    <a:gd name="T7" fmla="*/ 11 h 11"/>
                    <a:gd name="T8" fmla="*/ 6 w 6"/>
                    <a:gd name="T9" fmla="*/ 8 h 11"/>
                    <a:gd name="T10" fmla="*/ 3 w 6"/>
                    <a:gd name="T11" fmla="*/ 6 h 11"/>
                    <a:gd name="T12" fmla="*/ 3 w 6"/>
                    <a:gd name="T13" fmla="*/ 3 h 11"/>
                    <a:gd name="T14" fmla="*/ 3 w 6"/>
                    <a:gd name="T15" fmla="*/ 3 h 11"/>
                    <a:gd name="T16" fmla="*/ 0 w 6"/>
                    <a:gd name="T17" fmla="*/ 0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1"/>
                    <a:gd name="T29" fmla="*/ 6 w 6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3" y="6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71" name="Freeform 562"/>
                <p:cNvSpPr>
                  <a:spLocks noChangeAspect="1"/>
                </p:cNvSpPr>
                <p:nvPr/>
              </p:nvSpPr>
              <p:spPr bwMode="auto">
                <a:xfrm>
                  <a:off x="5477" y="1796"/>
                  <a:ext cx="11" cy="11"/>
                </a:xfrm>
                <a:custGeom>
                  <a:avLst/>
                  <a:gdLst>
                    <a:gd name="T0" fmla="*/ 8 w 11"/>
                    <a:gd name="T1" fmla="*/ 0 h 11"/>
                    <a:gd name="T2" fmla="*/ 8 w 11"/>
                    <a:gd name="T3" fmla="*/ 0 h 11"/>
                    <a:gd name="T4" fmla="*/ 3 w 11"/>
                    <a:gd name="T5" fmla="*/ 3 h 11"/>
                    <a:gd name="T6" fmla="*/ 0 w 11"/>
                    <a:gd name="T7" fmla="*/ 8 h 11"/>
                    <a:gd name="T8" fmla="*/ 3 w 11"/>
                    <a:gd name="T9" fmla="*/ 11 h 11"/>
                    <a:gd name="T10" fmla="*/ 6 w 11"/>
                    <a:gd name="T11" fmla="*/ 8 h 11"/>
                    <a:gd name="T12" fmla="*/ 11 w 11"/>
                    <a:gd name="T13" fmla="*/ 3 h 11"/>
                    <a:gd name="T14" fmla="*/ 11 w 11"/>
                    <a:gd name="T15" fmla="*/ 3 h 11"/>
                    <a:gd name="T16" fmla="*/ 8 w 11"/>
                    <a:gd name="T17" fmla="*/ 0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1"/>
                    <a:gd name="T29" fmla="*/ 11 w 11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1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3"/>
                      </a:lnTo>
                      <a:lnTo>
                        <a:pt x="0" y="8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11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72" name="Freeform 563"/>
                <p:cNvSpPr>
                  <a:spLocks noChangeAspect="1"/>
                </p:cNvSpPr>
                <p:nvPr/>
              </p:nvSpPr>
              <p:spPr bwMode="auto">
                <a:xfrm>
                  <a:off x="5480" y="1796"/>
                  <a:ext cx="8" cy="19"/>
                </a:xfrm>
                <a:custGeom>
                  <a:avLst/>
                  <a:gdLst>
                    <a:gd name="T0" fmla="*/ 0 w 8"/>
                    <a:gd name="T1" fmla="*/ 19 h 19"/>
                    <a:gd name="T2" fmla="*/ 3 w 8"/>
                    <a:gd name="T3" fmla="*/ 16 h 19"/>
                    <a:gd name="T4" fmla="*/ 3 w 8"/>
                    <a:gd name="T5" fmla="*/ 8 h 19"/>
                    <a:gd name="T6" fmla="*/ 5 w 8"/>
                    <a:gd name="T7" fmla="*/ 0 h 19"/>
                    <a:gd name="T8" fmla="*/ 8 w 8"/>
                    <a:gd name="T9" fmla="*/ 3 h 19"/>
                    <a:gd name="T10" fmla="*/ 0 w 8"/>
                    <a:gd name="T11" fmla="*/ 6 h 19"/>
                    <a:gd name="T12" fmla="*/ 0 w 8"/>
                    <a:gd name="T13" fmla="*/ 19 h 19"/>
                    <a:gd name="T14" fmla="*/ 3 w 8"/>
                    <a:gd name="T15" fmla="*/ 16 h 19"/>
                    <a:gd name="T16" fmla="*/ 0 w 8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9"/>
                    <a:gd name="T29" fmla="*/ 8 w 8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9">
                      <a:moveTo>
                        <a:pt x="0" y="19"/>
                      </a:moveTo>
                      <a:lnTo>
                        <a:pt x="3" y="16"/>
                      </a:lnTo>
                      <a:lnTo>
                        <a:pt x="3" y="8"/>
                      </a:lnTo>
                      <a:lnTo>
                        <a:pt x="5" y="0"/>
                      </a:lnTo>
                      <a:lnTo>
                        <a:pt x="8" y="3"/>
                      </a:lnTo>
                      <a:lnTo>
                        <a:pt x="0" y="6"/>
                      </a:lnTo>
                      <a:lnTo>
                        <a:pt x="0" y="19"/>
                      </a:lnTo>
                      <a:lnTo>
                        <a:pt x="3" y="16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73" name="Freeform 564"/>
                <p:cNvSpPr>
                  <a:spLocks noChangeAspect="1"/>
                </p:cNvSpPr>
                <p:nvPr/>
              </p:nvSpPr>
              <p:spPr bwMode="auto">
                <a:xfrm>
                  <a:off x="5598" y="1930"/>
                  <a:ext cx="10" cy="2"/>
                </a:xfrm>
                <a:custGeom>
                  <a:avLst/>
                  <a:gdLst>
                    <a:gd name="T0" fmla="*/ 10 w 10"/>
                    <a:gd name="T1" fmla="*/ 0 h 2"/>
                    <a:gd name="T2" fmla="*/ 5 w 10"/>
                    <a:gd name="T3" fmla="*/ 2 h 2"/>
                    <a:gd name="T4" fmla="*/ 0 w 10"/>
                    <a:gd name="T5" fmla="*/ 2 h 2"/>
                    <a:gd name="T6" fmla="*/ 0 w 10"/>
                    <a:gd name="T7" fmla="*/ 0 h 2"/>
                    <a:gd name="T8" fmla="*/ 10 w 10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2"/>
                    <a:gd name="T17" fmla="*/ 10 w 10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2">
                      <a:moveTo>
                        <a:pt x="10" y="0"/>
                      </a:move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74" name="Freeform 565"/>
                <p:cNvSpPr>
                  <a:spLocks noChangeAspect="1"/>
                </p:cNvSpPr>
                <p:nvPr/>
              </p:nvSpPr>
              <p:spPr bwMode="auto">
                <a:xfrm>
                  <a:off x="5598" y="1930"/>
                  <a:ext cx="10" cy="5"/>
                </a:xfrm>
                <a:custGeom>
                  <a:avLst/>
                  <a:gdLst>
                    <a:gd name="T0" fmla="*/ 2 w 10"/>
                    <a:gd name="T1" fmla="*/ 5 h 5"/>
                    <a:gd name="T2" fmla="*/ 2 w 10"/>
                    <a:gd name="T3" fmla="*/ 5 h 5"/>
                    <a:gd name="T4" fmla="*/ 7 w 10"/>
                    <a:gd name="T5" fmla="*/ 2 h 5"/>
                    <a:gd name="T6" fmla="*/ 10 w 10"/>
                    <a:gd name="T7" fmla="*/ 2 h 5"/>
                    <a:gd name="T8" fmla="*/ 10 w 10"/>
                    <a:gd name="T9" fmla="*/ 0 h 5"/>
                    <a:gd name="T10" fmla="*/ 5 w 10"/>
                    <a:gd name="T11" fmla="*/ 0 h 5"/>
                    <a:gd name="T12" fmla="*/ 0 w 10"/>
                    <a:gd name="T13" fmla="*/ 2 h 5"/>
                    <a:gd name="T14" fmla="*/ 0 w 10"/>
                    <a:gd name="T15" fmla="*/ 2 h 5"/>
                    <a:gd name="T16" fmla="*/ 2 w 10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2" y="5"/>
                      </a:moveTo>
                      <a:lnTo>
                        <a:pt x="2" y="5"/>
                      </a:lnTo>
                      <a:lnTo>
                        <a:pt x="7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75" name="Freeform 566"/>
                <p:cNvSpPr>
                  <a:spLocks noChangeAspect="1"/>
                </p:cNvSpPr>
                <p:nvPr/>
              </p:nvSpPr>
              <p:spPr bwMode="auto">
                <a:xfrm>
                  <a:off x="5598" y="1930"/>
                  <a:ext cx="10" cy="5"/>
                </a:xfrm>
                <a:custGeom>
                  <a:avLst/>
                  <a:gdLst>
                    <a:gd name="T0" fmla="*/ 10 w 10"/>
                    <a:gd name="T1" fmla="*/ 2 h 5"/>
                    <a:gd name="T2" fmla="*/ 10 w 10"/>
                    <a:gd name="T3" fmla="*/ 0 h 5"/>
                    <a:gd name="T4" fmla="*/ 0 w 10"/>
                    <a:gd name="T5" fmla="*/ 0 h 5"/>
                    <a:gd name="T6" fmla="*/ 2 w 10"/>
                    <a:gd name="T7" fmla="*/ 5 h 5"/>
                    <a:gd name="T8" fmla="*/ 0 w 10"/>
                    <a:gd name="T9" fmla="*/ 2 h 5"/>
                    <a:gd name="T10" fmla="*/ 2 w 10"/>
                    <a:gd name="T11" fmla="*/ 2 h 5"/>
                    <a:gd name="T12" fmla="*/ 7 w 10"/>
                    <a:gd name="T13" fmla="*/ 2 h 5"/>
                    <a:gd name="T14" fmla="*/ 10 w 10"/>
                    <a:gd name="T15" fmla="*/ 0 h 5"/>
                    <a:gd name="T16" fmla="*/ 10 w 10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10" y="2"/>
                      </a:move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7" y="2"/>
                      </a:lnTo>
                      <a:lnTo>
                        <a:pt x="10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76" name="Freeform 567"/>
                <p:cNvSpPr>
                  <a:spLocks noChangeAspect="1"/>
                </p:cNvSpPr>
                <p:nvPr/>
              </p:nvSpPr>
              <p:spPr bwMode="auto">
                <a:xfrm>
                  <a:off x="5524" y="1841"/>
                  <a:ext cx="27" cy="26"/>
                </a:xfrm>
                <a:custGeom>
                  <a:avLst/>
                  <a:gdLst>
                    <a:gd name="T0" fmla="*/ 8 w 27"/>
                    <a:gd name="T1" fmla="*/ 26 h 26"/>
                    <a:gd name="T2" fmla="*/ 6 w 27"/>
                    <a:gd name="T3" fmla="*/ 23 h 26"/>
                    <a:gd name="T4" fmla="*/ 6 w 27"/>
                    <a:gd name="T5" fmla="*/ 16 h 26"/>
                    <a:gd name="T6" fmla="*/ 14 w 27"/>
                    <a:gd name="T7" fmla="*/ 8 h 26"/>
                    <a:gd name="T8" fmla="*/ 19 w 27"/>
                    <a:gd name="T9" fmla="*/ 3 h 26"/>
                    <a:gd name="T10" fmla="*/ 21 w 27"/>
                    <a:gd name="T11" fmla="*/ 3 h 26"/>
                    <a:gd name="T12" fmla="*/ 27 w 27"/>
                    <a:gd name="T13" fmla="*/ 0 h 26"/>
                    <a:gd name="T14" fmla="*/ 24 w 27"/>
                    <a:gd name="T15" fmla="*/ 0 h 26"/>
                    <a:gd name="T16" fmla="*/ 19 w 27"/>
                    <a:gd name="T17" fmla="*/ 0 h 26"/>
                    <a:gd name="T18" fmla="*/ 14 w 27"/>
                    <a:gd name="T19" fmla="*/ 5 h 26"/>
                    <a:gd name="T20" fmla="*/ 3 w 27"/>
                    <a:gd name="T21" fmla="*/ 16 h 26"/>
                    <a:gd name="T22" fmla="*/ 0 w 27"/>
                    <a:gd name="T23" fmla="*/ 18 h 26"/>
                    <a:gd name="T24" fmla="*/ 3 w 27"/>
                    <a:gd name="T25" fmla="*/ 21 h 26"/>
                    <a:gd name="T26" fmla="*/ 6 w 27"/>
                    <a:gd name="T27" fmla="*/ 23 h 26"/>
                    <a:gd name="T28" fmla="*/ 8 w 27"/>
                    <a:gd name="T29" fmla="*/ 26 h 2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7"/>
                    <a:gd name="T46" fmla="*/ 0 h 26"/>
                    <a:gd name="T47" fmla="*/ 27 w 27"/>
                    <a:gd name="T48" fmla="*/ 26 h 2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7" h="26">
                      <a:moveTo>
                        <a:pt x="8" y="26"/>
                      </a:moveTo>
                      <a:lnTo>
                        <a:pt x="6" y="23"/>
                      </a:lnTo>
                      <a:lnTo>
                        <a:pt x="6" y="16"/>
                      </a:lnTo>
                      <a:lnTo>
                        <a:pt x="14" y="8"/>
                      </a:lnTo>
                      <a:lnTo>
                        <a:pt x="19" y="3"/>
                      </a:lnTo>
                      <a:lnTo>
                        <a:pt x="21" y="3"/>
                      </a:lnTo>
                      <a:lnTo>
                        <a:pt x="27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4" y="5"/>
                      </a:lnTo>
                      <a:lnTo>
                        <a:pt x="3" y="16"/>
                      </a:lnTo>
                      <a:lnTo>
                        <a:pt x="0" y="18"/>
                      </a:lnTo>
                      <a:lnTo>
                        <a:pt x="3" y="21"/>
                      </a:lnTo>
                      <a:lnTo>
                        <a:pt x="6" y="23"/>
                      </a:lnTo>
                      <a:lnTo>
                        <a:pt x="8" y="2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77" name="Freeform 568"/>
                <p:cNvSpPr>
                  <a:spLocks noChangeAspect="1"/>
                </p:cNvSpPr>
                <p:nvPr/>
              </p:nvSpPr>
              <p:spPr bwMode="auto">
                <a:xfrm>
                  <a:off x="5527" y="1854"/>
                  <a:ext cx="8" cy="16"/>
                </a:xfrm>
                <a:custGeom>
                  <a:avLst/>
                  <a:gdLst>
                    <a:gd name="T0" fmla="*/ 3 w 8"/>
                    <a:gd name="T1" fmla="*/ 0 h 16"/>
                    <a:gd name="T2" fmla="*/ 3 w 8"/>
                    <a:gd name="T3" fmla="*/ 0 h 16"/>
                    <a:gd name="T4" fmla="*/ 0 w 8"/>
                    <a:gd name="T5" fmla="*/ 10 h 16"/>
                    <a:gd name="T6" fmla="*/ 5 w 8"/>
                    <a:gd name="T7" fmla="*/ 16 h 16"/>
                    <a:gd name="T8" fmla="*/ 8 w 8"/>
                    <a:gd name="T9" fmla="*/ 13 h 16"/>
                    <a:gd name="T10" fmla="*/ 5 w 8"/>
                    <a:gd name="T11" fmla="*/ 8 h 16"/>
                    <a:gd name="T12" fmla="*/ 3 w 8"/>
                    <a:gd name="T13" fmla="*/ 5 h 16"/>
                    <a:gd name="T14" fmla="*/ 3 w 8"/>
                    <a:gd name="T15" fmla="*/ 5 h 16"/>
                    <a:gd name="T16" fmla="*/ 3 w 8"/>
                    <a:gd name="T17" fmla="*/ 0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6"/>
                    <a:gd name="T29" fmla="*/ 8 w 8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10"/>
                      </a:lnTo>
                      <a:lnTo>
                        <a:pt x="5" y="16"/>
                      </a:lnTo>
                      <a:lnTo>
                        <a:pt x="8" y="13"/>
                      </a:lnTo>
                      <a:lnTo>
                        <a:pt x="5" y="8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78" name="Freeform 569"/>
                <p:cNvSpPr>
                  <a:spLocks noChangeAspect="1"/>
                </p:cNvSpPr>
                <p:nvPr/>
              </p:nvSpPr>
              <p:spPr bwMode="auto">
                <a:xfrm>
                  <a:off x="5530" y="1841"/>
                  <a:ext cx="13" cy="18"/>
                </a:xfrm>
                <a:custGeom>
                  <a:avLst/>
                  <a:gdLst>
                    <a:gd name="T0" fmla="*/ 13 w 13"/>
                    <a:gd name="T1" fmla="*/ 0 h 18"/>
                    <a:gd name="T2" fmla="*/ 10 w 13"/>
                    <a:gd name="T3" fmla="*/ 0 h 18"/>
                    <a:gd name="T4" fmla="*/ 5 w 13"/>
                    <a:gd name="T5" fmla="*/ 8 h 18"/>
                    <a:gd name="T6" fmla="*/ 0 w 13"/>
                    <a:gd name="T7" fmla="*/ 13 h 18"/>
                    <a:gd name="T8" fmla="*/ 0 w 13"/>
                    <a:gd name="T9" fmla="*/ 18 h 18"/>
                    <a:gd name="T10" fmla="*/ 8 w 13"/>
                    <a:gd name="T11" fmla="*/ 10 h 18"/>
                    <a:gd name="T12" fmla="*/ 13 w 13"/>
                    <a:gd name="T13" fmla="*/ 3 h 18"/>
                    <a:gd name="T14" fmla="*/ 13 w 13"/>
                    <a:gd name="T15" fmla="*/ 5 h 18"/>
                    <a:gd name="T16" fmla="*/ 13 w 13"/>
                    <a:gd name="T17" fmla="*/ 0 h 18"/>
                    <a:gd name="T18" fmla="*/ 10 w 13"/>
                    <a:gd name="T19" fmla="*/ 0 h 18"/>
                    <a:gd name="T20" fmla="*/ 10 w 13"/>
                    <a:gd name="T21" fmla="*/ 0 h 18"/>
                    <a:gd name="T22" fmla="*/ 13 w 13"/>
                    <a:gd name="T23" fmla="*/ 0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18"/>
                    <a:gd name="T38" fmla="*/ 13 w 13"/>
                    <a:gd name="T39" fmla="*/ 18 h 1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18">
                      <a:moveTo>
                        <a:pt x="13" y="0"/>
                      </a:moveTo>
                      <a:lnTo>
                        <a:pt x="10" y="0"/>
                      </a:lnTo>
                      <a:lnTo>
                        <a:pt x="5" y="8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8" y="10"/>
                      </a:lnTo>
                      <a:lnTo>
                        <a:pt x="13" y="3"/>
                      </a:ln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79" name="Freeform 570"/>
                <p:cNvSpPr>
                  <a:spLocks noChangeAspect="1"/>
                </p:cNvSpPr>
                <p:nvPr/>
              </p:nvSpPr>
              <p:spPr bwMode="auto">
                <a:xfrm>
                  <a:off x="5543" y="1841"/>
                  <a:ext cx="10" cy="5"/>
                </a:xfrm>
                <a:custGeom>
                  <a:avLst/>
                  <a:gdLst>
                    <a:gd name="T0" fmla="*/ 8 w 10"/>
                    <a:gd name="T1" fmla="*/ 0 h 5"/>
                    <a:gd name="T2" fmla="*/ 8 w 10"/>
                    <a:gd name="T3" fmla="*/ 0 h 5"/>
                    <a:gd name="T4" fmla="*/ 2 w 10"/>
                    <a:gd name="T5" fmla="*/ 0 h 5"/>
                    <a:gd name="T6" fmla="*/ 0 w 10"/>
                    <a:gd name="T7" fmla="*/ 0 h 5"/>
                    <a:gd name="T8" fmla="*/ 0 w 10"/>
                    <a:gd name="T9" fmla="*/ 5 h 5"/>
                    <a:gd name="T10" fmla="*/ 2 w 10"/>
                    <a:gd name="T11" fmla="*/ 5 h 5"/>
                    <a:gd name="T12" fmla="*/ 10 w 10"/>
                    <a:gd name="T13" fmla="*/ 3 h 5"/>
                    <a:gd name="T14" fmla="*/ 10 w 10"/>
                    <a:gd name="T15" fmla="*/ 3 h 5"/>
                    <a:gd name="T16" fmla="*/ 8 w 10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80" name="Freeform 571"/>
                <p:cNvSpPr>
                  <a:spLocks noChangeAspect="1"/>
                </p:cNvSpPr>
                <p:nvPr/>
              </p:nvSpPr>
              <p:spPr bwMode="auto">
                <a:xfrm>
                  <a:off x="5540" y="1841"/>
                  <a:ext cx="13" cy="3"/>
                </a:xfrm>
                <a:custGeom>
                  <a:avLst/>
                  <a:gdLst>
                    <a:gd name="T0" fmla="*/ 0 w 13"/>
                    <a:gd name="T1" fmla="*/ 3 h 3"/>
                    <a:gd name="T2" fmla="*/ 0 w 13"/>
                    <a:gd name="T3" fmla="*/ 3 h 3"/>
                    <a:gd name="T4" fmla="*/ 8 w 13"/>
                    <a:gd name="T5" fmla="*/ 3 h 3"/>
                    <a:gd name="T6" fmla="*/ 11 w 13"/>
                    <a:gd name="T7" fmla="*/ 0 h 3"/>
                    <a:gd name="T8" fmla="*/ 13 w 13"/>
                    <a:gd name="T9" fmla="*/ 3 h 3"/>
                    <a:gd name="T10" fmla="*/ 8 w 13"/>
                    <a:gd name="T11" fmla="*/ 0 h 3"/>
                    <a:gd name="T12" fmla="*/ 3 w 13"/>
                    <a:gd name="T13" fmla="*/ 0 h 3"/>
                    <a:gd name="T14" fmla="*/ 3 w 13"/>
                    <a:gd name="T15" fmla="*/ 0 h 3"/>
                    <a:gd name="T16" fmla="*/ 0 w 13"/>
                    <a:gd name="T17" fmla="*/ 3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3"/>
                    <a:gd name="T29" fmla="*/ 13 w 13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3" y="3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81" name="Freeform 572"/>
                <p:cNvSpPr>
                  <a:spLocks noChangeAspect="1"/>
                </p:cNvSpPr>
                <p:nvPr/>
              </p:nvSpPr>
              <p:spPr bwMode="auto">
                <a:xfrm>
                  <a:off x="5527" y="1841"/>
                  <a:ext cx="16" cy="16"/>
                </a:xfrm>
                <a:custGeom>
                  <a:avLst/>
                  <a:gdLst>
                    <a:gd name="T0" fmla="*/ 3 w 16"/>
                    <a:gd name="T1" fmla="*/ 16 h 16"/>
                    <a:gd name="T2" fmla="*/ 3 w 16"/>
                    <a:gd name="T3" fmla="*/ 16 h 16"/>
                    <a:gd name="T4" fmla="*/ 11 w 16"/>
                    <a:gd name="T5" fmla="*/ 8 h 16"/>
                    <a:gd name="T6" fmla="*/ 13 w 16"/>
                    <a:gd name="T7" fmla="*/ 3 h 16"/>
                    <a:gd name="T8" fmla="*/ 16 w 16"/>
                    <a:gd name="T9" fmla="*/ 0 h 16"/>
                    <a:gd name="T10" fmla="*/ 8 w 16"/>
                    <a:gd name="T11" fmla="*/ 5 h 16"/>
                    <a:gd name="T12" fmla="*/ 0 w 16"/>
                    <a:gd name="T13" fmla="*/ 13 h 16"/>
                    <a:gd name="T14" fmla="*/ 0 w 16"/>
                    <a:gd name="T15" fmla="*/ 13 h 16"/>
                    <a:gd name="T16" fmla="*/ 3 w 16"/>
                    <a:gd name="T17" fmla="*/ 16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16"/>
                    <a:gd name="T29" fmla="*/ 16 w 16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16">
                      <a:moveTo>
                        <a:pt x="3" y="16"/>
                      </a:moveTo>
                      <a:lnTo>
                        <a:pt x="3" y="16"/>
                      </a:lnTo>
                      <a:lnTo>
                        <a:pt x="11" y="8"/>
                      </a:lnTo>
                      <a:lnTo>
                        <a:pt x="13" y="3"/>
                      </a:lnTo>
                      <a:lnTo>
                        <a:pt x="16" y="0"/>
                      </a:lnTo>
                      <a:lnTo>
                        <a:pt x="8" y="5"/>
                      </a:lnTo>
                      <a:lnTo>
                        <a:pt x="0" y="13"/>
                      </a:lnTo>
                      <a:lnTo>
                        <a:pt x="3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82" name="Freeform 573"/>
                <p:cNvSpPr>
                  <a:spLocks noChangeAspect="1"/>
                </p:cNvSpPr>
                <p:nvPr/>
              </p:nvSpPr>
              <p:spPr bwMode="auto">
                <a:xfrm>
                  <a:off x="5524" y="1854"/>
                  <a:ext cx="11" cy="16"/>
                </a:xfrm>
                <a:custGeom>
                  <a:avLst/>
                  <a:gdLst>
                    <a:gd name="T0" fmla="*/ 8 w 11"/>
                    <a:gd name="T1" fmla="*/ 16 h 16"/>
                    <a:gd name="T2" fmla="*/ 11 w 11"/>
                    <a:gd name="T3" fmla="*/ 13 h 16"/>
                    <a:gd name="T4" fmla="*/ 8 w 11"/>
                    <a:gd name="T5" fmla="*/ 10 h 16"/>
                    <a:gd name="T6" fmla="*/ 6 w 11"/>
                    <a:gd name="T7" fmla="*/ 8 h 16"/>
                    <a:gd name="T8" fmla="*/ 3 w 11"/>
                    <a:gd name="T9" fmla="*/ 5 h 16"/>
                    <a:gd name="T10" fmla="*/ 6 w 11"/>
                    <a:gd name="T11" fmla="*/ 3 h 16"/>
                    <a:gd name="T12" fmla="*/ 3 w 11"/>
                    <a:gd name="T13" fmla="*/ 0 h 16"/>
                    <a:gd name="T14" fmla="*/ 0 w 11"/>
                    <a:gd name="T15" fmla="*/ 5 h 16"/>
                    <a:gd name="T16" fmla="*/ 0 w 11"/>
                    <a:gd name="T17" fmla="*/ 8 h 16"/>
                    <a:gd name="T18" fmla="*/ 6 w 11"/>
                    <a:gd name="T19" fmla="*/ 13 h 16"/>
                    <a:gd name="T20" fmla="*/ 8 w 11"/>
                    <a:gd name="T21" fmla="*/ 16 h 16"/>
                    <a:gd name="T22" fmla="*/ 11 w 11"/>
                    <a:gd name="T23" fmla="*/ 13 h 16"/>
                    <a:gd name="T24" fmla="*/ 8 w 11"/>
                    <a:gd name="T25" fmla="*/ 16 h 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"/>
                    <a:gd name="T40" fmla="*/ 0 h 16"/>
                    <a:gd name="T41" fmla="*/ 11 w 11"/>
                    <a:gd name="T42" fmla="*/ 16 h 1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" h="16">
                      <a:moveTo>
                        <a:pt x="8" y="16"/>
                      </a:moveTo>
                      <a:lnTo>
                        <a:pt x="11" y="13"/>
                      </a:lnTo>
                      <a:lnTo>
                        <a:pt x="8" y="10"/>
                      </a:lnTo>
                      <a:lnTo>
                        <a:pt x="6" y="8"/>
                      </a:lnTo>
                      <a:lnTo>
                        <a:pt x="3" y="5"/>
                      </a:ln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6" y="13"/>
                      </a:ln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83" name="Freeform 574"/>
                <p:cNvSpPr>
                  <a:spLocks noChangeAspect="1"/>
                </p:cNvSpPr>
                <p:nvPr/>
              </p:nvSpPr>
              <p:spPr bwMode="auto">
                <a:xfrm>
                  <a:off x="5535" y="1789"/>
                  <a:ext cx="5" cy="5"/>
                </a:xfrm>
                <a:custGeom>
                  <a:avLst/>
                  <a:gdLst>
                    <a:gd name="T0" fmla="*/ 3 w 5"/>
                    <a:gd name="T1" fmla="*/ 0 h 5"/>
                    <a:gd name="T2" fmla="*/ 3 w 5"/>
                    <a:gd name="T3" fmla="*/ 2 h 5"/>
                    <a:gd name="T4" fmla="*/ 5 w 5"/>
                    <a:gd name="T5" fmla="*/ 5 h 5"/>
                    <a:gd name="T6" fmla="*/ 5 w 5"/>
                    <a:gd name="T7" fmla="*/ 5 h 5"/>
                    <a:gd name="T8" fmla="*/ 0 w 5"/>
                    <a:gd name="T9" fmla="*/ 5 h 5"/>
                    <a:gd name="T10" fmla="*/ 3 w 5"/>
                    <a:gd name="T11" fmla="*/ 5 h 5"/>
                    <a:gd name="T12" fmla="*/ 3 w 5"/>
                    <a:gd name="T13" fmla="*/ 0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5"/>
                    <a:gd name="T23" fmla="*/ 5 w 5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5">
                      <a:moveTo>
                        <a:pt x="3" y="0"/>
                      </a:moveTo>
                      <a:lnTo>
                        <a:pt x="3" y="2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84" name="Freeform 575"/>
                <p:cNvSpPr>
                  <a:spLocks noChangeAspect="1"/>
                </p:cNvSpPr>
                <p:nvPr/>
              </p:nvSpPr>
              <p:spPr bwMode="auto">
                <a:xfrm>
                  <a:off x="5535" y="1789"/>
                  <a:ext cx="5" cy="5"/>
                </a:xfrm>
                <a:custGeom>
                  <a:avLst/>
                  <a:gdLst>
                    <a:gd name="T0" fmla="*/ 5 w 5"/>
                    <a:gd name="T1" fmla="*/ 2 h 5"/>
                    <a:gd name="T2" fmla="*/ 5 w 5"/>
                    <a:gd name="T3" fmla="*/ 2 h 5"/>
                    <a:gd name="T4" fmla="*/ 5 w 5"/>
                    <a:gd name="T5" fmla="*/ 0 h 5"/>
                    <a:gd name="T6" fmla="*/ 3 w 5"/>
                    <a:gd name="T7" fmla="*/ 0 h 5"/>
                    <a:gd name="T8" fmla="*/ 0 w 5"/>
                    <a:gd name="T9" fmla="*/ 2 h 5"/>
                    <a:gd name="T10" fmla="*/ 3 w 5"/>
                    <a:gd name="T11" fmla="*/ 5 h 5"/>
                    <a:gd name="T12" fmla="*/ 5 w 5"/>
                    <a:gd name="T13" fmla="*/ 5 h 5"/>
                    <a:gd name="T14" fmla="*/ 5 w 5"/>
                    <a:gd name="T15" fmla="*/ 5 h 5"/>
                    <a:gd name="T16" fmla="*/ 5 w 5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5" y="2"/>
                      </a:move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85" name="Freeform 576"/>
                <p:cNvSpPr>
                  <a:spLocks noChangeAspect="1"/>
                </p:cNvSpPr>
                <p:nvPr/>
              </p:nvSpPr>
              <p:spPr bwMode="auto">
                <a:xfrm>
                  <a:off x="5535" y="1791"/>
                  <a:ext cx="5" cy="5"/>
                </a:xfrm>
                <a:custGeom>
                  <a:avLst/>
                  <a:gdLst>
                    <a:gd name="T0" fmla="*/ 3 w 5"/>
                    <a:gd name="T1" fmla="*/ 5 h 5"/>
                    <a:gd name="T2" fmla="*/ 3 w 5"/>
                    <a:gd name="T3" fmla="*/ 5 h 5"/>
                    <a:gd name="T4" fmla="*/ 5 w 5"/>
                    <a:gd name="T5" fmla="*/ 3 h 5"/>
                    <a:gd name="T6" fmla="*/ 5 w 5"/>
                    <a:gd name="T7" fmla="*/ 0 h 5"/>
                    <a:gd name="T8" fmla="*/ 5 w 5"/>
                    <a:gd name="T9" fmla="*/ 3 h 5"/>
                    <a:gd name="T10" fmla="*/ 5 w 5"/>
                    <a:gd name="T11" fmla="*/ 0 h 5"/>
                    <a:gd name="T12" fmla="*/ 0 w 5"/>
                    <a:gd name="T13" fmla="*/ 3 h 5"/>
                    <a:gd name="T14" fmla="*/ 0 w 5"/>
                    <a:gd name="T15" fmla="*/ 3 h 5"/>
                    <a:gd name="T16" fmla="*/ 3 w 5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3" y="5"/>
                      </a:move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86" name="Freeform 577"/>
                <p:cNvSpPr>
                  <a:spLocks noChangeAspect="1"/>
                </p:cNvSpPr>
                <p:nvPr/>
              </p:nvSpPr>
              <p:spPr bwMode="auto">
                <a:xfrm>
                  <a:off x="5535" y="1789"/>
                  <a:ext cx="3" cy="7"/>
                </a:xfrm>
                <a:custGeom>
                  <a:avLst/>
                  <a:gdLst>
                    <a:gd name="T0" fmla="*/ 3 w 3"/>
                    <a:gd name="T1" fmla="*/ 0 h 7"/>
                    <a:gd name="T2" fmla="*/ 0 w 3"/>
                    <a:gd name="T3" fmla="*/ 2 h 7"/>
                    <a:gd name="T4" fmla="*/ 0 w 3"/>
                    <a:gd name="T5" fmla="*/ 5 h 7"/>
                    <a:gd name="T6" fmla="*/ 3 w 3"/>
                    <a:gd name="T7" fmla="*/ 7 h 7"/>
                    <a:gd name="T8" fmla="*/ 0 w 3"/>
                    <a:gd name="T9" fmla="*/ 5 h 7"/>
                    <a:gd name="T10" fmla="*/ 3 w 3"/>
                    <a:gd name="T11" fmla="*/ 5 h 7"/>
                    <a:gd name="T12" fmla="*/ 3 w 3"/>
                    <a:gd name="T13" fmla="*/ 0 h 7"/>
                    <a:gd name="T14" fmla="*/ 0 w 3"/>
                    <a:gd name="T15" fmla="*/ 2 h 7"/>
                    <a:gd name="T16" fmla="*/ 3 w 3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7"/>
                    <a:gd name="T29" fmla="*/ 3 w 3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7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3" y="7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87" name="Freeform 578"/>
                <p:cNvSpPr>
                  <a:spLocks noChangeAspect="1"/>
                </p:cNvSpPr>
                <p:nvPr/>
              </p:nvSpPr>
              <p:spPr bwMode="auto">
                <a:xfrm>
                  <a:off x="5530" y="1799"/>
                  <a:ext cx="23" cy="8"/>
                </a:xfrm>
                <a:custGeom>
                  <a:avLst/>
                  <a:gdLst>
                    <a:gd name="T0" fmla="*/ 23 w 23"/>
                    <a:gd name="T1" fmla="*/ 0 h 8"/>
                    <a:gd name="T2" fmla="*/ 21 w 23"/>
                    <a:gd name="T3" fmla="*/ 3 h 8"/>
                    <a:gd name="T4" fmla="*/ 13 w 23"/>
                    <a:gd name="T5" fmla="*/ 8 h 8"/>
                    <a:gd name="T6" fmla="*/ 5 w 23"/>
                    <a:gd name="T7" fmla="*/ 5 h 8"/>
                    <a:gd name="T8" fmla="*/ 0 w 23"/>
                    <a:gd name="T9" fmla="*/ 3 h 8"/>
                    <a:gd name="T10" fmla="*/ 2 w 23"/>
                    <a:gd name="T11" fmla="*/ 5 h 8"/>
                    <a:gd name="T12" fmla="*/ 8 w 23"/>
                    <a:gd name="T13" fmla="*/ 8 h 8"/>
                    <a:gd name="T14" fmla="*/ 10 w 23"/>
                    <a:gd name="T15" fmla="*/ 8 h 8"/>
                    <a:gd name="T16" fmla="*/ 13 w 23"/>
                    <a:gd name="T17" fmla="*/ 8 h 8"/>
                    <a:gd name="T18" fmla="*/ 18 w 23"/>
                    <a:gd name="T19" fmla="*/ 5 h 8"/>
                    <a:gd name="T20" fmla="*/ 23 w 23"/>
                    <a:gd name="T21" fmla="*/ 0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"/>
                    <a:gd name="T34" fmla="*/ 0 h 8"/>
                    <a:gd name="T35" fmla="*/ 23 w 23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" h="8">
                      <a:moveTo>
                        <a:pt x="23" y="0"/>
                      </a:moveTo>
                      <a:lnTo>
                        <a:pt x="21" y="3"/>
                      </a:lnTo>
                      <a:lnTo>
                        <a:pt x="13" y="8"/>
                      </a:lnTo>
                      <a:lnTo>
                        <a:pt x="5" y="5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13" y="8"/>
                      </a:lnTo>
                      <a:lnTo>
                        <a:pt x="18" y="5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88" name="Freeform 579"/>
                <p:cNvSpPr>
                  <a:spLocks noChangeAspect="1"/>
                </p:cNvSpPr>
                <p:nvPr/>
              </p:nvSpPr>
              <p:spPr bwMode="auto">
                <a:xfrm>
                  <a:off x="5543" y="1799"/>
                  <a:ext cx="13" cy="11"/>
                </a:xfrm>
                <a:custGeom>
                  <a:avLst/>
                  <a:gdLst>
                    <a:gd name="T0" fmla="*/ 0 w 13"/>
                    <a:gd name="T1" fmla="*/ 11 h 11"/>
                    <a:gd name="T2" fmla="*/ 0 w 13"/>
                    <a:gd name="T3" fmla="*/ 11 h 11"/>
                    <a:gd name="T4" fmla="*/ 8 w 13"/>
                    <a:gd name="T5" fmla="*/ 5 h 11"/>
                    <a:gd name="T6" fmla="*/ 13 w 13"/>
                    <a:gd name="T7" fmla="*/ 0 h 11"/>
                    <a:gd name="T8" fmla="*/ 8 w 13"/>
                    <a:gd name="T9" fmla="*/ 0 h 11"/>
                    <a:gd name="T10" fmla="*/ 5 w 13"/>
                    <a:gd name="T11" fmla="*/ 3 h 11"/>
                    <a:gd name="T12" fmla="*/ 0 w 13"/>
                    <a:gd name="T13" fmla="*/ 8 h 11"/>
                    <a:gd name="T14" fmla="*/ 0 w 13"/>
                    <a:gd name="T15" fmla="*/ 8 h 11"/>
                    <a:gd name="T16" fmla="*/ 0 w 13"/>
                    <a:gd name="T17" fmla="*/ 11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1"/>
                    <a:gd name="T29" fmla="*/ 13 w 13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8" y="5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5" y="3"/>
                      </a:lnTo>
                      <a:lnTo>
                        <a:pt x="0" y="8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89" name="Freeform 580"/>
                <p:cNvSpPr>
                  <a:spLocks noChangeAspect="1"/>
                </p:cNvSpPr>
                <p:nvPr/>
              </p:nvSpPr>
              <p:spPr bwMode="auto">
                <a:xfrm>
                  <a:off x="5527" y="1799"/>
                  <a:ext cx="16" cy="11"/>
                </a:xfrm>
                <a:custGeom>
                  <a:avLst/>
                  <a:gdLst>
                    <a:gd name="T0" fmla="*/ 5 w 16"/>
                    <a:gd name="T1" fmla="*/ 3 h 11"/>
                    <a:gd name="T2" fmla="*/ 0 w 16"/>
                    <a:gd name="T3" fmla="*/ 3 h 11"/>
                    <a:gd name="T4" fmla="*/ 5 w 16"/>
                    <a:gd name="T5" fmla="*/ 8 h 11"/>
                    <a:gd name="T6" fmla="*/ 16 w 16"/>
                    <a:gd name="T7" fmla="*/ 11 h 11"/>
                    <a:gd name="T8" fmla="*/ 16 w 16"/>
                    <a:gd name="T9" fmla="*/ 8 h 11"/>
                    <a:gd name="T10" fmla="*/ 8 w 16"/>
                    <a:gd name="T11" fmla="*/ 5 h 11"/>
                    <a:gd name="T12" fmla="*/ 5 w 16"/>
                    <a:gd name="T13" fmla="*/ 0 h 11"/>
                    <a:gd name="T14" fmla="*/ 0 w 16"/>
                    <a:gd name="T15" fmla="*/ 3 h 11"/>
                    <a:gd name="T16" fmla="*/ 5 w 16"/>
                    <a:gd name="T17" fmla="*/ 3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11"/>
                    <a:gd name="T29" fmla="*/ 16 w 16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11">
                      <a:moveTo>
                        <a:pt x="5" y="3"/>
                      </a:moveTo>
                      <a:lnTo>
                        <a:pt x="0" y="3"/>
                      </a:lnTo>
                      <a:lnTo>
                        <a:pt x="5" y="8"/>
                      </a:lnTo>
                      <a:lnTo>
                        <a:pt x="16" y="11"/>
                      </a:lnTo>
                      <a:lnTo>
                        <a:pt x="16" y="8"/>
                      </a:lnTo>
                      <a:lnTo>
                        <a:pt x="8" y="5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90" name="Freeform 581"/>
                <p:cNvSpPr>
                  <a:spLocks noChangeAspect="1"/>
                </p:cNvSpPr>
                <p:nvPr/>
              </p:nvSpPr>
              <p:spPr bwMode="auto">
                <a:xfrm>
                  <a:off x="5527" y="1796"/>
                  <a:ext cx="29" cy="14"/>
                </a:xfrm>
                <a:custGeom>
                  <a:avLst/>
                  <a:gdLst>
                    <a:gd name="T0" fmla="*/ 29 w 29"/>
                    <a:gd name="T1" fmla="*/ 3 h 14"/>
                    <a:gd name="T2" fmla="*/ 24 w 29"/>
                    <a:gd name="T3" fmla="*/ 0 h 14"/>
                    <a:gd name="T4" fmla="*/ 21 w 29"/>
                    <a:gd name="T5" fmla="*/ 6 h 14"/>
                    <a:gd name="T6" fmla="*/ 16 w 29"/>
                    <a:gd name="T7" fmla="*/ 8 h 14"/>
                    <a:gd name="T8" fmla="*/ 13 w 29"/>
                    <a:gd name="T9" fmla="*/ 11 h 14"/>
                    <a:gd name="T10" fmla="*/ 11 w 29"/>
                    <a:gd name="T11" fmla="*/ 8 h 14"/>
                    <a:gd name="T12" fmla="*/ 5 w 29"/>
                    <a:gd name="T13" fmla="*/ 6 h 14"/>
                    <a:gd name="T14" fmla="*/ 5 w 29"/>
                    <a:gd name="T15" fmla="*/ 6 h 14"/>
                    <a:gd name="T16" fmla="*/ 0 w 29"/>
                    <a:gd name="T17" fmla="*/ 6 h 14"/>
                    <a:gd name="T18" fmla="*/ 3 w 29"/>
                    <a:gd name="T19" fmla="*/ 8 h 14"/>
                    <a:gd name="T20" fmla="*/ 8 w 29"/>
                    <a:gd name="T21" fmla="*/ 14 h 14"/>
                    <a:gd name="T22" fmla="*/ 13 w 29"/>
                    <a:gd name="T23" fmla="*/ 14 h 14"/>
                    <a:gd name="T24" fmla="*/ 18 w 29"/>
                    <a:gd name="T25" fmla="*/ 14 h 14"/>
                    <a:gd name="T26" fmla="*/ 24 w 29"/>
                    <a:gd name="T27" fmla="*/ 8 h 14"/>
                    <a:gd name="T28" fmla="*/ 29 w 29"/>
                    <a:gd name="T29" fmla="*/ 3 h 14"/>
                    <a:gd name="T30" fmla="*/ 24 w 29"/>
                    <a:gd name="T31" fmla="*/ 3 h 14"/>
                    <a:gd name="T32" fmla="*/ 29 w 29"/>
                    <a:gd name="T33" fmla="*/ 3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4"/>
                    <a:gd name="T53" fmla="*/ 29 w 29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4">
                      <a:moveTo>
                        <a:pt x="29" y="3"/>
                      </a:moveTo>
                      <a:lnTo>
                        <a:pt x="24" y="0"/>
                      </a:lnTo>
                      <a:lnTo>
                        <a:pt x="21" y="6"/>
                      </a:lnTo>
                      <a:lnTo>
                        <a:pt x="16" y="8"/>
                      </a:lnTo>
                      <a:lnTo>
                        <a:pt x="13" y="11"/>
                      </a:lnTo>
                      <a:lnTo>
                        <a:pt x="11" y="8"/>
                      </a:ln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3" y="8"/>
                      </a:lnTo>
                      <a:lnTo>
                        <a:pt x="8" y="14"/>
                      </a:lnTo>
                      <a:lnTo>
                        <a:pt x="13" y="14"/>
                      </a:lnTo>
                      <a:lnTo>
                        <a:pt x="18" y="14"/>
                      </a:lnTo>
                      <a:lnTo>
                        <a:pt x="24" y="8"/>
                      </a:lnTo>
                      <a:lnTo>
                        <a:pt x="29" y="3"/>
                      </a:lnTo>
                      <a:lnTo>
                        <a:pt x="24" y="3"/>
                      </a:lnTo>
                      <a:lnTo>
                        <a:pt x="29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91" name="Freeform 582"/>
                <p:cNvSpPr>
                  <a:spLocks noChangeAspect="1"/>
                </p:cNvSpPr>
                <p:nvPr/>
              </p:nvSpPr>
              <p:spPr bwMode="auto">
                <a:xfrm>
                  <a:off x="5543" y="1791"/>
                  <a:ext cx="5" cy="5"/>
                </a:xfrm>
                <a:custGeom>
                  <a:avLst/>
                  <a:gdLst>
                    <a:gd name="T0" fmla="*/ 0 w 5"/>
                    <a:gd name="T1" fmla="*/ 3 h 5"/>
                    <a:gd name="T2" fmla="*/ 2 w 5"/>
                    <a:gd name="T3" fmla="*/ 0 h 5"/>
                    <a:gd name="T4" fmla="*/ 5 w 5"/>
                    <a:gd name="T5" fmla="*/ 0 h 5"/>
                    <a:gd name="T6" fmla="*/ 5 w 5"/>
                    <a:gd name="T7" fmla="*/ 0 h 5"/>
                    <a:gd name="T8" fmla="*/ 5 w 5"/>
                    <a:gd name="T9" fmla="*/ 5 h 5"/>
                    <a:gd name="T10" fmla="*/ 5 w 5"/>
                    <a:gd name="T11" fmla="*/ 3 h 5"/>
                    <a:gd name="T12" fmla="*/ 0 w 5"/>
                    <a:gd name="T13" fmla="*/ 3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5"/>
                    <a:gd name="T23" fmla="*/ 5 w 5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5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92" name="Freeform 583"/>
                <p:cNvSpPr>
                  <a:spLocks noChangeAspect="1"/>
                </p:cNvSpPr>
                <p:nvPr/>
              </p:nvSpPr>
              <p:spPr bwMode="auto">
                <a:xfrm>
                  <a:off x="5543" y="1789"/>
                  <a:ext cx="8" cy="5"/>
                </a:xfrm>
                <a:custGeom>
                  <a:avLst/>
                  <a:gdLst>
                    <a:gd name="T0" fmla="*/ 2 w 8"/>
                    <a:gd name="T1" fmla="*/ 2 h 5"/>
                    <a:gd name="T2" fmla="*/ 2 w 8"/>
                    <a:gd name="T3" fmla="*/ 0 h 5"/>
                    <a:gd name="T4" fmla="*/ 0 w 8"/>
                    <a:gd name="T5" fmla="*/ 2 h 5"/>
                    <a:gd name="T6" fmla="*/ 0 w 8"/>
                    <a:gd name="T7" fmla="*/ 2 h 5"/>
                    <a:gd name="T8" fmla="*/ 0 w 8"/>
                    <a:gd name="T9" fmla="*/ 5 h 5"/>
                    <a:gd name="T10" fmla="*/ 2 w 8"/>
                    <a:gd name="T11" fmla="*/ 5 h 5"/>
                    <a:gd name="T12" fmla="*/ 8 w 8"/>
                    <a:gd name="T13" fmla="*/ 2 h 5"/>
                    <a:gd name="T14" fmla="*/ 8 w 8"/>
                    <a:gd name="T15" fmla="*/ 2 h 5"/>
                    <a:gd name="T16" fmla="*/ 2 w 8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8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93" name="Freeform 584"/>
                <p:cNvSpPr>
                  <a:spLocks noChangeAspect="1"/>
                </p:cNvSpPr>
                <p:nvPr/>
              </p:nvSpPr>
              <p:spPr bwMode="auto">
                <a:xfrm>
                  <a:off x="5545" y="1791"/>
                  <a:ext cx="6" cy="5"/>
                </a:xfrm>
                <a:custGeom>
                  <a:avLst/>
                  <a:gdLst>
                    <a:gd name="T0" fmla="*/ 6 w 6"/>
                    <a:gd name="T1" fmla="*/ 3 h 5"/>
                    <a:gd name="T2" fmla="*/ 6 w 6"/>
                    <a:gd name="T3" fmla="*/ 3 h 5"/>
                    <a:gd name="T4" fmla="*/ 3 w 6"/>
                    <a:gd name="T5" fmla="*/ 0 h 5"/>
                    <a:gd name="T6" fmla="*/ 0 w 6"/>
                    <a:gd name="T7" fmla="*/ 0 h 5"/>
                    <a:gd name="T8" fmla="*/ 6 w 6"/>
                    <a:gd name="T9" fmla="*/ 0 h 5"/>
                    <a:gd name="T10" fmla="*/ 0 w 6"/>
                    <a:gd name="T11" fmla="*/ 0 h 5"/>
                    <a:gd name="T12" fmla="*/ 3 w 6"/>
                    <a:gd name="T13" fmla="*/ 5 h 5"/>
                    <a:gd name="T14" fmla="*/ 3 w 6"/>
                    <a:gd name="T15" fmla="*/ 5 h 5"/>
                    <a:gd name="T16" fmla="*/ 6 w 6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5"/>
                    <a:gd name="T29" fmla="*/ 6 w 6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5">
                      <a:moveTo>
                        <a:pt x="6" y="3"/>
                      </a:move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94" name="Freeform 585"/>
                <p:cNvSpPr>
                  <a:spLocks noChangeAspect="1"/>
                </p:cNvSpPr>
                <p:nvPr/>
              </p:nvSpPr>
              <p:spPr bwMode="auto">
                <a:xfrm>
                  <a:off x="5543" y="1791"/>
                  <a:ext cx="8" cy="5"/>
                </a:xfrm>
                <a:custGeom>
                  <a:avLst/>
                  <a:gdLst>
                    <a:gd name="T0" fmla="*/ 0 w 8"/>
                    <a:gd name="T1" fmla="*/ 0 h 5"/>
                    <a:gd name="T2" fmla="*/ 0 w 8"/>
                    <a:gd name="T3" fmla="*/ 3 h 5"/>
                    <a:gd name="T4" fmla="*/ 5 w 8"/>
                    <a:gd name="T5" fmla="*/ 5 h 5"/>
                    <a:gd name="T6" fmla="*/ 8 w 8"/>
                    <a:gd name="T7" fmla="*/ 3 h 5"/>
                    <a:gd name="T8" fmla="*/ 5 w 8"/>
                    <a:gd name="T9" fmla="*/ 5 h 5"/>
                    <a:gd name="T10" fmla="*/ 5 w 8"/>
                    <a:gd name="T11" fmla="*/ 0 h 5"/>
                    <a:gd name="T12" fmla="*/ 0 w 8"/>
                    <a:gd name="T13" fmla="*/ 0 h 5"/>
                    <a:gd name="T14" fmla="*/ 0 w 8"/>
                    <a:gd name="T15" fmla="*/ 3 h 5"/>
                    <a:gd name="T16" fmla="*/ 0 w 8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5" y="5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95" name="Freeform 586"/>
                <p:cNvSpPr>
                  <a:spLocks noChangeAspect="1"/>
                </p:cNvSpPr>
                <p:nvPr/>
              </p:nvSpPr>
              <p:spPr bwMode="auto">
                <a:xfrm>
                  <a:off x="5530" y="1796"/>
                  <a:ext cx="5" cy="6"/>
                </a:xfrm>
                <a:custGeom>
                  <a:avLst/>
                  <a:gdLst>
                    <a:gd name="T0" fmla="*/ 5 w 5"/>
                    <a:gd name="T1" fmla="*/ 0 h 6"/>
                    <a:gd name="T2" fmla="*/ 2 w 5"/>
                    <a:gd name="T3" fmla="*/ 3 h 6"/>
                    <a:gd name="T4" fmla="*/ 0 w 5"/>
                    <a:gd name="T5" fmla="*/ 3 h 6"/>
                    <a:gd name="T6" fmla="*/ 2 w 5"/>
                    <a:gd name="T7" fmla="*/ 3 h 6"/>
                    <a:gd name="T8" fmla="*/ 5 w 5"/>
                    <a:gd name="T9" fmla="*/ 6 h 6"/>
                    <a:gd name="T10" fmla="*/ 5 w 5"/>
                    <a:gd name="T11" fmla="*/ 3 h 6"/>
                    <a:gd name="T12" fmla="*/ 5 w 5"/>
                    <a:gd name="T13" fmla="*/ 0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6"/>
                    <a:gd name="T23" fmla="*/ 5 w 5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6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5" y="6"/>
                      </a:lnTo>
                      <a:lnTo>
                        <a:pt x="5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96" name="Freeform 587"/>
                <p:cNvSpPr>
                  <a:spLocks noChangeAspect="1"/>
                </p:cNvSpPr>
                <p:nvPr/>
              </p:nvSpPr>
              <p:spPr bwMode="auto">
                <a:xfrm>
                  <a:off x="5530" y="1796"/>
                  <a:ext cx="5" cy="6"/>
                </a:xfrm>
                <a:custGeom>
                  <a:avLst/>
                  <a:gdLst>
                    <a:gd name="T0" fmla="*/ 0 w 5"/>
                    <a:gd name="T1" fmla="*/ 6 h 6"/>
                    <a:gd name="T2" fmla="*/ 0 w 5"/>
                    <a:gd name="T3" fmla="*/ 6 h 6"/>
                    <a:gd name="T4" fmla="*/ 5 w 5"/>
                    <a:gd name="T5" fmla="*/ 3 h 6"/>
                    <a:gd name="T6" fmla="*/ 5 w 5"/>
                    <a:gd name="T7" fmla="*/ 0 h 6"/>
                    <a:gd name="T8" fmla="*/ 2 w 5"/>
                    <a:gd name="T9" fmla="*/ 0 h 6"/>
                    <a:gd name="T10" fmla="*/ 2 w 5"/>
                    <a:gd name="T11" fmla="*/ 0 h 6"/>
                    <a:gd name="T12" fmla="*/ 0 w 5"/>
                    <a:gd name="T13" fmla="*/ 0 h 6"/>
                    <a:gd name="T14" fmla="*/ 0 w 5"/>
                    <a:gd name="T15" fmla="*/ 0 h 6"/>
                    <a:gd name="T16" fmla="*/ 0 w 5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6"/>
                    <a:gd name="T29" fmla="*/ 5 w 5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97" name="Freeform 588"/>
                <p:cNvSpPr>
                  <a:spLocks noChangeAspect="1"/>
                </p:cNvSpPr>
                <p:nvPr/>
              </p:nvSpPr>
              <p:spPr bwMode="auto">
                <a:xfrm>
                  <a:off x="5530" y="1796"/>
                  <a:ext cx="8" cy="6"/>
                </a:xfrm>
                <a:custGeom>
                  <a:avLst/>
                  <a:gdLst>
                    <a:gd name="T0" fmla="*/ 8 w 8"/>
                    <a:gd name="T1" fmla="*/ 6 h 6"/>
                    <a:gd name="T2" fmla="*/ 8 w 8"/>
                    <a:gd name="T3" fmla="*/ 6 h 6"/>
                    <a:gd name="T4" fmla="*/ 2 w 8"/>
                    <a:gd name="T5" fmla="*/ 3 h 6"/>
                    <a:gd name="T6" fmla="*/ 0 w 8"/>
                    <a:gd name="T7" fmla="*/ 6 h 6"/>
                    <a:gd name="T8" fmla="*/ 0 w 8"/>
                    <a:gd name="T9" fmla="*/ 0 h 6"/>
                    <a:gd name="T10" fmla="*/ 2 w 8"/>
                    <a:gd name="T11" fmla="*/ 6 h 6"/>
                    <a:gd name="T12" fmla="*/ 5 w 8"/>
                    <a:gd name="T13" fmla="*/ 6 h 6"/>
                    <a:gd name="T14" fmla="*/ 5 w 8"/>
                    <a:gd name="T15" fmla="*/ 6 h 6"/>
                    <a:gd name="T16" fmla="*/ 8 w 8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6"/>
                    <a:gd name="T29" fmla="*/ 8 w 8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5" y="6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98" name="Freeform 589"/>
                <p:cNvSpPr>
                  <a:spLocks noChangeAspect="1"/>
                </p:cNvSpPr>
                <p:nvPr/>
              </p:nvSpPr>
              <p:spPr bwMode="auto">
                <a:xfrm>
                  <a:off x="5532" y="1796"/>
                  <a:ext cx="6" cy="6"/>
                </a:xfrm>
                <a:custGeom>
                  <a:avLst/>
                  <a:gdLst>
                    <a:gd name="T0" fmla="*/ 3 w 6"/>
                    <a:gd name="T1" fmla="*/ 0 h 6"/>
                    <a:gd name="T2" fmla="*/ 3 w 6"/>
                    <a:gd name="T3" fmla="*/ 0 h 6"/>
                    <a:gd name="T4" fmla="*/ 0 w 6"/>
                    <a:gd name="T5" fmla="*/ 6 h 6"/>
                    <a:gd name="T6" fmla="*/ 6 w 6"/>
                    <a:gd name="T7" fmla="*/ 6 h 6"/>
                    <a:gd name="T8" fmla="*/ 3 w 6"/>
                    <a:gd name="T9" fmla="*/ 6 h 6"/>
                    <a:gd name="T10" fmla="*/ 6 w 6"/>
                    <a:gd name="T11" fmla="*/ 3 h 6"/>
                    <a:gd name="T12" fmla="*/ 0 w 6"/>
                    <a:gd name="T13" fmla="*/ 0 h 6"/>
                    <a:gd name="T14" fmla="*/ 0 w 6"/>
                    <a:gd name="T15" fmla="*/ 0 h 6"/>
                    <a:gd name="T16" fmla="*/ 3 w 6"/>
                    <a:gd name="T17" fmla="*/ 0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6"/>
                    <a:gd name="T29" fmla="*/ 6 w 6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6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899" name="Freeform 590"/>
                <p:cNvSpPr>
                  <a:spLocks noChangeAspect="1"/>
                </p:cNvSpPr>
                <p:nvPr/>
              </p:nvSpPr>
              <p:spPr bwMode="auto">
                <a:xfrm>
                  <a:off x="5530" y="1789"/>
                  <a:ext cx="2" cy="5"/>
                </a:xfrm>
                <a:custGeom>
                  <a:avLst/>
                  <a:gdLst>
                    <a:gd name="T0" fmla="*/ 2 w 2"/>
                    <a:gd name="T1" fmla="*/ 0 h 5"/>
                    <a:gd name="T2" fmla="*/ 2 w 2"/>
                    <a:gd name="T3" fmla="*/ 2 h 5"/>
                    <a:gd name="T4" fmla="*/ 2 w 2"/>
                    <a:gd name="T5" fmla="*/ 5 h 5"/>
                    <a:gd name="T6" fmla="*/ 2 w 2"/>
                    <a:gd name="T7" fmla="*/ 5 h 5"/>
                    <a:gd name="T8" fmla="*/ 0 w 2"/>
                    <a:gd name="T9" fmla="*/ 5 h 5"/>
                    <a:gd name="T10" fmla="*/ 0 w 2"/>
                    <a:gd name="T11" fmla="*/ 2 h 5"/>
                    <a:gd name="T12" fmla="*/ 2 w 2"/>
                    <a:gd name="T13" fmla="*/ 0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5"/>
                    <a:gd name="T23" fmla="*/ 2 w 2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5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00" name="Freeform 591"/>
                <p:cNvSpPr>
                  <a:spLocks noChangeAspect="1"/>
                </p:cNvSpPr>
                <p:nvPr/>
              </p:nvSpPr>
              <p:spPr bwMode="auto">
                <a:xfrm>
                  <a:off x="5530" y="1789"/>
                  <a:ext cx="5" cy="7"/>
                </a:xfrm>
                <a:custGeom>
                  <a:avLst/>
                  <a:gdLst>
                    <a:gd name="T0" fmla="*/ 5 w 5"/>
                    <a:gd name="T1" fmla="*/ 2 h 7"/>
                    <a:gd name="T2" fmla="*/ 2 w 5"/>
                    <a:gd name="T3" fmla="*/ 2 h 7"/>
                    <a:gd name="T4" fmla="*/ 5 w 5"/>
                    <a:gd name="T5" fmla="*/ 2 h 7"/>
                    <a:gd name="T6" fmla="*/ 5 w 5"/>
                    <a:gd name="T7" fmla="*/ 0 h 7"/>
                    <a:gd name="T8" fmla="*/ 0 w 5"/>
                    <a:gd name="T9" fmla="*/ 0 h 7"/>
                    <a:gd name="T10" fmla="*/ 0 w 5"/>
                    <a:gd name="T11" fmla="*/ 2 h 7"/>
                    <a:gd name="T12" fmla="*/ 2 w 5"/>
                    <a:gd name="T13" fmla="*/ 7 h 7"/>
                    <a:gd name="T14" fmla="*/ 2 w 5"/>
                    <a:gd name="T15" fmla="*/ 7 h 7"/>
                    <a:gd name="T16" fmla="*/ 5 w 5"/>
                    <a:gd name="T17" fmla="*/ 2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7"/>
                    <a:gd name="T29" fmla="*/ 5 w 5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7">
                      <a:moveTo>
                        <a:pt x="5" y="2"/>
                      </a:move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7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01" name="Freeform 592"/>
                <p:cNvSpPr>
                  <a:spLocks noChangeAspect="1"/>
                </p:cNvSpPr>
                <p:nvPr/>
              </p:nvSpPr>
              <p:spPr bwMode="auto">
                <a:xfrm>
                  <a:off x="5530" y="1791"/>
                  <a:ext cx="5" cy="5"/>
                </a:xfrm>
                <a:custGeom>
                  <a:avLst/>
                  <a:gdLst>
                    <a:gd name="T0" fmla="*/ 0 w 5"/>
                    <a:gd name="T1" fmla="*/ 3 h 5"/>
                    <a:gd name="T2" fmla="*/ 0 w 5"/>
                    <a:gd name="T3" fmla="*/ 3 h 5"/>
                    <a:gd name="T4" fmla="*/ 2 w 5"/>
                    <a:gd name="T5" fmla="*/ 5 h 5"/>
                    <a:gd name="T6" fmla="*/ 5 w 5"/>
                    <a:gd name="T7" fmla="*/ 0 h 5"/>
                    <a:gd name="T8" fmla="*/ 2 w 5"/>
                    <a:gd name="T9" fmla="*/ 5 h 5"/>
                    <a:gd name="T10" fmla="*/ 2 w 5"/>
                    <a:gd name="T11" fmla="*/ 0 h 5"/>
                    <a:gd name="T12" fmla="*/ 0 w 5"/>
                    <a:gd name="T13" fmla="*/ 0 h 5"/>
                    <a:gd name="T14" fmla="*/ 0 w 5"/>
                    <a:gd name="T15" fmla="*/ 0 h 5"/>
                    <a:gd name="T16" fmla="*/ 0 w 5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5" y="0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02" name="Freeform 593"/>
                <p:cNvSpPr>
                  <a:spLocks noChangeAspect="1"/>
                </p:cNvSpPr>
                <p:nvPr/>
              </p:nvSpPr>
              <p:spPr bwMode="auto">
                <a:xfrm>
                  <a:off x="5530" y="1789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0 w 5"/>
                    <a:gd name="T3" fmla="*/ 0 h 5"/>
                    <a:gd name="T4" fmla="*/ 0 w 5"/>
                    <a:gd name="T5" fmla="*/ 2 h 5"/>
                    <a:gd name="T6" fmla="*/ 0 w 5"/>
                    <a:gd name="T7" fmla="*/ 5 h 5"/>
                    <a:gd name="T8" fmla="*/ 0 w 5"/>
                    <a:gd name="T9" fmla="*/ 2 h 5"/>
                    <a:gd name="T10" fmla="*/ 2 w 5"/>
                    <a:gd name="T11" fmla="*/ 5 h 5"/>
                    <a:gd name="T12" fmla="*/ 5 w 5"/>
                    <a:gd name="T13" fmla="*/ 0 h 5"/>
                    <a:gd name="T14" fmla="*/ 0 w 5"/>
                    <a:gd name="T15" fmla="*/ 0 h 5"/>
                    <a:gd name="T16" fmla="*/ 5 w 5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03" name="Freeform 594"/>
                <p:cNvSpPr>
                  <a:spLocks noChangeAspect="1"/>
                </p:cNvSpPr>
                <p:nvPr/>
              </p:nvSpPr>
              <p:spPr bwMode="auto">
                <a:xfrm>
                  <a:off x="5511" y="1893"/>
                  <a:ext cx="16" cy="11"/>
                </a:xfrm>
                <a:custGeom>
                  <a:avLst/>
                  <a:gdLst>
                    <a:gd name="T0" fmla="*/ 8 w 16"/>
                    <a:gd name="T1" fmla="*/ 11 h 11"/>
                    <a:gd name="T2" fmla="*/ 6 w 16"/>
                    <a:gd name="T3" fmla="*/ 8 h 11"/>
                    <a:gd name="T4" fmla="*/ 0 w 16"/>
                    <a:gd name="T5" fmla="*/ 0 h 11"/>
                    <a:gd name="T6" fmla="*/ 3 w 16"/>
                    <a:gd name="T7" fmla="*/ 5 h 11"/>
                    <a:gd name="T8" fmla="*/ 13 w 16"/>
                    <a:gd name="T9" fmla="*/ 11 h 11"/>
                    <a:gd name="T10" fmla="*/ 16 w 16"/>
                    <a:gd name="T11" fmla="*/ 11 h 11"/>
                    <a:gd name="T12" fmla="*/ 8 w 16"/>
                    <a:gd name="T13" fmla="*/ 11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11"/>
                    <a:gd name="T23" fmla="*/ 16 w 16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11">
                      <a:moveTo>
                        <a:pt x="8" y="11"/>
                      </a:moveTo>
                      <a:lnTo>
                        <a:pt x="6" y="8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13" y="11"/>
                      </a:lnTo>
                      <a:lnTo>
                        <a:pt x="16" y="11"/>
                      </a:lnTo>
                      <a:lnTo>
                        <a:pt x="8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04" name="Freeform 595"/>
                <p:cNvSpPr>
                  <a:spLocks noChangeAspect="1"/>
                </p:cNvSpPr>
                <p:nvPr/>
              </p:nvSpPr>
              <p:spPr bwMode="auto">
                <a:xfrm>
                  <a:off x="5511" y="1893"/>
                  <a:ext cx="11" cy="13"/>
                </a:xfrm>
                <a:custGeom>
                  <a:avLst/>
                  <a:gdLst>
                    <a:gd name="T0" fmla="*/ 0 w 11"/>
                    <a:gd name="T1" fmla="*/ 3 h 13"/>
                    <a:gd name="T2" fmla="*/ 0 w 11"/>
                    <a:gd name="T3" fmla="*/ 3 h 13"/>
                    <a:gd name="T4" fmla="*/ 6 w 11"/>
                    <a:gd name="T5" fmla="*/ 8 h 13"/>
                    <a:gd name="T6" fmla="*/ 8 w 11"/>
                    <a:gd name="T7" fmla="*/ 13 h 13"/>
                    <a:gd name="T8" fmla="*/ 11 w 11"/>
                    <a:gd name="T9" fmla="*/ 11 h 13"/>
                    <a:gd name="T10" fmla="*/ 8 w 11"/>
                    <a:gd name="T11" fmla="*/ 5 h 13"/>
                    <a:gd name="T12" fmla="*/ 3 w 11"/>
                    <a:gd name="T13" fmla="*/ 0 h 13"/>
                    <a:gd name="T14" fmla="*/ 3 w 11"/>
                    <a:gd name="T15" fmla="*/ 0 h 13"/>
                    <a:gd name="T16" fmla="*/ 0 w 11"/>
                    <a:gd name="T17" fmla="*/ 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3"/>
                    <a:gd name="T29" fmla="*/ 11 w 11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6" y="8"/>
                      </a:lnTo>
                      <a:lnTo>
                        <a:pt x="8" y="13"/>
                      </a:lnTo>
                      <a:lnTo>
                        <a:pt x="11" y="11"/>
                      </a:lnTo>
                      <a:lnTo>
                        <a:pt x="8" y="5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05" name="Freeform 596"/>
                <p:cNvSpPr>
                  <a:spLocks noChangeAspect="1"/>
                </p:cNvSpPr>
                <p:nvPr/>
              </p:nvSpPr>
              <p:spPr bwMode="auto">
                <a:xfrm>
                  <a:off x="5511" y="1893"/>
                  <a:ext cx="13" cy="13"/>
                </a:xfrm>
                <a:custGeom>
                  <a:avLst/>
                  <a:gdLst>
                    <a:gd name="T0" fmla="*/ 13 w 13"/>
                    <a:gd name="T1" fmla="*/ 11 h 13"/>
                    <a:gd name="T2" fmla="*/ 13 w 13"/>
                    <a:gd name="T3" fmla="*/ 11 h 13"/>
                    <a:gd name="T4" fmla="*/ 6 w 13"/>
                    <a:gd name="T5" fmla="*/ 3 h 13"/>
                    <a:gd name="T6" fmla="*/ 0 w 13"/>
                    <a:gd name="T7" fmla="*/ 3 h 13"/>
                    <a:gd name="T8" fmla="*/ 3 w 13"/>
                    <a:gd name="T9" fmla="*/ 0 h 13"/>
                    <a:gd name="T10" fmla="*/ 3 w 13"/>
                    <a:gd name="T11" fmla="*/ 5 h 13"/>
                    <a:gd name="T12" fmla="*/ 13 w 13"/>
                    <a:gd name="T13" fmla="*/ 13 h 13"/>
                    <a:gd name="T14" fmla="*/ 13 w 13"/>
                    <a:gd name="T15" fmla="*/ 13 h 13"/>
                    <a:gd name="T16" fmla="*/ 13 w 13"/>
                    <a:gd name="T17" fmla="*/ 11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3"/>
                    <a:gd name="T29" fmla="*/ 13 w 13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6" y="3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5"/>
                      </a:lnTo>
                      <a:lnTo>
                        <a:pt x="13" y="13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906" name="Freeform 597"/>
                <p:cNvSpPr>
                  <a:spLocks noChangeAspect="1"/>
                </p:cNvSpPr>
                <p:nvPr/>
              </p:nvSpPr>
              <p:spPr bwMode="auto">
                <a:xfrm>
                  <a:off x="5519" y="1904"/>
                  <a:ext cx="8" cy="2"/>
                </a:xfrm>
                <a:custGeom>
                  <a:avLst/>
                  <a:gdLst>
                    <a:gd name="T0" fmla="*/ 0 w 8"/>
                    <a:gd name="T1" fmla="*/ 2 h 2"/>
                    <a:gd name="T2" fmla="*/ 3 w 8"/>
                    <a:gd name="T3" fmla="*/ 2 h 2"/>
                    <a:gd name="T4" fmla="*/ 8 w 8"/>
                    <a:gd name="T5" fmla="*/ 2 h 2"/>
                    <a:gd name="T6" fmla="*/ 5 w 8"/>
                    <a:gd name="T7" fmla="*/ 0 h 2"/>
                    <a:gd name="T8" fmla="*/ 5 w 8"/>
                    <a:gd name="T9" fmla="*/ 2 h 2"/>
                    <a:gd name="T10" fmla="*/ 8 w 8"/>
                    <a:gd name="T11" fmla="*/ 0 h 2"/>
                    <a:gd name="T12" fmla="*/ 0 w 8"/>
                    <a:gd name="T13" fmla="*/ 0 h 2"/>
                    <a:gd name="T14" fmla="*/ 3 w 8"/>
                    <a:gd name="T15" fmla="*/ 0 h 2"/>
                    <a:gd name="T16" fmla="*/ 0 w 8"/>
                    <a:gd name="T17" fmla="*/ 2 h 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2"/>
                    <a:gd name="T29" fmla="*/ 8 w 8"/>
                    <a:gd name="T30" fmla="*/ 2 h 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2">
                      <a:moveTo>
                        <a:pt x="0" y="2"/>
                      </a:moveTo>
                      <a:lnTo>
                        <a:pt x="3" y="2"/>
                      </a:lnTo>
                      <a:lnTo>
                        <a:pt x="8" y="2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3574" name="Group 598"/>
            <p:cNvGrpSpPr>
              <a:grpSpLocks noChangeAspect="1"/>
            </p:cNvGrpSpPr>
            <p:nvPr/>
          </p:nvGrpSpPr>
          <p:grpSpPr bwMode="auto">
            <a:xfrm>
              <a:off x="3311" y="3475"/>
              <a:ext cx="438" cy="497"/>
              <a:chOff x="4666" y="2982"/>
              <a:chExt cx="624" cy="709"/>
            </a:xfrm>
          </p:grpSpPr>
          <p:grpSp>
            <p:nvGrpSpPr>
              <p:cNvPr id="101586" name="Group 599"/>
              <p:cNvGrpSpPr>
                <a:grpSpLocks noChangeAspect="1"/>
              </p:cNvGrpSpPr>
              <p:nvPr/>
            </p:nvGrpSpPr>
            <p:grpSpPr bwMode="auto">
              <a:xfrm flipH="1">
                <a:off x="4666" y="2982"/>
                <a:ext cx="624" cy="709"/>
                <a:chOff x="4666" y="2982"/>
                <a:chExt cx="481" cy="568"/>
              </a:xfrm>
            </p:grpSpPr>
            <p:sp>
              <p:nvSpPr>
                <p:cNvPr id="101737" name="AutoShape 600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666" y="2982"/>
                  <a:ext cx="481" cy="5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38" name="Freeform 601"/>
                <p:cNvSpPr>
                  <a:spLocks noChangeAspect="1"/>
                </p:cNvSpPr>
                <p:nvPr/>
              </p:nvSpPr>
              <p:spPr bwMode="auto">
                <a:xfrm>
                  <a:off x="4666" y="2982"/>
                  <a:ext cx="362" cy="517"/>
                </a:xfrm>
                <a:custGeom>
                  <a:avLst/>
                  <a:gdLst>
                    <a:gd name="T0" fmla="*/ 5 w 724"/>
                    <a:gd name="T1" fmla="*/ 2 h 1033"/>
                    <a:gd name="T2" fmla="*/ 1 w 724"/>
                    <a:gd name="T3" fmla="*/ 21 h 1033"/>
                    <a:gd name="T4" fmla="*/ 5 w 724"/>
                    <a:gd name="T5" fmla="*/ 23 h 1033"/>
                    <a:gd name="T6" fmla="*/ 5 w 724"/>
                    <a:gd name="T7" fmla="*/ 23 h 1033"/>
                    <a:gd name="T8" fmla="*/ 6 w 724"/>
                    <a:gd name="T9" fmla="*/ 23 h 1033"/>
                    <a:gd name="T10" fmla="*/ 7 w 724"/>
                    <a:gd name="T11" fmla="*/ 23 h 1033"/>
                    <a:gd name="T12" fmla="*/ 8 w 724"/>
                    <a:gd name="T13" fmla="*/ 23 h 1033"/>
                    <a:gd name="T14" fmla="*/ 10 w 724"/>
                    <a:gd name="T15" fmla="*/ 23 h 1033"/>
                    <a:gd name="T16" fmla="*/ 11 w 724"/>
                    <a:gd name="T17" fmla="*/ 23 h 1033"/>
                    <a:gd name="T18" fmla="*/ 13 w 724"/>
                    <a:gd name="T19" fmla="*/ 24 h 1033"/>
                    <a:gd name="T20" fmla="*/ 13 w 724"/>
                    <a:gd name="T21" fmla="*/ 24 h 1033"/>
                    <a:gd name="T22" fmla="*/ 13 w 724"/>
                    <a:gd name="T23" fmla="*/ 24 h 1033"/>
                    <a:gd name="T24" fmla="*/ 13 w 724"/>
                    <a:gd name="T25" fmla="*/ 25 h 1033"/>
                    <a:gd name="T26" fmla="*/ 13 w 724"/>
                    <a:gd name="T27" fmla="*/ 26 h 1033"/>
                    <a:gd name="T28" fmla="*/ 13 w 724"/>
                    <a:gd name="T29" fmla="*/ 27 h 1033"/>
                    <a:gd name="T30" fmla="*/ 12 w 724"/>
                    <a:gd name="T31" fmla="*/ 27 h 1033"/>
                    <a:gd name="T32" fmla="*/ 11 w 724"/>
                    <a:gd name="T33" fmla="*/ 27 h 1033"/>
                    <a:gd name="T34" fmla="*/ 10 w 724"/>
                    <a:gd name="T35" fmla="*/ 27 h 1033"/>
                    <a:gd name="T36" fmla="*/ 9 w 724"/>
                    <a:gd name="T37" fmla="*/ 28 h 1033"/>
                    <a:gd name="T38" fmla="*/ 7 w 724"/>
                    <a:gd name="T39" fmla="*/ 28 h 1033"/>
                    <a:gd name="T40" fmla="*/ 6 w 724"/>
                    <a:gd name="T41" fmla="*/ 28 h 1033"/>
                    <a:gd name="T42" fmla="*/ 5 w 724"/>
                    <a:gd name="T43" fmla="*/ 28 h 1033"/>
                    <a:gd name="T44" fmla="*/ 4 w 724"/>
                    <a:gd name="T45" fmla="*/ 29 h 1033"/>
                    <a:gd name="T46" fmla="*/ 4 w 724"/>
                    <a:gd name="T47" fmla="*/ 29 h 1033"/>
                    <a:gd name="T48" fmla="*/ 4 w 724"/>
                    <a:gd name="T49" fmla="*/ 30 h 1033"/>
                    <a:gd name="T50" fmla="*/ 4 w 724"/>
                    <a:gd name="T51" fmla="*/ 30 h 1033"/>
                    <a:gd name="T52" fmla="*/ 5 w 724"/>
                    <a:gd name="T53" fmla="*/ 31 h 1033"/>
                    <a:gd name="T54" fmla="*/ 5 w 724"/>
                    <a:gd name="T55" fmla="*/ 31 h 1033"/>
                    <a:gd name="T56" fmla="*/ 6 w 724"/>
                    <a:gd name="T57" fmla="*/ 31 h 1033"/>
                    <a:gd name="T58" fmla="*/ 8 w 724"/>
                    <a:gd name="T59" fmla="*/ 31 h 1033"/>
                    <a:gd name="T60" fmla="*/ 9 w 724"/>
                    <a:gd name="T61" fmla="*/ 32 h 1033"/>
                    <a:gd name="T62" fmla="*/ 11 w 724"/>
                    <a:gd name="T63" fmla="*/ 32 h 1033"/>
                    <a:gd name="T64" fmla="*/ 12 w 724"/>
                    <a:gd name="T65" fmla="*/ 32 h 1033"/>
                    <a:gd name="T66" fmla="*/ 14 w 724"/>
                    <a:gd name="T67" fmla="*/ 33 h 1033"/>
                    <a:gd name="T68" fmla="*/ 15 w 724"/>
                    <a:gd name="T69" fmla="*/ 33 h 1033"/>
                    <a:gd name="T70" fmla="*/ 16 w 724"/>
                    <a:gd name="T71" fmla="*/ 33 h 1033"/>
                    <a:gd name="T72" fmla="*/ 17 w 724"/>
                    <a:gd name="T73" fmla="*/ 32 h 1033"/>
                    <a:gd name="T74" fmla="*/ 18 w 724"/>
                    <a:gd name="T75" fmla="*/ 32 h 1033"/>
                    <a:gd name="T76" fmla="*/ 19 w 724"/>
                    <a:gd name="T77" fmla="*/ 31 h 1033"/>
                    <a:gd name="T78" fmla="*/ 20 w 724"/>
                    <a:gd name="T79" fmla="*/ 31 h 1033"/>
                    <a:gd name="T80" fmla="*/ 21 w 724"/>
                    <a:gd name="T81" fmla="*/ 30 h 1033"/>
                    <a:gd name="T82" fmla="*/ 22 w 724"/>
                    <a:gd name="T83" fmla="*/ 30 h 1033"/>
                    <a:gd name="T84" fmla="*/ 22 w 724"/>
                    <a:gd name="T85" fmla="*/ 29 h 1033"/>
                    <a:gd name="T86" fmla="*/ 22 w 724"/>
                    <a:gd name="T87" fmla="*/ 29 h 1033"/>
                    <a:gd name="T88" fmla="*/ 22 w 724"/>
                    <a:gd name="T89" fmla="*/ 29 h 1033"/>
                    <a:gd name="T90" fmla="*/ 21 w 724"/>
                    <a:gd name="T91" fmla="*/ 28 h 1033"/>
                    <a:gd name="T92" fmla="*/ 20 w 724"/>
                    <a:gd name="T93" fmla="*/ 28 h 1033"/>
                    <a:gd name="T94" fmla="*/ 20 w 724"/>
                    <a:gd name="T95" fmla="*/ 27 h 1033"/>
                    <a:gd name="T96" fmla="*/ 20 w 724"/>
                    <a:gd name="T97" fmla="*/ 25 h 1033"/>
                    <a:gd name="T98" fmla="*/ 20 w 724"/>
                    <a:gd name="T99" fmla="*/ 23 h 1033"/>
                    <a:gd name="T100" fmla="*/ 19 w 724"/>
                    <a:gd name="T101" fmla="*/ 21 h 1033"/>
                    <a:gd name="T102" fmla="*/ 22 w 724"/>
                    <a:gd name="T103" fmla="*/ 3 h 1033"/>
                    <a:gd name="T104" fmla="*/ 21 w 724"/>
                    <a:gd name="T105" fmla="*/ 0 h 1033"/>
                    <a:gd name="T106" fmla="*/ 6 w 724"/>
                    <a:gd name="T107" fmla="*/ 2 h 103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724"/>
                    <a:gd name="T163" fmla="*/ 0 h 1033"/>
                    <a:gd name="T164" fmla="*/ 724 w 724"/>
                    <a:gd name="T165" fmla="*/ 1033 h 1033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724" h="1033">
                      <a:moveTo>
                        <a:pt x="179" y="62"/>
                      </a:moveTo>
                      <a:lnTo>
                        <a:pt x="152" y="56"/>
                      </a:lnTo>
                      <a:lnTo>
                        <a:pt x="0" y="623"/>
                      </a:lnTo>
                      <a:lnTo>
                        <a:pt x="31" y="642"/>
                      </a:lnTo>
                      <a:lnTo>
                        <a:pt x="31" y="671"/>
                      </a:lnTo>
                      <a:lnTo>
                        <a:pt x="132" y="719"/>
                      </a:lnTo>
                      <a:lnTo>
                        <a:pt x="135" y="719"/>
                      </a:lnTo>
                      <a:lnTo>
                        <a:pt x="143" y="720"/>
                      </a:lnTo>
                      <a:lnTo>
                        <a:pt x="154" y="720"/>
                      </a:lnTo>
                      <a:lnTo>
                        <a:pt x="169" y="721"/>
                      </a:lnTo>
                      <a:lnTo>
                        <a:pt x="188" y="724"/>
                      </a:lnTo>
                      <a:lnTo>
                        <a:pt x="209" y="725"/>
                      </a:lnTo>
                      <a:lnTo>
                        <a:pt x="230" y="727"/>
                      </a:lnTo>
                      <a:lnTo>
                        <a:pt x="255" y="728"/>
                      </a:lnTo>
                      <a:lnTo>
                        <a:pt x="278" y="730"/>
                      </a:lnTo>
                      <a:lnTo>
                        <a:pt x="302" y="733"/>
                      </a:lnTo>
                      <a:lnTo>
                        <a:pt x="326" y="734"/>
                      </a:lnTo>
                      <a:lnTo>
                        <a:pt x="348" y="736"/>
                      </a:lnTo>
                      <a:lnTo>
                        <a:pt x="369" y="739"/>
                      </a:lnTo>
                      <a:lnTo>
                        <a:pt x="387" y="740"/>
                      </a:lnTo>
                      <a:lnTo>
                        <a:pt x="402" y="742"/>
                      </a:lnTo>
                      <a:lnTo>
                        <a:pt x="414" y="743"/>
                      </a:lnTo>
                      <a:lnTo>
                        <a:pt x="414" y="745"/>
                      </a:lnTo>
                      <a:lnTo>
                        <a:pt x="415" y="752"/>
                      </a:lnTo>
                      <a:lnTo>
                        <a:pt x="415" y="763"/>
                      </a:lnTo>
                      <a:lnTo>
                        <a:pt x="414" y="777"/>
                      </a:lnTo>
                      <a:lnTo>
                        <a:pt x="411" y="793"/>
                      </a:lnTo>
                      <a:lnTo>
                        <a:pt x="407" y="811"/>
                      </a:lnTo>
                      <a:lnTo>
                        <a:pt x="399" y="832"/>
                      </a:lnTo>
                      <a:lnTo>
                        <a:pt x="387" y="853"/>
                      </a:lnTo>
                      <a:lnTo>
                        <a:pt x="385" y="853"/>
                      </a:lnTo>
                      <a:lnTo>
                        <a:pt x="377" y="854"/>
                      </a:lnTo>
                      <a:lnTo>
                        <a:pt x="365" y="855"/>
                      </a:lnTo>
                      <a:lnTo>
                        <a:pt x="350" y="857"/>
                      </a:lnTo>
                      <a:lnTo>
                        <a:pt x="333" y="859"/>
                      </a:lnTo>
                      <a:lnTo>
                        <a:pt x="313" y="862"/>
                      </a:lnTo>
                      <a:lnTo>
                        <a:pt x="291" y="865"/>
                      </a:lnTo>
                      <a:lnTo>
                        <a:pt x="268" y="869"/>
                      </a:lnTo>
                      <a:lnTo>
                        <a:pt x="245" y="872"/>
                      </a:lnTo>
                      <a:lnTo>
                        <a:pt x="222" y="876"/>
                      </a:lnTo>
                      <a:lnTo>
                        <a:pt x="200" y="879"/>
                      </a:lnTo>
                      <a:lnTo>
                        <a:pt x="181" y="884"/>
                      </a:lnTo>
                      <a:lnTo>
                        <a:pt x="162" y="887"/>
                      </a:lnTo>
                      <a:lnTo>
                        <a:pt x="146" y="891"/>
                      </a:lnTo>
                      <a:lnTo>
                        <a:pt x="135" y="895"/>
                      </a:lnTo>
                      <a:lnTo>
                        <a:pt x="127" y="899"/>
                      </a:lnTo>
                      <a:lnTo>
                        <a:pt x="119" y="906"/>
                      </a:lnTo>
                      <a:lnTo>
                        <a:pt x="113" y="914"/>
                      </a:lnTo>
                      <a:lnTo>
                        <a:pt x="111" y="922"/>
                      </a:lnTo>
                      <a:lnTo>
                        <a:pt x="109" y="930"/>
                      </a:lnTo>
                      <a:lnTo>
                        <a:pt x="112" y="940"/>
                      </a:lnTo>
                      <a:lnTo>
                        <a:pt x="118" y="951"/>
                      </a:lnTo>
                      <a:lnTo>
                        <a:pt x="126" y="959"/>
                      </a:lnTo>
                      <a:lnTo>
                        <a:pt x="136" y="963"/>
                      </a:lnTo>
                      <a:lnTo>
                        <a:pt x="144" y="965"/>
                      </a:lnTo>
                      <a:lnTo>
                        <a:pt x="156" y="969"/>
                      </a:lnTo>
                      <a:lnTo>
                        <a:pt x="172" y="974"/>
                      </a:lnTo>
                      <a:lnTo>
                        <a:pt x="190" y="978"/>
                      </a:lnTo>
                      <a:lnTo>
                        <a:pt x="212" y="984"/>
                      </a:lnTo>
                      <a:lnTo>
                        <a:pt x="235" y="990"/>
                      </a:lnTo>
                      <a:lnTo>
                        <a:pt x="259" y="995"/>
                      </a:lnTo>
                      <a:lnTo>
                        <a:pt x="285" y="1001"/>
                      </a:lnTo>
                      <a:lnTo>
                        <a:pt x="310" y="1008"/>
                      </a:lnTo>
                      <a:lnTo>
                        <a:pt x="335" y="1014"/>
                      </a:lnTo>
                      <a:lnTo>
                        <a:pt x="361" y="1018"/>
                      </a:lnTo>
                      <a:lnTo>
                        <a:pt x="384" y="1024"/>
                      </a:lnTo>
                      <a:lnTo>
                        <a:pt x="406" y="1028"/>
                      </a:lnTo>
                      <a:lnTo>
                        <a:pt x="425" y="1031"/>
                      </a:lnTo>
                      <a:lnTo>
                        <a:pt x="441" y="1032"/>
                      </a:lnTo>
                      <a:lnTo>
                        <a:pt x="455" y="1033"/>
                      </a:lnTo>
                      <a:lnTo>
                        <a:pt x="468" y="1032"/>
                      </a:lnTo>
                      <a:lnTo>
                        <a:pt x="483" y="1030"/>
                      </a:lnTo>
                      <a:lnTo>
                        <a:pt x="500" y="1025"/>
                      </a:lnTo>
                      <a:lnTo>
                        <a:pt x="517" y="1020"/>
                      </a:lnTo>
                      <a:lnTo>
                        <a:pt x="536" y="1013"/>
                      </a:lnTo>
                      <a:lnTo>
                        <a:pt x="555" y="1005"/>
                      </a:lnTo>
                      <a:lnTo>
                        <a:pt x="575" y="997"/>
                      </a:lnTo>
                      <a:lnTo>
                        <a:pt x="594" y="987"/>
                      </a:lnTo>
                      <a:lnTo>
                        <a:pt x="614" y="978"/>
                      </a:lnTo>
                      <a:lnTo>
                        <a:pt x="631" y="969"/>
                      </a:lnTo>
                      <a:lnTo>
                        <a:pt x="649" y="960"/>
                      </a:lnTo>
                      <a:lnTo>
                        <a:pt x="664" y="952"/>
                      </a:lnTo>
                      <a:lnTo>
                        <a:pt x="676" y="944"/>
                      </a:lnTo>
                      <a:lnTo>
                        <a:pt x="687" y="936"/>
                      </a:lnTo>
                      <a:lnTo>
                        <a:pt x="695" y="930"/>
                      </a:lnTo>
                      <a:lnTo>
                        <a:pt x="699" y="925"/>
                      </a:lnTo>
                      <a:lnTo>
                        <a:pt x="702" y="917"/>
                      </a:lnTo>
                      <a:lnTo>
                        <a:pt x="699" y="910"/>
                      </a:lnTo>
                      <a:lnTo>
                        <a:pt x="692" y="904"/>
                      </a:lnTo>
                      <a:lnTo>
                        <a:pt x="682" y="900"/>
                      </a:lnTo>
                      <a:lnTo>
                        <a:pt x="669" y="895"/>
                      </a:lnTo>
                      <a:lnTo>
                        <a:pt x="657" y="892"/>
                      </a:lnTo>
                      <a:lnTo>
                        <a:pt x="644" y="888"/>
                      </a:lnTo>
                      <a:lnTo>
                        <a:pt x="634" y="886"/>
                      </a:lnTo>
                      <a:lnTo>
                        <a:pt x="633" y="879"/>
                      </a:lnTo>
                      <a:lnTo>
                        <a:pt x="631" y="861"/>
                      </a:lnTo>
                      <a:lnTo>
                        <a:pt x="628" y="833"/>
                      </a:lnTo>
                      <a:lnTo>
                        <a:pt x="623" y="798"/>
                      </a:lnTo>
                      <a:lnTo>
                        <a:pt x="618" y="760"/>
                      </a:lnTo>
                      <a:lnTo>
                        <a:pt x="611" y="720"/>
                      </a:lnTo>
                      <a:lnTo>
                        <a:pt x="603" y="682"/>
                      </a:lnTo>
                      <a:lnTo>
                        <a:pt x="592" y="647"/>
                      </a:lnTo>
                      <a:lnTo>
                        <a:pt x="724" y="137"/>
                      </a:lnTo>
                      <a:lnTo>
                        <a:pt x="697" y="86"/>
                      </a:lnTo>
                      <a:lnTo>
                        <a:pt x="712" y="52"/>
                      </a:lnTo>
                      <a:lnTo>
                        <a:pt x="643" y="0"/>
                      </a:lnTo>
                      <a:lnTo>
                        <a:pt x="627" y="9"/>
                      </a:lnTo>
                      <a:lnTo>
                        <a:pt x="179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39" name="Freeform 602"/>
                <p:cNvSpPr>
                  <a:spLocks noChangeAspect="1"/>
                </p:cNvSpPr>
                <p:nvPr/>
              </p:nvSpPr>
              <p:spPr bwMode="auto">
                <a:xfrm>
                  <a:off x="4685" y="2998"/>
                  <a:ext cx="299" cy="300"/>
                </a:xfrm>
                <a:custGeom>
                  <a:avLst/>
                  <a:gdLst>
                    <a:gd name="T0" fmla="*/ 0 w 598"/>
                    <a:gd name="T1" fmla="*/ 17 h 602"/>
                    <a:gd name="T2" fmla="*/ 14 w 598"/>
                    <a:gd name="T3" fmla="*/ 18 h 602"/>
                    <a:gd name="T4" fmla="*/ 19 w 598"/>
                    <a:gd name="T5" fmla="*/ 0 h 602"/>
                    <a:gd name="T6" fmla="*/ 19 w 598"/>
                    <a:gd name="T7" fmla="*/ 0 h 602"/>
                    <a:gd name="T8" fmla="*/ 5 w 598"/>
                    <a:gd name="T9" fmla="*/ 1 h 602"/>
                    <a:gd name="T10" fmla="*/ 5 w 598"/>
                    <a:gd name="T11" fmla="*/ 1 h 602"/>
                    <a:gd name="T12" fmla="*/ 0 w 598"/>
                    <a:gd name="T13" fmla="*/ 17 h 6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8"/>
                    <a:gd name="T22" fmla="*/ 0 h 602"/>
                    <a:gd name="T23" fmla="*/ 598 w 598"/>
                    <a:gd name="T24" fmla="*/ 602 h 6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8" h="602">
                      <a:moveTo>
                        <a:pt x="0" y="573"/>
                      </a:moveTo>
                      <a:lnTo>
                        <a:pt x="436" y="602"/>
                      </a:lnTo>
                      <a:lnTo>
                        <a:pt x="598" y="0"/>
                      </a:lnTo>
                      <a:lnTo>
                        <a:pt x="578" y="9"/>
                      </a:lnTo>
                      <a:lnTo>
                        <a:pt x="147" y="54"/>
                      </a:lnTo>
                      <a:lnTo>
                        <a:pt x="131" y="51"/>
                      </a:lnTo>
                      <a:lnTo>
                        <a:pt x="0" y="573"/>
                      </a:lnTo>
                      <a:close/>
                    </a:path>
                  </a:pathLst>
                </a:custGeom>
                <a:solidFill>
                  <a:srgbClr val="E5E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40" name="Freeform 603"/>
                <p:cNvSpPr>
                  <a:spLocks noChangeAspect="1"/>
                </p:cNvSpPr>
                <p:nvPr/>
              </p:nvSpPr>
              <p:spPr bwMode="auto">
                <a:xfrm>
                  <a:off x="4910" y="2999"/>
                  <a:ext cx="88" cy="308"/>
                </a:xfrm>
                <a:custGeom>
                  <a:avLst/>
                  <a:gdLst>
                    <a:gd name="T0" fmla="*/ 5 w 177"/>
                    <a:gd name="T1" fmla="*/ 0 h 617"/>
                    <a:gd name="T2" fmla="*/ 5 w 177"/>
                    <a:gd name="T3" fmla="*/ 0 h 617"/>
                    <a:gd name="T4" fmla="*/ 0 w 177"/>
                    <a:gd name="T5" fmla="*/ 19 h 617"/>
                    <a:gd name="T6" fmla="*/ 0 w 177"/>
                    <a:gd name="T7" fmla="*/ 19 h 617"/>
                    <a:gd name="T8" fmla="*/ 5 w 177"/>
                    <a:gd name="T9" fmla="*/ 0 h 6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7"/>
                    <a:gd name="T16" fmla="*/ 0 h 617"/>
                    <a:gd name="T17" fmla="*/ 177 w 177"/>
                    <a:gd name="T18" fmla="*/ 617 h 6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7" h="617">
                      <a:moveTo>
                        <a:pt x="165" y="0"/>
                      </a:moveTo>
                      <a:lnTo>
                        <a:pt x="177" y="5"/>
                      </a:lnTo>
                      <a:lnTo>
                        <a:pt x="10" y="617"/>
                      </a:lnTo>
                      <a:lnTo>
                        <a:pt x="0" y="609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41" name="Freeform 604"/>
                <p:cNvSpPr>
                  <a:spLocks noChangeAspect="1"/>
                </p:cNvSpPr>
                <p:nvPr/>
              </p:nvSpPr>
              <p:spPr bwMode="auto">
                <a:xfrm>
                  <a:off x="4921" y="3005"/>
                  <a:ext cx="88" cy="311"/>
                </a:xfrm>
                <a:custGeom>
                  <a:avLst/>
                  <a:gdLst>
                    <a:gd name="T0" fmla="*/ 5 w 178"/>
                    <a:gd name="T1" fmla="*/ 0 h 621"/>
                    <a:gd name="T2" fmla="*/ 5 w 178"/>
                    <a:gd name="T3" fmla="*/ 1 h 621"/>
                    <a:gd name="T4" fmla="*/ 0 w 178"/>
                    <a:gd name="T5" fmla="*/ 20 h 621"/>
                    <a:gd name="T6" fmla="*/ 0 w 178"/>
                    <a:gd name="T7" fmla="*/ 20 h 621"/>
                    <a:gd name="T8" fmla="*/ 5 w 178"/>
                    <a:gd name="T9" fmla="*/ 0 h 6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8"/>
                    <a:gd name="T16" fmla="*/ 0 h 621"/>
                    <a:gd name="T17" fmla="*/ 178 w 178"/>
                    <a:gd name="T18" fmla="*/ 621 h 6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8" h="621">
                      <a:moveTo>
                        <a:pt x="167" y="0"/>
                      </a:moveTo>
                      <a:lnTo>
                        <a:pt x="178" y="12"/>
                      </a:lnTo>
                      <a:lnTo>
                        <a:pt x="9" y="621"/>
                      </a:lnTo>
                      <a:lnTo>
                        <a:pt x="0" y="612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42" name="Freeform 605"/>
                <p:cNvSpPr>
                  <a:spLocks noChangeAspect="1"/>
                </p:cNvSpPr>
                <p:nvPr/>
              </p:nvSpPr>
              <p:spPr bwMode="auto">
                <a:xfrm>
                  <a:off x="4896" y="3307"/>
                  <a:ext cx="14" cy="11"/>
                </a:xfrm>
                <a:custGeom>
                  <a:avLst/>
                  <a:gdLst>
                    <a:gd name="T0" fmla="*/ 1 w 27"/>
                    <a:gd name="T1" fmla="*/ 0 h 22"/>
                    <a:gd name="T2" fmla="*/ 0 w 27"/>
                    <a:gd name="T3" fmla="*/ 1 h 22"/>
                    <a:gd name="T4" fmla="*/ 1 w 27"/>
                    <a:gd name="T5" fmla="*/ 1 h 22"/>
                    <a:gd name="T6" fmla="*/ 1 w 27"/>
                    <a:gd name="T7" fmla="*/ 1 h 22"/>
                    <a:gd name="T8" fmla="*/ 1 w 2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22"/>
                    <a:gd name="T17" fmla="*/ 27 w 2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22">
                      <a:moveTo>
                        <a:pt x="18" y="0"/>
                      </a:moveTo>
                      <a:lnTo>
                        <a:pt x="0" y="12"/>
                      </a:lnTo>
                      <a:lnTo>
                        <a:pt x="8" y="22"/>
                      </a:lnTo>
                      <a:lnTo>
                        <a:pt x="27" y="9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43" name="Freeform 606"/>
                <p:cNvSpPr>
                  <a:spLocks noChangeAspect="1"/>
                </p:cNvSpPr>
                <p:nvPr/>
              </p:nvSpPr>
              <p:spPr bwMode="auto">
                <a:xfrm>
                  <a:off x="4905" y="3315"/>
                  <a:ext cx="14" cy="11"/>
                </a:xfrm>
                <a:custGeom>
                  <a:avLst/>
                  <a:gdLst>
                    <a:gd name="T0" fmla="*/ 1 w 28"/>
                    <a:gd name="T1" fmla="*/ 0 h 22"/>
                    <a:gd name="T2" fmla="*/ 0 w 28"/>
                    <a:gd name="T3" fmla="*/ 1 h 22"/>
                    <a:gd name="T4" fmla="*/ 1 w 28"/>
                    <a:gd name="T5" fmla="*/ 1 h 22"/>
                    <a:gd name="T6" fmla="*/ 1 w 28"/>
                    <a:gd name="T7" fmla="*/ 1 h 22"/>
                    <a:gd name="T8" fmla="*/ 1 w 28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22"/>
                    <a:gd name="T17" fmla="*/ 28 w 28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22">
                      <a:moveTo>
                        <a:pt x="19" y="0"/>
                      </a:moveTo>
                      <a:lnTo>
                        <a:pt x="0" y="13"/>
                      </a:lnTo>
                      <a:lnTo>
                        <a:pt x="8" y="22"/>
                      </a:lnTo>
                      <a:lnTo>
                        <a:pt x="28" y="8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44" name="Freeform 607"/>
                <p:cNvSpPr>
                  <a:spLocks noChangeAspect="1"/>
                </p:cNvSpPr>
                <p:nvPr/>
              </p:nvSpPr>
              <p:spPr bwMode="auto">
                <a:xfrm>
                  <a:off x="4700" y="3302"/>
                  <a:ext cx="183" cy="22"/>
                </a:xfrm>
                <a:custGeom>
                  <a:avLst/>
                  <a:gdLst>
                    <a:gd name="T0" fmla="*/ 12 w 366"/>
                    <a:gd name="T1" fmla="*/ 0 h 45"/>
                    <a:gd name="T2" fmla="*/ 12 w 366"/>
                    <a:gd name="T3" fmla="*/ 1 h 45"/>
                    <a:gd name="T4" fmla="*/ 12 w 366"/>
                    <a:gd name="T5" fmla="*/ 1 h 45"/>
                    <a:gd name="T6" fmla="*/ 12 w 366"/>
                    <a:gd name="T7" fmla="*/ 1 h 45"/>
                    <a:gd name="T8" fmla="*/ 11 w 366"/>
                    <a:gd name="T9" fmla="*/ 1 h 45"/>
                    <a:gd name="T10" fmla="*/ 11 w 366"/>
                    <a:gd name="T11" fmla="*/ 1 h 45"/>
                    <a:gd name="T12" fmla="*/ 10 w 366"/>
                    <a:gd name="T13" fmla="*/ 1 h 45"/>
                    <a:gd name="T14" fmla="*/ 10 w 366"/>
                    <a:gd name="T15" fmla="*/ 1 h 45"/>
                    <a:gd name="T16" fmla="*/ 9 w 366"/>
                    <a:gd name="T17" fmla="*/ 1 h 45"/>
                    <a:gd name="T18" fmla="*/ 8 w 366"/>
                    <a:gd name="T19" fmla="*/ 0 h 45"/>
                    <a:gd name="T20" fmla="*/ 7 w 366"/>
                    <a:gd name="T21" fmla="*/ 0 h 45"/>
                    <a:gd name="T22" fmla="*/ 6 w 366"/>
                    <a:gd name="T23" fmla="*/ 0 h 45"/>
                    <a:gd name="T24" fmla="*/ 6 w 366"/>
                    <a:gd name="T25" fmla="*/ 0 h 45"/>
                    <a:gd name="T26" fmla="*/ 5 w 366"/>
                    <a:gd name="T27" fmla="*/ 0 h 45"/>
                    <a:gd name="T28" fmla="*/ 4 w 366"/>
                    <a:gd name="T29" fmla="*/ 0 h 45"/>
                    <a:gd name="T30" fmla="*/ 3 w 366"/>
                    <a:gd name="T31" fmla="*/ 0 h 45"/>
                    <a:gd name="T32" fmla="*/ 2 w 366"/>
                    <a:gd name="T33" fmla="*/ 0 h 45"/>
                    <a:gd name="T34" fmla="*/ 0 w 366"/>
                    <a:gd name="T35" fmla="*/ 0 h 45"/>
                    <a:gd name="T36" fmla="*/ 1 w 366"/>
                    <a:gd name="T37" fmla="*/ 0 h 45"/>
                    <a:gd name="T38" fmla="*/ 1 w 366"/>
                    <a:gd name="T39" fmla="*/ 0 h 45"/>
                    <a:gd name="T40" fmla="*/ 1 w 366"/>
                    <a:gd name="T41" fmla="*/ 0 h 45"/>
                    <a:gd name="T42" fmla="*/ 1 w 366"/>
                    <a:gd name="T43" fmla="*/ 0 h 45"/>
                    <a:gd name="T44" fmla="*/ 1 w 366"/>
                    <a:gd name="T45" fmla="*/ 0 h 45"/>
                    <a:gd name="T46" fmla="*/ 2 w 366"/>
                    <a:gd name="T47" fmla="*/ 0 h 45"/>
                    <a:gd name="T48" fmla="*/ 2 w 366"/>
                    <a:gd name="T49" fmla="*/ 0 h 45"/>
                    <a:gd name="T50" fmla="*/ 2 w 366"/>
                    <a:gd name="T51" fmla="*/ 0 h 45"/>
                    <a:gd name="T52" fmla="*/ 3 w 366"/>
                    <a:gd name="T53" fmla="*/ 0 h 45"/>
                    <a:gd name="T54" fmla="*/ 4 w 366"/>
                    <a:gd name="T55" fmla="*/ 0 h 45"/>
                    <a:gd name="T56" fmla="*/ 5 w 366"/>
                    <a:gd name="T57" fmla="*/ 0 h 45"/>
                    <a:gd name="T58" fmla="*/ 6 w 366"/>
                    <a:gd name="T59" fmla="*/ 0 h 45"/>
                    <a:gd name="T60" fmla="*/ 7 w 366"/>
                    <a:gd name="T61" fmla="*/ 0 h 45"/>
                    <a:gd name="T62" fmla="*/ 8 w 366"/>
                    <a:gd name="T63" fmla="*/ 0 h 45"/>
                    <a:gd name="T64" fmla="*/ 9 w 366"/>
                    <a:gd name="T65" fmla="*/ 0 h 45"/>
                    <a:gd name="T66" fmla="*/ 10 w 366"/>
                    <a:gd name="T67" fmla="*/ 0 h 45"/>
                    <a:gd name="T68" fmla="*/ 12 w 366"/>
                    <a:gd name="T69" fmla="*/ 0 h 4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66"/>
                    <a:gd name="T106" fmla="*/ 0 h 45"/>
                    <a:gd name="T107" fmla="*/ 366 w 366"/>
                    <a:gd name="T108" fmla="*/ 45 h 4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66" h="45">
                      <a:moveTo>
                        <a:pt x="366" y="23"/>
                      </a:moveTo>
                      <a:lnTo>
                        <a:pt x="364" y="45"/>
                      </a:lnTo>
                      <a:lnTo>
                        <a:pt x="362" y="45"/>
                      </a:lnTo>
                      <a:lnTo>
                        <a:pt x="356" y="44"/>
                      </a:lnTo>
                      <a:lnTo>
                        <a:pt x="346" y="42"/>
                      </a:lnTo>
                      <a:lnTo>
                        <a:pt x="332" y="41"/>
                      </a:lnTo>
                      <a:lnTo>
                        <a:pt x="316" y="38"/>
                      </a:lnTo>
                      <a:lnTo>
                        <a:pt x="295" y="36"/>
                      </a:lnTo>
                      <a:lnTo>
                        <a:pt x="273" y="33"/>
                      </a:lnTo>
                      <a:lnTo>
                        <a:pt x="248" y="30"/>
                      </a:lnTo>
                      <a:lnTo>
                        <a:pt x="221" y="28"/>
                      </a:lnTo>
                      <a:lnTo>
                        <a:pt x="192" y="26"/>
                      </a:lnTo>
                      <a:lnTo>
                        <a:pt x="162" y="23"/>
                      </a:lnTo>
                      <a:lnTo>
                        <a:pt x="131" y="22"/>
                      </a:lnTo>
                      <a:lnTo>
                        <a:pt x="99" y="21"/>
                      </a:lnTo>
                      <a:lnTo>
                        <a:pt x="67" y="21"/>
                      </a:lnTo>
                      <a:lnTo>
                        <a:pt x="33" y="21"/>
                      </a:lnTo>
                      <a:lnTo>
                        <a:pt x="0" y="22"/>
                      </a:lnTo>
                      <a:lnTo>
                        <a:pt x="5" y="5"/>
                      </a:lnTo>
                      <a:lnTo>
                        <a:pt x="6" y="5"/>
                      </a:lnTo>
                      <a:lnTo>
                        <a:pt x="9" y="4"/>
                      </a:lnTo>
                      <a:lnTo>
                        <a:pt x="15" y="4"/>
                      </a:lnTo>
                      <a:lnTo>
                        <a:pt x="23" y="3"/>
                      </a:lnTo>
                      <a:lnTo>
                        <a:pt x="35" y="2"/>
                      </a:lnTo>
                      <a:lnTo>
                        <a:pt x="48" y="2"/>
                      </a:lnTo>
                      <a:lnTo>
                        <a:pt x="64" y="0"/>
                      </a:lnTo>
                      <a:lnTo>
                        <a:pt x="84" y="0"/>
                      </a:lnTo>
                      <a:lnTo>
                        <a:pt x="107" y="0"/>
                      </a:lnTo>
                      <a:lnTo>
                        <a:pt x="134" y="2"/>
                      </a:lnTo>
                      <a:lnTo>
                        <a:pt x="162" y="3"/>
                      </a:lnTo>
                      <a:lnTo>
                        <a:pt x="196" y="5"/>
                      </a:lnTo>
                      <a:lnTo>
                        <a:pt x="233" y="8"/>
                      </a:lnTo>
                      <a:lnTo>
                        <a:pt x="273" y="12"/>
                      </a:lnTo>
                      <a:lnTo>
                        <a:pt x="318" y="18"/>
                      </a:lnTo>
                      <a:lnTo>
                        <a:pt x="366" y="23"/>
                      </a:lnTo>
                      <a:close/>
                    </a:path>
                  </a:pathLst>
                </a:custGeom>
                <a:solidFill>
                  <a:srgbClr val="6BAD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45" name="Freeform 608"/>
                <p:cNvSpPr>
                  <a:spLocks noChangeAspect="1"/>
                </p:cNvSpPr>
                <p:nvPr/>
              </p:nvSpPr>
              <p:spPr bwMode="auto">
                <a:xfrm>
                  <a:off x="4775" y="3263"/>
                  <a:ext cx="20" cy="19"/>
                </a:xfrm>
                <a:custGeom>
                  <a:avLst/>
                  <a:gdLst>
                    <a:gd name="T0" fmla="*/ 1 w 39"/>
                    <a:gd name="T1" fmla="*/ 2 h 38"/>
                    <a:gd name="T2" fmla="*/ 1 w 39"/>
                    <a:gd name="T3" fmla="*/ 1 h 38"/>
                    <a:gd name="T4" fmla="*/ 1 w 39"/>
                    <a:gd name="T5" fmla="*/ 2 h 38"/>
                    <a:gd name="T6" fmla="*/ 1 w 39"/>
                    <a:gd name="T7" fmla="*/ 1 h 38"/>
                    <a:gd name="T8" fmla="*/ 0 w 39"/>
                    <a:gd name="T9" fmla="*/ 1 h 38"/>
                    <a:gd name="T10" fmla="*/ 1 w 39"/>
                    <a:gd name="T11" fmla="*/ 1 h 38"/>
                    <a:gd name="T12" fmla="*/ 1 w 39"/>
                    <a:gd name="T13" fmla="*/ 0 h 38"/>
                    <a:gd name="T14" fmla="*/ 1 w 39"/>
                    <a:gd name="T15" fmla="*/ 1 h 38"/>
                    <a:gd name="T16" fmla="*/ 2 w 39"/>
                    <a:gd name="T17" fmla="*/ 1 h 38"/>
                    <a:gd name="T18" fmla="*/ 1 w 39"/>
                    <a:gd name="T19" fmla="*/ 1 h 38"/>
                    <a:gd name="T20" fmla="*/ 1 w 39"/>
                    <a:gd name="T21" fmla="*/ 2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9"/>
                    <a:gd name="T34" fmla="*/ 0 h 38"/>
                    <a:gd name="T35" fmla="*/ 39 w 39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9" h="38">
                      <a:moveTo>
                        <a:pt x="30" y="38"/>
                      </a:moveTo>
                      <a:lnTo>
                        <a:pt x="18" y="31"/>
                      </a:lnTo>
                      <a:lnTo>
                        <a:pt x="6" y="37"/>
                      </a:lnTo>
                      <a:lnTo>
                        <a:pt x="9" y="23"/>
                      </a:lnTo>
                      <a:lnTo>
                        <a:pt x="0" y="13"/>
                      </a:lnTo>
                      <a:lnTo>
                        <a:pt x="14" y="13"/>
                      </a:lnTo>
                      <a:lnTo>
                        <a:pt x="21" y="0"/>
                      </a:lnTo>
                      <a:lnTo>
                        <a:pt x="25" y="13"/>
                      </a:lnTo>
                      <a:lnTo>
                        <a:pt x="39" y="16"/>
                      </a:lnTo>
                      <a:lnTo>
                        <a:pt x="29" y="25"/>
                      </a:lnTo>
                      <a:lnTo>
                        <a:pt x="30" y="38"/>
                      </a:lnTo>
                      <a:close/>
                    </a:path>
                  </a:pathLst>
                </a:custGeom>
                <a:solidFill>
                  <a:srgbClr val="FF1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46" name="Freeform 609"/>
                <p:cNvSpPr>
                  <a:spLocks noChangeAspect="1"/>
                </p:cNvSpPr>
                <p:nvPr/>
              </p:nvSpPr>
              <p:spPr bwMode="auto">
                <a:xfrm>
                  <a:off x="4714" y="3028"/>
                  <a:ext cx="234" cy="229"/>
                </a:xfrm>
                <a:custGeom>
                  <a:avLst/>
                  <a:gdLst>
                    <a:gd name="T0" fmla="*/ 15 w 466"/>
                    <a:gd name="T1" fmla="*/ 0 h 459"/>
                    <a:gd name="T2" fmla="*/ 15 w 466"/>
                    <a:gd name="T3" fmla="*/ 0 h 459"/>
                    <a:gd name="T4" fmla="*/ 4 w 466"/>
                    <a:gd name="T5" fmla="*/ 0 h 459"/>
                    <a:gd name="T6" fmla="*/ 0 w 466"/>
                    <a:gd name="T7" fmla="*/ 14 h 459"/>
                    <a:gd name="T8" fmla="*/ 1 w 466"/>
                    <a:gd name="T9" fmla="*/ 14 h 459"/>
                    <a:gd name="T10" fmla="*/ 4 w 466"/>
                    <a:gd name="T11" fmla="*/ 1 h 459"/>
                    <a:gd name="T12" fmla="*/ 15 w 466"/>
                    <a:gd name="T13" fmla="*/ 0 h 4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66"/>
                    <a:gd name="T22" fmla="*/ 0 h 459"/>
                    <a:gd name="T23" fmla="*/ 466 w 466"/>
                    <a:gd name="T24" fmla="*/ 459 h 45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66" h="459">
                      <a:moveTo>
                        <a:pt x="464" y="7"/>
                      </a:moveTo>
                      <a:lnTo>
                        <a:pt x="466" y="0"/>
                      </a:lnTo>
                      <a:lnTo>
                        <a:pt x="108" y="30"/>
                      </a:lnTo>
                      <a:lnTo>
                        <a:pt x="0" y="459"/>
                      </a:lnTo>
                      <a:lnTo>
                        <a:pt x="14" y="457"/>
                      </a:lnTo>
                      <a:lnTo>
                        <a:pt x="118" y="38"/>
                      </a:lnTo>
                      <a:lnTo>
                        <a:pt x="46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47" name="Freeform 610"/>
                <p:cNvSpPr>
                  <a:spLocks noChangeAspect="1"/>
                </p:cNvSpPr>
                <p:nvPr/>
              </p:nvSpPr>
              <p:spPr bwMode="auto">
                <a:xfrm>
                  <a:off x="4934" y="3034"/>
                  <a:ext cx="79" cy="280"/>
                </a:xfrm>
                <a:custGeom>
                  <a:avLst/>
                  <a:gdLst>
                    <a:gd name="T0" fmla="*/ 5 w 157"/>
                    <a:gd name="T1" fmla="*/ 1 h 560"/>
                    <a:gd name="T2" fmla="*/ 1 w 157"/>
                    <a:gd name="T3" fmla="*/ 18 h 560"/>
                    <a:gd name="T4" fmla="*/ 0 w 157"/>
                    <a:gd name="T5" fmla="*/ 18 h 560"/>
                    <a:gd name="T6" fmla="*/ 5 w 157"/>
                    <a:gd name="T7" fmla="*/ 0 h 560"/>
                    <a:gd name="T8" fmla="*/ 5 w 157"/>
                    <a:gd name="T9" fmla="*/ 1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60"/>
                    <a:gd name="T17" fmla="*/ 157 w 157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60">
                      <a:moveTo>
                        <a:pt x="157" y="15"/>
                      </a:moveTo>
                      <a:lnTo>
                        <a:pt x="15" y="553"/>
                      </a:lnTo>
                      <a:lnTo>
                        <a:pt x="0" y="560"/>
                      </a:lnTo>
                      <a:lnTo>
                        <a:pt x="154" y="0"/>
                      </a:lnTo>
                      <a:lnTo>
                        <a:pt x="157" y="15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48" name="Freeform 611"/>
                <p:cNvSpPr>
                  <a:spLocks noChangeAspect="1"/>
                </p:cNvSpPr>
                <p:nvPr/>
              </p:nvSpPr>
              <p:spPr bwMode="auto">
                <a:xfrm>
                  <a:off x="4733" y="3319"/>
                  <a:ext cx="143" cy="21"/>
                </a:xfrm>
                <a:custGeom>
                  <a:avLst/>
                  <a:gdLst>
                    <a:gd name="T0" fmla="*/ 0 w 287"/>
                    <a:gd name="T1" fmla="*/ 0 h 43"/>
                    <a:gd name="T2" fmla="*/ 0 w 287"/>
                    <a:gd name="T3" fmla="*/ 0 h 43"/>
                    <a:gd name="T4" fmla="*/ 0 w 287"/>
                    <a:gd name="T5" fmla="*/ 0 h 43"/>
                    <a:gd name="T6" fmla="*/ 0 w 287"/>
                    <a:gd name="T7" fmla="*/ 0 h 43"/>
                    <a:gd name="T8" fmla="*/ 0 w 287"/>
                    <a:gd name="T9" fmla="*/ 0 h 43"/>
                    <a:gd name="T10" fmla="*/ 0 w 287"/>
                    <a:gd name="T11" fmla="*/ 0 h 43"/>
                    <a:gd name="T12" fmla="*/ 0 w 287"/>
                    <a:gd name="T13" fmla="*/ 0 h 43"/>
                    <a:gd name="T14" fmla="*/ 0 w 287"/>
                    <a:gd name="T15" fmla="*/ 0 h 43"/>
                    <a:gd name="T16" fmla="*/ 0 w 287"/>
                    <a:gd name="T17" fmla="*/ 0 h 43"/>
                    <a:gd name="T18" fmla="*/ 0 w 287"/>
                    <a:gd name="T19" fmla="*/ 0 h 43"/>
                    <a:gd name="T20" fmla="*/ 0 w 287"/>
                    <a:gd name="T21" fmla="*/ 0 h 43"/>
                    <a:gd name="T22" fmla="*/ 1 w 287"/>
                    <a:gd name="T23" fmla="*/ 1 h 43"/>
                    <a:gd name="T24" fmla="*/ 1 w 287"/>
                    <a:gd name="T25" fmla="*/ 1 h 43"/>
                    <a:gd name="T26" fmla="*/ 2 w 287"/>
                    <a:gd name="T27" fmla="*/ 1 h 43"/>
                    <a:gd name="T28" fmla="*/ 3 w 287"/>
                    <a:gd name="T29" fmla="*/ 1 h 43"/>
                    <a:gd name="T30" fmla="*/ 4 w 287"/>
                    <a:gd name="T31" fmla="*/ 1 h 43"/>
                    <a:gd name="T32" fmla="*/ 4 w 287"/>
                    <a:gd name="T33" fmla="*/ 1 h 43"/>
                    <a:gd name="T34" fmla="*/ 5 w 287"/>
                    <a:gd name="T35" fmla="*/ 1 h 43"/>
                    <a:gd name="T36" fmla="*/ 6 w 287"/>
                    <a:gd name="T37" fmla="*/ 1 h 43"/>
                    <a:gd name="T38" fmla="*/ 7 w 287"/>
                    <a:gd name="T39" fmla="*/ 1 h 43"/>
                    <a:gd name="T40" fmla="*/ 7 w 287"/>
                    <a:gd name="T41" fmla="*/ 1 h 43"/>
                    <a:gd name="T42" fmla="*/ 8 w 287"/>
                    <a:gd name="T43" fmla="*/ 1 h 43"/>
                    <a:gd name="T44" fmla="*/ 8 w 287"/>
                    <a:gd name="T45" fmla="*/ 1 h 43"/>
                    <a:gd name="T46" fmla="*/ 8 w 287"/>
                    <a:gd name="T47" fmla="*/ 1 h 43"/>
                    <a:gd name="T48" fmla="*/ 8 w 287"/>
                    <a:gd name="T49" fmla="*/ 1 h 43"/>
                    <a:gd name="T50" fmla="*/ 8 w 287"/>
                    <a:gd name="T51" fmla="*/ 1 h 43"/>
                    <a:gd name="T52" fmla="*/ 8 w 287"/>
                    <a:gd name="T53" fmla="*/ 1 h 43"/>
                    <a:gd name="T54" fmla="*/ 8 w 287"/>
                    <a:gd name="T55" fmla="*/ 1 h 43"/>
                    <a:gd name="T56" fmla="*/ 7 w 287"/>
                    <a:gd name="T57" fmla="*/ 1 h 43"/>
                    <a:gd name="T58" fmla="*/ 7 w 287"/>
                    <a:gd name="T59" fmla="*/ 1 h 43"/>
                    <a:gd name="T60" fmla="*/ 6 w 287"/>
                    <a:gd name="T61" fmla="*/ 1 h 43"/>
                    <a:gd name="T62" fmla="*/ 6 w 287"/>
                    <a:gd name="T63" fmla="*/ 1 h 43"/>
                    <a:gd name="T64" fmla="*/ 5 w 287"/>
                    <a:gd name="T65" fmla="*/ 1 h 43"/>
                    <a:gd name="T66" fmla="*/ 4 w 287"/>
                    <a:gd name="T67" fmla="*/ 0 h 43"/>
                    <a:gd name="T68" fmla="*/ 3 w 287"/>
                    <a:gd name="T69" fmla="*/ 0 h 43"/>
                    <a:gd name="T70" fmla="*/ 3 w 287"/>
                    <a:gd name="T71" fmla="*/ 0 h 43"/>
                    <a:gd name="T72" fmla="*/ 2 w 287"/>
                    <a:gd name="T73" fmla="*/ 0 h 43"/>
                    <a:gd name="T74" fmla="*/ 2 w 287"/>
                    <a:gd name="T75" fmla="*/ 0 h 43"/>
                    <a:gd name="T76" fmla="*/ 1 w 287"/>
                    <a:gd name="T77" fmla="*/ 0 h 43"/>
                    <a:gd name="T78" fmla="*/ 1 w 287"/>
                    <a:gd name="T79" fmla="*/ 0 h 43"/>
                    <a:gd name="T80" fmla="*/ 1 w 287"/>
                    <a:gd name="T81" fmla="*/ 0 h 43"/>
                    <a:gd name="T82" fmla="*/ 0 w 287"/>
                    <a:gd name="T83" fmla="*/ 0 h 43"/>
                    <a:gd name="T84" fmla="*/ 0 w 287"/>
                    <a:gd name="T85" fmla="*/ 0 h 43"/>
                    <a:gd name="T86" fmla="*/ 0 w 287"/>
                    <a:gd name="T87" fmla="*/ 0 h 43"/>
                    <a:gd name="T88" fmla="*/ 0 w 287"/>
                    <a:gd name="T89" fmla="*/ 0 h 4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87"/>
                    <a:gd name="T136" fmla="*/ 0 h 43"/>
                    <a:gd name="T137" fmla="*/ 287 w 287"/>
                    <a:gd name="T138" fmla="*/ 43 h 4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87" h="43">
                      <a:moveTo>
                        <a:pt x="18" y="0"/>
                      </a:moveTo>
                      <a:lnTo>
                        <a:pt x="17" y="0"/>
                      </a:lnTo>
                      <a:lnTo>
                        <a:pt x="13" y="1"/>
                      </a:lnTo>
                      <a:lnTo>
                        <a:pt x="8" y="3"/>
                      </a:lnTo>
                      <a:lnTo>
                        <a:pt x="3" y="7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9" y="24"/>
                      </a:lnTo>
                      <a:lnTo>
                        <a:pt x="16" y="26"/>
                      </a:lnTo>
                      <a:lnTo>
                        <a:pt x="28" y="30"/>
                      </a:lnTo>
                      <a:lnTo>
                        <a:pt x="45" y="32"/>
                      </a:lnTo>
                      <a:lnTo>
                        <a:pt x="63" y="33"/>
                      </a:lnTo>
                      <a:lnTo>
                        <a:pt x="85" y="36"/>
                      </a:lnTo>
                      <a:lnTo>
                        <a:pt x="108" y="37"/>
                      </a:lnTo>
                      <a:lnTo>
                        <a:pt x="133" y="38"/>
                      </a:lnTo>
                      <a:lnTo>
                        <a:pt x="157" y="39"/>
                      </a:lnTo>
                      <a:lnTo>
                        <a:pt x="182" y="40"/>
                      </a:lnTo>
                      <a:lnTo>
                        <a:pt x="206" y="41"/>
                      </a:lnTo>
                      <a:lnTo>
                        <a:pt x="228" y="41"/>
                      </a:lnTo>
                      <a:lnTo>
                        <a:pt x="247" y="41"/>
                      </a:lnTo>
                      <a:lnTo>
                        <a:pt x="263" y="43"/>
                      </a:lnTo>
                      <a:lnTo>
                        <a:pt x="276" y="43"/>
                      </a:lnTo>
                      <a:lnTo>
                        <a:pt x="284" y="43"/>
                      </a:lnTo>
                      <a:lnTo>
                        <a:pt x="287" y="43"/>
                      </a:lnTo>
                      <a:lnTo>
                        <a:pt x="284" y="43"/>
                      </a:lnTo>
                      <a:lnTo>
                        <a:pt x="276" y="41"/>
                      </a:lnTo>
                      <a:lnTo>
                        <a:pt x="266" y="41"/>
                      </a:lnTo>
                      <a:lnTo>
                        <a:pt x="251" y="39"/>
                      </a:lnTo>
                      <a:lnTo>
                        <a:pt x="232" y="38"/>
                      </a:lnTo>
                      <a:lnTo>
                        <a:pt x="213" y="37"/>
                      </a:lnTo>
                      <a:lnTo>
                        <a:pt x="192" y="35"/>
                      </a:lnTo>
                      <a:lnTo>
                        <a:pt x="170" y="33"/>
                      </a:lnTo>
                      <a:lnTo>
                        <a:pt x="147" y="31"/>
                      </a:lnTo>
                      <a:lnTo>
                        <a:pt x="125" y="29"/>
                      </a:lnTo>
                      <a:lnTo>
                        <a:pt x="103" y="28"/>
                      </a:lnTo>
                      <a:lnTo>
                        <a:pt x="85" y="25"/>
                      </a:lnTo>
                      <a:lnTo>
                        <a:pt x="68" y="24"/>
                      </a:lnTo>
                      <a:lnTo>
                        <a:pt x="53" y="23"/>
                      </a:lnTo>
                      <a:lnTo>
                        <a:pt x="42" y="22"/>
                      </a:lnTo>
                      <a:lnTo>
                        <a:pt x="35" y="21"/>
                      </a:lnTo>
                      <a:lnTo>
                        <a:pt x="24" y="15"/>
                      </a:lnTo>
                      <a:lnTo>
                        <a:pt x="18" y="8"/>
                      </a:lnTo>
                      <a:lnTo>
                        <a:pt x="18" y="2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49" name="Freeform 612"/>
                <p:cNvSpPr>
                  <a:spLocks noChangeAspect="1"/>
                </p:cNvSpPr>
                <p:nvPr/>
              </p:nvSpPr>
              <p:spPr bwMode="auto">
                <a:xfrm>
                  <a:off x="4885" y="3354"/>
                  <a:ext cx="52" cy="30"/>
                </a:xfrm>
                <a:custGeom>
                  <a:avLst/>
                  <a:gdLst>
                    <a:gd name="T0" fmla="*/ 3 w 103"/>
                    <a:gd name="T1" fmla="*/ 1 h 60"/>
                    <a:gd name="T2" fmla="*/ 0 w 103"/>
                    <a:gd name="T3" fmla="*/ 0 h 60"/>
                    <a:gd name="T4" fmla="*/ 1 w 103"/>
                    <a:gd name="T5" fmla="*/ 1 h 60"/>
                    <a:gd name="T6" fmla="*/ 1 w 103"/>
                    <a:gd name="T7" fmla="*/ 1 h 60"/>
                    <a:gd name="T8" fmla="*/ 1 w 103"/>
                    <a:gd name="T9" fmla="*/ 1 h 60"/>
                    <a:gd name="T10" fmla="*/ 1 w 103"/>
                    <a:gd name="T11" fmla="*/ 2 h 60"/>
                    <a:gd name="T12" fmla="*/ 4 w 103"/>
                    <a:gd name="T13" fmla="*/ 2 h 60"/>
                    <a:gd name="T14" fmla="*/ 4 w 103"/>
                    <a:gd name="T15" fmla="*/ 2 h 60"/>
                    <a:gd name="T16" fmla="*/ 4 w 103"/>
                    <a:gd name="T17" fmla="*/ 1 h 60"/>
                    <a:gd name="T18" fmla="*/ 3 w 103"/>
                    <a:gd name="T19" fmla="*/ 1 h 60"/>
                    <a:gd name="T20" fmla="*/ 3 w 103"/>
                    <a:gd name="T21" fmla="*/ 1 h 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3"/>
                    <a:gd name="T34" fmla="*/ 0 h 60"/>
                    <a:gd name="T35" fmla="*/ 103 w 103"/>
                    <a:gd name="T36" fmla="*/ 60 h 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3" h="60">
                      <a:moveTo>
                        <a:pt x="94" y="5"/>
                      </a:moveTo>
                      <a:lnTo>
                        <a:pt x="0" y="0"/>
                      </a:lnTo>
                      <a:lnTo>
                        <a:pt x="1" y="11"/>
                      </a:lnTo>
                      <a:lnTo>
                        <a:pt x="1" y="20"/>
                      </a:lnTo>
                      <a:lnTo>
                        <a:pt x="1" y="29"/>
                      </a:lnTo>
                      <a:lnTo>
                        <a:pt x="1" y="38"/>
                      </a:lnTo>
                      <a:lnTo>
                        <a:pt x="103" y="60"/>
                      </a:lnTo>
                      <a:lnTo>
                        <a:pt x="100" y="37"/>
                      </a:lnTo>
                      <a:lnTo>
                        <a:pt x="98" y="20"/>
                      </a:lnTo>
                      <a:lnTo>
                        <a:pt x="95" y="8"/>
                      </a:lnTo>
                      <a:lnTo>
                        <a:pt x="94" y="5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50" name="Freeform 613"/>
                <p:cNvSpPr>
                  <a:spLocks noChangeAspect="1"/>
                </p:cNvSpPr>
                <p:nvPr/>
              </p:nvSpPr>
              <p:spPr bwMode="auto">
                <a:xfrm>
                  <a:off x="4870" y="3373"/>
                  <a:ext cx="67" cy="65"/>
                </a:xfrm>
                <a:custGeom>
                  <a:avLst/>
                  <a:gdLst>
                    <a:gd name="T0" fmla="*/ 1 w 134"/>
                    <a:gd name="T1" fmla="*/ 0 h 129"/>
                    <a:gd name="T2" fmla="*/ 1 w 134"/>
                    <a:gd name="T3" fmla="*/ 2 h 129"/>
                    <a:gd name="T4" fmla="*/ 1 w 134"/>
                    <a:gd name="T5" fmla="*/ 3 h 129"/>
                    <a:gd name="T6" fmla="*/ 1 w 134"/>
                    <a:gd name="T7" fmla="*/ 3 h 129"/>
                    <a:gd name="T8" fmla="*/ 0 w 134"/>
                    <a:gd name="T9" fmla="*/ 4 h 129"/>
                    <a:gd name="T10" fmla="*/ 5 w 134"/>
                    <a:gd name="T11" fmla="*/ 5 h 129"/>
                    <a:gd name="T12" fmla="*/ 5 w 134"/>
                    <a:gd name="T13" fmla="*/ 4 h 129"/>
                    <a:gd name="T14" fmla="*/ 5 w 134"/>
                    <a:gd name="T15" fmla="*/ 3 h 129"/>
                    <a:gd name="T16" fmla="*/ 5 w 134"/>
                    <a:gd name="T17" fmla="*/ 2 h 129"/>
                    <a:gd name="T18" fmla="*/ 5 w 134"/>
                    <a:gd name="T19" fmla="*/ 1 h 129"/>
                    <a:gd name="T20" fmla="*/ 1 w 134"/>
                    <a:gd name="T21" fmla="*/ 0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4"/>
                    <a:gd name="T34" fmla="*/ 0 h 129"/>
                    <a:gd name="T35" fmla="*/ 134 w 134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4" h="129">
                      <a:moveTo>
                        <a:pt x="30" y="0"/>
                      </a:moveTo>
                      <a:lnTo>
                        <a:pt x="24" y="43"/>
                      </a:lnTo>
                      <a:lnTo>
                        <a:pt x="14" y="73"/>
                      </a:lnTo>
                      <a:lnTo>
                        <a:pt x="5" y="91"/>
                      </a:lnTo>
                      <a:lnTo>
                        <a:pt x="0" y="97"/>
                      </a:lnTo>
                      <a:lnTo>
                        <a:pt x="130" y="129"/>
                      </a:lnTo>
                      <a:lnTo>
                        <a:pt x="132" y="98"/>
                      </a:lnTo>
                      <a:lnTo>
                        <a:pt x="134" y="71"/>
                      </a:lnTo>
                      <a:lnTo>
                        <a:pt x="134" y="44"/>
                      </a:lnTo>
                      <a:lnTo>
                        <a:pt x="132" y="22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DDD8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51" name="Freeform 614"/>
                <p:cNvSpPr>
                  <a:spLocks noChangeAspect="1"/>
                </p:cNvSpPr>
                <p:nvPr/>
              </p:nvSpPr>
              <p:spPr bwMode="auto">
                <a:xfrm>
                  <a:off x="4945" y="3358"/>
                  <a:ext cx="30" cy="79"/>
                </a:xfrm>
                <a:custGeom>
                  <a:avLst/>
                  <a:gdLst>
                    <a:gd name="T0" fmla="*/ 0 w 60"/>
                    <a:gd name="T1" fmla="*/ 0 h 159"/>
                    <a:gd name="T2" fmla="*/ 1 w 60"/>
                    <a:gd name="T3" fmla="*/ 0 h 159"/>
                    <a:gd name="T4" fmla="*/ 1 w 60"/>
                    <a:gd name="T5" fmla="*/ 0 h 159"/>
                    <a:gd name="T6" fmla="*/ 1 w 60"/>
                    <a:gd name="T7" fmla="*/ 0 h 159"/>
                    <a:gd name="T8" fmla="*/ 1 w 60"/>
                    <a:gd name="T9" fmla="*/ 1 h 159"/>
                    <a:gd name="T10" fmla="*/ 2 w 60"/>
                    <a:gd name="T11" fmla="*/ 2 h 159"/>
                    <a:gd name="T12" fmla="*/ 2 w 60"/>
                    <a:gd name="T13" fmla="*/ 2 h 159"/>
                    <a:gd name="T14" fmla="*/ 2 w 60"/>
                    <a:gd name="T15" fmla="*/ 3 h 159"/>
                    <a:gd name="T16" fmla="*/ 2 w 60"/>
                    <a:gd name="T17" fmla="*/ 4 h 159"/>
                    <a:gd name="T18" fmla="*/ 2 w 60"/>
                    <a:gd name="T19" fmla="*/ 4 h 159"/>
                    <a:gd name="T20" fmla="*/ 2 w 60"/>
                    <a:gd name="T21" fmla="*/ 4 h 159"/>
                    <a:gd name="T22" fmla="*/ 2 w 60"/>
                    <a:gd name="T23" fmla="*/ 4 h 159"/>
                    <a:gd name="T24" fmla="*/ 2 w 60"/>
                    <a:gd name="T25" fmla="*/ 4 h 159"/>
                    <a:gd name="T26" fmla="*/ 1 w 60"/>
                    <a:gd name="T27" fmla="*/ 4 h 159"/>
                    <a:gd name="T28" fmla="*/ 1 w 60"/>
                    <a:gd name="T29" fmla="*/ 4 h 159"/>
                    <a:gd name="T30" fmla="*/ 1 w 60"/>
                    <a:gd name="T31" fmla="*/ 4 h 159"/>
                    <a:gd name="T32" fmla="*/ 1 w 60"/>
                    <a:gd name="T33" fmla="*/ 4 h 159"/>
                    <a:gd name="T34" fmla="*/ 1 w 60"/>
                    <a:gd name="T35" fmla="*/ 4 h 159"/>
                    <a:gd name="T36" fmla="*/ 1 w 60"/>
                    <a:gd name="T37" fmla="*/ 3 h 159"/>
                    <a:gd name="T38" fmla="*/ 1 w 60"/>
                    <a:gd name="T39" fmla="*/ 1 h 159"/>
                    <a:gd name="T40" fmla="*/ 0 w 60"/>
                    <a:gd name="T41" fmla="*/ 0 h 15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0"/>
                    <a:gd name="T64" fmla="*/ 0 h 159"/>
                    <a:gd name="T65" fmla="*/ 60 w 60"/>
                    <a:gd name="T66" fmla="*/ 159 h 15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0" h="159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7" y="14"/>
                      </a:lnTo>
                      <a:lnTo>
                        <a:pt x="15" y="28"/>
                      </a:lnTo>
                      <a:lnTo>
                        <a:pt x="24" y="46"/>
                      </a:lnTo>
                      <a:lnTo>
                        <a:pt x="33" y="68"/>
                      </a:lnTo>
                      <a:lnTo>
                        <a:pt x="44" y="90"/>
                      </a:lnTo>
                      <a:lnTo>
                        <a:pt x="53" y="113"/>
                      </a:lnTo>
                      <a:lnTo>
                        <a:pt x="60" y="135"/>
                      </a:lnTo>
                      <a:lnTo>
                        <a:pt x="59" y="136"/>
                      </a:lnTo>
                      <a:lnTo>
                        <a:pt x="54" y="138"/>
                      </a:lnTo>
                      <a:lnTo>
                        <a:pt x="48" y="142"/>
                      </a:lnTo>
                      <a:lnTo>
                        <a:pt x="40" y="145"/>
                      </a:lnTo>
                      <a:lnTo>
                        <a:pt x="32" y="150"/>
                      </a:lnTo>
                      <a:lnTo>
                        <a:pt x="23" y="153"/>
                      </a:lnTo>
                      <a:lnTo>
                        <a:pt x="15" y="157"/>
                      </a:lnTo>
                      <a:lnTo>
                        <a:pt x="7" y="159"/>
                      </a:lnTo>
                      <a:lnTo>
                        <a:pt x="8" y="144"/>
                      </a:lnTo>
                      <a:lnTo>
                        <a:pt x="10" y="105"/>
                      </a:lnTo>
                      <a:lnTo>
                        <a:pt x="9" y="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52" name="Freeform 615"/>
                <p:cNvSpPr>
                  <a:spLocks noChangeAspect="1"/>
                </p:cNvSpPr>
                <p:nvPr/>
              </p:nvSpPr>
              <p:spPr bwMode="auto">
                <a:xfrm>
                  <a:off x="4745" y="3425"/>
                  <a:ext cx="149" cy="51"/>
                </a:xfrm>
                <a:custGeom>
                  <a:avLst/>
                  <a:gdLst>
                    <a:gd name="T0" fmla="*/ 7 w 297"/>
                    <a:gd name="T1" fmla="*/ 1 h 101"/>
                    <a:gd name="T2" fmla="*/ 6 w 297"/>
                    <a:gd name="T3" fmla="*/ 0 h 101"/>
                    <a:gd name="T4" fmla="*/ 6 w 297"/>
                    <a:gd name="T5" fmla="*/ 1 h 101"/>
                    <a:gd name="T6" fmla="*/ 5 w 297"/>
                    <a:gd name="T7" fmla="*/ 1 h 101"/>
                    <a:gd name="T8" fmla="*/ 4 w 297"/>
                    <a:gd name="T9" fmla="*/ 1 h 101"/>
                    <a:gd name="T10" fmla="*/ 3 w 297"/>
                    <a:gd name="T11" fmla="*/ 1 h 101"/>
                    <a:gd name="T12" fmla="*/ 2 w 297"/>
                    <a:gd name="T13" fmla="*/ 1 h 101"/>
                    <a:gd name="T14" fmla="*/ 1 w 297"/>
                    <a:gd name="T15" fmla="*/ 1 h 101"/>
                    <a:gd name="T16" fmla="*/ 1 w 297"/>
                    <a:gd name="T17" fmla="*/ 1 h 101"/>
                    <a:gd name="T18" fmla="*/ 0 w 297"/>
                    <a:gd name="T19" fmla="*/ 2 h 101"/>
                    <a:gd name="T20" fmla="*/ 1 w 297"/>
                    <a:gd name="T21" fmla="*/ 2 h 101"/>
                    <a:gd name="T22" fmla="*/ 1 w 297"/>
                    <a:gd name="T23" fmla="*/ 2 h 101"/>
                    <a:gd name="T24" fmla="*/ 1 w 297"/>
                    <a:gd name="T25" fmla="*/ 2 h 101"/>
                    <a:gd name="T26" fmla="*/ 2 w 297"/>
                    <a:gd name="T27" fmla="*/ 2 h 101"/>
                    <a:gd name="T28" fmla="*/ 2 w 297"/>
                    <a:gd name="T29" fmla="*/ 2 h 101"/>
                    <a:gd name="T30" fmla="*/ 3 w 297"/>
                    <a:gd name="T31" fmla="*/ 2 h 101"/>
                    <a:gd name="T32" fmla="*/ 4 w 297"/>
                    <a:gd name="T33" fmla="*/ 3 h 101"/>
                    <a:gd name="T34" fmla="*/ 4 w 297"/>
                    <a:gd name="T35" fmla="*/ 3 h 101"/>
                    <a:gd name="T36" fmla="*/ 5 w 297"/>
                    <a:gd name="T37" fmla="*/ 3 h 101"/>
                    <a:gd name="T38" fmla="*/ 6 w 297"/>
                    <a:gd name="T39" fmla="*/ 3 h 101"/>
                    <a:gd name="T40" fmla="*/ 7 w 297"/>
                    <a:gd name="T41" fmla="*/ 3 h 101"/>
                    <a:gd name="T42" fmla="*/ 7 w 297"/>
                    <a:gd name="T43" fmla="*/ 3 h 101"/>
                    <a:gd name="T44" fmla="*/ 8 w 297"/>
                    <a:gd name="T45" fmla="*/ 3 h 101"/>
                    <a:gd name="T46" fmla="*/ 9 w 297"/>
                    <a:gd name="T47" fmla="*/ 4 h 101"/>
                    <a:gd name="T48" fmla="*/ 9 w 297"/>
                    <a:gd name="T49" fmla="*/ 4 h 101"/>
                    <a:gd name="T50" fmla="*/ 10 w 297"/>
                    <a:gd name="T51" fmla="*/ 4 h 101"/>
                    <a:gd name="T52" fmla="*/ 6 w 297"/>
                    <a:gd name="T53" fmla="*/ 2 h 101"/>
                    <a:gd name="T54" fmla="*/ 7 w 297"/>
                    <a:gd name="T55" fmla="*/ 1 h 10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97"/>
                    <a:gd name="T85" fmla="*/ 0 h 101"/>
                    <a:gd name="T86" fmla="*/ 297 w 297"/>
                    <a:gd name="T87" fmla="*/ 101 h 10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97" h="101">
                      <a:moveTo>
                        <a:pt x="199" y="7"/>
                      </a:moveTo>
                      <a:lnTo>
                        <a:pt x="169" y="0"/>
                      </a:lnTo>
                      <a:lnTo>
                        <a:pt x="162" y="1"/>
                      </a:lnTo>
                      <a:lnTo>
                        <a:pt x="143" y="3"/>
                      </a:lnTo>
                      <a:lnTo>
                        <a:pt x="116" y="8"/>
                      </a:lnTo>
                      <a:lnTo>
                        <a:pt x="85" y="13"/>
                      </a:lnTo>
                      <a:lnTo>
                        <a:pt x="54" y="18"/>
                      </a:lnTo>
                      <a:lnTo>
                        <a:pt x="26" y="24"/>
                      </a:lnTo>
                      <a:lnTo>
                        <a:pt x="8" y="30"/>
                      </a:lnTo>
                      <a:lnTo>
                        <a:pt x="0" y="35"/>
                      </a:lnTo>
                      <a:lnTo>
                        <a:pt x="2" y="38"/>
                      </a:lnTo>
                      <a:lnTo>
                        <a:pt x="9" y="41"/>
                      </a:lnTo>
                      <a:lnTo>
                        <a:pt x="21" y="46"/>
                      </a:lnTo>
                      <a:lnTo>
                        <a:pt x="36" y="51"/>
                      </a:lnTo>
                      <a:lnTo>
                        <a:pt x="53" y="56"/>
                      </a:lnTo>
                      <a:lnTo>
                        <a:pt x="74" y="61"/>
                      </a:lnTo>
                      <a:lnTo>
                        <a:pt x="97" y="67"/>
                      </a:lnTo>
                      <a:lnTo>
                        <a:pt x="121" y="73"/>
                      </a:lnTo>
                      <a:lnTo>
                        <a:pt x="146" y="77"/>
                      </a:lnTo>
                      <a:lnTo>
                        <a:pt x="172" y="83"/>
                      </a:lnTo>
                      <a:lnTo>
                        <a:pt x="196" y="88"/>
                      </a:lnTo>
                      <a:lnTo>
                        <a:pt x="220" y="91"/>
                      </a:lnTo>
                      <a:lnTo>
                        <a:pt x="243" y="96"/>
                      </a:lnTo>
                      <a:lnTo>
                        <a:pt x="264" y="98"/>
                      </a:lnTo>
                      <a:lnTo>
                        <a:pt x="282" y="100"/>
                      </a:lnTo>
                      <a:lnTo>
                        <a:pt x="297" y="101"/>
                      </a:lnTo>
                      <a:lnTo>
                        <a:pt x="177" y="37"/>
                      </a:lnTo>
                      <a:lnTo>
                        <a:pt x="199" y="7"/>
                      </a:lnTo>
                      <a:close/>
                    </a:path>
                  </a:pathLst>
                </a:custGeom>
                <a:solidFill>
                  <a:srgbClr val="E5E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53" name="Freeform 616"/>
                <p:cNvSpPr>
                  <a:spLocks noChangeAspect="1"/>
                </p:cNvSpPr>
                <p:nvPr/>
              </p:nvSpPr>
              <p:spPr bwMode="auto">
                <a:xfrm>
                  <a:off x="4834" y="3428"/>
                  <a:ext cx="167" cy="48"/>
                </a:xfrm>
                <a:custGeom>
                  <a:avLst/>
                  <a:gdLst>
                    <a:gd name="T0" fmla="*/ 4 w 335"/>
                    <a:gd name="T1" fmla="*/ 4 h 94"/>
                    <a:gd name="T2" fmla="*/ 4 w 335"/>
                    <a:gd name="T3" fmla="*/ 3 h 94"/>
                    <a:gd name="T4" fmla="*/ 4 w 335"/>
                    <a:gd name="T5" fmla="*/ 3 h 94"/>
                    <a:gd name="T6" fmla="*/ 5 w 335"/>
                    <a:gd name="T7" fmla="*/ 3 h 94"/>
                    <a:gd name="T8" fmla="*/ 5 w 335"/>
                    <a:gd name="T9" fmla="*/ 3 h 94"/>
                    <a:gd name="T10" fmla="*/ 6 w 335"/>
                    <a:gd name="T11" fmla="*/ 3 h 94"/>
                    <a:gd name="T12" fmla="*/ 6 w 335"/>
                    <a:gd name="T13" fmla="*/ 3 h 94"/>
                    <a:gd name="T14" fmla="*/ 7 w 335"/>
                    <a:gd name="T15" fmla="*/ 2 h 94"/>
                    <a:gd name="T16" fmla="*/ 8 w 335"/>
                    <a:gd name="T17" fmla="*/ 2 h 94"/>
                    <a:gd name="T18" fmla="*/ 8 w 335"/>
                    <a:gd name="T19" fmla="*/ 2 h 94"/>
                    <a:gd name="T20" fmla="*/ 8 w 335"/>
                    <a:gd name="T21" fmla="*/ 2 h 94"/>
                    <a:gd name="T22" fmla="*/ 9 w 335"/>
                    <a:gd name="T23" fmla="*/ 2 h 94"/>
                    <a:gd name="T24" fmla="*/ 9 w 335"/>
                    <a:gd name="T25" fmla="*/ 1 h 94"/>
                    <a:gd name="T26" fmla="*/ 10 w 335"/>
                    <a:gd name="T27" fmla="*/ 1 h 94"/>
                    <a:gd name="T28" fmla="*/ 10 w 335"/>
                    <a:gd name="T29" fmla="*/ 1 h 94"/>
                    <a:gd name="T30" fmla="*/ 10 w 335"/>
                    <a:gd name="T31" fmla="*/ 1 h 94"/>
                    <a:gd name="T32" fmla="*/ 10 w 335"/>
                    <a:gd name="T33" fmla="*/ 1 h 94"/>
                    <a:gd name="T34" fmla="*/ 8 w 335"/>
                    <a:gd name="T35" fmla="*/ 1 h 94"/>
                    <a:gd name="T36" fmla="*/ 6 w 335"/>
                    <a:gd name="T37" fmla="*/ 2 h 94"/>
                    <a:gd name="T38" fmla="*/ 0 w 335"/>
                    <a:gd name="T39" fmla="*/ 0 h 94"/>
                    <a:gd name="T40" fmla="*/ 0 w 335"/>
                    <a:gd name="T41" fmla="*/ 1 h 94"/>
                    <a:gd name="T42" fmla="*/ 3 w 335"/>
                    <a:gd name="T43" fmla="*/ 4 h 94"/>
                    <a:gd name="T44" fmla="*/ 3 w 335"/>
                    <a:gd name="T45" fmla="*/ 4 h 94"/>
                    <a:gd name="T46" fmla="*/ 3 w 335"/>
                    <a:gd name="T47" fmla="*/ 4 h 94"/>
                    <a:gd name="T48" fmla="*/ 3 w 335"/>
                    <a:gd name="T49" fmla="*/ 4 h 94"/>
                    <a:gd name="T50" fmla="*/ 4 w 335"/>
                    <a:gd name="T51" fmla="*/ 4 h 9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35"/>
                    <a:gd name="T79" fmla="*/ 0 h 94"/>
                    <a:gd name="T80" fmla="*/ 335 w 335"/>
                    <a:gd name="T81" fmla="*/ 94 h 9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35" h="94">
                      <a:moveTo>
                        <a:pt x="129" y="94"/>
                      </a:moveTo>
                      <a:lnTo>
                        <a:pt x="142" y="93"/>
                      </a:lnTo>
                      <a:lnTo>
                        <a:pt x="157" y="91"/>
                      </a:lnTo>
                      <a:lnTo>
                        <a:pt x="172" y="86"/>
                      </a:lnTo>
                      <a:lnTo>
                        <a:pt x="188" y="82"/>
                      </a:lnTo>
                      <a:lnTo>
                        <a:pt x="205" y="76"/>
                      </a:lnTo>
                      <a:lnTo>
                        <a:pt x="223" y="70"/>
                      </a:lnTo>
                      <a:lnTo>
                        <a:pt x="240" y="63"/>
                      </a:lnTo>
                      <a:lnTo>
                        <a:pt x="256" y="56"/>
                      </a:lnTo>
                      <a:lnTo>
                        <a:pt x="272" y="49"/>
                      </a:lnTo>
                      <a:lnTo>
                        <a:pt x="286" y="44"/>
                      </a:lnTo>
                      <a:lnTo>
                        <a:pt x="300" y="37"/>
                      </a:lnTo>
                      <a:lnTo>
                        <a:pt x="311" y="32"/>
                      </a:lnTo>
                      <a:lnTo>
                        <a:pt x="321" y="28"/>
                      </a:lnTo>
                      <a:lnTo>
                        <a:pt x="329" y="24"/>
                      </a:lnTo>
                      <a:lnTo>
                        <a:pt x="333" y="22"/>
                      </a:lnTo>
                      <a:lnTo>
                        <a:pt x="335" y="21"/>
                      </a:lnTo>
                      <a:lnTo>
                        <a:pt x="267" y="25"/>
                      </a:lnTo>
                      <a:lnTo>
                        <a:pt x="210" y="46"/>
                      </a:lnTo>
                      <a:lnTo>
                        <a:pt x="22" y="0"/>
                      </a:lnTo>
                      <a:lnTo>
                        <a:pt x="0" y="30"/>
                      </a:lnTo>
                      <a:lnTo>
                        <a:pt x="120" y="94"/>
                      </a:lnTo>
                      <a:lnTo>
                        <a:pt x="123" y="94"/>
                      </a:lnTo>
                      <a:lnTo>
                        <a:pt x="125" y="94"/>
                      </a:lnTo>
                      <a:lnTo>
                        <a:pt x="127" y="94"/>
                      </a:lnTo>
                      <a:lnTo>
                        <a:pt x="129" y="94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54" name="Freeform 617"/>
                <p:cNvSpPr>
                  <a:spLocks noChangeAspect="1"/>
                </p:cNvSpPr>
                <p:nvPr/>
              </p:nvSpPr>
              <p:spPr bwMode="auto">
                <a:xfrm>
                  <a:off x="4731" y="3445"/>
                  <a:ext cx="139" cy="41"/>
                </a:xfrm>
                <a:custGeom>
                  <a:avLst/>
                  <a:gdLst>
                    <a:gd name="T0" fmla="*/ 0 w 279"/>
                    <a:gd name="T1" fmla="*/ 0 h 83"/>
                    <a:gd name="T2" fmla="*/ 0 w 279"/>
                    <a:gd name="T3" fmla="*/ 0 h 83"/>
                    <a:gd name="T4" fmla="*/ 0 w 279"/>
                    <a:gd name="T5" fmla="*/ 0 h 83"/>
                    <a:gd name="T6" fmla="*/ 0 w 279"/>
                    <a:gd name="T7" fmla="*/ 0 h 83"/>
                    <a:gd name="T8" fmla="*/ 0 w 279"/>
                    <a:gd name="T9" fmla="*/ 0 h 83"/>
                    <a:gd name="T10" fmla="*/ 0 w 279"/>
                    <a:gd name="T11" fmla="*/ 0 h 83"/>
                    <a:gd name="T12" fmla="*/ 1 w 279"/>
                    <a:gd name="T13" fmla="*/ 0 h 83"/>
                    <a:gd name="T14" fmla="*/ 1 w 279"/>
                    <a:gd name="T15" fmla="*/ 1 h 83"/>
                    <a:gd name="T16" fmla="*/ 2 w 279"/>
                    <a:gd name="T17" fmla="*/ 1 h 83"/>
                    <a:gd name="T18" fmla="*/ 2 w 279"/>
                    <a:gd name="T19" fmla="*/ 1 h 83"/>
                    <a:gd name="T20" fmla="*/ 3 w 279"/>
                    <a:gd name="T21" fmla="*/ 1 h 83"/>
                    <a:gd name="T22" fmla="*/ 4 w 279"/>
                    <a:gd name="T23" fmla="*/ 1 h 83"/>
                    <a:gd name="T24" fmla="*/ 4 w 279"/>
                    <a:gd name="T25" fmla="*/ 2 h 83"/>
                    <a:gd name="T26" fmla="*/ 5 w 279"/>
                    <a:gd name="T27" fmla="*/ 2 h 83"/>
                    <a:gd name="T28" fmla="*/ 5 w 279"/>
                    <a:gd name="T29" fmla="*/ 2 h 83"/>
                    <a:gd name="T30" fmla="*/ 6 w 279"/>
                    <a:gd name="T31" fmla="*/ 2 h 83"/>
                    <a:gd name="T32" fmla="*/ 6 w 279"/>
                    <a:gd name="T33" fmla="*/ 2 h 83"/>
                    <a:gd name="T34" fmla="*/ 7 w 279"/>
                    <a:gd name="T35" fmla="*/ 2 h 83"/>
                    <a:gd name="T36" fmla="*/ 7 w 279"/>
                    <a:gd name="T37" fmla="*/ 2 h 83"/>
                    <a:gd name="T38" fmla="*/ 8 w 279"/>
                    <a:gd name="T39" fmla="*/ 2 h 83"/>
                    <a:gd name="T40" fmla="*/ 8 w 279"/>
                    <a:gd name="T41" fmla="*/ 2 h 83"/>
                    <a:gd name="T42" fmla="*/ 8 w 279"/>
                    <a:gd name="T43" fmla="*/ 2 h 83"/>
                    <a:gd name="T44" fmla="*/ 8 w 279"/>
                    <a:gd name="T45" fmla="*/ 2 h 83"/>
                    <a:gd name="T46" fmla="*/ 7 w 279"/>
                    <a:gd name="T47" fmla="*/ 2 h 83"/>
                    <a:gd name="T48" fmla="*/ 7 w 279"/>
                    <a:gd name="T49" fmla="*/ 2 h 83"/>
                    <a:gd name="T50" fmla="*/ 6 w 279"/>
                    <a:gd name="T51" fmla="*/ 2 h 83"/>
                    <a:gd name="T52" fmla="*/ 6 w 279"/>
                    <a:gd name="T53" fmla="*/ 2 h 83"/>
                    <a:gd name="T54" fmla="*/ 5 w 279"/>
                    <a:gd name="T55" fmla="*/ 1 h 83"/>
                    <a:gd name="T56" fmla="*/ 4 w 279"/>
                    <a:gd name="T57" fmla="*/ 1 h 83"/>
                    <a:gd name="T58" fmla="*/ 3 w 279"/>
                    <a:gd name="T59" fmla="*/ 1 h 83"/>
                    <a:gd name="T60" fmla="*/ 3 w 279"/>
                    <a:gd name="T61" fmla="*/ 1 h 83"/>
                    <a:gd name="T62" fmla="*/ 2 w 279"/>
                    <a:gd name="T63" fmla="*/ 1 h 83"/>
                    <a:gd name="T64" fmla="*/ 1 w 279"/>
                    <a:gd name="T65" fmla="*/ 0 h 83"/>
                    <a:gd name="T66" fmla="*/ 1 w 279"/>
                    <a:gd name="T67" fmla="*/ 0 h 83"/>
                    <a:gd name="T68" fmla="*/ 0 w 279"/>
                    <a:gd name="T69" fmla="*/ 0 h 83"/>
                    <a:gd name="T70" fmla="*/ 0 w 279"/>
                    <a:gd name="T71" fmla="*/ 0 h 83"/>
                    <a:gd name="T72" fmla="*/ 0 w 279"/>
                    <a:gd name="T73" fmla="*/ 0 h 8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79"/>
                    <a:gd name="T112" fmla="*/ 0 h 83"/>
                    <a:gd name="T113" fmla="*/ 279 w 279"/>
                    <a:gd name="T114" fmla="*/ 83 h 8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79" h="83">
                      <a:moveTo>
                        <a:pt x="2" y="0"/>
                      </a:moveTo>
                      <a:lnTo>
                        <a:pt x="1" y="1"/>
                      </a:lnTo>
                      <a:lnTo>
                        <a:pt x="0" y="6"/>
                      </a:lnTo>
                      <a:lnTo>
                        <a:pt x="1" y="11"/>
                      </a:lnTo>
                      <a:lnTo>
                        <a:pt x="7" y="15"/>
                      </a:lnTo>
                      <a:lnTo>
                        <a:pt x="22" y="22"/>
                      </a:lnTo>
                      <a:lnTo>
                        <a:pt x="38" y="29"/>
                      </a:lnTo>
                      <a:lnTo>
                        <a:pt x="55" y="36"/>
                      </a:lnTo>
                      <a:lnTo>
                        <a:pt x="74" y="43"/>
                      </a:lnTo>
                      <a:lnTo>
                        <a:pt x="92" y="50"/>
                      </a:lnTo>
                      <a:lnTo>
                        <a:pt x="112" y="55"/>
                      </a:lnTo>
                      <a:lnTo>
                        <a:pt x="130" y="61"/>
                      </a:lnTo>
                      <a:lnTo>
                        <a:pt x="150" y="67"/>
                      </a:lnTo>
                      <a:lnTo>
                        <a:pt x="168" y="72"/>
                      </a:lnTo>
                      <a:lnTo>
                        <a:pt x="187" y="75"/>
                      </a:lnTo>
                      <a:lnTo>
                        <a:pt x="204" y="79"/>
                      </a:lnTo>
                      <a:lnTo>
                        <a:pt x="221" y="81"/>
                      </a:lnTo>
                      <a:lnTo>
                        <a:pt x="238" y="83"/>
                      </a:lnTo>
                      <a:lnTo>
                        <a:pt x="252" y="83"/>
                      </a:lnTo>
                      <a:lnTo>
                        <a:pt x="266" y="83"/>
                      </a:lnTo>
                      <a:lnTo>
                        <a:pt x="279" y="82"/>
                      </a:lnTo>
                      <a:lnTo>
                        <a:pt x="276" y="81"/>
                      </a:lnTo>
                      <a:lnTo>
                        <a:pt x="267" y="80"/>
                      </a:lnTo>
                      <a:lnTo>
                        <a:pt x="255" y="77"/>
                      </a:lnTo>
                      <a:lnTo>
                        <a:pt x="238" y="73"/>
                      </a:lnTo>
                      <a:lnTo>
                        <a:pt x="218" y="69"/>
                      </a:lnTo>
                      <a:lnTo>
                        <a:pt x="195" y="64"/>
                      </a:lnTo>
                      <a:lnTo>
                        <a:pt x="172" y="58"/>
                      </a:lnTo>
                      <a:lnTo>
                        <a:pt x="147" y="52"/>
                      </a:lnTo>
                      <a:lnTo>
                        <a:pt x="121" y="45"/>
                      </a:lnTo>
                      <a:lnTo>
                        <a:pt x="97" y="38"/>
                      </a:lnTo>
                      <a:lnTo>
                        <a:pt x="73" y="32"/>
                      </a:lnTo>
                      <a:lnTo>
                        <a:pt x="52" y="26"/>
                      </a:lnTo>
                      <a:lnTo>
                        <a:pt x="34" y="19"/>
                      </a:lnTo>
                      <a:lnTo>
                        <a:pt x="19" y="12"/>
                      </a:lnTo>
                      <a:lnTo>
                        <a:pt x="8" y="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55" name="Freeform 618"/>
                <p:cNvSpPr>
                  <a:spLocks noChangeAspect="1"/>
                </p:cNvSpPr>
                <p:nvPr/>
              </p:nvSpPr>
              <p:spPr bwMode="auto">
                <a:xfrm>
                  <a:off x="4898" y="3055"/>
                  <a:ext cx="19" cy="17"/>
                </a:xfrm>
                <a:custGeom>
                  <a:avLst/>
                  <a:gdLst>
                    <a:gd name="T0" fmla="*/ 0 w 39"/>
                    <a:gd name="T1" fmla="*/ 1 h 36"/>
                    <a:gd name="T2" fmla="*/ 0 w 39"/>
                    <a:gd name="T3" fmla="*/ 1 h 36"/>
                    <a:gd name="T4" fmla="*/ 1 w 39"/>
                    <a:gd name="T5" fmla="*/ 0 h 36"/>
                    <a:gd name="T6" fmla="*/ 1 w 39"/>
                    <a:gd name="T7" fmla="*/ 0 h 36"/>
                    <a:gd name="T8" fmla="*/ 1 w 39"/>
                    <a:gd name="T9" fmla="*/ 0 h 36"/>
                    <a:gd name="T10" fmla="*/ 1 w 39"/>
                    <a:gd name="T11" fmla="*/ 0 h 36"/>
                    <a:gd name="T12" fmla="*/ 1 w 39"/>
                    <a:gd name="T13" fmla="*/ 0 h 36"/>
                    <a:gd name="T14" fmla="*/ 0 w 39"/>
                    <a:gd name="T15" fmla="*/ 0 h 36"/>
                    <a:gd name="T16" fmla="*/ 0 w 39"/>
                    <a:gd name="T17" fmla="*/ 0 h 36"/>
                    <a:gd name="T18" fmla="*/ 0 w 39"/>
                    <a:gd name="T19" fmla="*/ 0 h 36"/>
                    <a:gd name="T20" fmla="*/ 0 w 39"/>
                    <a:gd name="T21" fmla="*/ 0 h 36"/>
                    <a:gd name="T22" fmla="*/ 0 w 39"/>
                    <a:gd name="T23" fmla="*/ 0 h 36"/>
                    <a:gd name="T24" fmla="*/ 0 w 39"/>
                    <a:gd name="T25" fmla="*/ 0 h 36"/>
                    <a:gd name="T26" fmla="*/ 0 w 39"/>
                    <a:gd name="T27" fmla="*/ 0 h 36"/>
                    <a:gd name="T28" fmla="*/ 0 w 39"/>
                    <a:gd name="T29" fmla="*/ 0 h 36"/>
                    <a:gd name="T30" fmla="*/ 0 w 39"/>
                    <a:gd name="T31" fmla="*/ 1 h 36"/>
                    <a:gd name="T32" fmla="*/ 0 w 39"/>
                    <a:gd name="T33" fmla="*/ 1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36"/>
                    <a:gd name="T53" fmla="*/ 39 w 39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36">
                      <a:moveTo>
                        <a:pt x="20" y="36"/>
                      </a:moveTo>
                      <a:lnTo>
                        <a:pt x="27" y="35"/>
                      </a:lnTo>
                      <a:lnTo>
                        <a:pt x="34" y="30"/>
                      </a:lnTo>
                      <a:lnTo>
                        <a:pt x="38" y="26"/>
                      </a:lnTo>
                      <a:lnTo>
                        <a:pt x="39" y="19"/>
                      </a:lnTo>
                      <a:lnTo>
                        <a:pt x="38" y="12"/>
                      </a:lnTo>
                      <a:lnTo>
                        <a:pt x="34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2"/>
                      </a:lnTo>
                      <a:lnTo>
                        <a:pt x="0" y="19"/>
                      </a:lnTo>
                      <a:lnTo>
                        <a:pt x="1" y="26"/>
                      </a:lnTo>
                      <a:lnTo>
                        <a:pt x="6" y="30"/>
                      </a:lnTo>
                      <a:lnTo>
                        <a:pt x="12" y="35"/>
                      </a:lnTo>
                      <a:lnTo>
                        <a:pt x="20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1587" name="Group 619"/>
              <p:cNvGrpSpPr>
                <a:grpSpLocks noChangeAspect="1"/>
              </p:cNvGrpSpPr>
              <p:nvPr/>
            </p:nvGrpSpPr>
            <p:grpSpPr bwMode="auto">
              <a:xfrm>
                <a:off x="4978" y="3067"/>
                <a:ext cx="199" cy="226"/>
                <a:chOff x="5449" y="1789"/>
                <a:chExt cx="159" cy="175"/>
              </a:xfrm>
            </p:grpSpPr>
            <p:sp>
              <p:nvSpPr>
                <p:cNvPr id="101588" name="Freeform 620"/>
                <p:cNvSpPr>
                  <a:spLocks noChangeAspect="1"/>
                </p:cNvSpPr>
                <p:nvPr/>
              </p:nvSpPr>
              <p:spPr bwMode="auto">
                <a:xfrm>
                  <a:off x="5524" y="1872"/>
                  <a:ext cx="14" cy="3"/>
                </a:xfrm>
                <a:custGeom>
                  <a:avLst/>
                  <a:gdLst>
                    <a:gd name="T0" fmla="*/ 14 w 14"/>
                    <a:gd name="T1" fmla="*/ 0 h 3"/>
                    <a:gd name="T2" fmla="*/ 11 w 14"/>
                    <a:gd name="T3" fmla="*/ 0 h 3"/>
                    <a:gd name="T4" fmla="*/ 0 w 14"/>
                    <a:gd name="T5" fmla="*/ 0 h 3"/>
                    <a:gd name="T6" fmla="*/ 0 w 14"/>
                    <a:gd name="T7" fmla="*/ 3 h 3"/>
                    <a:gd name="T8" fmla="*/ 11 w 14"/>
                    <a:gd name="T9" fmla="*/ 3 h 3"/>
                    <a:gd name="T10" fmla="*/ 14 w 14"/>
                    <a:gd name="T11" fmla="*/ 0 h 3"/>
                    <a:gd name="T12" fmla="*/ 11 w 14"/>
                    <a:gd name="T13" fmla="*/ 3 h 3"/>
                    <a:gd name="T14" fmla="*/ 14 w 14"/>
                    <a:gd name="T15" fmla="*/ 3 h 3"/>
                    <a:gd name="T16" fmla="*/ 14 w 14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3"/>
                    <a:gd name="T29" fmla="*/ 14 w 14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3">
                      <a:moveTo>
                        <a:pt x="14" y="0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1" y="3"/>
                      </a:lnTo>
                      <a:lnTo>
                        <a:pt x="14" y="0"/>
                      </a:lnTo>
                      <a:lnTo>
                        <a:pt x="11" y="3"/>
                      </a:lnTo>
                      <a:lnTo>
                        <a:pt x="14" y="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89" name="Freeform 621"/>
                <p:cNvSpPr>
                  <a:spLocks noChangeAspect="1"/>
                </p:cNvSpPr>
                <p:nvPr/>
              </p:nvSpPr>
              <p:spPr bwMode="auto">
                <a:xfrm>
                  <a:off x="5558" y="1911"/>
                  <a:ext cx="50" cy="27"/>
                </a:xfrm>
                <a:custGeom>
                  <a:avLst/>
                  <a:gdLst>
                    <a:gd name="T0" fmla="*/ 0 w 50"/>
                    <a:gd name="T1" fmla="*/ 6 h 27"/>
                    <a:gd name="T2" fmla="*/ 3 w 50"/>
                    <a:gd name="T3" fmla="*/ 11 h 27"/>
                    <a:gd name="T4" fmla="*/ 8 w 50"/>
                    <a:gd name="T5" fmla="*/ 16 h 27"/>
                    <a:gd name="T6" fmla="*/ 21 w 50"/>
                    <a:gd name="T7" fmla="*/ 19 h 27"/>
                    <a:gd name="T8" fmla="*/ 32 w 50"/>
                    <a:gd name="T9" fmla="*/ 21 h 27"/>
                    <a:gd name="T10" fmla="*/ 34 w 50"/>
                    <a:gd name="T11" fmla="*/ 24 h 27"/>
                    <a:gd name="T12" fmla="*/ 37 w 50"/>
                    <a:gd name="T13" fmla="*/ 27 h 27"/>
                    <a:gd name="T14" fmla="*/ 40 w 50"/>
                    <a:gd name="T15" fmla="*/ 21 h 27"/>
                    <a:gd name="T16" fmla="*/ 50 w 50"/>
                    <a:gd name="T17" fmla="*/ 19 h 27"/>
                    <a:gd name="T18" fmla="*/ 50 w 50"/>
                    <a:gd name="T19" fmla="*/ 19 h 27"/>
                    <a:gd name="T20" fmla="*/ 37 w 50"/>
                    <a:gd name="T21" fmla="*/ 16 h 27"/>
                    <a:gd name="T22" fmla="*/ 24 w 50"/>
                    <a:gd name="T23" fmla="*/ 13 h 27"/>
                    <a:gd name="T24" fmla="*/ 19 w 50"/>
                    <a:gd name="T25" fmla="*/ 11 h 27"/>
                    <a:gd name="T26" fmla="*/ 11 w 50"/>
                    <a:gd name="T27" fmla="*/ 3 h 27"/>
                    <a:gd name="T28" fmla="*/ 6 w 50"/>
                    <a:gd name="T29" fmla="*/ 0 h 27"/>
                    <a:gd name="T30" fmla="*/ 0 w 50"/>
                    <a:gd name="T31" fmla="*/ 6 h 2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0"/>
                    <a:gd name="T49" fmla="*/ 0 h 27"/>
                    <a:gd name="T50" fmla="*/ 50 w 50"/>
                    <a:gd name="T51" fmla="*/ 27 h 2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0" h="27">
                      <a:moveTo>
                        <a:pt x="0" y="6"/>
                      </a:moveTo>
                      <a:lnTo>
                        <a:pt x="3" y="11"/>
                      </a:lnTo>
                      <a:lnTo>
                        <a:pt x="8" y="16"/>
                      </a:lnTo>
                      <a:lnTo>
                        <a:pt x="21" y="19"/>
                      </a:lnTo>
                      <a:lnTo>
                        <a:pt x="32" y="21"/>
                      </a:lnTo>
                      <a:lnTo>
                        <a:pt x="34" y="24"/>
                      </a:lnTo>
                      <a:lnTo>
                        <a:pt x="37" y="27"/>
                      </a:lnTo>
                      <a:lnTo>
                        <a:pt x="40" y="21"/>
                      </a:lnTo>
                      <a:lnTo>
                        <a:pt x="50" y="19"/>
                      </a:lnTo>
                      <a:lnTo>
                        <a:pt x="37" y="16"/>
                      </a:lnTo>
                      <a:lnTo>
                        <a:pt x="24" y="13"/>
                      </a:lnTo>
                      <a:lnTo>
                        <a:pt x="19" y="11"/>
                      </a:lnTo>
                      <a:lnTo>
                        <a:pt x="11" y="3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90" name="Freeform 622"/>
                <p:cNvSpPr>
                  <a:spLocks noChangeAspect="1"/>
                </p:cNvSpPr>
                <p:nvPr/>
              </p:nvSpPr>
              <p:spPr bwMode="auto">
                <a:xfrm>
                  <a:off x="5558" y="1917"/>
                  <a:ext cx="8" cy="13"/>
                </a:xfrm>
                <a:custGeom>
                  <a:avLst/>
                  <a:gdLst>
                    <a:gd name="T0" fmla="*/ 8 w 8"/>
                    <a:gd name="T1" fmla="*/ 7 h 13"/>
                    <a:gd name="T2" fmla="*/ 8 w 8"/>
                    <a:gd name="T3" fmla="*/ 7 h 13"/>
                    <a:gd name="T4" fmla="*/ 6 w 8"/>
                    <a:gd name="T5" fmla="*/ 2 h 13"/>
                    <a:gd name="T6" fmla="*/ 3 w 8"/>
                    <a:gd name="T7" fmla="*/ 0 h 13"/>
                    <a:gd name="T8" fmla="*/ 0 w 8"/>
                    <a:gd name="T9" fmla="*/ 0 h 13"/>
                    <a:gd name="T10" fmla="*/ 0 w 8"/>
                    <a:gd name="T11" fmla="*/ 5 h 13"/>
                    <a:gd name="T12" fmla="*/ 8 w 8"/>
                    <a:gd name="T13" fmla="*/ 13 h 13"/>
                    <a:gd name="T14" fmla="*/ 8 w 8"/>
                    <a:gd name="T15" fmla="*/ 13 h 13"/>
                    <a:gd name="T16" fmla="*/ 8 w 8"/>
                    <a:gd name="T17" fmla="*/ 7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3"/>
                    <a:gd name="T29" fmla="*/ 8 w 8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3">
                      <a:moveTo>
                        <a:pt x="8" y="7"/>
                      </a:moveTo>
                      <a:lnTo>
                        <a:pt x="8" y="7"/>
                      </a:lnTo>
                      <a:lnTo>
                        <a:pt x="6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8" y="13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91" name="Freeform 623"/>
                <p:cNvSpPr>
                  <a:spLocks noChangeAspect="1"/>
                </p:cNvSpPr>
                <p:nvPr/>
              </p:nvSpPr>
              <p:spPr bwMode="auto">
                <a:xfrm>
                  <a:off x="5566" y="1924"/>
                  <a:ext cx="26" cy="8"/>
                </a:xfrm>
                <a:custGeom>
                  <a:avLst/>
                  <a:gdLst>
                    <a:gd name="T0" fmla="*/ 26 w 26"/>
                    <a:gd name="T1" fmla="*/ 6 h 8"/>
                    <a:gd name="T2" fmla="*/ 26 w 26"/>
                    <a:gd name="T3" fmla="*/ 6 h 8"/>
                    <a:gd name="T4" fmla="*/ 13 w 26"/>
                    <a:gd name="T5" fmla="*/ 3 h 8"/>
                    <a:gd name="T6" fmla="*/ 0 w 26"/>
                    <a:gd name="T7" fmla="*/ 0 h 8"/>
                    <a:gd name="T8" fmla="*/ 0 w 26"/>
                    <a:gd name="T9" fmla="*/ 6 h 8"/>
                    <a:gd name="T10" fmla="*/ 13 w 26"/>
                    <a:gd name="T11" fmla="*/ 8 h 8"/>
                    <a:gd name="T12" fmla="*/ 24 w 26"/>
                    <a:gd name="T13" fmla="*/ 8 h 8"/>
                    <a:gd name="T14" fmla="*/ 24 w 26"/>
                    <a:gd name="T15" fmla="*/ 8 h 8"/>
                    <a:gd name="T16" fmla="*/ 26 w 26"/>
                    <a:gd name="T17" fmla="*/ 6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8"/>
                    <a:gd name="T29" fmla="*/ 26 w 2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8">
                      <a:moveTo>
                        <a:pt x="26" y="6"/>
                      </a:moveTo>
                      <a:lnTo>
                        <a:pt x="26" y="6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3" y="8"/>
                      </a:lnTo>
                      <a:lnTo>
                        <a:pt x="24" y="8"/>
                      </a:lnTo>
                      <a:lnTo>
                        <a:pt x="26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92" name="Freeform 624"/>
                <p:cNvSpPr>
                  <a:spLocks noChangeAspect="1"/>
                </p:cNvSpPr>
                <p:nvPr/>
              </p:nvSpPr>
              <p:spPr bwMode="auto">
                <a:xfrm>
                  <a:off x="5590" y="1930"/>
                  <a:ext cx="8" cy="10"/>
                </a:xfrm>
                <a:custGeom>
                  <a:avLst/>
                  <a:gdLst>
                    <a:gd name="T0" fmla="*/ 2 w 8"/>
                    <a:gd name="T1" fmla="*/ 8 h 10"/>
                    <a:gd name="T2" fmla="*/ 5 w 8"/>
                    <a:gd name="T3" fmla="*/ 5 h 10"/>
                    <a:gd name="T4" fmla="*/ 5 w 8"/>
                    <a:gd name="T5" fmla="*/ 5 h 10"/>
                    <a:gd name="T6" fmla="*/ 2 w 8"/>
                    <a:gd name="T7" fmla="*/ 0 h 10"/>
                    <a:gd name="T8" fmla="*/ 0 w 8"/>
                    <a:gd name="T9" fmla="*/ 2 h 10"/>
                    <a:gd name="T10" fmla="*/ 2 w 8"/>
                    <a:gd name="T11" fmla="*/ 8 h 10"/>
                    <a:gd name="T12" fmla="*/ 2 w 8"/>
                    <a:gd name="T13" fmla="*/ 8 h 10"/>
                    <a:gd name="T14" fmla="*/ 8 w 8"/>
                    <a:gd name="T15" fmla="*/ 8 h 10"/>
                    <a:gd name="T16" fmla="*/ 2 w 8"/>
                    <a:gd name="T17" fmla="*/ 8 h 10"/>
                    <a:gd name="T18" fmla="*/ 5 w 8"/>
                    <a:gd name="T19" fmla="*/ 10 h 10"/>
                    <a:gd name="T20" fmla="*/ 8 w 8"/>
                    <a:gd name="T21" fmla="*/ 8 h 10"/>
                    <a:gd name="T22" fmla="*/ 2 w 8"/>
                    <a:gd name="T23" fmla="*/ 8 h 1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10"/>
                    <a:gd name="T38" fmla="*/ 8 w 8"/>
                    <a:gd name="T39" fmla="*/ 10 h 1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10">
                      <a:moveTo>
                        <a:pt x="2" y="8"/>
                      </a:moveTo>
                      <a:lnTo>
                        <a:pt x="5" y="5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8"/>
                      </a:lnTo>
                      <a:lnTo>
                        <a:pt x="8" y="8"/>
                      </a:lnTo>
                      <a:lnTo>
                        <a:pt x="2" y="8"/>
                      </a:lnTo>
                      <a:lnTo>
                        <a:pt x="5" y="10"/>
                      </a:lnTo>
                      <a:lnTo>
                        <a:pt x="8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93" name="Freeform 625"/>
                <p:cNvSpPr>
                  <a:spLocks noChangeAspect="1"/>
                </p:cNvSpPr>
                <p:nvPr/>
              </p:nvSpPr>
              <p:spPr bwMode="auto">
                <a:xfrm>
                  <a:off x="5592" y="1930"/>
                  <a:ext cx="16" cy="8"/>
                </a:xfrm>
                <a:custGeom>
                  <a:avLst/>
                  <a:gdLst>
                    <a:gd name="T0" fmla="*/ 16 w 16"/>
                    <a:gd name="T1" fmla="*/ 0 h 8"/>
                    <a:gd name="T2" fmla="*/ 16 w 16"/>
                    <a:gd name="T3" fmla="*/ 0 h 8"/>
                    <a:gd name="T4" fmla="*/ 6 w 16"/>
                    <a:gd name="T5" fmla="*/ 2 h 8"/>
                    <a:gd name="T6" fmla="*/ 0 w 16"/>
                    <a:gd name="T7" fmla="*/ 8 h 8"/>
                    <a:gd name="T8" fmla="*/ 6 w 16"/>
                    <a:gd name="T9" fmla="*/ 8 h 8"/>
                    <a:gd name="T10" fmla="*/ 6 w 16"/>
                    <a:gd name="T11" fmla="*/ 5 h 8"/>
                    <a:gd name="T12" fmla="*/ 16 w 16"/>
                    <a:gd name="T13" fmla="*/ 2 h 8"/>
                    <a:gd name="T14" fmla="*/ 16 w 16"/>
                    <a:gd name="T15" fmla="*/ 2 h 8"/>
                    <a:gd name="T16" fmla="*/ 16 w 16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8"/>
                    <a:gd name="T29" fmla="*/ 16 w 1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8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6" y="2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6" y="5"/>
                      </a:lnTo>
                      <a:lnTo>
                        <a:pt x="16" y="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94" name="Freeform 626"/>
                <p:cNvSpPr>
                  <a:spLocks noChangeAspect="1"/>
                </p:cNvSpPr>
                <p:nvPr/>
              </p:nvSpPr>
              <p:spPr bwMode="auto">
                <a:xfrm>
                  <a:off x="5595" y="1924"/>
                  <a:ext cx="13" cy="8"/>
                </a:xfrm>
                <a:custGeom>
                  <a:avLst/>
                  <a:gdLst>
                    <a:gd name="T0" fmla="*/ 0 w 13"/>
                    <a:gd name="T1" fmla="*/ 6 h 8"/>
                    <a:gd name="T2" fmla="*/ 0 w 13"/>
                    <a:gd name="T3" fmla="*/ 6 h 8"/>
                    <a:gd name="T4" fmla="*/ 13 w 13"/>
                    <a:gd name="T5" fmla="*/ 8 h 8"/>
                    <a:gd name="T6" fmla="*/ 13 w 13"/>
                    <a:gd name="T7" fmla="*/ 6 h 8"/>
                    <a:gd name="T8" fmla="*/ 13 w 13"/>
                    <a:gd name="T9" fmla="*/ 8 h 8"/>
                    <a:gd name="T10" fmla="*/ 13 w 13"/>
                    <a:gd name="T11" fmla="*/ 6 h 8"/>
                    <a:gd name="T12" fmla="*/ 0 w 13"/>
                    <a:gd name="T13" fmla="*/ 0 h 8"/>
                    <a:gd name="T14" fmla="*/ 0 w 13"/>
                    <a:gd name="T15" fmla="*/ 0 h 8"/>
                    <a:gd name="T16" fmla="*/ 0 w 13"/>
                    <a:gd name="T17" fmla="*/ 6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8"/>
                    <a:gd name="T29" fmla="*/ 13 w 13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8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95" name="Freeform 627"/>
                <p:cNvSpPr>
                  <a:spLocks noChangeAspect="1"/>
                </p:cNvSpPr>
                <p:nvPr/>
              </p:nvSpPr>
              <p:spPr bwMode="auto">
                <a:xfrm>
                  <a:off x="5574" y="1919"/>
                  <a:ext cx="21" cy="11"/>
                </a:xfrm>
                <a:custGeom>
                  <a:avLst/>
                  <a:gdLst>
                    <a:gd name="T0" fmla="*/ 0 w 21"/>
                    <a:gd name="T1" fmla="*/ 3 h 11"/>
                    <a:gd name="T2" fmla="*/ 0 w 21"/>
                    <a:gd name="T3" fmla="*/ 3 h 11"/>
                    <a:gd name="T4" fmla="*/ 8 w 21"/>
                    <a:gd name="T5" fmla="*/ 8 h 11"/>
                    <a:gd name="T6" fmla="*/ 21 w 21"/>
                    <a:gd name="T7" fmla="*/ 11 h 11"/>
                    <a:gd name="T8" fmla="*/ 21 w 21"/>
                    <a:gd name="T9" fmla="*/ 5 h 11"/>
                    <a:gd name="T10" fmla="*/ 11 w 21"/>
                    <a:gd name="T11" fmla="*/ 3 h 11"/>
                    <a:gd name="T12" fmla="*/ 3 w 21"/>
                    <a:gd name="T13" fmla="*/ 0 h 11"/>
                    <a:gd name="T14" fmla="*/ 3 w 21"/>
                    <a:gd name="T15" fmla="*/ 0 h 11"/>
                    <a:gd name="T16" fmla="*/ 0 w 21"/>
                    <a:gd name="T17" fmla="*/ 3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"/>
                    <a:gd name="T28" fmla="*/ 0 h 11"/>
                    <a:gd name="T29" fmla="*/ 21 w 21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" h="11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8"/>
                      </a:lnTo>
                      <a:lnTo>
                        <a:pt x="21" y="11"/>
                      </a:lnTo>
                      <a:lnTo>
                        <a:pt x="21" y="5"/>
                      </a:lnTo>
                      <a:lnTo>
                        <a:pt x="11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96" name="Freeform 628"/>
                <p:cNvSpPr>
                  <a:spLocks noChangeAspect="1"/>
                </p:cNvSpPr>
                <p:nvPr/>
              </p:nvSpPr>
              <p:spPr bwMode="auto">
                <a:xfrm>
                  <a:off x="5564" y="1909"/>
                  <a:ext cx="13" cy="13"/>
                </a:xfrm>
                <a:custGeom>
                  <a:avLst/>
                  <a:gdLst>
                    <a:gd name="T0" fmla="*/ 2 w 13"/>
                    <a:gd name="T1" fmla="*/ 2 h 13"/>
                    <a:gd name="T2" fmla="*/ 0 w 13"/>
                    <a:gd name="T3" fmla="*/ 2 h 13"/>
                    <a:gd name="T4" fmla="*/ 5 w 13"/>
                    <a:gd name="T5" fmla="*/ 8 h 13"/>
                    <a:gd name="T6" fmla="*/ 10 w 13"/>
                    <a:gd name="T7" fmla="*/ 13 h 13"/>
                    <a:gd name="T8" fmla="*/ 13 w 13"/>
                    <a:gd name="T9" fmla="*/ 10 h 13"/>
                    <a:gd name="T10" fmla="*/ 7 w 13"/>
                    <a:gd name="T11" fmla="*/ 5 h 13"/>
                    <a:gd name="T12" fmla="*/ 2 w 13"/>
                    <a:gd name="T13" fmla="*/ 0 h 13"/>
                    <a:gd name="T14" fmla="*/ 0 w 13"/>
                    <a:gd name="T15" fmla="*/ 0 h 13"/>
                    <a:gd name="T16" fmla="*/ 2 w 13"/>
                    <a:gd name="T17" fmla="*/ 0 h 13"/>
                    <a:gd name="T18" fmla="*/ 0 w 13"/>
                    <a:gd name="T19" fmla="*/ 0 h 13"/>
                    <a:gd name="T20" fmla="*/ 0 w 13"/>
                    <a:gd name="T21" fmla="*/ 0 h 13"/>
                    <a:gd name="T22" fmla="*/ 2 w 13"/>
                    <a:gd name="T23" fmla="*/ 2 h 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13"/>
                    <a:gd name="T38" fmla="*/ 13 w 13"/>
                    <a:gd name="T39" fmla="*/ 13 h 1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13"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5" y="8"/>
                      </a:lnTo>
                      <a:lnTo>
                        <a:pt x="10" y="13"/>
                      </a:lnTo>
                      <a:lnTo>
                        <a:pt x="13" y="10"/>
                      </a:lnTo>
                      <a:lnTo>
                        <a:pt x="7" y="5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97" name="Freeform 629"/>
                <p:cNvSpPr>
                  <a:spLocks noChangeAspect="1"/>
                </p:cNvSpPr>
                <p:nvPr/>
              </p:nvSpPr>
              <p:spPr bwMode="auto">
                <a:xfrm>
                  <a:off x="5556" y="1909"/>
                  <a:ext cx="10" cy="8"/>
                </a:xfrm>
                <a:custGeom>
                  <a:avLst/>
                  <a:gdLst>
                    <a:gd name="T0" fmla="*/ 2 w 10"/>
                    <a:gd name="T1" fmla="*/ 8 h 8"/>
                    <a:gd name="T2" fmla="*/ 5 w 10"/>
                    <a:gd name="T3" fmla="*/ 8 h 8"/>
                    <a:gd name="T4" fmla="*/ 10 w 10"/>
                    <a:gd name="T5" fmla="*/ 2 h 8"/>
                    <a:gd name="T6" fmla="*/ 8 w 10"/>
                    <a:gd name="T7" fmla="*/ 0 h 8"/>
                    <a:gd name="T8" fmla="*/ 2 w 10"/>
                    <a:gd name="T9" fmla="*/ 5 h 8"/>
                    <a:gd name="T10" fmla="*/ 2 w 10"/>
                    <a:gd name="T11" fmla="*/ 8 h 8"/>
                    <a:gd name="T12" fmla="*/ 2 w 10"/>
                    <a:gd name="T13" fmla="*/ 5 h 8"/>
                    <a:gd name="T14" fmla="*/ 0 w 10"/>
                    <a:gd name="T15" fmla="*/ 8 h 8"/>
                    <a:gd name="T16" fmla="*/ 2 w 10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8"/>
                    <a:gd name="T29" fmla="*/ 10 w 10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8">
                      <a:moveTo>
                        <a:pt x="2" y="8"/>
                      </a:moveTo>
                      <a:lnTo>
                        <a:pt x="5" y="8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2" y="5"/>
                      </a:lnTo>
                      <a:lnTo>
                        <a:pt x="2" y="8"/>
                      </a:lnTo>
                      <a:lnTo>
                        <a:pt x="2" y="5"/>
                      </a:lnTo>
                      <a:lnTo>
                        <a:pt x="0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98" name="Freeform 630"/>
                <p:cNvSpPr>
                  <a:spLocks noChangeAspect="1"/>
                </p:cNvSpPr>
                <p:nvPr/>
              </p:nvSpPr>
              <p:spPr bwMode="auto">
                <a:xfrm>
                  <a:off x="5488" y="1885"/>
                  <a:ext cx="21" cy="34"/>
                </a:xfrm>
                <a:custGeom>
                  <a:avLst/>
                  <a:gdLst>
                    <a:gd name="T0" fmla="*/ 5 w 21"/>
                    <a:gd name="T1" fmla="*/ 34 h 34"/>
                    <a:gd name="T2" fmla="*/ 3 w 21"/>
                    <a:gd name="T3" fmla="*/ 26 h 34"/>
                    <a:gd name="T4" fmla="*/ 0 w 21"/>
                    <a:gd name="T5" fmla="*/ 19 h 34"/>
                    <a:gd name="T6" fmla="*/ 0 w 21"/>
                    <a:gd name="T7" fmla="*/ 16 h 34"/>
                    <a:gd name="T8" fmla="*/ 0 w 21"/>
                    <a:gd name="T9" fmla="*/ 11 h 34"/>
                    <a:gd name="T10" fmla="*/ 5 w 21"/>
                    <a:gd name="T11" fmla="*/ 8 h 34"/>
                    <a:gd name="T12" fmla="*/ 8 w 21"/>
                    <a:gd name="T13" fmla="*/ 8 h 34"/>
                    <a:gd name="T14" fmla="*/ 8 w 21"/>
                    <a:gd name="T15" fmla="*/ 6 h 34"/>
                    <a:gd name="T16" fmla="*/ 3 w 21"/>
                    <a:gd name="T17" fmla="*/ 3 h 34"/>
                    <a:gd name="T18" fmla="*/ 5 w 21"/>
                    <a:gd name="T19" fmla="*/ 0 h 34"/>
                    <a:gd name="T20" fmla="*/ 13 w 21"/>
                    <a:gd name="T21" fmla="*/ 0 h 34"/>
                    <a:gd name="T22" fmla="*/ 18 w 21"/>
                    <a:gd name="T23" fmla="*/ 3 h 34"/>
                    <a:gd name="T24" fmla="*/ 18 w 21"/>
                    <a:gd name="T25" fmla="*/ 3 h 34"/>
                    <a:gd name="T26" fmla="*/ 21 w 21"/>
                    <a:gd name="T27" fmla="*/ 13 h 34"/>
                    <a:gd name="T28" fmla="*/ 18 w 21"/>
                    <a:gd name="T29" fmla="*/ 32 h 34"/>
                    <a:gd name="T30" fmla="*/ 10 w 21"/>
                    <a:gd name="T31" fmla="*/ 34 h 34"/>
                    <a:gd name="T32" fmla="*/ 5 w 21"/>
                    <a:gd name="T33" fmla="*/ 34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1"/>
                    <a:gd name="T52" fmla="*/ 0 h 34"/>
                    <a:gd name="T53" fmla="*/ 21 w 21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1" h="34">
                      <a:moveTo>
                        <a:pt x="5" y="34"/>
                      </a:moveTo>
                      <a:lnTo>
                        <a:pt x="3" y="26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5" y="8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8" y="3"/>
                      </a:lnTo>
                      <a:lnTo>
                        <a:pt x="21" y="13"/>
                      </a:lnTo>
                      <a:lnTo>
                        <a:pt x="18" y="32"/>
                      </a:lnTo>
                      <a:lnTo>
                        <a:pt x="10" y="34"/>
                      </a:lnTo>
                      <a:lnTo>
                        <a:pt x="5" y="34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99" name="Freeform 631"/>
                <p:cNvSpPr>
                  <a:spLocks noChangeAspect="1"/>
                </p:cNvSpPr>
                <p:nvPr/>
              </p:nvSpPr>
              <p:spPr bwMode="auto">
                <a:xfrm>
                  <a:off x="5485" y="1904"/>
                  <a:ext cx="11" cy="15"/>
                </a:xfrm>
                <a:custGeom>
                  <a:avLst/>
                  <a:gdLst>
                    <a:gd name="T0" fmla="*/ 0 w 11"/>
                    <a:gd name="T1" fmla="*/ 2 h 15"/>
                    <a:gd name="T2" fmla="*/ 0 w 11"/>
                    <a:gd name="T3" fmla="*/ 2 h 15"/>
                    <a:gd name="T4" fmla="*/ 6 w 11"/>
                    <a:gd name="T5" fmla="*/ 10 h 15"/>
                    <a:gd name="T6" fmla="*/ 6 w 11"/>
                    <a:gd name="T7" fmla="*/ 15 h 15"/>
                    <a:gd name="T8" fmla="*/ 11 w 11"/>
                    <a:gd name="T9" fmla="*/ 15 h 15"/>
                    <a:gd name="T10" fmla="*/ 8 w 11"/>
                    <a:gd name="T11" fmla="*/ 7 h 15"/>
                    <a:gd name="T12" fmla="*/ 6 w 11"/>
                    <a:gd name="T13" fmla="*/ 0 h 15"/>
                    <a:gd name="T14" fmla="*/ 6 w 11"/>
                    <a:gd name="T15" fmla="*/ 0 h 15"/>
                    <a:gd name="T16" fmla="*/ 0 w 11"/>
                    <a:gd name="T17" fmla="*/ 2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5"/>
                    <a:gd name="T29" fmla="*/ 11 w 11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6" y="10"/>
                      </a:lnTo>
                      <a:lnTo>
                        <a:pt x="6" y="15"/>
                      </a:lnTo>
                      <a:lnTo>
                        <a:pt x="11" y="15"/>
                      </a:lnTo>
                      <a:lnTo>
                        <a:pt x="8" y="7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00" name="Freeform 632"/>
                <p:cNvSpPr>
                  <a:spLocks noChangeAspect="1"/>
                </p:cNvSpPr>
                <p:nvPr/>
              </p:nvSpPr>
              <p:spPr bwMode="auto">
                <a:xfrm>
                  <a:off x="5485" y="1891"/>
                  <a:ext cx="11" cy="15"/>
                </a:xfrm>
                <a:custGeom>
                  <a:avLst/>
                  <a:gdLst>
                    <a:gd name="T0" fmla="*/ 11 w 11"/>
                    <a:gd name="T1" fmla="*/ 0 h 15"/>
                    <a:gd name="T2" fmla="*/ 11 w 11"/>
                    <a:gd name="T3" fmla="*/ 0 h 15"/>
                    <a:gd name="T4" fmla="*/ 6 w 11"/>
                    <a:gd name="T5" fmla="*/ 2 h 15"/>
                    <a:gd name="T6" fmla="*/ 3 w 11"/>
                    <a:gd name="T7" fmla="*/ 5 h 15"/>
                    <a:gd name="T8" fmla="*/ 0 w 11"/>
                    <a:gd name="T9" fmla="*/ 10 h 15"/>
                    <a:gd name="T10" fmla="*/ 0 w 11"/>
                    <a:gd name="T11" fmla="*/ 15 h 15"/>
                    <a:gd name="T12" fmla="*/ 6 w 11"/>
                    <a:gd name="T13" fmla="*/ 13 h 15"/>
                    <a:gd name="T14" fmla="*/ 6 w 11"/>
                    <a:gd name="T15" fmla="*/ 10 h 15"/>
                    <a:gd name="T16" fmla="*/ 6 w 11"/>
                    <a:gd name="T17" fmla="*/ 7 h 15"/>
                    <a:gd name="T18" fmla="*/ 8 w 11"/>
                    <a:gd name="T19" fmla="*/ 5 h 15"/>
                    <a:gd name="T20" fmla="*/ 11 w 11"/>
                    <a:gd name="T21" fmla="*/ 2 h 15"/>
                    <a:gd name="T22" fmla="*/ 11 w 11"/>
                    <a:gd name="T23" fmla="*/ 2 h 15"/>
                    <a:gd name="T24" fmla="*/ 11 w 11"/>
                    <a:gd name="T25" fmla="*/ 0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"/>
                    <a:gd name="T40" fmla="*/ 0 h 15"/>
                    <a:gd name="T41" fmla="*/ 11 w 11"/>
                    <a:gd name="T42" fmla="*/ 15 h 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" h="15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6" y="2"/>
                      </a:lnTo>
                      <a:lnTo>
                        <a:pt x="3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6" y="13"/>
                      </a:lnTo>
                      <a:lnTo>
                        <a:pt x="6" y="10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11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01" name="Freeform 633"/>
                <p:cNvSpPr>
                  <a:spLocks noChangeAspect="1"/>
                </p:cNvSpPr>
                <p:nvPr/>
              </p:nvSpPr>
              <p:spPr bwMode="auto">
                <a:xfrm>
                  <a:off x="5488" y="1885"/>
                  <a:ext cx="8" cy="8"/>
                </a:xfrm>
                <a:custGeom>
                  <a:avLst/>
                  <a:gdLst>
                    <a:gd name="T0" fmla="*/ 0 w 8"/>
                    <a:gd name="T1" fmla="*/ 0 h 8"/>
                    <a:gd name="T2" fmla="*/ 3 w 8"/>
                    <a:gd name="T3" fmla="*/ 3 h 8"/>
                    <a:gd name="T4" fmla="*/ 5 w 8"/>
                    <a:gd name="T5" fmla="*/ 6 h 8"/>
                    <a:gd name="T6" fmla="*/ 8 w 8"/>
                    <a:gd name="T7" fmla="*/ 6 h 8"/>
                    <a:gd name="T8" fmla="*/ 8 w 8"/>
                    <a:gd name="T9" fmla="*/ 8 h 8"/>
                    <a:gd name="T10" fmla="*/ 8 w 8"/>
                    <a:gd name="T11" fmla="*/ 3 h 8"/>
                    <a:gd name="T12" fmla="*/ 3 w 8"/>
                    <a:gd name="T13" fmla="*/ 0 h 8"/>
                    <a:gd name="T14" fmla="*/ 5 w 8"/>
                    <a:gd name="T15" fmla="*/ 3 h 8"/>
                    <a:gd name="T16" fmla="*/ 0 w 8"/>
                    <a:gd name="T17" fmla="*/ 0 h 8"/>
                    <a:gd name="T18" fmla="*/ 0 w 8"/>
                    <a:gd name="T19" fmla="*/ 3 h 8"/>
                    <a:gd name="T20" fmla="*/ 3 w 8"/>
                    <a:gd name="T21" fmla="*/ 3 h 8"/>
                    <a:gd name="T22" fmla="*/ 0 w 8"/>
                    <a:gd name="T23" fmla="*/ 0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8"/>
                    <a:gd name="T38" fmla="*/ 8 w 8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8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5" y="6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8" y="3"/>
                      </a:lnTo>
                      <a:lnTo>
                        <a:pt x="3" y="0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02" name="Freeform 634"/>
                <p:cNvSpPr>
                  <a:spLocks noChangeAspect="1"/>
                </p:cNvSpPr>
                <p:nvPr/>
              </p:nvSpPr>
              <p:spPr bwMode="auto">
                <a:xfrm>
                  <a:off x="5488" y="1883"/>
                  <a:ext cx="13" cy="5"/>
                </a:xfrm>
                <a:custGeom>
                  <a:avLst/>
                  <a:gdLst>
                    <a:gd name="T0" fmla="*/ 13 w 13"/>
                    <a:gd name="T1" fmla="*/ 0 h 5"/>
                    <a:gd name="T2" fmla="*/ 13 w 13"/>
                    <a:gd name="T3" fmla="*/ 0 h 5"/>
                    <a:gd name="T4" fmla="*/ 5 w 13"/>
                    <a:gd name="T5" fmla="*/ 0 h 5"/>
                    <a:gd name="T6" fmla="*/ 0 w 13"/>
                    <a:gd name="T7" fmla="*/ 2 h 5"/>
                    <a:gd name="T8" fmla="*/ 5 w 13"/>
                    <a:gd name="T9" fmla="*/ 5 h 5"/>
                    <a:gd name="T10" fmla="*/ 5 w 13"/>
                    <a:gd name="T11" fmla="*/ 5 h 5"/>
                    <a:gd name="T12" fmla="*/ 13 w 13"/>
                    <a:gd name="T13" fmla="*/ 2 h 5"/>
                    <a:gd name="T14" fmla="*/ 13 w 13"/>
                    <a:gd name="T15" fmla="*/ 2 h 5"/>
                    <a:gd name="T16" fmla="*/ 13 w 13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5"/>
                    <a:gd name="T29" fmla="*/ 13 w 13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5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13" y="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03" name="Freeform 635"/>
                <p:cNvSpPr>
                  <a:spLocks noChangeAspect="1"/>
                </p:cNvSpPr>
                <p:nvPr/>
              </p:nvSpPr>
              <p:spPr bwMode="auto">
                <a:xfrm>
                  <a:off x="5501" y="1883"/>
                  <a:ext cx="8" cy="8"/>
                </a:xfrm>
                <a:custGeom>
                  <a:avLst/>
                  <a:gdLst>
                    <a:gd name="T0" fmla="*/ 8 w 8"/>
                    <a:gd name="T1" fmla="*/ 5 h 8"/>
                    <a:gd name="T2" fmla="*/ 8 w 8"/>
                    <a:gd name="T3" fmla="*/ 8 h 8"/>
                    <a:gd name="T4" fmla="*/ 8 w 8"/>
                    <a:gd name="T5" fmla="*/ 2 h 8"/>
                    <a:gd name="T6" fmla="*/ 0 w 8"/>
                    <a:gd name="T7" fmla="*/ 0 h 8"/>
                    <a:gd name="T8" fmla="*/ 0 w 8"/>
                    <a:gd name="T9" fmla="*/ 2 h 8"/>
                    <a:gd name="T10" fmla="*/ 5 w 8"/>
                    <a:gd name="T11" fmla="*/ 8 h 8"/>
                    <a:gd name="T12" fmla="*/ 5 w 8"/>
                    <a:gd name="T13" fmla="*/ 5 h 8"/>
                    <a:gd name="T14" fmla="*/ 5 w 8"/>
                    <a:gd name="T15" fmla="*/ 8 h 8"/>
                    <a:gd name="T16" fmla="*/ 8 w 8"/>
                    <a:gd name="T17" fmla="*/ 5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8"/>
                    <a:gd name="T29" fmla="*/ 8 w 8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8">
                      <a:moveTo>
                        <a:pt x="8" y="5"/>
                      </a:moveTo>
                      <a:lnTo>
                        <a:pt x="8" y="8"/>
                      </a:lnTo>
                      <a:lnTo>
                        <a:pt x="8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5" y="8"/>
                      </a:lnTo>
                      <a:lnTo>
                        <a:pt x="5" y="5"/>
                      </a:lnTo>
                      <a:lnTo>
                        <a:pt x="5" y="8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04" name="Freeform 636"/>
                <p:cNvSpPr>
                  <a:spLocks noChangeAspect="1"/>
                </p:cNvSpPr>
                <p:nvPr/>
              </p:nvSpPr>
              <p:spPr bwMode="auto">
                <a:xfrm>
                  <a:off x="5504" y="1888"/>
                  <a:ext cx="7" cy="29"/>
                </a:xfrm>
                <a:custGeom>
                  <a:avLst/>
                  <a:gdLst>
                    <a:gd name="T0" fmla="*/ 5 w 7"/>
                    <a:gd name="T1" fmla="*/ 29 h 29"/>
                    <a:gd name="T2" fmla="*/ 5 w 7"/>
                    <a:gd name="T3" fmla="*/ 29 h 29"/>
                    <a:gd name="T4" fmla="*/ 7 w 7"/>
                    <a:gd name="T5" fmla="*/ 10 h 29"/>
                    <a:gd name="T6" fmla="*/ 5 w 7"/>
                    <a:gd name="T7" fmla="*/ 0 h 29"/>
                    <a:gd name="T8" fmla="*/ 2 w 7"/>
                    <a:gd name="T9" fmla="*/ 3 h 29"/>
                    <a:gd name="T10" fmla="*/ 2 w 7"/>
                    <a:gd name="T11" fmla="*/ 10 h 29"/>
                    <a:gd name="T12" fmla="*/ 0 w 7"/>
                    <a:gd name="T13" fmla="*/ 29 h 29"/>
                    <a:gd name="T14" fmla="*/ 0 w 7"/>
                    <a:gd name="T15" fmla="*/ 29 h 29"/>
                    <a:gd name="T16" fmla="*/ 5 w 7"/>
                    <a:gd name="T17" fmla="*/ 29 h 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29"/>
                    <a:gd name="T29" fmla="*/ 7 w 7"/>
                    <a:gd name="T30" fmla="*/ 29 h 2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29">
                      <a:moveTo>
                        <a:pt x="5" y="29"/>
                      </a:moveTo>
                      <a:lnTo>
                        <a:pt x="5" y="29"/>
                      </a:lnTo>
                      <a:lnTo>
                        <a:pt x="7" y="1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2" y="10"/>
                      </a:lnTo>
                      <a:lnTo>
                        <a:pt x="0" y="29"/>
                      </a:lnTo>
                      <a:lnTo>
                        <a:pt x="5" y="2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05" name="Freeform 637"/>
                <p:cNvSpPr>
                  <a:spLocks noChangeAspect="1"/>
                </p:cNvSpPr>
                <p:nvPr/>
              </p:nvSpPr>
              <p:spPr bwMode="auto">
                <a:xfrm>
                  <a:off x="5491" y="1917"/>
                  <a:ext cx="18" cy="5"/>
                </a:xfrm>
                <a:custGeom>
                  <a:avLst/>
                  <a:gdLst>
                    <a:gd name="T0" fmla="*/ 0 w 18"/>
                    <a:gd name="T1" fmla="*/ 2 h 5"/>
                    <a:gd name="T2" fmla="*/ 2 w 18"/>
                    <a:gd name="T3" fmla="*/ 5 h 5"/>
                    <a:gd name="T4" fmla="*/ 7 w 18"/>
                    <a:gd name="T5" fmla="*/ 5 h 5"/>
                    <a:gd name="T6" fmla="*/ 18 w 18"/>
                    <a:gd name="T7" fmla="*/ 0 h 5"/>
                    <a:gd name="T8" fmla="*/ 13 w 18"/>
                    <a:gd name="T9" fmla="*/ 0 h 5"/>
                    <a:gd name="T10" fmla="*/ 7 w 18"/>
                    <a:gd name="T11" fmla="*/ 0 h 5"/>
                    <a:gd name="T12" fmla="*/ 2 w 18"/>
                    <a:gd name="T13" fmla="*/ 0 h 5"/>
                    <a:gd name="T14" fmla="*/ 5 w 18"/>
                    <a:gd name="T15" fmla="*/ 2 h 5"/>
                    <a:gd name="T16" fmla="*/ 0 w 18"/>
                    <a:gd name="T17" fmla="*/ 2 h 5"/>
                    <a:gd name="T18" fmla="*/ 0 w 18"/>
                    <a:gd name="T19" fmla="*/ 5 h 5"/>
                    <a:gd name="T20" fmla="*/ 2 w 18"/>
                    <a:gd name="T21" fmla="*/ 5 h 5"/>
                    <a:gd name="T22" fmla="*/ 0 w 18"/>
                    <a:gd name="T23" fmla="*/ 2 h 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8"/>
                    <a:gd name="T37" fmla="*/ 0 h 5"/>
                    <a:gd name="T38" fmla="*/ 18 w 18"/>
                    <a:gd name="T39" fmla="*/ 5 h 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8" h="5">
                      <a:moveTo>
                        <a:pt x="0" y="2"/>
                      </a:moveTo>
                      <a:lnTo>
                        <a:pt x="2" y="5"/>
                      </a:lnTo>
                      <a:lnTo>
                        <a:pt x="7" y="5"/>
                      </a:lnTo>
                      <a:lnTo>
                        <a:pt x="18" y="0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06" name="Freeform 638"/>
                <p:cNvSpPr>
                  <a:spLocks noChangeAspect="1"/>
                </p:cNvSpPr>
                <p:nvPr/>
              </p:nvSpPr>
              <p:spPr bwMode="auto">
                <a:xfrm>
                  <a:off x="5457" y="1898"/>
                  <a:ext cx="28" cy="24"/>
                </a:xfrm>
                <a:custGeom>
                  <a:avLst/>
                  <a:gdLst>
                    <a:gd name="T0" fmla="*/ 23 w 28"/>
                    <a:gd name="T1" fmla="*/ 0 h 24"/>
                    <a:gd name="T2" fmla="*/ 23 w 28"/>
                    <a:gd name="T3" fmla="*/ 8 h 24"/>
                    <a:gd name="T4" fmla="*/ 28 w 28"/>
                    <a:gd name="T5" fmla="*/ 16 h 24"/>
                    <a:gd name="T6" fmla="*/ 23 w 28"/>
                    <a:gd name="T7" fmla="*/ 16 h 24"/>
                    <a:gd name="T8" fmla="*/ 13 w 28"/>
                    <a:gd name="T9" fmla="*/ 19 h 24"/>
                    <a:gd name="T10" fmla="*/ 13 w 28"/>
                    <a:gd name="T11" fmla="*/ 21 h 24"/>
                    <a:gd name="T12" fmla="*/ 13 w 28"/>
                    <a:gd name="T13" fmla="*/ 21 h 24"/>
                    <a:gd name="T14" fmla="*/ 10 w 28"/>
                    <a:gd name="T15" fmla="*/ 21 h 24"/>
                    <a:gd name="T16" fmla="*/ 7 w 28"/>
                    <a:gd name="T17" fmla="*/ 24 h 24"/>
                    <a:gd name="T18" fmla="*/ 2 w 28"/>
                    <a:gd name="T19" fmla="*/ 21 h 24"/>
                    <a:gd name="T20" fmla="*/ 0 w 28"/>
                    <a:gd name="T21" fmla="*/ 16 h 24"/>
                    <a:gd name="T22" fmla="*/ 0 w 28"/>
                    <a:gd name="T23" fmla="*/ 8 h 24"/>
                    <a:gd name="T24" fmla="*/ 0 w 28"/>
                    <a:gd name="T25" fmla="*/ 3 h 24"/>
                    <a:gd name="T26" fmla="*/ 13 w 28"/>
                    <a:gd name="T27" fmla="*/ 0 h 24"/>
                    <a:gd name="T28" fmla="*/ 23 w 28"/>
                    <a:gd name="T29" fmla="*/ 0 h 2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8"/>
                    <a:gd name="T46" fmla="*/ 0 h 24"/>
                    <a:gd name="T47" fmla="*/ 28 w 28"/>
                    <a:gd name="T48" fmla="*/ 24 h 2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8" h="24">
                      <a:moveTo>
                        <a:pt x="23" y="0"/>
                      </a:moveTo>
                      <a:lnTo>
                        <a:pt x="23" y="8"/>
                      </a:lnTo>
                      <a:lnTo>
                        <a:pt x="28" y="16"/>
                      </a:lnTo>
                      <a:lnTo>
                        <a:pt x="23" y="16"/>
                      </a:lnTo>
                      <a:lnTo>
                        <a:pt x="13" y="19"/>
                      </a:lnTo>
                      <a:lnTo>
                        <a:pt x="13" y="21"/>
                      </a:lnTo>
                      <a:lnTo>
                        <a:pt x="10" y="21"/>
                      </a:lnTo>
                      <a:lnTo>
                        <a:pt x="7" y="24"/>
                      </a:lnTo>
                      <a:lnTo>
                        <a:pt x="2" y="21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1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07" name="Freeform 639"/>
                <p:cNvSpPr>
                  <a:spLocks noChangeAspect="1"/>
                </p:cNvSpPr>
                <p:nvPr/>
              </p:nvSpPr>
              <p:spPr bwMode="auto">
                <a:xfrm>
                  <a:off x="5477" y="1898"/>
                  <a:ext cx="11" cy="19"/>
                </a:xfrm>
                <a:custGeom>
                  <a:avLst/>
                  <a:gdLst>
                    <a:gd name="T0" fmla="*/ 11 w 11"/>
                    <a:gd name="T1" fmla="*/ 13 h 19"/>
                    <a:gd name="T2" fmla="*/ 11 w 11"/>
                    <a:gd name="T3" fmla="*/ 13 h 19"/>
                    <a:gd name="T4" fmla="*/ 6 w 11"/>
                    <a:gd name="T5" fmla="*/ 6 h 19"/>
                    <a:gd name="T6" fmla="*/ 3 w 11"/>
                    <a:gd name="T7" fmla="*/ 0 h 19"/>
                    <a:gd name="T8" fmla="*/ 0 w 11"/>
                    <a:gd name="T9" fmla="*/ 0 h 19"/>
                    <a:gd name="T10" fmla="*/ 3 w 11"/>
                    <a:gd name="T11" fmla="*/ 8 h 19"/>
                    <a:gd name="T12" fmla="*/ 8 w 11"/>
                    <a:gd name="T13" fmla="*/ 19 h 19"/>
                    <a:gd name="T14" fmla="*/ 8 w 11"/>
                    <a:gd name="T15" fmla="*/ 19 h 19"/>
                    <a:gd name="T16" fmla="*/ 11 w 11"/>
                    <a:gd name="T17" fmla="*/ 13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9"/>
                    <a:gd name="T29" fmla="*/ 11 w 11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9">
                      <a:moveTo>
                        <a:pt x="11" y="13"/>
                      </a:moveTo>
                      <a:lnTo>
                        <a:pt x="11" y="13"/>
                      </a:lnTo>
                      <a:lnTo>
                        <a:pt x="6" y="6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8"/>
                      </a:lnTo>
                      <a:lnTo>
                        <a:pt x="8" y="19"/>
                      </a:lnTo>
                      <a:lnTo>
                        <a:pt x="11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08" name="Freeform 640"/>
                <p:cNvSpPr>
                  <a:spLocks noChangeAspect="1"/>
                </p:cNvSpPr>
                <p:nvPr/>
              </p:nvSpPr>
              <p:spPr bwMode="auto">
                <a:xfrm>
                  <a:off x="5470" y="1911"/>
                  <a:ext cx="18" cy="6"/>
                </a:xfrm>
                <a:custGeom>
                  <a:avLst/>
                  <a:gdLst>
                    <a:gd name="T0" fmla="*/ 2 w 18"/>
                    <a:gd name="T1" fmla="*/ 6 h 6"/>
                    <a:gd name="T2" fmla="*/ 2 w 18"/>
                    <a:gd name="T3" fmla="*/ 6 h 6"/>
                    <a:gd name="T4" fmla="*/ 10 w 18"/>
                    <a:gd name="T5" fmla="*/ 3 h 6"/>
                    <a:gd name="T6" fmla="*/ 18 w 18"/>
                    <a:gd name="T7" fmla="*/ 0 h 6"/>
                    <a:gd name="T8" fmla="*/ 15 w 18"/>
                    <a:gd name="T9" fmla="*/ 6 h 6"/>
                    <a:gd name="T10" fmla="*/ 10 w 18"/>
                    <a:gd name="T11" fmla="*/ 0 h 6"/>
                    <a:gd name="T12" fmla="*/ 0 w 18"/>
                    <a:gd name="T13" fmla="*/ 6 h 6"/>
                    <a:gd name="T14" fmla="*/ 0 w 18"/>
                    <a:gd name="T15" fmla="*/ 6 h 6"/>
                    <a:gd name="T16" fmla="*/ 2 w 18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6"/>
                    <a:gd name="T29" fmla="*/ 18 w 18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6">
                      <a:moveTo>
                        <a:pt x="2" y="6"/>
                      </a:moveTo>
                      <a:lnTo>
                        <a:pt x="2" y="6"/>
                      </a:lnTo>
                      <a:lnTo>
                        <a:pt x="10" y="3"/>
                      </a:lnTo>
                      <a:lnTo>
                        <a:pt x="18" y="0"/>
                      </a:lnTo>
                      <a:lnTo>
                        <a:pt x="15" y="6"/>
                      </a:lnTo>
                      <a:lnTo>
                        <a:pt x="10" y="0"/>
                      </a:lnTo>
                      <a:lnTo>
                        <a:pt x="0" y="6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09" name="Freeform 641"/>
                <p:cNvSpPr>
                  <a:spLocks noChangeAspect="1"/>
                </p:cNvSpPr>
                <p:nvPr/>
              </p:nvSpPr>
              <p:spPr bwMode="auto">
                <a:xfrm>
                  <a:off x="5467" y="1917"/>
                  <a:ext cx="5" cy="5"/>
                </a:xfrm>
                <a:custGeom>
                  <a:avLst/>
                  <a:gdLst>
                    <a:gd name="T0" fmla="*/ 3 w 5"/>
                    <a:gd name="T1" fmla="*/ 5 h 5"/>
                    <a:gd name="T2" fmla="*/ 0 w 5"/>
                    <a:gd name="T3" fmla="*/ 2 h 5"/>
                    <a:gd name="T4" fmla="*/ 5 w 5"/>
                    <a:gd name="T5" fmla="*/ 5 h 5"/>
                    <a:gd name="T6" fmla="*/ 5 w 5"/>
                    <a:gd name="T7" fmla="*/ 0 h 5"/>
                    <a:gd name="T8" fmla="*/ 3 w 5"/>
                    <a:gd name="T9" fmla="*/ 0 h 5"/>
                    <a:gd name="T10" fmla="*/ 0 w 5"/>
                    <a:gd name="T11" fmla="*/ 2 h 5"/>
                    <a:gd name="T12" fmla="*/ 5 w 5"/>
                    <a:gd name="T13" fmla="*/ 2 h 5"/>
                    <a:gd name="T14" fmla="*/ 3 w 5"/>
                    <a:gd name="T15" fmla="*/ 0 h 5"/>
                    <a:gd name="T16" fmla="*/ 5 w 5"/>
                    <a:gd name="T17" fmla="*/ 2 h 5"/>
                    <a:gd name="T18" fmla="*/ 5 w 5"/>
                    <a:gd name="T19" fmla="*/ 0 h 5"/>
                    <a:gd name="T20" fmla="*/ 3 w 5"/>
                    <a:gd name="T21" fmla="*/ 0 h 5"/>
                    <a:gd name="T22" fmla="*/ 3 w 5"/>
                    <a:gd name="T23" fmla="*/ 5 h 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"/>
                    <a:gd name="T37" fmla="*/ 0 h 5"/>
                    <a:gd name="T38" fmla="*/ 5 w 5"/>
                    <a:gd name="T39" fmla="*/ 5 h 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" h="5">
                      <a:moveTo>
                        <a:pt x="3" y="5"/>
                      </a:move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5" y="2"/>
                      </a:ln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10" name="Freeform 642"/>
                <p:cNvSpPr>
                  <a:spLocks noChangeAspect="1"/>
                </p:cNvSpPr>
                <p:nvPr/>
              </p:nvSpPr>
              <p:spPr bwMode="auto">
                <a:xfrm>
                  <a:off x="5462" y="1917"/>
                  <a:ext cx="8" cy="7"/>
                </a:xfrm>
                <a:custGeom>
                  <a:avLst/>
                  <a:gdLst>
                    <a:gd name="T0" fmla="*/ 2 w 8"/>
                    <a:gd name="T1" fmla="*/ 7 h 7"/>
                    <a:gd name="T2" fmla="*/ 2 w 8"/>
                    <a:gd name="T3" fmla="*/ 7 h 7"/>
                    <a:gd name="T4" fmla="*/ 8 w 8"/>
                    <a:gd name="T5" fmla="*/ 5 h 7"/>
                    <a:gd name="T6" fmla="*/ 8 w 8"/>
                    <a:gd name="T7" fmla="*/ 5 h 7"/>
                    <a:gd name="T8" fmla="*/ 8 w 8"/>
                    <a:gd name="T9" fmla="*/ 0 h 7"/>
                    <a:gd name="T10" fmla="*/ 5 w 8"/>
                    <a:gd name="T11" fmla="*/ 2 h 7"/>
                    <a:gd name="T12" fmla="*/ 0 w 8"/>
                    <a:gd name="T13" fmla="*/ 5 h 7"/>
                    <a:gd name="T14" fmla="*/ 0 w 8"/>
                    <a:gd name="T15" fmla="*/ 5 h 7"/>
                    <a:gd name="T16" fmla="*/ 2 w 8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7"/>
                    <a:gd name="T29" fmla="*/ 8 w 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7">
                      <a:moveTo>
                        <a:pt x="2" y="7"/>
                      </a:moveTo>
                      <a:lnTo>
                        <a:pt x="2" y="7"/>
                      </a:lnTo>
                      <a:lnTo>
                        <a:pt x="8" y="5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11" name="Freeform 643"/>
                <p:cNvSpPr>
                  <a:spLocks noChangeAspect="1"/>
                </p:cNvSpPr>
                <p:nvPr/>
              </p:nvSpPr>
              <p:spPr bwMode="auto">
                <a:xfrm>
                  <a:off x="5454" y="1898"/>
                  <a:ext cx="10" cy="26"/>
                </a:xfrm>
                <a:custGeom>
                  <a:avLst/>
                  <a:gdLst>
                    <a:gd name="T0" fmla="*/ 3 w 10"/>
                    <a:gd name="T1" fmla="*/ 0 h 26"/>
                    <a:gd name="T2" fmla="*/ 3 w 10"/>
                    <a:gd name="T3" fmla="*/ 0 h 26"/>
                    <a:gd name="T4" fmla="*/ 0 w 10"/>
                    <a:gd name="T5" fmla="*/ 8 h 26"/>
                    <a:gd name="T6" fmla="*/ 3 w 10"/>
                    <a:gd name="T7" fmla="*/ 16 h 26"/>
                    <a:gd name="T8" fmla="*/ 5 w 10"/>
                    <a:gd name="T9" fmla="*/ 24 h 26"/>
                    <a:gd name="T10" fmla="*/ 10 w 10"/>
                    <a:gd name="T11" fmla="*/ 26 h 26"/>
                    <a:gd name="T12" fmla="*/ 8 w 10"/>
                    <a:gd name="T13" fmla="*/ 24 h 26"/>
                    <a:gd name="T14" fmla="*/ 8 w 10"/>
                    <a:gd name="T15" fmla="*/ 21 h 26"/>
                    <a:gd name="T16" fmla="*/ 5 w 10"/>
                    <a:gd name="T17" fmla="*/ 13 h 26"/>
                    <a:gd name="T18" fmla="*/ 5 w 10"/>
                    <a:gd name="T19" fmla="*/ 8 h 26"/>
                    <a:gd name="T20" fmla="*/ 5 w 10"/>
                    <a:gd name="T21" fmla="*/ 6 h 26"/>
                    <a:gd name="T22" fmla="*/ 5 w 10"/>
                    <a:gd name="T23" fmla="*/ 6 h 26"/>
                    <a:gd name="T24" fmla="*/ 3 w 10"/>
                    <a:gd name="T25" fmla="*/ 0 h 2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26"/>
                    <a:gd name="T41" fmla="*/ 10 w 10"/>
                    <a:gd name="T42" fmla="*/ 26 h 2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2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8"/>
                      </a:lnTo>
                      <a:lnTo>
                        <a:pt x="3" y="16"/>
                      </a:lnTo>
                      <a:lnTo>
                        <a:pt x="5" y="24"/>
                      </a:lnTo>
                      <a:lnTo>
                        <a:pt x="10" y="26"/>
                      </a:lnTo>
                      <a:lnTo>
                        <a:pt x="8" y="24"/>
                      </a:lnTo>
                      <a:lnTo>
                        <a:pt x="8" y="21"/>
                      </a:lnTo>
                      <a:lnTo>
                        <a:pt x="5" y="13"/>
                      </a:lnTo>
                      <a:lnTo>
                        <a:pt x="5" y="8"/>
                      </a:lnTo>
                      <a:lnTo>
                        <a:pt x="5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12" name="Freeform 644"/>
                <p:cNvSpPr>
                  <a:spLocks noChangeAspect="1"/>
                </p:cNvSpPr>
                <p:nvPr/>
              </p:nvSpPr>
              <p:spPr bwMode="auto">
                <a:xfrm>
                  <a:off x="5457" y="1896"/>
                  <a:ext cx="23" cy="8"/>
                </a:xfrm>
                <a:custGeom>
                  <a:avLst/>
                  <a:gdLst>
                    <a:gd name="T0" fmla="*/ 23 w 23"/>
                    <a:gd name="T1" fmla="*/ 2 h 8"/>
                    <a:gd name="T2" fmla="*/ 23 w 23"/>
                    <a:gd name="T3" fmla="*/ 0 h 8"/>
                    <a:gd name="T4" fmla="*/ 13 w 23"/>
                    <a:gd name="T5" fmla="*/ 2 h 8"/>
                    <a:gd name="T6" fmla="*/ 0 w 23"/>
                    <a:gd name="T7" fmla="*/ 2 h 8"/>
                    <a:gd name="T8" fmla="*/ 2 w 23"/>
                    <a:gd name="T9" fmla="*/ 8 h 8"/>
                    <a:gd name="T10" fmla="*/ 13 w 23"/>
                    <a:gd name="T11" fmla="*/ 5 h 8"/>
                    <a:gd name="T12" fmla="*/ 23 w 23"/>
                    <a:gd name="T13" fmla="*/ 2 h 8"/>
                    <a:gd name="T14" fmla="*/ 20 w 23"/>
                    <a:gd name="T15" fmla="*/ 2 h 8"/>
                    <a:gd name="T16" fmla="*/ 23 w 23"/>
                    <a:gd name="T17" fmla="*/ 2 h 8"/>
                    <a:gd name="T18" fmla="*/ 23 w 23"/>
                    <a:gd name="T19" fmla="*/ 0 h 8"/>
                    <a:gd name="T20" fmla="*/ 23 w 23"/>
                    <a:gd name="T21" fmla="*/ 0 h 8"/>
                    <a:gd name="T22" fmla="*/ 23 w 23"/>
                    <a:gd name="T23" fmla="*/ 2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3"/>
                    <a:gd name="T37" fmla="*/ 0 h 8"/>
                    <a:gd name="T38" fmla="*/ 23 w 23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3" h="8">
                      <a:moveTo>
                        <a:pt x="23" y="2"/>
                      </a:moveTo>
                      <a:lnTo>
                        <a:pt x="23" y="0"/>
                      </a:lnTo>
                      <a:lnTo>
                        <a:pt x="13" y="2"/>
                      </a:lnTo>
                      <a:lnTo>
                        <a:pt x="0" y="2"/>
                      </a:lnTo>
                      <a:lnTo>
                        <a:pt x="2" y="8"/>
                      </a:lnTo>
                      <a:lnTo>
                        <a:pt x="13" y="5"/>
                      </a:lnTo>
                      <a:lnTo>
                        <a:pt x="23" y="2"/>
                      </a:lnTo>
                      <a:lnTo>
                        <a:pt x="20" y="2"/>
                      </a:lnTo>
                      <a:lnTo>
                        <a:pt x="23" y="2"/>
                      </a:lnTo>
                      <a:lnTo>
                        <a:pt x="23" y="0"/>
                      </a:lnTo>
                      <a:lnTo>
                        <a:pt x="23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13" name="Freeform 645"/>
                <p:cNvSpPr>
                  <a:spLocks noChangeAspect="1"/>
                </p:cNvSpPr>
                <p:nvPr/>
              </p:nvSpPr>
              <p:spPr bwMode="auto">
                <a:xfrm>
                  <a:off x="5451" y="1938"/>
                  <a:ext cx="24" cy="23"/>
                </a:xfrm>
                <a:custGeom>
                  <a:avLst/>
                  <a:gdLst>
                    <a:gd name="T0" fmla="*/ 21 w 24"/>
                    <a:gd name="T1" fmla="*/ 0 h 23"/>
                    <a:gd name="T2" fmla="*/ 24 w 24"/>
                    <a:gd name="T3" fmla="*/ 2 h 23"/>
                    <a:gd name="T4" fmla="*/ 24 w 24"/>
                    <a:gd name="T5" fmla="*/ 7 h 23"/>
                    <a:gd name="T6" fmla="*/ 8 w 24"/>
                    <a:gd name="T7" fmla="*/ 18 h 23"/>
                    <a:gd name="T8" fmla="*/ 0 w 24"/>
                    <a:gd name="T9" fmla="*/ 23 h 23"/>
                    <a:gd name="T10" fmla="*/ 0 w 24"/>
                    <a:gd name="T11" fmla="*/ 20 h 23"/>
                    <a:gd name="T12" fmla="*/ 3 w 24"/>
                    <a:gd name="T13" fmla="*/ 13 h 23"/>
                    <a:gd name="T14" fmla="*/ 6 w 24"/>
                    <a:gd name="T15" fmla="*/ 7 h 23"/>
                    <a:gd name="T16" fmla="*/ 11 w 24"/>
                    <a:gd name="T17" fmla="*/ 5 h 23"/>
                    <a:gd name="T18" fmla="*/ 16 w 24"/>
                    <a:gd name="T19" fmla="*/ 2 h 23"/>
                    <a:gd name="T20" fmla="*/ 21 w 24"/>
                    <a:gd name="T21" fmla="*/ 0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"/>
                    <a:gd name="T34" fmla="*/ 0 h 23"/>
                    <a:gd name="T35" fmla="*/ 24 w 24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" h="23">
                      <a:moveTo>
                        <a:pt x="21" y="0"/>
                      </a:moveTo>
                      <a:lnTo>
                        <a:pt x="24" y="2"/>
                      </a:lnTo>
                      <a:lnTo>
                        <a:pt x="24" y="7"/>
                      </a:lnTo>
                      <a:lnTo>
                        <a:pt x="8" y="18"/>
                      </a:lnTo>
                      <a:lnTo>
                        <a:pt x="0" y="23"/>
                      </a:lnTo>
                      <a:lnTo>
                        <a:pt x="0" y="20"/>
                      </a:lnTo>
                      <a:lnTo>
                        <a:pt x="3" y="13"/>
                      </a:lnTo>
                      <a:lnTo>
                        <a:pt x="6" y="7"/>
                      </a:lnTo>
                      <a:lnTo>
                        <a:pt x="11" y="5"/>
                      </a:lnTo>
                      <a:lnTo>
                        <a:pt x="16" y="2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14" name="Freeform 646"/>
                <p:cNvSpPr>
                  <a:spLocks noChangeAspect="1"/>
                </p:cNvSpPr>
                <p:nvPr/>
              </p:nvSpPr>
              <p:spPr bwMode="auto">
                <a:xfrm>
                  <a:off x="5470" y="1935"/>
                  <a:ext cx="7" cy="13"/>
                </a:xfrm>
                <a:custGeom>
                  <a:avLst/>
                  <a:gdLst>
                    <a:gd name="T0" fmla="*/ 5 w 7"/>
                    <a:gd name="T1" fmla="*/ 13 h 13"/>
                    <a:gd name="T2" fmla="*/ 5 w 7"/>
                    <a:gd name="T3" fmla="*/ 13 h 13"/>
                    <a:gd name="T4" fmla="*/ 7 w 7"/>
                    <a:gd name="T5" fmla="*/ 5 h 13"/>
                    <a:gd name="T6" fmla="*/ 5 w 7"/>
                    <a:gd name="T7" fmla="*/ 0 h 13"/>
                    <a:gd name="T8" fmla="*/ 0 w 7"/>
                    <a:gd name="T9" fmla="*/ 3 h 13"/>
                    <a:gd name="T10" fmla="*/ 2 w 7"/>
                    <a:gd name="T11" fmla="*/ 5 h 13"/>
                    <a:gd name="T12" fmla="*/ 2 w 7"/>
                    <a:gd name="T13" fmla="*/ 8 h 13"/>
                    <a:gd name="T14" fmla="*/ 2 w 7"/>
                    <a:gd name="T15" fmla="*/ 8 h 13"/>
                    <a:gd name="T16" fmla="*/ 5 w 7"/>
                    <a:gd name="T17" fmla="*/ 1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13"/>
                    <a:gd name="T29" fmla="*/ 7 w 7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13">
                      <a:moveTo>
                        <a:pt x="5" y="13"/>
                      </a:moveTo>
                      <a:lnTo>
                        <a:pt x="5" y="13"/>
                      </a:lnTo>
                      <a:lnTo>
                        <a:pt x="7" y="5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2" y="8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15" name="Freeform 647"/>
                <p:cNvSpPr>
                  <a:spLocks noChangeAspect="1"/>
                </p:cNvSpPr>
                <p:nvPr/>
              </p:nvSpPr>
              <p:spPr bwMode="auto">
                <a:xfrm>
                  <a:off x="5449" y="1943"/>
                  <a:ext cx="26" cy="21"/>
                </a:xfrm>
                <a:custGeom>
                  <a:avLst/>
                  <a:gdLst>
                    <a:gd name="T0" fmla="*/ 2 w 26"/>
                    <a:gd name="T1" fmla="*/ 21 h 21"/>
                    <a:gd name="T2" fmla="*/ 0 w 26"/>
                    <a:gd name="T3" fmla="*/ 21 h 21"/>
                    <a:gd name="T4" fmla="*/ 13 w 26"/>
                    <a:gd name="T5" fmla="*/ 15 h 21"/>
                    <a:gd name="T6" fmla="*/ 26 w 26"/>
                    <a:gd name="T7" fmla="*/ 5 h 21"/>
                    <a:gd name="T8" fmla="*/ 23 w 26"/>
                    <a:gd name="T9" fmla="*/ 0 h 21"/>
                    <a:gd name="T10" fmla="*/ 10 w 26"/>
                    <a:gd name="T11" fmla="*/ 10 h 21"/>
                    <a:gd name="T12" fmla="*/ 2 w 26"/>
                    <a:gd name="T13" fmla="*/ 15 h 21"/>
                    <a:gd name="T14" fmla="*/ 2 w 26"/>
                    <a:gd name="T15" fmla="*/ 15 h 21"/>
                    <a:gd name="T16" fmla="*/ 2 w 26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21"/>
                    <a:gd name="T29" fmla="*/ 26 w 26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21">
                      <a:moveTo>
                        <a:pt x="2" y="21"/>
                      </a:moveTo>
                      <a:lnTo>
                        <a:pt x="0" y="21"/>
                      </a:lnTo>
                      <a:lnTo>
                        <a:pt x="13" y="15"/>
                      </a:lnTo>
                      <a:lnTo>
                        <a:pt x="26" y="5"/>
                      </a:lnTo>
                      <a:lnTo>
                        <a:pt x="23" y="0"/>
                      </a:lnTo>
                      <a:lnTo>
                        <a:pt x="10" y="10"/>
                      </a:lnTo>
                      <a:lnTo>
                        <a:pt x="2" y="15"/>
                      </a:lnTo>
                      <a:lnTo>
                        <a:pt x="2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16" name="Freeform 648"/>
                <p:cNvSpPr>
                  <a:spLocks noChangeAspect="1"/>
                </p:cNvSpPr>
                <p:nvPr/>
              </p:nvSpPr>
              <p:spPr bwMode="auto">
                <a:xfrm>
                  <a:off x="5449" y="1940"/>
                  <a:ext cx="13" cy="24"/>
                </a:xfrm>
                <a:custGeom>
                  <a:avLst/>
                  <a:gdLst>
                    <a:gd name="T0" fmla="*/ 13 w 13"/>
                    <a:gd name="T1" fmla="*/ 0 h 24"/>
                    <a:gd name="T2" fmla="*/ 13 w 13"/>
                    <a:gd name="T3" fmla="*/ 0 h 24"/>
                    <a:gd name="T4" fmla="*/ 5 w 13"/>
                    <a:gd name="T5" fmla="*/ 5 h 24"/>
                    <a:gd name="T6" fmla="*/ 2 w 13"/>
                    <a:gd name="T7" fmla="*/ 11 h 24"/>
                    <a:gd name="T8" fmla="*/ 0 w 13"/>
                    <a:gd name="T9" fmla="*/ 18 h 24"/>
                    <a:gd name="T10" fmla="*/ 2 w 13"/>
                    <a:gd name="T11" fmla="*/ 24 h 24"/>
                    <a:gd name="T12" fmla="*/ 2 w 13"/>
                    <a:gd name="T13" fmla="*/ 18 h 24"/>
                    <a:gd name="T14" fmla="*/ 5 w 13"/>
                    <a:gd name="T15" fmla="*/ 18 h 24"/>
                    <a:gd name="T16" fmla="*/ 5 w 13"/>
                    <a:gd name="T17" fmla="*/ 13 h 24"/>
                    <a:gd name="T18" fmla="*/ 10 w 13"/>
                    <a:gd name="T19" fmla="*/ 8 h 24"/>
                    <a:gd name="T20" fmla="*/ 13 w 13"/>
                    <a:gd name="T21" fmla="*/ 5 h 24"/>
                    <a:gd name="T22" fmla="*/ 13 w 13"/>
                    <a:gd name="T23" fmla="*/ 5 h 24"/>
                    <a:gd name="T24" fmla="*/ 13 w 13"/>
                    <a:gd name="T25" fmla="*/ 0 h 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"/>
                    <a:gd name="T40" fmla="*/ 0 h 24"/>
                    <a:gd name="T41" fmla="*/ 13 w 13"/>
                    <a:gd name="T42" fmla="*/ 24 h 2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" h="24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5" y="5"/>
                      </a:lnTo>
                      <a:lnTo>
                        <a:pt x="2" y="11"/>
                      </a:lnTo>
                      <a:lnTo>
                        <a:pt x="0" y="18"/>
                      </a:lnTo>
                      <a:lnTo>
                        <a:pt x="2" y="24"/>
                      </a:lnTo>
                      <a:lnTo>
                        <a:pt x="2" y="18"/>
                      </a:lnTo>
                      <a:lnTo>
                        <a:pt x="5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3" y="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17" name="Freeform 649"/>
                <p:cNvSpPr>
                  <a:spLocks noChangeAspect="1"/>
                </p:cNvSpPr>
                <p:nvPr/>
              </p:nvSpPr>
              <p:spPr bwMode="auto">
                <a:xfrm>
                  <a:off x="5462" y="1935"/>
                  <a:ext cx="13" cy="10"/>
                </a:xfrm>
                <a:custGeom>
                  <a:avLst/>
                  <a:gdLst>
                    <a:gd name="T0" fmla="*/ 13 w 13"/>
                    <a:gd name="T1" fmla="*/ 0 h 10"/>
                    <a:gd name="T2" fmla="*/ 8 w 13"/>
                    <a:gd name="T3" fmla="*/ 3 h 10"/>
                    <a:gd name="T4" fmla="*/ 5 w 13"/>
                    <a:gd name="T5" fmla="*/ 5 h 10"/>
                    <a:gd name="T6" fmla="*/ 0 w 13"/>
                    <a:gd name="T7" fmla="*/ 5 h 10"/>
                    <a:gd name="T8" fmla="*/ 0 w 13"/>
                    <a:gd name="T9" fmla="*/ 10 h 10"/>
                    <a:gd name="T10" fmla="*/ 5 w 13"/>
                    <a:gd name="T11" fmla="*/ 8 h 10"/>
                    <a:gd name="T12" fmla="*/ 13 w 13"/>
                    <a:gd name="T13" fmla="*/ 3 h 10"/>
                    <a:gd name="T14" fmla="*/ 8 w 13"/>
                    <a:gd name="T15" fmla="*/ 3 h 10"/>
                    <a:gd name="T16" fmla="*/ 13 w 13"/>
                    <a:gd name="T17" fmla="*/ 0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0"/>
                    <a:gd name="T29" fmla="*/ 13 w 13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0">
                      <a:moveTo>
                        <a:pt x="13" y="0"/>
                      </a:move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8"/>
                      </a:lnTo>
                      <a:lnTo>
                        <a:pt x="13" y="3"/>
                      </a:lnTo>
                      <a:lnTo>
                        <a:pt x="8" y="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18" name="Freeform 650"/>
                <p:cNvSpPr>
                  <a:spLocks noChangeAspect="1"/>
                </p:cNvSpPr>
                <p:nvPr/>
              </p:nvSpPr>
              <p:spPr bwMode="auto">
                <a:xfrm>
                  <a:off x="5477" y="1791"/>
                  <a:ext cx="14" cy="21"/>
                </a:xfrm>
                <a:custGeom>
                  <a:avLst/>
                  <a:gdLst>
                    <a:gd name="T0" fmla="*/ 11 w 14"/>
                    <a:gd name="T1" fmla="*/ 21 h 21"/>
                    <a:gd name="T2" fmla="*/ 6 w 14"/>
                    <a:gd name="T3" fmla="*/ 21 h 21"/>
                    <a:gd name="T4" fmla="*/ 0 w 14"/>
                    <a:gd name="T5" fmla="*/ 16 h 21"/>
                    <a:gd name="T6" fmla="*/ 6 w 14"/>
                    <a:gd name="T7" fmla="*/ 8 h 21"/>
                    <a:gd name="T8" fmla="*/ 14 w 14"/>
                    <a:gd name="T9" fmla="*/ 3 h 21"/>
                    <a:gd name="T10" fmla="*/ 14 w 14"/>
                    <a:gd name="T11" fmla="*/ 0 h 21"/>
                    <a:gd name="T12" fmla="*/ 14 w 14"/>
                    <a:gd name="T13" fmla="*/ 5 h 21"/>
                    <a:gd name="T14" fmla="*/ 11 w 14"/>
                    <a:gd name="T15" fmla="*/ 13 h 21"/>
                    <a:gd name="T16" fmla="*/ 11 w 14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21"/>
                    <a:gd name="T29" fmla="*/ 14 w 14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21">
                      <a:moveTo>
                        <a:pt x="11" y="21"/>
                      </a:moveTo>
                      <a:lnTo>
                        <a:pt x="6" y="21"/>
                      </a:lnTo>
                      <a:lnTo>
                        <a:pt x="0" y="16"/>
                      </a:lnTo>
                      <a:lnTo>
                        <a:pt x="6" y="8"/>
                      </a:lnTo>
                      <a:lnTo>
                        <a:pt x="14" y="3"/>
                      </a:lnTo>
                      <a:lnTo>
                        <a:pt x="14" y="0"/>
                      </a:lnTo>
                      <a:lnTo>
                        <a:pt x="14" y="5"/>
                      </a:lnTo>
                      <a:lnTo>
                        <a:pt x="11" y="13"/>
                      </a:lnTo>
                      <a:lnTo>
                        <a:pt x="11" y="21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19" name="Freeform 651"/>
                <p:cNvSpPr>
                  <a:spLocks noChangeAspect="1"/>
                </p:cNvSpPr>
                <p:nvPr/>
              </p:nvSpPr>
              <p:spPr bwMode="auto">
                <a:xfrm>
                  <a:off x="5477" y="1807"/>
                  <a:ext cx="11" cy="8"/>
                </a:xfrm>
                <a:custGeom>
                  <a:avLst/>
                  <a:gdLst>
                    <a:gd name="T0" fmla="*/ 0 w 11"/>
                    <a:gd name="T1" fmla="*/ 0 h 8"/>
                    <a:gd name="T2" fmla="*/ 0 w 11"/>
                    <a:gd name="T3" fmla="*/ 0 h 8"/>
                    <a:gd name="T4" fmla="*/ 6 w 11"/>
                    <a:gd name="T5" fmla="*/ 5 h 8"/>
                    <a:gd name="T6" fmla="*/ 11 w 11"/>
                    <a:gd name="T7" fmla="*/ 8 h 8"/>
                    <a:gd name="T8" fmla="*/ 11 w 11"/>
                    <a:gd name="T9" fmla="*/ 3 h 8"/>
                    <a:gd name="T10" fmla="*/ 8 w 11"/>
                    <a:gd name="T11" fmla="*/ 3 h 8"/>
                    <a:gd name="T12" fmla="*/ 3 w 11"/>
                    <a:gd name="T13" fmla="*/ 0 h 8"/>
                    <a:gd name="T14" fmla="*/ 3 w 11"/>
                    <a:gd name="T15" fmla="*/ 0 h 8"/>
                    <a:gd name="T16" fmla="*/ 0 w 11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8"/>
                    <a:gd name="T29" fmla="*/ 11 w 11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1" y="8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20" name="Freeform 652"/>
                <p:cNvSpPr>
                  <a:spLocks noChangeAspect="1"/>
                </p:cNvSpPr>
                <p:nvPr/>
              </p:nvSpPr>
              <p:spPr bwMode="auto">
                <a:xfrm>
                  <a:off x="5477" y="1794"/>
                  <a:ext cx="14" cy="13"/>
                </a:xfrm>
                <a:custGeom>
                  <a:avLst/>
                  <a:gdLst>
                    <a:gd name="T0" fmla="*/ 11 w 14"/>
                    <a:gd name="T1" fmla="*/ 0 h 13"/>
                    <a:gd name="T2" fmla="*/ 11 w 14"/>
                    <a:gd name="T3" fmla="*/ 0 h 13"/>
                    <a:gd name="T4" fmla="*/ 6 w 14"/>
                    <a:gd name="T5" fmla="*/ 5 h 13"/>
                    <a:gd name="T6" fmla="*/ 0 w 14"/>
                    <a:gd name="T7" fmla="*/ 13 h 13"/>
                    <a:gd name="T8" fmla="*/ 3 w 14"/>
                    <a:gd name="T9" fmla="*/ 13 h 13"/>
                    <a:gd name="T10" fmla="*/ 8 w 14"/>
                    <a:gd name="T11" fmla="*/ 8 h 13"/>
                    <a:gd name="T12" fmla="*/ 14 w 14"/>
                    <a:gd name="T13" fmla="*/ 0 h 13"/>
                    <a:gd name="T14" fmla="*/ 14 w 14"/>
                    <a:gd name="T15" fmla="*/ 0 h 13"/>
                    <a:gd name="T16" fmla="*/ 11 w 14"/>
                    <a:gd name="T17" fmla="*/ 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13"/>
                    <a:gd name="T29" fmla="*/ 14 w 14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13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0" y="13"/>
                      </a:lnTo>
                      <a:lnTo>
                        <a:pt x="3" y="13"/>
                      </a:lnTo>
                      <a:lnTo>
                        <a:pt x="8" y="8"/>
                      </a:lnTo>
                      <a:lnTo>
                        <a:pt x="14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21" name="Freeform 653"/>
                <p:cNvSpPr>
                  <a:spLocks noChangeAspect="1"/>
                </p:cNvSpPr>
                <p:nvPr/>
              </p:nvSpPr>
              <p:spPr bwMode="auto">
                <a:xfrm>
                  <a:off x="5488" y="1791"/>
                  <a:ext cx="5" cy="8"/>
                </a:xfrm>
                <a:custGeom>
                  <a:avLst/>
                  <a:gdLst>
                    <a:gd name="T0" fmla="*/ 5 w 5"/>
                    <a:gd name="T1" fmla="*/ 8 h 8"/>
                    <a:gd name="T2" fmla="*/ 5 w 5"/>
                    <a:gd name="T3" fmla="*/ 8 h 8"/>
                    <a:gd name="T4" fmla="*/ 5 w 5"/>
                    <a:gd name="T5" fmla="*/ 0 h 8"/>
                    <a:gd name="T6" fmla="*/ 0 w 5"/>
                    <a:gd name="T7" fmla="*/ 3 h 8"/>
                    <a:gd name="T8" fmla="*/ 3 w 5"/>
                    <a:gd name="T9" fmla="*/ 3 h 8"/>
                    <a:gd name="T10" fmla="*/ 3 w 5"/>
                    <a:gd name="T11" fmla="*/ 3 h 8"/>
                    <a:gd name="T12" fmla="*/ 3 w 5"/>
                    <a:gd name="T13" fmla="*/ 5 h 8"/>
                    <a:gd name="T14" fmla="*/ 3 w 5"/>
                    <a:gd name="T15" fmla="*/ 5 h 8"/>
                    <a:gd name="T16" fmla="*/ 5 w 5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8"/>
                    <a:gd name="T29" fmla="*/ 5 w 5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8">
                      <a:moveTo>
                        <a:pt x="5" y="8"/>
                      </a:moveTo>
                      <a:lnTo>
                        <a:pt x="5" y="8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22" name="Freeform 654"/>
                <p:cNvSpPr>
                  <a:spLocks noChangeAspect="1"/>
                </p:cNvSpPr>
                <p:nvPr/>
              </p:nvSpPr>
              <p:spPr bwMode="auto">
                <a:xfrm>
                  <a:off x="5485" y="1796"/>
                  <a:ext cx="8" cy="19"/>
                </a:xfrm>
                <a:custGeom>
                  <a:avLst/>
                  <a:gdLst>
                    <a:gd name="T0" fmla="*/ 3 w 8"/>
                    <a:gd name="T1" fmla="*/ 19 h 19"/>
                    <a:gd name="T2" fmla="*/ 6 w 8"/>
                    <a:gd name="T3" fmla="*/ 14 h 19"/>
                    <a:gd name="T4" fmla="*/ 6 w 8"/>
                    <a:gd name="T5" fmla="*/ 8 h 19"/>
                    <a:gd name="T6" fmla="*/ 8 w 8"/>
                    <a:gd name="T7" fmla="*/ 3 h 19"/>
                    <a:gd name="T8" fmla="*/ 6 w 8"/>
                    <a:gd name="T9" fmla="*/ 0 h 19"/>
                    <a:gd name="T10" fmla="*/ 0 w 8"/>
                    <a:gd name="T11" fmla="*/ 8 h 19"/>
                    <a:gd name="T12" fmla="*/ 0 w 8"/>
                    <a:gd name="T13" fmla="*/ 16 h 19"/>
                    <a:gd name="T14" fmla="*/ 3 w 8"/>
                    <a:gd name="T15" fmla="*/ 14 h 19"/>
                    <a:gd name="T16" fmla="*/ 3 w 8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9"/>
                    <a:gd name="T29" fmla="*/ 8 w 8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9">
                      <a:moveTo>
                        <a:pt x="3" y="19"/>
                      </a:moveTo>
                      <a:lnTo>
                        <a:pt x="6" y="14"/>
                      </a:lnTo>
                      <a:lnTo>
                        <a:pt x="6" y="8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3" y="14"/>
                      </a:lnTo>
                      <a:lnTo>
                        <a:pt x="3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23" name="Freeform 655"/>
                <p:cNvSpPr>
                  <a:spLocks noChangeAspect="1"/>
                </p:cNvSpPr>
                <p:nvPr/>
              </p:nvSpPr>
              <p:spPr bwMode="auto">
                <a:xfrm>
                  <a:off x="5480" y="1841"/>
                  <a:ext cx="16" cy="3"/>
                </a:xfrm>
                <a:custGeom>
                  <a:avLst/>
                  <a:gdLst>
                    <a:gd name="T0" fmla="*/ 13 w 16"/>
                    <a:gd name="T1" fmla="*/ 3 h 3"/>
                    <a:gd name="T2" fmla="*/ 5 w 16"/>
                    <a:gd name="T3" fmla="*/ 3 h 3"/>
                    <a:gd name="T4" fmla="*/ 0 w 16"/>
                    <a:gd name="T5" fmla="*/ 3 h 3"/>
                    <a:gd name="T6" fmla="*/ 0 w 16"/>
                    <a:gd name="T7" fmla="*/ 0 h 3"/>
                    <a:gd name="T8" fmla="*/ 0 w 16"/>
                    <a:gd name="T9" fmla="*/ 0 h 3"/>
                    <a:gd name="T10" fmla="*/ 3 w 16"/>
                    <a:gd name="T11" fmla="*/ 0 h 3"/>
                    <a:gd name="T12" fmla="*/ 11 w 16"/>
                    <a:gd name="T13" fmla="*/ 0 h 3"/>
                    <a:gd name="T14" fmla="*/ 16 w 16"/>
                    <a:gd name="T15" fmla="*/ 0 h 3"/>
                    <a:gd name="T16" fmla="*/ 13 w 16"/>
                    <a:gd name="T17" fmla="*/ 3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3"/>
                    <a:gd name="T29" fmla="*/ 16 w 16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3">
                      <a:moveTo>
                        <a:pt x="13" y="3"/>
                      </a:move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24" name="Freeform 656"/>
                <p:cNvSpPr>
                  <a:spLocks noChangeAspect="1"/>
                </p:cNvSpPr>
                <p:nvPr/>
              </p:nvSpPr>
              <p:spPr bwMode="auto">
                <a:xfrm>
                  <a:off x="5477" y="1841"/>
                  <a:ext cx="16" cy="5"/>
                </a:xfrm>
                <a:custGeom>
                  <a:avLst/>
                  <a:gdLst>
                    <a:gd name="T0" fmla="*/ 0 w 16"/>
                    <a:gd name="T1" fmla="*/ 3 h 5"/>
                    <a:gd name="T2" fmla="*/ 0 w 16"/>
                    <a:gd name="T3" fmla="*/ 3 h 5"/>
                    <a:gd name="T4" fmla="*/ 8 w 16"/>
                    <a:gd name="T5" fmla="*/ 5 h 5"/>
                    <a:gd name="T6" fmla="*/ 16 w 16"/>
                    <a:gd name="T7" fmla="*/ 5 h 5"/>
                    <a:gd name="T8" fmla="*/ 16 w 16"/>
                    <a:gd name="T9" fmla="*/ 0 h 5"/>
                    <a:gd name="T10" fmla="*/ 8 w 16"/>
                    <a:gd name="T11" fmla="*/ 3 h 5"/>
                    <a:gd name="T12" fmla="*/ 3 w 16"/>
                    <a:gd name="T13" fmla="*/ 3 h 5"/>
                    <a:gd name="T14" fmla="*/ 3 w 16"/>
                    <a:gd name="T15" fmla="*/ 3 h 5"/>
                    <a:gd name="T16" fmla="*/ 0 w 16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5"/>
                    <a:gd name="T29" fmla="*/ 16 w 16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5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8" y="3"/>
                      </a:lnTo>
                      <a:lnTo>
                        <a:pt x="3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25" name="Freeform 657"/>
                <p:cNvSpPr>
                  <a:spLocks noChangeAspect="1"/>
                </p:cNvSpPr>
                <p:nvPr/>
              </p:nvSpPr>
              <p:spPr bwMode="auto">
                <a:xfrm>
                  <a:off x="5477" y="1838"/>
                  <a:ext cx="6" cy="6"/>
                </a:xfrm>
                <a:custGeom>
                  <a:avLst/>
                  <a:gdLst>
                    <a:gd name="T0" fmla="*/ 3 w 6"/>
                    <a:gd name="T1" fmla="*/ 0 h 6"/>
                    <a:gd name="T2" fmla="*/ 3 w 6"/>
                    <a:gd name="T3" fmla="*/ 0 h 6"/>
                    <a:gd name="T4" fmla="*/ 0 w 6"/>
                    <a:gd name="T5" fmla="*/ 3 h 6"/>
                    <a:gd name="T6" fmla="*/ 0 w 6"/>
                    <a:gd name="T7" fmla="*/ 6 h 6"/>
                    <a:gd name="T8" fmla="*/ 3 w 6"/>
                    <a:gd name="T9" fmla="*/ 6 h 6"/>
                    <a:gd name="T10" fmla="*/ 6 w 6"/>
                    <a:gd name="T11" fmla="*/ 6 h 6"/>
                    <a:gd name="T12" fmla="*/ 6 w 6"/>
                    <a:gd name="T13" fmla="*/ 6 h 6"/>
                    <a:gd name="T14" fmla="*/ 3 w 6"/>
                    <a:gd name="T15" fmla="*/ 6 h 6"/>
                    <a:gd name="T16" fmla="*/ 3 w 6"/>
                    <a:gd name="T17" fmla="*/ 0 h 6"/>
                    <a:gd name="T18" fmla="*/ 3 w 6"/>
                    <a:gd name="T19" fmla="*/ 0 h 6"/>
                    <a:gd name="T20" fmla="*/ 3 w 6"/>
                    <a:gd name="T21" fmla="*/ 0 h 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"/>
                    <a:gd name="T34" fmla="*/ 0 h 6"/>
                    <a:gd name="T35" fmla="*/ 6 w 6"/>
                    <a:gd name="T36" fmla="*/ 6 h 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" h="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26" name="Freeform 658"/>
                <p:cNvSpPr>
                  <a:spLocks noChangeAspect="1"/>
                </p:cNvSpPr>
                <p:nvPr/>
              </p:nvSpPr>
              <p:spPr bwMode="auto">
                <a:xfrm>
                  <a:off x="5480" y="1838"/>
                  <a:ext cx="13" cy="6"/>
                </a:xfrm>
                <a:custGeom>
                  <a:avLst/>
                  <a:gdLst>
                    <a:gd name="T0" fmla="*/ 11 w 13"/>
                    <a:gd name="T1" fmla="*/ 0 h 6"/>
                    <a:gd name="T2" fmla="*/ 11 w 13"/>
                    <a:gd name="T3" fmla="*/ 0 h 6"/>
                    <a:gd name="T4" fmla="*/ 3 w 13"/>
                    <a:gd name="T5" fmla="*/ 3 h 6"/>
                    <a:gd name="T6" fmla="*/ 0 w 13"/>
                    <a:gd name="T7" fmla="*/ 0 h 6"/>
                    <a:gd name="T8" fmla="*/ 0 w 13"/>
                    <a:gd name="T9" fmla="*/ 6 h 6"/>
                    <a:gd name="T10" fmla="*/ 3 w 13"/>
                    <a:gd name="T11" fmla="*/ 6 h 6"/>
                    <a:gd name="T12" fmla="*/ 13 w 13"/>
                    <a:gd name="T13" fmla="*/ 6 h 6"/>
                    <a:gd name="T14" fmla="*/ 13 w 13"/>
                    <a:gd name="T15" fmla="*/ 6 h 6"/>
                    <a:gd name="T16" fmla="*/ 11 w 13"/>
                    <a:gd name="T17" fmla="*/ 0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6"/>
                    <a:gd name="T29" fmla="*/ 13 w 13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6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13" y="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27" name="Freeform 659"/>
                <p:cNvSpPr>
                  <a:spLocks noChangeAspect="1"/>
                </p:cNvSpPr>
                <p:nvPr/>
              </p:nvSpPr>
              <p:spPr bwMode="auto">
                <a:xfrm>
                  <a:off x="5491" y="1838"/>
                  <a:ext cx="5" cy="8"/>
                </a:xfrm>
                <a:custGeom>
                  <a:avLst/>
                  <a:gdLst>
                    <a:gd name="T0" fmla="*/ 2 w 5"/>
                    <a:gd name="T1" fmla="*/ 8 h 8"/>
                    <a:gd name="T2" fmla="*/ 2 w 5"/>
                    <a:gd name="T3" fmla="*/ 8 h 8"/>
                    <a:gd name="T4" fmla="*/ 5 w 5"/>
                    <a:gd name="T5" fmla="*/ 3 h 8"/>
                    <a:gd name="T6" fmla="*/ 0 w 5"/>
                    <a:gd name="T7" fmla="*/ 0 h 8"/>
                    <a:gd name="T8" fmla="*/ 2 w 5"/>
                    <a:gd name="T9" fmla="*/ 6 h 8"/>
                    <a:gd name="T10" fmla="*/ 2 w 5"/>
                    <a:gd name="T11" fmla="*/ 6 h 8"/>
                    <a:gd name="T12" fmla="*/ 0 w 5"/>
                    <a:gd name="T13" fmla="*/ 3 h 8"/>
                    <a:gd name="T14" fmla="*/ 2 w 5"/>
                    <a:gd name="T15" fmla="*/ 3 h 8"/>
                    <a:gd name="T16" fmla="*/ 2 w 5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8"/>
                    <a:gd name="T29" fmla="*/ 5 w 5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8">
                      <a:moveTo>
                        <a:pt x="2" y="8"/>
                      </a:moveTo>
                      <a:lnTo>
                        <a:pt x="2" y="8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28" name="Freeform 660"/>
                <p:cNvSpPr>
                  <a:spLocks noChangeAspect="1"/>
                </p:cNvSpPr>
                <p:nvPr/>
              </p:nvSpPr>
              <p:spPr bwMode="auto">
                <a:xfrm>
                  <a:off x="5543" y="1867"/>
                  <a:ext cx="15" cy="16"/>
                </a:xfrm>
                <a:custGeom>
                  <a:avLst/>
                  <a:gdLst>
                    <a:gd name="T0" fmla="*/ 2 w 15"/>
                    <a:gd name="T1" fmla="*/ 3 h 16"/>
                    <a:gd name="T2" fmla="*/ 0 w 15"/>
                    <a:gd name="T3" fmla="*/ 5 h 16"/>
                    <a:gd name="T4" fmla="*/ 0 w 15"/>
                    <a:gd name="T5" fmla="*/ 10 h 16"/>
                    <a:gd name="T6" fmla="*/ 2 w 15"/>
                    <a:gd name="T7" fmla="*/ 13 h 16"/>
                    <a:gd name="T8" fmla="*/ 2 w 15"/>
                    <a:gd name="T9" fmla="*/ 13 h 16"/>
                    <a:gd name="T10" fmla="*/ 5 w 15"/>
                    <a:gd name="T11" fmla="*/ 16 h 16"/>
                    <a:gd name="T12" fmla="*/ 10 w 15"/>
                    <a:gd name="T13" fmla="*/ 13 h 16"/>
                    <a:gd name="T14" fmla="*/ 15 w 15"/>
                    <a:gd name="T15" fmla="*/ 8 h 16"/>
                    <a:gd name="T16" fmla="*/ 13 w 15"/>
                    <a:gd name="T17" fmla="*/ 0 h 16"/>
                    <a:gd name="T18" fmla="*/ 8 w 15"/>
                    <a:gd name="T19" fmla="*/ 0 h 16"/>
                    <a:gd name="T20" fmla="*/ 2 w 15"/>
                    <a:gd name="T21" fmla="*/ 3 h 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"/>
                    <a:gd name="T34" fmla="*/ 0 h 16"/>
                    <a:gd name="T35" fmla="*/ 15 w 15"/>
                    <a:gd name="T36" fmla="*/ 16 h 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" h="16">
                      <a:moveTo>
                        <a:pt x="2" y="3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2" y="13"/>
                      </a:lnTo>
                      <a:lnTo>
                        <a:pt x="5" y="16"/>
                      </a:lnTo>
                      <a:lnTo>
                        <a:pt x="10" y="13"/>
                      </a:lnTo>
                      <a:lnTo>
                        <a:pt x="15" y="8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29" name="Freeform 661"/>
                <p:cNvSpPr>
                  <a:spLocks noChangeAspect="1"/>
                </p:cNvSpPr>
                <p:nvPr/>
              </p:nvSpPr>
              <p:spPr bwMode="auto">
                <a:xfrm>
                  <a:off x="5543" y="1870"/>
                  <a:ext cx="5" cy="7"/>
                </a:xfrm>
                <a:custGeom>
                  <a:avLst/>
                  <a:gdLst>
                    <a:gd name="T0" fmla="*/ 2 w 5"/>
                    <a:gd name="T1" fmla="*/ 5 h 7"/>
                    <a:gd name="T2" fmla="*/ 2 w 5"/>
                    <a:gd name="T3" fmla="*/ 5 h 7"/>
                    <a:gd name="T4" fmla="*/ 2 w 5"/>
                    <a:gd name="T5" fmla="*/ 5 h 7"/>
                    <a:gd name="T6" fmla="*/ 5 w 5"/>
                    <a:gd name="T7" fmla="*/ 2 h 7"/>
                    <a:gd name="T8" fmla="*/ 2 w 5"/>
                    <a:gd name="T9" fmla="*/ 0 h 7"/>
                    <a:gd name="T10" fmla="*/ 0 w 5"/>
                    <a:gd name="T11" fmla="*/ 2 h 7"/>
                    <a:gd name="T12" fmla="*/ 0 w 5"/>
                    <a:gd name="T13" fmla="*/ 7 h 7"/>
                    <a:gd name="T14" fmla="*/ 0 w 5"/>
                    <a:gd name="T15" fmla="*/ 7 h 7"/>
                    <a:gd name="T16" fmla="*/ 2 w 5"/>
                    <a:gd name="T17" fmla="*/ 5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7"/>
                    <a:gd name="T29" fmla="*/ 5 w 5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7">
                      <a:moveTo>
                        <a:pt x="2" y="5"/>
                      </a:moveTo>
                      <a:lnTo>
                        <a:pt x="2" y="5"/>
                      </a:lnTo>
                      <a:lnTo>
                        <a:pt x="5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7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30" name="Freeform 662"/>
                <p:cNvSpPr>
                  <a:spLocks noChangeAspect="1"/>
                </p:cNvSpPr>
                <p:nvPr/>
              </p:nvSpPr>
              <p:spPr bwMode="auto">
                <a:xfrm>
                  <a:off x="5543" y="1875"/>
                  <a:ext cx="5" cy="8"/>
                </a:xfrm>
                <a:custGeom>
                  <a:avLst/>
                  <a:gdLst>
                    <a:gd name="T0" fmla="*/ 2 w 5"/>
                    <a:gd name="T1" fmla="*/ 5 h 8"/>
                    <a:gd name="T2" fmla="*/ 5 w 5"/>
                    <a:gd name="T3" fmla="*/ 5 h 8"/>
                    <a:gd name="T4" fmla="*/ 5 w 5"/>
                    <a:gd name="T5" fmla="*/ 5 h 8"/>
                    <a:gd name="T6" fmla="*/ 2 w 5"/>
                    <a:gd name="T7" fmla="*/ 0 h 8"/>
                    <a:gd name="T8" fmla="*/ 0 w 5"/>
                    <a:gd name="T9" fmla="*/ 2 h 8"/>
                    <a:gd name="T10" fmla="*/ 0 w 5"/>
                    <a:gd name="T11" fmla="*/ 8 h 8"/>
                    <a:gd name="T12" fmla="*/ 0 w 5"/>
                    <a:gd name="T13" fmla="*/ 5 h 8"/>
                    <a:gd name="T14" fmla="*/ 2 w 5"/>
                    <a:gd name="T15" fmla="*/ 8 h 8"/>
                    <a:gd name="T16" fmla="*/ 0 w 5"/>
                    <a:gd name="T17" fmla="*/ 5 h 8"/>
                    <a:gd name="T18" fmla="*/ 0 w 5"/>
                    <a:gd name="T19" fmla="*/ 8 h 8"/>
                    <a:gd name="T20" fmla="*/ 2 w 5"/>
                    <a:gd name="T21" fmla="*/ 8 h 8"/>
                    <a:gd name="T22" fmla="*/ 2 w 5"/>
                    <a:gd name="T23" fmla="*/ 5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"/>
                    <a:gd name="T37" fmla="*/ 0 h 8"/>
                    <a:gd name="T38" fmla="*/ 5 w 5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" h="8">
                      <a:moveTo>
                        <a:pt x="2" y="5"/>
                      </a:moveTo>
                      <a:lnTo>
                        <a:pt x="5" y="5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8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31" name="Freeform 663"/>
                <p:cNvSpPr>
                  <a:spLocks noChangeAspect="1"/>
                </p:cNvSpPr>
                <p:nvPr/>
              </p:nvSpPr>
              <p:spPr bwMode="auto">
                <a:xfrm>
                  <a:off x="5545" y="1880"/>
                  <a:ext cx="11" cy="3"/>
                </a:xfrm>
                <a:custGeom>
                  <a:avLst/>
                  <a:gdLst>
                    <a:gd name="T0" fmla="*/ 8 w 11"/>
                    <a:gd name="T1" fmla="*/ 0 h 3"/>
                    <a:gd name="T2" fmla="*/ 8 w 11"/>
                    <a:gd name="T3" fmla="*/ 0 h 3"/>
                    <a:gd name="T4" fmla="*/ 3 w 11"/>
                    <a:gd name="T5" fmla="*/ 0 h 3"/>
                    <a:gd name="T6" fmla="*/ 0 w 11"/>
                    <a:gd name="T7" fmla="*/ 0 h 3"/>
                    <a:gd name="T8" fmla="*/ 0 w 11"/>
                    <a:gd name="T9" fmla="*/ 3 h 3"/>
                    <a:gd name="T10" fmla="*/ 3 w 11"/>
                    <a:gd name="T11" fmla="*/ 3 h 3"/>
                    <a:gd name="T12" fmla="*/ 11 w 11"/>
                    <a:gd name="T13" fmla="*/ 3 h 3"/>
                    <a:gd name="T14" fmla="*/ 11 w 11"/>
                    <a:gd name="T15" fmla="*/ 3 h 3"/>
                    <a:gd name="T16" fmla="*/ 8 w 11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"/>
                    <a:gd name="T29" fmla="*/ 11 w 11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11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32" name="Freeform 664"/>
                <p:cNvSpPr>
                  <a:spLocks noChangeAspect="1"/>
                </p:cNvSpPr>
                <p:nvPr/>
              </p:nvSpPr>
              <p:spPr bwMode="auto">
                <a:xfrm>
                  <a:off x="5553" y="1864"/>
                  <a:ext cx="5" cy="19"/>
                </a:xfrm>
                <a:custGeom>
                  <a:avLst/>
                  <a:gdLst>
                    <a:gd name="T0" fmla="*/ 3 w 5"/>
                    <a:gd name="T1" fmla="*/ 3 h 19"/>
                    <a:gd name="T2" fmla="*/ 3 w 5"/>
                    <a:gd name="T3" fmla="*/ 3 h 19"/>
                    <a:gd name="T4" fmla="*/ 3 w 5"/>
                    <a:gd name="T5" fmla="*/ 11 h 19"/>
                    <a:gd name="T6" fmla="*/ 0 w 5"/>
                    <a:gd name="T7" fmla="*/ 16 h 19"/>
                    <a:gd name="T8" fmla="*/ 3 w 5"/>
                    <a:gd name="T9" fmla="*/ 19 h 19"/>
                    <a:gd name="T10" fmla="*/ 5 w 5"/>
                    <a:gd name="T11" fmla="*/ 11 h 19"/>
                    <a:gd name="T12" fmla="*/ 5 w 5"/>
                    <a:gd name="T13" fmla="*/ 0 h 19"/>
                    <a:gd name="T14" fmla="*/ 5 w 5"/>
                    <a:gd name="T15" fmla="*/ 0 h 19"/>
                    <a:gd name="T16" fmla="*/ 3 w 5"/>
                    <a:gd name="T17" fmla="*/ 3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9"/>
                    <a:gd name="T29" fmla="*/ 5 w 5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9">
                      <a:moveTo>
                        <a:pt x="3" y="3"/>
                      </a:moveTo>
                      <a:lnTo>
                        <a:pt x="3" y="3"/>
                      </a:lnTo>
                      <a:lnTo>
                        <a:pt x="3" y="11"/>
                      </a:lnTo>
                      <a:lnTo>
                        <a:pt x="0" y="16"/>
                      </a:lnTo>
                      <a:lnTo>
                        <a:pt x="3" y="19"/>
                      </a:lnTo>
                      <a:lnTo>
                        <a:pt x="5" y="11"/>
                      </a:lnTo>
                      <a:lnTo>
                        <a:pt x="5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33" name="Freeform 665"/>
                <p:cNvSpPr>
                  <a:spLocks noChangeAspect="1"/>
                </p:cNvSpPr>
                <p:nvPr/>
              </p:nvSpPr>
              <p:spPr bwMode="auto">
                <a:xfrm>
                  <a:off x="5545" y="1864"/>
                  <a:ext cx="13" cy="8"/>
                </a:xfrm>
                <a:custGeom>
                  <a:avLst/>
                  <a:gdLst>
                    <a:gd name="T0" fmla="*/ 3 w 13"/>
                    <a:gd name="T1" fmla="*/ 8 h 8"/>
                    <a:gd name="T2" fmla="*/ 3 w 13"/>
                    <a:gd name="T3" fmla="*/ 8 h 8"/>
                    <a:gd name="T4" fmla="*/ 6 w 13"/>
                    <a:gd name="T5" fmla="*/ 6 h 8"/>
                    <a:gd name="T6" fmla="*/ 11 w 13"/>
                    <a:gd name="T7" fmla="*/ 3 h 8"/>
                    <a:gd name="T8" fmla="*/ 13 w 13"/>
                    <a:gd name="T9" fmla="*/ 0 h 8"/>
                    <a:gd name="T10" fmla="*/ 6 w 13"/>
                    <a:gd name="T11" fmla="*/ 0 h 8"/>
                    <a:gd name="T12" fmla="*/ 0 w 13"/>
                    <a:gd name="T13" fmla="*/ 6 h 8"/>
                    <a:gd name="T14" fmla="*/ 0 w 13"/>
                    <a:gd name="T15" fmla="*/ 6 h 8"/>
                    <a:gd name="T16" fmla="*/ 3 w 13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8"/>
                    <a:gd name="T29" fmla="*/ 13 w 13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8">
                      <a:moveTo>
                        <a:pt x="3" y="8"/>
                      </a:moveTo>
                      <a:lnTo>
                        <a:pt x="3" y="8"/>
                      </a:lnTo>
                      <a:lnTo>
                        <a:pt x="6" y="6"/>
                      </a:lnTo>
                      <a:lnTo>
                        <a:pt x="11" y="3"/>
                      </a:lnTo>
                      <a:lnTo>
                        <a:pt x="13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34" name="Freeform 666"/>
                <p:cNvSpPr>
                  <a:spLocks noChangeAspect="1"/>
                </p:cNvSpPr>
                <p:nvPr/>
              </p:nvSpPr>
              <p:spPr bwMode="auto">
                <a:xfrm>
                  <a:off x="5483" y="1846"/>
                  <a:ext cx="23" cy="34"/>
                </a:xfrm>
                <a:custGeom>
                  <a:avLst/>
                  <a:gdLst>
                    <a:gd name="T0" fmla="*/ 23 w 23"/>
                    <a:gd name="T1" fmla="*/ 34 h 34"/>
                    <a:gd name="T2" fmla="*/ 15 w 23"/>
                    <a:gd name="T3" fmla="*/ 34 h 34"/>
                    <a:gd name="T4" fmla="*/ 0 w 23"/>
                    <a:gd name="T5" fmla="*/ 34 h 34"/>
                    <a:gd name="T6" fmla="*/ 0 w 23"/>
                    <a:gd name="T7" fmla="*/ 18 h 34"/>
                    <a:gd name="T8" fmla="*/ 5 w 23"/>
                    <a:gd name="T9" fmla="*/ 3 h 34"/>
                    <a:gd name="T10" fmla="*/ 5 w 23"/>
                    <a:gd name="T11" fmla="*/ 3 h 34"/>
                    <a:gd name="T12" fmla="*/ 10 w 23"/>
                    <a:gd name="T13" fmla="*/ 0 h 34"/>
                    <a:gd name="T14" fmla="*/ 18 w 23"/>
                    <a:gd name="T15" fmla="*/ 16 h 34"/>
                    <a:gd name="T16" fmla="*/ 23 w 23"/>
                    <a:gd name="T17" fmla="*/ 34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3"/>
                    <a:gd name="T28" fmla="*/ 0 h 34"/>
                    <a:gd name="T29" fmla="*/ 23 w 23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3" h="34">
                      <a:moveTo>
                        <a:pt x="23" y="34"/>
                      </a:moveTo>
                      <a:lnTo>
                        <a:pt x="15" y="34"/>
                      </a:lnTo>
                      <a:lnTo>
                        <a:pt x="0" y="34"/>
                      </a:lnTo>
                      <a:lnTo>
                        <a:pt x="0" y="18"/>
                      </a:lnTo>
                      <a:lnTo>
                        <a:pt x="5" y="3"/>
                      </a:lnTo>
                      <a:lnTo>
                        <a:pt x="10" y="0"/>
                      </a:lnTo>
                      <a:lnTo>
                        <a:pt x="18" y="16"/>
                      </a:lnTo>
                      <a:lnTo>
                        <a:pt x="23" y="34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35" name="Freeform 667"/>
                <p:cNvSpPr>
                  <a:spLocks noChangeAspect="1"/>
                </p:cNvSpPr>
                <p:nvPr/>
              </p:nvSpPr>
              <p:spPr bwMode="auto">
                <a:xfrm>
                  <a:off x="5483" y="1877"/>
                  <a:ext cx="26" cy="6"/>
                </a:xfrm>
                <a:custGeom>
                  <a:avLst/>
                  <a:gdLst>
                    <a:gd name="T0" fmla="*/ 0 w 26"/>
                    <a:gd name="T1" fmla="*/ 6 h 6"/>
                    <a:gd name="T2" fmla="*/ 0 w 26"/>
                    <a:gd name="T3" fmla="*/ 6 h 6"/>
                    <a:gd name="T4" fmla="*/ 15 w 26"/>
                    <a:gd name="T5" fmla="*/ 6 h 6"/>
                    <a:gd name="T6" fmla="*/ 26 w 26"/>
                    <a:gd name="T7" fmla="*/ 3 h 6"/>
                    <a:gd name="T8" fmla="*/ 23 w 26"/>
                    <a:gd name="T9" fmla="*/ 0 h 6"/>
                    <a:gd name="T10" fmla="*/ 15 w 26"/>
                    <a:gd name="T11" fmla="*/ 3 h 6"/>
                    <a:gd name="T12" fmla="*/ 2 w 26"/>
                    <a:gd name="T13" fmla="*/ 3 h 6"/>
                    <a:gd name="T14" fmla="*/ 2 w 26"/>
                    <a:gd name="T15" fmla="*/ 3 h 6"/>
                    <a:gd name="T16" fmla="*/ 0 w 26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6"/>
                    <a:gd name="T29" fmla="*/ 26 w 26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5" y="6"/>
                      </a:lnTo>
                      <a:lnTo>
                        <a:pt x="26" y="3"/>
                      </a:lnTo>
                      <a:lnTo>
                        <a:pt x="23" y="0"/>
                      </a:lnTo>
                      <a:lnTo>
                        <a:pt x="15" y="3"/>
                      </a:lnTo>
                      <a:lnTo>
                        <a:pt x="2" y="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36" name="Freeform 668"/>
                <p:cNvSpPr>
                  <a:spLocks noChangeAspect="1"/>
                </p:cNvSpPr>
                <p:nvPr/>
              </p:nvSpPr>
              <p:spPr bwMode="auto">
                <a:xfrm>
                  <a:off x="5480" y="1846"/>
                  <a:ext cx="8" cy="37"/>
                </a:xfrm>
                <a:custGeom>
                  <a:avLst/>
                  <a:gdLst>
                    <a:gd name="T0" fmla="*/ 5 w 8"/>
                    <a:gd name="T1" fmla="*/ 0 h 37"/>
                    <a:gd name="T2" fmla="*/ 5 w 8"/>
                    <a:gd name="T3" fmla="*/ 3 h 37"/>
                    <a:gd name="T4" fmla="*/ 0 w 8"/>
                    <a:gd name="T5" fmla="*/ 18 h 37"/>
                    <a:gd name="T6" fmla="*/ 3 w 8"/>
                    <a:gd name="T7" fmla="*/ 37 h 37"/>
                    <a:gd name="T8" fmla="*/ 5 w 8"/>
                    <a:gd name="T9" fmla="*/ 34 h 37"/>
                    <a:gd name="T10" fmla="*/ 5 w 8"/>
                    <a:gd name="T11" fmla="*/ 18 h 37"/>
                    <a:gd name="T12" fmla="*/ 8 w 8"/>
                    <a:gd name="T13" fmla="*/ 3 h 37"/>
                    <a:gd name="T14" fmla="*/ 8 w 8"/>
                    <a:gd name="T15" fmla="*/ 5 h 37"/>
                    <a:gd name="T16" fmla="*/ 5 w 8"/>
                    <a:gd name="T17" fmla="*/ 0 h 37"/>
                    <a:gd name="T18" fmla="*/ 5 w 8"/>
                    <a:gd name="T19" fmla="*/ 0 h 37"/>
                    <a:gd name="T20" fmla="*/ 5 w 8"/>
                    <a:gd name="T21" fmla="*/ 3 h 37"/>
                    <a:gd name="T22" fmla="*/ 5 w 8"/>
                    <a:gd name="T23" fmla="*/ 0 h 3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37"/>
                    <a:gd name="T38" fmla="*/ 8 w 8"/>
                    <a:gd name="T39" fmla="*/ 37 h 3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37">
                      <a:moveTo>
                        <a:pt x="5" y="0"/>
                      </a:moveTo>
                      <a:lnTo>
                        <a:pt x="5" y="3"/>
                      </a:lnTo>
                      <a:lnTo>
                        <a:pt x="0" y="18"/>
                      </a:lnTo>
                      <a:lnTo>
                        <a:pt x="3" y="37"/>
                      </a:lnTo>
                      <a:lnTo>
                        <a:pt x="5" y="34"/>
                      </a:lnTo>
                      <a:lnTo>
                        <a:pt x="5" y="18"/>
                      </a:lnTo>
                      <a:lnTo>
                        <a:pt x="8" y="3"/>
                      </a:lnTo>
                      <a:lnTo>
                        <a:pt x="8" y="5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37" name="Freeform 669"/>
                <p:cNvSpPr>
                  <a:spLocks noChangeAspect="1"/>
                </p:cNvSpPr>
                <p:nvPr/>
              </p:nvSpPr>
              <p:spPr bwMode="auto">
                <a:xfrm>
                  <a:off x="5485" y="1844"/>
                  <a:ext cx="8" cy="7"/>
                </a:xfrm>
                <a:custGeom>
                  <a:avLst/>
                  <a:gdLst>
                    <a:gd name="T0" fmla="*/ 6 w 8"/>
                    <a:gd name="T1" fmla="*/ 0 h 7"/>
                    <a:gd name="T2" fmla="*/ 6 w 8"/>
                    <a:gd name="T3" fmla="*/ 0 h 7"/>
                    <a:gd name="T4" fmla="*/ 3 w 8"/>
                    <a:gd name="T5" fmla="*/ 2 h 7"/>
                    <a:gd name="T6" fmla="*/ 0 w 8"/>
                    <a:gd name="T7" fmla="*/ 2 h 7"/>
                    <a:gd name="T8" fmla="*/ 3 w 8"/>
                    <a:gd name="T9" fmla="*/ 7 h 7"/>
                    <a:gd name="T10" fmla="*/ 6 w 8"/>
                    <a:gd name="T11" fmla="*/ 5 h 7"/>
                    <a:gd name="T12" fmla="*/ 8 w 8"/>
                    <a:gd name="T13" fmla="*/ 5 h 7"/>
                    <a:gd name="T14" fmla="*/ 8 w 8"/>
                    <a:gd name="T15" fmla="*/ 5 h 7"/>
                    <a:gd name="T16" fmla="*/ 6 w 8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7"/>
                    <a:gd name="T29" fmla="*/ 8 w 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7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3" y="7"/>
                      </a:lnTo>
                      <a:lnTo>
                        <a:pt x="6" y="5"/>
                      </a:lnTo>
                      <a:lnTo>
                        <a:pt x="8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38" name="Freeform 670"/>
                <p:cNvSpPr>
                  <a:spLocks noChangeAspect="1"/>
                </p:cNvSpPr>
                <p:nvPr/>
              </p:nvSpPr>
              <p:spPr bwMode="auto">
                <a:xfrm>
                  <a:off x="5491" y="1844"/>
                  <a:ext cx="18" cy="36"/>
                </a:xfrm>
                <a:custGeom>
                  <a:avLst/>
                  <a:gdLst>
                    <a:gd name="T0" fmla="*/ 18 w 18"/>
                    <a:gd name="T1" fmla="*/ 36 h 36"/>
                    <a:gd name="T2" fmla="*/ 18 w 18"/>
                    <a:gd name="T3" fmla="*/ 33 h 36"/>
                    <a:gd name="T4" fmla="*/ 13 w 18"/>
                    <a:gd name="T5" fmla="*/ 18 h 36"/>
                    <a:gd name="T6" fmla="*/ 0 w 18"/>
                    <a:gd name="T7" fmla="*/ 0 h 36"/>
                    <a:gd name="T8" fmla="*/ 2 w 18"/>
                    <a:gd name="T9" fmla="*/ 5 h 36"/>
                    <a:gd name="T10" fmla="*/ 7 w 18"/>
                    <a:gd name="T11" fmla="*/ 18 h 36"/>
                    <a:gd name="T12" fmla="*/ 15 w 18"/>
                    <a:gd name="T13" fmla="*/ 36 h 36"/>
                    <a:gd name="T14" fmla="*/ 15 w 18"/>
                    <a:gd name="T15" fmla="*/ 33 h 36"/>
                    <a:gd name="T16" fmla="*/ 18 w 18"/>
                    <a:gd name="T17" fmla="*/ 36 h 36"/>
                    <a:gd name="T18" fmla="*/ 18 w 18"/>
                    <a:gd name="T19" fmla="*/ 36 h 36"/>
                    <a:gd name="T20" fmla="*/ 18 w 18"/>
                    <a:gd name="T21" fmla="*/ 33 h 36"/>
                    <a:gd name="T22" fmla="*/ 18 w 18"/>
                    <a:gd name="T23" fmla="*/ 36 h 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8"/>
                    <a:gd name="T37" fmla="*/ 0 h 36"/>
                    <a:gd name="T38" fmla="*/ 18 w 18"/>
                    <a:gd name="T39" fmla="*/ 36 h 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8" h="36">
                      <a:moveTo>
                        <a:pt x="18" y="36"/>
                      </a:moveTo>
                      <a:lnTo>
                        <a:pt x="18" y="33"/>
                      </a:lnTo>
                      <a:lnTo>
                        <a:pt x="13" y="18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7" y="18"/>
                      </a:lnTo>
                      <a:lnTo>
                        <a:pt x="15" y="36"/>
                      </a:lnTo>
                      <a:lnTo>
                        <a:pt x="15" y="33"/>
                      </a:lnTo>
                      <a:lnTo>
                        <a:pt x="18" y="36"/>
                      </a:lnTo>
                      <a:lnTo>
                        <a:pt x="18" y="33"/>
                      </a:lnTo>
                      <a:lnTo>
                        <a:pt x="18" y="3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39" name="Freeform 671"/>
                <p:cNvSpPr>
                  <a:spLocks noChangeAspect="1"/>
                </p:cNvSpPr>
                <p:nvPr/>
              </p:nvSpPr>
              <p:spPr bwMode="auto">
                <a:xfrm>
                  <a:off x="5506" y="1877"/>
                  <a:ext cx="55" cy="40"/>
                </a:xfrm>
                <a:custGeom>
                  <a:avLst/>
                  <a:gdLst>
                    <a:gd name="T0" fmla="*/ 8 w 55"/>
                    <a:gd name="T1" fmla="*/ 40 h 40"/>
                    <a:gd name="T2" fmla="*/ 5 w 55"/>
                    <a:gd name="T3" fmla="*/ 24 h 40"/>
                    <a:gd name="T4" fmla="*/ 0 w 55"/>
                    <a:gd name="T5" fmla="*/ 6 h 40"/>
                    <a:gd name="T6" fmla="*/ 11 w 55"/>
                    <a:gd name="T7" fmla="*/ 8 h 40"/>
                    <a:gd name="T8" fmla="*/ 16 w 55"/>
                    <a:gd name="T9" fmla="*/ 6 h 40"/>
                    <a:gd name="T10" fmla="*/ 21 w 55"/>
                    <a:gd name="T11" fmla="*/ 3 h 40"/>
                    <a:gd name="T12" fmla="*/ 26 w 55"/>
                    <a:gd name="T13" fmla="*/ 0 h 40"/>
                    <a:gd name="T14" fmla="*/ 29 w 55"/>
                    <a:gd name="T15" fmla="*/ 0 h 40"/>
                    <a:gd name="T16" fmla="*/ 32 w 55"/>
                    <a:gd name="T17" fmla="*/ 0 h 40"/>
                    <a:gd name="T18" fmla="*/ 39 w 55"/>
                    <a:gd name="T19" fmla="*/ 3 h 40"/>
                    <a:gd name="T20" fmla="*/ 47 w 55"/>
                    <a:gd name="T21" fmla="*/ 11 h 40"/>
                    <a:gd name="T22" fmla="*/ 55 w 55"/>
                    <a:gd name="T23" fmla="*/ 27 h 40"/>
                    <a:gd name="T24" fmla="*/ 55 w 55"/>
                    <a:gd name="T25" fmla="*/ 34 h 40"/>
                    <a:gd name="T26" fmla="*/ 47 w 55"/>
                    <a:gd name="T27" fmla="*/ 34 h 40"/>
                    <a:gd name="T28" fmla="*/ 32 w 55"/>
                    <a:gd name="T29" fmla="*/ 32 h 40"/>
                    <a:gd name="T30" fmla="*/ 24 w 55"/>
                    <a:gd name="T31" fmla="*/ 32 h 40"/>
                    <a:gd name="T32" fmla="*/ 16 w 55"/>
                    <a:gd name="T33" fmla="*/ 32 h 40"/>
                    <a:gd name="T34" fmla="*/ 11 w 55"/>
                    <a:gd name="T35" fmla="*/ 34 h 40"/>
                    <a:gd name="T36" fmla="*/ 8 w 55"/>
                    <a:gd name="T37" fmla="*/ 40 h 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"/>
                    <a:gd name="T58" fmla="*/ 0 h 40"/>
                    <a:gd name="T59" fmla="*/ 55 w 55"/>
                    <a:gd name="T60" fmla="*/ 40 h 4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" h="40">
                      <a:moveTo>
                        <a:pt x="8" y="40"/>
                      </a:moveTo>
                      <a:lnTo>
                        <a:pt x="5" y="24"/>
                      </a:lnTo>
                      <a:lnTo>
                        <a:pt x="0" y="6"/>
                      </a:lnTo>
                      <a:lnTo>
                        <a:pt x="11" y="8"/>
                      </a:lnTo>
                      <a:lnTo>
                        <a:pt x="16" y="6"/>
                      </a:lnTo>
                      <a:lnTo>
                        <a:pt x="21" y="3"/>
                      </a:lnTo>
                      <a:lnTo>
                        <a:pt x="26" y="0"/>
                      </a:lnTo>
                      <a:lnTo>
                        <a:pt x="29" y="0"/>
                      </a:lnTo>
                      <a:lnTo>
                        <a:pt x="32" y="0"/>
                      </a:lnTo>
                      <a:lnTo>
                        <a:pt x="39" y="3"/>
                      </a:lnTo>
                      <a:lnTo>
                        <a:pt x="47" y="11"/>
                      </a:lnTo>
                      <a:lnTo>
                        <a:pt x="55" y="27"/>
                      </a:lnTo>
                      <a:lnTo>
                        <a:pt x="55" y="34"/>
                      </a:lnTo>
                      <a:lnTo>
                        <a:pt x="47" y="34"/>
                      </a:lnTo>
                      <a:lnTo>
                        <a:pt x="32" y="32"/>
                      </a:lnTo>
                      <a:lnTo>
                        <a:pt x="24" y="32"/>
                      </a:lnTo>
                      <a:lnTo>
                        <a:pt x="16" y="32"/>
                      </a:lnTo>
                      <a:lnTo>
                        <a:pt x="11" y="34"/>
                      </a:lnTo>
                      <a:lnTo>
                        <a:pt x="8" y="40"/>
                      </a:lnTo>
                      <a:close/>
                    </a:path>
                  </a:pathLst>
                </a:custGeom>
                <a:solidFill>
                  <a:srgbClr val="4176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40" name="Freeform 672"/>
                <p:cNvSpPr>
                  <a:spLocks noChangeAspect="1"/>
                </p:cNvSpPr>
                <p:nvPr/>
              </p:nvSpPr>
              <p:spPr bwMode="auto">
                <a:xfrm>
                  <a:off x="5506" y="1883"/>
                  <a:ext cx="8" cy="34"/>
                </a:xfrm>
                <a:custGeom>
                  <a:avLst/>
                  <a:gdLst>
                    <a:gd name="T0" fmla="*/ 0 w 8"/>
                    <a:gd name="T1" fmla="*/ 0 h 34"/>
                    <a:gd name="T2" fmla="*/ 0 w 8"/>
                    <a:gd name="T3" fmla="*/ 2 h 34"/>
                    <a:gd name="T4" fmla="*/ 5 w 8"/>
                    <a:gd name="T5" fmla="*/ 18 h 34"/>
                    <a:gd name="T6" fmla="*/ 5 w 8"/>
                    <a:gd name="T7" fmla="*/ 34 h 34"/>
                    <a:gd name="T8" fmla="*/ 8 w 8"/>
                    <a:gd name="T9" fmla="*/ 34 h 34"/>
                    <a:gd name="T10" fmla="*/ 8 w 8"/>
                    <a:gd name="T11" fmla="*/ 18 h 34"/>
                    <a:gd name="T12" fmla="*/ 0 w 8"/>
                    <a:gd name="T13" fmla="*/ 0 h 34"/>
                    <a:gd name="T14" fmla="*/ 0 w 8"/>
                    <a:gd name="T15" fmla="*/ 2 h 34"/>
                    <a:gd name="T16" fmla="*/ 0 w 8"/>
                    <a:gd name="T17" fmla="*/ 0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34"/>
                    <a:gd name="T29" fmla="*/ 8 w 8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3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5" y="18"/>
                      </a:lnTo>
                      <a:lnTo>
                        <a:pt x="5" y="34"/>
                      </a:lnTo>
                      <a:lnTo>
                        <a:pt x="8" y="34"/>
                      </a:lnTo>
                      <a:lnTo>
                        <a:pt x="8" y="18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41" name="Freeform 673"/>
                <p:cNvSpPr>
                  <a:spLocks noChangeAspect="1"/>
                </p:cNvSpPr>
                <p:nvPr/>
              </p:nvSpPr>
              <p:spPr bwMode="auto">
                <a:xfrm>
                  <a:off x="5506" y="1875"/>
                  <a:ext cx="47" cy="16"/>
                </a:xfrm>
                <a:custGeom>
                  <a:avLst/>
                  <a:gdLst>
                    <a:gd name="T0" fmla="*/ 47 w 47"/>
                    <a:gd name="T1" fmla="*/ 13 h 16"/>
                    <a:gd name="T2" fmla="*/ 47 w 47"/>
                    <a:gd name="T3" fmla="*/ 13 h 16"/>
                    <a:gd name="T4" fmla="*/ 39 w 47"/>
                    <a:gd name="T5" fmla="*/ 5 h 16"/>
                    <a:gd name="T6" fmla="*/ 34 w 47"/>
                    <a:gd name="T7" fmla="*/ 0 h 16"/>
                    <a:gd name="T8" fmla="*/ 29 w 47"/>
                    <a:gd name="T9" fmla="*/ 0 h 16"/>
                    <a:gd name="T10" fmla="*/ 24 w 47"/>
                    <a:gd name="T11" fmla="*/ 2 h 16"/>
                    <a:gd name="T12" fmla="*/ 21 w 47"/>
                    <a:gd name="T13" fmla="*/ 5 h 16"/>
                    <a:gd name="T14" fmla="*/ 16 w 47"/>
                    <a:gd name="T15" fmla="*/ 8 h 16"/>
                    <a:gd name="T16" fmla="*/ 11 w 47"/>
                    <a:gd name="T17" fmla="*/ 8 h 16"/>
                    <a:gd name="T18" fmla="*/ 0 w 47"/>
                    <a:gd name="T19" fmla="*/ 8 h 16"/>
                    <a:gd name="T20" fmla="*/ 0 w 47"/>
                    <a:gd name="T21" fmla="*/ 10 h 16"/>
                    <a:gd name="T22" fmla="*/ 11 w 47"/>
                    <a:gd name="T23" fmla="*/ 13 h 16"/>
                    <a:gd name="T24" fmla="*/ 18 w 47"/>
                    <a:gd name="T25" fmla="*/ 10 h 16"/>
                    <a:gd name="T26" fmla="*/ 24 w 47"/>
                    <a:gd name="T27" fmla="*/ 8 h 16"/>
                    <a:gd name="T28" fmla="*/ 26 w 47"/>
                    <a:gd name="T29" fmla="*/ 5 h 16"/>
                    <a:gd name="T30" fmla="*/ 29 w 47"/>
                    <a:gd name="T31" fmla="*/ 5 h 16"/>
                    <a:gd name="T32" fmla="*/ 32 w 47"/>
                    <a:gd name="T33" fmla="*/ 5 h 16"/>
                    <a:gd name="T34" fmla="*/ 37 w 47"/>
                    <a:gd name="T35" fmla="*/ 8 h 16"/>
                    <a:gd name="T36" fmla="*/ 45 w 47"/>
                    <a:gd name="T37" fmla="*/ 16 h 16"/>
                    <a:gd name="T38" fmla="*/ 45 w 47"/>
                    <a:gd name="T39" fmla="*/ 16 h 16"/>
                    <a:gd name="T40" fmla="*/ 47 w 47"/>
                    <a:gd name="T41" fmla="*/ 13 h 1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7"/>
                    <a:gd name="T64" fmla="*/ 0 h 16"/>
                    <a:gd name="T65" fmla="*/ 47 w 47"/>
                    <a:gd name="T66" fmla="*/ 16 h 1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7" h="16">
                      <a:moveTo>
                        <a:pt x="47" y="13"/>
                      </a:moveTo>
                      <a:lnTo>
                        <a:pt x="47" y="13"/>
                      </a:lnTo>
                      <a:lnTo>
                        <a:pt x="39" y="5"/>
                      </a:ln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4" y="2"/>
                      </a:lnTo>
                      <a:lnTo>
                        <a:pt x="21" y="5"/>
                      </a:lnTo>
                      <a:lnTo>
                        <a:pt x="16" y="8"/>
                      </a:lnTo>
                      <a:lnTo>
                        <a:pt x="11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11" y="13"/>
                      </a:lnTo>
                      <a:lnTo>
                        <a:pt x="18" y="10"/>
                      </a:lnTo>
                      <a:lnTo>
                        <a:pt x="24" y="8"/>
                      </a:lnTo>
                      <a:lnTo>
                        <a:pt x="26" y="5"/>
                      </a:lnTo>
                      <a:lnTo>
                        <a:pt x="29" y="5"/>
                      </a:lnTo>
                      <a:lnTo>
                        <a:pt x="32" y="5"/>
                      </a:lnTo>
                      <a:lnTo>
                        <a:pt x="37" y="8"/>
                      </a:lnTo>
                      <a:lnTo>
                        <a:pt x="45" y="16"/>
                      </a:lnTo>
                      <a:lnTo>
                        <a:pt x="47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42" name="Freeform 674"/>
                <p:cNvSpPr>
                  <a:spLocks noChangeAspect="1"/>
                </p:cNvSpPr>
                <p:nvPr/>
              </p:nvSpPr>
              <p:spPr bwMode="auto">
                <a:xfrm>
                  <a:off x="5551" y="1888"/>
                  <a:ext cx="13" cy="26"/>
                </a:xfrm>
                <a:custGeom>
                  <a:avLst/>
                  <a:gdLst>
                    <a:gd name="T0" fmla="*/ 10 w 13"/>
                    <a:gd name="T1" fmla="*/ 26 h 26"/>
                    <a:gd name="T2" fmla="*/ 13 w 13"/>
                    <a:gd name="T3" fmla="*/ 23 h 26"/>
                    <a:gd name="T4" fmla="*/ 10 w 13"/>
                    <a:gd name="T5" fmla="*/ 16 h 26"/>
                    <a:gd name="T6" fmla="*/ 2 w 13"/>
                    <a:gd name="T7" fmla="*/ 0 h 26"/>
                    <a:gd name="T8" fmla="*/ 0 w 13"/>
                    <a:gd name="T9" fmla="*/ 3 h 26"/>
                    <a:gd name="T10" fmla="*/ 7 w 13"/>
                    <a:gd name="T11" fmla="*/ 16 h 26"/>
                    <a:gd name="T12" fmla="*/ 7 w 13"/>
                    <a:gd name="T13" fmla="*/ 23 h 26"/>
                    <a:gd name="T14" fmla="*/ 10 w 13"/>
                    <a:gd name="T15" fmla="*/ 21 h 26"/>
                    <a:gd name="T16" fmla="*/ 10 w 13"/>
                    <a:gd name="T17" fmla="*/ 26 h 26"/>
                    <a:gd name="T18" fmla="*/ 10 w 13"/>
                    <a:gd name="T19" fmla="*/ 26 h 26"/>
                    <a:gd name="T20" fmla="*/ 13 w 13"/>
                    <a:gd name="T21" fmla="*/ 23 h 26"/>
                    <a:gd name="T22" fmla="*/ 10 w 13"/>
                    <a:gd name="T23" fmla="*/ 26 h 2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26"/>
                    <a:gd name="T38" fmla="*/ 13 w 13"/>
                    <a:gd name="T39" fmla="*/ 26 h 2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26">
                      <a:moveTo>
                        <a:pt x="10" y="26"/>
                      </a:moveTo>
                      <a:lnTo>
                        <a:pt x="13" y="23"/>
                      </a:lnTo>
                      <a:lnTo>
                        <a:pt x="10" y="16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7" y="16"/>
                      </a:lnTo>
                      <a:lnTo>
                        <a:pt x="7" y="23"/>
                      </a:lnTo>
                      <a:lnTo>
                        <a:pt x="10" y="21"/>
                      </a:lnTo>
                      <a:lnTo>
                        <a:pt x="10" y="26"/>
                      </a:lnTo>
                      <a:lnTo>
                        <a:pt x="13" y="23"/>
                      </a:lnTo>
                      <a:lnTo>
                        <a:pt x="10" y="2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43" name="Freeform 675"/>
                <p:cNvSpPr>
                  <a:spLocks noChangeAspect="1"/>
                </p:cNvSpPr>
                <p:nvPr/>
              </p:nvSpPr>
              <p:spPr bwMode="auto">
                <a:xfrm>
                  <a:off x="5511" y="1906"/>
                  <a:ext cx="50" cy="11"/>
                </a:xfrm>
                <a:custGeom>
                  <a:avLst/>
                  <a:gdLst>
                    <a:gd name="T0" fmla="*/ 0 w 50"/>
                    <a:gd name="T1" fmla="*/ 11 h 11"/>
                    <a:gd name="T2" fmla="*/ 3 w 50"/>
                    <a:gd name="T3" fmla="*/ 11 h 11"/>
                    <a:gd name="T4" fmla="*/ 6 w 50"/>
                    <a:gd name="T5" fmla="*/ 8 h 11"/>
                    <a:gd name="T6" fmla="*/ 11 w 50"/>
                    <a:gd name="T7" fmla="*/ 5 h 11"/>
                    <a:gd name="T8" fmla="*/ 19 w 50"/>
                    <a:gd name="T9" fmla="*/ 5 h 11"/>
                    <a:gd name="T10" fmla="*/ 27 w 50"/>
                    <a:gd name="T11" fmla="*/ 5 h 11"/>
                    <a:gd name="T12" fmla="*/ 42 w 50"/>
                    <a:gd name="T13" fmla="*/ 5 h 11"/>
                    <a:gd name="T14" fmla="*/ 50 w 50"/>
                    <a:gd name="T15" fmla="*/ 8 h 11"/>
                    <a:gd name="T16" fmla="*/ 50 w 50"/>
                    <a:gd name="T17" fmla="*/ 3 h 11"/>
                    <a:gd name="T18" fmla="*/ 42 w 50"/>
                    <a:gd name="T19" fmla="*/ 3 h 11"/>
                    <a:gd name="T20" fmla="*/ 27 w 50"/>
                    <a:gd name="T21" fmla="*/ 0 h 11"/>
                    <a:gd name="T22" fmla="*/ 16 w 50"/>
                    <a:gd name="T23" fmla="*/ 0 h 11"/>
                    <a:gd name="T24" fmla="*/ 8 w 50"/>
                    <a:gd name="T25" fmla="*/ 3 h 11"/>
                    <a:gd name="T26" fmla="*/ 3 w 50"/>
                    <a:gd name="T27" fmla="*/ 5 h 11"/>
                    <a:gd name="T28" fmla="*/ 0 w 50"/>
                    <a:gd name="T29" fmla="*/ 11 h 11"/>
                    <a:gd name="T30" fmla="*/ 3 w 50"/>
                    <a:gd name="T31" fmla="*/ 11 h 11"/>
                    <a:gd name="T32" fmla="*/ 0 w 50"/>
                    <a:gd name="T33" fmla="*/ 11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0"/>
                    <a:gd name="T52" fmla="*/ 0 h 11"/>
                    <a:gd name="T53" fmla="*/ 50 w 50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0" h="11">
                      <a:moveTo>
                        <a:pt x="0" y="11"/>
                      </a:move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11" y="5"/>
                      </a:lnTo>
                      <a:lnTo>
                        <a:pt x="19" y="5"/>
                      </a:lnTo>
                      <a:lnTo>
                        <a:pt x="27" y="5"/>
                      </a:lnTo>
                      <a:lnTo>
                        <a:pt x="42" y="5"/>
                      </a:lnTo>
                      <a:lnTo>
                        <a:pt x="50" y="8"/>
                      </a:lnTo>
                      <a:lnTo>
                        <a:pt x="50" y="3"/>
                      </a:lnTo>
                      <a:lnTo>
                        <a:pt x="42" y="3"/>
                      </a:lnTo>
                      <a:lnTo>
                        <a:pt x="27" y="0"/>
                      </a:lnTo>
                      <a:lnTo>
                        <a:pt x="16" y="0"/>
                      </a:lnTo>
                      <a:lnTo>
                        <a:pt x="8" y="3"/>
                      </a:lnTo>
                      <a:lnTo>
                        <a:pt x="3" y="5"/>
                      </a:lnTo>
                      <a:lnTo>
                        <a:pt x="0" y="11"/>
                      </a:lnTo>
                      <a:lnTo>
                        <a:pt x="3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44" name="Freeform 676"/>
                <p:cNvSpPr>
                  <a:spLocks noChangeAspect="1"/>
                </p:cNvSpPr>
                <p:nvPr/>
              </p:nvSpPr>
              <p:spPr bwMode="auto">
                <a:xfrm>
                  <a:off x="5472" y="1919"/>
                  <a:ext cx="5" cy="19"/>
                </a:xfrm>
                <a:custGeom>
                  <a:avLst/>
                  <a:gdLst>
                    <a:gd name="T0" fmla="*/ 0 w 5"/>
                    <a:gd name="T1" fmla="*/ 19 h 19"/>
                    <a:gd name="T2" fmla="*/ 3 w 5"/>
                    <a:gd name="T3" fmla="*/ 13 h 19"/>
                    <a:gd name="T4" fmla="*/ 5 w 5"/>
                    <a:gd name="T5" fmla="*/ 0 h 19"/>
                    <a:gd name="T6" fmla="*/ 3 w 5"/>
                    <a:gd name="T7" fmla="*/ 5 h 19"/>
                    <a:gd name="T8" fmla="*/ 0 w 5"/>
                    <a:gd name="T9" fmla="*/ 19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9"/>
                    <a:gd name="T17" fmla="*/ 5 w 5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9">
                      <a:moveTo>
                        <a:pt x="0" y="19"/>
                      </a:moveTo>
                      <a:lnTo>
                        <a:pt x="3" y="13"/>
                      </a:lnTo>
                      <a:lnTo>
                        <a:pt x="5" y="0"/>
                      </a:lnTo>
                      <a:lnTo>
                        <a:pt x="3" y="5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45" name="Freeform 677"/>
                <p:cNvSpPr>
                  <a:spLocks noChangeAspect="1"/>
                </p:cNvSpPr>
                <p:nvPr/>
              </p:nvSpPr>
              <p:spPr bwMode="auto">
                <a:xfrm>
                  <a:off x="5470" y="1919"/>
                  <a:ext cx="10" cy="19"/>
                </a:xfrm>
                <a:custGeom>
                  <a:avLst/>
                  <a:gdLst>
                    <a:gd name="T0" fmla="*/ 5 w 10"/>
                    <a:gd name="T1" fmla="*/ 0 h 19"/>
                    <a:gd name="T2" fmla="*/ 5 w 10"/>
                    <a:gd name="T3" fmla="*/ 0 h 19"/>
                    <a:gd name="T4" fmla="*/ 2 w 10"/>
                    <a:gd name="T5" fmla="*/ 11 h 19"/>
                    <a:gd name="T6" fmla="*/ 0 w 10"/>
                    <a:gd name="T7" fmla="*/ 19 h 19"/>
                    <a:gd name="T8" fmla="*/ 2 w 10"/>
                    <a:gd name="T9" fmla="*/ 19 h 19"/>
                    <a:gd name="T10" fmla="*/ 7 w 10"/>
                    <a:gd name="T11" fmla="*/ 13 h 19"/>
                    <a:gd name="T12" fmla="*/ 10 w 10"/>
                    <a:gd name="T13" fmla="*/ 0 h 19"/>
                    <a:gd name="T14" fmla="*/ 10 w 10"/>
                    <a:gd name="T15" fmla="*/ 0 h 19"/>
                    <a:gd name="T16" fmla="*/ 5 w 10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19"/>
                    <a:gd name="T29" fmla="*/ 10 w 10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19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2" y="11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7" y="13"/>
                      </a:lnTo>
                      <a:lnTo>
                        <a:pt x="1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46" name="Freeform 678"/>
                <p:cNvSpPr>
                  <a:spLocks noChangeAspect="1"/>
                </p:cNvSpPr>
                <p:nvPr/>
              </p:nvSpPr>
              <p:spPr bwMode="auto">
                <a:xfrm>
                  <a:off x="5470" y="1919"/>
                  <a:ext cx="10" cy="21"/>
                </a:xfrm>
                <a:custGeom>
                  <a:avLst/>
                  <a:gdLst>
                    <a:gd name="T0" fmla="*/ 0 w 10"/>
                    <a:gd name="T1" fmla="*/ 19 h 21"/>
                    <a:gd name="T2" fmla="*/ 2 w 10"/>
                    <a:gd name="T3" fmla="*/ 21 h 21"/>
                    <a:gd name="T4" fmla="*/ 7 w 10"/>
                    <a:gd name="T5" fmla="*/ 5 h 21"/>
                    <a:gd name="T6" fmla="*/ 5 w 10"/>
                    <a:gd name="T7" fmla="*/ 0 h 21"/>
                    <a:gd name="T8" fmla="*/ 10 w 10"/>
                    <a:gd name="T9" fmla="*/ 0 h 21"/>
                    <a:gd name="T10" fmla="*/ 2 w 10"/>
                    <a:gd name="T11" fmla="*/ 5 h 21"/>
                    <a:gd name="T12" fmla="*/ 0 w 10"/>
                    <a:gd name="T13" fmla="*/ 16 h 21"/>
                    <a:gd name="T14" fmla="*/ 2 w 10"/>
                    <a:gd name="T15" fmla="*/ 19 h 21"/>
                    <a:gd name="T16" fmla="*/ 0 w 10"/>
                    <a:gd name="T17" fmla="*/ 19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21"/>
                    <a:gd name="T29" fmla="*/ 10 w 10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21">
                      <a:moveTo>
                        <a:pt x="0" y="19"/>
                      </a:moveTo>
                      <a:lnTo>
                        <a:pt x="2" y="21"/>
                      </a:lnTo>
                      <a:lnTo>
                        <a:pt x="7" y="5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6"/>
                      </a:lnTo>
                      <a:lnTo>
                        <a:pt x="2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47" name="Freeform 679"/>
                <p:cNvSpPr>
                  <a:spLocks noChangeAspect="1"/>
                </p:cNvSpPr>
                <p:nvPr/>
              </p:nvSpPr>
              <p:spPr bwMode="auto">
                <a:xfrm>
                  <a:off x="5527" y="1906"/>
                  <a:ext cx="34" cy="11"/>
                </a:xfrm>
                <a:custGeom>
                  <a:avLst/>
                  <a:gdLst>
                    <a:gd name="T0" fmla="*/ 0 w 34"/>
                    <a:gd name="T1" fmla="*/ 3 h 11"/>
                    <a:gd name="T2" fmla="*/ 8 w 34"/>
                    <a:gd name="T3" fmla="*/ 0 h 11"/>
                    <a:gd name="T4" fmla="*/ 18 w 34"/>
                    <a:gd name="T5" fmla="*/ 0 h 11"/>
                    <a:gd name="T6" fmla="*/ 24 w 34"/>
                    <a:gd name="T7" fmla="*/ 5 h 11"/>
                    <a:gd name="T8" fmla="*/ 29 w 34"/>
                    <a:gd name="T9" fmla="*/ 11 h 11"/>
                    <a:gd name="T10" fmla="*/ 31 w 34"/>
                    <a:gd name="T11" fmla="*/ 8 h 11"/>
                    <a:gd name="T12" fmla="*/ 34 w 34"/>
                    <a:gd name="T13" fmla="*/ 5 h 11"/>
                    <a:gd name="T14" fmla="*/ 31 w 34"/>
                    <a:gd name="T15" fmla="*/ 5 h 11"/>
                    <a:gd name="T16" fmla="*/ 26 w 34"/>
                    <a:gd name="T17" fmla="*/ 3 h 11"/>
                    <a:gd name="T18" fmla="*/ 21 w 34"/>
                    <a:gd name="T19" fmla="*/ 0 h 11"/>
                    <a:gd name="T20" fmla="*/ 16 w 34"/>
                    <a:gd name="T21" fmla="*/ 0 h 11"/>
                    <a:gd name="T22" fmla="*/ 8 w 34"/>
                    <a:gd name="T23" fmla="*/ 0 h 11"/>
                    <a:gd name="T24" fmla="*/ 3 w 34"/>
                    <a:gd name="T25" fmla="*/ 3 h 11"/>
                    <a:gd name="T26" fmla="*/ 0 w 34"/>
                    <a:gd name="T27" fmla="*/ 3 h 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4"/>
                    <a:gd name="T43" fmla="*/ 0 h 11"/>
                    <a:gd name="T44" fmla="*/ 34 w 34"/>
                    <a:gd name="T45" fmla="*/ 11 h 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4" h="11">
                      <a:moveTo>
                        <a:pt x="0" y="3"/>
                      </a:moveTo>
                      <a:lnTo>
                        <a:pt x="8" y="0"/>
                      </a:lnTo>
                      <a:lnTo>
                        <a:pt x="18" y="0"/>
                      </a:lnTo>
                      <a:lnTo>
                        <a:pt x="24" y="5"/>
                      </a:lnTo>
                      <a:lnTo>
                        <a:pt x="29" y="11"/>
                      </a:lnTo>
                      <a:lnTo>
                        <a:pt x="31" y="8"/>
                      </a:lnTo>
                      <a:lnTo>
                        <a:pt x="34" y="5"/>
                      </a:lnTo>
                      <a:lnTo>
                        <a:pt x="31" y="5"/>
                      </a:lnTo>
                      <a:lnTo>
                        <a:pt x="26" y="3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48" name="Freeform 680"/>
                <p:cNvSpPr>
                  <a:spLocks noChangeAspect="1"/>
                </p:cNvSpPr>
                <p:nvPr/>
              </p:nvSpPr>
              <p:spPr bwMode="auto">
                <a:xfrm>
                  <a:off x="5527" y="1904"/>
                  <a:ext cx="18" cy="7"/>
                </a:xfrm>
                <a:custGeom>
                  <a:avLst/>
                  <a:gdLst>
                    <a:gd name="T0" fmla="*/ 18 w 18"/>
                    <a:gd name="T1" fmla="*/ 0 h 7"/>
                    <a:gd name="T2" fmla="*/ 18 w 18"/>
                    <a:gd name="T3" fmla="*/ 0 h 7"/>
                    <a:gd name="T4" fmla="*/ 8 w 18"/>
                    <a:gd name="T5" fmla="*/ 2 h 7"/>
                    <a:gd name="T6" fmla="*/ 0 w 18"/>
                    <a:gd name="T7" fmla="*/ 5 h 7"/>
                    <a:gd name="T8" fmla="*/ 3 w 18"/>
                    <a:gd name="T9" fmla="*/ 7 h 7"/>
                    <a:gd name="T10" fmla="*/ 8 w 18"/>
                    <a:gd name="T11" fmla="*/ 5 h 7"/>
                    <a:gd name="T12" fmla="*/ 18 w 18"/>
                    <a:gd name="T13" fmla="*/ 5 h 7"/>
                    <a:gd name="T14" fmla="*/ 18 w 18"/>
                    <a:gd name="T15" fmla="*/ 5 h 7"/>
                    <a:gd name="T16" fmla="*/ 18 w 18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7"/>
                    <a:gd name="T29" fmla="*/ 18 w 1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7">
                      <a:moveTo>
                        <a:pt x="18" y="0"/>
                      </a:moveTo>
                      <a:lnTo>
                        <a:pt x="18" y="0"/>
                      </a:lnTo>
                      <a:lnTo>
                        <a:pt x="8" y="2"/>
                      </a:lnTo>
                      <a:lnTo>
                        <a:pt x="0" y="5"/>
                      </a:lnTo>
                      <a:lnTo>
                        <a:pt x="3" y="7"/>
                      </a:lnTo>
                      <a:lnTo>
                        <a:pt x="8" y="5"/>
                      </a:lnTo>
                      <a:lnTo>
                        <a:pt x="18" y="5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49" name="Freeform 681"/>
                <p:cNvSpPr>
                  <a:spLocks noChangeAspect="1"/>
                </p:cNvSpPr>
                <p:nvPr/>
              </p:nvSpPr>
              <p:spPr bwMode="auto">
                <a:xfrm>
                  <a:off x="5545" y="1904"/>
                  <a:ext cx="11" cy="13"/>
                </a:xfrm>
                <a:custGeom>
                  <a:avLst/>
                  <a:gdLst>
                    <a:gd name="T0" fmla="*/ 11 w 11"/>
                    <a:gd name="T1" fmla="*/ 10 h 13"/>
                    <a:gd name="T2" fmla="*/ 11 w 11"/>
                    <a:gd name="T3" fmla="*/ 10 h 13"/>
                    <a:gd name="T4" fmla="*/ 8 w 11"/>
                    <a:gd name="T5" fmla="*/ 5 h 13"/>
                    <a:gd name="T6" fmla="*/ 0 w 11"/>
                    <a:gd name="T7" fmla="*/ 0 h 13"/>
                    <a:gd name="T8" fmla="*/ 0 w 11"/>
                    <a:gd name="T9" fmla="*/ 5 h 13"/>
                    <a:gd name="T10" fmla="*/ 6 w 11"/>
                    <a:gd name="T11" fmla="*/ 7 h 13"/>
                    <a:gd name="T12" fmla="*/ 8 w 11"/>
                    <a:gd name="T13" fmla="*/ 13 h 13"/>
                    <a:gd name="T14" fmla="*/ 8 w 11"/>
                    <a:gd name="T15" fmla="*/ 13 h 13"/>
                    <a:gd name="T16" fmla="*/ 11 w 11"/>
                    <a:gd name="T17" fmla="*/ 1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3"/>
                    <a:gd name="T29" fmla="*/ 11 w 11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3">
                      <a:moveTo>
                        <a:pt x="11" y="10"/>
                      </a:moveTo>
                      <a:lnTo>
                        <a:pt x="11" y="10"/>
                      </a:lnTo>
                      <a:lnTo>
                        <a:pt x="8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6" y="7"/>
                      </a:lnTo>
                      <a:lnTo>
                        <a:pt x="8" y="13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50" name="Freeform 682"/>
                <p:cNvSpPr>
                  <a:spLocks noChangeAspect="1"/>
                </p:cNvSpPr>
                <p:nvPr/>
              </p:nvSpPr>
              <p:spPr bwMode="auto">
                <a:xfrm>
                  <a:off x="5553" y="1909"/>
                  <a:ext cx="8" cy="8"/>
                </a:xfrm>
                <a:custGeom>
                  <a:avLst/>
                  <a:gdLst>
                    <a:gd name="T0" fmla="*/ 8 w 8"/>
                    <a:gd name="T1" fmla="*/ 0 h 8"/>
                    <a:gd name="T2" fmla="*/ 8 w 8"/>
                    <a:gd name="T3" fmla="*/ 0 h 8"/>
                    <a:gd name="T4" fmla="*/ 3 w 8"/>
                    <a:gd name="T5" fmla="*/ 5 h 8"/>
                    <a:gd name="T6" fmla="*/ 3 w 8"/>
                    <a:gd name="T7" fmla="*/ 5 h 8"/>
                    <a:gd name="T8" fmla="*/ 0 w 8"/>
                    <a:gd name="T9" fmla="*/ 8 h 8"/>
                    <a:gd name="T10" fmla="*/ 5 w 8"/>
                    <a:gd name="T11" fmla="*/ 8 h 8"/>
                    <a:gd name="T12" fmla="*/ 8 w 8"/>
                    <a:gd name="T13" fmla="*/ 5 h 8"/>
                    <a:gd name="T14" fmla="*/ 8 w 8"/>
                    <a:gd name="T15" fmla="*/ 5 h 8"/>
                    <a:gd name="T16" fmla="*/ 8 w 8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8"/>
                    <a:gd name="T29" fmla="*/ 8 w 8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8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5"/>
                      </a:lnTo>
                      <a:lnTo>
                        <a:pt x="0" y="8"/>
                      </a:lnTo>
                      <a:lnTo>
                        <a:pt x="5" y="8"/>
                      </a:lnTo>
                      <a:lnTo>
                        <a:pt x="8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51" name="Freeform 683"/>
                <p:cNvSpPr>
                  <a:spLocks noChangeAspect="1"/>
                </p:cNvSpPr>
                <p:nvPr/>
              </p:nvSpPr>
              <p:spPr bwMode="auto">
                <a:xfrm>
                  <a:off x="5551" y="1909"/>
                  <a:ext cx="10" cy="5"/>
                </a:xfrm>
                <a:custGeom>
                  <a:avLst/>
                  <a:gdLst>
                    <a:gd name="T0" fmla="*/ 0 w 10"/>
                    <a:gd name="T1" fmla="*/ 2 h 5"/>
                    <a:gd name="T2" fmla="*/ 0 w 10"/>
                    <a:gd name="T3" fmla="*/ 2 h 5"/>
                    <a:gd name="T4" fmla="*/ 7 w 10"/>
                    <a:gd name="T5" fmla="*/ 5 h 5"/>
                    <a:gd name="T6" fmla="*/ 10 w 10"/>
                    <a:gd name="T7" fmla="*/ 0 h 5"/>
                    <a:gd name="T8" fmla="*/ 10 w 10"/>
                    <a:gd name="T9" fmla="*/ 5 h 5"/>
                    <a:gd name="T10" fmla="*/ 10 w 10"/>
                    <a:gd name="T11" fmla="*/ 0 h 5"/>
                    <a:gd name="T12" fmla="*/ 2 w 10"/>
                    <a:gd name="T13" fmla="*/ 0 h 5"/>
                    <a:gd name="T14" fmla="*/ 2 w 10"/>
                    <a:gd name="T15" fmla="*/ 0 h 5"/>
                    <a:gd name="T16" fmla="*/ 0 w 10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52" name="Freeform 684"/>
                <p:cNvSpPr>
                  <a:spLocks noChangeAspect="1"/>
                </p:cNvSpPr>
                <p:nvPr/>
              </p:nvSpPr>
              <p:spPr bwMode="auto">
                <a:xfrm>
                  <a:off x="5543" y="1904"/>
                  <a:ext cx="10" cy="7"/>
                </a:xfrm>
                <a:custGeom>
                  <a:avLst/>
                  <a:gdLst>
                    <a:gd name="T0" fmla="*/ 0 w 10"/>
                    <a:gd name="T1" fmla="*/ 2 h 7"/>
                    <a:gd name="T2" fmla="*/ 0 w 10"/>
                    <a:gd name="T3" fmla="*/ 2 h 7"/>
                    <a:gd name="T4" fmla="*/ 5 w 10"/>
                    <a:gd name="T5" fmla="*/ 2 h 7"/>
                    <a:gd name="T6" fmla="*/ 8 w 10"/>
                    <a:gd name="T7" fmla="*/ 7 h 7"/>
                    <a:gd name="T8" fmla="*/ 10 w 10"/>
                    <a:gd name="T9" fmla="*/ 5 h 7"/>
                    <a:gd name="T10" fmla="*/ 5 w 10"/>
                    <a:gd name="T11" fmla="*/ 0 h 7"/>
                    <a:gd name="T12" fmla="*/ 0 w 10"/>
                    <a:gd name="T13" fmla="*/ 0 h 7"/>
                    <a:gd name="T14" fmla="*/ 0 w 10"/>
                    <a:gd name="T15" fmla="*/ 0 h 7"/>
                    <a:gd name="T16" fmla="*/ 0 w 10"/>
                    <a:gd name="T17" fmla="*/ 2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7"/>
                    <a:gd name="T29" fmla="*/ 10 w 10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7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5" y="2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53" name="Freeform 685"/>
                <p:cNvSpPr>
                  <a:spLocks noChangeAspect="1"/>
                </p:cNvSpPr>
                <p:nvPr/>
              </p:nvSpPr>
              <p:spPr bwMode="auto">
                <a:xfrm>
                  <a:off x="5530" y="1904"/>
                  <a:ext cx="13" cy="7"/>
                </a:xfrm>
                <a:custGeom>
                  <a:avLst/>
                  <a:gdLst>
                    <a:gd name="T0" fmla="*/ 0 w 13"/>
                    <a:gd name="T1" fmla="*/ 7 h 7"/>
                    <a:gd name="T2" fmla="*/ 0 w 13"/>
                    <a:gd name="T3" fmla="*/ 7 h 7"/>
                    <a:gd name="T4" fmla="*/ 5 w 13"/>
                    <a:gd name="T5" fmla="*/ 5 h 7"/>
                    <a:gd name="T6" fmla="*/ 13 w 13"/>
                    <a:gd name="T7" fmla="*/ 2 h 7"/>
                    <a:gd name="T8" fmla="*/ 13 w 13"/>
                    <a:gd name="T9" fmla="*/ 0 h 7"/>
                    <a:gd name="T10" fmla="*/ 5 w 13"/>
                    <a:gd name="T11" fmla="*/ 2 h 7"/>
                    <a:gd name="T12" fmla="*/ 0 w 13"/>
                    <a:gd name="T13" fmla="*/ 2 h 7"/>
                    <a:gd name="T14" fmla="*/ 0 w 13"/>
                    <a:gd name="T15" fmla="*/ 2 h 7"/>
                    <a:gd name="T16" fmla="*/ 0 w 13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7"/>
                    <a:gd name="T29" fmla="*/ 13 w 13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5" y="5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54" name="Freeform 686"/>
                <p:cNvSpPr>
                  <a:spLocks noChangeAspect="1"/>
                </p:cNvSpPr>
                <p:nvPr/>
              </p:nvSpPr>
              <p:spPr bwMode="auto">
                <a:xfrm>
                  <a:off x="5527" y="1906"/>
                  <a:ext cx="3" cy="5"/>
                </a:xfrm>
                <a:custGeom>
                  <a:avLst/>
                  <a:gdLst>
                    <a:gd name="T0" fmla="*/ 0 w 3"/>
                    <a:gd name="T1" fmla="*/ 3 h 5"/>
                    <a:gd name="T2" fmla="*/ 0 w 3"/>
                    <a:gd name="T3" fmla="*/ 5 h 5"/>
                    <a:gd name="T4" fmla="*/ 3 w 3"/>
                    <a:gd name="T5" fmla="*/ 5 h 5"/>
                    <a:gd name="T6" fmla="*/ 3 w 3"/>
                    <a:gd name="T7" fmla="*/ 0 h 5"/>
                    <a:gd name="T8" fmla="*/ 0 w 3"/>
                    <a:gd name="T9" fmla="*/ 3 h 5"/>
                    <a:gd name="T10" fmla="*/ 0 w 3"/>
                    <a:gd name="T11" fmla="*/ 3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5"/>
                    <a:gd name="T20" fmla="*/ 3 w 3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5">
                      <a:moveTo>
                        <a:pt x="0" y="3"/>
                      </a:move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55" name="Freeform 687"/>
                <p:cNvSpPr>
                  <a:spLocks noChangeAspect="1"/>
                </p:cNvSpPr>
                <p:nvPr/>
              </p:nvSpPr>
              <p:spPr bwMode="auto">
                <a:xfrm>
                  <a:off x="5561" y="1917"/>
                  <a:ext cx="24" cy="13"/>
                </a:xfrm>
                <a:custGeom>
                  <a:avLst/>
                  <a:gdLst>
                    <a:gd name="T0" fmla="*/ 0 w 24"/>
                    <a:gd name="T1" fmla="*/ 0 h 13"/>
                    <a:gd name="T2" fmla="*/ 0 w 24"/>
                    <a:gd name="T3" fmla="*/ 2 h 13"/>
                    <a:gd name="T4" fmla="*/ 5 w 24"/>
                    <a:gd name="T5" fmla="*/ 5 h 13"/>
                    <a:gd name="T6" fmla="*/ 16 w 24"/>
                    <a:gd name="T7" fmla="*/ 10 h 13"/>
                    <a:gd name="T8" fmla="*/ 24 w 24"/>
                    <a:gd name="T9" fmla="*/ 13 h 13"/>
                    <a:gd name="T10" fmla="*/ 13 w 24"/>
                    <a:gd name="T11" fmla="*/ 7 h 13"/>
                    <a:gd name="T12" fmla="*/ 0 w 24"/>
                    <a:gd name="T13" fmla="*/ 0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"/>
                    <a:gd name="T22" fmla="*/ 0 h 13"/>
                    <a:gd name="T23" fmla="*/ 24 w 24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" h="1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16" y="10"/>
                      </a:lnTo>
                      <a:lnTo>
                        <a:pt x="24" y="13"/>
                      </a:lnTo>
                      <a:lnTo>
                        <a:pt x="13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56" name="Freeform 688"/>
                <p:cNvSpPr>
                  <a:spLocks noChangeAspect="1"/>
                </p:cNvSpPr>
                <p:nvPr/>
              </p:nvSpPr>
              <p:spPr bwMode="auto">
                <a:xfrm>
                  <a:off x="5558" y="1917"/>
                  <a:ext cx="8" cy="7"/>
                </a:xfrm>
                <a:custGeom>
                  <a:avLst/>
                  <a:gdLst>
                    <a:gd name="T0" fmla="*/ 8 w 8"/>
                    <a:gd name="T1" fmla="*/ 5 h 7"/>
                    <a:gd name="T2" fmla="*/ 8 w 8"/>
                    <a:gd name="T3" fmla="*/ 5 h 7"/>
                    <a:gd name="T4" fmla="*/ 6 w 8"/>
                    <a:gd name="T5" fmla="*/ 2 h 7"/>
                    <a:gd name="T6" fmla="*/ 6 w 8"/>
                    <a:gd name="T7" fmla="*/ 0 h 7"/>
                    <a:gd name="T8" fmla="*/ 0 w 8"/>
                    <a:gd name="T9" fmla="*/ 0 h 7"/>
                    <a:gd name="T10" fmla="*/ 3 w 8"/>
                    <a:gd name="T11" fmla="*/ 5 h 7"/>
                    <a:gd name="T12" fmla="*/ 6 w 8"/>
                    <a:gd name="T13" fmla="*/ 7 h 7"/>
                    <a:gd name="T14" fmla="*/ 6 w 8"/>
                    <a:gd name="T15" fmla="*/ 7 h 7"/>
                    <a:gd name="T16" fmla="*/ 8 w 8"/>
                    <a:gd name="T17" fmla="*/ 5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7"/>
                    <a:gd name="T29" fmla="*/ 8 w 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7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6" y="7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57" name="Freeform 689"/>
                <p:cNvSpPr>
                  <a:spLocks noChangeAspect="1"/>
                </p:cNvSpPr>
                <p:nvPr/>
              </p:nvSpPr>
              <p:spPr bwMode="auto">
                <a:xfrm>
                  <a:off x="5564" y="1922"/>
                  <a:ext cx="21" cy="10"/>
                </a:xfrm>
                <a:custGeom>
                  <a:avLst/>
                  <a:gdLst>
                    <a:gd name="T0" fmla="*/ 21 w 21"/>
                    <a:gd name="T1" fmla="*/ 5 h 10"/>
                    <a:gd name="T2" fmla="*/ 21 w 21"/>
                    <a:gd name="T3" fmla="*/ 5 h 10"/>
                    <a:gd name="T4" fmla="*/ 13 w 21"/>
                    <a:gd name="T5" fmla="*/ 2 h 10"/>
                    <a:gd name="T6" fmla="*/ 2 w 21"/>
                    <a:gd name="T7" fmla="*/ 0 h 10"/>
                    <a:gd name="T8" fmla="*/ 0 w 21"/>
                    <a:gd name="T9" fmla="*/ 2 h 10"/>
                    <a:gd name="T10" fmla="*/ 10 w 21"/>
                    <a:gd name="T11" fmla="*/ 8 h 10"/>
                    <a:gd name="T12" fmla="*/ 21 w 21"/>
                    <a:gd name="T13" fmla="*/ 10 h 10"/>
                    <a:gd name="T14" fmla="*/ 21 w 21"/>
                    <a:gd name="T15" fmla="*/ 10 h 10"/>
                    <a:gd name="T16" fmla="*/ 21 w 21"/>
                    <a:gd name="T17" fmla="*/ 5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"/>
                    <a:gd name="T28" fmla="*/ 0 h 10"/>
                    <a:gd name="T29" fmla="*/ 21 w 21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" h="10">
                      <a:moveTo>
                        <a:pt x="21" y="5"/>
                      </a:moveTo>
                      <a:lnTo>
                        <a:pt x="21" y="5"/>
                      </a:lnTo>
                      <a:lnTo>
                        <a:pt x="13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10" y="8"/>
                      </a:lnTo>
                      <a:lnTo>
                        <a:pt x="21" y="10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58" name="Freeform 690"/>
                <p:cNvSpPr>
                  <a:spLocks noChangeAspect="1"/>
                </p:cNvSpPr>
                <p:nvPr/>
              </p:nvSpPr>
              <p:spPr bwMode="auto">
                <a:xfrm>
                  <a:off x="5558" y="1917"/>
                  <a:ext cx="27" cy="15"/>
                </a:xfrm>
                <a:custGeom>
                  <a:avLst/>
                  <a:gdLst>
                    <a:gd name="T0" fmla="*/ 6 w 27"/>
                    <a:gd name="T1" fmla="*/ 0 h 15"/>
                    <a:gd name="T2" fmla="*/ 0 w 27"/>
                    <a:gd name="T3" fmla="*/ 0 h 15"/>
                    <a:gd name="T4" fmla="*/ 16 w 27"/>
                    <a:gd name="T5" fmla="*/ 10 h 15"/>
                    <a:gd name="T6" fmla="*/ 27 w 27"/>
                    <a:gd name="T7" fmla="*/ 10 h 15"/>
                    <a:gd name="T8" fmla="*/ 27 w 27"/>
                    <a:gd name="T9" fmla="*/ 15 h 15"/>
                    <a:gd name="T10" fmla="*/ 19 w 27"/>
                    <a:gd name="T11" fmla="*/ 7 h 15"/>
                    <a:gd name="T12" fmla="*/ 6 w 27"/>
                    <a:gd name="T13" fmla="*/ 0 h 15"/>
                    <a:gd name="T14" fmla="*/ 0 w 27"/>
                    <a:gd name="T15" fmla="*/ 0 h 15"/>
                    <a:gd name="T16" fmla="*/ 6 w 27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"/>
                    <a:gd name="T28" fmla="*/ 0 h 15"/>
                    <a:gd name="T29" fmla="*/ 27 w 27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" h="15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16" y="10"/>
                      </a:lnTo>
                      <a:lnTo>
                        <a:pt x="27" y="10"/>
                      </a:lnTo>
                      <a:lnTo>
                        <a:pt x="27" y="15"/>
                      </a:lnTo>
                      <a:lnTo>
                        <a:pt x="19" y="7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59" name="Freeform 691"/>
                <p:cNvSpPr>
                  <a:spLocks noChangeAspect="1"/>
                </p:cNvSpPr>
                <p:nvPr/>
              </p:nvSpPr>
              <p:spPr bwMode="auto">
                <a:xfrm>
                  <a:off x="5548" y="1888"/>
                  <a:ext cx="8" cy="16"/>
                </a:xfrm>
                <a:custGeom>
                  <a:avLst/>
                  <a:gdLst>
                    <a:gd name="T0" fmla="*/ 8 w 8"/>
                    <a:gd name="T1" fmla="*/ 16 h 16"/>
                    <a:gd name="T2" fmla="*/ 8 w 8"/>
                    <a:gd name="T3" fmla="*/ 10 h 16"/>
                    <a:gd name="T4" fmla="*/ 5 w 8"/>
                    <a:gd name="T5" fmla="*/ 5 h 16"/>
                    <a:gd name="T6" fmla="*/ 0 w 8"/>
                    <a:gd name="T7" fmla="*/ 0 h 16"/>
                    <a:gd name="T8" fmla="*/ 0 w 8"/>
                    <a:gd name="T9" fmla="*/ 0 h 16"/>
                    <a:gd name="T10" fmla="*/ 3 w 8"/>
                    <a:gd name="T11" fmla="*/ 5 h 16"/>
                    <a:gd name="T12" fmla="*/ 8 w 8"/>
                    <a:gd name="T13" fmla="*/ 16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16"/>
                    <a:gd name="T23" fmla="*/ 8 w 8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16">
                      <a:moveTo>
                        <a:pt x="8" y="16"/>
                      </a:moveTo>
                      <a:lnTo>
                        <a:pt x="8" y="10"/>
                      </a:lnTo>
                      <a:lnTo>
                        <a:pt x="5" y="5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60" name="Freeform 692"/>
                <p:cNvSpPr>
                  <a:spLocks noChangeAspect="1"/>
                </p:cNvSpPr>
                <p:nvPr/>
              </p:nvSpPr>
              <p:spPr bwMode="auto">
                <a:xfrm>
                  <a:off x="5553" y="1891"/>
                  <a:ext cx="5" cy="13"/>
                </a:xfrm>
                <a:custGeom>
                  <a:avLst/>
                  <a:gdLst>
                    <a:gd name="T0" fmla="*/ 0 w 5"/>
                    <a:gd name="T1" fmla="*/ 2 h 13"/>
                    <a:gd name="T2" fmla="*/ 0 w 5"/>
                    <a:gd name="T3" fmla="*/ 2 h 13"/>
                    <a:gd name="T4" fmla="*/ 3 w 5"/>
                    <a:gd name="T5" fmla="*/ 7 h 13"/>
                    <a:gd name="T6" fmla="*/ 3 w 5"/>
                    <a:gd name="T7" fmla="*/ 13 h 13"/>
                    <a:gd name="T8" fmla="*/ 5 w 5"/>
                    <a:gd name="T9" fmla="*/ 13 h 13"/>
                    <a:gd name="T10" fmla="*/ 5 w 5"/>
                    <a:gd name="T11" fmla="*/ 7 h 13"/>
                    <a:gd name="T12" fmla="*/ 3 w 5"/>
                    <a:gd name="T13" fmla="*/ 0 h 13"/>
                    <a:gd name="T14" fmla="*/ 3 w 5"/>
                    <a:gd name="T15" fmla="*/ 0 h 13"/>
                    <a:gd name="T16" fmla="*/ 0 w 5"/>
                    <a:gd name="T17" fmla="*/ 2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3"/>
                    <a:gd name="T29" fmla="*/ 5 w 5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3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3" y="7"/>
                      </a:lnTo>
                      <a:lnTo>
                        <a:pt x="3" y="13"/>
                      </a:lnTo>
                      <a:lnTo>
                        <a:pt x="5" y="13"/>
                      </a:lnTo>
                      <a:lnTo>
                        <a:pt x="5" y="7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61" name="Freeform 693"/>
                <p:cNvSpPr>
                  <a:spLocks noChangeAspect="1"/>
                </p:cNvSpPr>
                <p:nvPr/>
              </p:nvSpPr>
              <p:spPr bwMode="auto">
                <a:xfrm>
                  <a:off x="5545" y="1885"/>
                  <a:ext cx="11" cy="8"/>
                </a:xfrm>
                <a:custGeom>
                  <a:avLst/>
                  <a:gdLst>
                    <a:gd name="T0" fmla="*/ 3 w 11"/>
                    <a:gd name="T1" fmla="*/ 0 h 8"/>
                    <a:gd name="T2" fmla="*/ 0 w 11"/>
                    <a:gd name="T3" fmla="*/ 6 h 8"/>
                    <a:gd name="T4" fmla="*/ 3 w 11"/>
                    <a:gd name="T5" fmla="*/ 6 h 8"/>
                    <a:gd name="T6" fmla="*/ 8 w 11"/>
                    <a:gd name="T7" fmla="*/ 8 h 8"/>
                    <a:gd name="T8" fmla="*/ 11 w 11"/>
                    <a:gd name="T9" fmla="*/ 6 h 8"/>
                    <a:gd name="T10" fmla="*/ 6 w 11"/>
                    <a:gd name="T11" fmla="*/ 3 h 8"/>
                    <a:gd name="T12" fmla="*/ 3 w 11"/>
                    <a:gd name="T13" fmla="*/ 0 h 8"/>
                    <a:gd name="T14" fmla="*/ 0 w 11"/>
                    <a:gd name="T15" fmla="*/ 3 h 8"/>
                    <a:gd name="T16" fmla="*/ 3 w 11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8"/>
                    <a:gd name="T29" fmla="*/ 11 w 11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8">
                      <a:moveTo>
                        <a:pt x="3" y="0"/>
                      </a:move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8" y="8"/>
                      </a:lnTo>
                      <a:lnTo>
                        <a:pt x="11" y="6"/>
                      </a:ln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62" name="Freeform 694"/>
                <p:cNvSpPr>
                  <a:spLocks noChangeAspect="1"/>
                </p:cNvSpPr>
                <p:nvPr/>
              </p:nvSpPr>
              <p:spPr bwMode="auto">
                <a:xfrm>
                  <a:off x="5545" y="1885"/>
                  <a:ext cx="13" cy="19"/>
                </a:xfrm>
                <a:custGeom>
                  <a:avLst/>
                  <a:gdLst>
                    <a:gd name="T0" fmla="*/ 11 w 13"/>
                    <a:gd name="T1" fmla="*/ 19 h 19"/>
                    <a:gd name="T2" fmla="*/ 13 w 13"/>
                    <a:gd name="T3" fmla="*/ 19 h 19"/>
                    <a:gd name="T4" fmla="*/ 8 w 13"/>
                    <a:gd name="T5" fmla="*/ 6 h 19"/>
                    <a:gd name="T6" fmla="*/ 3 w 13"/>
                    <a:gd name="T7" fmla="*/ 0 h 19"/>
                    <a:gd name="T8" fmla="*/ 0 w 13"/>
                    <a:gd name="T9" fmla="*/ 3 h 19"/>
                    <a:gd name="T10" fmla="*/ 6 w 13"/>
                    <a:gd name="T11" fmla="*/ 8 h 19"/>
                    <a:gd name="T12" fmla="*/ 11 w 13"/>
                    <a:gd name="T13" fmla="*/ 19 h 19"/>
                    <a:gd name="T14" fmla="*/ 13 w 13"/>
                    <a:gd name="T15" fmla="*/ 19 h 19"/>
                    <a:gd name="T16" fmla="*/ 11 w 13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9"/>
                    <a:gd name="T29" fmla="*/ 13 w 13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9">
                      <a:moveTo>
                        <a:pt x="11" y="19"/>
                      </a:moveTo>
                      <a:lnTo>
                        <a:pt x="13" y="19"/>
                      </a:lnTo>
                      <a:lnTo>
                        <a:pt x="8" y="6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6" y="8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1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63" name="Freeform 695"/>
                <p:cNvSpPr>
                  <a:spLocks noChangeAspect="1"/>
                </p:cNvSpPr>
                <p:nvPr/>
              </p:nvSpPr>
              <p:spPr bwMode="auto">
                <a:xfrm>
                  <a:off x="5556" y="1864"/>
                  <a:ext cx="10" cy="21"/>
                </a:xfrm>
                <a:custGeom>
                  <a:avLst/>
                  <a:gdLst>
                    <a:gd name="T0" fmla="*/ 0 w 10"/>
                    <a:gd name="T1" fmla="*/ 21 h 21"/>
                    <a:gd name="T2" fmla="*/ 0 w 10"/>
                    <a:gd name="T3" fmla="*/ 21 h 21"/>
                    <a:gd name="T4" fmla="*/ 5 w 10"/>
                    <a:gd name="T5" fmla="*/ 19 h 21"/>
                    <a:gd name="T6" fmla="*/ 8 w 10"/>
                    <a:gd name="T7" fmla="*/ 19 h 21"/>
                    <a:gd name="T8" fmla="*/ 10 w 10"/>
                    <a:gd name="T9" fmla="*/ 13 h 21"/>
                    <a:gd name="T10" fmla="*/ 10 w 10"/>
                    <a:gd name="T11" fmla="*/ 11 h 21"/>
                    <a:gd name="T12" fmla="*/ 10 w 10"/>
                    <a:gd name="T13" fmla="*/ 6 h 21"/>
                    <a:gd name="T14" fmla="*/ 5 w 10"/>
                    <a:gd name="T15" fmla="*/ 3 h 21"/>
                    <a:gd name="T16" fmla="*/ 2 w 10"/>
                    <a:gd name="T17" fmla="*/ 0 h 21"/>
                    <a:gd name="T18" fmla="*/ 2 w 10"/>
                    <a:gd name="T19" fmla="*/ 3 h 21"/>
                    <a:gd name="T20" fmla="*/ 2 w 10"/>
                    <a:gd name="T21" fmla="*/ 16 h 21"/>
                    <a:gd name="T22" fmla="*/ 0 w 10"/>
                    <a:gd name="T23" fmla="*/ 21 h 21"/>
                    <a:gd name="T24" fmla="*/ 0 w 10"/>
                    <a:gd name="T25" fmla="*/ 21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21"/>
                    <a:gd name="T41" fmla="*/ 10 w 10"/>
                    <a:gd name="T42" fmla="*/ 21 h 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21">
                      <a:moveTo>
                        <a:pt x="0" y="21"/>
                      </a:moveTo>
                      <a:lnTo>
                        <a:pt x="0" y="21"/>
                      </a:lnTo>
                      <a:lnTo>
                        <a:pt x="5" y="19"/>
                      </a:lnTo>
                      <a:lnTo>
                        <a:pt x="8" y="19"/>
                      </a:lnTo>
                      <a:lnTo>
                        <a:pt x="10" y="13"/>
                      </a:lnTo>
                      <a:lnTo>
                        <a:pt x="10" y="11"/>
                      </a:lnTo>
                      <a:lnTo>
                        <a:pt x="10" y="6"/>
                      </a:lnTo>
                      <a:lnTo>
                        <a:pt x="5" y="3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2" y="16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64" name="Freeform 696"/>
                <p:cNvSpPr>
                  <a:spLocks noChangeAspect="1"/>
                </p:cNvSpPr>
                <p:nvPr/>
              </p:nvSpPr>
              <p:spPr bwMode="auto">
                <a:xfrm>
                  <a:off x="5553" y="1880"/>
                  <a:ext cx="8" cy="5"/>
                </a:xfrm>
                <a:custGeom>
                  <a:avLst/>
                  <a:gdLst>
                    <a:gd name="T0" fmla="*/ 8 w 8"/>
                    <a:gd name="T1" fmla="*/ 0 h 5"/>
                    <a:gd name="T2" fmla="*/ 8 w 8"/>
                    <a:gd name="T3" fmla="*/ 0 h 5"/>
                    <a:gd name="T4" fmla="*/ 3 w 8"/>
                    <a:gd name="T5" fmla="*/ 3 h 5"/>
                    <a:gd name="T6" fmla="*/ 0 w 8"/>
                    <a:gd name="T7" fmla="*/ 5 h 5"/>
                    <a:gd name="T8" fmla="*/ 5 w 8"/>
                    <a:gd name="T9" fmla="*/ 5 h 5"/>
                    <a:gd name="T10" fmla="*/ 5 w 8"/>
                    <a:gd name="T11" fmla="*/ 5 h 5"/>
                    <a:gd name="T12" fmla="*/ 8 w 8"/>
                    <a:gd name="T13" fmla="*/ 5 h 5"/>
                    <a:gd name="T14" fmla="*/ 8 w 8"/>
                    <a:gd name="T15" fmla="*/ 5 h 5"/>
                    <a:gd name="T16" fmla="*/ 8 w 8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8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65" name="Freeform 697"/>
                <p:cNvSpPr>
                  <a:spLocks noChangeAspect="1"/>
                </p:cNvSpPr>
                <p:nvPr/>
              </p:nvSpPr>
              <p:spPr bwMode="auto">
                <a:xfrm>
                  <a:off x="5561" y="1870"/>
                  <a:ext cx="8" cy="15"/>
                </a:xfrm>
                <a:custGeom>
                  <a:avLst/>
                  <a:gdLst>
                    <a:gd name="T0" fmla="*/ 3 w 8"/>
                    <a:gd name="T1" fmla="*/ 2 h 15"/>
                    <a:gd name="T2" fmla="*/ 3 w 8"/>
                    <a:gd name="T3" fmla="*/ 2 h 15"/>
                    <a:gd name="T4" fmla="*/ 3 w 8"/>
                    <a:gd name="T5" fmla="*/ 5 h 15"/>
                    <a:gd name="T6" fmla="*/ 3 w 8"/>
                    <a:gd name="T7" fmla="*/ 7 h 15"/>
                    <a:gd name="T8" fmla="*/ 0 w 8"/>
                    <a:gd name="T9" fmla="*/ 10 h 15"/>
                    <a:gd name="T10" fmla="*/ 0 w 8"/>
                    <a:gd name="T11" fmla="*/ 10 h 15"/>
                    <a:gd name="T12" fmla="*/ 0 w 8"/>
                    <a:gd name="T13" fmla="*/ 15 h 15"/>
                    <a:gd name="T14" fmla="*/ 5 w 8"/>
                    <a:gd name="T15" fmla="*/ 13 h 15"/>
                    <a:gd name="T16" fmla="*/ 5 w 8"/>
                    <a:gd name="T17" fmla="*/ 7 h 15"/>
                    <a:gd name="T18" fmla="*/ 8 w 8"/>
                    <a:gd name="T19" fmla="*/ 5 h 15"/>
                    <a:gd name="T20" fmla="*/ 5 w 8"/>
                    <a:gd name="T21" fmla="*/ 0 h 15"/>
                    <a:gd name="T22" fmla="*/ 5 w 8"/>
                    <a:gd name="T23" fmla="*/ 0 h 15"/>
                    <a:gd name="T24" fmla="*/ 3 w 8"/>
                    <a:gd name="T25" fmla="*/ 2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"/>
                    <a:gd name="T40" fmla="*/ 0 h 15"/>
                    <a:gd name="T41" fmla="*/ 8 w 8"/>
                    <a:gd name="T42" fmla="*/ 15 h 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" h="15">
                      <a:moveTo>
                        <a:pt x="3" y="2"/>
                      </a:moveTo>
                      <a:lnTo>
                        <a:pt x="3" y="2"/>
                      </a:lnTo>
                      <a:lnTo>
                        <a:pt x="3" y="5"/>
                      </a:lnTo>
                      <a:lnTo>
                        <a:pt x="3" y="7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5" y="13"/>
                      </a:lnTo>
                      <a:lnTo>
                        <a:pt x="5" y="7"/>
                      </a:lnTo>
                      <a:lnTo>
                        <a:pt x="8" y="5"/>
                      </a:lnTo>
                      <a:lnTo>
                        <a:pt x="5" y="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66" name="Freeform 698"/>
                <p:cNvSpPr>
                  <a:spLocks noChangeAspect="1"/>
                </p:cNvSpPr>
                <p:nvPr/>
              </p:nvSpPr>
              <p:spPr bwMode="auto">
                <a:xfrm>
                  <a:off x="5556" y="1862"/>
                  <a:ext cx="10" cy="10"/>
                </a:xfrm>
                <a:custGeom>
                  <a:avLst/>
                  <a:gdLst>
                    <a:gd name="T0" fmla="*/ 0 w 10"/>
                    <a:gd name="T1" fmla="*/ 2 h 10"/>
                    <a:gd name="T2" fmla="*/ 0 w 10"/>
                    <a:gd name="T3" fmla="*/ 2 h 10"/>
                    <a:gd name="T4" fmla="*/ 5 w 10"/>
                    <a:gd name="T5" fmla="*/ 5 h 10"/>
                    <a:gd name="T6" fmla="*/ 8 w 10"/>
                    <a:gd name="T7" fmla="*/ 10 h 10"/>
                    <a:gd name="T8" fmla="*/ 10 w 10"/>
                    <a:gd name="T9" fmla="*/ 8 h 10"/>
                    <a:gd name="T10" fmla="*/ 8 w 10"/>
                    <a:gd name="T11" fmla="*/ 2 h 10"/>
                    <a:gd name="T12" fmla="*/ 2 w 10"/>
                    <a:gd name="T13" fmla="*/ 0 h 10"/>
                    <a:gd name="T14" fmla="*/ 2 w 10"/>
                    <a:gd name="T15" fmla="*/ 0 h 10"/>
                    <a:gd name="T16" fmla="*/ 0 w 10"/>
                    <a:gd name="T17" fmla="*/ 2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10"/>
                    <a:gd name="T29" fmla="*/ 10 w 10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1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8" y="10"/>
                      </a:lnTo>
                      <a:lnTo>
                        <a:pt x="10" y="8"/>
                      </a:lnTo>
                      <a:lnTo>
                        <a:pt x="8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67" name="Freeform 699"/>
                <p:cNvSpPr>
                  <a:spLocks noChangeAspect="1"/>
                </p:cNvSpPr>
                <p:nvPr/>
              </p:nvSpPr>
              <p:spPr bwMode="auto">
                <a:xfrm>
                  <a:off x="5556" y="1862"/>
                  <a:ext cx="5" cy="18"/>
                </a:xfrm>
                <a:custGeom>
                  <a:avLst/>
                  <a:gdLst>
                    <a:gd name="T0" fmla="*/ 5 w 5"/>
                    <a:gd name="T1" fmla="*/ 18 h 18"/>
                    <a:gd name="T2" fmla="*/ 5 w 5"/>
                    <a:gd name="T3" fmla="*/ 18 h 18"/>
                    <a:gd name="T4" fmla="*/ 5 w 5"/>
                    <a:gd name="T5" fmla="*/ 5 h 18"/>
                    <a:gd name="T6" fmla="*/ 0 w 5"/>
                    <a:gd name="T7" fmla="*/ 2 h 18"/>
                    <a:gd name="T8" fmla="*/ 2 w 5"/>
                    <a:gd name="T9" fmla="*/ 0 h 18"/>
                    <a:gd name="T10" fmla="*/ 2 w 5"/>
                    <a:gd name="T11" fmla="*/ 5 h 18"/>
                    <a:gd name="T12" fmla="*/ 2 w 5"/>
                    <a:gd name="T13" fmla="*/ 15 h 18"/>
                    <a:gd name="T14" fmla="*/ 2 w 5"/>
                    <a:gd name="T15" fmla="*/ 15 h 18"/>
                    <a:gd name="T16" fmla="*/ 5 w 5"/>
                    <a:gd name="T17" fmla="*/ 18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8"/>
                    <a:gd name="T29" fmla="*/ 5 w 5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8">
                      <a:moveTo>
                        <a:pt x="5" y="18"/>
                      </a:moveTo>
                      <a:lnTo>
                        <a:pt x="5" y="18"/>
                      </a:lnTo>
                      <a:lnTo>
                        <a:pt x="5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5"/>
                      </a:lnTo>
                      <a:lnTo>
                        <a:pt x="2" y="15"/>
                      </a:lnTo>
                      <a:lnTo>
                        <a:pt x="5" y="1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68" name="Freeform 700"/>
                <p:cNvSpPr>
                  <a:spLocks noChangeAspect="1"/>
                </p:cNvSpPr>
                <p:nvPr/>
              </p:nvSpPr>
              <p:spPr bwMode="auto">
                <a:xfrm>
                  <a:off x="5553" y="1877"/>
                  <a:ext cx="8" cy="11"/>
                </a:xfrm>
                <a:custGeom>
                  <a:avLst/>
                  <a:gdLst>
                    <a:gd name="T0" fmla="*/ 0 w 8"/>
                    <a:gd name="T1" fmla="*/ 8 h 11"/>
                    <a:gd name="T2" fmla="*/ 3 w 8"/>
                    <a:gd name="T3" fmla="*/ 8 h 11"/>
                    <a:gd name="T4" fmla="*/ 5 w 8"/>
                    <a:gd name="T5" fmla="*/ 11 h 11"/>
                    <a:gd name="T6" fmla="*/ 8 w 8"/>
                    <a:gd name="T7" fmla="*/ 3 h 11"/>
                    <a:gd name="T8" fmla="*/ 5 w 8"/>
                    <a:gd name="T9" fmla="*/ 0 h 11"/>
                    <a:gd name="T10" fmla="*/ 0 w 8"/>
                    <a:gd name="T11" fmla="*/ 8 h 11"/>
                    <a:gd name="T12" fmla="*/ 5 w 8"/>
                    <a:gd name="T13" fmla="*/ 11 h 11"/>
                    <a:gd name="T14" fmla="*/ 5 w 8"/>
                    <a:gd name="T15" fmla="*/ 8 h 11"/>
                    <a:gd name="T16" fmla="*/ 5 w 8"/>
                    <a:gd name="T17" fmla="*/ 11 h 11"/>
                    <a:gd name="T18" fmla="*/ 5 w 8"/>
                    <a:gd name="T19" fmla="*/ 11 h 11"/>
                    <a:gd name="T20" fmla="*/ 5 w 8"/>
                    <a:gd name="T21" fmla="*/ 8 h 11"/>
                    <a:gd name="T22" fmla="*/ 0 w 8"/>
                    <a:gd name="T23" fmla="*/ 8 h 1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11"/>
                    <a:gd name="T38" fmla="*/ 8 w 8"/>
                    <a:gd name="T39" fmla="*/ 11 h 1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11">
                      <a:moveTo>
                        <a:pt x="0" y="8"/>
                      </a:moveTo>
                      <a:lnTo>
                        <a:pt x="3" y="8"/>
                      </a:lnTo>
                      <a:lnTo>
                        <a:pt x="5" y="11"/>
                      </a:lnTo>
                      <a:lnTo>
                        <a:pt x="8" y="3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5" y="11"/>
                      </a:lnTo>
                      <a:lnTo>
                        <a:pt x="5" y="8"/>
                      </a:lnTo>
                      <a:lnTo>
                        <a:pt x="5" y="11"/>
                      </a:lnTo>
                      <a:lnTo>
                        <a:pt x="5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69" name="Freeform 701"/>
                <p:cNvSpPr>
                  <a:spLocks noChangeAspect="1"/>
                </p:cNvSpPr>
                <p:nvPr/>
              </p:nvSpPr>
              <p:spPr bwMode="auto">
                <a:xfrm>
                  <a:off x="5459" y="1943"/>
                  <a:ext cx="16" cy="13"/>
                </a:xfrm>
                <a:custGeom>
                  <a:avLst/>
                  <a:gdLst>
                    <a:gd name="T0" fmla="*/ 11 w 16"/>
                    <a:gd name="T1" fmla="*/ 0 h 13"/>
                    <a:gd name="T2" fmla="*/ 13 w 16"/>
                    <a:gd name="T3" fmla="*/ 0 h 13"/>
                    <a:gd name="T4" fmla="*/ 16 w 16"/>
                    <a:gd name="T5" fmla="*/ 2 h 13"/>
                    <a:gd name="T6" fmla="*/ 3 w 16"/>
                    <a:gd name="T7" fmla="*/ 10 h 13"/>
                    <a:gd name="T8" fmla="*/ 0 w 16"/>
                    <a:gd name="T9" fmla="*/ 13 h 13"/>
                    <a:gd name="T10" fmla="*/ 3 w 16"/>
                    <a:gd name="T11" fmla="*/ 8 h 13"/>
                    <a:gd name="T12" fmla="*/ 11 w 16"/>
                    <a:gd name="T13" fmla="*/ 0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13"/>
                    <a:gd name="T23" fmla="*/ 16 w 16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13">
                      <a:moveTo>
                        <a:pt x="11" y="0"/>
                      </a:moveTo>
                      <a:lnTo>
                        <a:pt x="13" y="0"/>
                      </a:lnTo>
                      <a:lnTo>
                        <a:pt x="16" y="2"/>
                      </a:lnTo>
                      <a:lnTo>
                        <a:pt x="3" y="10"/>
                      </a:lnTo>
                      <a:lnTo>
                        <a:pt x="0" y="13"/>
                      </a:lnTo>
                      <a:lnTo>
                        <a:pt x="3" y="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70" name="Freeform 702"/>
                <p:cNvSpPr>
                  <a:spLocks noChangeAspect="1"/>
                </p:cNvSpPr>
                <p:nvPr/>
              </p:nvSpPr>
              <p:spPr bwMode="auto">
                <a:xfrm>
                  <a:off x="5470" y="1940"/>
                  <a:ext cx="5" cy="8"/>
                </a:xfrm>
                <a:custGeom>
                  <a:avLst/>
                  <a:gdLst>
                    <a:gd name="T0" fmla="*/ 2 w 5"/>
                    <a:gd name="T1" fmla="*/ 8 h 8"/>
                    <a:gd name="T2" fmla="*/ 2 w 5"/>
                    <a:gd name="T3" fmla="*/ 8 h 8"/>
                    <a:gd name="T4" fmla="*/ 5 w 5"/>
                    <a:gd name="T5" fmla="*/ 3 h 8"/>
                    <a:gd name="T6" fmla="*/ 2 w 5"/>
                    <a:gd name="T7" fmla="*/ 0 h 8"/>
                    <a:gd name="T8" fmla="*/ 0 w 5"/>
                    <a:gd name="T9" fmla="*/ 3 h 8"/>
                    <a:gd name="T10" fmla="*/ 2 w 5"/>
                    <a:gd name="T11" fmla="*/ 5 h 8"/>
                    <a:gd name="T12" fmla="*/ 5 w 5"/>
                    <a:gd name="T13" fmla="*/ 3 h 8"/>
                    <a:gd name="T14" fmla="*/ 5 w 5"/>
                    <a:gd name="T15" fmla="*/ 3 h 8"/>
                    <a:gd name="T16" fmla="*/ 2 w 5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8"/>
                    <a:gd name="T29" fmla="*/ 5 w 5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8">
                      <a:moveTo>
                        <a:pt x="2" y="8"/>
                      </a:moveTo>
                      <a:lnTo>
                        <a:pt x="2" y="8"/>
                      </a:lnTo>
                      <a:lnTo>
                        <a:pt x="5" y="3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5" y="3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71" name="Freeform 703"/>
                <p:cNvSpPr>
                  <a:spLocks noChangeAspect="1"/>
                </p:cNvSpPr>
                <p:nvPr/>
              </p:nvSpPr>
              <p:spPr bwMode="auto">
                <a:xfrm>
                  <a:off x="5457" y="1943"/>
                  <a:ext cx="18" cy="15"/>
                </a:xfrm>
                <a:custGeom>
                  <a:avLst/>
                  <a:gdLst>
                    <a:gd name="T0" fmla="*/ 0 w 18"/>
                    <a:gd name="T1" fmla="*/ 15 h 15"/>
                    <a:gd name="T2" fmla="*/ 0 w 18"/>
                    <a:gd name="T3" fmla="*/ 15 h 15"/>
                    <a:gd name="T4" fmla="*/ 7 w 18"/>
                    <a:gd name="T5" fmla="*/ 13 h 15"/>
                    <a:gd name="T6" fmla="*/ 15 w 18"/>
                    <a:gd name="T7" fmla="*/ 5 h 15"/>
                    <a:gd name="T8" fmla="*/ 18 w 18"/>
                    <a:gd name="T9" fmla="*/ 0 h 15"/>
                    <a:gd name="T10" fmla="*/ 5 w 18"/>
                    <a:gd name="T11" fmla="*/ 8 h 15"/>
                    <a:gd name="T12" fmla="*/ 5 w 18"/>
                    <a:gd name="T13" fmla="*/ 13 h 15"/>
                    <a:gd name="T14" fmla="*/ 5 w 18"/>
                    <a:gd name="T15" fmla="*/ 13 h 15"/>
                    <a:gd name="T16" fmla="*/ 0 w 18"/>
                    <a:gd name="T17" fmla="*/ 15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5"/>
                    <a:gd name="T29" fmla="*/ 18 w 18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7" y="13"/>
                      </a:lnTo>
                      <a:lnTo>
                        <a:pt x="15" y="5"/>
                      </a:lnTo>
                      <a:lnTo>
                        <a:pt x="18" y="0"/>
                      </a:lnTo>
                      <a:lnTo>
                        <a:pt x="5" y="8"/>
                      </a:lnTo>
                      <a:lnTo>
                        <a:pt x="5" y="1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72" name="Freeform 704"/>
                <p:cNvSpPr>
                  <a:spLocks noChangeAspect="1"/>
                </p:cNvSpPr>
                <p:nvPr/>
              </p:nvSpPr>
              <p:spPr bwMode="auto">
                <a:xfrm>
                  <a:off x="5457" y="1940"/>
                  <a:ext cx="15" cy="18"/>
                </a:xfrm>
                <a:custGeom>
                  <a:avLst/>
                  <a:gdLst>
                    <a:gd name="T0" fmla="*/ 15 w 15"/>
                    <a:gd name="T1" fmla="*/ 0 h 18"/>
                    <a:gd name="T2" fmla="*/ 13 w 15"/>
                    <a:gd name="T3" fmla="*/ 0 h 18"/>
                    <a:gd name="T4" fmla="*/ 5 w 15"/>
                    <a:gd name="T5" fmla="*/ 8 h 18"/>
                    <a:gd name="T6" fmla="*/ 0 w 15"/>
                    <a:gd name="T7" fmla="*/ 18 h 18"/>
                    <a:gd name="T8" fmla="*/ 5 w 15"/>
                    <a:gd name="T9" fmla="*/ 16 h 18"/>
                    <a:gd name="T10" fmla="*/ 7 w 15"/>
                    <a:gd name="T11" fmla="*/ 11 h 18"/>
                    <a:gd name="T12" fmla="*/ 15 w 15"/>
                    <a:gd name="T13" fmla="*/ 3 h 18"/>
                    <a:gd name="T14" fmla="*/ 13 w 15"/>
                    <a:gd name="T15" fmla="*/ 3 h 18"/>
                    <a:gd name="T16" fmla="*/ 15 w 15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"/>
                    <a:gd name="T28" fmla="*/ 0 h 18"/>
                    <a:gd name="T29" fmla="*/ 15 w 15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" h="18">
                      <a:moveTo>
                        <a:pt x="15" y="0"/>
                      </a:moveTo>
                      <a:lnTo>
                        <a:pt x="13" y="0"/>
                      </a:lnTo>
                      <a:lnTo>
                        <a:pt x="5" y="8"/>
                      </a:lnTo>
                      <a:lnTo>
                        <a:pt x="0" y="18"/>
                      </a:lnTo>
                      <a:lnTo>
                        <a:pt x="5" y="16"/>
                      </a:lnTo>
                      <a:lnTo>
                        <a:pt x="7" y="11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73" name="Freeform 705"/>
                <p:cNvSpPr>
                  <a:spLocks noChangeAspect="1"/>
                </p:cNvSpPr>
                <p:nvPr/>
              </p:nvSpPr>
              <p:spPr bwMode="auto">
                <a:xfrm>
                  <a:off x="5462" y="1901"/>
                  <a:ext cx="18" cy="31"/>
                </a:xfrm>
                <a:custGeom>
                  <a:avLst/>
                  <a:gdLst>
                    <a:gd name="T0" fmla="*/ 2 w 18"/>
                    <a:gd name="T1" fmla="*/ 31 h 31"/>
                    <a:gd name="T2" fmla="*/ 2 w 18"/>
                    <a:gd name="T3" fmla="*/ 23 h 31"/>
                    <a:gd name="T4" fmla="*/ 0 w 18"/>
                    <a:gd name="T5" fmla="*/ 8 h 31"/>
                    <a:gd name="T6" fmla="*/ 0 w 18"/>
                    <a:gd name="T7" fmla="*/ 3 h 31"/>
                    <a:gd name="T8" fmla="*/ 5 w 18"/>
                    <a:gd name="T9" fmla="*/ 0 h 31"/>
                    <a:gd name="T10" fmla="*/ 13 w 18"/>
                    <a:gd name="T11" fmla="*/ 0 h 31"/>
                    <a:gd name="T12" fmla="*/ 18 w 18"/>
                    <a:gd name="T13" fmla="*/ 0 h 31"/>
                    <a:gd name="T14" fmla="*/ 10 w 18"/>
                    <a:gd name="T15" fmla="*/ 3 h 31"/>
                    <a:gd name="T16" fmla="*/ 0 w 18"/>
                    <a:gd name="T17" fmla="*/ 10 h 31"/>
                    <a:gd name="T18" fmla="*/ 2 w 18"/>
                    <a:gd name="T19" fmla="*/ 23 h 31"/>
                    <a:gd name="T20" fmla="*/ 2 w 18"/>
                    <a:gd name="T21" fmla="*/ 31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"/>
                    <a:gd name="T34" fmla="*/ 0 h 31"/>
                    <a:gd name="T35" fmla="*/ 18 w 18"/>
                    <a:gd name="T36" fmla="*/ 31 h 3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" h="31">
                      <a:moveTo>
                        <a:pt x="2" y="31"/>
                      </a:moveTo>
                      <a:lnTo>
                        <a:pt x="2" y="23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10" y="3"/>
                      </a:lnTo>
                      <a:lnTo>
                        <a:pt x="0" y="10"/>
                      </a:lnTo>
                      <a:lnTo>
                        <a:pt x="2" y="23"/>
                      </a:lnTo>
                      <a:lnTo>
                        <a:pt x="2" y="3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74" name="Freeform 706"/>
                <p:cNvSpPr>
                  <a:spLocks noChangeAspect="1"/>
                </p:cNvSpPr>
                <p:nvPr/>
              </p:nvSpPr>
              <p:spPr bwMode="auto">
                <a:xfrm>
                  <a:off x="5459" y="1909"/>
                  <a:ext cx="8" cy="23"/>
                </a:xfrm>
                <a:custGeom>
                  <a:avLst/>
                  <a:gdLst>
                    <a:gd name="T0" fmla="*/ 0 w 8"/>
                    <a:gd name="T1" fmla="*/ 2 h 23"/>
                    <a:gd name="T2" fmla="*/ 0 w 8"/>
                    <a:gd name="T3" fmla="*/ 2 h 23"/>
                    <a:gd name="T4" fmla="*/ 3 w 8"/>
                    <a:gd name="T5" fmla="*/ 15 h 23"/>
                    <a:gd name="T6" fmla="*/ 3 w 8"/>
                    <a:gd name="T7" fmla="*/ 23 h 23"/>
                    <a:gd name="T8" fmla="*/ 8 w 8"/>
                    <a:gd name="T9" fmla="*/ 23 h 23"/>
                    <a:gd name="T10" fmla="*/ 5 w 8"/>
                    <a:gd name="T11" fmla="*/ 15 h 23"/>
                    <a:gd name="T12" fmla="*/ 3 w 8"/>
                    <a:gd name="T13" fmla="*/ 0 h 23"/>
                    <a:gd name="T14" fmla="*/ 3 w 8"/>
                    <a:gd name="T15" fmla="*/ 0 h 23"/>
                    <a:gd name="T16" fmla="*/ 0 w 8"/>
                    <a:gd name="T17" fmla="*/ 2 h 2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23"/>
                    <a:gd name="T29" fmla="*/ 8 w 8"/>
                    <a:gd name="T30" fmla="*/ 23 h 2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23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3" y="15"/>
                      </a:lnTo>
                      <a:lnTo>
                        <a:pt x="3" y="23"/>
                      </a:lnTo>
                      <a:lnTo>
                        <a:pt x="8" y="23"/>
                      </a:lnTo>
                      <a:lnTo>
                        <a:pt x="5" y="15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75" name="Freeform 707"/>
                <p:cNvSpPr>
                  <a:spLocks noChangeAspect="1"/>
                </p:cNvSpPr>
                <p:nvPr/>
              </p:nvSpPr>
              <p:spPr bwMode="auto">
                <a:xfrm>
                  <a:off x="5459" y="1898"/>
                  <a:ext cx="21" cy="13"/>
                </a:xfrm>
                <a:custGeom>
                  <a:avLst/>
                  <a:gdLst>
                    <a:gd name="T0" fmla="*/ 21 w 21"/>
                    <a:gd name="T1" fmla="*/ 0 h 13"/>
                    <a:gd name="T2" fmla="*/ 21 w 21"/>
                    <a:gd name="T3" fmla="*/ 0 h 13"/>
                    <a:gd name="T4" fmla="*/ 16 w 21"/>
                    <a:gd name="T5" fmla="*/ 0 h 13"/>
                    <a:gd name="T6" fmla="*/ 8 w 21"/>
                    <a:gd name="T7" fmla="*/ 0 h 13"/>
                    <a:gd name="T8" fmla="*/ 0 w 21"/>
                    <a:gd name="T9" fmla="*/ 6 h 13"/>
                    <a:gd name="T10" fmla="*/ 0 w 21"/>
                    <a:gd name="T11" fmla="*/ 13 h 13"/>
                    <a:gd name="T12" fmla="*/ 3 w 21"/>
                    <a:gd name="T13" fmla="*/ 11 h 13"/>
                    <a:gd name="T14" fmla="*/ 3 w 21"/>
                    <a:gd name="T15" fmla="*/ 8 h 13"/>
                    <a:gd name="T16" fmla="*/ 8 w 21"/>
                    <a:gd name="T17" fmla="*/ 6 h 13"/>
                    <a:gd name="T18" fmla="*/ 16 w 21"/>
                    <a:gd name="T19" fmla="*/ 3 h 13"/>
                    <a:gd name="T20" fmla="*/ 18 w 21"/>
                    <a:gd name="T21" fmla="*/ 3 h 13"/>
                    <a:gd name="T22" fmla="*/ 18 w 21"/>
                    <a:gd name="T23" fmla="*/ 3 h 13"/>
                    <a:gd name="T24" fmla="*/ 21 w 21"/>
                    <a:gd name="T25" fmla="*/ 0 h 1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1"/>
                    <a:gd name="T40" fmla="*/ 0 h 13"/>
                    <a:gd name="T41" fmla="*/ 21 w 21"/>
                    <a:gd name="T42" fmla="*/ 13 h 1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1" h="13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3" y="11"/>
                      </a:lnTo>
                      <a:lnTo>
                        <a:pt x="3" y="8"/>
                      </a:lnTo>
                      <a:lnTo>
                        <a:pt x="8" y="6"/>
                      </a:lnTo>
                      <a:lnTo>
                        <a:pt x="16" y="3"/>
                      </a:lnTo>
                      <a:lnTo>
                        <a:pt x="18" y="3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76" name="Freeform 708"/>
                <p:cNvSpPr>
                  <a:spLocks noChangeAspect="1"/>
                </p:cNvSpPr>
                <p:nvPr/>
              </p:nvSpPr>
              <p:spPr bwMode="auto">
                <a:xfrm>
                  <a:off x="5462" y="1898"/>
                  <a:ext cx="18" cy="13"/>
                </a:xfrm>
                <a:custGeom>
                  <a:avLst/>
                  <a:gdLst>
                    <a:gd name="T0" fmla="*/ 2 w 18"/>
                    <a:gd name="T1" fmla="*/ 13 h 13"/>
                    <a:gd name="T2" fmla="*/ 2 w 18"/>
                    <a:gd name="T3" fmla="*/ 13 h 13"/>
                    <a:gd name="T4" fmla="*/ 13 w 18"/>
                    <a:gd name="T5" fmla="*/ 6 h 13"/>
                    <a:gd name="T6" fmla="*/ 18 w 18"/>
                    <a:gd name="T7" fmla="*/ 0 h 13"/>
                    <a:gd name="T8" fmla="*/ 15 w 18"/>
                    <a:gd name="T9" fmla="*/ 3 h 13"/>
                    <a:gd name="T10" fmla="*/ 10 w 18"/>
                    <a:gd name="T11" fmla="*/ 3 h 13"/>
                    <a:gd name="T12" fmla="*/ 0 w 18"/>
                    <a:gd name="T13" fmla="*/ 13 h 13"/>
                    <a:gd name="T14" fmla="*/ 0 w 18"/>
                    <a:gd name="T15" fmla="*/ 13 h 13"/>
                    <a:gd name="T16" fmla="*/ 2 w 18"/>
                    <a:gd name="T17" fmla="*/ 1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3"/>
                    <a:gd name="T29" fmla="*/ 18 w 18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3">
                      <a:moveTo>
                        <a:pt x="2" y="13"/>
                      </a:moveTo>
                      <a:lnTo>
                        <a:pt x="2" y="13"/>
                      </a:lnTo>
                      <a:lnTo>
                        <a:pt x="13" y="6"/>
                      </a:lnTo>
                      <a:lnTo>
                        <a:pt x="18" y="0"/>
                      </a:lnTo>
                      <a:lnTo>
                        <a:pt x="15" y="3"/>
                      </a:lnTo>
                      <a:lnTo>
                        <a:pt x="10" y="3"/>
                      </a:lnTo>
                      <a:lnTo>
                        <a:pt x="0" y="13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77" name="Freeform 709"/>
                <p:cNvSpPr>
                  <a:spLocks noChangeAspect="1"/>
                </p:cNvSpPr>
                <p:nvPr/>
              </p:nvSpPr>
              <p:spPr bwMode="auto">
                <a:xfrm>
                  <a:off x="5462" y="1911"/>
                  <a:ext cx="5" cy="21"/>
                </a:xfrm>
                <a:custGeom>
                  <a:avLst/>
                  <a:gdLst>
                    <a:gd name="T0" fmla="*/ 0 w 5"/>
                    <a:gd name="T1" fmla="*/ 21 h 21"/>
                    <a:gd name="T2" fmla="*/ 5 w 5"/>
                    <a:gd name="T3" fmla="*/ 21 h 21"/>
                    <a:gd name="T4" fmla="*/ 2 w 5"/>
                    <a:gd name="T5" fmla="*/ 13 h 21"/>
                    <a:gd name="T6" fmla="*/ 2 w 5"/>
                    <a:gd name="T7" fmla="*/ 0 h 21"/>
                    <a:gd name="T8" fmla="*/ 0 w 5"/>
                    <a:gd name="T9" fmla="*/ 0 h 21"/>
                    <a:gd name="T10" fmla="*/ 0 w 5"/>
                    <a:gd name="T11" fmla="*/ 13 h 21"/>
                    <a:gd name="T12" fmla="*/ 0 w 5"/>
                    <a:gd name="T13" fmla="*/ 21 h 21"/>
                    <a:gd name="T14" fmla="*/ 5 w 5"/>
                    <a:gd name="T15" fmla="*/ 21 h 21"/>
                    <a:gd name="T16" fmla="*/ 0 w 5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21"/>
                    <a:gd name="T29" fmla="*/ 5 w 5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21">
                      <a:moveTo>
                        <a:pt x="0" y="21"/>
                      </a:moveTo>
                      <a:lnTo>
                        <a:pt x="5" y="21"/>
                      </a:lnTo>
                      <a:lnTo>
                        <a:pt x="2" y="13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0" y="21"/>
                      </a:lnTo>
                      <a:lnTo>
                        <a:pt x="5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78" name="Freeform 710"/>
                <p:cNvSpPr>
                  <a:spLocks noChangeAspect="1"/>
                </p:cNvSpPr>
                <p:nvPr/>
              </p:nvSpPr>
              <p:spPr bwMode="auto">
                <a:xfrm>
                  <a:off x="5514" y="1870"/>
                  <a:ext cx="13" cy="15"/>
                </a:xfrm>
                <a:custGeom>
                  <a:avLst/>
                  <a:gdLst>
                    <a:gd name="T0" fmla="*/ 0 w 13"/>
                    <a:gd name="T1" fmla="*/ 15 h 15"/>
                    <a:gd name="T2" fmla="*/ 5 w 13"/>
                    <a:gd name="T3" fmla="*/ 15 h 15"/>
                    <a:gd name="T4" fmla="*/ 13 w 13"/>
                    <a:gd name="T5" fmla="*/ 13 h 15"/>
                    <a:gd name="T6" fmla="*/ 10 w 13"/>
                    <a:gd name="T7" fmla="*/ 5 h 15"/>
                    <a:gd name="T8" fmla="*/ 5 w 13"/>
                    <a:gd name="T9" fmla="*/ 0 h 15"/>
                    <a:gd name="T10" fmla="*/ 8 w 13"/>
                    <a:gd name="T11" fmla="*/ 2 h 15"/>
                    <a:gd name="T12" fmla="*/ 10 w 13"/>
                    <a:gd name="T13" fmla="*/ 7 h 15"/>
                    <a:gd name="T14" fmla="*/ 10 w 13"/>
                    <a:gd name="T15" fmla="*/ 10 h 15"/>
                    <a:gd name="T16" fmla="*/ 8 w 13"/>
                    <a:gd name="T17" fmla="*/ 13 h 15"/>
                    <a:gd name="T18" fmla="*/ 5 w 13"/>
                    <a:gd name="T19" fmla="*/ 13 h 15"/>
                    <a:gd name="T20" fmla="*/ 0 w 13"/>
                    <a:gd name="T21" fmla="*/ 15 h 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"/>
                    <a:gd name="T34" fmla="*/ 0 h 15"/>
                    <a:gd name="T35" fmla="*/ 13 w 13"/>
                    <a:gd name="T36" fmla="*/ 15 h 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" h="15">
                      <a:moveTo>
                        <a:pt x="0" y="15"/>
                      </a:moveTo>
                      <a:lnTo>
                        <a:pt x="5" y="15"/>
                      </a:lnTo>
                      <a:lnTo>
                        <a:pt x="13" y="13"/>
                      </a:ln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8" y="2"/>
                      </a:lnTo>
                      <a:lnTo>
                        <a:pt x="10" y="7"/>
                      </a:lnTo>
                      <a:lnTo>
                        <a:pt x="10" y="10"/>
                      </a:lnTo>
                      <a:lnTo>
                        <a:pt x="8" y="13"/>
                      </a:lnTo>
                      <a:lnTo>
                        <a:pt x="5" y="1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79" name="Freeform 711"/>
                <p:cNvSpPr>
                  <a:spLocks noChangeAspect="1"/>
                </p:cNvSpPr>
                <p:nvPr/>
              </p:nvSpPr>
              <p:spPr bwMode="auto">
                <a:xfrm>
                  <a:off x="5514" y="1880"/>
                  <a:ext cx="16" cy="8"/>
                </a:xfrm>
                <a:custGeom>
                  <a:avLst/>
                  <a:gdLst>
                    <a:gd name="T0" fmla="*/ 10 w 16"/>
                    <a:gd name="T1" fmla="*/ 0 h 8"/>
                    <a:gd name="T2" fmla="*/ 10 w 16"/>
                    <a:gd name="T3" fmla="*/ 0 h 8"/>
                    <a:gd name="T4" fmla="*/ 5 w 16"/>
                    <a:gd name="T5" fmla="*/ 3 h 8"/>
                    <a:gd name="T6" fmla="*/ 0 w 16"/>
                    <a:gd name="T7" fmla="*/ 3 h 8"/>
                    <a:gd name="T8" fmla="*/ 0 w 16"/>
                    <a:gd name="T9" fmla="*/ 8 h 8"/>
                    <a:gd name="T10" fmla="*/ 5 w 16"/>
                    <a:gd name="T11" fmla="*/ 8 h 8"/>
                    <a:gd name="T12" fmla="*/ 16 w 16"/>
                    <a:gd name="T13" fmla="*/ 3 h 8"/>
                    <a:gd name="T14" fmla="*/ 16 w 16"/>
                    <a:gd name="T15" fmla="*/ 3 h 8"/>
                    <a:gd name="T16" fmla="*/ 10 w 16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8"/>
                    <a:gd name="T29" fmla="*/ 16 w 1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8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5" y="8"/>
                      </a:lnTo>
                      <a:lnTo>
                        <a:pt x="16" y="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80" name="Freeform 712"/>
                <p:cNvSpPr>
                  <a:spLocks noChangeAspect="1"/>
                </p:cNvSpPr>
                <p:nvPr/>
              </p:nvSpPr>
              <p:spPr bwMode="auto">
                <a:xfrm>
                  <a:off x="5519" y="1870"/>
                  <a:ext cx="11" cy="13"/>
                </a:xfrm>
                <a:custGeom>
                  <a:avLst/>
                  <a:gdLst>
                    <a:gd name="T0" fmla="*/ 3 w 11"/>
                    <a:gd name="T1" fmla="*/ 0 h 13"/>
                    <a:gd name="T2" fmla="*/ 0 w 11"/>
                    <a:gd name="T3" fmla="*/ 2 h 13"/>
                    <a:gd name="T4" fmla="*/ 3 w 11"/>
                    <a:gd name="T5" fmla="*/ 5 h 13"/>
                    <a:gd name="T6" fmla="*/ 5 w 11"/>
                    <a:gd name="T7" fmla="*/ 10 h 13"/>
                    <a:gd name="T8" fmla="*/ 11 w 11"/>
                    <a:gd name="T9" fmla="*/ 13 h 13"/>
                    <a:gd name="T10" fmla="*/ 8 w 11"/>
                    <a:gd name="T11" fmla="*/ 5 h 13"/>
                    <a:gd name="T12" fmla="*/ 3 w 11"/>
                    <a:gd name="T13" fmla="*/ 0 h 13"/>
                    <a:gd name="T14" fmla="*/ 0 w 11"/>
                    <a:gd name="T15" fmla="*/ 2 h 13"/>
                    <a:gd name="T16" fmla="*/ 3 w 11"/>
                    <a:gd name="T17" fmla="*/ 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3"/>
                    <a:gd name="T29" fmla="*/ 11 w 11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3" y="5"/>
                      </a:lnTo>
                      <a:lnTo>
                        <a:pt x="5" y="10"/>
                      </a:lnTo>
                      <a:lnTo>
                        <a:pt x="11" y="13"/>
                      </a:lnTo>
                      <a:lnTo>
                        <a:pt x="8" y="5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81" name="Freeform 713"/>
                <p:cNvSpPr>
                  <a:spLocks noChangeAspect="1"/>
                </p:cNvSpPr>
                <p:nvPr/>
              </p:nvSpPr>
              <p:spPr bwMode="auto">
                <a:xfrm>
                  <a:off x="5514" y="1870"/>
                  <a:ext cx="10" cy="18"/>
                </a:xfrm>
                <a:custGeom>
                  <a:avLst/>
                  <a:gdLst>
                    <a:gd name="T0" fmla="*/ 0 w 10"/>
                    <a:gd name="T1" fmla="*/ 13 h 18"/>
                    <a:gd name="T2" fmla="*/ 0 w 10"/>
                    <a:gd name="T3" fmla="*/ 18 h 18"/>
                    <a:gd name="T4" fmla="*/ 5 w 10"/>
                    <a:gd name="T5" fmla="*/ 15 h 18"/>
                    <a:gd name="T6" fmla="*/ 10 w 10"/>
                    <a:gd name="T7" fmla="*/ 13 h 18"/>
                    <a:gd name="T8" fmla="*/ 10 w 10"/>
                    <a:gd name="T9" fmla="*/ 10 h 18"/>
                    <a:gd name="T10" fmla="*/ 10 w 10"/>
                    <a:gd name="T11" fmla="*/ 7 h 18"/>
                    <a:gd name="T12" fmla="*/ 10 w 10"/>
                    <a:gd name="T13" fmla="*/ 2 h 18"/>
                    <a:gd name="T14" fmla="*/ 8 w 10"/>
                    <a:gd name="T15" fmla="*/ 0 h 18"/>
                    <a:gd name="T16" fmla="*/ 5 w 10"/>
                    <a:gd name="T17" fmla="*/ 2 h 18"/>
                    <a:gd name="T18" fmla="*/ 5 w 10"/>
                    <a:gd name="T19" fmla="*/ 5 h 18"/>
                    <a:gd name="T20" fmla="*/ 8 w 10"/>
                    <a:gd name="T21" fmla="*/ 7 h 18"/>
                    <a:gd name="T22" fmla="*/ 8 w 10"/>
                    <a:gd name="T23" fmla="*/ 10 h 18"/>
                    <a:gd name="T24" fmla="*/ 8 w 10"/>
                    <a:gd name="T25" fmla="*/ 10 h 18"/>
                    <a:gd name="T26" fmla="*/ 5 w 10"/>
                    <a:gd name="T27" fmla="*/ 13 h 18"/>
                    <a:gd name="T28" fmla="*/ 0 w 10"/>
                    <a:gd name="T29" fmla="*/ 13 h 18"/>
                    <a:gd name="T30" fmla="*/ 0 w 10"/>
                    <a:gd name="T31" fmla="*/ 18 h 18"/>
                    <a:gd name="T32" fmla="*/ 0 w 10"/>
                    <a:gd name="T33" fmla="*/ 13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8"/>
                    <a:gd name="T53" fmla="*/ 10 w 10"/>
                    <a:gd name="T54" fmla="*/ 18 h 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8">
                      <a:moveTo>
                        <a:pt x="0" y="13"/>
                      </a:moveTo>
                      <a:lnTo>
                        <a:pt x="0" y="18"/>
                      </a:lnTo>
                      <a:lnTo>
                        <a:pt x="5" y="15"/>
                      </a:lnTo>
                      <a:lnTo>
                        <a:pt x="10" y="13"/>
                      </a:lnTo>
                      <a:lnTo>
                        <a:pt x="10" y="10"/>
                      </a:lnTo>
                      <a:lnTo>
                        <a:pt x="10" y="7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5" y="5"/>
                      </a:lnTo>
                      <a:lnTo>
                        <a:pt x="8" y="7"/>
                      </a:lnTo>
                      <a:lnTo>
                        <a:pt x="8" y="10"/>
                      </a:lnTo>
                      <a:lnTo>
                        <a:pt x="5" y="13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82" name="Freeform 714"/>
                <p:cNvSpPr>
                  <a:spLocks noChangeAspect="1"/>
                </p:cNvSpPr>
                <p:nvPr/>
              </p:nvSpPr>
              <p:spPr bwMode="auto">
                <a:xfrm>
                  <a:off x="5491" y="1849"/>
                  <a:ext cx="13" cy="36"/>
                </a:xfrm>
                <a:custGeom>
                  <a:avLst/>
                  <a:gdLst>
                    <a:gd name="T0" fmla="*/ 13 w 13"/>
                    <a:gd name="T1" fmla="*/ 34 h 36"/>
                    <a:gd name="T2" fmla="*/ 7 w 13"/>
                    <a:gd name="T3" fmla="*/ 34 h 36"/>
                    <a:gd name="T4" fmla="*/ 0 w 13"/>
                    <a:gd name="T5" fmla="*/ 36 h 36"/>
                    <a:gd name="T6" fmla="*/ 2 w 13"/>
                    <a:gd name="T7" fmla="*/ 34 h 36"/>
                    <a:gd name="T8" fmla="*/ 10 w 13"/>
                    <a:gd name="T9" fmla="*/ 31 h 36"/>
                    <a:gd name="T10" fmla="*/ 7 w 13"/>
                    <a:gd name="T11" fmla="*/ 15 h 36"/>
                    <a:gd name="T12" fmla="*/ 5 w 13"/>
                    <a:gd name="T13" fmla="*/ 0 h 36"/>
                    <a:gd name="T14" fmla="*/ 10 w 13"/>
                    <a:gd name="T15" fmla="*/ 13 h 36"/>
                    <a:gd name="T16" fmla="*/ 13 w 13"/>
                    <a:gd name="T17" fmla="*/ 34 h 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36"/>
                    <a:gd name="T29" fmla="*/ 13 w 13"/>
                    <a:gd name="T30" fmla="*/ 36 h 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36">
                      <a:moveTo>
                        <a:pt x="13" y="34"/>
                      </a:moveTo>
                      <a:lnTo>
                        <a:pt x="7" y="34"/>
                      </a:lnTo>
                      <a:lnTo>
                        <a:pt x="0" y="36"/>
                      </a:lnTo>
                      <a:lnTo>
                        <a:pt x="2" y="34"/>
                      </a:lnTo>
                      <a:lnTo>
                        <a:pt x="10" y="31"/>
                      </a:lnTo>
                      <a:lnTo>
                        <a:pt x="7" y="15"/>
                      </a:lnTo>
                      <a:lnTo>
                        <a:pt x="5" y="0"/>
                      </a:lnTo>
                      <a:lnTo>
                        <a:pt x="10" y="13"/>
                      </a:lnTo>
                      <a:lnTo>
                        <a:pt x="13" y="3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83" name="Freeform 715"/>
                <p:cNvSpPr>
                  <a:spLocks noChangeAspect="1"/>
                </p:cNvSpPr>
                <p:nvPr/>
              </p:nvSpPr>
              <p:spPr bwMode="auto">
                <a:xfrm>
                  <a:off x="5491" y="1880"/>
                  <a:ext cx="13" cy="5"/>
                </a:xfrm>
                <a:custGeom>
                  <a:avLst/>
                  <a:gdLst>
                    <a:gd name="T0" fmla="*/ 0 w 13"/>
                    <a:gd name="T1" fmla="*/ 5 h 5"/>
                    <a:gd name="T2" fmla="*/ 0 w 13"/>
                    <a:gd name="T3" fmla="*/ 5 h 5"/>
                    <a:gd name="T4" fmla="*/ 7 w 13"/>
                    <a:gd name="T5" fmla="*/ 5 h 5"/>
                    <a:gd name="T6" fmla="*/ 13 w 13"/>
                    <a:gd name="T7" fmla="*/ 3 h 5"/>
                    <a:gd name="T8" fmla="*/ 10 w 13"/>
                    <a:gd name="T9" fmla="*/ 0 h 5"/>
                    <a:gd name="T10" fmla="*/ 7 w 13"/>
                    <a:gd name="T11" fmla="*/ 3 h 5"/>
                    <a:gd name="T12" fmla="*/ 2 w 13"/>
                    <a:gd name="T13" fmla="*/ 3 h 5"/>
                    <a:gd name="T14" fmla="*/ 2 w 13"/>
                    <a:gd name="T15" fmla="*/ 3 h 5"/>
                    <a:gd name="T16" fmla="*/ 0 w 13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5"/>
                    <a:gd name="T29" fmla="*/ 13 w 13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7" y="5"/>
                      </a:lnTo>
                      <a:lnTo>
                        <a:pt x="13" y="3"/>
                      </a:lnTo>
                      <a:lnTo>
                        <a:pt x="10" y="0"/>
                      </a:lnTo>
                      <a:lnTo>
                        <a:pt x="7" y="3"/>
                      </a:lnTo>
                      <a:lnTo>
                        <a:pt x="2" y="3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84" name="Freeform 716"/>
                <p:cNvSpPr>
                  <a:spLocks noChangeAspect="1"/>
                </p:cNvSpPr>
                <p:nvPr/>
              </p:nvSpPr>
              <p:spPr bwMode="auto">
                <a:xfrm>
                  <a:off x="5491" y="1880"/>
                  <a:ext cx="13" cy="5"/>
                </a:xfrm>
                <a:custGeom>
                  <a:avLst/>
                  <a:gdLst>
                    <a:gd name="T0" fmla="*/ 7 w 13"/>
                    <a:gd name="T1" fmla="*/ 0 h 5"/>
                    <a:gd name="T2" fmla="*/ 7 w 13"/>
                    <a:gd name="T3" fmla="*/ 0 h 5"/>
                    <a:gd name="T4" fmla="*/ 2 w 13"/>
                    <a:gd name="T5" fmla="*/ 0 h 5"/>
                    <a:gd name="T6" fmla="*/ 0 w 13"/>
                    <a:gd name="T7" fmla="*/ 5 h 5"/>
                    <a:gd name="T8" fmla="*/ 2 w 13"/>
                    <a:gd name="T9" fmla="*/ 3 h 5"/>
                    <a:gd name="T10" fmla="*/ 5 w 13"/>
                    <a:gd name="T11" fmla="*/ 5 h 5"/>
                    <a:gd name="T12" fmla="*/ 13 w 13"/>
                    <a:gd name="T13" fmla="*/ 0 h 5"/>
                    <a:gd name="T14" fmla="*/ 13 w 13"/>
                    <a:gd name="T15" fmla="*/ 0 h 5"/>
                    <a:gd name="T16" fmla="*/ 7 w 13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5"/>
                    <a:gd name="T29" fmla="*/ 13 w 13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5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5" y="5"/>
                      </a:lnTo>
                      <a:lnTo>
                        <a:pt x="13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85" name="Freeform 717"/>
                <p:cNvSpPr>
                  <a:spLocks noChangeAspect="1"/>
                </p:cNvSpPr>
                <p:nvPr/>
              </p:nvSpPr>
              <p:spPr bwMode="auto">
                <a:xfrm>
                  <a:off x="5493" y="1846"/>
                  <a:ext cx="11" cy="34"/>
                </a:xfrm>
                <a:custGeom>
                  <a:avLst/>
                  <a:gdLst>
                    <a:gd name="T0" fmla="*/ 0 w 11"/>
                    <a:gd name="T1" fmla="*/ 3 h 34"/>
                    <a:gd name="T2" fmla="*/ 0 w 11"/>
                    <a:gd name="T3" fmla="*/ 3 h 34"/>
                    <a:gd name="T4" fmla="*/ 5 w 11"/>
                    <a:gd name="T5" fmla="*/ 18 h 34"/>
                    <a:gd name="T6" fmla="*/ 5 w 11"/>
                    <a:gd name="T7" fmla="*/ 34 h 34"/>
                    <a:gd name="T8" fmla="*/ 11 w 11"/>
                    <a:gd name="T9" fmla="*/ 34 h 34"/>
                    <a:gd name="T10" fmla="*/ 8 w 11"/>
                    <a:gd name="T11" fmla="*/ 16 h 34"/>
                    <a:gd name="T12" fmla="*/ 3 w 11"/>
                    <a:gd name="T13" fmla="*/ 0 h 34"/>
                    <a:gd name="T14" fmla="*/ 3 w 11"/>
                    <a:gd name="T15" fmla="*/ 0 h 34"/>
                    <a:gd name="T16" fmla="*/ 0 w 11"/>
                    <a:gd name="T17" fmla="*/ 3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4"/>
                    <a:gd name="T29" fmla="*/ 11 w 11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5" y="18"/>
                      </a:lnTo>
                      <a:lnTo>
                        <a:pt x="5" y="34"/>
                      </a:lnTo>
                      <a:lnTo>
                        <a:pt x="11" y="34"/>
                      </a:lnTo>
                      <a:lnTo>
                        <a:pt x="8" y="16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86" name="Freeform 718"/>
                <p:cNvSpPr>
                  <a:spLocks noChangeAspect="1"/>
                </p:cNvSpPr>
                <p:nvPr/>
              </p:nvSpPr>
              <p:spPr bwMode="auto">
                <a:xfrm>
                  <a:off x="5493" y="1846"/>
                  <a:ext cx="11" cy="37"/>
                </a:xfrm>
                <a:custGeom>
                  <a:avLst/>
                  <a:gdLst>
                    <a:gd name="T0" fmla="*/ 11 w 11"/>
                    <a:gd name="T1" fmla="*/ 37 h 37"/>
                    <a:gd name="T2" fmla="*/ 11 w 11"/>
                    <a:gd name="T3" fmla="*/ 37 h 37"/>
                    <a:gd name="T4" fmla="*/ 8 w 11"/>
                    <a:gd name="T5" fmla="*/ 16 h 37"/>
                    <a:gd name="T6" fmla="*/ 0 w 11"/>
                    <a:gd name="T7" fmla="*/ 3 h 37"/>
                    <a:gd name="T8" fmla="*/ 3 w 11"/>
                    <a:gd name="T9" fmla="*/ 0 h 37"/>
                    <a:gd name="T10" fmla="*/ 5 w 11"/>
                    <a:gd name="T11" fmla="*/ 18 h 37"/>
                    <a:gd name="T12" fmla="*/ 8 w 11"/>
                    <a:gd name="T13" fmla="*/ 34 h 37"/>
                    <a:gd name="T14" fmla="*/ 8 w 11"/>
                    <a:gd name="T15" fmla="*/ 34 h 37"/>
                    <a:gd name="T16" fmla="*/ 11 w 11"/>
                    <a:gd name="T17" fmla="*/ 37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7"/>
                    <a:gd name="T29" fmla="*/ 11 w 11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7">
                      <a:moveTo>
                        <a:pt x="11" y="37"/>
                      </a:moveTo>
                      <a:lnTo>
                        <a:pt x="11" y="37"/>
                      </a:lnTo>
                      <a:lnTo>
                        <a:pt x="8" y="1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5" y="18"/>
                      </a:lnTo>
                      <a:lnTo>
                        <a:pt x="8" y="34"/>
                      </a:lnTo>
                      <a:lnTo>
                        <a:pt x="11" y="3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87" name="Freeform 719"/>
                <p:cNvSpPr>
                  <a:spLocks noChangeAspect="1"/>
                </p:cNvSpPr>
                <p:nvPr/>
              </p:nvSpPr>
              <p:spPr bwMode="auto">
                <a:xfrm>
                  <a:off x="5483" y="1828"/>
                  <a:ext cx="8" cy="21"/>
                </a:xfrm>
                <a:custGeom>
                  <a:avLst/>
                  <a:gdLst>
                    <a:gd name="T0" fmla="*/ 8 w 8"/>
                    <a:gd name="T1" fmla="*/ 21 h 21"/>
                    <a:gd name="T2" fmla="*/ 5 w 8"/>
                    <a:gd name="T3" fmla="*/ 21 h 21"/>
                    <a:gd name="T4" fmla="*/ 0 w 8"/>
                    <a:gd name="T5" fmla="*/ 21 h 21"/>
                    <a:gd name="T6" fmla="*/ 0 w 8"/>
                    <a:gd name="T7" fmla="*/ 10 h 21"/>
                    <a:gd name="T8" fmla="*/ 0 w 8"/>
                    <a:gd name="T9" fmla="*/ 0 h 21"/>
                    <a:gd name="T10" fmla="*/ 0 w 8"/>
                    <a:gd name="T11" fmla="*/ 0 h 21"/>
                    <a:gd name="T12" fmla="*/ 0 w 8"/>
                    <a:gd name="T13" fmla="*/ 8 h 21"/>
                    <a:gd name="T14" fmla="*/ 0 w 8"/>
                    <a:gd name="T15" fmla="*/ 13 h 21"/>
                    <a:gd name="T16" fmla="*/ 2 w 8"/>
                    <a:gd name="T17" fmla="*/ 16 h 21"/>
                    <a:gd name="T18" fmla="*/ 5 w 8"/>
                    <a:gd name="T19" fmla="*/ 21 h 21"/>
                    <a:gd name="T20" fmla="*/ 8 w 8"/>
                    <a:gd name="T21" fmla="*/ 21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"/>
                    <a:gd name="T34" fmla="*/ 0 h 21"/>
                    <a:gd name="T35" fmla="*/ 8 w 8"/>
                    <a:gd name="T36" fmla="*/ 21 h 2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" h="21">
                      <a:moveTo>
                        <a:pt x="8" y="21"/>
                      </a:moveTo>
                      <a:lnTo>
                        <a:pt x="5" y="21"/>
                      </a:lnTo>
                      <a:lnTo>
                        <a:pt x="0" y="21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2" y="16"/>
                      </a:lnTo>
                      <a:lnTo>
                        <a:pt x="5" y="21"/>
                      </a:lnTo>
                      <a:lnTo>
                        <a:pt x="8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88" name="Freeform 720"/>
                <p:cNvSpPr>
                  <a:spLocks noChangeAspect="1"/>
                </p:cNvSpPr>
                <p:nvPr/>
              </p:nvSpPr>
              <p:spPr bwMode="auto">
                <a:xfrm>
                  <a:off x="5480" y="1846"/>
                  <a:ext cx="11" cy="5"/>
                </a:xfrm>
                <a:custGeom>
                  <a:avLst/>
                  <a:gdLst>
                    <a:gd name="T0" fmla="*/ 0 w 11"/>
                    <a:gd name="T1" fmla="*/ 3 h 5"/>
                    <a:gd name="T2" fmla="*/ 0 w 11"/>
                    <a:gd name="T3" fmla="*/ 3 h 5"/>
                    <a:gd name="T4" fmla="*/ 8 w 11"/>
                    <a:gd name="T5" fmla="*/ 5 h 5"/>
                    <a:gd name="T6" fmla="*/ 11 w 11"/>
                    <a:gd name="T7" fmla="*/ 5 h 5"/>
                    <a:gd name="T8" fmla="*/ 11 w 11"/>
                    <a:gd name="T9" fmla="*/ 0 h 5"/>
                    <a:gd name="T10" fmla="*/ 8 w 11"/>
                    <a:gd name="T11" fmla="*/ 0 h 5"/>
                    <a:gd name="T12" fmla="*/ 3 w 11"/>
                    <a:gd name="T13" fmla="*/ 0 h 5"/>
                    <a:gd name="T14" fmla="*/ 3 w 11"/>
                    <a:gd name="T15" fmla="*/ 0 h 5"/>
                    <a:gd name="T16" fmla="*/ 0 w 11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5"/>
                    <a:gd name="T29" fmla="*/ 11 w 11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5"/>
                      </a:lnTo>
                      <a:lnTo>
                        <a:pt x="11" y="5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89" name="Freeform 721"/>
                <p:cNvSpPr>
                  <a:spLocks noChangeAspect="1"/>
                </p:cNvSpPr>
                <p:nvPr/>
              </p:nvSpPr>
              <p:spPr bwMode="auto">
                <a:xfrm>
                  <a:off x="5480" y="1828"/>
                  <a:ext cx="5" cy="21"/>
                </a:xfrm>
                <a:custGeom>
                  <a:avLst/>
                  <a:gdLst>
                    <a:gd name="T0" fmla="*/ 0 w 5"/>
                    <a:gd name="T1" fmla="*/ 0 h 21"/>
                    <a:gd name="T2" fmla="*/ 0 w 5"/>
                    <a:gd name="T3" fmla="*/ 0 h 21"/>
                    <a:gd name="T4" fmla="*/ 0 w 5"/>
                    <a:gd name="T5" fmla="*/ 10 h 21"/>
                    <a:gd name="T6" fmla="*/ 0 w 5"/>
                    <a:gd name="T7" fmla="*/ 21 h 21"/>
                    <a:gd name="T8" fmla="*/ 3 w 5"/>
                    <a:gd name="T9" fmla="*/ 18 h 21"/>
                    <a:gd name="T10" fmla="*/ 3 w 5"/>
                    <a:gd name="T11" fmla="*/ 10 h 21"/>
                    <a:gd name="T12" fmla="*/ 5 w 5"/>
                    <a:gd name="T13" fmla="*/ 0 h 21"/>
                    <a:gd name="T14" fmla="*/ 5 w 5"/>
                    <a:gd name="T15" fmla="*/ 0 h 21"/>
                    <a:gd name="T16" fmla="*/ 0 w 5"/>
                    <a:gd name="T17" fmla="*/ 0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21"/>
                    <a:gd name="T29" fmla="*/ 5 w 5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2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21"/>
                      </a:lnTo>
                      <a:lnTo>
                        <a:pt x="3" y="18"/>
                      </a:lnTo>
                      <a:lnTo>
                        <a:pt x="3" y="10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90" name="Freeform 722"/>
                <p:cNvSpPr>
                  <a:spLocks noChangeAspect="1"/>
                </p:cNvSpPr>
                <p:nvPr/>
              </p:nvSpPr>
              <p:spPr bwMode="auto">
                <a:xfrm>
                  <a:off x="5480" y="1828"/>
                  <a:ext cx="11" cy="23"/>
                </a:xfrm>
                <a:custGeom>
                  <a:avLst/>
                  <a:gdLst>
                    <a:gd name="T0" fmla="*/ 11 w 11"/>
                    <a:gd name="T1" fmla="*/ 23 h 23"/>
                    <a:gd name="T2" fmla="*/ 11 w 11"/>
                    <a:gd name="T3" fmla="*/ 18 h 23"/>
                    <a:gd name="T4" fmla="*/ 8 w 11"/>
                    <a:gd name="T5" fmla="*/ 18 h 23"/>
                    <a:gd name="T6" fmla="*/ 5 w 11"/>
                    <a:gd name="T7" fmla="*/ 16 h 23"/>
                    <a:gd name="T8" fmla="*/ 5 w 11"/>
                    <a:gd name="T9" fmla="*/ 13 h 23"/>
                    <a:gd name="T10" fmla="*/ 5 w 11"/>
                    <a:gd name="T11" fmla="*/ 8 h 23"/>
                    <a:gd name="T12" fmla="*/ 5 w 11"/>
                    <a:gd name="T13" fmla="*/ 0 h 23"/>
                    <a:gd name="T14" fmla="*/ 0 w 11"/>
                    <a:gd name="T15" fmla="*/ 0 h 23"/>
                    <a:gd name="T16" fmla="*/ 5 w 11"/>
                    <a:gd name="T17" fmla="*/ 0 h 23"/>
                    <a:gd name="T18" fmla="*/ 0 w 11"/>
                    <a:gd name="T19" fmla="*/ 0 h 23"/>
                    <a:gd name="T20" fmla="*/ 0 w 11"/>
                    <a:gd name="T21" fmla="*/ 8 h 23"/>
                    <a:gd name="T22" fmla="*/ 0 w 11"/>
                    <a:gd name="T23" fmla="*/ 13 h 23"/>
                    <a:gd name="T24" fmla="*/ 3 w 11"/>
                    <a:gd name="T25" fmla="*/ 18 h 23"/>
                    <a:gd name="T26" fmla="*/ 5 w 11"/>
                    <a:gd name="T27" fmla="*/ 21 h 23"/>
                    <a:gd name="T28" fmla="*/ 11 w 11"/>
                    <a:gd name="T29" fmla="*/ 23 h 23"/>
                    <a:gd name="T30" fmla="*/ 11 w 11"/>
                    <a:gd name="T31" fmla="*/ 18 h 23"/>
                    <a:gd name="T32" fmla="*/ 11 w 11"/>
                    <a:gd name="T33" fmla="*/ 23 h 2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"/>
                    <a:gd name="T52" fmla="*/ 0 h 23"/>
                    <a:gd name="T53" fmla="*/ 11 w 11"/>
                    <a:gd name="T54" fmla="*/ 23 h 2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" h="23">
                      <a:moveTo>
                        <a:pt x="11" y="23"/>
                      </a:moveTo>
                      <a:lnTo>
                        <a:pt x="11" y="18"/>
                      </a:lnTo>
                      <a:lnTo>
                        <a:pt x="8" y="18"/>
                      </a:lnTo>
                      <a:lnTo>
                        <a:pt x="5" y="16"/>
                      </a:lnTo>
                      <a:lnTo>
                        <a:pt x="5" y="13"/>
                      </a:lnTo>
                      <a:lnTo>
                        <a:pt x="5" y="8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3" y="18"/>
                      </a:lnTo>
                      <a:lnTo>
                        <a:pt x="5" y="21"/>
                      </a:lnTo>
                      <a:lnTo>
                        <a:pt x="11" y="23"/>
                      </a:lnTo>
                      <a:lnTo>
                        <a:pt x="11" y="18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91" name="Freeform 723"/>
                <p:cNvSpPr>
                  <a:spLocks noChangeAspect="1"/>
                </p:cNvSpPr>
                <p:nvPr/>
              </p:nvSpPr>
              <p:spPr bwMode="auto">
                <a:xfrm>
                  <a:off x="5491" y="1904"/>
                  <a:ext cx="18" cy="13"/>
                </a:xfrm>
                <a:custGeom>
                  <a:avLst/>
                  <a:gdLst>
                    <a:gd name="T0" fmla="*/ 0 w 18"/>
                    <a:gd name="T1" fmla="*/ 13 h 13"/>
                    <a:gd name="T2" fmla="*/ 7 w 18"/>
                    <a:gd name="T3" fmla="*/ 13 h 13"/>
                    <a:gd name="T4" fmla="*/ 18 w 18"/>
                    <a:gd name="T5" fmla="*/ 13 h 13"/>
                    <a:gd name="T6" fmla="*/ 18 w 18"/>
                    <a:gd name="T7" fmla="*/ 7 h 13"/>
                    <a:gd name="T8" fmla="*/ 18 w 18"/>
                    <a:gd name="T9" fmla="*/ 0 h 13"/>
                    <a:gd name="T10" fmla="*/ 18 w 18"/>
                    <a:gd name="T11" fmla="*/ 0 h 13"/>
                    <a:gd name="T12" fmla="*/ 15 w 18"/>
                    <a:gd name="T13" fmla="*/ 5 h 13"/>
                    <a:gd name="T14" fmla="*/ 10 w 18"/>
                    <a:gd name="T15" fmla="*/ 10 h 13"/>
                    <a:gd name="T16" fmla="*/ 0 w 18"/>
                    <a:gd name="T17" fmla="*/ 1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3"/>
                    <a:gd name="T29" fmla="*/ 18 w 18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3">
                      <a:moveTo>
                        <a:pt x="0" y="13"/>
                      </a:moveTo>
                      <a:lnTo>
                        <a:pt x="7" y="13"/>
                      </a:lnTo>
                      <a:lnTo>
                        <a:pt x="18" y="13"/>
                      </a:lnTo>
                      <a:lnTo>
                        <a:pt x="18" y="7"/>
                      </a:lnTo>
                      <a:lnTo>
                        <a:pt x="18" y="0"/>
                      </a:lnTo>
                      <a:lnTo>
                        <a:pt x="15" y="5"/>
                      </a:lnTo>
                      <a:lnTo>
                        <a:pt x="10" y="1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92" name="Freeform 724"/>
                <p:cNvSpPr>
                  <a:spLocks noChangeAspect="1"/>
                </p:cNvSpPr>
                <p:nvPr/>
              </p:nvSpPr>
              <p:spPr bwMode="auto">
                <a:xfrm>
                  <a:off x="5491" y="1914"/>
                  <a:ext cx="20" cy="5"/>
                </a:xfrm>
                <a:custGeom>
                  <a:avLst/>
                  <a:gdLst>
                    <a:gd name="T0" fmla="*/ 20 w 20"/>
                    <a:gd name="T1" fmla="*/ 0 h 5"/>
                    <a:gd name="T2" fmla="*/ 20 w 20"/>
                    <a:gd name="T3" fmla="*/ 0 h 5"/>
                    <a:gd name="T4" fmla="*/ 7 w 20"/>
                    <a:gd name="T5" fmla="*/ 0 h 5"/>
                    <a:gd name="T6" fmla="*/ 0 w 20"/>
                    <a:gd name="T7" fmla="*/ 0 h 5"/>
                    <a:gd name="T8" fmla="*/ 0 w 20"/>
                    <a:gd name="T9" fmla="*/ 5 h 5"/>
                    <a:gd name="T10" fmla="*/ 7 w 20"/>
                    <a:gd name="T11" fmla="*/ 5 h 5"/>
                    <a:gd name="T12" fmla="*/ 18 w 20"/>
                    <a:gd name="T13" fmla="*/ 5 h 5"/>
                    <a:gd name="T14" fmla="*/ 18 w 20"/>
                    <a:gd name="T15" fmla="*/ 5 h 5"/>
                    <a:gd name="T16" fmla="*/ 20 w 20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"/>
                    <a:gd name="T28" fmla="*/ 0 h 5"/>
                    <a:gd name="T29" fmla="*/ 20 w 2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" h="5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7" y="5"/>
                      </a:lnTo>
                      <a:lnTo>
                        <a:pt x="18" y="5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93" name="Freeform 725"/>
                <p:cNvSpPr>
                  <a:spLocks noChangeAspect="1"/>
                </p:cNvSpPr>
                <p:nvPr/>
              </p:nvSpPr>
              <p:spPr bwMode="auto">
                <a:xfrm>
                  <a:off x="5506" y="1901"/>
                  <a:ext cx="5" cy="18"/>
                </a:xfrm>
                <a:custGeom>
                  <a:avLst/>
                  <a:gdLst>
                    <a:gd name="T0" fmla="*/ 0 w 5"/>
                    <a:gd name="T1" fmla="*/ 0 h 18"/>
                    <a:gd name="T2" fmla="*/ 0 w 5"/>
                    <a:gd name="T3" fmla="*/ 0 h 18"/>
                    <a:gd name="T4" fmla="*/ 3 w 5"/>
                    <a:gd name="T5" fmla="*/ 10 h 18"/>
                    <a:gd name="T6" fmla="*/ 5 w 5"/>
                    <a:gd name="T7" fmla="*/ 13 h 18"/>
                    <a:gd name="T8" fmla="*/ 3 w 5"/>
                    <a:gd name="T9" fmla="*/ 18 h 18"/>
                    <a:gd name="T10" fmla="*/ 5 w 5"/>
                    <a:gd name="T11" fmla="*/ 10 h 18"/>
                    <a:gd name="T12" fmla="*/ 5 w 5"/>
                    <a:gd name="T13" fmla="*/ 3 h 18"/>
                    <a:gd name="T14" fmla="*/ 5 w 5"/>
                    <a:gd name="T15" fmla="*/ 3 h 18"/>
                    <a:gd name="T16" fmla="*/ 0 w 5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8"/>
                    <a:gd name="T29" fmla="*/ 5 w 5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10"/>
                      </a:lnTo>
                      <a:lnTo>
                        <a:pt x="5" y="13"/>
                      </a:lnTo>
                      <a:lnTo>
                        <a:pt x="3" y="18"/>
                      </a:lnTo>
                      <a:lnTo>
                        <a:pt x="5" y="10"/>
                      </a:lnTo>
                      <a:lnTo>
                        <a:pt x="5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94" name="Freeform 726"/>
                <p:cNvSpPr>
                  <a:spLocks noChangeAspect="1"/>
                </p:cNvSpPr>
                <p:nvPr/>
              </p:nvSpPr>
              <p:spPr bwMode="auto">
                <a:xfrm>
                  <a:off x="5491" y="1901"/>
                  <a:ext cx="20" cy="18"/>
                </a:xfrm>
                <a:custGeom>
                  <a:avLst/>
                  <a:gdLst>
                    <a:gd name="T0" fmla="*/ 0 w 20"/>
                    <a:gd name="T1" fmla="*/ 13 h 18"/>
                    <a:gd name="T2" fmla="*/ 0 w 20"/>
                    <a:gd name="T3" fmla="*/ 18 h 18"/>
                    <a:gd name="T4" fmla="*/ 13 w 20"/>
                    <a:gd name="T5" fmla="*/ 16 h 18"/>
                    <a:gd name="T6" fmla="*/ 18 w 20"/>
                    <a:gd name="T7" fmla="*/ 8 h 18"/>
                    <a:gd name="T8" fmla="*/ 20 w 20"/>
                    <a:gd name="T9" fmla="*/ 3 h 18"/>
                    <a:gd name="T10" fmla="*/ 15 w 20"/>
                    <a:gd name="T11" fmla="*/ 0 h 18"/>
                    <a:gd name="T12" fmla="*/ 20 w 20"/>
                    <a:gd name="T13" fmla="*/ 3 h 18"/>
                    <a:gd name="T14" fmla="*/ 15 w 20"/>
                    <a:gd name="T15" fmla="*/ 3 h 18"/>
                    <a:gd name="T16" fmla="*/ 15 w 20"/>
                    <a:gd name="T17" fmla="*/ 8 h 18"/>
                    <a:gd name="T18" fmla="*/ 10 w 20"/>
                    <a:gd name="T19" fmla="*/ 10 h 18"/>
                    <a:gd name="T20" fmla="*/ 0 w 20"/>
                    <a:gd name="T21" fmla="*/ 13 h 18"/>
                    <a:gd name="T22" fmla="*/ 0 w 20"/>
                    <a:gd name="T23" fmla="*/ 18 h 18"/>
                    <a:gd name="T24" fmla="*/ 0 w 20"/>
                    <a:gd name="T25" fmla="*/ 13 h 1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0"/>
                    <a:gd name="T40" fmla="*/ 0 h 18"/>
                    <a:gd name="T41" fmla="*/ 20 w 20"/>
                    <a:gd name="T42" fmla="*/ 18 h 1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0" h="18">
                      <a:moveTo>
                        <a:pt x="0" y="13"/>
                      </a:moveTo>
                      <a:lnTo>
                        <a:pt x="0" y="18"/>
                      </a:lnTo>
                      <a:lnTo>
                        <a:pt x="13" y="16"/>
                      </a:lnTo>
                      <a:lnTo>
                        <a:pt x="18" y="8"/>
                      </a:lnTo>
                      <a:lnTo>
                        <a:pt x="20" y="3"/>
                      </a:lnTo>
                      <a:lnTo>
                        <a:pt x="15" y="0"/>
                      </a:lnTo>
                      <a:lnTo>
                        <a:pt x="20" y="3"/>
                      </a:lnTo>
                      <a:lnTo>
                        <a:pt x="15" y="3"/>
                      </a:lnTo>
                      <a:lnTo>
                        <a:pt x="15" y="8"/>
                      </a:lnTo>
                      <a:lnTo>
                        <a:pt x="10" y="10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95" name="Freeform 727"/>
                <p:cNvSpPr>
                  <a:spLocks noChangeAspect="1"/>
                </p:cNvSpPr>
                <p:nvPr/>
              </p:nvSpPr>
              <p:spPr bwMode="auto">
                <a:xfrm>
                  <a:off x="5483" y="1896"/>
                  <a:ext cx="5" cy="5"/>
                </a:xfrm>
                <a:custGeom>
                  <a:avLst/>
                  <a:gdLst>
                    <a:gd name="T0" fmla="*/ 2 w 5"/>
                    <a:gd name="T1" fmla="*/ 5 h 5"/>
                    <a:gd name="T2" fmla="*/ 2 w 5"/>
                    <a:gd name="T3" fmla="*/ 2 h 5"/>
                    <a:gd name="T4" fmla="*/ 0 w 5"/>
                    <a:gd name="T5" fmla="*/ 2 h 5"/>
                    <a:gd name="T6" fmla="*/ 2 w 5"/>
                    <a:gd name="T7" fmla="*/ 0 h 5"/>
                    <a:gd name="T8" fmla="*/ 5 w 5"/>
                    <a:gd name="T9" fmla="*/ 0 h 5"/>
                    <a:gd name="T10" fmla="*/ 2 w 5"/>
                    <a:gd name="T11" fmla="*/ 0 h 5"/>
                    <a:gd name="T12" fmla="*/ 2 w 5"/>
                    <a:gd name="T13" fmla="*/ 5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5"/>
                    <a:gd name="T23" fmla="*/ 5 w 5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5">
                      <a:moveTo>
                        <a:pt x="2" y="5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96" name="Freeform 728"/>
                <p:cNvSpPr>
                  <a:spLocks noChangeAspect="1"/>
                </p:cNvSpPr>
                <p:nvPr/>
              </p:nvSpPr>
              <p:spPr bwMode="auto">
                <a:xfrm>
                  <a:off x="5483" y="1896"/>
                  <a:ext cx="5" cy="5"/>
                </a:xfrm>
                <a:custGeom>
                  <a:avLst/>
                  <a:gdLst>
                    <a:gd name="T0" fmla="*/ 0 w 5"/>
                    <a:gd name="T1" fmla="*/ 2 h 5"/>
                    <a:gd name="T2" fmla="*/ 0 w 5"/>
                    <a:gd name="T3" fmla="*/ 2 h 5"/>
                    <a:gd name="T4" fmla="*/ 0 w 5"/>
                    <a:gd name="T5" fmla="*/ 5 h 5"/>
                    <a:gd name="T6" fmla="*/ 0 w 5"/>
                    <a:gd name="T7" fmla="*/ 5 h 5"/>
                    <a:gd name="T8" fmla="*/ 5 w 5"/>
                    <a:gd name="T9" fmla="*/ 5 h 5"/>
                    <a:gd name="T10" fmla="*/ 2 w 5"/>
                    <a:gd name="T11" fmla="*/ 2 h 5"/>
                    <a:gd name="T12" fmla="*/ 0 w 5"/>
                    <a:gd name="T13" fmla="*/ 0 h 5"/>
                    <a:gd name="T14" fmla="*/ 0 w 5"/>
                    <a:gd name="T15" fmla="*/ 0 h 5"/>
                    <a:gd name="T16" fmla="*/ 0 w 5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97" name="Freeform 729"/>
                <p:cNvSpPr>
                  <a:spLocks noChangeAspect="1"/>
                </p:cNvSpPr>
                <p:nvPr/>
              </p:nvSpPr>
              <p:spPr bwMode="auto">
                <a:xfrm>
                  <a:off x="5483" y="1893"/>
                  <a:ext cx="8" cy="5"/>
                </a:xfrm>
                <a:custGeom>
                  <a:avLst/>
                  <a:gdLst>
                    <a:gd name="T0" fmla="*/ 8 w 8"/>
                    <a:gd name="T1" fmla="*/ 3 h 5"/>
                    <a:gd name="T2" fmla="*/ 5 w 8"/>
                    <a:gd name="T3" fmla="*/ 0 h 5"/>
                    <a:gd name="T4" fmla="*/ 2 w 8"/>
                    <a:gd name="T5" fmla="*/ 0 h 5"/>
                    <a:gd name="T6" fmla="*/ 0 w 8"/>
                    <a:gd name="T7" fmla="*/ 5 h 5"/>
                    <a:gd name="T8" fmla="*/ 0 w 8"/>
                    <a:gd name="T9" fmla="*/ 3 h 5"/>
                    <a:gd name="T10" fmla="*/ 2 w 8"/>
                    <a:gd name="T11" fmla="*/ 5 h 5"/>
                    <a:gd name="T12" fmla="*/ 8 w 8"/>
                    <a:gd name="T13" fmla="*/ 3 h 5"/>
                    <a:gd name="T14" fmla="*/ 5 w 8"/>
                    <a:gd name="T15" fmla="*/ 0 h 5"/>
                    <a:gd name="T16" fmla="*/ 8 w 8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8" y="3"/>
                      </a:move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8" y="3"/>
                      </a:lnTo>
                      <a:lnTo>
                        <a:pt x="5" y="0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98" name="Freeform 730"/>
                <p:cNvSpPr>
                  <a:spLocks noChangeAspect="1"/>
                </p:cNvSpPr>
                <p:nvPr/>
              </p:nvSpPr>
              <p:spPr bwMode="auto">
                <a:xfrm>
                  <a:off x="5483" y="1893"/>
                  <a:ext cx="8" cy="8"/>
                </a:xfrm>
                <a:custGeom>
                  <a:avLst/>
                  <a:gdLst>
                    <a:gd name="T0" fmla="*/ 0 w 8"/>
                    <a:gd name="T1" fmla="*/ 8 h 8"/>
                    <a:gd name="T2" fmla="*/ 5 w 8"/>
                    <a:gd name="T3" fmla="*/ 8 h 8"/>
                    <a:gd name="T4" fmla="*/ 5 w 8"/>
                    <a:gd name="T5" fmla="*/ 5 h 8"/>
                    <a:gd name="T6" fmla="*/ 8 w 8"/>
                    <a:gd name="T7" fmla="*/ 3 h 8"/>
                    <a:gd name="T8" fmla="*/ 5 w 8"/>
                    <a:gd name="T9" fmla="*/ 0 h 8"/>
                    <a:gd name="T10" fmla="*/ 2 w 8"/>
                    <a:gd name="T11" fmla="*/ 3 h 8"/>
                    <a:gd name="T12" fmla="*/ 0 w 8"/>
                    <a:gd name="T13" fmla="*/ 8 h 8"/>
                    <a:gd name="T14" fmla="*/ 5 w 8"/>
                    <a:gd name="T15" fmla="*/ 8 h 8"/>
                    <a:gd name="T16" fmla="*/ 0 w 8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8"/>
                    <a:gd name="T29" fmla="*/ 8 w 8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8">
                      <a:moveTo>
                        <a:pt x="0" y="8"/>
                      </a:moveTo>
                      <a:lnTo>
                        <a:pt x="5" y="8"/>
                      </a:lnTo>
                      <a:lnTo>
                        <a:pt x="5" y="5"/>
                      </a:lnTo>
                      <a:lnTo>
                        <a:pt x="8" y="3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5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699" name="Freeform 731"/>
                <p:cNvSpPr>
                  <a:spLocks noChangeAspect="1"/>
                </p:cNvSpPr>
                <p:nvPr/>
              </p:nvSpPr>
              <p:spPr bwMode="auto">
                <a:xfrm>
                  <a:off x="5477" y="1799"/>
                  <a:ext cx="8" cy="13"/>
                </a:xfrm>
                <a:custGeom>
                  <a:avLst/>
                  <a:gdLst>
                    <a:gd name="T0" fmla="*/ 6 w 8"/>
                    <a:gd name="T1" fmla="*/ 13 h 13"/>
                    <a:gd name="T2" fmla="*/ 0 w 8"/>
                    <a:gd name="T3" fmla="*/ 11 h 13"/>
                    <a:gd name="T4" fmla="*/ 0 w 8"/>
                    <a:gd name="T5" fmla="*/ 5 h 13"/>
                    <a:gd name="T6" fmla="*/ 6 w 8"/>
                    <a:gd name="T7" fmla="*/ 3 h 13"/>
                    <a:gd name="T8" fmla="*/ 8 w 8"/>
                    <a:gd name="T9" fmla="*/ 0 h 13"/>
                    <a:gd name="T10" fmla="*/ 6 w 8"/>
                    <a:gd name="T11" fmla="*/ 3 h 13"/>
                    <a:gd name="T12" fmla="*/ 6 w 8"/>
                    <a:gd name="T13" fmla="*/ 13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13"/>
                    <a:gd name="T23" fmla="*/ 8 w 8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13">
                      <a:moveTo>
                        <a:pt x="6" y="13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6" y="3"/>
                      </a:lnTo>
                      <a:lnTo>
                        <a:pt x="8" y="0"/>
                      </a:lnTo>
                      <a:lnTo>
                        <a:pt x="6" y="3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00" name="Freeform 732"/>
                <p:cNvSpPr>
                  <a:spLocks noChangeAspect="1"/>
                </p:cNvSpPr>
                <p:nvPr/>
              </p:nvSpPr>
              <p:spPr bwMode="auto">
                <a:xfrm>
                  <a:off x="5477" y="1804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0 h 11"/>
                    <a:gd name="T4" fmla="*/ 0 w 6"/>
                    <a:gd name="T5" fmla="*/ 8 h 11"/>
                    <a:gd name="T6" fmla="*/ 3 w 6"/>
                    <a:gd name="T7" fmla="*/ 11 h 11"/>
                    <a:gd name="T8" fmla="*/ 6 w 6"/>
                    <a:gd name="T9" fmla="*/ 8 h 11"/>
                    <a:gd name="T10" fmla="*/ 3 w 6"/>
                    <a:gd name="T11" fmla="*/ 6 h 11"/>
                    <a:gd name="T12" fmla="*/ 3 w 6"/>
                    <a:gd name="T13" fmla="*/ 3 h 11"/>
                    <a:gd name="T14" fmla="*/ 3 w 6"/>
                    <a:gd name="T15" fmla="*/ 3 h 11"/>
                    <a:gd name="T16" fmla="*/ 0 w 6"/>
                    <a:gd name="T17" fmla="*/ 0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1"/>
                    <a:gd name="T29" fmla="*/ 6 w 6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3" y="6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01" name="Freeform 733"/>
                <p:cNvSpPr>
                  <a:spLocks noChangeAspect="1"/>
                </p:cNvSpPr>
                <p:nvPr/>
              </p:nvSpPr>
              <p:spPr bwMode="auto">
                <a:xfrm>
                  <a:off x="5477" y="1796"/>
                  <a:ext cx="11" cy="11"/>
                </a:xfrm>
                <a:custGeom>
                  <a:avLst/>
                  <a:gdLst>
                    <a:gd name="T0" fmla="*/ 8 w 11"/>
                    <a:gd name="T1" fmla="*/ 0 h 11"/>
                    <a:gd name="T2" fmla="*/ 8 w 11"/>
                    <a:gd name="T3" fmla="*/ 0 h 11"/>
                    <a:gd name="T4" fmla="*/ 3 w 11"/>
                    <a:gd name="T5" fmla="*/ 3 h 11"/>
                    <a:gd name="T6" fmla="*/ 0 w 11"/>
                    <a:gd name="T7" fmla="*/ 8 h 11"/>
                    <a:gd name="T8" fmla="*/ 3 w 11"/>
                    <a:gd name="T9" fmla="*/ 11 h 11"/>
                    <a:gd name="T10" fmla="*/ 6 w 11"/>
                    <a:gd name="T11" fmla="*/ 8 h 11"/>
                    <a:gd name="T12" fmla="*/ 11 w 11"/>
                    <a:gd name="T13" fmla="*/ 3 h 11"/>
                    <a:gd name="T14" fmla="*/ 11 w 11"/>
                    <a:gd name="T15" fmla="*/ 3 h 11"/>
                    <a:gd name="T16" fmla="*/ 8 w 11"/>
                    <a:gd name="T17" fmla="*/ 0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1"/>
                    <a:gd name="T29" fmla="*/ 11 w 11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1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3"/>
                      </a:lnTo>
                      <a:lnTo>
                        <a:pt x="0" y="8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11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02" name="Freeform 734"/>
                <p:cNvSpPr>
                  <a:spLocks noChangeAspect="1"/>
                </p:cNvSpPr>
                <p:nvPr/>
              </p:nvSpPr>
              <p:spPr bwMode="auto">
                <a:xfrm>
                  <a:off x="5480" y="1796"/>
                  <a:ext cx="8" cy="19"/>
                </a:xfrm>
                <a:custGeom>
                  <a:avLst/>
                  <a:gdLst>
                    <a:gd name="T0" fmla="*/ 0 w 8"/>
                    <a:gd name="T1" fmla="*/ 19 h 19"/>
                    <a:gd name="T2" fmla="*/ 3 w 8"/>
                    <a:gd name="T3" fmla="*/ 16 h 19"/>
                    <a:gd name="T4" fmla="*/ 3 w 8"/>
                    <a:gd name="T5" fmla="*/ 8 h 19"/>
                    <a:gd name="T6" fmla="*/ 5 w 8"/>
                    <a:gd name="T7" fmla="*/ 0 h 19"/>
                    <a:gd name="T8" fmla="*/ 8 w 8"/>
                    <a:gd name="T9" fmla="*/ 3 h 19"/>
                    <a:gd name="T10" fmla="*/ 0 w 8"/>
                    <a:gd name="T11" fmla="*/ 6 h 19"/>
                    <a:gd name="T12" fmla="*/ 0 w 8"/>
                    <a:gd name="T13" fmla="*/ 19 h 19"/>
                    <a:gd name="T14" fmla="*/ 3 w 8"/>
                    <a:gd name="T15" fmla="*/ 16 h 19"/>
                    <a:gd name="T16" fmla="*/ 0 w 8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9"/>
                    <a:gd name="T29" fmla="*/ 8 w 8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9">
                      <a:moveTo>
                        <a:pt x="0" y="19"/>
                      </a:moveTo>
                      <a:lnTo>
                        <a:pt x="3" y="16"/>
                      </a:lnTo>
                      <a:lnTo>
                        <a:pt x="3" y="8"/>
                      </a:lnTo>
                      <a:lnTo>
                        <a:pt x="5" y="0"/>
                      </a:lnTo>
                      <a:lnTo>
                        <a:pt x="8" y="3"/>
                      </a:lnTo>
                      <a:lnTo>
                        <a:pt x="0" y="6"/>
                      </a:lnTo>
                      <a:lnTo>
                        <a:pt x="0" y="19"/>
                      </a:lnTo>
                      <a:lnTo>
                        <a:pt x="3" y="16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03" name="Freeform 735"/>
                <p:cNvSpPr>
                  <a:spLocks noChangeAspect="1"/>
                </p:cNvSpPr>
                <p:nvPr/>
              </p:nvSpPr>
              <p:spPr bwMode="auto">
                <a:xfrm>
                  <a:off x="5598" y="1930"/>
                  <a:ext cx="10" cy="2"/>
                </a:xfrm>
                <a:custGeom>
                  <a:avLst/>
                  <a:gdLst>
                    <a:gd name="T0" fmla="*/ 10 w 10"/>
                    <a:gd name="T1" fmla="*/ 0 h 2"/>
                    <a:gd name="T2" fmla="*/ 5 w 10"/>
                    <a:gd name="T3" fmla="*/ 2 h 2"/>
                    <a:gd name="T4" fmla="*/ 0 w 10"/>
                    <a:gd name="T5" fmla="*/ 2 h 2"/>
                    <a:gd name="T6" fmla="*/ 0 w 10"/>
                    <a:gd name="T7" fmla="*/ 0 h 2"/>
                    <a:gd name="T8" fmla="*/ 10 w 10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2"/>
                    <a:gd name="T17" fmla="*/ 10 w 10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2">
                      <a:moveTo>
                        <a:pt x="10" y="0"/>
                      </a:move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04" name="Freeform 736"/>
                <p:cNvSpPr>
                  <a:spLocks noChangeAspect="1"/>
                </p:cNvSpPr>
                <p:nvPr/>
              </p:nvSpPr>
              <p:spPr bwMode="auto">
                <a:xfrm>
                  <a:off x="5598" y="1930"/>
                  <a:ext cx="10" cy="5"/>
                </a:xfrm>
                <a:custGeom>
                  <a:avLst/>
                  <a:gdLst>
                    <a:gd name="T0" fmla="*/ 2 w 10"/>
                    <a:gd name="T1" fmla="*/ 5 h 5"/>
                    <a:gd name="T2" fmla="*/ 2 w 10"/>
                    <a:gd name="T3" fmla="*/ 5 h 5"/>
                    <a:gd name="T4" fmla="*/ 7 w 10"/>
                    <a:gd name="T5" fmla="*/ 2 h 5"/>
                    <a:gd name="T6" fmla="*/ 10 w 10"/>
                    <a:gd name="T7" fmla="*/ 2 h 5"/>
                    <a:gd name="T8" fmla="*/ 10 w 10"/>
                    <a:gd name="T9" fmla="*/ 0 h 5"/>
                    <a:gd name="T10" fmla="*/ 5 w 10"/>
                    <a:gd name="T11" fmla="*/ 0 h 5"/>
                    <a:gd name="T12" fmla="*/ 0 w 10"/>
                    <a:gd name="T13" fmla="*/ 2 h 5"/>
                    <a:gd name="T14" fmla="*/ 0 w 10"/>
                    <a:gd name="T15" fmla="*/ 2 h 5"/>
                    <a:gd name="T16" fmla="*/ 2 w 10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2" y="5"/>
                      </a:moveTo>
                      <a:lnTo>
                        <a:pt x="2" y="5"/>
                      </a:lnTo>
                      <a:lnTo>
                        <a:pt x="7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05" name="Freeform 737"/>
                <p:cNvSpPr>
                  <a:spLocks noChangeAspect="1"/>
                </p:cNvSpPr>
                <p:nvPr/>
              </p:nvSpPr>
              <p:spPr bwMode="auto">
                <a:xfrm>
                  <a:off x="5598" y="1930"/>
                  <a:ext cx="10" cy="5"/>
                </a:xfrm>
                <a:custGeom>
                  <a:avLst/>
                  <a:gdLst>
                    <a:gd name="T0" fmla="*/ 10 w 10"/>
                    <a:gd name="T1" fmla="*/ 2 h 5"/>
                    <a:gd name="T2" fmla="*/ 10 w 10"/>
                    <a:gd name="T3" fmla="*/ 0 h 5"/>
                    <a:gd name="T4" fmla="*/ 0 w 10"/>
                    <a:gd name="T5" fmla="*/ 0 h 5"/>
                    <a:gd name="T6" fmla="*/ 2 w 10"/>
                    <a:gd name="T7" fmla="*/ 5 h 5"/>
                    <a:gd name="T8" fmla="*/ 0 w 10"/>
                    <a:gd name="T9" fmla="*/ 2 h 5"/>
                    <a:gd name="T10" fmla="*/ 2 w 10"/>
                    <a:gd name="T11" fmla="*/ 2 h 5"/>
                    <a:gd name="T12" fmla="*/ 7 w 10"/>
                    <a:gd name="T13" fmla="*/ 2 h 5"/>
                    <a:gd name="T14" fmla="*/ 10 w 10"/>
                    <a:gd name="T15" fmla="*/ 0 h 5"/>
                    <a:gd name="T16" fmla="*/ 10 w 10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10" y="2"/>
                      </a:move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7" y="2"/>
                      </a:lnTo>
                      <a:lnTo>
                        <a:pt x="10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06" name="Freeform 738"/>
                <p:cNvSpPr>
                  <a:spLocks noChangeAspect="1"/>
                </p:cNvSpPr>
                <p:nvPr/>
              </p:nvSpPr>
              <p:spPr bwMode="auto">
                <a:xfrm>
                  <a:off x="5524" y="1841"/>
                  <a:ext cx="27" cy="26"/>
                </a:xfrm>
                <a:custGeom>
                  <a:avLst/>
                  <a:gdLst>
                    <a:gd name="T0" fmla="*/ 8 w 27"/>
                    <a:gd name="T1" fmla="*/ 26 h 26"/>
                    <a:gd name="T2" fmla="*/ 6 w 27"/>
                    <a:gd name="T3" fmla="*/ 23 h 26"/>
                    <a:gd name="T4" fmla="*/ 6 w 27"/>
                    <a:gd name="T5" fmla="*/ 16 h 26"/>
                    <a:gd name="T6" fmla="*/ 14 w 27"/>
                    <a:gd name="T7" fmla="*/ 8 h 26"/>
                    <a:gd name="T8" fmla="*/ 19 w 27"/>
                    <a:gd name="T9" fmla="*/ 3 h 26"/>
                    <a:gd name="T10" fmla="*/ 21 w 27"/>
                    <a:gd name="T11" fmla="*/ 3 h 26"/>
                    <a:gd name="T12" fmla="*/ 27 w 27"/>
                    <a:gd name="T13" fmla="*/ 0 h 26"/>
                    <a:gd name="T14" fmla="*/ 24 w 27"/>
                    <a:gd name="T15" fmla="*/ 0 h 26"/>
                    <a:gd name="T16" fmla="*/ 19 w 27"/>
                    <a:gd name="T17" fmla="*/ 0 h 26"/>
                    <a:gd name="T18" fmla="*/ 14 w 27"/>
                    <a:gd name="T19" fmla="*/ 5 h 26"/>
                    <a:gd name="T20" fmla="*/ 3 w 27"/>
                    <a:gd name="T21" fmla="*/ 16 h 26"/>
                    <a:gd name="T22" fmla="*/ 0 w 27"/>
                    <a:gd name="T23" fmla="*/ 18 h 26"/>
                    <a:gd name="T24" fmla="*/ 3 w 27"/>
                    <a:gd name="T25" fmla="*/ 21 h 26"/>
                    <a:gd name="T26" fmla="*/ 6 w 27"/>
                    <a:gd name="T27" fmla="*/ 23 h 26"/>
                    <a:gd name="T28" fmla="*/ 8 w 27"/>
                    <a:gd name="T29" fmla="*/ 26 h 2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7"/>
                    <a:gd name="T46" fmla="*/ 0 h 26"/>
                    <a:gd name="T47" fmla="*/ 27 w 27"/>
                    <a:gd name="T48" fmla="*/ 26 h 2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7" h="26">
                      <a:moveTo>
                        <a:pt x="8" y="26"/>
                      </a:moveTo>
                      <a:lnTo>
                        <a:pt x="6" y="23"/>
                      </a:lnTo>
                      <a:lnTo>
                        <a:pt x="6" y="16"/>
                      </a:lnTo>
                      <a:lnTo>
                        <a:pt x="14" y="8"/>
                      </a:lnTo>
                      <a:lnTo>
                        <a:pt x="19" y="3"/>
                      </a:lnTo>
                      <a:lnTo>
                        <a:pt x="21" y="3"/>
                      </a:lnTo>
                      <a:lnTo>
                        <a:pt x="27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4" y="5"/>
                      </a:lnTo>
                      <a:lnTo>
                        <a:pt x="3" y="16"/>
                      </a:lnTo>
                      <a:lnTo>
                        <a:pt x="0" y="18"/>
                      </a:lnTo>
                      <a:lnTo>
                        <a:pt x="3" y="21"/>
                      </a:lnTo>
                      <a:lnTo>
                        <a:pt x="6" y="23"/>
                      </a:lnTo>
                      <a:lnTo>
                        <a:pt x="8" y="2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07" name="Freeform 739"/>
                <p:cNvSpPr>
                  <a:spLocks noChangeAspect="1"/>
                </p:cNvSpPr>
                <p:nvPr/>
              </p:nvSpPr>
              <p:spPr bwMode="auto">
                <a:xfrm>
                  <a:off x="5527" y="1854"/>
                  <a:ext cx="8" cy="16"/>
                </a:xfrm>
                <a:custGeom>
                  <a:avLst/>
                  <a:gdLst>
                    <a:gd name="T0" fmla="*/ 3 w 8"/>
                    <a:gd name="T1" fmla="*/ 0 h 16"/>
                    <a:gd name="T2" fmla="*/ 3 w 8"/>
                    <a:gd name="T3" fmla="*/ 0 h 16"/>
                    <a:gd name="T4" fmla="*/ 0 w 8"/>
                    <a:gd name="T5" fmla="*/ 10 h 16"/>
                    <a:gd name="T6" fmla="*/ 5 w 8"/>
                    <a:gd name="T7" fmla="*/ 16 h 16"/>
                    <a:gd name="T8" fmla="*/ 8 w 8"/>
                    <a:gd name="T9" fmla="*/ 13 h 16"/>
                    <a:gd name="T10" fmla="*/ 5 w 8"/>
                    <a:gd name="T11" fmla="*/ 8 h 16"/>
                    <a:gd name="T12" fmla="*/ 3 w 8"/>
                    <a:gd name="T13" fmla="*/ 5 h 16"/>
                    <a:gd name="T14" fmla="*/ 3 w 8"/>
                    <a:gd name="T15" fmla="*/ 5 h 16"/>
                    <a:gd name="T16" fmla="*/ 3 w 8"/>
                    <a:gd name="T17" fmla="*/ 0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6"/>
                    <a:gd name="T29" fmla="*/ 8 w 8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10"/>
                      </a:lnTo>
                      <a:lnTo>
                        <a:pt x="5" y="16"/>
                      </a:lnTo>
                      <a:lnTo>
                        <a:pt x="8" y="13"/>
                      </a:lnTo>
                      <a:lnTo>
                        <a:pt x="5" y="8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08" name="Freeform 740"/>
                <p:cNvSpPr>
                  <a:spLocks noChangeAspect="1"/>
                </p:cNvSpPr>
                <p:nvPr/>
              </p:nvSpPr>
              <p:spPr bwMode="auto">
                <a:xfrm>
                  <a:off x="5530" y="1841"/>
                  <a:ext cx="13" cy="18"/>
                </a:xfrm>
                <a:custGeom>
                  <a:avLst/>
                  <a:gdLst>
                    <a:gd name="T0" fmla="*/ 13 w 13"/>
                    <a:gd name="T1" fmla="*/ 0 h 18"/>
                    <a:gd name="T2" fmla="*/ 10 w 13"/>
                    <a:gd name="T3" fmla="*/ 0 h 18"/>
                    <a:gd name="T4" fmla="*/ 5 w 13"/>
                    <a:gd name="T5" fmla="*/ 8 h 18"/>
                    <a:gd name="T6" fmla="*/ 0 w 13"/>
                    <a:gd name="T7" fmla="*/ 13 h 18"/>
                    <a:gd name="T8" fmla="*/ 0 w 13"/>
                    <a:gd name="T9" fmla="*/ 18 h 18"/>
                    <a:gd name="T10" fmla="*/ 8 w 13"/>
                    <a:gd name="T11" fmla="*/ 10 h 18"/>
                    <a:gd name="T12" fmla="*/ 13 w 13"/>
                    <a:gd name="T13" fmla="*/ 3 h 18"/>
                    <a:gd name="T14" fmla="*/ 13 w 13"/>
                    <a:gd name="T15" fmla="*/ 5 h 18"/>
                    <a:gd name="T16" fmla="*/ 13 w 13"/>
                    <a:gd name="T17" fmla="*/ 0 h 18"/>
                    <a:gd name="T18" fmla="*/ 10 w 13"/>
                    <a:gd name="T19" fmla="*/ 0 h 18"/>
                    <a:gd name="T20" fmla="*/ 10 w 13"/>
                    <a:gd name="T21" fmla="*/ 0 h 18"/>
                    <a:gd name="T22" fmla="*/ 13 w 13"/>
                    <a:gd name="T23" fmla="*/ 0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18"/>
                    <a:gd name="T38" fmla="*/ 13 w 13"/>
                    <a:gd name="T39" fmla="*/ 18 h 1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18">
                      <a:moveTo>
                        <a:pt x="13" y="0"/>
                      </a:moveTo>
                      <a:lnTo>
                        <a:pt x="10" y="0"/>
                      </a:lnTo>
                      <a:lnTo>
                        <a:pt x="5" y="8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8" y="10"/>
                      </a:lnTo>
                      <a:lnTo>
                        <a:pt x="13" y="3"/>
                      </a:ln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09" name="Freeform 741"/>
                <p:cNvSpPr>
                  <a:spLocks noChangeAspect="1"/>
                </p:cNvSpPr>
                <p:nvPr/>
              </p:nvSpPr>
              <p:spPr bwMode="auto">
                <a:xfrm>
                  <a:off x="5543" y="1841"/>
                  <a:ext cx="10" cy="5"/>
                </a:xfrm>
                <a:custGeom>
                  <a:avLst/>
                  <a:gdLst>
                    <a:gd name="T0" fmla="*/ 8 w 10"/>
                    <a:gd name="T1" fmla="*/ 0 h 5"/>
                    <a:gd name="T2" fmla="*/ 8 w 10"/>
                    <a:gd name="T3" fmla="*/ 0 h 5"/>
                    <a:gd name="T4" fmla="*/ 2 w 10"/>
                    <a:gd name="T5" fmla="*/ 0 h 5"/>
                    <a:gd name="T6" fmla="*/ 0 w 10"/>
                    <a:gd name="T7" fmla="*/ 0 h 5"/>
                    <a:gd name="T8" fmla="*/ 0 w 10"/>
                    <a:gd name="T9" fmla="*/ 5 h 5"/>
                    <a:gd name="T10" fmla="*/ 2 w 10"/>
                    <a:gd name="T11" fmla="*/ 5 h 5"/>
                    <a:gd name="T12" fmla="*/ 10 w 10"/>
                    <a:gd name="T13" fmla="*/ 3 h 5"/>
                    <a:gd name="T14" fmla="*/ 10 w 10"/>
                    <a:gd name="T15" fmla="*/ 3 h 5"/>
                    <a:gd name="T16" fmla="*/ 8 w 10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10" name="Freeform 742"/>
                <p:cNvSpPr>
                  <a:spLocks noChangeAspect="1"/>
                </p:cNvSpPr>
                <p:nvPr/>
              </p:nvSpPr>
              <p:spPr bwMode="auto">
                <a:xfrm>
                  <a:off x="5540" y="1841"/>
                  <a:ext cx="13" cy="3"/>
                </a:xfrm>
                <a:custGeom>
                  <a:avLst/>
                  <a:gdLst>
                    <a:gd name="T0" fmla="*/ 0 w 13"/>
                    <a:gd name="T1" fmla="*/ 3 h 3"/>
                    <a:gd name="T2" fmla="*/ 0 w 13"/>
                    <a:gd name="T3" fmla="*/ 3 h 3"/>
                    <a:gd name="T4" fmla="*/ 8 w 13"/>
                    <a:gd name="T5" fmla="*/ 3 h 3"/>
                    <a:gd name="T6" fmla="*/ 11 w 13"/>
                    <a:gd name="T7" fmla="*/ 0 h 3"/>
                    <a:gd name="T8" fmla="*/ 13 w 13"/>
                    <a:gd name="T9" fmla="*/ 3 h 3"/>
                    <a:gd name="T10" fmla="*/ 8 w 13"/>
                    <a:gd name="T11" fmla="*/ 0 h 3"/>
                    <a:gd name="T12" fmla="*/ 3 w 13"/>
                    <a:gd name="T13" fmla="*/ 0 h 3"/>
                    <a:gd name="T14" fmla="*/ 3 w 13"/>
                    <a:gd name="T15" fmla="*/ 0 h 3"/>
                    <a:gd name="T16" fmla="*/ 0 w 13"/>
                    <a:gd name="T17" fmla="*/ 3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3"/>
                    <a:gd name="T29" fmla="*/ 13 w 13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3" y="3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11" name="Freeform 743"/>
                <p:cNvSpPr>
                  <a:spLocks noChangeAspect="1"/>
                </p:cNvSpPr>
                <p:nvPr/>
              </p:nvSpPr>
              <p:spPr bwMode="auto">
                <a:xfrm>
                  <a:off x="5527" y="1841"/>
                  <a:ext cx="16" cy="16"/>
                </a:xfrm>
                <a:custGeom>
                  <a:avLst/>
                  <a:gdLst>
                    <a:gd name="T0" fmla="*/ 3 w 16"/>
                    <a:gd name="T1" fmla="*/ 16 h 16"/>
                    <a:gd name="T2" fmla="*/ 3 w 16"/>
                    <a:gd name="T3" fmla="*/ 16 h 16"/>
                    <a:gd name="T4" fmla="*/ 11 w 16"/>
                    <a:gd name="T5" fmla="*/ 8 h 16"/>
                    <a:gd name="T6" fmla="*/ 13 w 16"/>
                    <a:gd name="T7" fmla="*/ 3 h 16"/>
                    <a:gd name="T8" fmla="*/ 16 w 16"/>
                    <a:gd name="T9" fmla="*/ 0 h 16"/>
                    <a:gd name="T10" fmla="*/ 8 w 16"/>
                    <a:gd name="T11" fmla="*/ 5 h 16"/>
                    <a:gd name="T12" fmla="*/ 0 w 16"/>
                    <a:gd name="T13" fmla="*/ 13 h 16"/>
                    <a:gd name="T14" fmla="*/ 0 w 16"/>
                    <a:gd name="T15" fmla="*/ 13 h 16"/>
                    <a:gd name="T16" fmla="*/ 3 w 16"/>
                    <a:gd name="T17" fmla="*/ 16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16"/>
                    <a:gd name="T29" fmla="*/ 16 w 16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16">
                      <a:moveTo>
                        <a:pt x="3" y="16"/>
                      </a:moveTo>
                      <a:lnTo>
                        <a:pt x="3" y="16"/>
                      </a:lnTo>
                      <a:lnTo>
                        <a:pt x="11" y="8"/>
                      </a:lnTo>
                      <a:lnTo>
                        <a:pt x="13" y="3"/>
                      </a:lnTo>
                      <a:lnTo>
                        <a:pt x="16" y="0"/>
                      </a:lnTo>
                      <a:lnTo>
                        <a:pt x="8" y="5"/>
                      </a:lnTo>
                      <a:lnTo>
                        <a:pt x="0" y="13"/>
                      </a:lnTo>
                      <a:lnTo>
                        <a:pt x="3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12" name="Freeform 744"/>
                <p:cNvSpPr>
                  <a:spLocks noChangeAspect="1"/>
                </p:cNvSpPr>
                <p:nvPr/>
              </p:nvSpPr>
              <p:spPr bwMode="auto">
                <a:xfrm>
                  <a:off x="5524" y="1854"/>
                  <a:ext cx="11" cy="16"/>
                </a:xfrm>
                <a:custGeom>
                  <a:avLst/>
                  <a:gdLst>
                    <a:gd name="T0" fmla="*/ 8 w 11"/>
                    <a:gd name="T1" fmla="*/ 16 h 16"/>
                    <a:gd name="T2" fmla="*/ 11 w 11"/>
                    <a:gd name="T3" fmla="*/ 13 h 16"/>
                    <a:gd name="T4" fmla="*/ 8 w 11"/>
                    <a:gd name="T5" fmla="*/ 10 h 16"/>
                    <a:gd name="T6" fmla="*/ 6 w 11"/>
                    <a:gd name="T7" fmla="*/ 8 h 16"/>
                    <a:gd name="T8" fmla="*/ 3 w 11"/>
                    <a:gd name="T9" fmla="*/ 5 h 16"/>
                    <a:gd name="T10" fmla="*/ 6 w 11"/>
                    <a:gd name="T11" fmla="*/ 3 h 16"/>
                    <a:gd name="T12" fmla="*/ 3 w 11"/>
                    <a:gd name="T13" fmla="*/ 0 h 16"/>
                    <a:gd name="T14" fmla="*/ 0 w 11"/>
                    <a:gd name="T15" fmla="*/ 5 h 16"/>
                    <a:gd name="T16" fmla="*/ 0 w 11"/>
                    <a:gd name="T17" fmla="*/ 8 h 16"/>
                    <a:gd name="T18" fmla="*/ 6 w 11"/>
                    <a:gd name="T19" fmla="*/ 13 h 16"/>
                    <a:gd name="T20" fmla="*/ 8 w 11"/>
                    <a:gd name="T21" fmla="*/ 16 h 16"/>
                    <a:gd name="T22" fmla="*/ 11 w 11"/>
                    <a:gd name="T23" fmla="*/ 13 h 16"/>
                    <a:gd name="T24" fmla="*/ 8 w 11"/>
                    <a:gd name="T25" fmla="*/ 16 h 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"/>
                    <a:gd name="T40" fmla="*/ 0 h 16"/>
                    <a:gd name="T41" fmla="*/ 11 w 11"/>
                    <a:gd name="T42" fmla="*/ 16 h 1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" h="16">
                      <a:moveTo>
                        <a:pt x="8" y="16"/>
                      </a:moveTo>
                      <a:lnTo>
                        <a:pt x="11" y="13"/>
                      </a:lnTo>
                      <a:lnTo>
                        <a:pt x="8" y="10"/>
                      </a:lnTo>
                      <a:lnTo>
                        <a:pt x="6" y="8"/>
                      </a:lnTo>
                      <a:lnTo>
                        <a:pt x="3" y="5"/>
                      </a:ln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6" y="13"/>
                      </a:ln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13" name="Freeform 745"/>
                <p:cNvSpPr>
                  <a:spLocks noChangeAspect="1"/>
                </p:cNvSpPr>
                <p:nvPr/>
              </p:nvSpPr>
              <p:spPr bwMode="auto">
                <a:xfrm>
                  <a:off x="5535" y="1789"/>
                  <a:ext cx="5" cy="5"/>
                </a:xfrm>
                <a:custGeom>
                  <a:avLst/>
                  <a:gdLst>
                    <a:gd name="T0" fmla="*/ 3 w 5"/>
                    <a:gd name="T1" fmla="*/ 0 h 5"/>
                    <a:gd name="T2" fmla="*/ 3 w 5"/>
                    <a:gd name="T3" fmla="*/ 2 h 5"/>
                    <a:gd name="T4" fmla="*/ 5 w 5"/>
                    <a:gd name="T5" fmla="*/ 5 h 5"/>
                    <a:gd name="T6" fmla="*/ 5 w 5"/>
                    <a:gd name="T7" fmla="*/ 5 h 5"/>
                    <a:gd name="T8" fmla="*/ 0 w 5"/>
                    <a:gd name="T9" fmla="*/ 5 h 5"/>
                    <a:gd name="T10" fmla="*/ 3 w 5"/>
                    <a:gd name="T11" fmla="*/ 5 h 5"/>
                    <a:gd name="T12" fmla="*/ 3 w 5"/>
                    <a:gd name="T13" fmla="*/ 0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5"/>
                    <a:gd name="T23" fmla="*/ 5 w 5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5">
                      <a:moveTo>
                        <a:pt x="3" y="0"/>
                      </a:moveTo>
                      <a:lnTo>
                        <a:pt x="3" y="2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14" name="Freeform 746"/>
                <p:cNvSpPr>
                  <a:spLocks noChangeAspect="1"/>
                </p:cNvSpPr>
                <p:nvPr/>
              </p:nvSpPr>
              <p:spPr bwMode="auto">
                <a:xfrm>
                  <a:off x="5535" y="1789"/>
                  <a:ext cx="5" cy="5"/>
                </a:xfrm>
                <a:custGeom>
                  <a:avLst/>
                  <a:gdLst>
                    <a:gd name="T0" fmla="*/ 5 w 5"/>
                    <a:gd name="T1" fmla="*/ 2 h 5"/>
                    <a:gd name="T2" fmla="*/ 5 w 5"/>
                    <a:gd name="T3" fmla="*/ 2 h 5"/>
                    <a:gd name="T4" fmla="*/ 5 w 5"/>
                    <a:gd name="T5" fmla="*/ 0 h 5"/>
                    <a:gd name="T6" fmla="*/ 3 w 5"/>
                    <a:gd name="T7" fmla="*/ 0 h 5"/>
                    <a:gd name="T8" fmla="*/ 0 w 5"/>
                    <a:gd name="T9" fmla="*/ 2 h 5"/>
                    <a:gd name="T10" fmla="*/ 3 w 5"/>
                    <a:gd name="T11" fmla="*/ 5 h 5"/>
                    <a:gd name="T12" fmla="*/ 5 w 5"/>
                    <a:gd name="T13" fmla="*/ 5 h 5"/>
                    <a:gd name="T14" fmla="*/ 5 w 5"/>
                    <a:gd name="T15" fmla="*/ 5 h 5"/>
                    <a:gd name="T16" fmla="*/ 5 w 5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5" y="2"/>
                      </a:move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15" name="Freeform 747"/>
                <p:cNvSpPr>
                  <a:spLocks noChangeAspect="1"/>
                </p:cNvSpPr>
                <p:nvPr/>
              </p:nvSpPr>
              <p:spPr bwMode="auto">
                <a:xfrm>
                  <a:off x="5535" y="1791"/>
                  <a:ext cx="5" cy="5"/>
                </a:xfrm>
                <a:custGeom>
                  <a:avLst/>
                  <a:gdLst>
                    <a:gd name="T0" fmla="*/ 3 w 5"/>
                    <a:gd name="T1" fmla="*/ 5 h 5"/>
                    <a:gd name="T2" fmla="*/ 3 w 5"/>
                    <a:gd name="T3" fmla="*/ 5 h 5"/>
                    <a:gd name="T4" fmla="*/ 5 w 5"/>
                    <a:gd name="T5" fmla="*/ 3 h 5"/>
                    <a:gd name="T6" fmla="*/ 5 w 5"/>
                    <a:gd name="T7" fmla="*/ 0 h 5"/>
                    <a:gd name="T8" fmla="*/ 5 w 5"/>
                    <a:gd name="T9" fmla="*/ 3 h 5"/>
                    <a:gd name="T10" fmla="*/ 5 w 5"/>
                    <a:gd name="T11" fmla="*/ 0 h 5"/>
                    <a:gd name="T12" fmla="*/ 0 w 5"/>
                    <a:gd name="T13" fmla="*/ 3 h 5"/>
                    <a:gd name="T14" fmla="*/ 0 w 5"/>
                    <a:gd name="T15" fmla="*/ 3 h 5"/>
                    <a:gd name="T16" fmla="*/ 3 w 5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3" y="5"/>
                      </a:move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16" name="Freeform 748"/>
                <p:cNvSpPr>
                  <a:spLocks noChangeAspect="1"/>
                </p:cNvSpPr>
                <p:nvPr/>
              </p:nvSpPr>
              <p:spPr bwMode="auto">
                <a:xfrm>
                  <a:off x="5535" y="1789"/>
                  <a:ext cx="3" cy="7"/>
                </a:xfrm>
                <a:custGeom>
                  <a:avLst/>
                  <a:gdLst>
                    <a:gd name="T0" fmla="*/ 3 w 3"/>
                    <a:gd name="T1" fmla="*/ 0 h 7"/>
                    <a:gd name="T2" fmla="*/ 0 w 3"/>
                    <a:gd name="T3" fmla="*/ 2 h 7"/>
                    <a:gd name="T4" fmla="*/ 0 w 3"/>
                    <a:gd name="T5" fmla="*/ 5 h 7"/>
                    <a:gd name="T6" fmla="*/ 3 w 3"/>
                    <a:gd name="T7" fmla="*/ 7 h 7"/>
                    <a:gd name="T8" fmla="*/ 0 w 3"/>
                    <a:gd name="T9" fmla="*/ 5 h 7"/>
                    <a:gd name="T10" fmla="*/ 3 w 3"/>
                    <a:gd name="T11" fmla="*/ 5 h 7"/>
                    <a:gd name="T12" fmla="*/ 3 w 3"/>
                    <a:gd name="T13" fmla="*/ 0 h 7"/>
                    <a:gd name="T14" fmla="*/ 0 w 3"/>
                    <a:gd name="T15" fmla="*/ 2 h 7"/>
                    <a:gd name="T16" fmla="*/ 3 w 3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7"/>
                    <a:gd name="T29" fmla="*/ 3 w 3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7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3" y="7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17" name="Freeform 749"/>
                <p:cNvSpPr>
                  <a:spLocks noChangeAspect="1"/>
                </p:cNvSpPr>
                <p:nvPr/>
              </p:nvSpPr>
              <p:spPr bwMode="auto">
                <a:xfrm>
                  <a:off x="5530" y="1799"/>
                  <a:ext cx="23" cy="8"/>
                </a:xfrm>
                <a:custGeom>
                  <a:avLst/>
                  <a:gdLst>
                    <a:gd name="T0" fmla="*/ 23 w 23"/>
                    <a:gd name="T1" fmla="*/ 0 h 8"/>
                    <a:gd name="T2" fmla="*/ 21 w 23"/>
                    <a:gd name="T3" fmla="*/ 3 h 8"/>
                    <a:gd name="T4" fmla="*/ 13 w 23"/>
                    <a:gd name="T5" fmla="*/ 8 h 8"/>
                    <a:gd name="T6" fmla="*/ 5 w 23"/>
                    <a:gd name="T7" fmla="*/ 5 h 8"/>
                    <a:gd name="T8" fmla="*/ 0 w 23"/>
                    <a:gd name="T9" fmla="*/ 3 h 8"/>
                    <a:gd name="T10" fmla="*/ 2 w 23"/>
                    <a:gd name="T11" fmla="*/ 5 h 8"/>
                    <a:gd name="T12" fmla="*/ 8 w 23"/>
                    <a:gd name="T13" fmla="*/ 8 h 8"/>
                    <a:gd name="T14" fmla="*/ 10 w 23"/>
                    <a:gd name="T15" fmla="*/ 8 h 8"/>
                    <a:gd name="T16" fmla="*/ 13 w 23"/>
                    <a:gd name="T17" fmla="*/ 8 h 8"/>
                    <a:gd name="T18" fmla="*/ 18 w 23"/>
                    <a:gd name="T19" fmla="*/ 5 h 8"/>
                    <a:gd name="T20" fmla="*/ 23 w 23"/>
                    <a:gd name="T21" fmla="*/ 0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"/>
                    <a:gd name="T34" fmla="*/ 0 h 8"/>
                    <a:gd name="T35" fmla="*/ 23 w 23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" h="8">
                      <a:moveTo>
                        <a:pt x="23" y="0"/>
                      </a:moveTo>
                      <a:lnTo>
                        <a:pt x="21" y="3"/>
                      </a:lnTo>
                      <a:lnTo>
                        <a:pt x="13" y="8"/>
                      </a:lnTo>
                      <a:lnTo>
                        <a:pt x="5" y="5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13" y="8"/>
                      </a:lnTo>
                      <a:lnTo>
                        <a:pt x="18" y="5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18" name="Freeform 750"/>
                <p:cNvSpPr>
                  <a:spLocks noChangeAspect="1"/>
                </p:cNvSpPr>
                <p:nvPr/>
              </p:nvSpPr>
              <p:spPr bwMode="auto">
                <a:xfrm>
                  <a:off x="5543" y="1799"/>
                  <a:ext cx="13" cy="11"/>
                </a:xfrm>
                <a:custGeom>
                  <a:avLst/>
                  <a:gdLst>
                    <a:gd name="T0" fmla="*/ 0 w 13"/>
                    <a:gd name="T1" fmla="*/ 11 h 11"/>
                    <a:gd name="T2" fmla="*/ 0 w 13"/>
                    <a:gd name="T3" fmla="*/ 11 h 11"/>
                    <a:gd name="T4" fmla="*/ 8 w 13"/>
                    <a:gd name="T5" fmla="*/ 5 h 11"/>
                    <a:gd name="T6" fmla="*/ 13 w 13"/>
                    <a:gd name="T7" fmla="*/ 0 h 11"/>
                    <a:gd name="T8" fmla="*/ 8 w 13"/>
                    <a:gd name="T9" fmla="*/ 0 h 11"/>
                    <a:gd name="T10" fmla="*/ 5 w 13"/>
                    <a:gd name="T11" fmla="*/ 3 h 11"/>
                    <a:gd name="T12" fmla="*/ 0 w 13"/>
                    <a:gd name="T13" fmla="*/ 8 h 11"/>
                    <a:gd name="T14" fmla="*/ 0 w 13"/>
                    <a:gd name="T15" fmla="*/ 8 h 11"/>
                    <a:gd name="T16" fmla="*/ 0 w 13"/>
                    <a:gd name="T17" fmla="*/ 11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1"/>
                    <a:gd name="T29" fmla="*/ 13 w 13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8" y="5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5" y="3"/>
                      </a:lnTo>
                      <a:lnTo>
                        <a:pt x="0" y="8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19" name="Freeform 751"/>
                <p:cNvSpPr>
                  <a:spLocks noChangeAspect="1"/>
                </p:cNvSpPr>
                <p:nvPr/>
              </p:nvSpPr>
              <p:spPr bwMode="auto">
                <a:xfrm>
                  <a:off x="5527" y="1799"/>
                  <a:ext cx="16" cy="11"/>
                </a:xfrm>
                <a:custGeom>
                  <a:avLst/>
                  <a:gdLst>
                    <a:gd name="T0" fmla="*/ 5 w 16"/>
                    <a:gd name="T1" fmla="*/ 3 h 11"/>
                    <a:gd name="T2" fmla="*/ 0 w 16"/>
                    <a:gd name="T3" fmla="*/ 3 h 11"/>
                    <a:gd name="T4" fmla="*/ 5 w 16"/>
                    <a:gd name="T5" fmla="*/ 8 h 11"/>
                    <a:gd name="T6" fmla="*/ 16 w 16"/>
                    <a:gd name="T7" fmla="*/ 11 h 11"/>
                    <a:gd name="T8" fmla="*/ 16 w 16"/>
                    <a:gd name="T9" fmla="*/ 8 h 11"/>
                    <a:gd name="T10" fmla="*/ 8 w 16"/>
                    <a:gd name="T11" fmla="*/ 5 h 11"/>
                    <a:gd name="T12" fmla="*/ 5 w 16"/>
                    <a:gd name="T13" fmla="*/ 0 h 11"/>
                    <a:gd name="T14" fmla="*/ 0 w 16"/>
                    <a:gd name="T15" fmla="*/ 3 h 11"/>
                    <a:gd name="T16" fmla="*/ 5 w 16"/>
                    <a:gd name="T17" fmla="*/ 3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11"/>
                    <a:gd name="T29" fmla="*/ 16 w 16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11">
                      <a:moveTo>
                        <a:pt x="5" y="3"/>
                      </a:moveTo>
                      <a:lnTo>
                        <a:pt x="0" y="3"/>
                      </a:lnTo>
                      <a:lnTo>
                        <a:pt x="5" y="8"/>
                      </a:lnTo>
                      <a:lnTo>
                        <a:pt x="16" y="11"/>
                      </a:lnTo>
                      <a:lnTo>
                        <a:pt x="16" y="8"/>
                      </a:lnTo>
                      <a:lnTo>
                        <a:pt x="8" y="5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20" name="Freeform 752"/>
                <p:cNvSpPr>
                  <a:spLocks noChangeAspect="1"/>
                </p:cNvSpPr>
                <p:nvPr/>
              </p:nvSpPr>
              <p:spPr bwMode="auto">
                <a:xfrm>
                  <a:off x="5527" y="1796"/>
                  <a:ext cx="29" cy="14"/>
                </a:xfrm>
                <a:custGeom>
                  <a:avLst/>
                  <a:gdLst>
                    <a:gd name="T0" fmla="*/ 29 w 29"/>
                    <a:gd name="T1" fmla="*/ 3 h 14"/>
                    <a:gd name="T2" fmla="*/ 24 w 29"/>
                    <a:gd name="T3" fmla="*/ 0 h 14"/>
                    <a:gd name="T4" fmla="*/ 21 w 29"/>
                    <a:gd name="T5" fmla="*/ 6 h 14"/>
                    <a:gd name="T6" fmla="*/ 16 w 29"/>
                    <a:gd name="T7" fmla="*/ 8 h 14"/>
                    <a:gd name="T8" fmla="*/ 13 w 29"/>
                    <a:gd name="T9" fmla="*/ 11 h 14"/>
                    <a:gd name="T10" fmla="*/ 11 w 29"/>
                    <a:gd name="T11" fmla="*/ 8 h 14"/>
                    <a:gd name="T12" fmla="*/ 5 w 29"/>
                    <a:gd name="T13" fmla="*/ 6 h 14"/>
                    <a:gd name="T14" fmla="*/ 5 w 29"/>
                    <a:gd name="T15" fmla="*/ 6 h 14"/>
                    <a:gd name="T16" fmla="*/ 0 w 29"/>
                    <a:gd name="T17" fmla="*/ 6 h 14"/>
                    <a:gd name="T18" fmla="*/ 3 w 29"/>
                    <a:gd name="T19" fmla="*/ 8 h 14"/>
                    <a:gd name="T20" fmla="*/ 8 w 29"/>
                    <a:gd name="T21" fmla="*/ 14 h 14"/>
                    <a:gd name="T22" fmla="*/ 13 w 29"/>
                    <a:gd name="T23" fmla="*/ 14 h 14"/>
                    <a:gd name="T24" fmla="*/ 18 w 29"/>
                    <a:gd name="T25" fmla="*/ 14 h 14"/>
                    <a:gd name="T26" fmla="*/ 24 w 29"/>
                    <a:gd name="T27" fmla="*/ 8 h 14"/>
                    <a:gd name="T28" fmla="*/ 29 w 29"/>
                    <a:gd name="T29" fmla="*/ 3 h 14"/>
                    <a:gd name="T30" fmla="*/ 24 w 29"/>
                    <a:gd name="T31" fmla="*/ 3 h 14"/>
                    <a:gd name="T32" fmla="*/ 29 w 29"/>
                    <a:gd name="T33" fmla="*/ 3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4"/>
                    <a:gd name="T53" fmla="*/ 29 w 29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4">
                      <a:moveTo>
                        <a:pt x="29" y="3"/>
                      </a:moveTo>
                      <a:lnTo>
                        <a:pt x="24" y="0"/>
                      </a:lnTo>
                      <a:lnTo>
                        <a:pt x="21" y="6"/>
                      </a:lnTo>
                      <a:lnTo>
                        <a:pt x="16" y="8"/>
                      </a:lnTo>
                      <a:lnTo>
                        <a:pt x="13" y="11"/>
                      </a:lnTo>
                      <a:lnTo>
                        <a:pt x="11" y="8"/>
                      </a:ln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3" y="8"/>
                      </a:lnTo>
                      <a:lnTo>
                        <a:pt x="8" y="14"/>
                      </a:lnTo>
                      <a:lnTo>
                        <a:pt x="13" y="14"/>
                      </a:lnTo>
                      <a:lnTo>
                        <a:pt x="18" y="14"/>
                      </a:lnTo>
                      <a:lnTo>
                        <a:pt x="24" y="8"/>
                      </a:lnTo>
                      <a:lnTo>
                        <a:pt x="29" y="3"/>
                      </a:lnTo>
                      <a:lnTo>
                        <a:pt x="24" y="3"/>
                      </a:lnTo>
                      <a:lnTo>
                        <a:pt x="29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21" name="Freeform 753"/>
                <p:cNvSpPr>
                  <a:spLocks noChangeAspect="1"/>
                </p:cNvSpPr>
                <p:nvPr/>
              </p:nvSpPr>
              <p:spPr bwMode="auto">
                <a:xfrm>
                  <a:off x="5543" y="1791"/>
                  <a:ext cx="5" cy="5"/>
                </a:xfrm>
                <a:custGeom>
                  <a:avLst/>
                  <a:gdLst>
                    <a:gd name="T0" fmla="*/ 0 w 5"/>
                    <a:gd name="T1" fmla="*/ 3 h 5"/>
                    <a:gd name="T2" fmla="*/ 2 w 5"/>
                    <a:gd name="T3" fmla="*/ 0 h 5"/>
                    <a:gd name="T4" fmla="*/ 5 w 5"/>
                    <a:gd name="T5" fmla="*/ 0 h 5"/>
                    <a:gd name="T6" fmla="*/ 5 w 5"/>
                    <a:gd name="T7" fmla="*/ 0 h 5"/>
                    <a:gd name="T8" fmla="*/ 5 w 5"/>
                    <a:gd name="T9" fmla="*/ 5 h 5"/>
                    <a:gd name="T10" fmla="*/ 5 w 5"/>
                    <a:gd name="T11" fmla="*/ 3 h 5"/>
                    <a:gd name="T12" fmla="*/ 0 w 5"/>
                    <a:gd name="T13" fmla="*/ 3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5"/>
                    <a:gd name="T23" fmla="*/ 5 w 5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5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22" name="Freeform 754"/>
                <p:cNvSpPr>
                  <a:spLocks noChangeAspect="1"/>
                </p:cNvSpPr>
                <p:nvPr/>
              </p:nvSpPr>
              <p:spPr bwMode="auto">
                <a:xfrm>
                  <a:off x="5543" y="1789"/>
                  <a:ext cx="8" cy="5"/>
                </a:xfrm>
                <a:custGeom>
                  <a:avLst/>
                  <a:gdLst>
                    <a:gd name="T0" fmla="*/ 2 w 8"/>
                    <a:gd name="T1" fmla="*/ 2 h 5"/>
                    <a:gd name="T2" fmla="*/ 2 w 8"/>
                    <a:gd name="T3" fmla="*/ 0 h 5"/>
                    <a:gd name="T4" fmla="*/ 0 w 8"/>
                    <a:gd name="T5" fmla="*/ 2 h 5"/>
                    <a:gd name="T6" fmla="*/ 0 w 8"/>
                    <a:gd name="T7" fmla="*/ 2 h 5"/>
                    <a:gd name="T8" fmla="*/ 0 w 8"/>
                    <a:gd name="T9" fmla="*/ 5 h 5"/>
                    <a:gd name="T10" fmla="*/ 2 w 8"/>
                    <a:gd name="T11" fmla="*/ 5 h 5"/>
                    <a:gd name="T12" fmla="*/ 8 w 8"/>
                    <a:gd name="T13" fmla="*/ 2 h 5"/>
                    <a:gd name="T14" fmla="*/ 8 w 8"/>
                    <a:gd name="T15" fmla="*/ 2 h 5"/>
                    <a:gd name="T16" fmla="*/ 2 w 8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8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23" name="Freeform 755"/>
                <p:cNvSpPr>
                  <a:spLocks noChangeAspect="1"/>
                </p:cNvSpPr>
                <p:nvPr/>
              </p:nvSpPr>
              <p:spPr bwMode="auto">
                <a:xfrm>
                  <a:off x="5545" y="1791"/>
                  <a:ext cx="6" cy="5"/>
                </a:xfrm>
                <a:custGeom>
                  <a:avLst/>
                  <a:gdLst>
                    <a:gd name="T0" fmla="*/ 6 w 6"/>
                    <a:gd name="T1" fmla="*/ 3 h 5"/>
                    <a:gd name="T2" fmla="*/ 6 w 6"/>
                    <a:gd name="T3" fmla="*/ 3 h 5"/>
                    <a:gd name="T4" fmla="*/ 3 w 6"/>
                    <a:gd name="T5" fmla="*/ 0 h 5"/>
                    <a:gd name="T6" fmla="*/ 0 w 6"/>
                    <a:gd name="T7" fmla="*/ 0 h 5"/>
                    <a:gd name="T8" fmla="*/ 6 w 6"/>
                    <a:gd name="T9" fmla="*/ 0 h 5"/>
                    <a:gd name="T10" fmla="*/ 0 w 6"/>
                    <a:gd name="T11" fmla="*/ 0 h 5"/>
                    <a:gd name="T12" fmla="*/ 3 w 6"/>
                    <a:gd name="T13" fmla="*/ 5 h 5"/>
                    <a:gd name="T14" fmla="*/ 3 w 6"/>
                    <a:gd name="T15" fmla="*/ 5 h 5"/>
                    <a:gd name="T16" fmla="*/ 6 w 6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5"/>
                    <a:gd name="T29" fmla="*/ 6 w 6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5">
                      <a:moveTo>
                        <a:pt x="6" y="3"/>
                      </a:move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24" name="Freeform 756"/>
                <p:cNvSpPr>
                  <a:spLocks noChangeAspect="1"/>
                </p:cNvSpPr>
                <p:nvPr/>
              </p:nvSpPr>
              <p:spPr bwMode="auto">
                <a:xfrm>
                  <a:off x="5543" y="1791"/>
                  <a:ext cx="8" cy="5"/>
                </a:xfrm>
                <a:custGeom>
                  <a:avLst/>
                  <a:gdLst>
                    <a:gd name="T0" fmla="*/ 0 w 8"/>
                    <a:gd name="T1" fmla="*/ 0 h 5"/>
                    <a:gd name="T2" fmla="*/ 0 w 8"/>
                    <a:gd name="T3" fmla="*/ 3 h 5"/>
                    <a:gd name="T4" fmla="*/ 5 w 8"/>
                    <a:gd name="T5" fmla="*/ 5 h 5"/>
                    <a:gd name="T6" fmla="*/ 8 w 8"/>
                    <a:gd name="T7" fmla="*/ 3 h 5"/>
                    <a:gd name="T8" fmla="*/ 5 w 8"/>
                    <a:gd name="T9" fmla="*/ 5 h 5"/>
                    <a:gd name="T10" fmla="*/ 5 w 8"/>
                    <a:gd name="T11" fmla="*/ 0 h 5"/>
                    <a:gd name="T12" fmla="*/ 0 w 8"/>
                    <a:gd name="T13" fmla="*/ 0 h 5"/>
                    <a:gd name="T14" fmla="*/ 0 w 8"/>
                    <a:gd name="T15" fmla="*/ 3 h 5"/>
                    <a:gd name="T16" fmla="*/ 0 w 8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5" y="5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25" name="Freeform 757"/>
                <p:cNvSpPr>
                  <a:spLocks noChangeAspect="1"/>
                </p:cNvSpPr>
                <p:nvPr/>
              </p:nvSpPr>
              <p:spPr bwMode="auto">
                <a:xfrm>
                  <a:off x="5530" y="1796"/>
                  <a:ext cx="5" cy="6"/>
                </a:xfrm>
                <a:custGeom>
                  <a:avLst/>
                  <a:gdLst>
                    <a:gd name="T0" fmla="*/ 5 w 5"/>
                    <a:gd name="T1" fmla="*/ 0 h 6"/>
                    <a:gd name="T2" fmla="*/ 2 w 5"/>
                    <a:gd name="T3" fmla="*/ 3 h 6"/>
                    <a:gd name="T4" fmla="*/ 0 w 5"/>
                    <a:gd name="T5" fmla="*/ 3 h 6"/>
                    <a:gd name="T6" fmla="*/ 2 w 5"/>
                    <a:gd name="T7" fmla="*/ 3 h 6"/>
                    <a:gd name="T8" fmla="*/ 5 w 5"/>
                    <a:gd name="T9" fmla="*/ 6 h 6"/>
                    <a:gd name="T10" fmla="*/ 5 w 5"/>
                    <a:gd name="T11" fmla="*/ 3 h 6"/>
                    <a:gd name="T12" fmla="*/ 5 w 5"/>
                    <a:gd name="T13" fmla="*/ 0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6"/>
                    <a:gd name="T23" fmla="*/ 5 w 5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6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5" y="6"/>
                      </a:lnTo>
                      <a:lnTo>
                        <a:pt x="5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26" name="Freeform 758"/>
                <p:cNvSpPr>
                  <a:spLocks noChangeAspect="1"/>
                </p:cNvSpPr>
                <p:nvPr/>
              </p:nvSpPr>
              <p:spPr bwMode="auto">
                <a:xfrm>
                  <a:off x="5530" y="1796"/>
                  <a:ext cx="5" cy="6"/>
                </a:xfrm>
                <a:custGeom>
                  <a:avLst/>
                  <a:gdLst>
                    <a:gd name="T0" fmla="*/ 0 w 5"/>
                    <a:gd name="T1" fmla="*/ 6 h 6"/>
                    <a:gd name="T2" fmla="*/ 0 w 5"/>
                    <a:gd name="T3" fmla="*/ 6 h 6"/>
                    <a:gd name="T4" fmla="*/ 5 w 5"/>
                    <a:gd name="T5" fmla="*/ 3 h 6"/>
                    <a:gd name="T6" fmla="*/ 5 w 5"/>
                    <a:gd name="T7" fmla="*/ 0 h 6"/>
                    <a:gd name="T8" fmla="*/ 2 w 5"/>
                    <a:gd name="T9" fmla="*/ 0 h 6"/>
                    <a:gd name="T10" fmla="*/ 2 w 5"/>
                    <a:gd name="T11" fmla="*/ 0 h 6"/>
                    <a:gd name="T12" fmla="*/ 0 w 5"/>
                    <a:gd name="T13" fmla="*/ 0 h 6"/>
                    <a:gd name="T14" fmla="*/ 0 w 5"/>
                    <a:gd name="T15" fmla="*/ 0 h 6"/>
                    <a:gd name="T16" fmla="*/ 0 w 5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6"/>
                    <a:gd name="T29" fmla="*/ 5 w 5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27" name="Freeform 759"/>
                <p:cNvSpPr>
                  <a:spLocks noChangeAspect="1"/>
                </p:cNvSpPr>
                <p:nvPr/>
              </p:nvSpPr>
              <p:spPr bwMode="auto">
                <a:xfrm>
                  <a:off x="5530" y="1796"/>
                  <a:ext cx="8" cy="6"/>
                </a:xfrm>
                <a:custGeom>
                  <a:avLst/>
                  <a:gdLst>
                    <a:gd name="T0" fmla="*/ 8 w 8"/>
                    <a:gd name="T1" fmla="*/ 6 h 6"/>
                    <a:gd name="T2" fmla="*/ 8 w 8"/>
                    <a:gd name="T3" fmla="*/ 6 h 6"/>
                    <a:gd name="T4" fmla="*/ 2 w 8"/>
                    <a:gd name="T5" fmla="*/ 3 h 6"/>
                    <a:gd name="T6" fmla="*/ 0 w 8"/>
                    <a:gd name="T7" fmla="*/ 6 h 6"/>
                    <a:gd name="T8" fmla="*/ 0 w 8"/>
                    <a:gd name="T9" fmla="*/ 0 h 6"/>
                    <a:gd name="T10" fmla="*/ 2 w 8"/>
                    <a:gd name="T11" fmla="*/ 6 h 6"/>
                    <a:gd name="T12" fmla="*/ 5 w 8"/>
                    <a:gd name="T13" fmla="*/ 6 h 6"/>
                    <a:gd name="T14" fmla="*/ 5 w 8"/>
                    <a:gd name="T15" fmla="*/ 6 h 6"/>
                    <a:gd name="T16" fmla="*/ 8 w 8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6"/>
                    <a:gd name="T29" fmla="*/ 8 w 8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5" y="6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28" name="Freeform 760"/>
                <p:cNvSpPr>
                  <a:spLocks noChangeAspect="1"/>
                </p:cNvSpPr>
                <p:nvPr/>
              </p:nvSpPr>
              <p:spPr bwMode="auto">
                <a:xfrm>
                  <a:off x="5532" y="1796"/>
                  <a:ext cx="6" cy="6"/>
                </a:xfrm>
                <a:custGeom>
                  <a:avLst/>
                  <a:gdLst>
                    <a:gd name="T0" fmla="*/ 3 w 6"/>
                    <a:gd name="T1" fmla="*/ 0 h 6"/>
                    <a:gd name="T2" fmla="*/ 3 w 6"/>
                    <a:gd name="T3" fmla="*/ 0 h 6"/>
                    <a:gd name="T4" fmla="*/ 0 w 6"/>
                    <a:gd name="T5" fmla="*/ 6 h 6"/>
                    <a:gd name="T6" fmla="*/ 6 w 6"/>
                    <a:gd name="T7" fmla="*/ 6 h 6"/>
                    <a:gd name="T8" fmla="*/ 3 w 6"/>
                    <a:gd name="T9" fmla="*/ 6 h 6"/>
                    <a:gd name="T10" fmla="*/ 6 w 6"/>
                    <a:gd name="T11" fmla="*/ 3 h 6"/>
                    <a:gd name="T12" fmla="*/ 0 w 6"/>
                    <a:gd name="T13" fmla="*/ 0 h 6"/>
                    <a:gd name="T14" fmla="*/ 0 w 6"/>
                    <a:gd name="T15" fmla="*/ 0 h 6"/>
                    <a:gd name="T16" fmla="*/ 3 w 6"/>
                    <a:gd name="T17" fmla="*/ 0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6"/>
                    <a:gd name="T29" fmla="*/ 6 w 6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6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29" name="Freeform 761"/>
                <p:cNvSpPr>
                  <a:spLocks noChangeAspect="1"/>
                </p:cNvSpPr>
                <p:nvPr/>
              </p:nvSpPr>
              <p:spPr bwMode="auto">
                <a:xfrm>
                  <a:off x="5530" y="1789"/>
                  <a:ext cx="2" cy="5"/>
                </a:xfrm>
                <a:custGeom>
                  <a:avLst/>
                  <a:gdLst>
                    <a:gd name="T0" fmla="*/ 2 w 2"/>
                    <a:gd name="T1" fmla="*/ 0 h 5"/>
                    <a:gd name="T2" fmla="*/ 2 w 2"/>
                    <a:gd name="T3" fmla="*/ 2 h 5"/>
                    <a:gd name="T4" fmla="*/ 2 w 2"/>
                    <a:gd name="T5" fmla="*/ 5 h 5"/>
                    <a:gd name="T6" fmla="*/ 2 w 2"/>
                    <a:gd name="T7" fmla="*/ 5 h 5"/>
                    <a:gd name="T8" fmla="*/ 0 w 2"/>
                    <a:gd name="T9" fmla="*/ 5 h 5"/>
                    <a:gd name="T10" fmla="*/ 0 w 2"/>
                    <a:gd name="T11" fmla="*/ 2 h 5"/>
                    <a:gd name="T12" fmla="*/ 2 w 2"/>
                    <a:gd name="T13" fmla="*/ 0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5"/>
                    <a:gd name="T23" fmla="*/ 2 w 2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5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30" name="Freeform 762"/>
                <p:cNvSpPr>
                  <a:spLocks noChangeAspect="1"/>
                </p:cNvSpPr>
                <p:nvPr/>
              </p:nvSpPr>
              <p:spPr bwMode="auto">
                <a:xfrm>
                  <a:off x="5530" y="1789"/>
                  <a:ext cx="5" cy="7"/>
                </a:xfrm>
                <a:custGeom>
                  <a:avLst/>
                  <a:gdLst>
                    <a:gd name="T0" fmla="*/ 5 w 5"/>
                    <a:gd name="T1" fmla="*/ 2 h 7"/>
                    <a:gd name="T2" fmla="*/ 2 w 5"/>
                    <a:gd name="T3" fmla="*/ 2 h 7"/>
                    <a:gd name="T4" fmla="*/ 5 w 5"/>
                    <a:gd name="T5" fmla="*/ 2 h 7"/>
                    <a:gd name="T6" fmla="*/ 5 w 5"/>
                    <a:gd name="T7" fmla="*/ 0 h 7"/>
                    <a:gd name="T8" fmla="*/ 0 w 5"/>
                    <a:gd name="T9" fmla="*/ 0 h 7"/>
                    <a:gd name="T10" fmla="*/ 0 w 5"/>
                    <a:gd name="T11" fmla="*/ 2 h 7"/>
                    <a:gd name="T12" fmla="*/ 2 w 5"/>
                    <a:gd name="T13" fmla="*/ 7 h 7"/>
                    <a:gd name="T14" fmla="*/ 2 w 5"/>
                    <a:gd name="T15" fmla="*/ 7 h 7"/>
                    <a:gd name="T16" fmla="*/ 5 w 5"/>
                    <a:gd name="T17" fmla="*/ 2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7"/>
                    <a:gd name="T29" fmla="*/ 5 w 5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7">
                      <a:moveTo>
                        <a:pt x="5" y="2"/>
                      </a:move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7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31" name="Freeform 763"/>
                <p:cNvSpPr>
                  <a:spLocks noChangeAspect="1"/>
                </p:cNvSpPr>
                <p:nvPr/>
              </p:nvSpPr>
              <p:spPr bwMode="auto">
                <a:xfrm>
                  <a:off x="5530" y="1791"/>
                  <a:ext cx="5" cy="5"/>
                </a:xfrm>
                <a:custGeom>
                  <a:avLst/>
                  <a:gdLst>
                    <a:gd name="T0" fmla="*/ 0 w 5"/>
                    <a:gd name="T1" fmla="*/ 3 h 5"/>
                    <a:gd name="T2" fmla="*/ 0 w 5"/>
                    <a:gd name="T3" fmla="*/ 3 h 5"/>
                    <a:gd name="T4" fmla="*/ 2 w 5"/>
                    <a:gd name="T5" fmla="*/ 5 h 5"/>
                    <a:gd name="T6" fmla="*/ 5 w 5"/>
                    <a:gd name="T7" fmla="*/ 0 h 5"/>
                    <a:gd name="T8" fmla="*/ 2 w 5"/>
                    <a:gd name="T9" fmla="*/ 5 h 5"/>
                    <a:gd name="T10" fmla="*/ 2 w 5"/>
                    <a:gd name="T11" fmla="*/ 0 h 5"/>
                    <a:gd name="T12" fmla="*/ 0 w 5"/>
                    <a:gd name="T13" fmla="*/ 0 h 5"/>
                    <a:gd name="T14" fmla="*/ 0 w 5"/>
                    <a:gd name="T15" fmla="*/ 0 h 5"/>
                    <a:gd name="T16" fmla="*/ 0 w 5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5" y="0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32" name="Freeform 764"/>
                <p:cNvSpPr>
                  <a:spLocks noChangeAspect="1"/>
                </p:cNvSpPr>
                <p:nvPr/>
              </p:nvSpPr>
              <p:spPr bwMode="auto">
                <a:xfrm>
                  <a:off x="5530" y="1789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0 w 5"/>
                    <a:gd name="T3" fmla="*/ 0 h 5"/>
                    <a:gd name="T4" fmla="*/ 0 w 5"/>
                    <a:gd name="T5" fmla="*/ 2 h 5"/>
                    <a:gd name="T6" fmla="*/ 0 w 5"/>
                    <a:gd name="T7" fmla="*/ 5 h 5"/>
                    <a:gd name="T8" fmla="*/ 0 w 5"/>
                    <a:gd name="T9" fmla="*/ 2 h 5"/>
                    <a:gd name="T10" fmla="*/ 2 w 5"/>
                    <a:gd name="T11" fmla="*/ 5 h 5"/>
                    <a:gd name="T12" fmla="*/ 5 w 5"/>
                    <a:gd name="T13" fmla="*/ 0 h 5"/>
                    <a:gd name="T14" fmla="*/ 0 w 5"/>
                    <a:gd name="T15" fmla="*/ 0 h 5"/>
                    <a:gd name="T16" fmla="*/ 5 w 5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33" name="Freeform 765"/>
                <p:cNvSpPr>
                  <a:spLocks noChangeAspect="1"/>
                </p:cNvSpPr>
                <p:nvPr/>
              </p:nvSpPr>
              <p:spPr bwMode="auto">
                <a:xfrm>
                  <a:off x="5511" y="1893"/>
                  <a:ext cx="16" cy="11"/>
                </a:xfrm>
                <a:custGeom>
                  <a:avLst/>
                  <a:gdLst>
                    <a:gd name="T0" fmla="*/ 8 w 16"/>
                    <a:gd name="T1" fmla="*/ 11 h 11"/>
                    <a:gd name="T2" fmla="*/ 6 w 16"/>
                    <a:gd name="T3" fmla="*/ 8 h 11"/>
                    <a:gd name="T4" fmla="*/ 0 w 16"/>
                    <a:gd name="T5" fmla="*/ 0 h 11"/>
                    <a:gd name="T6" fmla="*/ 3 w 16"/>
                    <a:gd name="T7" fmla="*/ 5 h 11"/>
                    <a:gd name="T8" fmla="*/ 13 w 16"/>
                    <a:gd name="T9" fmla="*/ 11 h 11"/>
                    <a:gd name="T10" fmla="*/ 16 w 16"/>
                    <a:gd name="T11" fmla="*/ 11 h 11"/>
                    <a:gd name="T12" fmla="*/ 8 w 16"/>
                    <a:gd name="T13" fmla="*/ 11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11"/>
                    <a:gd name="T23" fmla="*/ 16 w 16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11">
                      <a:moveTo>
                        <a:pt x="8" y="11"/>
                      </a:moveTo>
                      <a:lnTo>
                        <a:pt x="6" y="8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13" y="11"/>
                      </a:lnTo>
                      <a:lnTo>
                        <a:pt x="16" y="11"/>
                      </a:lnTo>
                      <a:lnTo>
                        <a:pt x="8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34" name="Freeform 766"/>
                <p:cNvSpPr>
                  <a:spLocks noChangeAspect="1"/>
                </p:cNvSpPr>
                <p:nvPr/>
              </p:nvSpPr>
              <p:spPr bwMode="auto">
                <a:xfrm>
                  <a:off x="5511" y="1893"/>
                  <a:ext cx="11" cy="13"/>
                </a:xfrm>
                <a:custGeom>
                  <a:avLst/>
                  <a:gdLst>
                    <a:gd name="T0" fmla="*/ 0 w 11"/>
                    <a:gd name="T1" fmla="*/ 3 h 13"/>
                    <a:gd name="T2" fmla="*/ 0 w 11"/>
                    <a:gd name="T3" fmla="*/ 3 h 13"/>
                    <a:gd name="T4" fmla="*/ 6 w 11"/>
                    <a:gd name="T5" fmla="*/ 8 h 13"/>
                    <a:gd name="T6" fmla="*/ 8 w 11"/>
                    <a:gd name="T7" fmla="*/ 13 h 13"/>
                    <a:gd name="T8" fmla="*/ 11 w 11"/>
                    <a:gd name="T9" fmla="*/ 11 h 13"/>
                    <a:gd name="T10" fmla="*/ 8 w 11"/>
                    <a:gd name="T11" fmla="*/ 5 h 13"/>
                    <a:gd name="T12" fmla="*/ 3 w 11"/>
                    <a:gd name="T13" fmla="*/ 0 h 13"/>
                    <a:gd name="T14" fmla="*/ 3 w 11"/>
                    <a:gd name="T15" fmla="*/ 0 h 13"/>
                    <a:gd name="T16" fmla="*/ 0 w 11"/>
                    <a:gd name="T17" fmla="*/ 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3"/>
                    <a:gd name="T29" fmla="*/ 11 w 11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6" y="8"/>
                      </a:lnTo>
                      <a:lnTo>
                        <a:pt x="8" y="13"/>
                      </a:lnTo>
                      <a:lnTo>
                        <a:pt x="11" y="11"/>
                      </a:lnTo>
                      <a:lnTo>
                        <a:pt x="8" y="5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35" name="Freeform 767"/>
                <p:cNvSpPr>
                  <a:spLocks noChangeAspect="1"/>
                </p:cNvSpPr>
                <p:nvPr/>
              </p:nvSpPr>
              <p:spPr bwMode="auto">
                <a:xfrm>
                  <a:off x="5511" y="1893"/>
                  <a:ext cx="13" cy="13"/>
                </a:xfrm>
                <a:custGeom>
                  <a:avLst/>
                  <a:gdLst>
                    <a:gd name="T0" fmla="*/ 13 w 13"/>
                    <a:gd name="T1" fmla="*/ 11 h 13"/>
                    <a:gd name="T2" fmla="*/ 13 w 13"/>
                    <a:gd name="T3" fmla="*/ 11 h 13"/>
                    <a:gd name="T4" fmla="*/ 6 w 13"/>
                    <a:gd name="T5" fmla="*/ 3 h 13"/>
                    <a:gd name="T6" fmla="*/ 0 w 13"/>
                    <a:gd name="T7" fmla="*/ 3 h 13"/>
                    <a:gd name="T8" fmla="*/ 3 w 13"/>
                    <a:gd name="T9" fmla="*/ 0 h 13"/>
                    <a:gd name="T10" fmla="*/ 3 w 13"/>
                    <a:gd name="T11" fmla="*/ 5 h 13"/>
                    <a:gd name="T12" fmla="*/ 13 w 13"/>
                    <a:gd name="T13" fmla="*/ 13 h 13"/>
                    <a:gd name="T14" fmla="*/ 13 w 13"/>
                    <a:gd name="T15" fmla="*/ 13 h 13"/>
                    <a:gd name="T16" fmla="*/ 13 w 13"/>
                    <a:gd name="T17" fmla="*/ 11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3"/>
                    <a:gd name="T29" fmla="*/ 13 w 13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6" y="3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5"/>
                      </a:lnTo>
                      <a:lnTo>
                        <a:pt x="13" y="13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736" name="Freeform 768"/>
                <p:cNvSpPr>
                  <a:spLocks noChangeAspect="1"/>
                </p:cNvSpPr>
                <p:nvPr/>
              </p:nvSpPr>
              <p:spPr bwMode="auto">
                <a:xfrm>
                  <a:off x="5519" y="1904"/>
                  <a:ext cx="8" cy="2"/>
                </a:xfrm>
                <a:custGeom>
                  <a:avLst/>
                  <a:gdLst>
                    <a:gd name="T0" fmla="*/ 0 w 8"/>
                    <a:gd name="T1" fmla="*/ 2 h 2"/>
                    <a:gd name="T2" fmla="*/ 3 w 8"/>
                    <a:gd name="T3" fmla="*/ 2 h 2"/>
                    <a:gd name="T4" fmla="*/ 8 w 8"/>
                    <a:gd name="T5" fmla="*/ 2 h 2"/>
                    <a:gd name="T6" fmla="*/ 5 w 8"/>
                    <a:gd name="T7" fmla="*/ 0 h 2"/>
                    <a:gd name="T8" fmla="*/ 5 w 8"/>
                    <a:gd name="T9" fmla="*/ 2 h 2"/>
                    <a:gd name="T10" fmla="*/ 8 w 8"/>
                    <a:gd name="T11" fmla="*/ 0 h 2"/>
                    <a:gd name="T12" fmla="*/ 0 w 8"/>
                    <a:gd name="T13" fmla="*/ 0 h 2"/>
                    <a:gd name="T14" fmla="*/ 3 w 8"/>
                    <a:gd name="T15" fmla="*/ 0 h 2"/>
                    <a:gd name="T16" fmla="*/ 0 w 8"/>
                    <a:gd name="T17" fmla="*/ 2 h 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2"/>
                    <a:gd name="T29" fmla="*/ 8 w 8"/>
                    <a:gd name="T30" fmla="*/ 2 h 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2">
                      <a:moveTo>
                        <a:pt x="0" y="2"/>
                      </a:moveTo>
                      <a:lnTo>
                        <a:pt x="3" y="2"/>
                      </a:lnTo>
                      <a:lnTo>
                        <a:pt x="8" y="2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3575" name="Group 769"/>
            <p:cNvGrpSpPr>
              <a:grpSpLocks noChangeAspect="1"/>
            </p:cNvGrpSpPr>
            <p:nvPr/>
          </p:nvGrpSpPr>
          <p:grpSpPr bwMode="auto">
            <a:xfrm>
              <a:off x="2562" y="3430"/>
              <a:ext cx="438" cy="497"/>
              <a:chOff x="4666" y="2982"/>
              <a:chExt cx="624" cy="709"/>
            </a:xfrm>
          </p:grpSpPr>
          <p:grpSp>
            <p:nvGrpSpPr>
              <p:cNvPr id="101416" name="Group 770"/>
              <p:cNvGrpSpPr>
                <a:grpSpLocks noChangeAspect="1"/>
              </p:cNvGrpSpPr>
              <p:nvPr/>
            </p:nvGrpSpPr>
            <p:grpSpPr bwMode="auto">
              <a:xfrm flipH="1">
                <a:off x="4666" y="2982"/>
                <a:ext cx="624" cy="709"/>
                <a:chOff x="4666" y="2982"/>
                <a:chExt cx="481" cy="568"/>
              </a:xfrm>
            </p:grpSpPr>
            <p:sp>
              <p:nvSpPr>
                <p:cNvPr id="101567" name="AutoShape 771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666" y="2982"/>
                  <a:ext cx="481" cy="5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68" name="Freeform 772"/>
                <p:cNvSpPr>
                  <a:spLocks noChangeAspect="1"/>
                </p:cNvSpPr>
                <p:nvPr/>
              </p:nvSpPr>
              <p:spPr bwMode="auto">
                <a:xfrm>
                  <a:off x="4666" y="2982"/>
                  <a:ext cx="362" cy="517"/>
                </a:xfrm>
                <a:custGeom>
                  <a:avLst/>
                  <a:gdLst>
                    <a:gd name="T0" fmla="*/ 5 w 724"/>
                    <a:gd name="T1" fmla="*/ 2 h 1033"/>
                    <a:gd name="T2" fmla="*/ 1 w 724"/>
                    <a:gd name="T3" fmla="*/ 21 h 1033"/>
                    <a:gd name="T4" fmla="*/ 5 w 724"/>
                    <a:gd name="T5" fmla="*/ 23 h 1033"/>
                    <a:gd name="T6" fmla="*/ 5 w 724"/>
                    <a:gd name="T7" fmla="*/ 23 h 1033"/>
                    <a:gd name="T8" fmla="*/ 6 w 724"/>
                    <a:gd name="T9" fmla="*/ 23 h 1033"/>
                    <a:gd name="T10" fmla="*/ 7 w 724"/>
                    <a:gd name="T11" fmla="*/ 23 h 1033"/>
                    <a:gd name="T12" fmla="*/ 8 w 724"/>
                    <a:gd name="T13" fmla="*/ 23 h 1033"/>
                    <a:gd name="T14" fmla="*/ 10 w 724"/>
                    <a:gd name="T15" fmla="*/ 23 h 1033"/>
                    <a:gd name="T16" fmla="*/ 11 w 724"/>
                    <a:gd name="T17" fmla="*/ 23 h 1033"/>
                    <a:gd name="T18" fmla="*/ 13 w 724"/>
                    <a:gd name="T19" fmla="*/ 24 h 1033"/>
                    <a:gd name="T20" fmla="*/ 13 w 724"/>
                    <a:gd name="T21" fmla="*/ 24 h 1033"/>
                    <a:gd name="T22" fmla="*/ 13 w 724"/>
                    <a:gd name="T23" fmla="*/ 24 h 1033"/>
                    <a:gd name="T24" fmla="*/ 13 w 724"/>
                    <a:gd name="T25" fmla="*/ 25 h 1033"/>
                    <a:gd name="T26" fmla="*/ 13 w 724"/>
                    <a:gd name="T27" fmla="*/ 26 h 1033"/>
                    <a:gd name="T28" fmla="*/ 13 w 724"/>
                    <a:gd name="T29" fmla="*/ 27 h 1033"/>
                    <a:gd name="T30" fmla="*/ 12 w 724"/>
                    <a:gd name="T31" fmla="*/ 27 h 1033"/>
                    <a:gd name="T32" fmla="*/ 11 w 724"/>
                    <a:gd name="T33" fmla="*/ 27 h 1033"/>
                    <a:gd name="T34" fmla="*/ 10 w 724"/>
                    <a:gd name="T35" fmla="*/ 27 h 1033"/>
                    <a:gd name="T36" fmla="*/ 9 w 724"/>
                    <a:gd name="T37" fmla="*/ 28 h 1033"/>
                    <a:gd name="T38" fmla="*/ 7 w 724"/>
                    <a:gd name="T39" fmla="*/ 28 h 1033"/>
                    <a:gd name="T40" fmla="*/ 6 w 724"/>
                    <a:gd name="T41" fmla="*/ 28 h 1033"/>
                    <a:gd name="T42" fmla="*/ 5 w 724"/>
                    <a:gd name="T43" fmla="*/ 28 h 1033"/>
                    <a:gd name="T44" fmla="*/ 4 w 724"/>
                    <a:gd name="T45" fmla="*/ 29 h 1033"/>
                    <a:gd name="T46" fmla="*/ 4 w 724"/>
                    <a:gd name="T47" fmla="*/ 29 h 1033"/>
                    <a:gd name="T48" fmla="*/ 4 w 724"/>
                    <a:gd name="T49" fmla="*/ 30 h 1033"/>
                    <a:gd name="T50" fmla="*/ 4 w 724"/>
                    <a:gd name="T51" fmla="*/ 30 h 1033"/>
                    <a:gd name="T52" fmla="*/ 5 w 724"/>
                    <a:gd name="T53" fmla="*/ 31 h 1033"/>
                    <a:gd name="T54" fmla="*/ 5 w 724"/>
                    <a:gd name="T55" fmla="*/ 31 h 1033"/>
                    <a:gd name="T56" fmla="*/ 6 w 724"/>
                    <a:gd name="T57" fmla="*/ 31 h 1033"/>
                    <a:gd name="T58" fmla="*/ 8 w 724"/>
                    <a:gd name="T59" fmla="*/ 31 h 1033"/>
                    <a:gd name="T60" fmla="*/ 9 w 724"/>
                    <a:gd name="T61" fmla="*/ 32 h 1033"/>
                    <a:gd name="T62" fmla="*/ 11 w 724"/>
                    <a:gd name="T63" fmla="*/ 32 h 1033"/>
                    <a:gd name="T64" fmla="*/ 12 w 724"/>
                    <a:gd name="T65" fmla="*/ 32 h 1033"/>
                    <a:gd name="T66" fmla="*/ 14 w 724"/>
                    <a:gd name="T67" fmla="*/ 33 h 1033"/>
                    <a:gd name="T68" fmla="*/ 15 w 724"/>
                    <a:gd name="T69" fmla="*/ 33 h 1033"/>
                    <a:gd name="T70" fmla="*/ 16 w 724"/>
                    <a:gd name="T71" fmla="*/ 33 h 1033"/>
                    <a:gd name="T72" fmla="*/ 17 w 724"/>
                    <a:gd name="T73" fmla="*/ 32 h 1033"/>
                    <a:gd name="T74" fmla="*/ 18 w 724"/>
                    <a:gd name="T75" fmla="*/ 32 h 1033"/>
                    <a:gd name="T76" fmla="*/ 19 w 724"/>
                    <a:gd name="T77" fmla="*/ 31 h 1033"/>
                    <a:gd name="T78" fmla="*/ 20 w 724"/>
                    <a:gd name="T79" fmla="*/ 31 h 1033"/>
                    <a:gd name="T80" fmla="*/ 21 w 724"/>
                    <a:gd name="T81" fmla="*/ 30 h 1033"/>
                    <a:gd name="T82" fmla="*/ 22 w 724"/>
                    <a:gd name="T83" fmla="*/ 30 h 1033"/>
                    <a:gd name="T84" fmla="*/ 22 w 724"/>
                    <a:gd name="T85" fmla="*/ 29 h 1033"/>
                    <a:gd name="T86" fmla="*/ 22 w 724"/>
                    <a:gd name="T87" fmla="*/ 29 h 1033"/>
                    <a:gd name="T88" fmla="*/ 22 w 724"/>
                    <a:gd name="T89" fmla="*/ 29 h 1033"/>
                    <a:gd name="T90" fmla="*/ 21 w 724"/>
                    <a:gd name="T91" fmla="*/ 28 h 1033"/>
                    <a:gd name="T92" fmla="*/ 20 w 724"/>
                    <a:gd name="T93" fmla="*/ 28 h 1033"/>
                    <a:gd name="T94" fmla="*/ 20 w 724"/>
                    <a:gd name="T95" fmla="*/ 27 h 1033"/>
                    <a:gd name="T96" fmla="*/ 20 w 724"/>
                    <a:gd name="T97" fmla="*/ 25 h 1033"/>
                    <a:gd name="T98" fmla="*/ 20 w 724"/>
                    <a:gd name="T99" fmla="*/ 23 h 1033"/>
                    <a:gd name="T100" fmla="*/ 19 w 724"/>
                    <a:gd name="T101" fmla="*/ 21 h 1033"/>
                    <a:gd name="T102" fmla="*/ 22 w 724"/>
                    <a:gd name="T103" fmla="*/ 3 h 1033"/>
                    <a:gd name="T104" fmla="*/ 21 w 724"/>
                    <a:gd name="T105" fmla="*/ 0 h 1033"/>
                    <a:gd name="T106" fmla="*/ 6 w 724"/>
                    <a:gd name="T107" fmla="*/ 2 h 103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724"/>
                    <a:gd name="T163" fmla="*/ 0 h 1033"/>
                    <a:gd name="T164" fmla="*/ 724 w 724"/>
                    <a:gd name="T165" fmla="*/ 1033 h 1033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724" h="1033">
                      <a:moveTo>
                        <a:pt x="179" y="62"/>
                      </a:moveTo>
                      <a:lnTo>
                        <a:pt x="152" y="56"/>
                      </a:lnTo>
                      <a:lnTo>
                        <a:pt x="0" y="623"/>
                      </a:lnTo>
                      <a:lnTo>
                        <a:pt x="31" y="642"/>
                      </a:lnTo>
                      <a:lnTo>
                        <a:pt x="31" y="671"/>
                      </a:lnTo>
                      <a:lnTo>
                        <a:pt x="132" y="719"/>
                      </a:lnTo>
                      <a:lnTo>
                        <a:pt x="135" y="719"/>
                      </a:lnTo>
                      <a:lnTo>
                        <a:pt x="143" y="720"/>
                      </a:lnTo>
                      <a:lnTo>
                        <a:pt x="154" y="720"/>
                      </a:lnTo>
                      <a:lnTo>
                        <a:pt x="169" y="721"/>
                      </a:lnTo>
                      <a:lnTo>
                        <a:pt x="188" y="724"/>
                      </a:lnTo>
                      <a:lnTo>
                        <a:pt x="209" y="725"/>
                      </a:lnTo>
                      <a:lnTo>
                        <a:pt x="230" y="727"/>
                      </a:lnTo>
                      <a:lnTo>
                        <a:pt x="255" y="728"/>
                      </a:lnTo>
                      <a:lnTo>
                        <a:pt x="278" y="730"/>
                      </a:lnTo>
                      <a:lnTo>
                        <a:pt x="302" y="733"/>
                      </a:lnTo>
                      <a:lnTo>
                        <a:pt x="326" y="734"/>
                      </a:lnTo>
                      <a:lnTo>
                        <a:pt x="348" y="736"/>
                      </a:lnTo>
                      <a:lnTo>
                        <a:pt x="369" y="739"/>
                      </a:lnTo>
                      <a:lnTo>
                        <a:pt x="387" y="740"/>
                      </a:lnTo>
                      <a:lnTo>
                        <a:pt x="402" y="742"/>
                      </a:lnTo>
                      <a:lnTo>
                        <a:pt x="414" y="743"/>
                      </a:lnTo>
                      <a:lnTo>
                        <a:pt x="414" y="745"/>
                      </a:lnTo>
                      <a:lnTo>
                        <a:pt x="415" y="752"/>
                      </a:lnTo>
                      <a:lnTo>
                        <a:pt x="415" y="763"/>
                      </a:lnTo>
                      <a:lnTo>
                        <a:pt x="414" y="777"/>
                      </a:lnTo>
                      <a:lnTo>
                        <a:pt x="411" y="793"/>
                      </a:lnTo>
                      <a:lnTo>
                        <a:pt x="407" y="811"/>
                      </a:lnTo>
                      <a:lnTo>
                        <a:pt x="399" y="832"/>
                      </a:lnTo>
                      <a:lnTo>
                        <a:pt x="387" y="853"/>
                      </a:lnTo>
                      <a:lnTo>
                        <a:pt x="385" y="853"/>
                      </a:lnTo>
                      <a:lnTo>
                        <a:pt x="377" y="854"/>
                      </a:lnTo>
                      <a:lnTo>
                        <a:pt x="365" y="855"/>
                      </a:lnTo>
                      <a:lnTo>
                        <a:pt x="350" y="857"/>
                      </a:lnTo>
                      <a:lnTo>
                        <a:pt x="333" y="859"/>
                      </a:lnTo>
                      <a:lnTo>
                        <a:pt x="313" y="862"/>
                      </a:lnTo>
                      <a:lnTo>
                        <a:pt x="291" y="865"/>
                      </a:lnTo>
                      <a:lnTo>
                        <a:pt x="268" y="869"/>
                      </a:lnTo>
                      <a:lnTo>
                        <a:pt x="245" y="872"/>
                      </a:lnTo>
                      <a:lnTo>
                        <a:pt x="222" y="876"/>
                      </a:lnTo>
                      <a:lnTo>
                        <a:pt x="200" y="879"/>
                      </a:lnTo>
                      <a:lnTo>
                        <a:pt x="181" y="884"/>
                      </a:lnTo>
                      <a:lnTo>
                        <a:pt x="162" y="887"/>
                      </a:lnTo>
                      <a:lnTo>
                        <a:pt x="146" y="891"/>
                      </a:lnTo>
                      <a:lnTo>
                        <a:pt x="135" y="895"/>
                      </a:lnTo>
                      <a:lnTo>
                        <a:pt x="127" y="899"/>
                      </a:lnTo>
                      <a:lnTo>
                        <a:pt x="119" y="906"/>
                      </a:lnTo>
                      <a:lnTo>
                        <a:pt x="113" y="914"/>
                      </a:lnTo>
                      <a:lnTo>
                        <a:pt x="111" y="922"/>
                      </a:lnTo>
                      <a:lnTo>
                        <a:pt x="109" y="930"/>
                      </a:lnTo>
                      <a:lnTo>
                        <a:pt x="112" y="940"/>
                      </a:lnTo>
                      <a:lnTo>
                        <a:pt x="118" y="951"/>
                      </a:lnTo>
                      <a:lnTo>
                        <a:pt x="126" y="959"/>
                      </a:lnTo>
                      <a:lnTo>
                        <a:pt x="136" y="963"/>
                      </a:lnTo>
                      <a:lnTo>
                        <a:pt x="144" y="965"/>
                      </a:lnTo>
                      <a:lnTo>
                        <a:pt x="156" y="969"/>
                      </a:lnTo>
                      <a:lnTo>
                        <a:pt x="172" y="974"/>
                      </a:lnTo>
                      <a:lnTo>
                        <a:pt x="190" y="978"/>
                      </a:lnTo>
                      <a:lnTo>
                        <a:pt x="212" y="984"/>
                      </a:lnTo>
                      <a:lnTo>
                        <a:pt x="235" y="990"/>
                      </a:lnTo>
                      <a:lnTo>
                        <a:pt x="259" y="995"/>
                      </a:lnTo>
                      <a:lnTo>
                        <a:pt x="285" y="1001"/>
                      </a:lnTo>
                      <a:lnTo>
                        <a:pt x="310" y="1008"/>
                      </a:lnTo>
                      <a:lnTo>
                        <a:pt x="335" y="1014"/>
                      </a:lnTo>
                      <a:lnTo>
                        <a:pt x="361" y="1018"/>
                      </a:lnTo>
                      <a:lnTo>
                        <a:pt x="384" y="1024"/>
                      </a:lnTo>
                      <a:lnTo>
                        <a:pt x="406" y="1028"/>
                      </a:lnTo>
                      <a:lnTo>
                        <a:pt x="425" y="1031"/>
                      </a:lnTo>
                      <a:lnTo>
                        <a:pt x="441" y="1032"/>
                      </a:lnTo>
                      <a:lnTo>
                        <a:pt x="455" y="1033"/>
                      </a:lnTo>
                      <a:lnTo>
                        <a:pt x="468" y="1032"/>
                      </a:lnTo>
                      <a:lnTo>
                        <a:pt x="483" y="1030"/>
                      </a:lnTo>
                      <a:lnTo>
                        <a:pt x="500" y="1025"/>
                      </a:lnTo>
                      <a:lnTo>
                        <a:pt x="517" y="1020"/>
                      </a:lnTo>
                      <a:lnTo>
                        <a:pt x="536" y="1013"/>
                      </a:lnTo>
                      <a:lnTo>
                        <a:pt x="555" y="1005"/>
                      </a:lnTo>
                      <a:lnTo>
                        <a:pt x="575" y="997"/>
                      </a:lnTo>
                      <a:lnTo>
                        <a:pt x="594" y="987"/>
                      </a:lnTo>
                      <a:lnTo>
                        <a:pt x="614" y="978"/>
                      </a:lnTo>
                      <a:lnTo>
                        <a:pt x="631" y="969"/>
                      </a:lnTo>
                      <a:lnTo>
                        <a:pt x="649" y="960"/>
                      </a:lnTo>
                      <a:lnTo>
                        <a:pt x="664" y="952"/>
                      </a:lnTo>
                      <a:lnTo>
                        <a:pt x="676" y="944"/>
                      </a:lnTo>
                      <a:lnTo>
                        <a:pt x="687" y="936"/>
                      </a:lnTo>
                      <a:lnTo>
                        <a:pt x="695" y="930"/>
                      </a:lnTo>
                      <a:lnTo>
                        <a:pt x="699" y="925"/>
                      </a:lnTo>
                      <a:lnTo>
                        <a:pt x="702" y="917"/>
                      </a:lnTo>
                      <a:lnTo>
                        <a:pt x="699" y="910"/>
                      </a:lnTo>
                      <a:lnTo>
                        <a:pt x="692" y="904"/>
                      </a:lnTo>
                      <a:lnTo>
                        <a:pt x="682" y="900"/>
                      </a:lnTo>
                      <a:lnTo>
                        <a:pt x="669" y="895"/>
                      </a:lnTo>
                      <a:lnTo>
                        <a:pt x="657" y="892"/>
                      </a:lnTo>
                      <a:lnTo>
                        <a:pt x="644" y="888"/>
                      </a:lnTo>
                      <a:lnTo>
                        <a:pt x="634" y="886"/>
                      </a:lnTo>
                      <a:lnTo>
                        <a:pt x="633" y="879"/>
                      </a:lnTo>
                      <a:lnTo>
                        <a:pt x="631" y="861"/>
                      </a:lnTo>
                      <a:lnTo>
                        <a:pt x="628" y="833"/>
                      </a:lnTo>
                      <a:lnTo>
                        <a:pt x="623" y="798"/>
                      </a:lnTo>
                      <a:lnTo>
                        <a:pt x="618" y="760"/>
                      </a:lnTo>
                      <a:lnTo>
                        <a:pt x="611" y="720"/>
                      </a:lnTo>
                      <a:lnTo>
                        <a:pt x="603" y="682"/>
                      </a:lnTo>
                      <a:lnTo>
                        <a:pt x="592" y="647"/>
                      </a:lnTo>
                      <a:lnTo>
                        <a:pt x="724" y="137"/>
                      </a:lnTo>
                      <a:lnTo>
                        <a:pt x="697" y="86"/>
                      </a:lnTo>
                      <a:lnTo>
                        <a:pt x="712" y="52"/>
                      </a:lnTo>
                      <a:lnTo>
                        <a:pt x="643" y="0"/>
                      </a:lnTo>
                      <a:lnTo>
                        <a:pt x="627" y="9"/>
                      </a:lnTo>
                      <a:lnTo>
                        <a:pt x="179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69" name="Freeform 773"/>
                <p:cNvSpPr>
                  <a:spLocks noChangeAspect="1"/>
                </p:cNvSpPr>
                <p:nvPr/>
              </p:nvSpPr>
              <p:spPr bwMode="auto">
                <a:xfrm>
                  <a:off x="4685" y="2998"/>
                  <a:ext cx="299" cy="300"/>
                </a:xfrm>
                <a:custGeom>
                  <a:avLst/>
                  <a:gdLst>
                    <a:gd name="T0" fmla="*/ 0 w 598"/>
                    <a:gd name="T1" fmla="*/ 17 h 602"/>
                    <a:gd name="T2" fmla="*/ 14 w 598"/>
                    <a:gd name="T3" fmla="*/ 18 h 602"/>
                    <a:gd name="T4" fmla="*/ 19 w 598"/>
                    <a:gd name="T5" fmla="*/ 0 h 602"/>
                    <a:gd name="T6" fmla="*/ 19 w 598"/>
                    <a:gd name="T7" fmla="*/ 0 h 602"/>
                    <a:gd name="T8" fmla="*/ 5 w 598"/>
                    <a:gd name="T9" fmla="*/ 1 h 602"/>
                    <a:gd name="T10" fmla="*/ 5 w 598"/>
                    <a:gd name="T11" fmla="*/ 1 h 602"/>
                    <a:gd name="T12" fmla="*/ 0 w 598"/>
                    <a:gd name="T13" fmla="*/ 17 h 6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8"/>
                    <a:gd name="T22" fmla="*/ 0 h 602"/>
                    <a:gd name="T23" fmla="*/ 598 w 598"/>
                    <a:gd name="T24" fmla="*/ 602 h 6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8" h="602">
                      <a:moveTo>
                        <a:pt x="0" y="573"/>
                      </a:moveTo>
                      <a:lnTo>
                        <a:pt x="436" y="602"/>
                      </a:lnTo>
                      <a:lnTo>
                        <a:pt x="598" y="0"/>
                      </a:lnTo>
                      <a:lnTo>
                        <a:pt x="578" y="9"/>
                      </a:lnTo>
                      <a:lnTo>
                        <a:pt x="147" y="54"/>
                      </a:lnTo>
                      <a:lnTo>
                        <a:pt x="131" y="51"/>
                      </a:lnTo>
                      <a:lnTo>
                        <a:pt x="0" y="573"/>
                      </a:lnTo>
                      <a:close/>
                    </a:path>
                  </a:pathLst>
                </a:custGeom>
                <a:solidFill>
                  <a:srgbClr val="E5E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70" name="Freeform 774"/>
                <p:cNvSpPr>
                  <a:spLocks noChangeAspect="1"/>
                </p:cNvSpPr>
                <p:nvPr/>
              </p:nvSpPr>
              <p:spPr bwMode="auto">
                <a:xfrm>
                  <a:off x="4910" y="2999"/>
                  <a:ext cx="88" cy="308"/>
                </a:xfrm>
                <a:custGeom>
                  <a:avLst/>
                  <a:gdLst>
                    <a:gd name="T0" fmla="*/ 5 w 177"/>
                    <a:gd name="T1" fmla="*/ 0 h 617"/>
                    <a:gd name="T2" fmla="*/ 5 w 177"/>
                    <a:gd name="T3" fmla="*/ 0 h 617"/>
                    <a:gd name="T4" fmla="*/ 0 w 177"/>
                    <a:gd name="T5" fmla="*/ 19 h 617"/>
                    <a:gd name="T6" fmla="*/ 0 w 177"/>
                    <a:gd name="T7" fmla="*/ 19 h 617"/>
                    <a:gd name="T8" fmla="*/ 5 w 177"/>
                    <a:gd name="T9" fmla="*/ 0 h 6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7"/>
                    <a:gd name="T16" fmla="*/ 0 h 617"/>
                    <a:gd name="T17" fmla="*/ 177 w 177"/>
                    <a:gd name="T18" fmla="*/ 617 h 6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7" h="617">
                      <a:moveTo>
                        <a:pt x="165" y="0"/>
                      </a:moveTo>
                      <a:lnTo>
                        <a:pt x="177" y="5"/>
                      </a:lnTo>
                      <a:lnTo>
                        <a:pt x="10" y="617"/>
                      </a:lnTo>
                      <a:lnTo>
                        <a:pt x="0" y="609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71" name="Freeform 775"/>
                <p:cNvSpPr>
                  <a:spLocks noChangeAspect="1"/>
                </p:cNvSpPr>
                <p:nvPr/>
              </p:nvSpPr>
              <p:spPr bwMode="auto">
                <a:xfrm>
                  <a:off x="4921" y="3005"/>
                  <a:ext cx="88" cy="311"/>
                </a:xfrm>
                <a:custGeom>
                  <a:avLst/>
                  <a:gdLst>
                    <a:gd name="T0" fmla="*/ 5 w 178"/>
                    <a:gd name="T1" fmla="*/ 0 h 621"/>
                    <a:gd name="T2" fmla="*/ 5 w 178"/>
                    <a:gd name="T3" fmla="*/ 1 h 621"/>
                    <a:gd name="T4" fmla="*/ 0 w 178"/>
                    <a:gd name="T5" fmla="*/ 20 h 621"/>
                    <a:gd name="T6" fmla="*/ 0 w 178"/>
                    <a:gd name="T7" fmla="*/ 20 h 621"/>
                    <a:gd name="T8" fmla="*/ 5 w 178"/>
                    <a:gd name="T9" fmla="*/ 0 h 6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8"/>
                    <a:gd name="T16" fmla="*/ 0 h 621"/>
                    <a:gd name="T17" fmla="*/ 178 w 178"/>
                    <a:gd name="T18" fmla="*/ 621 h 6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8" h="621">
                      <a:moveTo>
                        <a:pt x="167" y="0"/>
                      </a:moveTo>
                      <a:lnTo>
                        <a:pt x="178" y="12"/>
                      </a:lnTo>
                      <a:lnTo>
                        <a:pt x="9" y="621"/>
                      </a:lnTo>
                      <a:lnTo>
                        <a:pt x="0" y="612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72" name="Freeform 776"/>
                <p:cNvSpPr>
                  <a:spLocks noChangeAspect="1"/>
                </p:cNvSpPr>
                <p:nvPr/>
              </p:nvSpPr>
              <p:spPr bwMode="auto">
                <a:xfrm>
                  <a:off x="4896" y="3307"/>
                  <a:ext cx="14" cy="11"/>
                </a:xfrm>
                <a:custGeom>
                  <a:avLst/>
                  <a:gdLst>
                    <a:gd name="T0" fmla="*/ 1 w 27"/>
                    <a:gd name="T1" fmla="*/ 0 h 22"/>
                    <a:gd name="T2" fmla="*/ 0 w 27"/>
                    <a:gd name="T3" fmla="*/ 1 h 22"/>
                    <a:gd name="T4" fmla="*/ 1 w 27"/>
                    <a:gd name="T5" fmla="*/ 1 h 22"/>
                    <a:gd name="T6" fmla="*/ 1 w 27"/>
                    <a:gd name="T7" fmla="*/ 1 h 22"/>
                    <a:gd name="T8" fmla="*/ 1 w 2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22"/>
                    <a:gd name="T17" fmla="*/ 27 w 2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22">
                      <a:moveTo>
                        <a:pt x="18" y="0"/>
                      </a:moveTo>
                      <a:lnTo>
                        <a:pt x="0" y="12"/>
                      </a:lnTo>
                      <a:lnTo>
                        <a:pt x="8" y="22"/>
                      </a:lnTo>
                      <a:lnTo>
                        <a:pt x="27" y="9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73" name="Freeform 777"/>
                <p:cNvSpPr>
                  <a:spLocks noChangeAspect="1"/>
                </p:cNvSpPr>
                <p:nvPr/>
              </p:nvSpPr>
              <p:spPr bwMode="auto">
                <a:xfrm>
                  <a:off x="4905" y="3315"/>
                  <a:ext cx="14" cy="11"/>
                </a:xfrm>
                <a:custGeom>
                  <a:avLst/>
                  <a:gdLst>
                    <a:gd name="T0" fmla="*/ 1 w 28"/>
                    <a:gd name="T1" fmla="*/ 0 h 22"/>
                    <a:gd name="T2" fmla="*/ 0 w 28"/>
                    <a:gd name="T3" fmla="*/ 1 h 22"/>
                    <a:gd name="T4" fmla="*/ 1 w 28"/>
                    <a:gd name="T5" fmla="*/ 1 h 22"/>
                    <a:gd name="T6" fmla="*/ 1 w 28"/>
                    <a:gd name="T7" fmla="*/ 1 h 22"/>
                    <a:gd name="T8" fmla="*/ 1 w 28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22"/>
                    <a:gd name="T17" fmla="*/ 28 w 28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22">
                      <a:moveTo>
                        <a:pt x="19" y="0"/>
                      </a:moveTo>
                      <a:lnTo>
                        <a:pt x="0" y="13"/>
                      </a:lnTo>
                      <a:lnTo>
                        <a:pt x="8" y="22"/>
                      </a:lnTo>
                      <a:lnTo>
                        <a:pt x="28" y="8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74" name="Freeform 778"/>
                <p:cNvSpPr>
                  <a:spLocks noChangeAspect="1"/>
                </p:cNvSpPr>
                <p:nvPr/>
              </p:nvSpPr>
              <p:spPr bwMode="auto">
                <a:xfrm>
                  <a:off x="4700" y="3302"/>
                  <a:ext cx="183" cy="22"/>
                </a:xfrm>
                <a:custGeom>
                  <a:avLst/>
                  <a:gdLst>
                    <a:gd name="T0" fmla="*/ 12 w 366"/>
                    <a:gd name="T1" fmla="*/ 0 h 45"/>
                    <a:gd name="T2" fmla="*/ 12 w 366"/>
                    <a:gd name="T3" fmla="*/ 1 h 45"/>
                    <a:gd name="T4" fmla="*/ 12 w 366"/>
                    <a:gd name="T5" fmla="*/ 1 h 45"/>
                    <a:gd name="T6" fmla="*/ 12 w 366"/>
                    <a:gd name="T7" fmla="*/ 1 h 45"/>
                    <a:gd name="T8" fmla="*/ 11 w 366"/>
                    <a:gd name="T9" fmla="*/ 1 h 45"/>
                    <a:gd name="T10" fmla="*/ 11 w 366"/>
                    <a:gd name="T11" fmla="*/ 1 h 45"/>
                    <a:gd name="T12" fmla="*/ 10 w 366"/>
                    <a:gd name="T13" fmla="*/ 1 h 45"/>
                    <a:gd name="T14" fmla="*/ 10 w 366"/>
                    <a:gd name="T15" fmla="*/ 1 h 45"/>
                    <a:gd name="T16" fmla="*/ 9 w 366"/>
                    <a:gd name="T17" fmla="*/ 1 h 45"/>
                    <a:gd name="T18" fmla="*/ 8 w 366"/>
                    <a:gd name="T19" fmla="*/ 0 h 45"/>
                    <a:gd name="T20" fmla="*/ 7 w 366"/>
                    <a:gd name="T21" fmla="*/ 0 h 45"/>
                    <a:gd name="T22" fmla="*/ 6 w 366"/>
                    <a:gd name="T23" fmla="*/ 0 h 45"/>
                    <a:gd name="T24" fmla="*/ 6 w 366"/>
                    <a:gd name="T25" fmla="*/ 0 h 45"/>
                    <a:gd name="T26" fmla="*/ 5 w 366"/>
                    <a:gd name="T27" fmla="*/ 0 h 45"/>
                    <a:gd name="T28" fmla="*/ 4 w 366"/>
                    <a:gd name="T29" fmla="*/ 0 h 45"/>
                    <a:gd name="T30" fmla="*/ 3 w 366"/>
                    <a:gd name="T31" fmla="*/ 0 h 45"/>
                    <a:gd name="T32" fmla="*/ 2 w 366"/>
                    <a:gd name="T33" fmla="*/ 0 h 45"/>
                    <a:gd name="T34" fmla="*/ 0 w 366"/>
                    <a:gd name="T35" fmla="*/ 0 h 45"/>
                    <a:gd name="T36" fmla="*/ 1 w 366"/>
                    <a:gd name="T37" fmla="*/ 0 h 45"/>
                    <a:gd name="T38" fmla="*/ 1 w 366"/>
                    <a:gd name="T39" fmla="*/ 0 h 45"/>
                    <a:gd name="T40" fmla="*/ 1 w 366"/>
                    <a:gd name="T41" fmla="*/ 0 h 45"/>
                    <a:gd name="T42" fmla="*/ 1 w 366"/>
                    <a:gd name="T43" fmla="*/ 0 h 45"/>
                    <a:gd name="T44" fmla="*/ 1 w 366"/>
                    <a:gd name="T45" fmla="*/ 0 h 45"/>
                    <a:gd name="T46" fmla="*/ 2 w 366"/>
                    <a:gd name="T47" fmla="*/ 0 h 45"/>
                    <a:gd name="T48" fmla="*/ 2 w 366"/>
                    <a:gd name="T49" fmla="*/ 0 h 45"/>
                    <a:gd name="T50" fmla="*/ 2 w 366"/>
                    <a:gd name="T51" fmla="*/ 0 h 45"/>
                    <a:gd name="T52" fmla="*/ 3 w 366"/>
                    <a:gd name="T53" fmla="*/ 0 h 45"/>
                    <a:gd name="T54" fmla="*/ 4 w 366"/>
                    <a:gd name="T55" fmla="*/ 0 h 45"/>
                    <a:gd name="T56" fmla="*/ 5 w 366"/>
                    <a:gd name="T57" fmla="*/ 0 h 45"/>
                    <a:gd name="T58" fmla="*/ 6 w 366"/>
                    <a:gd name="T59" fmla="*/ 0 h 45"/>
                    <a:gd name="T60" fmla="*/ 7 w 366"/>
                    <a:gd name="T61" fmla="*/ 0 h 45"/>
                    <a:gd name="T62" fmla="*/ 8 w 366"/>
                    <a:gd name="T63" fmla="*/ 0 h 45"/>
                    <a:gd name="T64" fmla="*/ 9 w 366"/>
                    <a:gd name="T65" fmla="*/ 0 h 45"/>
                    <a:gd name="T66" fmla="*/ 10 w 366"/>
                    <a:gd name="T67" fmla="*/ 0 h 45"/>
                    <a:gd name="T68" fmla="*/ 12 w 366"/>
                    <a:gd name="T69" fmla="*/ 0 h 4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66"/>
                    <a:gd name="T106" fmla="*/ 0 h 45"/>
                    <a:gd name="T107" fmla="*/ 366 w 366"/>
                    <a:gd name="T108" fmla="*/ 45 h 4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66" h="45">
                      <a:moveTo>
                        <a:pt x="366" y="23"/>
                      </a:moveTo>
                      <a:lnTo>
                        <a:pt x="364" y="45"/>
                      </a:lnTo>
                      <a:lnTo>
                        <a:pt x="362" y="45"/>
                      </a:lnTo>
                      <a:lnTo>
                        <a:pt x="356" y="44"/>
                      </a:lnTo>
                      <a:lnTo>
                        <a:pt x="346" y="42"/>
                      </a:lnTo>
                      <a:lnTo>
                        <a:pt x="332" y="41"/>
                      </a:lnTo>
                      <a:lnTo>
                        <a:pt x="316" y="38"/>
                      </a:lnTo>
                      <a:lnTo>
                        <a:pt x="295" y="36"/>
                      </a:lnTo>
                      <a:lnTo>
                        <a:pt x="273" y="33"/>
                      </a:lnTo>
                      <a:lnTo>
                        <a:pt x="248" y="30"/>
                      </a:lnTo>
                      <a:lnTo>
                        <a:pt x="221" y="28"/>
                      </a:lnTo>
                      <a:lnTo>
                        <a:pt x="192" y="26"/>
                      </a:lnTo>
                      <a:lnTo>
                        <a:pt x="162" y="23"/>
                      </a:lnTo>
                      <a:lnTo>
                        <a:pt x="131" y="22"/>
                      </a:lnTo>
                      <a:lnTo>
                        <a:pt x="99" y="21"/>
                      </a:lnTo>
                      <a:lnTo>
                        <a:pt x="67" y="21"/>
                      </a:lnTo>
                      <a:lnTo>
                        <a:pt x="33" y="21"/>
                      </a:lnTo>
                      <a:lnTo>
                        <a:pt x="0" y="22"/>
                      </a:lnTo>
                      <a:lnTo>
                        <a:pt x="5" y="5"/>
                      </a:lnTo>
                      <a:lnTo>
                        <a:pt x="6" y="5"/>
                      </a:lnTo>
                      <a:lnTo>
                        <a:pt x="9" y="4"/>
                      </a:lnTo>
                      <a:lnTo>
                        <a:pt x="15" y="4"/>
                      </a:lnTo>
                      <a:lnTo>
                        <a:pt x="23" y="3"/>
                      </a:lnTo>
                      <a:lnTo>
                        <a:pt x="35" y="2"/>
                      </a:lnTo>
                      <a:lnTo>
                        <a:pt x="48" y="2"/>
                      </a:lnTo>
                      <a:lnTo>
                        <a:pt x="64" y="0"/>
                      </a:lnTo>
                      <a:lnTo>
                        <a:pt x="84" y="0"/>
                      </a:lnTo>
                      <a:lnTo>
                        <a:pt x="107" y="0"/>
                      </a:lnTo>
                      <a:lnTo>
                        <a:pt x="134" y="2"/>
                      </a:lnTo>
                      <a:lnTo>
                        <a:pt x="162" y="3"/>
                      </a:lnTo>
                      <a:lnTo>
                        <a:pt x="196" y="5"/>
                      </a:lnTo>
                      <a:lnTo>
                        <a:pt x="233" y="8"/>
                      </a:lnTo>
                      <a:lnTo>
                        <a:pt x="273" y="12"/>
                      </a:lnTo>
                      <a:lnTo>
                        <a:pt x="318" y="18"/>
                      </a:lnTo>
                      <a:lnTo>
                        <a:pt x="366" y="23"/>
                      </a:lnTo>
                      <a:close/>
                    </a:path>
                  </a:pathLst>
                </a:custGeom>
                <a:solidFill>
                  <a:srgbClr val="6BAD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75" name="Freeform 779"/>
                <p:cNvSpPr>
                  <a:spLocks noChangeAspect="1"/>
                </p:cNvSpPr>
                <p:nvPr/>
              </p:nvSpPr>
              <p:spPr bwMode="auto">
                <a:xfrm>
                  <a:off x="4775" y="3263"/>
                  <a:ext cx="20" cy="19"/>
                </a:xfrm>
                <a:custGeom>
                  <a:avLst/>
                  <a:gdLst>
                    <a:gd name="T0" fmla="*/ 1 w 39"/>
                    <a:gd name="T1" fmla="*/ 2 h 38"/>
                    <a:gd name="T2" fmla="*/ 1 w 39"/>
                    <a:gd name="T3" fmla="*/ 1 h 38"/>
                    <a:gd name="T4" fmla="*/ 1 w 39"/>
                    <a:gd name="T5" fmla="*/ 2 h 38"/>
                    <a:gd name="T6" fmla="*/ 1 w 39"/>
                    <a:gd name="T7" fmla="*/ 1 h 38"/>
                    <a:gd name="T8" fmla="*/ 0 w 39"/>
                    <a:gd name="T9" fmla="*/ 1 h 38"/>
                    <a:gd name="T10" fmla="*/ 1 w 39"/>
                    <a:gd name="T11" fmla="*/ 1 h 38"/>
                    <a:gd name="T12" fmla="*/ 1 w 39"/>
                    <a:gd name="T13" fmla="*/ 0 h 38"/>
                    <a:gd name="T14" fmla="*/ 1 w 39"/>
                    <a:gd name="T15" fmla="*/ 1 h 38"/>
                    <a:gd name="T16" fmla="*/ 2 w 39"/>
                    <a:gd name="T17" fmla="*/ 1 h 38"/>
                    <a:gd name="T18" fmla="*/ 1 w 39"/>
                    <a:gd name="T19" fmla="*/ 1 h 38"/>
                    <a:gd name="T20" fmla="*/ 1 w 39"/>
                    <a:gd name="T21" fmla="*/ 2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9"/>
                    <a:gd name="T34" fmla="*/ 0 h 38"/>
                    <a:gd name="T35" fmla="*/ 39 w 39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9" h="38">
                      <a:moveTo>
                        <a:pt x="30" y="38"/>
                      </a:moveTo>
                      <a:lnTo>
                        <a:pt x="18" y="31"/>
                      </a:lnTo>
                      <a:lnTo>
                        <a:pt x="6" y="37"/>
                      </a:lnTo>
                      <a:lnTo>
                        <a:pt x="9" y="23"/>
                      </a:lnTo>
                      <a:lnTo>
                        <a:pt x="0" y="13"/>
                      </a:lnTo>
                      <a:lnTo>
                        <a:pt x="14" y="13"/>
                      </a:lnTo>
                      <a:lnTo>
                        <a:pt x="21" y="0"/>
                      </a:lnTo>
                      <a:lnTo>
                        <a:pt x="25" y="13"/>
                      </a:lnTo>
                      <a:lnTo>
                        <a:pt x="39" y="16"/>
                      </a:lnTo>
                      <a:lnTo>
                        <a:pt x="29" y="25"/>
                      </a:lnTo>
                      <a:lnTo>
                        <a:pt x="30" y="38"/>
                      </a:lnTo>
                      <a:close/>
                    </a:path>
                  </a:pathLst>
                </a:custGeom>
                <a:solidFill>
                  <a:srgbClr val="FF1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76" name="Freeform 780"/>
                <p:cNvSpPr>
                  <a:spLocks noChangeAspect="1"/>
                </p:cNvSpPr>
                <p:nvPr/>
              </p:nvSpPr>
              <p:spPr bwMode="auto">
                <a:xfrm>
                  <a:off x="4714" y="3028"/>
                  <a:ext cx="234" cy="229"/>
                </a:xfrm>
                <a:custGeom>
                  <a:avLst/>
                  <a:gdLst>
                    <a:gd name="T0" fmla="*/ 15 w 466"/>
                    <a:gd name="T1" fmla="*/ 0 h 459"/>
                    <a:gd name="T2" fmla="*/ 15 w 466"/>
                    <a:gd name="T3" fmla="*/ 0 h 459"/>
                    <a:gd name="T4" fmla="*/ 4 w 466"/>
                    <a:gd name="T5" fmla="*/ 0 h 459"/>
                    <a:gd name="T6" fmla="*/ 0 w 466"/>
                    <a:gd name="T7" fmla="*/ 14 h 459"/>
                    <a:gd name="T8" fmla="*/ 1 w 466"/>
                    <a:gd name="T9" fmla="*/ 14 h 459"/>
                    <a:gd name="T10" fmla="*/ 4 w 466"/>
                    <a:gd name="T11" fmla="*/ 1 h 459"/>
                    <a:gd name="T12" fmla="*/ 15 w 466"/>
                    <a:gd name="T13" fmla="*/ 0 h 4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66"/>
                    <a:gd name="T22" fmla="*/ 0 h 459"/>
                    <a:gd name="T23" fmla="*/ 466 w 466"/>
                    <a:gd name="T24" fmla="*/ 459 h 45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66" h="459">
                      <a:moveTo>
                        <a:pt x="464" y="7"/>
                      </a:moveTo>
                      <a:lnTo>
                        <a:pt x="466" y="0"/>
                      </a:lnTo>
                      <a:lnTo>
                        <a:pt x="108" y="30"/>
                      </a:lnTo>
                      <a:lnTo>
                        <a:pt x="0" y="459"/>
                      </a:lnTo>
                      <a:lnTo>
                        <a:pt x="14" y="457"/>
                      </a:lnTo>
                      <a:lnTo>
                        <a:pt x="118" y="38"/>
                      </a:lnTo>
                      <a:lnTo>
                        <a:pt x="46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77" name="Freeform 781"/>
                <p:cNvSpPr>
                  <a:spLocks noChangeAspect="1"/>
                </p:cNvSpPr>
                <p:nvPr/>
              </p:nvSpPr>
              <p:spPr bwMode="auto">
                <a:xfrm>
                  <a:off x="4934" y="3034"/>
                  <a:ext cx="79" cy="280"/>
                </a:xfrm>
                <a:custGeom>
                  <a:avLst/>
                  <a:gdLst>
                    <a:gd name="T0" fmla="*/ 5 w 157"/>
                    <a:gd name="T1" fmla="*/ 1 h 560"/>
                    <a:gd name="T2" fmla="*/ 1 w 157"/>
                    <a:gd name="T3" fmla="*/ 18 h 560"/>
                    <a:gd name="T4" fmla="*/ 0 w 157"/>
                    <a:gd name="T5" fmla="*/ 18 h 560"/>
                    <a:gd name="T6" fmla="*/ 5 w 157"/>
                    <a:gd name="T7" fmla="*/ 0 h 560"/>
                    <a:gd name="T8" fmla="*/ 5 w 157"/>
                    <a:gd name="T9" fmla="*/ 1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60"/>
                    <a:gd name="T17" fmla="*/ 157 w 157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60">
                      <a:moveTo>
                        <a:pt x="157" y="15"/>
                      </a:moveTo>
                      <a:lnTo>
                        <a:pt x="15" y="553"/>
                      </a:lnTo>
                      <a:lnTo>
                        <a:pt x="0" y="560"/>
                      </a:lnTo>
                      <a:lnTo>
                        <a:pt x="154" y="0"/>
                      </a:lnTo>
                      <a:lnTo>
                        <a:pt x="157" y="15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78" name="Freeform 782"/>
                <p:cNvSpPr>
                  <a:spLocks noChangeAspect="1"/>
                </p:cNvSpPr>
                <p:nvPr/>
              </p:nvSpPr>
              <p:spPr bwMode="auto">
                <a:xfrm>
                  <a:off x="4733" y="3319"/>
                  <a:ext cx="143" cy="21"/>
                </a:xfrm>
                <a:custGeom>
                  <a:avLst/>
                  <a:gdLst>
                    <a:gd name="T0" fmla="*/ 0 w 287"/>
                    <a:gd name="T1" fmla="*/ 0 h 43"/>
                    <a:gd name="T2" fmla="*/ 0 w 287"/>
                    <a:gd name="T3" fmla="*/ 0 h 43"/>
                    <a:gd name="T4" fmla="*/ 0 w 287"/>
                    <a:gd name="T5" fmla="*/ 0 h 43"/>
                    <a:gd name="T6" fmla="*/ 0 w 287"/>
                    <a:gd name="T7" fmla="*/ 0 h 43"/>
                    <a:gd name="T8" fmla="*/ 0 w 287"/>
                    <a:gd name="T9" fmla="*/ 0 h 43"/>
                    <a:gd name="T10" fmla="*/ 0 w 287"/>
                    <a:gd name="T11" fmla="*/ 0 h 43"/>
                    <a:gd name="T12" fmla="*/ 0 w 287"/>
                    <a:gd name="T13" fmla="*/ 0 h 43"/>
                    <a:gd name="T14" fmla="*/ 0 w 287"/>
                    <a:gd name="T15" fmla="*/ 0 h 43"/>
                    <a:gd name="T16" fmla="*/ 0 w 287"/>
                    <a:gd name="T17" fmla="*/ 0 h 43"/>
                    <a:gd name="T18" fmla="*/ 0 w 287"/>
                    <a:gd name="T19" fmla="*/ 0 h 43"/>
                    <a:gd name="T20" fmla="*/ 0 w 287"/>
                    <a:gd name="T21" fmla="*/ 0 h 43"/>
                    <a:gd name="T22" fmla="*/ 1 w 287"/>
                    <a:gd name="T23" fmla="*/ 1 h 43"/>
                    <a:gd name="T24" fmla="*/ 1 w 287"/>
                    <a:gd name="T25" fmla="*/ 1 h 43"/>
                    <a:gd name="T26" fmla="*/ 2 w 287"/>
                    <a:gd name="T27" fmla="*/ 1 h 43"/>
                    <a:gd name="T28" fmla="*/ 3 w 287"/>
                    <a:gd name="T29" fmla="*/ 1 h 43"/>
                    <a:gd name="T30" fmla="*/ 4 w 287"/>
                    <a:gd name="T31" fmla="*/ 1 h 43"/>
                    <a:gd name="T32" fmla="*/ 4 w 287"/>
                    <a:gd name="T33" fmla="*/ 1 h 43"/>
                    <a:gd name="T34" fmla="*/ 5 w 287"/>
                    <a:gd name="T35" fmla="*/ 1 h 43"/>
                    <a:gd name="T36" fmla="*/ 6 w 287"/>
                    <a:gd name="T37" fmla="*/ 1 h 43"/>
                    <a:gd name="T38" fmla="*/ 7 w 287"/>
                    <a:gd name="T39" fmla="*/ 1 h 43"/>
                    <a:gd name="T40" fmla="*/ 7 w 287"/>
                    <a:gd name="T41" fmla="*/ 1 h 43"/>
                    <a:gd name="T42" fmla="*/ 8 w 287"/>
                    <a:gd name="T43" fmla="*/ 1 h 43"/>
                    <a:gd name="T44" fmla="*/ 8 w 287"/>
                    <a:gd name="T45" fmla="*/ 1 h 43"/>
                    <a:gd name="T46" fmla="*/ 8 w 287"/>
                    <a:gd name="T47" fmla="*/ 1 h 43"/>
                    <a:gd name="T48" fmla="*/ 8 w 287"/>
                    <a:gd name="T49" fmla="*/ 1 h 43"/>
                    <a:gd name="T50" fmla="*/ 8 w 287"/>
                    <a:gd name="T51" fmla="*/ 1 h 43"/>
                    <a:gd name="T52" fmla="*/ 8 w 287"/>
                    <a:gd name="T53" fmla="*/ 1 h 43"/>
                    <a:gd name="T54" fmla="*/ 8 w 287"/>
                    <a:gd name="T55" fmla="*/ 1 h 43"/>
                    <a:gd name="T56" fmla="*/ 7 w 287"/>
                    <a:gd name="T57" fmla="*/ 1 h 43"/>
                    <a:gd name="T58" fmla="*/ 7 w 287"/>
                    <a:gd name="T59" fmla="*/ 1 h 43"/>
                    <a:gd name="T60" fmla="*/ 6 w 287"/>
                    <a:gd name="T61" fmla="*/ 1 h 43"/>
                    <a:gd name="T62" fmla="*/ 6 w 287"/>
                    <a:gd name="T63" fmla="*/ 1 h 43"/>
                    <a:gd name="T64" fmla="*/ 5 w 287"/>
                    <a:gd name="T65" fmla="*/ 1 h 43"/>
                    <a:gd name="T66" fmla="*/ 4 w 287"/>
                    <a:gd name="T67" fmla="*/ 0 h 43"/>
                    <a:gd name="T68" fmla="*/ 3 w 287"/>
                    <a:gd name="T69" fmla="*/ 0 h 43"/>
                    <a:gd name="T70" fmla="*/ 3 w 287"/>
                    <a:gd name="T71" fmla="*/ 0 h 43"/>
                    <a:gd name="T72" fmla="*/ 2 w 287"/>
                    <a:gd name="T73" fmla="*/ 0 h 43"/>
                    <a:gd name="T74" fmla="*/ 2 w 287"/>
                    <a:gd name="T75" fmla="*/ 0 h 43"/>
                    <a:gd name="T76" fmla="*/ 1 w 287"/>
                    <a:gd name="T77" fmla="*/ 0 h 43"/>
                    <a:gd name="T78" fmla="*/ 1 w 287"/>
                    <a:gd name="T79" fmla="*/ 0 h 43"/>
                    <a:gd name="T80" fmla="*/ 1 w 287"/>
                    <a:gd name="T81" fmla="*/ 0 h 43"/>
                    <a:gd name="T82" fmla="*/ 0 w 287"/>
                    <a:gd name="T83" fmla="*/ 0 h 43"/>
                    <a:gd name="T84" fmla="*/ 0 w 287"/>
                    <a:gd name="T85" fmla="*/ 0 h 43"/>
                    <a:gd name="T86" fmla="*/ 0 w 287"/>
                    <a:gd name="T87" fmla="*/ 0 h 43"/>
                    <a:gd name="T88" fmla="*/ 0 w 287"/>
                    <a:gd name="T89" fmla="*/ 0 h 4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87"/>
                    <a:gd name="T136" fmla="*/ 0 h 43"/>
                    <a:gd name="T137" fmla="*/ 287 w 287"/>
                    <a:gd name="T138" fmla="*/ 43 h 4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87" h="43">
                      <a:moveTo>
                        <a:pt x="18" y="0"/>
                      </a:moveTo>
                      <a:lnTo>
                        <a:pt x="17" y="0"/>
                      </a:lnTo>
                      <a:lnTo>
                        <a:pt x="13" y="1"/>
                      </a:lnTo>
                      <a:lnTo>
                        <a:pt x="8" y="3"/>
                      </a:lnTo>
                      <a:lnTo>
                        <a:pt x="3" y="7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9" y="24"/>
                      </a:lnTo>
                      <a:lnTo>
                        <a:pt x="16" y="26"/>
                      </a:lnTo>
                      <a:lnTo>
                        <a:pt x="28" y="30"/>
                      </a:lnTo>
                      <a:lnTo>
                        <a:pt x="45" y="32"/>
                      </a:lnTo>
                      <a:lnTo>
                        <a:pt x="63" y="33"/>
                      </a:lnTo>
                      <a:lnTo>
                        <a:pt x="85" y="36"/>
                      </a:lnTo>
                      <a:lnTo>
                        <a:pt x="108" y="37"/>
                      </a:lnTo>
                      <a:lnTo>
                        <a:pt x="133" y="38"/>
                      </a:lnTo>
                      <a:lnTo>
                        <a:pt x="157" y="39"/>
                      </a:lnTo>
                      <a:lnTo>
                        <a:pt x="182" y="40"/>
                      </a:lnTo>
                      <a:lnTo>
                        <a:pt x="206" y="41"/>
                      </a:lnTo>
                      <a:lnTo>
                        <a:pt x="228" y="41"/>
                      </a:lnTo>
                      <a:lnTo>
                        <a:pt x="247" y="41"/>
                      </a:lnTo>
                      <a:lnTo>
                        <a:pt x="263" y="43"/>
                      </a:lnTo>
                      <a:lnTo>
                        <a:pt x="276" y="43"/>
                      </a:lnTo>
                      <a:lnTo>
                        <a:pt x="284" y="43"/>
                      </a:lnTo>
                      <a:lnTo>
                        <a:pt x="287" y="43"/>
                      </a:lnTo>
                      <a:lnTo>
                        <a:pt x="284" y="43"/>
                      </a:lnTo>
                      <a:lnTo>
                        <a:pt x="276" y="41"/>
                      </a:lnTo>
                      <a:lnTo>
                        <a:pt x="266" y="41"/>
                      </a:lnTo>
                      <a:lnTo>
                        <a:pt x="251" y="39"/>
                      </a:lnTo>
                      <a:lnTo>
                        <a:pt x="232" y="38"/>
                      </a:lnTo>
                      <a:lnTo>
                        <a:pt x="213" y="37"/>
                      </a:lnTo>
                      <a:lnTo>
                        <a:pt x="192" y="35"/>
                      </a:lnTo>
                      <a:lnTo>
                        <a:pt x="170" y="33"/>
                      </a:lnTo>
                      <a:lnTo>
                        <a:pt x="147" y="31"/>
                      </a:lnTo>
                      <a:lnTo>
                        <a:pt x="125" y="29"/>
                      </a:lnTo>
                      <a:lnTo>
                        <a:pt x="103" y="28"/>
                      </a:lnTo>
                      <a:lnTo>
                        <a:pt x="85" y="25"/>
                      </a:lnTo>
                      <a:lnTo>
                        <a:pt x="68" y="24"/>
                      </a:lnTo>
                      <a:lnTo>
                        <a:pt x="53" y="23"/>
                      </a:lnTo>
                      <a:lnTo>
                        <a:pt x="42" y="22"/>
                      </a:lnTo>
                      <a:lnTo>
                        <a:pt x="35" y="21"/>
                      </a:lnTo>
                      <a:lnTo>
                        <a:pt x="24" y="15"/>
                      </a:lnTo>
                      <a:lnTo>
                        <a:pt x="18" y="8"/>
                      </a:lnTo>
                      <a:lnTo>
                        <a:pt x="18" y="2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79" name="Freeform 783"/>
                <p:cNvSpPr>
                  <a:spLocks noChangeAspect="1"/>
                </p:cNvSpPr>
                <p:nvPr/>
              </p:nvSpPr>
              <p:spPr bwMode="auto">
                <a:xfrm>
                  <a:off x="4885" y="3354"/>
                  <a:ext cx="52" cy="30"/>
                </a:xfrm>
                <a:custGeom>
                  <a:avLst/>
                  <a:gdLst>
                    <a:gd name="T0" fmla="*/ 3 w 103"/>
                    <a:gd name="T1" fmla="*/ 1 h 60"/>
                    <a:gd name="T2" fmla="*/ 0 w 103"/>
                    <a:gd name="T3" fmla="*/ 0 h 60"/>
                    <a:gd name="T4" fmla="*/ 1 w 103"/>
                    <a:gd name="T5" fmla="*/ 1 h 60"/>
                    <a:gd name="T6" fmla="*/ 1 w 103"/>
                    <a:gd name="T7" fmla="*/ 1 h 60"/>
                    <a:gd name="T8" fmla="*/ 1 w 103"/>
                    <a:gd name="T9" fmla="*/ 1 h 60"/>
                    <a:gd name="T10" fmla="*/ 1 w 103"/>
                    <a:gd name="T11" fmla="*/ 2 h 60"/>
                    <a:gd name="T12" fmla="*/ 4 w 103"/>
                    <a:gd name="T13" fmla="*/ 2 h 60"/>
                    <a:gd name="T14" fmla="*/ 4 w 103"/>
                    <a:gd name="T15" fmla="*/ 2 h 60"/>
                    <a:gd name="T16" fmla="*/ 4 w 103"/>
                    <a:gd name="T17" fmla="*/ 1 h 60"/>
                    <a:gd name="T18" fmla="*/ 3 w 103"/>
                    <a:gd name="T19" fmla="*/ 1 h 60"/>
                    <a:gd name="T20" fmla="*/ 3 w 103"/>
                    <a:gd name="T21" fmla="*/ 1 h 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3"/>
                    <a:gd name="T34" fmla="*/ 0 h 60"/>
                    <a:gd name="T35" fmla="*/ 103 w 103"/>
                    <a:gd name="T36" fmla="*/ 60 h 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3" h="60">
                      <a:moveTo>
                        <a:pt x="94" y="5"/>
                      </a:moveTo>
                      <a:lnTo>
                        <a:pt x="0" y="0"/>
                      </a:lnTo>
                      <a:lnTo>
                        <a:pt x="1" y="11"/>
                      </a:lnTo>
                      <a:lnTo>
                        <a:pt x="1" y="20"/>
                      </a:lnTo>
                      <a:lnTo>
                        <a:pt x="1" y="29"/>
                      </a:lnTo>
                      <a:lnTo>
                        <a:pt x="1" y="38"/>
                      </a:lnTo>
                      <a:lnTo>
                        <a:pt x="103" y="60"/>
                      </a:lnTo>
                      <a:lnTo>
                        <a:pt x="100" y="37"/>
                      </a:lnTo>
                      <a:lnTo>
                        <a:pt x="98" y="20"/>
                      </a:lnTo>
                      <a:lnTo>
                        <a:pt x="95" y="8"/>
                      </a:lnTo>
                      <a:lnTo>
                        <a:pt x="94" y="5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80" name="Freeform 784"/>
                <p:cNvSpPr>
                  <a:spLocks noChangeAspect="1"/>
                </p:cNvSpPr>
                <p:nvPr/>
              </p:nvSpPr>
              <p:spPr bwMode="auto">
                <a:xfrm>
                  <a:off x="4870" y="3373"/>
                  <a:ext cx="67" cy="65"/>
                </a:xfrm>
                <a:custGeom>
                  <a:avLst/>
                  <a:gdLst>
                    <a:gd name="T0" fmla="*/ 1 w 134"/>
                    <a:gd name="T1" fmla="*/ 0 h 129"/>
                    <a:gd name="T2" fmla="*/ 1 w 134"/>
                    <a:gd name="T3" fmla="*/ 2 h 129"/>
                    <a:gd name="T4" fmla="*/ 1 w 134"/>
                    <a:gd name="T5" fmla="*/ 3 h 129"/>
                    <a:gd name="T6" fmla="*/ 1 w 134"/>
                    <a:gd name="T7" fmla="*/ 3 h 129"/>
                    <a:gd name="T8" fmla="*/ 0 w 134"/>
                    <a:gd name="T9" fmla="*/ 4 h 129"/>
                    <a:gd name="T10" fmla="*/ 5 w 134"/>
                    <a:gd name="T11" fmla="*/ 5 h 129"/>
                    <a:gd name="T12" fmla="*/ 5 w 134"/>
                    <a:gd name="T13" fmla="*/ 4 h 129"/>
                    <a:gd name="T14" fmla="*/ 5 w 134"/>
                    <a:gd name="T15" fmla="*/ 3 h 129"/>
                    <a:gd name="T16" fmla="*/ 5 w 134"/>
                    <a:gd name="T17" fmla="*/ 2 h 129"/>
                    <a:gd name="T18" fmla="*/ 5 w 134"/>
                    <a:gd name="T19" fmla="*/ 1 h 129"/>
                    <a:gd name="T20" fmla="*/ 1 w 134"/>
                    <a:gd name="T21" fmla="*/ 0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4"/>
                    <a:gd name="T34" fmla="*/ 0 h 129"/>
                    <a:gd name="T35" fmla="*/ 134 w 134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4" h="129">
                      <a:moveTo>
                        <a:pt x="30" y="0"/>
                      </a:moveTo>
                      <a:lnTo>
                        <a:pt x="24" y="43"/>
                      </a:lnTo>
                      <a:lnTo>
                        <a:pt x="14" y="73"/>
                      </a:lnTo>
                      <a:lnTo>
                        <a:pt x="5" y="91"/>
                      </a:lnTo>
                      <a:lnTo>
                        <a:pt x="0" y="97"/>
                      </a:lnTo>
                      <a:lnTo>
                        <a:pt x="130" y="129"/>
                      </a:lnTo>
                      <a:lnTo>
                        <a:pt x="132" y="98"/>
                      </a:lnTo>
                      <a:lnTo>
                        <a:pt x="134" y="71"/>
                      </a:lnTo>
                      <a:lnTo>
                        <a:pt x="134" y="44"/>
                      </a:lnTo>
                      <a:lnTo>
                        <a:pt x="132" y="22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DDD8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81" name="Freeform 785"/>
                <p:cNvSpPr>
                  <a:spLocks noChangeAspect="1"/>
                </p:cNvSpPr>
                <p:nvPr/>
              </p:nvSpPr>
              <p:spPr bwMode="auto">
                <a:xfrm>
                  <a:off x="4945" y="3358"/>
                  <a:ext cx="30" cy="79"/>
                </a:xfrm>
                <a:custGeom>
                  <a:avLst/>
                  <a:gdLst>
                    <a:gd name="T0" fmla="*/ 0 w 60"/>
                    <a:gd name="T1" fmla="*/ 0 h 159"/>
                    <a:gd name="T2" fmla="*/ 1 w 60"/>
                    <a:gd name="T3" fmla="*/ 0 h 159"/>
                    <a:gd name="T4" fmla="*/ 1 w 60"/>
                    <a:gd name="T5" fmla="*/ 0 h 159"/>
                    <a:gd name="T6" fmla="*/ 1 w 60"/>
                    <a:gd name="T7" fmla="*/ 0 h 159"/>
                    <a:gd name="T8" fmla="*/ 1 w 60"/>
                    <a:gd name="T9" fmla="*/ 1 h 159"/>
                    <a:gd name="T10" fmla="*/ 2 w 60"/>
                    <a:gd name="T11" fmla="*/ 2 h 159"/>
                    <a:gd name="T12" fmla="*/ 2 w 60"/>
                    <a:gd name="T13" fmla="*/ 2 h 159"/>
                    <a:gd name="T14" fmla="*/ 2 w 60"/>
                    <a:gd name="T15" fmla="*/ 3 h 159"/>
                    <a:gd name="T16" fmla="*/ 2 w 60"/>
                    <a:gd name="T17" fmla="*/ 4 h 159"/>
                    <a:gd name="T18" fmla="*/ 2 w 60"/>
                    <a:gd name="T19" fmla="*/ 4 h 159"/>
                    <a:gd name="T20" fmla="*/ 2 w 60"/>
                    <a:gd name="T21" fmla="*/ 4 h 159"/>
                    <a:gd name="T22" fmla="*/ 2 w 60"/>
                    <a:gd name="T23" fmla="*/ 4 h 159"/>
                    <a:gd name="T24" fmla="*/ 2 w 60"/>
                    <a:gd name="T25" fmla="*/ 4 h 159"/>
                    <a:gd name="T26" fmla="*/ 1 w 60"/>
                    <a:gd name="T27" fmla="*/ 4 h 159"/>
                    <a:gd name="T28" fmla="*/ 1 w 60"/>
                    <a:gd name="T29" fmla="*/ 4 h 159"/>
                    <a:gd name="T30" fmla="*/ 1 w 60"/>
                    <a:gd name="T31" fmla="*/ 4 h 159"/>
                    <a:gd name="T32" fmla="*/ 1 w 60"/>
                    <a:gd name="T33" fmla="*/ 4 h 159"/>
                    <a:gd name="T34" fmla="*/ 1 w 60"/>
                    <a:gd name="T35" fmla="*/ 4 h 159"/>
                    <a:gd name="T36" fmla="*/ 1 w 60"/>
                    <a:gd name="T37" fmla="*/ 3 h 159"/>
                    <a:gd name="T38" fmla="*/ 1 w 60"/>
                    <a:gd name="T39" fmla="*/ 1 h 159"/>
                    <a:gd name="T40" fmla="*/ 0 w 60"/>
                    <a:gd name="T41" fmla="*/ 0 h 15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0"/>
                    <a:gd name="T64" fmla="*/ 0 h 159"/>
                    <a:gd name="T65" fmla="*/ 60 w 60"/>
                    <a:gd name="T66" fmla="*/ 159 h 15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0" h="159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7" y="14"/>
                      </a:lnTo>
                      <a:lnTo>
                        <a:pt x="15" y="28"/>
                      </a:lnTo>
                      <a:lnTo>
                        <a:pt x="24" y="46"/>
                      </a:lnTo>
                      <a:lnTo>
                        <a:pt x="33" y="68"/>
                      </a:lnTo>
                      <a:lnTo>
                        <a:pt x="44" y="90"/>
                      </a:lnTo>
                      <a:lnTo>
                        <a:pt x="53" y="113"/>
                      </a:lnTo>
                      <a:lnTo>
                        <a:pt x="60" y="135"/>
                      </a:lnTo>
                      <a:lnTo>
                        <a:pt x="59" y="136"/>
                      </a:lnTo>
                      <a:lnTo>
                        <a:pt x="54" y="138"/>
                      </a:lnTo>
                      <a:lnTo>
                        <a:pt x="48" y="142"/>
                      </a:lnTo>
                      <a:lnTo>
                        <a:pt x="40" y="145"/>
                      </a:lnTo>
                      <a:lnTo>
                        <a:pt x="32" y="150"/>
                      </a:lnTo>
                      <a:lnTo>
                        <a:pt x="23" y="153"/>
                      </a:lnTo>
                      <a:lnTo>
                        <a:pt x="15" y="157"/>
                      </a:lnTo>
                      <a:lnTo>
                        <a:pt x="7" y="159"/>
                      </a:lnTo>
                      <a:lnTo>
                        <a:pt x="8" y="144"/>
                      </a:lnTo>
                      <a:lnTo>
                        <a:pt x="10" y="105"/>
                      </a:lnTo>
                      <a:lnTo>
                        <a:pt x="9" y="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82" name="Freeform 786"/>
                <p:cNvSpPr>
                  <a:spLocks noChangeAspect="1"/>
                </p:cNvSpPr>
                <p:nvPr/>
              </p:nvSpPr>
              <p:spPr bwMode="auto">
                <a:xfrm>
                  <a:off x="4745" y="3425"/>
                  <a:ext cx="149" cy="51"/>
                </a:xfrm>
                <a:custGeom>
                  <a:avLst/>
                  <a:gdLst>
                    <a:gd name="T0" fmla="*/ 7 w 297"/>
                    <a:gd name="T1" fmla="*/ 1 h 101"/>
                    <a:gd name="T2" fmla="*/ 6 w 297"/>
                    <a:gd name="T3" fmla="*/ 0 h 101"/>
                    <a:gd name="T4" fmla="*/ 6 w 297"/>
                    <a:gd name="T5" fmla="*/ 1 h 101"/>
                    <a:gd name="T6" fmla="*/ 5 w 297"/>
                    <a:gd name="T7" fmla="*/ 1 h 101"/>
                    <a:gd name="T8" fmla="*/ 4 w 297"/>
                    <a:gd name="T9" fmla="*/ 1 h 101"/>
                    <a:gd name="T10" fmla="*/ 3 w 297"/>
                    <a:gd name="T11" fmla="*/ 1 h 101"/>
                    <a:gd name="T12" fmla="*/ 2 w 297"/>
                    <a:gd name="T13" fmla="*/ 1 h 101"/>
                    <a:gd name="T14" fmla="*/ 1 w 297"/>
                    <a:gd name="T15" fmla="*/ 1 h 101"/>
                    <a:gd name="T16" fmla="*/ 1 w 297"/>
                    <a:gd name="T17" fmla="*/ 1 h 101"/>
                    <a:gd name="T18" fmla="*/ 0 w 297"/>
                    <a:gd name="T19" fmla="*/ 2 h 101"/>
                    <a:gd name="T20" fmla="*/ 1 w 297"/>
                    <a:gd name="T21" fmla="*/ 2 h 101"/>
                    <a:gd name="T22" fmla="*/ 1 w 297"/>
                    <a:gd name="T23" fmla="*/ 2 h 101"/>
                    <a:gd name="T24" fmla="*/ 1 w 297"/>
                    <a:gd name="T25" fmla="*/ 2 h 101"/>
                    <a:gd name="T26" fmla="*/ 2 w 297"/>
                    <a:gd name="T27" fmla="*/ 2 h 101"/>
                    <a:gd name="T28" fmla="*/ 2 w 297"/>
                    <a:gd name="T29" fmla="*/ 2 h 101"/>
                    <a:gd name="T30" fmla="*/ 3 w 297"/>
                    <a:gd name="T31" fmla="*/ 2 h 101"/>
                    <a:gd name="T32" fmla="*/ 4 w 297"/>
                    <a:gd name="T33" fmla="*/ 3 h 101"/>
                    <a:gd name="T34" fmla="*/ 4 w 297"/>
                    <a:gd name="T35" fmla="*/ 3 h 101"/>
                    <a:gd name="T36" fmla="*/ 5 w 297"/>
                    <a:gd name="T37" fmla="*/ 3 h 101"/>
                    <a:gd name="T38" fmla="*/ 6 w 297"/>
                    <a:gd name="T39" fmla="*/ 3 h 101"/>
                    <a:gd name="T40" fmla="*/ 7 w 297"/>
                    <a:gd name="T41" fmla="*/ 3 h 101"/>
                    <a:gd name="T42" fmla="*/ 7 w 297"/>
                    <a:gd name="T43" fmla="*/ 3 h 101"/>
                    <a:gd name="T44" fmla="*/ 8 w 297"/>
                    <a:gd name="T45" fmla="*/ 3 h 101"/>
                    <a:gd name="T46" fmla="*/ 9 w 297"/>
                    <a:gd name="T47" fmla="*/ 4 h 101"/>
                    <a:gd name="T48" fmla="*/ 9 w 297"/>
                    <a:gd name="T49" fmla="*/ 4 h 101"/>
                    <a:gd name="T50" fmla="*/ 10 w 297"/>
                    <a:gd name="T51" fmla="*/ 4 h 101"/>
                    <a:gd name="T52" fmla="*/ 6 w 297"/>
                    <a:gd name="T53" fmla="*/ 2 h 101"/>
                    <a:gd name="T54" fmla="*/ 7 w 297"/>
                    <a:gd name="T55" fmla="*/ 1 h 10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97"/>
                    <a:gd name="T85" fmla="*/ 0 h 101"/>
                    <a:gd name="T86" fmla="*/ 297 w 297"/>
                    <a:gd name="T87" fmla="*/ 101 h 10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97" h="101">
                      <a:moveTo>
                        <a:pt x="199" y="7"/>
                      </a:moveTo>
                      <a:lnTo>
                        <a:pt x="169" y="0"/>
                      </a:lnTo>
                      <a:lnTo>
                        <a:pt x="162" y="1"/>
                      </a:lnTo>
                      <a:lnTo>
                        <a:pt x="143" y="3"/>
                      </a:lnTo>
                      <a:lnTo>
                        <a:pt x="116" y="8"/>
                      </a:lnTo>
                      <a:lnTo>
                        <a:pt x="85" y="13"/>
                      </a:lnTo>
                      <a:lnTo>
                        <a:pt x="54" y="18"/>
                      </a:lnTo>
                      <a:lnTo>
                        <a:pt x="26" y="24"/>
                      </a:lnTo>
                      <a:lnTo>
                        <a:pt x="8" y="30"/>
                      </a:lnTo>
                      <a:lnTo>
                        <a:pt x="0" y="35"/>
                      </a:lnTo>
                      <a:lnTo>
                        <a:pt x="2" y="38"/>
                      </a:lnTo>
                      <a:lnTo>
                        <a:pt x="9" y="41"/>
                      </a:lnTo>
                      <a:lnTo>
                        <a:pt x="21" y="46"/>
                      </a:lnTo>
                      <a:lnTo>
                        <a:pt x="36" y="51"/>
                      </a:lnTo>
                      <a:lnTo>
                        <a:pt x="53" y="56"/>
                      </a:lnTo>
                      <a:lnTo>
                        <a:pt x="74" y="61"/>
                      </a:lnTo>
                      <a:lnTo>
                        <a:pt x="97" y="67"/>
                      </a:lnTo>
                      <a:lnTo>
                        <a:pt x="121" y="73"/>
                      </a:lnTo>
                      <a:lnTo>
                        <a:pt x="146" y="77"/>
                      </a:lnTo>
                      <a:lnTo>
                        <a:pt x="172" y="83"/>
                      </a:lnTo>
                      <a:lnTo>
                        <a:pt x="196" y="88"/>
                      </a:lnTo>
                      <a:lnTo>
                        <a:pt x="220" y="91"/>
                      </a:lnTo>
                      <a:lnTo>
                        <a:pt x="243" y="96"/>
                      </a:lnTo>
                      <a:lnTo>
                        <a:pt x="264" y="98"/>
                      </a:lnTo>
                      <a:lnTo>
                        <a:pt x="282" y="100"/>
                      </a:lnTo>
                      <a:lnTo>
                        <a:pt x="297" y="101"/>
                      </a:lnTo>
                      <a:lnTo>
                        <a:pt x="177" y="37"/>
                      </a:lnTo>
                      <a:lnTo>
                        <a:pt x="199" y="7"/>
                      </a:lnTo>
                      <a:close/>
                    </a:path>
                  </a:pathLst>
                </a:custGeom>
                <a:solidFill>
                  <a:srgbClr val="E5E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83" name="Freeform 787"/>
                <p:cNvSpPr>
                  <a:spLocks noChangeAspect="1"/>
                </p:cNvSpPr>
                <p:nvPr/>
              </p:nvSpPr>
              <p:spPr bwMode="auto">
                <a:xfrm>
                  <a:off x="4834" y="3428"/>
                  <a:ext cx="167" cy="48"/>
                </a:xfrm>
                <a:custGeom>
                  <a:avLst/>
                  <a:gdLst>
                    <a:gd name="T0" fmla="*/ 4 w 335"/>
                    <a:gd name="T1" fmla="*/ 4 h 94"/>
                    <a:gd name="T2" fmla="*/ 4 w 335"/>
                    <a:gd name="T3" fmla="*/ 3 h 94"/>
                    <a:gd name="T4" fmla="*/ 4 w 335"/>
                    <a:gd name="T5" fmla="*/ 3 h 94"/>
                    <a:gd name="T6" fmla="*/ 5 w 335"/>
                    <a:gd name="T7" fmla="*/ 3 h 94"/>
                    <a:gd name="T8" fmla="*/ 5 w 335"/>
                    <a:gd name="T9" fmla="*/ 3 h 94"/>
                    <a:gd name="T10" fmla="*/ 6 w 335"/>
                    <a:gd name="T11" fmla="*/ 3 h 94"/>
                    <a:gd name="T12" fmla="*/ 6 w 335"/>
                    <a:gd name="T13" fmla="*/ 3 h 94"/>
                    <a:gd name="T14" fmla="*/ 7 w 335"/>
                    <a:gd name="T15" fmla="*/ 2 h 94"/>
                    <a:gd name="T16" fmla="*/ 8 w 335"/>
                    <a:gd name="T17" fmla="*/ 2 h 94"/>
                    <a:gd name="T18" fmla="*/ 8 w 335"/>
                    <a:gd name="T19" fmla="*/ 2 h 94"/>
                    <a:gd name="T20" fmla="*/ 8 w 335"/>
                    <a:gd name="T21" fmla="*/ 2 h 94"/>
                    <a:gd name="T22" fmla="*/ 9 w 335"/>
                    <a:gd name="T23" fmla="*/ 2 h 94"/>
                    <a:gd name="T24" fmla="*/ 9 w 335"/>
                    <a:gd name="T25" fmla="*/ 1 h 94"/>
                    <a:gd name="T26" fmla="*/ 10 w 335"/>
                    <a:gd name="T27" fmla="*/ 1 h 94"/>
                    <a:gd name="T28" fmla="*/ 10 w 335"/>
                    <a:gd name="T29" fmla="*/ 1 h 94"/>
                    <a:gd name="T30" fmla="*/ 10 w 335"/>
                    <a:gd name="T31" fmla="*/ 1 h 94"/>
                    <a:gd name="T32" fmla="*/ 10 w 335"/>
                    <a:gd name="T33" fmla="*/ 1 h 94"/>
                    <a:gd name="T34" fmla="*/ 8 w 335"/>
                    <a:gd name="T35" fmla="*/ 1 h 94"/>
                    <a:gd name="T36" fmla="*/ 6 w 335"/>
                    <a:gd name="T37" fmla="*/ 2 h 94"/>
                    <a:gd name="T38" fmla="*/ 0 w 335"/>
                    <a:gd name="T39" fmla="*/ 0 h 94"/>
                    <a:gd name="T40" fmla="*/ 0 w 335"/>
                    <a:gd name="T41" fmla="*/ 1 h 94"/>
                    <a:gd name="T42" fmla="*/ 3 w 335"/>
                    <a:gd name="T43" fmla="*/ 4 h 94"/>
                    <a:gd name="T44" fmla="*/ 3 w 335"/>
                    <a:gd name="T45" fmla="*/ 4 h 94"/>
                    <a:gd name="T46" fmla="*/ 3 w 335"/>
                    <a:gd name="T47" fmla="*/ 4 h 94"/>
                    <a:gd name="T48" fmla="*/ 3 w 335"/>
                    <a:gd name="T49" fmla="*/ 4 h 94"/>
                    <a:gd name="T50" fmla="*/ 4 w 335"/>
                    <a:gd name="T51" fmla="*/ 4 h 9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35"/>
                    <a:gd name="T79" fmla="*/ 0 h 94"/>
                    <a:gd name="T80" fmla="*/ 335 w 335"/>
                    <a:gd name="T81" fmla="*/ 94 h 9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35" h="94">
                      <a:moveTo>
                        <a:pt x="129" y="94"/>
                      </a:moveTo>
                      <a:lnTo>
                        <a:pt x="142" y="93"/>
                      </a:lnTo>
                      <a:lnTo>
                        <a:pt x="157" y="91"/>
                      </a:lnTo>
                      <a:lnTo>
                        <a:pt x="172" y="86"/>
                      </a:lnTo>
                      <a:lnTo>
                        <a:pt x="188" y="82"/>
                      </a:lnTo>
                      <a:lnTo>
                        <a:pt x="205" y="76"/>
                      </a:lnTo>
                      <a:lnTo>
                        <a:pt x="223" y="70"/>
                      </a:lnTo>
                      <a:lnTo>
                        <a:pt x="240" y="63"/>
                      </a:lnTo>
                      <a:lnTo>
                        <a:pt x="256" y="56"/>
                      </a:lnTo>
                      <a:lnTo>
                        <a:pt x="272" y="49"/>
                      </a:lnTo>
                      <a:lnTo>
                        <a:pt x="286" y="44"/>
                      </a:lnTo>
                      <a:lnTo>
                        <a:pt x="300" y="37"/>
                      </a:lnTo>
                      <a:lnTo>
                        <a:pt x="311" y="32"/>
                      </a:lnTo>
                      <a:lnTo>
                        <a:pt x="321" y="28"/>
                      </a:lnTo>
                      <a:lnTo>
                        <a:pt x="329" y="24"/>
                      </a:lnTo>
                      <a:lnTo>
                        <a:pt x="333" y="22"/>
                      </a:lnTo>
                      <a:lnTo>
                        <a:pt x="335" y="21"/>
                      </a:lnTo>
                      <a:lnTo>
                        <a:pt x="267" y="25"/>
                      </a:lnTo>
                      <a:lnTo>
                        <a:pt x="210" y="46"/>
                      </a:lnTo>
                      <a:lnTo>
                        <a:pt x="22" y="0"/>
                      </a:lnTo>
                      <a:lnTo>
                        <a:pt x="0" y="30"/>
                      </a:lnTo>
                      <a:lnTo>
                        <a:pt x="120" y="94"/>
                      </a:lnTo>
                      <a:lnTo>
                        <a:pt x="123" y="94"/>
                      </a:lnTo>
                      <a:lnTo>
                        <a:pt x="125" y="94"/>
                      </a:lnTo>
                      <a:lnTo>
                        <a:pt x="127" y="94"/>
                      </a:lnTo>
                      <a:lnTo>
                        <a:pt x="129" y="94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84" name="Freeform 788"/>
                <p:cNvSpPr>
                  <a:spLocks noChangeAspect="1"/>
                </p:cNvSpPr>
                <p:nvPr/>
              </p:nvSpPr>
              <p:spPr bwMode="auto">
                <a:xfrm>
                  <a:off x="4731" y="3445"/>
                  <a:ext cx="139" cy="41"/>
                </a:xfrm>
                <a:custGeom>
                  <a:avLst/>
                  <a:gdLst>
                    <a:gd name="T0" fmla="*/ 0 w 279"/>
                    <a:gd name="T1" fmla="*/ 0 h 83"/>
                    <a:gd name="T2" fmla="*/ 0 w 279"/>
                    <a:gd name="T3" fmla="*/ 0 h 83"/>
                    <a:gd name="T4" fmla="*/ 0 w 279"/>
                    <a:gd name="T5" fmla="*/ 0 h 83"/>
                    <a:gd name="T6" fmla="*/ 0 w 279"/>
                    <a:gd name="T7" fmla="*/ 0 h 83"/>
                    <a:gd name="T8" fmla="*/ 0 w 279"/>
                    <a:gd name="T9" fmla="*/ 0 h 83"/>
                    <a:gd name="T10" fmla="*/ 0 w 279"/>
                    <a:gd name="T11" fmla="*/ 0 h 83"/>
                    <a:gd name="T12" fmla="*/ 1 w 279"/>
                    <a:gd name="T13" fmla="*/ 0 h 83"/>
                    <a:gd name="T14" fmla="*/ 1 w 279"/>
                    <a:gd name="T15" fmla="*/ 1 h 83"/>
                    <a:gd name="T16" fmla="*/ 2 w 279"/>
                    <a:gd name="T17" fmla="*/ 1 h 83"/>
                    <a:gd name="T18" fmla="*/ 2 w 279"/>
                    <a:gd name="T19" fmla="*/ 1 h 83"/>
                    <a:gd name="T20" fmla="*/ 3 w 279"/>
                    <a:gd name="T21" fmla="*/ 1 h 83"/>
                    <a:gd name="T22" fmla="*/ 4 w 279"/>
                    <a:gd name="T23" fmla="*/ 1 h 83"/>
                    <a:gd name="T24" fmla="*/ 4 w 279"/>
                    <a:gd name="T25" fmla="*/ 2 h 83"/>
                    <a:gd name="T26" fmla="*/ 5 w 279"/>
                    <a:gd name="T27" fmla="*/ 2 h 83"/>
                    <a:gd name="T28" fmla="*/ 5 w 279"/>
                    <a:gd name="T29" fmla="*/ 2 h 83"/>
                    <a:gd name="T30" fmla="*/ 6 w 279"/>
                    <a:gd name="T31" fmla="*/ 2 h 83"/>
                    <a:gd name="T32" fmla="*/ 6 w 279"/>
                    <a:gd name="T33" fmla="*/ 2 h 83"/>
                    <a:gd name="T34" fmla="*/ 7 w 279"/>
                    <a:gd name="T35" fmla="*/ 2 h 83"/>
                    <a:gd name="T36" fmla="*/ 7 w 279"/>
                    <a:gd name="T37" fmla="*/ 2 h 83"/>
                    <a:gd name="T38" fmla="*/ 8 w 279"/>
                    <a:gd name="T39" fmla="*/ 2 h 83"/>
                    <a:gd name="T40" fmla="*/ 8 w 279"/>
                    <a:gd name="T41" fmla="*/ 2 h 83"/>
                    <a:gd name="T42" fmla="*/ 8 w 279"/>
                    <a:gd name="T43" fmla="*/ 2 h 83"/>
                    <a:gd name="T44" fmla="*/ 8 w 279"/>
                    <a:gd name="T45" fmla="*/ 2 h 83"/>
                    <a:gd name="T46" fmla="*/ 7 w 279"/>
                    <a:gd name="T47" fmla="*/ 2 h 83"/>
                    <a:gd name="T48" fmla="*/ 7 w 279"/>
                    <a:gd name="T49" fmla="*/ 2 h 83"/>
                    <a:gd name="T50" fmla="*/ 6 w 279"/>
                    <a:gd name="T51" fmla="*/ 2 h 83"/>
                    <a:gd name="T52" fmla="*/ 6 w 279"/>
                    <a:gd name="T53" fmla="*/ 2 h 83"/>
                    <a:gd name="T54" fmla="*/ 5 w 279"/>
                    <a:gd name="T55" fmla="*/ 1 h 83"/>
                    <a:gd name="T56" fmla="*/ 4 w 279"/>
                    <a:gd name="T57" fmla="*/ 1 h 83"/>
                    <a:gd name="T58" fmla="*/ 3 w 279"/>
                    <a:gd name="T59" fmla="*/ 1 h 83"/>
                    <a:gd name="T60" fmla="*/ 3 w 279"/>
                    <a:gd name="T61" fmla="*/ 1 h 83"/>
                    <a:gd name="T62" fmla="*/ 2 w 279"/>
                    <a:gd name="T63" fmla="*/ 1 h 83"/>
                    <a:gd name="T64" fmla="*/ 1 w 279"/>
                    <a:gd name="T65" fmla="*/ 0 h 83"/>
                    <a:gd name="T66" fmla="*/ 1 w 279"/>
                    <a:gd name="T67" fmla="*/ 0 h 83"/>
                    <a:gd name="T68" fmla="*/ 0 w 279"/>
                    <a:gd name="T69" fmla="*/ 0 h 83"/>
                    <a:gd name="T70" fmla="*/ 0 w 279"/>
                    <a:gd name="T71" fmla="*/ 0 h 83"/>
                    <a:gd name="T72" fmla="*/ 0 w 279"/>
                    <a:gd name="T73" fmla="*/ 0 h 8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79"/>
                    <a:gd name="T112" fmla="*/ 0 h 83"/>
                    <a:gd name="T113" fmla="*/ 279 w 279"/>
                    <a:gd name="T114" fmla="*/ 83 h 8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79" h="83">
                      <a:moveTo>
                        <a:pt x="2" y="0"/>
                      </a:moveTo>
                      <a:lnTo>
                        <a:pt x="1" y="1"/>
                      </a:lnTo>
                      <a:lnTo>
                        <a:pt x="0" y="6"/>
                      </a:lnTo>
                      <a:lnTo>
                        <a:pt x="1" y="11"/>
                      </a:lnTo>
                      <a:lnTo>
                        <a:pt x="7" y="15"/>
                      </a:lnTo>
                      <a:lnTo>
                        <a:pt x="22" y="22"/>
                      </a:lnTo>
                      <a:lnTo>
                        <a:pt x="38" y="29"/>
                      </a:lnTo>
                      <a:lnTo>
                        <a:pt x="55" y="36"/>
                      </a:lnTo>
                      <a:lnTo>
                        <a:pt x="74" y="43"/>
                      </a:lnTo>
                      <a:lnTo>
                        <a:pt x="92" y="50"/>
                      </a:lnTo>
                      <a:lnTo>
                        <a:pt x="112" y="55"/>
                      </a:lnTo>
                      <a:lnTo>
                        <a:pt x="130" y="61"/>
                      </a:lnTo>
                      <a:lnTo>
                        <a:pt x="150" y="67"/>
                      </a:lnTo>
                      <a:lnTo>
                        <a:pt x="168" y="72"/>
                      </a:lnTo>
                      <a:lnTo>
                        <a:pt x="187" y="75"/>
                      </a:lnTo>
                      <a:lnTo>
                        <a:pt x="204" y="79"/>
                      </a:lnTo>
                      <a:lnTo>
                        <a:pt x="221" y="81"/>
                      </a:lnTo>
                      <a:lnTo>
                        <a:pt x="238" y="83"/>
                      </a:lnTo>
                      <a:lnTo>
                        <a:pt x="252" y="83"/>
                      </a:lnTo>
                      <a:lnTo>
                        <a:pt x="266" y="83"/>
                      </a:lnTo>
                      <a:lnTo>
                        <a:pt x="279" y="82"/>
                      </a:lnTo>
                      <a:lnTo>
                        <a:pt x="276" y="81"/>
                      </a:lnTo>
                      <a:lnTo>
                        <a:pt x="267" y="80"/>
                      </a:lnTo>
                      <a:lnTo>
                        <a:pt x="255" y="77"/>
                      </a:lnTo>
                      <a:lnTo>
                        <a:pt x="238" y="73"/>
                      </a:lnTo>
                      <a:lnTo>
                        <a:pt x="218" y="69"/>
                      </a:lnTo>
                      <a:lnTo>
                        <a:pt x="195" y="64"/>
                      </a:lnTo>
                      <a:lnTo>
                        <a:pt x="172" y="58"/>
                      </a:lnTo>
                      <a:lnTo>
                        <a:pt x="147" y="52"/>
                      </a:lnTo>
                      <a:lnTo>
                        <a:pt x="121" y="45"/>
                      </a:lnTo>
                      <a:lnTo>
                        <a:pt x="97" y="38"/>
                      </a:lnTo>
                      <a:lnTo>
                        <a:pt x="73" y="32"/>
                      </a:lnTo>
                      <a:lnTo>
                        <a:pt x="52" y="26"/>
                      </a:lnTo>
                      <a:lnTo>
                        <a:pt x="34" y="19"/>
                      </a:lnTo>
                      <a:lnTo>
                        <a:pt x="19" y="12"/>
                      </a:lnTo>
                      <a:lnTo>
                        <a:pt x="8" y="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85" name="Freeform 789"/>
                <p:cNvSpPr>
                  <a:spLocks noChangeAspect="1"/>
                </p:cNvSpPr>
                <p:nvPr/>
              </p:nvSpPr>
              <p:spPr bwMode="auto">
                <a:xfrm>
                  <a:off x="4898" y="3055"/>
                  <a:ext cx="19" cy="17"/>
                </a:xfrm>
                <a:custGeom>
                  <a:avLst/>
                  <a:gdLst>
                    <a:gd name="T0" fmla="*/ 0 w 39"/>
                    <a:gd name="T1" fmla="*/ 1 h 36"/>
                    <a:gd name="T2" fmla="*/ 0 w 39"/>
                    <a:gd name="T3" fmla="*/ 1 h 36"/>
                    <a:gd name="T4" fmla="*/ 1 w 39"/>
                    <a:gd name="T5" fmla="*/ 0 h 36"/>
                    <a:gd name="T6" fmla="*/ 1 w 39"/>
                    <a:gd name="T7" fmla="*/ 0 h 36"/>
                    <a:gd name="T8" fmla="*/ 1 w 39"/>
                    <a:gd name="T9" fmla="*/ 0 h 36"/>
                    <a:gd name="T10" fmla="*/ 1 w 39"/>
                    <a:gd name="T11" fmla="*/ 0 h 36"/>
                    <a:gd name="T12" fmla="*/ 1 w 39"/>
                    <a:gd name="T13" fmla="*/ 0 h 36"/>
                    <a:gd name="T14" fmla="*/ 0 w 39"/>
                    <a:gd name="T15" fmla="*/ 0 h 36"/>
                    <a:gd name="T16" fmla="*/ 0 w 39"/>
                    <a:gd name="T17" fmla="*/ 0 h 36"/>
                    <a:gd name="T18" fmla="*/ 0 w 39"/>
                    <a:gd name="T19" fmla="*/ 0 h 36"/>
                    <a:gd name="T20" fmla="*/ 0 w 39"/>
                    <a:gd name="T21" fmla="*/ 0 h 36"/>
                    <a:gd name="T22" fmla="*/ 0 w 39"/>
                    <a:gd name="T23" fmla="*/ 0 h 36"/>
                    <a:gd name="T24" fmla="*/ 0 w 39"/>
                    <a:gd name="T25" fmla="*/ 0 h 36"/>
                    <a:gd name="T26" fmla="*/ 0 w 39"/>
                    <a:gd name="T27" fmla="*/ 0 h 36"/>
                    <a:gd name="T28" fmla="*/ 0 w 39"/>
                    <a:gd name="T29" fmla="*/ 0 h 36"/>
                    <a:gd name="T30" fmla="*/ 0 w 39"/>
                    <a:gd name="T31" fmla="*/ 1 h 36"/>
                    <a:gd name="T32" fmla="*/ 0 w 39"/>
                    <a:gd name="T33" fmla="*/ 1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36"/>
                    <a:gd name="T53" fmla="*/ 39 w 39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36">
                      <a:moveTo>
                        <a:pt x="20" y="36"/>
                      </a:moveTo>
                      <a:lnTo>
                        <a:pt x="27" y="35"/>
                      </a:lnTo>
                      <a:lnTo>
                        <a:pt x="34" y="30"/>
                      </a:lnTo>
                      <a:lnTo>
                        <a:pt x="38" y="26"/>
                      </a:lnTo>
                      <a:lnTo>
                        <a:pt x="39" y="19"/>
                      </a:lnTo>
                      <a:lnTo>
                        <a:pt x="38" y="12"/>
                      </a:lnTo>
                      <a:lnTo>
                        <a:pt x="34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2"/>
                      </a:lnTo>
                      <a:lnTo>
                        <a:pt x="0" y="19"/>
                      </a:lnTo>
                      <a:lnTo>
                        <a:pt x="1" y="26"/>
                      </a:lnTo>
                      <a:lnTo>
                        <a:pt x="6" y="30"/>
                      </a:lnTo>
                      <a:lnTo>
                        <a:pt x="12" y="35"/>
                      </a:lnTo>
                      <a:lnTo>
                        <a:pt x="20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1417" name="Group 790"/>
              <p:cNvGrpSpPr>
                <a:grpSpLocks noChangeAspect="1"/>
              </p:cNvGrpSpPr>
              <p:nvPr/>
            </p:nvGrpSpPr>
            <p:grpSpPr bwMode="auto">
              <a:xfrm>
                <a:off x="4978" y="3067"/>
                <a:ext cx="199" cy="226"/>
                <a:chOff x="5449" y="1789"/>
                <a:chExt cx="159" cy="175"/>
              </a:xfrm>
            </p:grpSpPr>
            <p:sp>
              <p:nvSpPr>
                <p:cNvPr id="101418" name="Freeform 791"/>
                <p:cNvSpPr>
                  <a:spLocks noChangeAspect="1"/>
                </p:cNvSpPr>
                <p:nvPr/>
              </p:nvSpPr>
              <p:spPr bwMode="auto">
                <a:xfrm>
                  <a:off x="5524" y="1872"/>
                  <a:ext cx="14" cy="3"/>
                </a:xfrm>
                <a:custGeom>
                  <a:avLst/>
                  <a:gdLst>
                    <a:gd name="T0" fmla="*/ 14 w 14"/>
                    <a:gd name="T1" fmla="*/ 0 h 3"/>
                    <a:gd name="T2" fmla="*/ 11 w 14"/>
                    <a:gd name="T3" fmla="*/ 0 h 3"/>
                    <a:gd name="T4" fmla="*/ 0 w 14"/>
                    <a:gd name="T5" fmla="*/ 0 h 3"/>
                    <a:gd name="T6" fmla="*/ 0 w 14"/>
                    <a:gd name="T7" fmla="*/ 3 h 3"/>
                    <a:gd name="T8" fmla="*/ 11 w 14"/>
                    <a:gd name="T9" fmla="*/ 3 h 3"/>
                    <a:gd name="T10" fmla="*/ 14 w 14"/>
                    <a:gd name="T11" fmla="*/ 0 h 3"/>
                    <a:gd name="T12" fmla="*/ 11 w 14"/>
                    <a:gd name="T13" fmla="*/ 3 h 3"/>
                    <a:gd name="T14" fmla="*/ 14 w 14"/>
                    <a:gd name="T15" fmla="*/ 3 h 3"/>
                    <a:gd name="T16" fmla="*/ 14 w 14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3"/>
                    <a:gd name="T29" fmla="*/ 14 w 14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3">
                      <a:moveTo>
                        <a:pt x="14" y="0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1" y="3"/>
                      </a:lnTo>
                      <a:lnTo>
                        <a:pt x="14" y="0"/>
                      </a:lnTo>
                      <a:lnTo>
                        <a:pt x="11" y="3"/>
                      </a:lnTo>
                      <a:lnTo>
                        <a:pt x="14" y="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19" name="Freeform 792"/>
                <p:cNvSpPr>
                  <a:spLocks noChangeAspect="1"/>
                </p:cNvSpPr>
                <p:nvPr/>
              </p:nvSpPr>
              <p:spPr bwMode="auto">
                <a:xfrm>
                  <a:off x="5558" y="1911"/>
                  <a:ext cx="50" cy="27"/>
                </a:xfrm>
                <a:custGeom>
                  <a:avLst/>
                  <a:gdLst>
                    <a:gd name="T0" fmla="*/ 0 w 50"/>
                    <a:gd name="T1" fmla="*/ 6 h 27"/>
                    <a:gd name="T2" fmla="*/ 3 w 50"/>
                    <a:gd name="T3" fmla="*/ 11 h 27"/>
                    <a:gd name="T4" fmla="*/ 8 w 50"/>
                    <a:gd name="T5" fmla="*/ 16 h 27"/>
                    <a:gd name="T6" fmla="*/ 21 w 50"/>
                    <a:gd name="T7" fmla="*/ 19 h 27"/>
                    <a:gd name="T8" fmla="*/ 32 w 50"/>
                    <a:gd name="T9" fmla="*/ 21 h 27"/>
                    <a:gd name="T10" fmla="*/ 34 w 50"/>
                    <a:gd name="T11" fmla="*/ 24 h 27"/>
                    <a:gd name="T12" fmla="*/ 37 w 50"/>
                    <a:gd name="T13" fmla="*/ 27 h 27"/>
                    <a:gd name="T14" fmla="*/ 40 w 50"/>
                    <a:gd name="T15" fmla="*/ 21 h 27"/>
                    <a:gd name="T16" fmla="*/ 50 w 50"/>
                    <a:gd name="T17" fmla="*/ 19 h 27"/>
                    <a:gd name="T18" fmla="*/ 50 w 50"/>
                    <a:gd name="T19" fmla="*/ 19 h 27"/>
                    <a:gd name="T20" fmla="*/ 37 w 50"/>
                    <a:gd name="T21" fmla="*/ 16 h 27"/>
                    <a:gd name="T22" fmla="*/ 24 w 50"/>
                    <a:gd name="T23" fmla="*/ 13 h 27"/>
                    <a:gd name="T24" fmla="*/ 19 w 50"/>
                    <a:gd name="T25" fmla="*/ 11 h 27"/>
                    <a:gd name="T26" fmla="*/ 11 w 50"/>
                    <a:gd name="T27" fmla="*/ 3 h 27"/>
                    <a:gd name="T28" fmla="*/ 6 w 50"/>
                    <a:gd name="T29" fmla="*/ 0 h 27"/>
                    <a:gd name="T30" fmla="*/ 0 w 50"/>
                    <a:gd name="T31" fmla="*/ 6 h 2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0"/>
                    <a:gd name="T49" fmla="*/ 0 h 27"/>
                    <a:gd name="T50" fmla="*/ 50 w 50"/>
                    <a:gd name="T51" fmla="*/ 27 h 2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0" h="27">
                      <a:moveTo>
                        <a:pt x="0" y="6"/>
                      </a:moveTo>
                      <a:lnTo>
                        <a:pt x="3" y="11"/>
                      </a:lnTo>
                      <a:lnTo>
                        <a:pt x="8" y="16"/>
                      </a:lnTo>
                      <a:lnTo>
                        <a:pt x="21" y="19"/>
                      </a:lnTo>
                      <a:lnTo>
                        <a:pt x="32" y="21"/>
                      </a:lnTo>
                      <a:lnTo>
                        <a:pt x="34" y="24"/>
                      </a:lnTo>
                      <a:lnTo>
                        <a:pt x="37" y="27"/>
                      </a:lnTo>
                      <a:lnTo>
                        <a:pt x="40" y="21"/>
                      </a:lnTo>
                      <a:lnTo>
                        <a:pt x="50" y="19"/>
                      </a:lnTo>
                      <a:lnTo>
                        <a:pt x="37" y="16"/>
                      </a:lnTo>
                      <a:lnTo>
                        <a:pt x="24" y="13"/>
                      </a:lnTo>
                      <a:lnTo>
                        <a:pt x="19" y="11"/>
                      </a:lnTo>
                      <a:lnTo>
                        <a:pt x="11" y="3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20" name="Freeform 793"/>
                <p:cNvSpPr>
                  <a:spLocks noChangeAspect="1"/>
                </p:cNvSpPr>
                <p:nvPr/>
              </p:nvSpPr>
              <p:spPr bwMode="auto">
                <a:xfrm>
                  <a:off x="5558" y="1917"/>
                  <a:ext cx="8" cy="13"/>
                </a:xfrm>
                <a:custGeom>
                  <a:avLst/>
                  <a:gdLst>
                    <a:gd name="T0" fmla="*/ 8 w 8"/>
                    <a:gd name="T1" fmla="*/ 7 h 13"/>
                    <a:gd name="T2" fmla="*/ 8 w 8"/>
                    <a:gd name="T3" fmla="*/ 7 h 13"/>
                    <a:gd name="T4" fmla="*/ 6 w 8"/>
                    <a:gd name="T5" fmla="*/ 2 h 13"/>
                    <a:gd name="T6" fmla="*/ 3 w 8"/>
                    <a:gd name="T7" fmla="*/ 0 h 13"/>
                    <a:gd name="T8" fmla="*/ 0 w 8"/>
                    <a:gd name="T9" fmla="*/ 0 h 13"/>
                    <a:gd name="T10" fmla="*/ 0 w 8"/>
                    <a:gd name="T11" fmla="*/ 5 h 13"/>
                    <a:gd name="T12" fmla="*/ 8 w 8"/>
                    <a:gd name="T13" fmla="*/ 13 h 13"/>
                    <a:gd name="T14" fmla="*/ 8 w 8"/>
                    <a:gd name="T15" fmla="*/ 13 h 13"/>
                    <a:gd name="T16" fmla="*/ 8 w 8"/>
                    <a:gd name="T17" fmla="*/ 7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3"/>
                    <a:gd name="T29" fmla="*/ 8 w 8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3">
                      <a:moveTo>
                        <a:pt x="8" y="7"/>
                      </a:moveTo>
                      <a:lnTo>
                        <a:pt x="8" y="7"/>
                      </a:lnTo>
                      <a:lnTo>
                        <a:pt x="6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8" y="13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21" name="Freeform 794"/>
                <p:cNvSpPr>
                  <a:spLocks noChangeAspect="1"/>
                </p:cNvSpPr>
                <p:nvPr/>
              </p:nvSpPr>
              <p:spPr bwMode="auto">
                <a:xfrm>
                  <a:off x="5566" y="1924"/>
                  <a:ext cx="26" cy="8"/>
                </a:xfrm>
                <a:custGeom>
                  <a:avLst/>
                  <a:gdLst>
                    <a:gd name="T0" fmla="*/ 26 w 26"/>
                    <a:gd name="T1" fmla="*/ 6 h 8"/>
                    <a:gd name="T2" fmla="*/ 26 w 26"/>
                    <a:gd name="T3" fmla="*/ 6 h 8"/>
                    <a:gd name="T4" fmla="*/ 13 w 26"/>
                    <a:gd name="T5" fmla="*/ 3 h 8"/>
                    <a:gd name="T6" fmla="*/ 0 w 26"/>
                    <a:gd name="T7" fmla="*/ 0 h 8"/>
                    <a:gd name="T8" fmla="*/ 0 w 26"/>
                    <a:gd name="T9" fmla="*/ 6 h 8"/>
                    <a:gd name="T10" fmla="*/ 13 w 26"/>
                    <a:gd name="T11" fmla="*/ 8 h 8"/>
                    <a:gd name="T12" fmla="*/ 24 w 26"/>
                    <a:gd name="T13" fmla="*/ 8 h 8"/>
                    <a:gd name="T14" fmla="*/ 24 w 26"/>
                    <a:gd name="T15" fmla="*/ 8 h 8"/>
                    <a:gd name="T16" fmla="*/ 26 w 26"/>
                    <a:gd name="T17" fmla="*/ 6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8"/>
                    <a:gd name="T29" fmla="*/ 26 w 2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8">
                      <a:moveTo>
                        <a:pt x="26" y="6"/>
                      </a:moveTo>
                      <a:lnTo>
                        <a:pt x="26" y="6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3" y="8"/>
                      </a:lnTo>
                      <a:lnTo>
                        <a:pt x="24" y="8"/>
                      </a:lnTo>
                      <a:lnTo>
                        <a:pt x="26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22" name="Freeform 795"/>
                <p:cNvSpPr>
                  <a:spLocks noChangeAspect="1"/>
                </p:cNvSpPr>
                <p:nvPr/>
              </p:nvSpPr>
              <p:spPr bwMode="auto">
                <a:xfrm>
                  <a:off x="5590" y="1930"/>
                  <a:ext cx="8" cy="10"/>
                </a:xfrm>
                <a:custGeom>
                  <a:avLst/>
                  <a:gdLst>
                    <a:gd name="T0" fmla="*/ 2 w 8"/>
                    <a:gd name="T1" fmla="*/ 8 h 10"/>
                    <a:gd name="T2" fmla="*/ 5 w 8"/>
                    <a:gd name="T3" fmla="*/ 5 h 10"/>
                    <a:gd name="T4" fmla="*/ 5 w 8"/>
                    <a:gd name="T5" fmla="*/ 5 h 10"/>
                    <a:gd name="T6" fmla="*/ 2 w 8"/>
                    <a:gd name="T7" fmla="*/ 0 h 10"/>
                    <a:gd name="T8" fmla="*/ 0 w 8"/>
                    <a:gd name="T9" fmla="*/ 2 h 10"/>
                    <a:gd name="T10" fmla="*/ 2 w 8"/>
                    <a:gd name="T11" fmla="*/ 8 h 10"/>
                    <a:gd name="T12" fmla="*/ 2 w 8"/>
                    <a:gd name="T13" fmla="*/ 8 h 10"/>
                    <a:gd name="T14" fmla="*/ 8 w 8"/>
                    <a:gd name="T15" fmla="*/ 8 h 10"/>
                    <a:gd name="T16" fmla="*/ 2 w 8"/>
                    <a:gd name="T17" fmla="*/ 8 h 10"/>
                    <a:gd name="T18" fmla="*/ 5 w 8"/>
                    <a:gd name="T19" fmla="*/ 10 h 10"/>
                    <a:gd name="T20" fmla="*/ 8 w 8"/>
                    <a:gd name="T21" fmla="*/ 8 h 10"/>
                    <a:gd name="T22" fmla="*/ 2 w 8"/>
                    <a:gd name="T23" fmla="*/ 8 h 1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10"/>
                    <a:gd name="T38" fmla="*/ 8 w 8"/>
                    <a:gd name="T39" fmla="*/ 10 h 1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10">
                      <a:moveTo>
                        <a:pt x="2" y="8"/>
                      </a:moveTo>
                      <a:lnTo>
                        <a:pt x="5" y="5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8"/>
                      </a:lnTo>
                      <a:lnTo>
                        <a:pt x="8" y="8"/>
                      </a:lnTo>
                      <a:lnTo>
                        <a:pt x="2" y="8"/>
                      </a:lnTo>
                      <a:lnTo>
                        <a:pt x="5" y="10"/>
                      </a:lnTo>
                      <a:lnTo>
                        <a:pt x="8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23" name="Freeform 796"/>
                <p:cNvSpPr>
                  <a:spLocks noChangeAspect="1"/>
                </p:cNvSpPr>
                <p:nvPr/>
              </p:nvSpPr>
              <p:spPr bwMode="auto">
                <a:xfrm>
                  <a:off x="5592" y="1930"/>
                  <a:ext cx="16" cy="8"/>
                </a:xfrm>
                <a:custGeom>
                  <a:avLst/>
                  <a:gdLst>
                    <a:gd name="T0" fmla="*/ 16 w 16"/>
                    <a:gd name="T1" fmla="*/ 0 h 8"/>
                    <a:gd name="T2" fmla="*/ 16 w 16"/>
                    <a:gd name="T3" fmla="*/ 0 h 8"/>
                    <a:gd name="T4" fmla="*/ 6 w 16"/>
                    <a:gd name="T5" fmla="*/ 2 h 8"/>
                    <a:gd name="T6" fmla="*/ 0 w 16"/>
                    <a:gd name="T7" fmla="*/ 8 h 8"/>
                    <a:gd name="T8" fmla="*/ 6 w 16"/>
                    <a:gd name="T9" fmla="*/ 8 h 8"/>
                    <a:gd name="T10" fmla="*/ 6 w 16"/>
                    <a:gd name="T11" fmla="*/ 5 h 8"/>
                    <a:gd name="T12" fmla="*/ 16 w 16"/>
                    <a:gd name="T13" fmla="*/ 2 h 8"/>
                    <a:gd name="T14" fmla="*/ 16 w 16"/>
                    <a:gd name="T15" fmla="*/ 2 h 8"/>
                    <a:gd name="T16" fmla="*/ 16 w 16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8"/>
                    <a:gd name="T29" fmla="*/ 16 w 1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8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6" y="2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6" y="5"/>
                      </a:lnTo>
                      <a:lnTo>
                        <a:pt x="16" y="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24" name="Freeform 797"/>
                <p:cNvSpPr>
                  <a:spLocks noChangeAspect="1"/>
                </p:cNvSpPr>
                <p:nvPr/>
              </p:nvSpPr>
              <p:spPr bwMode="auto">
                <a:xfrm>
                  <a:off x="5595" y="1924"/>
                  <a:ext cx="13" cy="8"/>
                </a:xfrm>
                <a:custGeom>
                  <a:avLst/>
                  <a:gdLst>
                    <a:gd name="T0" fmla="*/ 0 w 13"/>
                    <a:gd name="T1" fmla="*/ 6 h 8"/>
                    <a:gd name="T2" fmla="*/ 0 w 13"/>
                    <a:gd name="T3" fmla="*/ 6 h 8"/>
                    <a:gd name="T4" fmla="*/ 13 w 13"/>
                    <a:gd name="T5" fmla="*/ 8 h 8"/>
                    <a:gd name="T6" fmla="*/ 13 w 13"/>
                    <a:gd name="T7" fmla="*/ 6 h 8"/>
                    <a:gd name="T8" fmla="*/ 13 w 13"/>
                    <a:gd name="T9" fmla="*/ 8 h 8"/>
                    <a:gd name="T10" fmla="*/ 13 w 13"/>
                    <a:gd name="T11" fmla="*/ 6 h 8"/>
                    <a:gd name="T12" fmla="*/ 0 w 13"/>
                    <a:gd name="T13" fmla="*/ 0 h 8"/>
                    <a:gd name="T14" fmla="*/ 0 w 13"/>
                    <a:gd name="T15" fmla="*/ 0 h 8"/>
                    <a:gd name="T16" fmla="*/ 0 w 13"/>
                    <a:gd name="T17" fmla="*/ 6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8"/>
                    <a:gd name="T29" fmla="*/ 13 w 13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8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25" name="Freeform 798"/>
                <p:cNvSpPr>
                  <a:spLocks noChangeAspect="1"/>
                </p:cNvSpPr>
                <p:nvPr/>
              </p:nvSpPr>
              <p:spPr bwMode="auto">
                <a:xfrm>
                  <a:off x="5574" y="1919"/>
                  <a:ext cx="21" cy="11"/>
                </a:xfrm>
                <a:custGeom>
                  <a:avLst/>
                  <a:gdLst>
                    <a:gd name="T0" fmla="*/ 0 w 21"/>
                    <a:gd name="T1" fmla="*/ 3 h 11"/>
                    <a:gd name="T2" fmla="*/ 0 w 21"/>
                    <a:gd name="T3" fmla="*/ 3 h 11"/>
                    <a:gd name="T4" fmla="*/ 8 w 21"/>
                    <a:gd name="T5" fmla="*/ 8 h 11"/>
                    <a:gd name="T6" fmla="*/ 21 w 21"/>
                    <a:gd name="T7" fmla="*/ 11 h 11"/>
                    <a:gd name="T8" fmla="*/ 21 w 21"/>
                    <a:gd name="T9" fmla="*/ 5 h 11"/>
                    <a:gd name="T10" fmla="*/ 11 w 21"/>
                    <a:gd name="T11" fmla="*/ 3 h 11"/>
                    <a:gd name="T12" fmla="*/ 3 w 21"/>
                    <a:gd name="T13" fmla="*/ 0 h 11"/>
                    <a:gd name="T14" fmla="*/ 3 w 21"/>
                    <a:gd name="T15" fmla="*/ 0 h 11"/>
                    <a:gd name="T16" fmla="*/ 0 w 21"/>
                    <a:gd name="T17" fmla="*/ 3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"/>
                    <a:gd name="T28" fmla="*/ 0 h 11"/>
                    <a:gd name="T29" fmla="*/ 21 w 21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" h="11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8"/>
                      </a:lnTo>
                      <a:lnTo>
                        <a:pt x="21" y="11"/>
                      </a:lnTo>
                      <a:lnTo>
                        <a:pt x="21" y="5"/>
                      </a:lnTo>
                      <a:lnTo>
                        <a:pt x="11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26" name="Freeform 799"/>
                <p:cNvSpPr>
                  <a:spLocks noChangeAspect="1"/>
                </p:cNvSpPr>
                <p:nvPr/>
              </p:nvSpPr>
              <p:spPr bwMode="auto">
                <a:xfrm>
                  <a:off x="5564" y="1909"/>
                  <a:ext cx="13" cy="13"/>
                </a:xfrm>
                <a:custGeom>
                  <a:avLst/>
                  <a:gdLst>
                    <a:gd name="T0" fmla="*/ 2 w 13"/>
                    <a:gd name="T1" fmla="*/ 2 h 13"/>
                    <a:gd name="T2" fmla="*/ 0 w 13"/>
                    <a:gd name="T3" fmla="*/ 2 h 13"/>
                    <a:gd name="T4" fmla="*/ 5 w 13"/>
                    <a:gd name="T5" fmla="*/ 8 h 13"/>
                    <a:gd name="T6" fmla="*/ 10 w 13"/>
                    <a:gd name="T7" fmla="*/ 13 h 13"/>
                    <a:gd name="T8" fmla="*/ 13 w 13"/>
                    <a:gd name="T9" fmla="*/ 10 h 13"/>
                    <a:gd name="T10" fmla="*/ 7 w 13"/>
                    <a:gd name="T11" fmla="*/ 5 h 13"/>
                    <a:gd name="T12" fmla="*/ 2 w 13"/>
                    <a:gd name="T13" fmla="*/ 0 h 13"/>
                    <a:gd name="T14" fmla="*/ 0 w 13"/>
                    <a:gd name="T15" fmla="*/ 0 h 13"/>
                    <a:gd name="T16" fmla="*/ 2 w 13"/>
                    <a:gd name="T17" fmla="*/ 0 h 13"/>
                    <a:gd name="T18" fmla="*/ 0 w 13"/>
                    <a:gd name="T19" fmla="*/ 0 h 13"/>
                    <a:gd name="T20" fmla="*/ 0 w 13"/>
                    <a:gd name="T21" fmla="*/ 0 h 13"/>
                    <a:gd name="T22" fmla="*/ 2 w 13"/>
                    <a:gd name="T23" fmla="*/ 2 h 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13"/>
                    <a:gd name="T38" fmla="*/ 13 w 13"/>
                    <a:gd name="T39" fmla="*/ 13 h 1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13"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5" y="8"/>
                      </a:lnTo>
                      <a:lnTo>
                        <a:pt x="10" y="13"/>
                      </a:lnTo>
                      <a:lnTo>
                        <a:pt x="13" y="10"/>
                      </a:lnTo>
                      <a:lnTo>
                        <a:pt x="7" y="5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27" name="Freeform 800"/>
                <p:cNvSpPr>
                  <a:spLocks noChangeAspect="1"/>
                </p:cNvSpPr>
                <p:nvPr/>
              </p:nvSpPr>
              <p:spPr bwMode="auto">
                <a:xfrm>
                  <a:off x="5556" y="1909"/>
                  <a:ext cx="10" cy="8"/>
                </a:xfrm>
                <a:custGeom>
                  <a:avLst/>
                  <a:gdLst>
                    <a:gd name="T0" fmla="*/ 2 w 10"/>
                    <a:gd name="T1" fmla="*/ 8 h 8"/>
                    <a:gd name="T2" fmla="*/ 5 w 10"/>
                    <a:gd name="T3" fmla="*/ 8 h 8"/>
                    <a:gd name="T4" fmla="*/ 10 w 10"/>
                    <a:gd name="T5" fmla="*/ 2 h 8"/>
                    <a:gd name="T6" fmla="*/ 8 w 10"/>
                    <a:gd name="T7" fmla="*/ 0 h 8"/>
                    <a:gd name="T8" fmla="*/ 2 w 10"/>
                    <a:gd name="T9" fmla="*/ 5 h 8"/>
                    <a:gd name="T10" fmla="*/ 2 w 10"/>
                    <a:gd name="T11" fmla="*/ 8 h 8"/>
                    <a:gd name="T12" fmla="*/ 2 w 10"/>
                    <a:gd name="T13" fmla="*/ 5 h 8"/>
                    <a:gd name="T14" fmla="*/ 0 w 10"/>
                    <a:gd name="T15" fmla="*/ 8 h 8"/>
                    <a:gd name="T16" fmla="*/ 2 w 10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8"/>
                    <a:gd name="T29" fmla="*/ 10 w 10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8">
                      <a:moveTo>
                        <a:pt x="2" y="8"/>
                      </a:moveTo>
                      <a:lnTo>
                        <a:pt x="5" y="8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2" y="5"/>
                      </a:lnTo>
                      <a:lnTo>
                        <a:pt x="2" y="8"/>
                      </a:lnTo>
                      <a:lnTo>
                        <a:pt x="2" y="5"/>
                      </a:lnTo>
                      <a:lnTo>
                        <a:pt x="0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28" name="Freeform 801"/>
                <p:cNvSpPr>
                  <a:spLocks noChangeAspect="1"/>
                </p:cNvSpPr>
                <p:nvPr/>
              </p:nvSpPr>
              <p:spPr bwMode="auto">
                <a:xfrm>
                  <a:off x="5488" y="1885"/>
                  <a:ext cx="21" cy="34"/>
                </a:xfrm>
                <a:custGeom>
                  <a:avLst/>
                  <a:gdLst>
                    <a:gd name="T0" fmla="*/ 5 w 21"/>
                    <a:gd name="T1" fmla="*/ 34 h 34"/>
                    <a:gd name="T2" fmla="*/ 3 w 21"/>
                    <a:gd name="T3" fmla="*/ 26 h 34"/>
                    <a:gd name="T4" fmla="*/ 0 w 21"/>
                    <a:gd name="T5" fmla="*/ 19 h 34"/>
                    <a:gd name="T6" fmla="*/ 0 w 21"/>
                    <a:gd name="T7" fmla="*/ 16 h 34"/>
                    <a:gd name="T8" fmla="*/ 0 w 21"/>
                    <a:gd name="T9" fmla="*/ 11 h 34"/>
                    <a:gd name="T10" fmla="*/ 5 w 21"/>
                    <a:gd name="T11" fmla="*/ 8 h 34"/>
                    <a:gd name="T12" fmla="*/ 8 w 21"/>
                    <a:gd name="T13" fmla="*/ 8 h 34"/>
                    <a:gd name="T14" fmla="*/ 8 w 21"/>
                    <a:gd name="T15" fmla="*/ 6 h 34"/>
                    <a:gd name="T16" fmla="*/ 3 w 21"/>
                    <a:gd name="T17" fmla="*/ 3 h 34"/>
                    <a:gd name="T18" fmla="*/ 5 w 21"/>
                    <a:gd name="T19" fmla="*/ 0 h 34"/>
                    <a:gd name="T20" fmla="*/ 13 w 21"/>
                    <a:gd name="T21" fmla="*/ 0 h 34"/>
                    <a:gd name="T22" fmla="*/ 18 w 21"/>
                    <a:gd name="T23" fmla="*/ 3 h 34"/>
                    <a:gd name="T24" fmla="*/ 18 w 21"/>
                    <a:gd name="T25" fmla="*/ 3 h 34"/>
                    <a:gd name="T26" fmla="*/ 21 w 21"/>
                    <a:gd name="T27" fmla="*/ 13 h 34"/>
                    <a:gd name="T28" fmla="*/ 18 w 21"/>
                    <a:gd name="T29" fmla="*/ 32 h 34"/>
                    <a:gd name="T30" fmla="*/ 10 w 21"/>
                    <a:gd name="T31" fmla="*/ 34 h 34"/>
                    <a:gd name="T32" fmla="*/ 5 w 21"/>
                    <a:gd name="T33" fmla="*/ 34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1"/>
                    <a:gd name="T52" fmla="*/ 0 h 34"/>
                    <a:gd name="T53" fmla="*/ 21 w 21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1" h="34">
                      <a:moveTo>
                        <a:pt x="5" y="34"/>
                      </a:moveTo>
                      <a:lnTo>
                        <a:pt x="3" y="26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5" y="8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8" y="3"/>
                      </a:lnTo>
                      <a:lnTo>
                        <a:pt x="21" y="13"/>
                      </a:lnTo>
                      <a:lnTo>
                        <a:pt x="18" y="32"/>
                      </a:lnTo>
                      <a:lnTo>
                        <a:pt x="10" y="34"/>
                      </a:lnTo>
                      <a:lnTo>
                        <a:pt x="5" y="34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29" name="Freeform 802"/>
                <p:cNvSpPr>
                  <a:spLocks noChangeAspect="1"/>
                </p:cNvSpPr>
                <p:nvPr/>
              </p:nvSpPr>
              <p:spPr bwMode="auto">
                <a:xfrm>
                  <a:off x="5485" y="1904"/>
                  <a:ext cx="11" cy="15"/>
                </a:xfrm>
                <a:custGeom>
                  <a:avLst/>
                  <a:gdLst>
                    <a:gd name="T0" fmla="*/ 0 w 11"/>
                    <a:gd name="T1" fmla="*/ 2 h 15"/>
                    <a:gd name="T2" fmla="*/ 0 w 11"/>
                    <a:gd name="T3" fmla="*/ 2 h 15"/>
                    <a:gd name="T4" fmla="*/ 6 w 11"/>
                    <a:gd name="T5" fmla="*/ 10 h 15"/>
                    <a:gd name="T6" fmla="*/ 6 w 11"/>
                    <a:gd name="T7" fmla="*/ 15 h 15"/>
                    <a:gd name="T8" fmla="*/ 11 w 11"/>
                    <a:gd name="T9" fmla="*/ 15 h 15"/>
                    <a:gd name="T10" fmla="*/ 8 w 11"/>
                    <a:gd name="T11" fmla="*/ 7 h 15"/>
                    <a:gd name="T12" fmla="*/ 6 w 11"/>
                    <a:gd name="T13" fmla="*/ 0 h 15"/>
                    <a:gd name="T14" fmla="*/ 6 w 11"/>
                    <a:gd name="T15" fmla="*/ 0 h 15"/>
                    <a:gd name="T16" fmla="*/ 0 w 11"/>
                    <a:gd name="T17" fmla="*/ 2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5"/>
                    <a:gd name="T29" fmla="*/ 11 w 11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6" y="10"/>
                      </a:lnTo>
                      <a:lnTo>
                        <a:pt x="6" y="15"/>
                      </a:lnTo>
                      <a:lnTo>
                        <a:pt x="11" y="15"/>
                      </a:lnTo>
                      <a:lnTo>
                        <a:pt x="8" y="7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30" name="Freeform 803"/>
                <p:cNvSpPr>
                  <a:spLocks noChangeAspect="1"/>
                </p:cNvSpPr>
                <p:nvPr/>
              </p:nvSpPr>
              <p:spPr bwMode="auto">
                <a:xfrm>
                  <a:off x="5485" y="1891"/>
                  <a:ext cx="11" cy="15"/>
                </a:xfrm>
                <a:custGeom>
                  <a:avLst/>
                  <a:gdLst>
                    <a:gd name="T0" fmla="*/ 11 w 11"/>
                    <a:gd name="T1" fmla="*/ 0 h 15"/>
                    <a:gd name="T2" fmla="*/ 11 w 11"/>
                    <a:gd name="T3" fmla="*/ 0 h 15"/>
                    <a:gd name="T4" fmla="*/ 6 w 11"/>
                    <a:gd name="T5" fmla="*/ 2 h 15"/>
                    <a:gd name="T6" fmla="*/ 3 w 11"/>
                    <a:gd name="T7" fmla="*/ 5 h 15"/>
                    <a:gd name="T8" fmla="*/ 0 w 11"/>
                    <a:gd name="T9" fmla="*/ 10 h 15"/>
                    <a:gd name="T10" fmla="*/ 0 w 11"/>
                    <a:gd name="T11" fmla="*/ 15 h 15"/>
                    <a:gd name="T12" fmla="*/ 6 w 11"/>
                    <a:gd name="T13" fmla="*/ 13 h 15"/>
                    <a:gd name="T14" fmla="*/ 6 w 11"/>
                    <a:gd name="T15" fmla="*/ 10 h 15"/>
                    <a:gd name="T16" fmla="*/ 6 w 11"/>
                    <a:gd name="T17" fmla="*/ 7 h 15"/>
                    <a:gd name="T18" fmla="*/ 8 w 11"/>
                    <a:gd name="T19" fmla="*/ 5 h 15"/>
                    <a:gd name="T20" fmla="*/ 11 w 11"/>
                    <a:gd name="T21" fmla="*/ 2 h 15"/>
                    <a:gd name="T22" fmla="*/ 11 w 11"/>
                    <a:gd name="T23" fmla="*/ 2 h 15"/>
                    <a:gd name="T24" fmla="*/ 11 w 11"/>
                    <a:gd name="T25" fmla="*/ 0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"/>
                    <a:gd name="T40" fmla="*/ 0 h 15"/>
                    <a:gd name="T41" fmla="*/ 11 w 11"/>
                    <a:gd name="T42" fmla="*/ 15 h 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" h="15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6" y="2"/>
                      </a:lnTo>
                      <a:lnTo>
                        <a:pt x="3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6" y="13"/>
                      </a:lnTo>
                      <a:lnTo>
                        <a:pt x="6" y="10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11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31" name="Freeform 804"/>
                <p:cNvSpPr>
                  <a:spLocks noChangeAspect="1"/>
                </p:cNvSpPr>
                <p:nvPr/>
              </p:nvSpPr>
              <p:spPr bwMode="auto">
                <a:xfrm>
                  <a:off x="5488" y="1885"/>
                  <a:ext cx="8" cy="8"/>
                </a:xfrm>
                <a:custGeom>
                  <a:avLst/>
                  <a:gdLst>
                    <a:gd name="T0" fmla="*/ 0 w 8"/>
                    <a:gd name="T1" fmla="*/ 0 h 8"/>
                    <a:gd name="T2" fmla="*/ 3 w 8"/>
                    <a:gd name="T3" fmla="*/ 3 h 8"/>
                    <a:gd name="T4" fmla="*/ 5 w 8"/>
                    <a:gd name="T5" fmla="*/ 6 h 8"/>
                    <a:gd name="T6" fmla="*/ 8 w 8"/>
                    <a:gd name="T7" fmla="*/ 6 h 8"/>
                    <a:gd name="T8" fmla="*/ 8 w 8"/>
                    <a:gd name="T9" fmla="*/ 8 h 8"/>
                    <a:gd name="T10" fmla="*/ 8 w 8"/>
                    <a:gd name="T11" fmla="*/ 3 h 8"/>
                    <a:gd name="T12" fmla="*/ 3 w 8"/>
                    <a:gd name="T13" fmla="*/ 0 h 8"/>
                    <a:gd name="T14" fmla="*/ 5 w 8"/>
                    <a:gd name="T15" fmla="*/ 3 h 8"/>
                    <a:gd name="T16" fmla="*/ 0 w 8"/>
                    <a:gd name="T17" fmla="*/ 0 h 8"/>
                    <a:gd name="T18" fmla="*/ 0 w 8"/>
                    <a:gd name="T19" fmla="*/ 3 h 8"/>
                    <a:gd name="T20" fmla="*/ 3 w 8"/>
                    <a:gd name="T21" fmla="*/ 3 h 8"/>
                    <a:gd name="T22" fmla="*/ 0 w 8"/>
                    <a:gd name="T23" fmla="*/ 0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8"/>
                    <a:gd name="T38" fmla="*/ 8 w 8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8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5" y="6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8" y="3"/>
                      </a:lnTo>
                      <a:lnTo>
                        <a:pt x="3" y="0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32" name="Freeform 805"/>
                <p:cNvSpPr>
                  <a:spLocks noChangeAspect="1"/>
                </p:cNvSpPr>
                <p:nvPr/>
              </p:nvSpPr>
              <p:spPr bwMode="auto">
                <a:xfrm>
                  <a:off x="5488" y="1883"/>
                  <a:ext cx="13" cy="5"/>
                </a:xfrm>
                <a:custGeom>
                  <a:avLst/>
                  <a:gdLst>
                    <a:gd name="T0" fmla="*/ 13 w 13"/>
                    <a:gd name="T1" fmla="*/ 0 h 5"/>
                    <a:gd name="T2" fmla="*/ 13 w 13"/>
                    <a:gd name="T3" fmla="*/ 0 h 5"/>
                    <a:gd name="T4" fmla="*/ 5 w 13"/>
                    <a:gd name="T5" fmla="*/ 0 h 5"/>
                    <a:gd name="T6" fmla="*/ 0 w 13"/>
                    <a:gd name="T7" fmla="*/ 2 h 5"/>
                    <a:gd name="T8" fmla="*/ 5 w 13"/>
                    <a:gd name="T9" fmla="*/ 5 h 5"/>
                    <a:gd name="T10" fmla="*/ 5 w 13"/>
                    <a:gd name="T11" fmla="*/ 5 h 5"/>
                    <a:gd name="T12" fmla="*/ 13 w 13"/>
                    <a:gd name="T13" fmla="*/ 2 h 5"/>
                    <a:gd name="T14" fmla="*/ 13 w 13"/>
                    <a:gd name="T15" fmla="*/ 2 h 5"/>
                    <a:gd name="T16" fmla="*/ 13 w 13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5"/>
                    <a:gd name="T29" fmla="*/ 13 w 13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5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13" y="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33" name="Freeform 806"/>
                <p:cNvSpPr>
                  <a:spLocks noChangeAspect="1"/>
                </p:cNvSpPr>
                <p:nvPr/>
              </p:nvSpPr>
              <p:spPr bwMode="auto">
                <a:xfrm>
                  <a:off x="5501" y="1883"/>
                  <a:ext cx="8" cy="8"/>
                </a:xfrm>
                <a:custGeom>
                  <a:avLst/>
                  <a:gdLst>
                    <a:gd name="T0" fmla="*/ 8 w 8"/>
                    <a:gd name="T1" fmla="*/ 5 h 8"/>
                    <a:gd name="T2" fmla="*/ 8 w 8"/>
                    <a:gd name="T3" fmla="*/ 8 h 8"/>
                    <a:gd name="T4" fmla="*/ 8 w 8"/>
                    <a:gd name="T5" fmla="*/ 2 h 8"/>
                    <a:gd name="T6" fmla="*/ 0 w 8"/>
                    <a:gd name="T7" fmla="*/ 0 h 8"/>
                    <a:gd name="T8" fmla="*/ 0 w 8"/>
                    <a:gd name="T9" fmla="*/ 2 h 8"/>
                    <a:gd name="T10" fmla="*/ 5 w 8"/>
                    <a:gd name="T11" fmla="*/ 8 h 8"/>
                    <a:gd name="T12" fmla="*/ 5 w 8"/>
                    <a:gd name="T13" fmla="*/ 5 h 8"/>
                    <a:gd name="T14" fmla="*/ 5 w 8"/>
                    <a:gd name="T15" fmla="*/ 8 h 8"/>
                    <a:gd name="T16" fmla="*/ 8 w 8"/>
                    <a:gd name="T17" fmla="*/ 5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8"/>
                    <a:gd name="T29" fmla="*/ 8 w 8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8">
                      <a:moveTo>
                        <a:pt x="8" y="5"/>
                      </a:moveTo>
                      <a:lnTo>
                        <a:pt x="8" y="8"/>
                      </a:lnTo>
                      <a:lnTo>
                        <a:pt x="8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5" y="8"/>
                      </a:lnTo>
                      <a:lnTo>
                        <a:pt x="5" y="5"/>
                      </a:lnTo>
                      <a:lnTo>
                        <a:pt x="5" y="8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34" name="Freeform 807"/>
                <p:cNvSpPr>
                  <a:spLocks noChangeAspect="1"/>
                </p:cNvSpPr>
                <p:nvPr/>
              </p:nvSpPr>
              <p:spPr bwMode="auto">
                <a:xfrm>
                  <a:off x="5504" y="1888"/>
                  <a:ext cx="7" cy="29"/>
                </a:xfrm>
                <a:custGeom>
                  <a:avLst/>
                  <a:gdLst>
                    <a:gd name="T0" fmla="*/ 5 w 7"/>
                    <a:gd name="T1" fmla="*/ 29 h 29"/>
                    <a:gd name="T2" fmla="*/ 5 w 7"/>
                    <a:gd name="T3" fmla="*/ 29 h 29"/>
                    <a:gd name="T4" fmla="*/ 7 w 7"/>
                    <a:gd name="T5" fmla="*/ 10 h 29"/>
                    <a:gd name="T6" fmla="*/ 5 w 7"/>
                    <a:gd name="T7" fmla="*/ 0 h 29"/>
                    <a:gd name="T8" fmla="*/ 2 w 7"/>
                    <a:gd name="T9" fmla="*/ 3 h 29"/>
                    <a:gd name="T10" fmla="*/ 2 w 7"/>
                    <a:gd name="T11" fmla="*/ 10 h 29"/>
                    <a:gd name="T12" fmla="*/ 0 w 7"/>
                    <a:gd name="T13" fmla="*/ 29 h 29"/>
                    <a:gd name="T14" fmla="*/ 0 w 7"/>
                    <a:gd name="T15" fmla="*/ 29 h 29"/>
                    <a:gd name="T16" fmla="*/ 5 w 7"/>
                    <a:gd name="T17" fmla="*/ 29 h 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29"/>
                    <a:gd name="T29" fmla="*/ 7 w 7"/>
                    <a:gd name="T30" fmla="*/ 29 h 2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29">
                      <a:moveTo>
                        <a:pt x="5" y="29"/>
                      </a:moveTo>
                      <a:lnTo>
                        <a:pt x="5" y="29"/>
                      </a:lnTo>
                      <a:lnTo>
                        <a:pt x="7" y="1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2" y="10"/>
                      </a:lnTo>
                      <a:lnTo>
                        <a:pt x="0" y="29"/>
                      </a:lnTo>
                      <a:lnTo>
                        <a:pt x="5" y="2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35" name="Freeform 808"/>
                <p:cNvSpPr>
                  <a:spLocks noChangeAspect="1"/>
                </p:cNvSpPr>
                <p:nvPr/>
              </p:nvSpPr>
              <p:spPr bwMode="auto">
                <a:xfrm>
                  <a:off x="5491" y="1917"/>
                  <a:ext cx="18" cy="5"/>
                </a:xfrm>
                <a:custGeom>
                  <a:avLst/>
                  <a:gdLst>
                    <a:gd name="T0" fmla="*/ 0 w 18"/>
                    <a:gd name="T1" fmla="*/ 2 h 5"/>
                    <a:gd name="T2" fmla="*/ 2 w 18"/>
                    <a:gd name="T3" fmla="*/ 5 h 5"/>
                    <a:gd name="T4" fmla="*/ 7 w 18"/>
                    <a:gd name="T5" fmla="*/ 5 h 5"/>
                    <a:gd name="T6" fmla="*/ 18 w 18"/>
                    <a:gd name="T7" fmla="*/ 0 h 5"/>
                    <a:gd name="T8" fmla="*/ 13 w 18"/>
                    <a:gd name="T9" fmla="*/ 0 h 5"/>
                    <a:gd name="T10" fmla="*/ 7 w 18"/>
                    <a:gd name="T11" fmla="*/ 0 h 5"/>
                    <a:gd name="T12" fmla="*/ 2 w 18"/>
                    <a:gd name="T13" fmla="*/ 0 h 5"/>
                    <a:gd name="T14" fmla="*/ 5 w 18"/>
                    <a:gd name="T15" fmla="*/ 2 h 5"/>
                    <a:gd name="T16" fmla="*/ 0 w 18"/>
                    <a:gd name="T17" fmla="*/ 2 h 5"/>
                    <a:gd name="T18" fmla="*/ 0 w 18"/>
                    <a:gd name="T19" fmla="*/ 5 h 5"/>
                    <a:gd name="T20" fmla="*/ 2 w 18"/>
                    <a:gd name="T21" fmla="*/ 5 h 5"/>
                    <a:gd name="T22" fmla="*/ 0 w 18"/>
                    <a:gd name="T23" fmla="*/ 2 h 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8"/>
                    <a:gd name="T37" fmla="*/ 0 h 5"/>
                    <a:gd name="T38" fmla="*/ 18 w 18"/>
                    <a:gd name="T39" fmla="*/ 5 h 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8" h="5">
                      <a:moveTo>
                        <a:pt x="0" y="2"/>
                      </a:moveTo>
                      <a:lnTo>
                        <a:pt x="2" y="5"/>
                      </a:lnTo>
                      <a:lnTo>
                        <a:pt x="7" y="5"/>
                      </a:lnTo>
                      <a:lnTo>
                        <a:pt x="18" y="0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36" name="Freeform 809"/>
                <p:cNvSpPr>
                  <a:spLocks noChangeAspect="1"/>
                </p:cNvSpPr>
                <p:nvPr/>
              </p:nvSpPr>
              <p:spPr bwMode="auto">
                <a:xfrm>
                  <a:off x="5457" y="1898"/>
                  <a:ext cx="28" cy="24"/>
                </a:xfrm>
                <a:custGeom>
                  <a:avLst/>
                  <a:gdLst>
                    <a:gd name="T0" fmla="*/ 23 w 28"/>
                    <a:gd name="T1" fmla="*/ 0 h 24"/>
                    <a:gd name="T2" fmla="*/ 23 w 28"/>
                    <a:gd name="T3" fmla="*/ 8 h 24"/>
                    <a:gd name="T4" fmla="*/ 28 w 28"/>
                    <a:gd name="T5" fmla="*/ 16 h 24"/>
                    <a:gd name="T6" fmla="*/ 23 w 28"/>
                    <a:gd name="T7" fmla="*/ 16 h 24"/>
                    <a:gd name="T8" fmla="*/ 13 w 28"/>
                    <a:gd name="T9" fmla="*/ 19 h 24"/>
                    <a:gd name="T10" fmla="*/ 13 w 28"/>
                    <a:gd name="T11" fmla="*/ 21 h 24"/>
                    <a:gd name="T12" fmla="*/ 13 w 28"/>
                    <a:gd name="T13" fmla="*/ 21 h 24"/>
                    <a:gd name="T14" fmla="*/ 10 w 28"/>
                    <a:gd name="T15" fmla="*/ 21 h 24"/>
                    <a:gd name="T16" fmla="*/ 7 w 28"/>
                    <a:gd name="T17" fmla="*/ 24 h 24"/>
                    <a:gd name="T18" fmla="*/ 2 w 28"/>
                    <a:gd name="T19" fmla="*/ 21 h 24"/>
                    <a:gd name="T20" fmla="*/ 0 w 28"/>
                    <a:gd name="T21" fmla="*/ 16 h 24"/>
                    <a:gd name="T22" fmla="*/ 0 w 28"/>
                    <a:gd name="T23" fmla="*/ 8 h 24"/>
                    <a:gd name="T24" fmla="*/ 0 w 28"/>
                    <a:gd name="T25" fmla="*/ 3 h 24"/>
                    <a:gd name="T26" fmla="*/ 13 w 28"/>
                    <a:gd name="T27" fmla="*/ 0 h 24"/>
                    <a:gd name="T28" fmla="*/ 23 w 28"/>
                    <a:gd name="T29" fmla="*/ 0 h 2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8"/>
                    <a:gd name="T46" fmla="*/ 0 h 24"/>
                    <a:gd name="T47" fmla="*/ 28 w 28"/>
                    <a:gd name="T48" fmla="*/ 24 h 2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8" h="24">
                      <a:moveTo>
                        <a:pt x="23" y="0"/>
                      </a:moveTo>
                      <a:lnTo>
                        <a:pt x="23" y="8"/>
                      </a:lnTo>
                      <a:lnTo>
                        <a:pt x="28" y="16"/>
                      </a:lnTo>
                      <a:lnTo>
                        <a:pt x="23" y="16"/>
                      </a:lnTo>
                      <a:lnTo>
                        <a:pt x="13" y="19"/>
                      </a:lnTo>
                      <a:lnTo>
                        <a:pt x="13" y="21"/>
                      </a:lnTo>
                      <a:lnTo>
                        <a:pt x="10" y="21"/>
                      </a:lnTo>
                      <a:lnTo>
                        <a:pt x="7" y="24"/>
                      </a:lnTo>
                      <a:lnTo>
                        <a:pt x="2" y="21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1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37" name="Freeform 810"/>
                <p:cNvSpPr>
                  <a:spLocks noChangeAspect="1"/>
                </p:cNvSpPr>
                <p:nvPr/>
              </p:nvSpPr>
              <p:spPr bwMode="auto">
                <a:xfrm>
                  <a:off x="5477" y="1898"/>
                  <a:ext cx="11" cy="19"/>
                </a:xfrm>
                <a:custGeom>
                  <a:avLst/>
                  <a:gdLst>
                    <a:gd name="T0" fmla="*/ 11 w 11"/>
                    <a:gd name="T1" fmla="*/ 13 h 19"/>
                    <a:gd name="T2" fmla="*/ 11 w 11"/>
                    <a:gd name="T3" fmla="*/ 13 h 19"/>
                    <a:gd name="T4" fmla="*/ 6 w 11"/>
                    <a:gd name="T5" fmla="*/ 6 h 19"/>
                    <a:gd name="T6" fmla="*/ 3 w 11"/>
                    <a:gd name="T7" fmla="*/ 0 h 19"/>
                    <a:gd name="T8" fmla="*/ 0 w 11"/>
                    <a:gd name="T9" fmla="*/ 0 h 19"/>
                    <a:gd name="T10" fmla="*/ 3 w 11"/>
                    <a:gd name="T11" fmla="*/ 8 h 19"/>
                    <a:gd name="T12" fmla="*/ 8 w 11"/>
                    <a:gd name="T13" fmla="*/ 19 h 19"/>
                    <a:gd name="T14" fmla="*/ 8 w 11"/>
                    <a:gd name="T15" fmla="*/ 19 h 19"/>
                    <a:gd name="T16" fmla="*/ 11 w 11"/>
                    <a:gd name="T17" fmla="*/ 13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9"/>
                    <a:gd name="T29" fmla="*/ 11 w 11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9">
                      <a:moveTo>
                        <a:pt x="11" y="13"/>
                      </a:moveTo>
                      <a:lnTo>
                        <a:pt x="11" y="13"/>
                      </a:lnTo>
                      <a:lnTo>
                        <a:pt x="6" y="6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8"/>
                      </a:lnTo>
                      <a:lnTo>
                        <a:pt x="8" y="19"/>
                      </a:lnTo>
                      <a:lnTo>
                        <a:pt x="11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38" name="Freeform 811"/>
                <p:cNvSpPr>
                  <a:spLocks noChangeAspect="1"/>
                </p:cNvSpPr>
                <p:nvPr/>
              </p:nvSpPr>
              <p:spPr bwMode="auto">
                <a:xfrm>
                  <a:off x="5470" y="1911"/>
                  <a:ext cx="18" cy="6"/>
                </a:xfrm>
                <a:custGeom>
                  <a:avLst/>
                  <a:gdLst>
                    <a:gd name="T0" fmla="*/ 2 w 18"/>
                    <a:gd name="T1" fmla="*/ 6 h 6"/>
                    <a:gd name="T2" fmla="*/ 2 w 18"/>
                    <a:gd name="T3" fmla="*/ 6 h 6"/>
                    <a:gd name="T4" fmla="*/ 10 w 18"/>
                    <a:gd name="T5" fmla="*/ 3 h 6"/>
                    <a:gd name="T6" fmla="*/ 18 w 18"/>
                    <a:gd name="T7" fmla="*/ 0 h 6"/>
                    <a:gd name="T8" fmla="*/ 15 w 18"/>
                    <a:gd name="T9" fmla="*/ 6 h 6"/>
                    <a:gd name="T10" fmla="*/ 10 w 18"/>
                    <a:gd name="T11" fmla="*/ 0 h 6"/>
                    <a:gd name="T12" fmla="*/ 0 w 18"/>
                    <a:gd name="T13" fmla="*/ 6 h 6"/>
                    <a:gd name="T14" fmla="*/ 0 w 18"/>
                    <a:gd name="T15" fmla="*/ 6 h 6"/>
                    <a:gd name="T16" fmla="*/ 2 w 18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6"/>
                    <a:gd name="T29" fmla="*/ 18 w 18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6">
                      <a:moveTo>
                        <a:pt x="2" y="6"/>
                      </a:moveTo>
                      <a:lnTo>
                        <a:pt x="2" y="6"/>
                      </a:lnTo>
                      <a:lnTo>
                        <a:pt x="10" y="3"/>
                      </a:lnTo>
                      <a:lnTo>
                        <a:pt x="18" y="0"/>
                      </a:lnTo>
                      <a:lnTo>
                        <a:pt x="15" y="6"/>
                      </a:lnTo>
                      <a:lnTo>
                        <a:pt x="10" y="0"/>
                      </a:lnTo>
                      <a:lnTo>
                        <a:pt x="0" y="6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39" name="Freeform 812"/>
                <p:cNvSpPr>
                  <a:spLocks noChangeAspect="1"/>
                </p:cNvSpPr>
                <p:nvPr/>
              </p:nvSpPr>
              <p:spPr bwMode="auto">
                <a:xfrm>
                  <a:off x="5467" y="1917"/>
                  <a:ext cx="5" cy="5"/>
                </a:xfrm>
                <a:custGeom>
                  <a:avLst/>
                  <a:gdLst>
                    <a:gd name="T0" fmla="*/ 3 w 5"/>
                    <a:gd name="T1" fmla="*/ 5 h 5"/>
                    <a:gd name="T2" fmla="*/ 0 w 5"/>
                    <a:gd name="T3" fmla="*/ 2 h 5"/>
                    <a:gd name="T4" fmla="*/ 5 w 5"/>
                    <a:gd name="T5" fmla="*/ 5 h 5"/>
                    <a:gd name="T6" fmla="*/ 5 w 5"/>
                    <a:gd name="T7" fmla="*/ 0 h 5"/>
                    <a:gd name="T8" fmla="*/ 3 w 5"/>
                    <a:gd name="T9" fmla="*/ 0 h 5"/>
                    <a:gd name="T10" fmla="*/ 0 w 5"/>
                    <a:gd name="T11" fmla="*/ 2 h 5"/>
                    <a:gd name="T12" fmla="*/ 5 w 5"/>
                    <a:gd name="T13" fmla="*/ 2 h 5"/>
                    <a:gd name="T14" fmla="*/ 3 w 5"/>
                    <a:gd name="T15" fmla="*/ 0 h 5"/>
                    <a:gd name="T16" fmla="*/ 5 w 5"/>
                    <a:gd name="T17" fmla="*/ 2 h 5"/>
                    <a:gd name="T18" fmla="*/ 5 w 5"/>
                    <a:gd name="T19" fmla="*/ 0 h 5"/>
                    <a:gd name="T20" fmla="*/ 3 w 5"/>
                    <a:gd name="T21" fmla="*/ 0 h 5"/>
                    <a:gd name="T22" fmla="*/ 3 w 5"/>
                    <a:gd name="T23" fmla="*/ 5 h 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"/>
                    <a:gd name="T37" fmla="*/ 0 h 5"/>
                    <a:gd name="T38" fmla="*/ 5 w 5"/>
                    <a:gd name="T39" fmla="*/ 5 h 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" h="5">
                      <a:moveTo>
                        <a:pt x="3" y="5"/>
                      </a:move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5" y="2"/>
                      </a:ln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40" name="Freeform 813"/>
                <p:cNvSpPr>
                  <a:spLocks noChangeAspect="1"/>
                </p:cNvSpPr>
                <p:nvPr/>
              </p:nvSpPr>
              <p:spPr bwMode="auto">
                <a:xfrm>
                  <a:off x="5462" y="1917"/>
                  <a:ext cx="8" cy="7"/>
                </a:xfrm>
                <a:custGeom>
                  <a:avLst/>
                  <a:gdLst>
                    <a:gd name="T0" fmla="*/ 2 w 8"/>
                    <a:gd name="T1" fmla="*/ 7 h 7"/>
                    <a:gd name="T2" fmla="*/ 2 w 8"/>
                    <a:gd name="T3" fmla="*/ 7 h 7"/>
                    <a:gd name="T4" fmla="*/ 8 w 8"/>
                    <a:gd name="T5" fmla="*/ 5 h 7"/>
                    <a:gd name="T6" fmla="*/ 8 w 8"/>
                    <a:gd name="T7" fmla="*/ 5 h 7"/>
                    <a:gd name="T8" fmla="*/ 8 w 8"/>
                    <a:gd name="T9" fmla="*/ 0 h 7"/>
                    <a:gd name="T10" fmla="*/ 5 w 8"/>
                    <a:gd name="T11" fmla="*/ 2 h 7"/>
                    <a:gd name="T12" fmla="*/ 0 w 8"/>
                    <a:gd name="T13" fmla="*/ 5 h 7"/>
                    <a:gd name="T14" fmla="*/ 0 w 8"/>
                    <a:gd name="T15" fmla="*/ 5 h 7"/>
                    <a:gd name="T16" fmla="*/ 2 w 8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7"/>
                    <a:gd name="T29" fmla="*/ 8 w 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7">
                      <a:moveTo>
                        <a:pt x="2" y="7"/>
                      </a:moveTo>
                      <a:lnTo>
                        <a:pt x="2" y="7"/>
                      </a:lnTo>
                      <a:lnTo>
                        <a:pt x="8" y="5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41" name="Freeform 814"/>
                <p:cNvSpPr>
                  <a:spLocks noChangeAspect="1"/>
                </p:cNvSpPr>
                <p:nvPr/>
              </p:nvSpPr>
              <p:spPr bwMode="auto">
                <a:xfrm>
                  <a:off x="5454" y="1898"/>
                  <a:ext cx="10" cy="26"/>
                </a:xfrm>
                <a:custGeom>
                  <a:avLst/>
                  <a:gdLst>
                    <a:gd name="T0" fmla="*/ 3 w 10"/>
                    <a:gd name="T1" fmla="*/ 0 h 26"/>
                    <a:gd name="T2" fmla="*/ 3 w 10"/>
                    <a:gd name="T3" fmla="*/ 0 h 26"/>
                    <a:gd name="T4" fmla="*/ 0 w 10"/>
                    <a:gd name="T5" fmla="*/ 8 h 26"/>
                    <a:gd name="T6" fmla="*/ 3 w 10"/>
                    <a:gd name="T7" fmla="*/ 16 h 26"/>
                    <a:gd name="T8" fmla="*/ 5 w 10"/>
                    <a:gd name="T9" fmla="*/ 24 h 26"/>
                    <a:gd name="T10" fmla="*/ 10 w 10"/>
                    <a:gd name="T11" fmla="*/ 26 h 26"/>
                    <a:gd name="T12" fmla="*/ 8 w 10"/>
                    <a:gd name="T13" fmla="*/ 24 h 26"/>
                    <a:gd name="T14" fmla="*/ 8 w 10"/>
                    <a:gd name="T15" fmla="*/ 21 h 26"/>
                    <a:gd name="T16" fmla="*/ 5 w 10"/>
                    <a:gd name="T17" fmla="*/ 13 h 26"/>
                    <a:gd name="T18" fmla="*/ 5 w 10"/>
                    <a:gd name="T19" fmla="*/ 8 h 26"/>
                    <a:gd name="T20" fmla="*/ 5 w 10"/>
                    <a:gd name="T21" fmla="*/ 6 h 26"/>
                    <a:gd name="T22" fmla="*/ 5 w 10"/>
                    <a:gd name="T23" fmla="*/ 6 h 26"/>
                    <a:gd name="T24" fmla="*/ 3 w 10"/>
                    <a:gd name="T25" fmla="*/ 0 h 2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26"/>
                    <a:gd name="T41" fmla="*/ 10 w 10"/>
                    <a:gd name="T42" fmla="*/ 26 h 2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2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8"/>
                      </a:lnTo>
                      <a:lnTo>
                        <a:pt x="3" y="16"/>
                      </a:lnTo>
                      <a:lnTo>
                        <a:pt x="5" y="24"/>
                      </a:lnTo>
                      <a:lnTo>
                        <a:pt x="10" y="26"/>
                      </a:lnTo>
                      <a:lnTo>
                        <a:pt x="8" y="24"/>
                      </a:lnTo>
                      <a:lnTo>
                        <a:pt x="8" y="21"/>
                      </a:lnTo>
                      <a:lnTo>
                        <a:pt x="5" y="13"/>
                      </a:lnTo>
                      <a:lnTo>
                        <a:pt x="5" y="8"/>
                      </a:lnTo>
                      <a:lnTo>
                        <a:pt x="5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42" name="Freeform 815"/>
                <p:cNvSpPr>
                  <a:spLocks noChangeAspect="1"/>
                </p:cNvSpPr>
                <p:nvPr/>
              </p:nvSpPr>
              <p:spPr bwMode="auto">
                <a:xfrm>
                  <a:off x="5457" y="1896"/>
                  <a:ext cx="23" cy="8"/>
                </a:xfrm>
                <a:custGeom>
                  <a:avLst/>
                  <a:gdLst>
                    <a:gd name="T0" fmla="*/ 23 w 23"/>
                    <a:gd name="T1" fmla="*/ 2 h 8"/>
                    <a:gd name="T2" fmla="*/ 23 w 23"/>
                    <a:gd name="T3" fmla="*/ 0 h 8"/>
                    <a:gd name="T4" fmla="*/ 13 w 23"/>
                    <a:gd name="T5" fmla="*/ 2 h 8"/>
                    <a:gd name="T6" fmla="*/ 0 w 23"/>
                    <a:gd name="T7" fmla="*/ 2 h 8"/>
                    <a:gd name="T8" fmla="*/ 2 w 23"/>
                    <a:gd name="T9" fmla="*/ 8 h 8"/>
                    <a:gd name="T10" fmla="*/ 13 w 23"/>
                    <a:gd name="T11" fmla="*/ 5 h 8"/>
                    <a:gd name="T12" fmla="*/ 23 w 23"/>
                    <a:gd name="T13" fmla="*/ 2 h 8"/>
                    <a:gd name="T14" fmla="*/ 20 w 23"/>
                    <a:gd name="T15" fmla="*/ 2 h 8"/>
                    <a:gd name="T16" fmla="*/ 23 w 23"/>
                    <a:gd name="T17" fmla="*/ 2 h 8"/>
                    <a:gd name="T18" fmla="*/ 23 w 23"/>
                    <a:gd name="T19" fmla="*/ 0 h 8"/>
                    <a:gd name="T20" fmla="*/ 23 w 23"/>
                    <a:gd name="T21" fmla="*/ 0 h 8"/>
                    <a:gd name="T22" fmla="*/ 23 w 23"/>
                    <a:gd name="T23" fmla="*/ 2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3"/>
                    <a:gd name="T37" fmla="*/ 0 h 8"/>
                    <a:gd name="T38" fmla="*/ 23 w 23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3" h="8">
                      <a:moveTo>
                        <a:pt x="23" y="2"/>
                      </a:moveTo>
                      <a:lnTo>
                        <a:pt x="23" y="0"/>
                      </a:lnTo>
                      <a:lnTo>
                        <a:pt x="13" y="2"/>
                      </a:lnTo>
                      <a:lnTo>
                        <a:pt x="0" y="2"/>
                      </a:lnTo>
                      <a:lnTo>
                        <a:pt x="2" y="8"/>
                      </a:lnTo>
                      <a:lnTo>
                        <a:pt x="13" y="5"/>
                      </a:lnTo>
                      <a:lnTo>
                        <a:pt x="23" y="2"/>
                      </a:lnTo>
                      <a:lnTo>
                        <a:pt x="20" y="2"/>
                      </a:lnTo>
                      <a:lnTo>
                        <a:pt x="23" y="2"/>
                      </a:lnTo>
                      <a:lnTo>
                        <a:pt x="23" y="0"/>
                      </a:lnTo>
                      <a:lnTo>
                        <a:pt x="23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43" name="Freeform 816"/>
                <p:cNvSpPr>
                  <a:spLocks noChangeAspect="1"/>
                </p:cNvSpPr>
                <p:nvPr/>
              </p:nvSpPr>
              <p:spPr bwMode="auto">
                <a:xfrm>
                  <a:off x="5451" y="1938"/>
                  <a:ext cx="24" cy="23"/>
                </a:xfrm>
                <a:custGeom>
                  <a:avLst/>
                  <a:gdLst>
                    <a:gd name="T0" fmla="*/ 21 w 24"/>
                    <a:gd name="T1" fmla="*/ 0 h 23"/>
                    <a:gd name="T2" fmla="*/ 24 w 24"/>
                    <a:gd name="T3" fmla="*/ 2 h 23"/>
                    <a:gd name="T4" fmla="*/ 24 w 24"/>
                    <a:gd name="T5" fmla="*/ 7 h 23"/>
                    <a:gd name="T6" fmla="*/ 8 w 24"/>
                    <a:gd name="T7" fmla="*/ 18 h 23"/>
                    <a:gd name="T8" fmla="*/ 0 w 24"/>
                    <a:gd name="T9" fmla="*/ 23 h 23"/>
                    <a:gd name="T10" fmla="*/ 0 w 24"/>
                    <a:gd name="T11" fmla="*/ 20 h 23"/>
                    <a:gd name="T12" fmla="*/ 3 w 24"/>
                    <a:gd name="T13" fmla="*/ 13 h 23"/>
                    <a:gd name="T14" fmla="*/ 6 w 24"/>
                    <a:gd name="T15" fmla="*/ 7 h 23"/>
                    <a:gd name="T16" fmla="*/ 11 w 24"/>
                    <a:gd name="T17" fmla="*/ 5 h 23"/>
                    <a:gd name="T18" fmla="*/ 16 w 24"/>
                    <a:gd name="T19" fmla="*/ 2 h 23"/>
                    <a:gd name="T20" fmla="*/ 21 w 24"/>
                    <a:gd name="T21" fmla="*/ 0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"/>
                    <a:gd name="T34" fmla="*/ 0 h 23"/>
                    <a:gd name="T35" fmla="*/ 24 w 24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" h="23">
                      <a:moveTo>
                        <a:pt x="21" y="0"/>
                      </a:moveTo>
                      <a:lnTo>
                        <a:pt x="24" y="2"/>
                      </a:lnTo>
                      <a:lnTo>
                        <a:pt x="24" y="7"/>
                      </a:lnTo>
                      <a:lnTo>
                        <a:pt x="8" y="18"/>
                      </a:lnTo>
                      <a:lnTo>
                        <a:pt x="0" y="23"/>
                      </a:lnTo>
                      <a:lnTo>
                        <a:pt x="0" y="20"/>
                      </a:lnTo>
                      <a:lnTo>
                        <a:pt x="3" y="13"/>
                      </a:lnTo>
                      <a:lnTo>
                        <a:pt x="6" y="7"/>
                      </a:lnTo>
                      <a:lnTo>
                        <a:pt x="11" y="5"/>
                      </a:lnTo>
                      <a:lnTo>
                        <a:pt x="16" y="2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44" name="Freeform 817"/>
                <p:cNvSpPr>
                  <a:spLocks noChangeAspect="1"/>
                </p:cNvSpPr>
                <p:nvPr/>
              </p:nvSpPr>
              <p:spPr bwMode="auto">
                <a:xfrm>
                  <a:off x="5470" y="1935"/>
                  <a:ext cx="7" cy="13"/>
                </a:xfrm>
                <a:custGeom>
                  <a:avLst/>
                  <a:gdLst>
                    <a:gd name="T0" fmla="*/ 5 w 7"/>
                    <a:gd name="T1" fmla="*/ 13 h 13"/>
                    <a:gd name="T2" fmla="*/ 5 w 7"/>
                    <a:gd name="T3" fmla="*/ 13 h 13"/>
                    <a:gd name="T4" fmla="*/ 7 w 7"/>
                    <a:gd name="T5" fmla="*/ 5 h 13"/>
                    <a:gd name="T6" fmla="*/ 5 w 7"/>
                    <a:gd name="T7" fmla="*/ 0 h 13"/>
                    <a:gd name="T8" fmla="*/ 0 w 7"/>
                    <a:gd name="T9" fmla="*/ 3 h 13"/>
                    <a:gd name="T10" fmla="*/ 2 w 7"/>
                    <a:gd name="T11" fmla="*/ 5 h 13"/>
                    <a:gd name="T12" fmla="*/ 2 w 7"/>
                    <a:gd name="T13" fmla="*/ 8 h 13"/>
                    <a:gd name="T14" fmla="*/ 2 w 7"/>
                    <a:gd name="T15" fmla="*/ 8 h 13"/>
                    <a:gd name="T16" fmla="*/ 5 w 7"/>
                    <a:gd name="T17" fmla="*/ 1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13"/>
                    <a:gd name="T29" fmla="*/ 7 w 7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13">
                      <a:moveTo>
                        <a:pt x="5" y="13"/>
                      </a:moveTo>
                      <a:lnTo>
                        <a:pt x="5" y="13"/>
                      </a:lnTo>
                      <a:lnTo>
                        <a:pt x="7" y="5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2" y="8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45" name="Freeform 818"/>
                <p:cNvSpPr>
                  <a:spLocks noChangeAspect="1"/>
                </p:cNvSpPr>
                <p:nvPr/>
              </p:nvSpPr>
              <p:spPr bwMode="auto">
                <a:xfrm>
                  <a:off x="5449" y="1943"/>
                  <a:ext cx="26" cy="21"/>
                </a:xfrm>
                <a:custGeom>
                  <a:avLst/>
                  <a:gdLst>
                    <a:gd name="T0" fmla="*/ 2 w 26"/>
                    <a:gd name="T1" fmla="*/ 21 h 21"/>
                    <a:gd name="T2" fmla="*/ 0 w 26"/>
                    <a:gd name="T3" fmla="*/ 21 h 21"/>
                    <a:gd name="T4" fmla="*/ 13 w 26"/>
                    <a:gd name="T5" fmla="*/ 15 h 21"/>
                    <a:gd name="T6" fmla="*/ 26 w 26"/>
                    <a:gd name="T7" fmla="*/ 5 h 21"/>
                    <a:gd name="T8" fmla="*/ 23 w 26"/>
                    <a:gd name="T9" fmla="*/ 0 h 21"/>
                    <a:gd name="T10" fmla="*/ 10 w 26"/>
                    <a:gd name="T11" fmla="*/ 10 h 21"/>
                    <a:gd name="T12" fmla="*/ 2 w 26"/>
                    <a:gd name="T13" fmla="*/ 15 h 21"/>
                    <a:gd name="T14" fmla="*/ 2 w 26"/>
                    <a:gd name="T15" fmla="*/ 15 h 21"/>
                    <a:gd name="T16" fmla="*/ 2 w 26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21"/>
                    <a:gd name="T29" fmla="*/ 26 w 26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21">
                      <a:moveTo>
                        <a:pt x="2" y="21"/>
                      </a:moveTo>
                      <a:lnTo>
                        <a:pt x="0" y="21"/>
                      </a:lnTo>
                      <a:lnTo>
                        <a:pt x="13" y="15"/>
                      </a:lnTo>
                      <a:lnTo>
                        <a:pt x="26" y="5"/>
                      </a:lnTo>
                      <a:lnTo>
                        <a:pt x="23" y="0"/>
                      </a:lnTo>
                      <a:lnTo>
                        <a:pt x="10" y="10"/>
                      </a:lnTo>
                      <a:lnTo>
                        <a:pt x="2" y="15"/>
                      </a:lnTo>
                      <a:lnTo>
                        <a:pt x="2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46" name="Freeform 819"/>
                <p:cNvSpPr>
                  <a:spLocks noChangeAspect="1"/>
                </p:cNvSpPr>
                <p:nvPr/>
              </p:nvSpPr>
              <p:spPr bwMode="auto">
                <a:xfrm>
                  <a:off x="5449" y="1940"/>
                  <a:ext cx="13" cy="24"/>
                </a:xfrm>
                <a:custGeom>
                  <a:avLst/>
                  <a:gdLst>
                    <a:gd name="T0" fmla="*/ 13 w 13"/>
                    <a:gd name="T1" fmla="*/ 0 h 24"/>
                    <a:gd name="T2" fmla="*/ 13 w 13"/>
                    <a:gd name="T3" fmla="*/ 0 h 24"/>
                    <a:gd name="T4" fmla="*/ 5 w 13"/>
                    <a:gd name="T5" fmla="*/ 5 h 24"/>
                    <a:gd name="T6" fmla="*/ 2 w 13"/>
                    <a:gd name="T7" fmla="*/ 11 h 24"/>
                    <a:gd name="T8" fmla="*/ 0 w 13"/>
                    <a:gd name="T9" fmla="*/ 18 h 24"/>
                    <a:gd name="T10" fmla="*/ 2 w 13"/>
                    <a:gd name="T11" fmla="*/ 24 h 24"/>
                    <a:gd name="T12" fmla="*/ 2 w 13"/>
                    <a:gd name="T13" fmla="*/ 18 h 24"/>
                    <a:gd name="T14" fmla="*/ 5 w 13"/>
                    <a:gd name="T15" fmla="*/ 18 h 24"/>
                    <a:gd name="T16" fmla="*/ 5 w 13"/>
                    <a:gd name="T17" fmla="*/ 13 h 24"/>
                    <a:gd name="T18" fmla="*/ 10 w 13"/>
                    <a:gd name="T19" fmla="*/ 8 h 24"/>
                    <a:gd name="T20" fmla="*/ 13 w 13"/>
                    <a:gd name="T21" fmla="*/ 5 h 24"/>
                    <a:gd name="T22" fmla="*/ 13 w 13"/>
                    <a:gd name="T23" fmla="*/ 5 h 24"/>
                    <a:gd name="T24" fmla="*/ 13 w 13"/>
                    <a:gd name="T25" fmla="*/ 0 h 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"/>
                    <a:gd name="T40" fmla="*/ 0 h 24"/>
                    <a:gd name="T41" fmla="*/ 13 w 13"/>
                    <a:gd name="T42" fmla="*/ 24 h 2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" h="24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5" y="5"/>
                      </a:lnTo>
                      <a:lnTo>
                        <a:pt x="2" y="11"/>
                      </a:lnTo>
                      <a:lnTo>
                        <a:pt x="0" y="18"/>
                      </a:lnTo>
                      <a:lnTo>
                        <a:pt x="2" y="24"/>
                      </a:lnTo>
                      <a:lnTo>
                        <a:pt x="2" y="18"/>
                      </a:lnTo>
                      <a:lnTo>
                        <a:pt x="5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3" y="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47" name="Freeform 820"/>
                <p:cNvSpPr>
                  <a:spLocks noChangeAspect="1"/>
                </p:cNvSpPr>
                <p:nvPr/>
              </p:nvSpPr>
              <p:spPr bwMode="auto">
                <a:xfrm>
                  <a:off x="5462" y="1935"/>
                  <a:ext cx="13" cy="10"/>
                </a:xfrm>
                <a:custGeom>
                  <a:avLst/>
                  <a:gdLst>
                    <a:gd name="T0" fmla="*/ 13 w 13"/>
                    <a:gd name="T1" fmla="*/ 0 h 10"/>
                    <a:gd name="T2" fmla="*/ 8 w 13"/>
                    <a:gd name="T3" fmla="*/ 3 h 10"/>
                    <a:gd name="T4" fmla="*/ 5 w 13"/>
                    <a:gd name="T5" fmla="*/ 5 h 10"/>
                    <a:gd name="T6" fmla="*/ 0 w 13"/>
                    <a:gd name="T7" fmla="*/ 5 h 10"/>
                    <a:gd name="T8" fmla="*/ 0 w 13"/>
                    <a:gd name="T9" fmla="*/ 10 h 10"/>
                    <a:gd name="T10" fmla="*/ 5 w 13"/>
                    <a:gd name="T11" fmla="*/ 8 h 10"/>
                    <a:gd name="T12" fmla="*/ 13 w 13"/>
                    <a:gd name="T13" fmla="*/ 3 h 10"/>
                    <a:gd name="T14" fmla="*/ 8 w 13"/>
                    <a:gd name="T15" fmla="*/ 3 h 10"/>
                    <a:gd name="T16" fmla="*/ 13 w 13"/>
                    <a:gd name="T17" fmla="*/ 0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0"/>
                    <a:gd name="T29" fmla="*/ 13 w 13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0">
                      <a:moveTo>
                        <a:pt x="13" y="0"/>
                      </a:move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8"/>
                      </a:lnTo>
                      <a:lnTo>
                        <a:pt x="13" y="3"/>
                      </a:lnTo>
                      <a:lnTo>
                        <a:pt x="8" y="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48" name="Freeform 821"/>
                <p:cNvSpPr>
                  <a:spLocks noChangeAspect="1"/>
                </p:cNvSpPr>
                <p:nvPr/>
              </p:nvSpPr>
              <p:spPr bwMode="auto">
                <a:xfrm>
                  <a:off x="5477" y="1791"/>
                  <a:ext cx="14" cy="21"/>
                </a:xfrm>
                <a:custGeom>
                  <a:avLst/>
                  <a:gdLst>
                    <a:gd name="T0" fmla="*/ 11 w 14"/>
                    <a:gd name="T1" fmla="*/ 21 h 21"/>
                    <a:gd name="T2" fmla="*/ 6 w 14"/>
                    <a:gd name="T3" fmla="*/ 21 h 21"/>
                    <a:gd name="T4" fmla="*/ 0 w 14"/>
                    <a:gd name="T5" fmla="*/ 16 h 21"/>
                    <a:gd name="T6" fmla="*/ 6 w 14"/>
                    <a:gd name="T7" fmla="*/ 8 h 21"/>
                    <a:gd name="T8" fmla="*/ 14 w 14"/>
                    <a:gd name="T9" fmla="*/ 3 h 21"/>
                    <a:gd name="T10" fmla="*/ 14 w 14"/>
                    <a:gd name="T11" fmla="*/ 0 h 21"/>
                    <a:gd name="T12" fmla="*/ 14 w 14"/>
                    <a:gd name="T13" fmla="*/ 5 h 21"/>
                    <a:gd name="T14" fmla="*/ 11 w 14"/>
                    <a:gd name="T15" fmla="*/ 13 h 21"/>
                    <a:gd name="T16" fmla="*/ 11 w 14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21"/>
                    <a:gd name="T29" fmla="*/ 14 w 14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21">
                      <a:moveTo>
                        <a:pt x="11" y="21"/>
                      </a:moveTo>
                      <a:lnTo>
                        <a:pt x="6" y="21"/>
                      </a:lnTo>
                      <a:lnTo>
                        <a:pt x="0" y="16"/>
                      </a:lnTo>
                      <a:lnTo>
                        <a:pt x="6" y="8"/>
                      </a:lnTo>
                      <a:lnTo>
                        <a:pt x="14" y="3"/>
                      </a:lnTo>
                      <a:lnTo>
                        <a:pt x="14" y="0"/>
                      </a:lnTo>
                      <a:lnTo>
                        <a:pt x="14" y="5"/>
                      </a:lnTo>
                      <a:lnTo>
                        <a:pt x="11" y="13"/>
                      </a:lnTo>
                      <a:lnTo>
                        <a:pt x="11" y="21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49" name="Freeform 822"/>
                <p:cNvSpPr>
                  <a:spLocks noChangeAspect="1"/>
                </p:cNvSpPr>
                <p:nvPr/>
              </p:nvSpPr>
              <p:spPr bwMode="auto">
                <a:xfrm>
                  <a:off x="5477" y="1807"/>
                  <a:ext cx="11" cy="8"/>
                </a:xfrm>
                <a:custGeom>
                  <a:avLst/>
                  <a:gdLst>
                    <a:gd name="T0" fmla="*/ 0 w 11"/>
                    <a:gd name="T1" fmla="*/ 0 h 8"/>
                    <a:gd name="T2" fmla="*/ 0 w 11"/>
                    <a:gd name="T3" fmla="*/ 0 h 8"/>
                    <a:gd name="T4" fmla="*/ 6 w 11"/>
                    <a:gd name="T5" fmla="*/ 5 h 8"/>
                    <a:gd name="T6" fmla="*/ 11 w 11"/>
                    <a:gd name="T7" fmla="*/ 8 h 8"/>
                    <a:gd name="T8" fmla="*/ 11 w 11"/>
                    <a:gd name="T9" fmla="*/ 3 h 8"/>
                    <a:gd name="T10" fmla="*/ 8 w 11"/>
                    <a:gd name="T11" fmla="*/ 3 h 8"/>
                    <a:gd name="T12" fmla="*/ 3 w 11"/>
                    <a:gd name="T13" fmla="*/ 0 h 8"/>
                    <a:gd name="T14" fmla="*/ 3 w 11"/>
                    <a:gd name="T15" fmla="*/ 0 h 8"/>
                    <a:gd name="T16" fmla="*/ 0 w 11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8"/>
                    <a:gd name="T29" fmla="*/ 11 w 11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1" y="8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50" name="Freeform 823"/>
                <p:cNvSpPr>
                  <a:spLocks noChangeAspect="1"/>
                </p:cNvSpPr>
                <p:nvPr/>
              </p:nvSpPr>
              <p:spPr bwMode="auto">
                <a:xfrm>
                  <a:off x="5477" y="1794"/>
                  <a:ext cx="14" cy="13"/>
                </a:xfrm>
                <a:custGeom>
                  <a:avLst/>
                  <a:gdLst>
                    <a:gd name="T0" fmla="*/ 11 w 14"/>
                    <a:gd name="T1" fmla="*/ 0 h 13"/>
                    <a:gd name="T2" fmla="*/ 11 w 14"/>
                    <a:gd name="T3" fmla="*/ 0 h 13"/>
                    <a:gd name="T4" fmla="*/ 6 w 14"/>
                    <a:gd name="T5" fmla="*/ 5 h 13"/>
                    <a:gd name="T6" fmla="*/ 0 w 14"/>
                    <a:gd name="T7" fmla="*/ 13 h 13"/>
                    <a:gd name="T8" fmla="*/ 3 w 14"/>
                    <a:gd name="T9" fmla="*/ 13 h 13"/>
                    <a:gd name="T10" fmla="*/ 8 w 14"/>
                    <a:gd name="T11" fmla="*/ 8 h 13"/>
                    <a:gd name="T12" fmla="*/ 14 w 14"/>
                    <a:gd name="T13" fmla="*/ 0 h 13"/>
                    <a:gd name="T14" fmla="*/ 14 w 14"/>
                    <a:gd name="T15" fmla="*/ 0 h 13"/>
                    <a:gd name="T16" fmla="*/ 11 w 14"/>
                    <a:gd name="T17" fmla="*/ 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13"/>
                    <a:gd name="T29" fmla="*/ 14 w 14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13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0" y="13"/>
                      </a:lnTo>
                      <a:lnTo>
                        <a:pt x="3" y="13"/>
                      </a:lnTo>
                      <a:lnTo>
                        <a:pt x="8" y="8"/>
                      </a:lnTo>
                      <a:lnTo>
                        <a:pt x="14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51" name="Freeform 824"/>
                <p:cNvSpPr>
                  <a:spLocks noChangeAspect="1"/>
                </p:cNvSpPr>
                <p:nvPr/>
              </p:nvSpPr>
              <p:spPr bwMode="auto">
                <a:xfrm>
                  <a:off x="5488" y="1791"/>
                  <a:ext cx="5" cy="8"/>
                </a:xfrm>
                <a:custGeom>
                  <a:avLst/>
                  <a:gdLst>
                    <a:gd name="T0" fmla="*/ 5 w 5"/>
                    <a:gd name="T1" fmla="*/ 8 h 8"/>
                    <a:gd name="T2" fmla="*/ 5 w 5"/>
                    <a:gd name="T3" fmla="*/ 8 h 8"/>
                    <a:gd name="T4" fmla="*/ 5 w 5"/>
                    <a:gd name="T5" fmla="*/ 0 h 8"/>
                    <a:gd name="T6" fmla="*/ 0 w 5"/>
                    <a:gd name="T7" fmla="*/ 3 h 8"/>
                    <a:gd name="T8" fmla="*/ 3 w 5"/>
                    <a:gd name="T9" fmla="*/ 3 h 8"/>
                    <a:gd name="T10" fmla="*/ 3 w 5"/>
                    <a:gd name="T11" fmla="*/ 3 h 8"/>
                    <a:gd name="T12" fmla="*/ 3 w 5"/>
                    <a:gd name="T13" fmla="*/ 5 h 8"/>
                    <a:gd name="T14" fmla="*/ 3 w 5"/>
                    <a:gd name="T15" fmla="*/ 5 h 8"/>
                    <a:gd name="T16" fmla="*/ 5 w 5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8"/>
                    <a:gd name="T29" fmla="*/ 5 w 5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8">
                      <a:moveTo>
                        <a:pt x="5" y="8"/>
                      </a:moveTo>
                      <a:lnTo>
                        <a:pt x="5" y="8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52" name="Freeform 825"/>
                <p:cNvSpPr>
                  <a:spLocks noChangeAspect="1"/>
                </p:cNvSpPr>
                <p:nvPr/>
              </p:nvSpPr>
              <p:spPr bwMode="auto">
                <a:xfrm>
                  <a:off x="5485" y="1796"/>
                  <a:ext cx="8" cy="19"/>
                </a:xfrm>
                <a:custGeom>
                  <a:avLst/>
                  <a:gdLst>
                    <a:gd name="T0" fmla="*/ 3 w 8"/>
                    <a:gd name="T1" fmla="*/ 19 h 19"/>
                    <a:gd name="T2" fmla="*/ 6 w 8"/>
                    <a:gd name="T3" fmla="*/ 14 h 19"/>
                    <a:gd name="T4" fmla="*/ 6 w 8"/>
                    <a:gd name="T5" fmla="*/ 8 h 19"/>
                    <a:gd name="T6" fmla="*/ 8 w 8"/>
                    <a:gd name="T7" fmla="*/ 3 h 19"/>
                    <a:gd name="T8" fmla="*/ 6 w 8"/>
                    <a:gd name="T9" fmla="*/ 0 h 19"/>
                    <a:gd name="T10" fmla="*/ 0 w 8"/>
                    <a:gd name="T11" fmla="*/ 8 h 19"/>
                    <a:gd name="T12" fmla="*/ 0 w 8"/>
                    <a:gd name="T13" fmla="*/ 16 h 19"/>
                    <a:gd name="T14" fmla="*/ 3 w 8"/>
                    <a:gd name="T15" fmla="*/ 14 h 19"/>
                    <a:gd name="T16" fmla="*/ 3 w 8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9"/>
                    <a:gd name="T29" fmla="*/ 8 w 8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9">
                      <a:moveTo>
                        <a:pt x="3" y="19"/>
                      </a:moveTo>
                      <a:lnTo>
                        <a:pt x="6" y="14"/>
                      </a:lnTo>
                      <a:lnTo>
                        <a:pt x="6" y="8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3" y="14"/>
                      </a:lnTo>
                      <a:lnTo>
                        <a:pt x="3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53" name="Freeform 826"/>
                <p:cNvSpPr>
                  <a:spLocks noChangeAspect="1"/>
                </p:cNvSpPr>
                <p:nvPr/>
              </p:nvSpPr>
              <p:spPr bwMode="auto">
                <a:xfrm>
                  <a:off x="5480" y="1841"/>
                  <a:ext cx="16" cy="3"/>
                </a:xfrm>
                <a:custGeom>
                  <a:avLst/>
                  <a:gdLst>
                    <a:gd name="T0" fmla="*/ 13 w 16"/>
                    <a:gd name="T1" fmla="*/ 3 h 3"/>
                    <a:gd name="T2" fmla="*/ 5 w 16"/>
                    <a:gd name="T3" fmla="*/ 3 h 3"/>
                    <a:gd name="T4" fmla="*/ 0 w 16"/>
                    <a:gd name="T5" fmla="*/ 3 h 3"/>
                    <a:gd name="T6" fmla="*/ 0 w 16"/>
                    <a:gd name="T7" fmla="*/ 0 h 3"/>
                    <a:gd name="T8" fmla="*/ 0 w 16"/>
                    <a:gd name="T9" fmla="*/ 0 h 3"/>
                    <a:gd name="T10" fmla="*/ 3 w 16"/>
                    <a:gd name="T11" fmla="*/ 0 h 3"/>
                    <a:gd name="T12" fmla="*/ 11 w 16"/>
                    <a:gd name="T13" fmla="*/ 0 h 3"/>
                    <a:gd name="T14" fmla="*/ 16 w 16"/>
                    <a:gd name="T15" fmla="*/ 0 h 3"/>
                    <a:gd name="T16" fmla="*/ 13 w 16"/>
                    <a:gd name="T17" fmla="*/ 3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3"/>
                    <a:gd name="T29" fmla="*/ 16 w 16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3">
                      <a:moveTo>
                        <a:pt x="13" y="3"/>
                      </a:move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54" name="Freeform 827"/>
                <p:cNvSpPr>
                  <a:spLocks noChangeAspect="1"/>
                </p:cNvSpPr>
                <p:nvPr/>
              </p:nvSpPr>
              <p:spPr bwMode="auto">
                <a:xfrm>
                  <a:off x="5477" y="1841"/>
                  <a:ext cx="16" cy="5"/>
                </a:xfrm>
                <a:custGeom>
                  <a:avLst/>
                  <a:gdLst>
                    <a:gd name="T0" fmla="*/ 0 w 16"/>
                    <a:gd name="T1" fmla="*/ 3 h 5"/>
                    <a:gd name="T2" fmla="*/ 0 w 16"/>
                    <a:gd name="T3" fmla="*/ 3 h 5"/>
                    <a:gd name="T4" fmla="*/ 8 w 16"/>
                    <a:gd name="T5" fmla="*/ 5 h 5"/>
                    <a:gd name="T6" fmla="*/ 16 w 16"/>
                    <a:gd name="T7" fmla="*/ 5 h 5"/>
                    <a:gd name="T8" fmla="*/ 16 w 16"/>
                    <a:gd name="T9" fmla="*/ 0 h 5"/>
                    <a:gd name="T10" fmla="*/ 8 w 16"/>
                    <a:gd name="T11" fmla="*/ 3 h 5"/>
                    <a:gd name="T12" fmla="*/ 3 w 16"/>
                    <a:gd name="T13" fmla="*/ 3 h 5"/>
                    <a:gd name="T14" fmla="*/ 3 w 16"/>
                    <a:gd name="T15" fmla="*/ 3 h 5"/>
                    <a:gd name="T16" fmla="*/ 0 w 16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5"/>
                    <a:gd name="T29" fmla="*/ 16 w 16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5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8" y="3"/>
                      </a:lnTo>
                      <a:lnTo>
                        <a:pt x="3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55" name="Freeform 828"/>
                <p:cNvSpPr>
                  <a:spLocks noChangeAspect="1"/>
                </p:cNvSpPr>
                <p:nvPr/>
              </p:nvSpPr>
              <p:spPr bwMode="auto">
                <a:xfrm>
                  <a:off x="5477" y="1838"/>
                  <a:ext cx="6" cy="6"/>
                </a:xfrm>
                <a:custGeom>
                  <a:avLst/>
                  <a:gdLst>
                    <a:gd name="T0" fmla="*/ 3 w 6"/>
                    <a:gd name="T1" fmla="*/ 0 h 6"/>
                    <a:gd name="T2" fmla="*/ 3 w 6"/>
                    <a:gd name="T3" fmla="*/ 0 h 6"/>
                    <a:gd name="T4" fmla="*/ 0 w 6"/>
                    <a:gd name="T5" fmla="*/ 3 h 6"/>
                    <a:gd name="T6" fmla="*/ 0 w 6"/>
                    <a:gd name="T7" fmla="*/ 6 h 6"/>
                    <a:gd name="T8" fmla="*/ 3 w 6"/>
                    <a:gd name="T9" fmla="*/ 6 h 6"/>
                    <a:gd name="T10" fmla="*/ 6 w 6"/>
                    <a:gd name="T11" fmla="*/ 6 h 6"/>
                    <a:gd name="T12" fmla="*/ 6 w 6"/>
                    <a:gd name="T13" fmla="*/ 6 h 6"/>
                    <a:gd name="T14" fmla="*/ 3 w 6"/>
                    <a:gd name="T15" fmla="*/ 6 h 6"/>
                    <a:gd name="T16" fmla="*/ 3 w 6"/>
                    <a:gd name="T17" fmla="*/ 0 h 6"/>
                    <a:gd name="T18" fmla="*/ 3 w 6"/>
                    <a:gd name="T19" fmla="*/ 0 h 6"/>
                    <a:gd name="T20" fmla="*/ 3 w 6"/>
                    <a:gd name="T21" fmla="*/ 0 h 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"/>
                    <a:gd name="T34" fmla="*/ 0 h 6"/>
                    <a:gd name="T35" fmla="*/ 6 w 6"/>
                    <a:gd name="T36" fmla="*/ 6 h 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" h="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56" name="Freeform 829"/>
                <p:cNvSpPr>
                  <a:spLocks noChangeAspect="1"/>
                </p:cNvSpPr>
                <p:nvPr/>
              </p:nvSpPr>
              <p:spPr bwMode="auto">
                <a:xfrm>
                  <a:off x="5480" y="1838"/>
                  <a:ext cx="13" cy="6"/>
                </a:xfrm>
                <a:custGeom>
                  <a:avLst/>
                  <a:gdLst>
                    <a:gd name="T0" fmla="*/ 11 w 13"/>
                    <a:gd name="T1" fmla="*/ 0 h 6"/>
                    <a:gd name="T2" fmla="*/ 11 w 13"/>
                    <a:gd name="T3" fmla="*/ 0 h 6"/>
                    <a:gd name="T4" fmla="*/ 3 w 13"/>
                    <a:gd name="T5" fmla="*/ 3 h 6"/>
                    <a:gd name="T6" fmla="*/ 0 w 13"/>
                    <a:gd name="T7" fmla="*/ 0 h 6"/>
                    <a:gd name="T8" fmla="*/ 0 w 13"/>
                    <a:gd name="T9" fmla="*/ 6 h 6"/>
                    <a:gd name="T10" fmla="*/ 3 w 13"/>
                    <a:gd name="T11" fmla="*/ 6 h 6"/>
                    <a:gd name="T12" fmla="*/ 13 w 13"/>
                    <a:gd name="T13" fmla="*/ 6 h 6"/>
                    <a:gd name="T14" fmla="*/ 13 w 13"/>
                    <a:gd name="T15" fmla="*/ 6 h 6"/>
                    <a:gd name="T16" fmla="*/ 11 w 13"/>
                    <a:gd name="T17" fmla="*/ 0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6"/>
                    <a:gd name="T29" fmla="*/ 13 w 13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6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13" y="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57" name="Freeform 830"/>
                <p:cNvSpPr>
                  <a:spLocks noChangeAspect="1"/>
                </p:cNvSpPr>
                <p:nvPr/>
              </p:nvSpPr>
              <p:spPr bwMode="auto">
                <a:xfrm>
                  <a:off x="5491" y="1838"/>
                  <a:ext cx="5" cy="8"/>
                </a:xfrm>
                <a:custGeom>
                  <a:avLst/>
                  <a:gdLst>
                    <a:gd name="T0" fmla="*/ 2 w 5"/>
                    <a:gd name="T1" fmla="*/ 8 h 8"/>
                    <a:gd name="T2" fmla="*/ 2 w 5"/>
                    <a:gd name="T3" fmla="*/ 8 h 8"/>
                    <a:gd name="T4" fmla="*/ 5 w 5"/>
                    <a:gd name="T5" fmla="*/ 3 h 8"/>
                    <a:gd name="T6" fmla="*/ 0 w 5"/>
                    <a:gd name="T7" fmla="*/ 0 h 8"/>
                    <a:gd name="T8" fmla="*/ 2 w 5"/>
                    <a:gd name="T9" fmla="*/ 6 h 8"/>
                    <a:gd name="T10" fmla="*/ 2 w 5"/>
                    <a:gd name="T11" fmla="*/ 6 h 8"/>
                    <a:gd name="T12" fmla="*/ 0 w 5"/>
                    <a:gd name="T13" fmla="*/ 3 h 8"/>
                    <a:gd name="T14" fmla="*/ 2 w 5"/>
                    <a:gd name="T15" fmla="*/ 3 h 8"/>
                    <a:gd name="T16" fmla="*/ 2 w 5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8"/>
                    <a:gd name="T29" fmla="*/ 5 w 5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8">
                      <a:moveTo>
                        <a:pt x="2" y="8"/>
                      </a:moveTo>
                      <a:lnTo>
                        <a:pt x="2" y="8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58" name="Freeform 831"/>
                <p:cNvSpPr>
                  <a:spLocks noChangeAspect="1"/>
                </p:cNvSpPr>
                <p:nvPr/>
              </p:nvSpPr>
              <p:spPr bwMode="auto">
                <a:xfrm>
                  <a:off x="5543" y="1867"/>
                  <a:ext cx="15" cy="16"/>
                </a:xfrm>
                <a:custGeom>
                  <a:avLst/>
                  <a:gdLst>
                    <a:gd name="T0" fmla="*/ 2 w 15"/>
                    <a:gd name="T1" fmla="*/ 3 h 16"/>
                    <a:gd name="T2" fmla="*/ 0 w 15"/>
                    <a:gd name="T3" fmla="*/ 5 h 16"/>
                    <a:gd name="T4" fmla="*/ 0 w 15"/>
                    <a:gd name="T5" fmla="*/ 10 h 16"/>
                    <a:gd name="T6" fmla="*/ 2 w 15"/>
                    <a:gd name="T7" fmla="*/ 13 h 16"/>
                    <a:gd name="T8" fmla="*/ 2 w 15"/>
                    <a:gd name="T9" fmla="*/ 13 h 16"/>
                    <a:gd name="T10" fmla="*/ 5 w 15"/>
                    <a:gd name="T11" fmla="*/ 16 h 16"/>
                    <a:gd name="T12" fmla="*/ 10 w 15"/>
                    <a:gd name="T13" fmla="*/ 13 h 16"/>
                    <a:gd name="T14" fmla="*/ 15 w 15"/>
                    <a:gd name="T15" fmla="*/ 8 h 16"/>
                    <a:gd name="T16" fmla="*/ 13 w 15"/>
                    <a:gd name="T17" fmla="*/ 0 h 16"/>
                    <a:gd name="T18" fmla="*/ 8 w 15"/>
                    <a:gd name="T19" fmla="*/ 0 h 16"/>
                    <a:gd name="T20" fmla="*/ 2 w 15"/>
                    <a:gd name="T21" fmla="*/ 3 h 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"/>
                    <a:gd name="T34" fmla="*/ 0 h 16"/>
                    <a:gd name="T35" fmla="*/ 15 w 15"/>
                    <a:gd name="T36" fmla="*/ 16 h 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" h="16">
                      <a:moveTo>
                        <a:pt x="2" y="3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2" y="13"/>
                      </a:lnTo>
                      <a:lnTo>
                        <a:pt x="5" y="16"/>
                      </a:lnTo>
                      <a:lnTo>
                        <a:pt x="10" y="13"/>
                      </a:lnTo>
                      <a:lnTo>
                        <a:pt x="15" y="8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59" name="Freeform 832"/>
                <p:cNvSpPr>
                  <a:spLocks noChangeAspect="1"/>
                </p:cNvSpPr>
                <p:nvPr/>
              </p:nvSpPr>
              <p:spPr bwMode="auto">
                <a:xfrm>
                  <a:off x="5543" y="1870"/>
                  <a:ext cx="5" cy="7"/>
                </a:xfrm>
                <a:custGeom>
                  <a:avLst/>
                  <a:gdLst>
                    <a:gd name="T0" fmla="*/ 2 w 5"/>
                    <a:gd name="T1" fmla="*/ 5 h 7"/>
                    <a:gd name="T2" fmla="*/ 2 w 5"/>
                    <a:gd name="T3" fmla="*/ 5 h 7"/>
                    <a:gd name="T4" fmla="*/ 2 w 5"/>
                    <a:gd name="T5" fmla="*/ 5 h 7"/>
                    <a:gd name="T6" fmla="*/ 5 w 5"/>
                    <a:gd name="T7" fmla="*/ 2 h 7"/>
                    <a:gd name="T8" fmla="*/ 2 w 5"/>
                    <a:gd name="T9" fmla="*/ 0 h 7"/>
                    <a:gd name="T10" fmla="*/ 0 w 5"/>
                    <a:gd name="T11" fmla="*/ 2 h 7"/>
                    <a:gd name="T12" fmla="*/ 0 w 5"/>
                    <a:gd name="T13" fmla="*/ 7 h 7"/>
                    <a:gd name="T14" fmla="*/ 0 w 5"/>
                    <a:gd name="T15" fmla="*/ 7 h 7"/>
                    <a:gd name="T16" fmla="*/ 2 w 5"/>
                    <a:gd name="T17" fmla="*/ 5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7"/>
                    <a:gd name="T29" fmla="*/ 5 w 5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7">
                      <a:moveTo>
                        <a:pt x="2" y="5"/>
                      </a:moveTo>
                      <a:lnTo>
                        <a:pt x="2" y="5"/>
                      </a:lnTo>
                      <a:lnTo>
                        <a:pt x="5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7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60" name="Freeform 833"/>
                <p:cNvSpPr>
                  <a:spLocks noChangeAspect="1"/>
                </p:cNvSpPr>
                <p:nvPr/>
              </p:nvSpPr>
              <p:spPr bwMode="auto">
                <a:xfrm>
                  <a:off x="5543" y="1875"/>
                  <a:ext cx="5" cy="8"/>
                </a:xfrm>
                <a:custGeom>
                  <a:avLst/>
                  <a:gdLst>
                    <a:gd name="T0" fmla="*/ 2 w 5"/>
                    <a:gd name="T1" fmla="*/ 5 h 8"/>
                    <a:gd name="T2" fmla="*/ 5 w 5"/>
                    <a:gd name="T3" fmla="*/ 5 h 8"/>
                    <a:gd name="T4" fmla="*/ 5 w 5"/>
                    <a:gd name="T5" fmla="*/ 5 h 8"/>
                    <a:gd name="T6" fmla="*/ 2 w 5"/>
                    <a:gd name="T7" fmla="*/ 0 h 8"/>
                    <a:gd name="T8" fmla="*/ 0 w 5"/>
                    <a:gd name="T9" fmla="*/ 2 h 8"/>
                    <a:gd name="T10" fmla="*/ 0 w 5"/>
                    <a:gd name="T11" fmla="*/ 8 h 8"/>
                    <a:gd name="T12" fmla="*/ 0 w 5"/>
                    <a:gd name="T13" fmla="*/ 5 h 8"/>
                    <a:gd name="T14" fmla="*/ 2 w 5"/>
                    <a:gd name="T15" fmla="*/ 8 h 8"/>
                    <a:gd name="T16" fmla="*/ 0 w 5"/>
                    <a:gd name="T17" fmla="*/ 5 h 8"/>
                    <a:gd name="T18" fmla="*/ 0 w 5"/>
                    <a:gd name="T19" fmla="*/ 8 h 8"/>
                    <a:gd name="T20" fmla="*/ 2 w 5"/>
                    <a:gd name="T21" fmla="*/ 8 h 8"/>
                    <a:gd name="T22" fmla="*/ 2 w 5"/>
                    <a:gd name="T23" fmla="*/ 5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"/>
                    <a:gd name="T37" fmla="*/ 0 h 8"/>
                    <a:gd name="T38" fmla="*/ 5 w 5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" h="8">
                      <a:moveTo>
                        <a:pt x="2" y="5"/>
                      </a:moveTo>
                      <a:lnTo>
                        <a:pt x="5" y="5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8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61" name="Freeform 834"/>
                <p:cNvSpPr>
                  <a:spLocks noChangeAspect="1"/>
                </p:cNvSpPr>
                <p:nvPr/>
              </p:nvSpPr>
              <p:spPr bwMode="auto">
                <a:xfrm>
                  <a:off x="5545" y="1880"/>
                  <a:ext cx="11" cy="3"/>
                </a:xfrm>
                <a:custGeom>
                  <a:avLst/>
                  <a:gdLst>
                    <a:gd name="T0" fmla="*/ 8 w 11"/>
                    <a:gd name="T1" fmla="*/ 0 h 3"/>
                    <a:gd name="T2" fmla="*/ 8 w 11"/>
                    <a:gd name="T3" fmla="*/ 0 h 3"/>
                    <a:gd name="T4" fmla="*/ 3 w 11"/>
                    <a:gd name="T5" fmla="*/ 0 h 3"/>
                    <a:gd name="T6" fmla="*/ 0 w 11"/>
                    <a:gd name="T7" fmla="*/ 0 h 3"/>
                    <a:gd name="T8" fmla="*/ 0 w 11"/>
                    <a:gd name="T9" fmla="*/ 3 h 3"/>
                    <a:gd name="T10" fmla="*/ 3 w 11"/>
                    <a:gd name="T11" fmla="*/ 3 h 3"/>
                    <a:gd name="T12" fmla="*/ 11 w 11"/>
                    <a:gd name="T13" fmla="*/ 3 h 3"/>
                    <a:gd name="T14" fmla="*/ 11 w 11"/>
                    <a:gd name="T15" fmla="*/ 3 h 3"/>
                    <a:gd name="T16" fmla="*/ 8 w 11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"/>
                    <a:gd name="T29" fmla="*/ 11 w 11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11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62" name="Freeform 835"/>
                <p:cNvSpPr>
                  <a:spLocks noChangeAspect="1"/>
                </p:cNvSpPr>
                <p:nvPr/>
              </p:nvSpPr>
              <p:spPr bwMode="auto">
                <a:xfrm>
                  <a:off x="5553" y="1864"/>
                  <a:ext cx="5" cy="19"/>
                </a:xfrm>
                <a:custGeom>
                  <a:avLst/>
                  <a:gdLst>
                    <a:gd name="T0" fmla="*/ 3 w 5"/>
                    <a:gd name="T1" fmla="*/ 3 h 19"/>
                    <a:gd name="T2" fmla="*/ 3 w 5"/>
                    <a:gd name="T3" fmla="*/ 3 h 19"/>
                    <a:gd name="T4" fmla="*/ 3 w 5"/>
                    <a:gd name="T5" fmla="*/ 11 h 19"/>
                    <a:gd name="T6" fmla="*/ 0 w 5"/>
                    <a:gd name="T7" fmla="*/ 16 h 19"/>
                    <a:gd name="T8" fmla="*/ 3 w 5"/>
                    <a:gd name="T9" fmla="*/ 19 h 19"/>
                    <a:gd name="T10" fmla="*/ 5 w 5"/>
                    <a:gd name="T11" fmla="*/ 11 h 19"/>
                    <a:gd name="T12" fmla="*/ 5 w 5"/>
                    <a:gd name="T13" fmla="*/ 0 h 19"/>
                    <a:gd name="T14" fmla="*/ 5 w 5"/>
                    <a:gd name="T15" fmla="*/ 0 h 19"/>
                    <a:gd name="T16" fmla="*/ 3 w 5"/>
                    <a:gd name="T17" fmla="*/ 3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9"/>
                    <a:gd name="T29" fmla="*/ 5 w 5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9">
                      <a:moveTo>
                        <a:pt x="3" y="3"/>
                      </a:moveTo>
                      <a:lnTo>
                        <a:pt x="3" y="3"/>
                      </a:lnTo>
                      <a:lnTo>
                        <a:pt x="3" y="11"/>
                      </a:lnTo>
                      <a:lnTo>
                        <a:pt x="0" y="16"/>
                      </a:lnTo>
                      <a:lnTo>
                        <a:pt x="3" y="19"/>
                      </a:lnTo>
                      <a:lnTo>
                        <a:pt x="5" y="11"/>
                      </a:lnTo>
                      <a:lnTo>
                        <a:pt x="5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63" name="Freeform 836"/>
                <p:cNvSpPr>
                  <a:spLocks noChangeAspect="1"/>
                </p:cNvSpPr>
                <p:nvPr/>
              </p:nvSpPr>
              <p:spPr bwMode="auto">
                <a:xfrm>
                  <a:off x="5545" y="1864"/>
                  <a:ext cx="13" cy="8"/>
                </a:xfrm>
                <a:custGeom>
                  <a:avLst/>
                  <a:gdLst>
                    <a:gd name="T0" fmla="*/ 3 w 13"/>
                    <a:gd name="T1" fmla="*/ 8 h 8"/>
                    <a:gd name="T2" fmla="*/ 3 w 13"/>
                    <a:gd name="T3" fmla="*/ 8 h 8"/>
                    <a:gd name="T4" fmla="*/ 6 w 13"/>
                    <a:gd name="T5" fmla="*/ 6 h 8"/>
                    <a:gd name="T6" fmla="*/ 11 w 13"/>
                    <a:gd name="T7" fmla="*/ 3 h 8"/>
                    <a:gd name="T8" fmla="*/ 13 w 13"/>
                    <a:gd name="T9" fmla="*/ 0 h 8"/>
                    <a:gd name="T10" fmla="*/ 6 w 13"/>
                    <a:gd name="T11" fmla="*/ 0 h 8"/>
                    <a:gd name="T12" fmla="*/ 0 w 13"/>
                    <a:gd name="T13" fmla="*/ 6 h 8"/>
                    <a:gd name="T14" fmla="*/ 0 w 13"/>
                    <a:gd name="T15" fmla="*/ 6 h 8"/>
                    <a:gd name="T16" fmla="*/ 3 w 13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8"/>
                    <a:gd name="T29" fmla="*/ 13 w 13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8">
                      <a:moveTo>
                        <a:pt x="3" y="8"/>
                      </a:moveTo>
                      <a:lnTo>
                        <a:pt x="3" y="8"/>
                      </a:lnTo>
                      <a:lnTo>
                        <a:pt x="6" y="6"/>
                      </a:lnTo>
                      <a:lnTo>
                        <a:pt x="11" y="3"/>
                      </a:lnTo>
                      <a:lnTo>
                        <a:pt x="13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64" name="Freeform 837"/>
                <p:cNvSpPr>
                  <a:spLocks noChangeAspect="1"/>
                </p:cNvSpPr>
                <p:nvPr/>
              </p:nvSpPr>
              <p:spPr bwMode="auto">
                <a:xfrm>
                  <a:off x="5483" y="1846"/>
                  <a:ext cx="23" cy="34"/>
                </a:xfrm>
                <a:custGeom>
                  <a:avLst/>
                  <a:gdLst>
                    <a:gd name="T0" fmla="*/ 23 w 23"/>
                    <a:gd name="T1" fmla="*/ 34 h 34"/>
                    <a:gd name="T2" fmla="*/ 15 w 23"/>
                    <a:gd name="T3" fmla="*/ 34 h 34"/>
                    <a:gd name="T4" fmla="*/ 0 w 23"/>
                    <a:gd name="T5" fmla="*/ 34 h 34"/>
                    <a:gd name="T6" fmla="*/ 0 w 23"/>
                    <a:gd name="T7" fmla="*/ 18 h 34"/>
                    <a:gd name="T8" fmla="*/ 5 w 23"/>
                    <a:gd name="T9" fmla="*/ 3 h 34"/>
                    <a:gd name="T10" fmla="*/ 5 w 23"/>
                    <a:gd name="T11" fmla="*/ 3 h 34"/>
                    <a:gd name="T12" fmla="*/ 10 w 23"/>
                    <a:gd name="T13" fmla="*/ 0 h 34"/>
                    <a:gd name="T14" fmla="*/ 18 w 23"/>
                    <a:gd name="T15" fmla="*/ 16 h 34"/>
                    <a:gd name="T16" fmla="*/ 23 w 23"/>
                    <a:gd name="T17" fmla="*/ 34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3"/>
                    <a:gd name="T28" fmla="*/ 0 h 34"/>
                    <a:gd name="T29" fmla="*/ 23 w 23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3" h="34">
                      <a:moveTo>
                        <a:pt x="23" y="34"/>
                      </a:moveTo>
                      <a:lnTo>
                        <a:pt x="15" y="34"/>
                      </a:lnTo>
                      <a:lnTo>
                        <a:pt x="0" y="34"/>
                      </a:lnTo>
                      <a:lnTo>
                        <a:pt x="0" y="18"/>
                      </a:lnTo>
                      <a:lnTo>
                        <a:pt x="5" y="3"/>
                      </a:lnTo>
                      <a:lnTo>
                        <a:pt x="10" y="0"/>
                      </a:lnTo>
                      <a:lnTo>
                        <a:pt x="18" y="16"/>
                      </a:lnTo>
                      <a:lnTo>
                        <a:pt x="23" y="34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65" name="Freeform 838"/>
                <p:cNvSpPr>
                  <a:spLocks noChangeAspect="1"/>
                </p:cNvSpPr>
                <p:nvPr/>
              </p:nvSpPr>
              <p:spPr bwMode="auto">
                <a:xfrm>
                  <a:off x="5483" y="1877"/>
                  <a:ext cx="26" cy="6"/>
                </a:xfrm>
                <a:custGeom>
                  <a:avLst/>
                  <a:gdLst>
                    <a:gd name="T0" fmla="*/ 0 w 26"/>
                    <a:gd name="T1" fmla="*/ 6 h 6"/>
                    <a:gd name="T2" fmla="*/ 0 w 26"/>
                    <a:gd name="T3" fmla="*/ 6 h 6"/>
                    <a:gd name="T4" fmla="*/ 15 w 26"/>
                    <a:gd name="T5" fmla="*/ 6 h 6"/>
                    <a:gd name="T6" fmla="*/ 26 w 26"/>
                    <a:gd name="T7" fmla="*/ 3 h 6"/>
                    <a:gd name="T8" fmla="*/ 23 w 26"/>
                    <a:gd name="T9" fmla="*/ 0 h 6"/>
                    <a:gd name="T10" fmla="*/ 15 w 26"/>
                    <a:gd name="T11" fmla="*/ 3 h 6"/>
                    <a:gd name="T12" fmla="*/ 2 w 26"/>
                    <a:gd name="T13" fmla="*/ 3 h 6"/>
                    <a:gd name="T14" fmla="*/ 2 w 26"/>
                    <a:gd name="T15" fmla="*/ 3 h 6"/>
                    <a:gd name="T16" fmla="*/ 0 w 26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6"/>
                    <a:gd name="T29" fmla="*/ 26 w 26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5" y="6"/>
                      </a:lnTo>
                      <a:lnTo>
                        <a:pt x="26" y="3"/>
                      </a:lnTo>
                      <a:lnTo>
                        <a:pt x="23" y="0"/>
                      </a:lnTo>
                      <a:lnTo>
                        <a:pt x="15" y="3"/>
                      </a:lnTo>
                      <a:lnTo>
                        <a:pt x="2" y="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66" name="Freeform 839"/>
                <p:cNvSpPr>
                  <a:spLocks noChangeAspect="1"/>
                </p:cNvSpPr>
                <p:nvPr/>
              </p:nvSpPr>
              <p:spPr bwMode="auto">
                <a:xfrm>
                  <a:off x="5480" y="1846"/>
                  <a:ext cx="8" cy="37"/>
                </a:xfrm>
                <a:custGeom>
                  <a:avLst/>
                  <a:gdLst>
                    <a:gd name="T0" fmla="*/ 5 w 8"/>
                    <a:gd name="T1" fmla="*/ 0 h 37"/>
                    <a:gd name="T2" fmla="*/ 5 w 8"/>
                    <a:gd name="T3" fmla="*/ 3 h 37"/>
                    <a:gd name="T4" fmla="*/ 0 w 8"/>
                    <a:gd name="T5" fmla="*/ 18 h 37"/>
                    <a:gd name="T6" fmla="*/ 3 w 8"/>
                    <a:gd name="T7" fmla="*/ 37 h 37"/>
                    <a:gd name="T8" fmla="*/ 5 w 8"/>
                    <a:gd name="T9" fmla="*/ 34 h 37"/>
                    <a:gd name="T10" fmla="*/ 5 w 8"/>
                    <a:gd name="T11" fmla="*/ 18 h 37"/>
                    <a:gd name="T12" fmla="*/ 8 w 8"/>
                    <a:gd name="T13" fmla="*/ 3 h 37"/>
                    <a:gd name="T14" fmla="*/ 8 w 8"/>
                    <a:gd name="T15" fmla="*/ 5 h 37"/>
                    <a:gd name="T16" fmla="*/ 5 w 8"/>
                    <a:gd name="T17" fmla="*/ 0 h 37"/>
                    <a:gd name="T18" fmla="*/ 5 w 8"/>
                    <a:gd name="T19" fmla="*/ 0 h 37"/>
                    <a:gd name="T20" fmla="*/ 5 w 8"/>
                    <a:gd name="T21" fmla="*/ 3 h 37"/>
                    <a:gd name="T22" fmla="*/ 5 w 8"/>
                    <a:gd name="T23" fmla="*/ 0 h 3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37"/>
                    <a:gd name="T38" fmla="*/ 8 w 8"/>
                    <a:gd name="T39" fmla="*/ 37 h 3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37">
                      <a:moveTo>
                        <a:pt x="5" y="0"/>
                      </a:moveTo>
                      <a:lnTo>
                        <a:pt x="5" y="3"/>
                      </a:lnTo>
                      <a:lnTo>
                        <a:pt x="0" y="18"/>
                      </a:lnTo>
                      <a:lnTo>
                        <a:pt x="3" y="37"/>
                      </a:lnTo>
                      <a:lnTo>
                        <a:pt x="5" y="34"/>
                      </a:lnTo>
                      <a:lnTo>
                        <a:pt x="5" y="18"/>
                      </a:lnTo>
                      <a:lnTo>
                        <a:pt x="8" y="3"/>
                      </a:lnTo>
                      <a:lnTo>
                        <a:pt x="8" y="5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67" name="Freeform 840"/>
                <p:cNvSpPr>
                  <a:spLocks noChangeAspect="1"/>
                </p:cNvSpPr>
                <p:nvPr/>
              </p:nvSpPr>
              <p:spPr bwMode="auto">
                <a:xfrm>
                  <a:off x="5485" y="1844"/>
                  <a:ext cx="8" cy="7"/>
                </a:xfrm>
                <a:custGeom>
                  <a:avLst/>
                  <a:gdLst>
                    <a:gd name="T0" fmla="*/ 6 w 8"/>
                    <a:gd name="T1" fmla="*/ 0 h 7"/>
                    <a:gd name="T2" fmla="*/ 6 w 8"/>
                    <a:gd name="T3" fmla="*/ 0 h 7"/>
                    <a:gd name="T4" fmla="*/ 3 w 8"/>
                    <a:gd name="T5" fmla="*/ 2 h 7"/>
                    <a:gd name="T6" fmla="*/ 0 w 8"/>
                    <a:gd name="T7" fmla="*/ 2 h 7"/>
                    <a:gd name="T8" fmla="*/ 3 w 8"/>
                    <a:gd name="T9" fmla="*/ 7 h 7"/>
                    <a:gd name="T10" fmla="*/ 6 w 8"/>
                    <a:gd name="T11" fmla="*/ 5 h 7"/>
                    <a:gd name="T12" fmla="*/ 8 w 8"/>
                    <a:gd name="T13" fmla="*/ 5 h 7"/>
                    <a:gd name="T14" fmla="*/ 8 w 8"/>
                    <a:gd name="T15" fmla="*/ 5 h 7"/>
                    <a:gd name="T16" fmla="*/ 6 w 8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7"/>
                    <a:gd name="T29" fmla="*/ 8 w 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7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3" y="7"/>
                      </a:lnTo>
                      <a:lnTo>
                        <a:pt x="6" y="5"/>
                      </a:lnTo>
                      <a:lnTo>
                        <a:pt x="8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68" name="Freeform 841"/>
                <p:cNvSpPr>
                  <a:spLocks noChangeAspect="1"/>
                </p:cNvSpPr>
                <p:nvPr/>
              </p:nvSpPr>
              <p:spPr bwMode="auto">
                <a:xfrm>
                  <a:off x="5491" y="1844"/>
                  <a:ext cx="18" cy="36"/>
                </a:xfrm>
                <a:custGeom>
                  <a:avLst/>
                  <a:gdLst>
                    <a:gd name="T0" fmla="*/ 18 w 18"/>
                    <a:gd name="T1" fmla="*/ 36 h 36"/>
                    <a:gd name="T2" fmla="*/ 18 w 18"/>
                    <a:gd name="T3" fmla="*/ 33 h 36"/>
                    <a:gd name="T4" fmla="*/ 13 w 18"/>
                    <a:gd name="T5" fmla="*/ 18 h 36"/>
                    <a:gd name="T6" fmla="*/ 0 w 18"/>
                    <a:gd name="T7" fmla="*/ 0 h 36"/>
                    <a:gd name="T8" fmla="*/ 2 w 18"/>
                    <a:gd name="T9" fmla="*/ 5 h 36"/>
                    <a:gd name="T10" fmla="*/ 7 w 18"/>
                    <a:gd name="T11" fmla="*/ 18 h 36"/>
                    <a:gd name="T12" fmla="*/ 15 w 18"/>
                    <a:gd name="T13" fmla="*/ 36 h 36"/>
                    <a:gd name="T14" fmla="*/ 15 w 18"/>
                    <a:gd name="T15" fmla="*/ 33 h 36"/>
                    <a:gd name="T16" fmla="*/ 18 w 18"/>
                    <a:gd name="T17" fmla="*/ 36 h 36"/>
                    <a:gd name="T18" fmla="*/ 18 w 18"/>
                    <a:gd name="T19" fmla="*/ 36 h 36"/>
                    <a:gd name="T20" fmla="*/ 18 w 18"/>
                    <a:gd name="T21" fmla="*/ 33 h 36"/>
                    <a:gd name="T22" fmla="*/ 18 w 18"/>
                    <a:gd name="T23" fmla="*/ 36 h 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8"/>
                    <a:gd name="T37" fmla="*/ 0 h 36"/>
                    <a:gd name="T38" fmla="*/ 18 w 18"/>
                    <a:gd name="T39" fmla="*/ 36 h 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8" h="36">
                      <a:moveTo>
                        <a:pt x="18" y="36"/>
                      </a:moveTo>
                      <a:lnTo>
                        <a:pt x="18" y="33"/>
                      </a:lnTo>
                      <a:lnTo>
                        <a:pt x="13" y="18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7" y="18"/>
                      </a:lnTo>
                      <a:lnTo>
                        <a:pt x="15" y="36"/>
                      </a:lnTo>
                      <a:lnTo>
                        <a:pt x="15" y="33"/>
                      </a:lnTo>
                      <a:lnTo>
                        <a:pt x="18" y="36"/>
                      </a:lnTo>
                      <a:lnTo>
                        <a:pt x="18" y="33"/>
                      </a:lnTo>
                      <a:lnTo>
                        <a:pt x="18" y="3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69" name="Freeform 842"/>
                <p:cNvSpPr>
                  <a:spLocks noChangeAspect="1"/>
                </p:cNvSpPr>
                <p:nvPr/>
              </p:nvSpPr>
              <p:spPr bwMode="auto">
                <a:xfrm>
                  <a:off x="5506" y="1877"/>
                  <a:ext cx="55" cy="40"/>
                </a:xfrm>
                <a:custGeom>
                  <a:avLst/>
                  <a:gdLst>
                    <a:gd name="T0" fmla="*/ 8 w 55"/>
                    <a:gd name="T1" fmla="*/ 40 h 40"/>
                    <a:gd name="T2" fmla="*/ 5 w 55"/>
                    <a:gd name="T3" fmla="*/ 24 h 40"/>
                    <a:gd name="T4" fmla="*/ 0 w 55"/>
                    <a:gd name="T5" fmla="*/ 6 h 40"/>
                    <a:gd name="T6" fmla="*/ 11 w 55"/>
                    <a:gd name="T7" fmla="*/ 8 h 40"/>
                    <a:gd name="T8" fmla="*/ 16 w 55"/>
                    <a:gd name="T9" fmla="*/ 6 h 40"/>
                    <a:gd name="T10" fmla="*/ 21 w 55"/>
                    <a:gd name="T11" fmla="*/ 3 h 40"/>
                    <a:gd name="T12" fmla="*/ 26 w 55"/>
                    <a:gd name="T13" fmla="*/ 0 h 40"/>
                    <a:gd name="T14" fmla="*/ 29 w 55"/>
                    <a:gd name="T15" fmla="*/ 0 h 40"/>
                    <a:gd name="T16" fmla="*/ 32 w 55"/>
                    <a:gd name="T17" fmla="*/ 0 h 40"/>
                    <a:gd name="T18" fmla="*/ 39 w 55"/>
                    <a:gd name="T19" fmla="*/ 3 h 40"/>
                    <a:gd name="T20" fmla="*/ 47 w 55"/>
                    <a:gd name="T21" fmla="*/ 11 h 40"/>
                    <a:gd name="T22" fmla="*/ 55 w 55"/>
                    <a:gd name="T23" fmla="*/ 27 h 40"/>
                    <a:gd name="T24" fmla="*/ 55 w 55"/>
                    <a:gd name="T25" fmla="*/ 34 h 40"/>
                    <a:gd name="T26" fmla="*/ 47 w 55"/>
                    <a:gd name="T27" fmla="*/ 34 h 40"/>
                    <a:gd name="T28" fmla="*/ 32 w 55"/>
                    <a:gd name="T29" fmla="*/ 32 h 40"/>
                    <a:gd name="T30" fmla="*/ 24 w 55"/>
                    <a:gd name="T31" fmla="*/ 32 h 40"/>
                    <a:gd name="T32" fmla="*/ 16 w 55"/>
                    <a:gd name="T33" fmla="*/ 32 h 40"/>
                    <a:gd name="T34" fmla="*/ 11 w 55"/>
                    <a:gd name="T35" fmla="*/ 34 h 40"/>
                    <a:gd name="T36" fmla="*/ 8 w 55"/>
                    <a:gd name="T37" fmla="*/ 40 h 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"/>
                    <a:gd name="T58" fmla="*/ 0 h 40"/>
                    <a:gd name="T59" fmla="*/ 55 w 55"/>
                    <a:gd name="T60" fmla="*/ 40 h 4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" h="40">
                      <a:moveTo>
                        <a:pt x="8" y="40"/>
                      </a:moveTo>
                      <a:lnTo>
                        <a:pt x="5" y="24"/>
                      </a:lnTo>
                      <a:lnTo>
                        <a:pt x="0" y="6"/>
                      </a:lnTo>
                      <a:lnTo>
                        <a:pt x="11" y="8"/>
                      </a:lnTo>
                      <a:lnTo>
                        <a:pt x="16" y="6"/>
                      </a:lnTo>
                      <a:lnTo>
                        <a:pt x="21" y="3"/>
                      </a:lnTo>
                      <a:lnTo>
                        <a:pt x="26" y="0"/>
                      </a:lnTo>
                      <a:lnTo>
                        <a:pt x="29" y="0"/>
                      </a:lnTo>
                      <a:lnTo>
                        <a:pt x="32" y="0"/>
                      </a:lnTo>
                      <a:lnTo>
                        <a:pt x="39" y="3"/>
                      </a:lnTo>
                      <a:lnTo>
                        <a:pt x="47" y="11"/>
                      </a:lnTo>
                      <a:lnTo>
                        <a:pt x="55" y="27"/>
                      </a:lnTo>
                      <a:lnTo>
                        <a:pt x="55" y="34"/>
                      </a:lnTo>
                      <a:lnTo>
                        <a:pt x="47" y="34"/>
                      </a:lnTo>
                      <a:lnTo>
                        <a:pt x="32" y="32"/>
                      </a:lnTo>
                      <a:lnTo>
                        <a:pt x="24" y="32"/>
                      </a:lnTo>
                      <a:lnTo>
                        <a:pt x="16" y="32"/>
                      </a:lnTo>
                      <a:lnTo>
                        <a:pt x="11" y="34"/>
                      </a:lnTo>
                      <a:lnTo>
                        <a:pt x="8" y="40"/>
                      </a:lnTo>
                      <a:close/>
                    </a:path>
                  </a:pathLst>
                </a:custGeom>
                <a:solidFill>
                  <a:srgbClr val="4176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70" name="Freeform 843"/>
                <p:cNvSpPr>
                  <a:spLocks noChangeAspect="1"/>
                </p:cNvSpPr>
                <p:nvPr/>
              </p:nvSpPr>
              <p:spPr bwMode="auto">
                <a:xfrm>
                  <a:off x="5506" y="1883"/>
                  <a:ext cx="8" cy="34"/>
                </a:xfrm>
                <a:custGeom>
                  <a:avLst/>
                  <a:gdLst>
                    <a:gd name="T0" fmla="*/ 0 w 8"/>
                    <a:gd name="T1" fmla="*/ 0 h 34"/>
                    <a:gd name="T2" fmla="*/ 0 w 8"/>
                    <a:gd name="T3" fmla="*/ 2 h 34"/>
                    <a:gd name="T4" fmla="*/ 5 w 8"/>
                    <a:gd name="T5" fmla="*/ 18 h 34"/>
                    <a:gd name="T6" fmla="*/ 5 w 8"/>
                    <a:gd name="T7" fmla="*/ 34 h 34"/>
                    <a:gd name="T8" fmla="*/ 8 w 8"/>
                    <a:gd name="T9" fmla="*/ 34 h 34"/>
                    <a:gd name="T10" fmla="*/ 8 w 8"/>
                    <a:gd name="T11" fmla="*/ 18 h 34"/>
                    <a:gd name="T12" fmla="*/ 0 w 8"/>
                    <a:gd name="T13" fmla="*/ 0 h 34"/>
                    <a:gd name="T14" fmla="*/ 0 w 8"/>
                    <a:gd name="T15" fmla="*/ 2 h 34"/>
                    <a:gd name="T16" fmla="*/ 0 w 8"/>
                    <a:gd name="T17" fmla="*/ 0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34"/>
                    <a:gd name="T29" fmla="*/ 8 w 8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3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5" y="18"/>
                      </a:lnTo>
                      <a:lnTo>
                        <a:pt x="5" y="34"/>
                      </a:lnTo>
                      <a:lnTo>
                        <a:pt x="8" y="34"/>
                      </a:lnTo>
                      <a:lnTo>
                        <a:pt x="8" y="18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71" name="Freeform 844"/>
                <p:cNvSpPr>
                  <a:spLocks noChangeAspect="1"/>
                </p:cNvSpPr>
                <p:nvPr/>
              </p:nvSpPr>
              <p:spPr bwMode="auto">
                <a:xfrm>
                  <a:off x="5506" y="1875"/>
                  <a:ext cx="47" cy="16"/>
                </a:xfrm>
                <a:custGeom>
                  <a:avLst/>
                  <a:gdLst>
                    <a:gd name="T0" fmla="*/ 47 w 47"/>
                    <a:gd name="T1" fmla="*/ 13 h 16"/>
                    <a:gd name="T2" fmla="*/ 47 w 47"/>
                    <a:gd name="T3" fmla="*/ 13 h 16"/>
                    <a:gd name="T4" fmla="*/ 39 w 47"/>
                    <a:gd name="T5" fmla="*/ 5 h 16"/>
                    <a:gd name="T6" fmla="*/ 34 w 47"/>
                    <a:gd name="T7" fmla="*/ 0 h 16"/>
                    <a:gd name="T8" fmla="*/ 29 w 47"/>
                    <a:gd name="T9" fmla="*/ 0 h 16"/>
                    <a:gd name="T10" fmla="*/ 24 w 47"/>
                    <a:gd name="T11" fmla="*/ 2 h 16"/>
                    <a:gd name="T12" fmla="*/ 21 w 47"/>
                    <a:gd name="T13" fmla="*/ 5 h 16"/>
                    <a:gd name="T14" fmla="*/ 16 w 47"/>
                    <a:gd name="T15" fmla="*/ 8 h 16"/>
                    <a:gd name="T16" fmla="*/ 11 w 47"/>
                    <a:gd name="T17" fmla="*/ 8 h 16"/>
                    <a:gd name="T18" fmla="*/ 0 w 47"/>
                    <a:gd name="T19" fmla="*/ 8 h 16"/>
                    <a:gd name="T20" fmla="*/ 0 w 47"/>
                    <a:gd name="T21" fmla="*/ 10 h 16"/>
                    <a:gd name="T22" fmla="*/ 11 w 47"/>
                    <a:gd name="T23" fmla="*/ 13 h 16"/>
                    <a:gd name="T24" fmla="*/ 18 w 47"/>
                    <a:gd name="T25" fmla="*/ 10 h 16"/>
                    <a:gd name="T26" fmla="*/ 24 w 47"/>
                    <a:gd name="T27" fmla="*/ 8 h 16"/>
                    <a:gd name="T28" fmla="*/ 26 w 47"/>
                    <a:gd name="T29" fmla="*/ 5 h 16"/>
                    <a:gd name="T30" fmla="*/ 29 w 47"/>
                    <a:gd name="T31" fmla="*/ 5 h 16"/>
                    <a:gd name="T32" fmla="*/ 32 w 47"/>
                    <a:gd name="T33" fmla="*/ 5 h 16"/>
                    <a:gd name="T34" fmla="*/ 37 w 47"/>
                    <a:gd name="T35" fmla="*/ 8 h 16"/>
                    <a:gd name="T36" fmla="*/ 45 w 47"/>
                    <a:gd name="T37" fmla="*/ 16 h 16"/>
                    <a:gd name="T38" fmla="*/ 45 w 47"/>
                    <a:gd name="T39" fmla="*/ 16 h 16"/>
                    <a:gd name="T40" fmla="*/ 47 w 47"/>
                    <a:gd name="T41" fmla="*/ 13 h 1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7"/>
                    <a:gd name="T64" fmla="*/ 0 h 16"/>
                    <a:gd name="T65" fmla="*/ 47 w 47"/>
                    <a:gd name="T66" fmla="*/ 16 h 1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7" h="16">
                      <a:moveTo>
                        <a:pt x="47" y="13"/>
                      </a:moveTo>
                      <a:lnTo>
                        <a:pt x="47" y="13"/>
                      </a:lnTo>
                      <a:lnTo>
                        <a:pt x="39" y="5"/>
                      </a:ln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4" y="2"/>
                      </a:lnTo>
                      <a:lnTo>
                        <a:pt x="21" y="5"/>
                      </a:lnTo>
                      <a:lnTo>
                        <a:pt x="16" y="8"/>
                      </a:lnTo>
                      <a:lnTo>
                        <a:pt x="11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11" y="13"/>
                      </a:lnTo>
                      <a:lnTo>
                        <a:pt x="18" y="10"/>
                      </a:lnTo>
                      <a:lnTo>
                        <a:pt x="24" y="8"/>
                      </a:lnTo>
                      <a:lnTo>
                        <a:pt x="26" y="5"/>
                      </a:lnTo>
                      <a:lnTo>
                        <a:pt x="29" y="5"/>
                      </a:lnTo>
                      <a:lnTo>
                        <a:pt x="32" y="5"/>
                      </a:lnTo>
                      <a:lnTo>
                        <a:pt x="37" y="8"/>
                      </a:lnTo>
                      <a:lnTo>
                        <a:pt x="45" y="16"/>
                      </a:lnTo>
                      <a:lnTo>
                        <a:pt x="47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72" name="Freeform 845"/>
                <p:cNvSpPr>
                  <a:spLocks noChangeAspect="1"/>
                </p:cNvSpPr>
                <p:nvPr/>
              </p:nvSpPr>
              <p:spPr bwMode="auto">
                <a:xfrm>
                  <a:off x="5551" y="1888"/>
                  <a:ext cx="13" cy="26"/>
                </a:xfrm>
                <a:custGeom>
                  <a:avLst/>
                  <a:gdLst>
                    <a:gd name="T0" fmla="*/ 10 w 13"/>
                    <a:gd name="T1" fmla="*/ 26 h 26"/>
                    <a:gd name="T2" fmla="*/ 13 w 13"/>
                    <a:gd name="T3" fmla="*/ 23 h 26"/>
                    <a:gd name="T4" fmla="*/ 10 w 13"/>
                    <a:gd name="T5" fmla="*/ 16 h 26"/>
                    <a:gd name="T6" fmla="*/ 2 w 13"/>
                    <a:gd name="T7" fmla="*/ 0 h 26"/>
                    <a:gd name="T8" fmla="*/ 0 w 13"/>
                    <a:gd name="T9" fmla="*/ 3 h 26"/>
                    <a:gd name="T10" fmla="*/ 7 w 13"/>
                    <a:gd name="T11" fmla="*/ 16 h 26"/>
                    <a:gd name="T12" fmla="*/ 7 w 13"/>
                    <a:gd name="T13" fmla="*/ 23 h 26"/>
                    <a:gd name="T14" fmla="*/ 10 w 13"/>
                    <a:gd name="T15" fmla="*/ 21 h 26"/>
                    <a:gd name="T16" fmla="*/ 10 w 13"/>
                    <a:gd name="T17" fmla="*/ 26 h 26"/>
                    <a:gd name="T18" fmla="*/ 10 w 13"/>
                    <a:gd name="T19" fmla="*/ 26 h 26"/>
                    <a:gd name="T20" fmla="*/ 13 w 13"/>
                    <a:gd name="T21" fmla="*/ 23 h 26"/>
                    <a:gd name="T22" fmla="*/ 10 w 13"/>
                    <a:gd name="T23" fmla="*/ 26 h 2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26"/>
                    <a:gd name="T38" fmla="*/ 13 w 13"/>
                    <a:gd name="T39" fmla="*/ 26 h 2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26">
                      <a:moveTo>
                        <a:pt x="10" y="26"/>
                      </a:moveTo>
                      <a:lnTo>
                        <a:pt x="13" y="23"/>
                      </a:lnTo>
                      <a:lnTo>
                        <a:pt x="10" y="16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7" y="16"/>
                      </a:lnTo>
                      <a:lnTo>
                        <a:pt x="7" y="23"/>
                      </a:lnTo>
                      <a:lnTo>
                        <a:pt x="10" y="21"/>
                      </a:lnTo>
                      <a:lnTo>
                        <a:pt x="10" y="26"/>
                      </a:lnTo>
                      <a:lnTo>
                        <a:pt x="13" y="23"/>
                      </a:lnTo>
                      <a:lnTo>
                        <a:pt x="10" y="2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73" name="Freeform 846"/>
                <p:cNvSpPr>
                  <a:spLocks noChangeAspect="1"/>
                </p:cNvSpPr>
                <p:nvPr/>
              </p:nvSpPr>
              <p:spPr bwMode="auto">
                <a:xfrm>
                  <a:off x="5511" y="1906"/>
                  <a:ext cx="50" cy="11"/>
                </a:xfrm>
                <a:custGeom>
                  <a:avLst/>
                  <a:gdLst>
                    <a:gd name="T0" fmla="*/ 0 w 50"/>
                    <a:gd name="T1" fmla="*/ 11 h 11"/>
                    <a:gd name="T2" fmla="*/ 3 w 50"/>
                    <a:gd name="T3" fmla="*/ 11 h 11"/>
                    <a:gd name="T4" fmla="*/ 6 w 50"/>
                    <a:gd name="T5" fmla="*/ 8 h 11"/>
                    <a:gd name="T6" fmla="*/ 11 w 50"/>
                    <a:gd name="T7" fmla="*/ 5 h 11"/>
                    <a:gd name="T8" fmla="*/ 19 w 50"/>
                    <a:gd name="T9" fmla="*/ 5 h 11"/>
                    <a:gd name="T10" fmla="*/ 27 w 50"/>
                    <a:gd name="T11" fmla="*/ 5 h 11"/>
                    <a:gd name="T12" fmla="*/ 42 w 50"/>
                    <a:gd name="T13" fmla="*/ 5 h 11"/>
                    <a:gd name="T14" fmla="*/ 50 w 50"/>
                    <a:gd name="T15" fmla="*/ 8 h 11"/>
                    <a:gd name="T16" fmla="*/ 50 w 50"/>
                    <a:gd name="T17" fmla="*/ 3 h 11"/>
                    <a:gd name="T18" fmla="*/ 42 w 50"/>
                    <a:gd name="T19" fmla="*/ 3 h 11"/>
                    <a:gd name="T20" fmla="*/ 27 w 50"/>
                    <a:gd name="T21" fmla="*/ 0 h 11"/>
                    <a:gd name="T22" fmla="*/ 16 w 50"/>
                    <a:gd name="T23" fmla="*/ 0 h 11"/>
                    <a:gd name="T24" fmla="*/ 8 w 50"/>
                    <a:gd name="T25" fmla="*/ 3 h 11"/>
                    <a:gd name="T26" fmla="*/ 3 w 50"/>
                    <a:gd name="T27" fmla="*/ 5 h 11"/>
                    <a:gd name="T28" fmla="*/ 0 w 50"/>
                    <a:gd name="T29" fmla="*/ 11 h 11"/>
                    <a:gd name="T30" fmla="*/ 3 w 50"/>
                    <a:gd name="T31" fmla="*/ 11 h 11"/>
                    <a:gd name="T32" fmla="*/ 0 w 50"/>
                    <a:gd name="T33" fmla="*/ 11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0"/>
                    <a:gd name="T52" fmla="*/ 0 h 11"/>
                    <a:gd name="T53" fmla="*/ 50 w 50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0" h="11">
                      <a:moveTo>
                        <a:pt x="0" y="11"/>
                      </a:move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11" y="5"/>
                      </a:lnTo>
                      <a:lnTo>
                        <a:pt x="19" y="5"/>
                      </a:lnTo>
                      <a:lnTo>
                        <a:pt x="27" y="5"/>
                      </a:lnTo>
                      <a:lnTo>
                        <a:pt x="42" y="5"/>
                      </a:lnTo>
                      <a:lnTo>
                        <a:pt x="50" y="8"/>
                      </a:lnTo>
                      <a:lnTo>
                        <a:pt x="50" y="3"/>
                      </a:lnTo>
                      <a:lnTo>
                        <a:pt x="42" y="3"/>
                      </a:lnTo>
                      <a:lnTo>
                        <a:pt x="27" y="0"/>
                      </a:lnTo>
                      <a:lnTo>
                        <a:pt x="16" y="0"/>
                      </a:lnTo>
                      <a:lnTo>
                        <a:pt x="8" y="3"/>
                      </a:lnTo>
                      <a:lnTo>
                        <a:pt x="3" y="5"/>
                      </a:lnTo>
                      <a:lnTo>
                        <a:pt x="0" y="11"/>
                      </a:lnTo>
                      <a:lnTo>
                        <a:pt x="3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74" name="Freeform 847"/>
                <p:cNvSpPr>
                  <a:spLocks noChangeAspect="1"/>
                </p:cNvSpPr>
                <p:nvPr/>
              </p:nvSpPr>
              <p:spPr bwMode="auto">
                <a:xfrm>
                  <a:off x="5472" y="1919"/>
                  <a:ext cx="5" cy="19"/>
                </a:xfrm>
                <a:custGeom>
                  <a:avLst/>
                  <a:gdLst>
                    <a:gd name="T0" fmla="*/ 0 w 5"/>
                    <a:gd name="T1" fmla="*/ 19 h 19"/>
                    <a:gd name="T2" fmla="*/ 3 w 5"/>
                    <a:gd name="T3" fmla="*/ 13 h 19"/>
                    <a:gd name="T4" fmla="*/ 5 w 5"/>
                    <a:gd name="T5" fmla="*/ 0 h 19"/>
                    <a:gd name="T6" fmla="*/ 3 w 5"/>
                    <a:gd name="T7" fmla="*/ 5 h 19"/>
                    <a:gd name="T8" fmla="*/ 0 w 5"/>
                    <a:gd name="T9" fmla="*/ 19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9"/>
                    <a:gd name="T17" fmla="*/ 5 w 5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9">
                      <a:moveTo>
                        <a:pt x="0" y="19"/>
                      </a:moveTo>
                      <a:lnTo>
                        <a:pt x="3" y="13"/>
                      </a:lnTo>
                      <a:lnTo>
                        <a:pt x="5" y="0"/>
                      </a:lnTo>
                      <a:lnTo>
                        <a:pt x="3" y="5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75" name="Freeform 848"/>
                <p:cNvSpPr>
                  <a:spLocks noChangeAspect="1"/>
                </p:cNvSpPr>
                <p:nvPr/>
              </p:nvSpPr>
              <p:spPr bwMode="auto">
                <a:xfrm>
                  <a:off x="5470" y="1919"/>
                  <a:ext cx="10" cy="19"/>
                </a:xfrm>
                <a:custGeom>
                  <a:avLst/>
                  <a:gdLst>
                    <a:gd name="T0" fmla="*/ 5 w 10"/>
                    <a:gd name="T1" fmla="*/ 0 h 19"/>
                    <a:gd name="T2" fmla="*/ 5 w 10"/>
                    <a:gd name="T3" fmla="*/ 0 h 19"/>
                    <a:gd name="T4" fmla="*/ 2 w 10"/>
                    <a:gd name="T5" fmla="*/ 11 h 19"/>
                    <a:gd name="T6" fmla="*/ 0 w 10"/>
                    <a:gd name="T7" fmla="*/ 19 h 19"/>
                    <a:gd name="T8" fmla="*/ 2 w 10"/>
                    <a:gd name="T9" fmla="*/ 19 h 19"/>
                    <a:gd name="T10" fmla="*/ 7 w 10"/>
                    <a:gd name="T11" fmla="*/ 13 h 19"/>
                    <a:gd name="T12" fmla="*/ 10 w 10"/>
                    <a:gd name="T13" fmla="*/ 0 h 19"/>
                    <a:gd name="T14" fmla="*/ 10 w 10"/>
                    <a:gd name="T15" fmla="*/ 0 h 19"/>
                    <a:gd name="T16" fmla="*/ 5 w 10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19"/>
                    <a:gd name="T29" fmla="*/ 10 w 10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19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2" y="11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7" y="13"/>
                      </a:lnTo>
                      <a:lnTo>
                        <a:pt x="1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76" name="Freeform 849"/>
                <p:cNvSpPr>
                  <a:spLocks noChangeAspect="1"/>
                </p:cNvSpPr>
                <p:nvPr/>
              </p:nvSpPr>
              <p:spPr bwMode="auto">
                <a:xfrm>
                  <a:off x="5470" y="1919"/>
                  <a:ext cx="10" cy="21"/>
                </a:xfrm>
                <a:custGeom>
                  <a:avLst/>
                  <a:gdLst>
                    <a:gd name="T0" fmla="*/ 0 w 10"/>
                    <a:gd name="T1" fmla="*/ 19 h 21"/>
                    <a:gd name="T2" fmla="*/ 2 w 10"/>
                    <a:gd name="T3" fmla="*/ 21 h 21"/>
                    <a:gd name="T4" fmla="*/ 7 w 10"/>
                    <a:gd name="T5" fmla="*/ 5 h 21"/>
                    <a:gd name="T6" fmla="*/ 5 w 10"/>
                    <a:gd name="T7" fmla="*/ 0 h 21"/>
                    <a:gd name="T8" fmla="*/ 10 w 10"/>
                    <a:gd name="T9" fmla="*/ 0 h 21"/>
                    <a:gd name="T10" fmla="*/ 2 w 10"/>
                    <a:gd name="T11" fmla="*/ 5 h 21"/>
                    <a:gd name="T12" fmla="*/ 0 w 10"/>
                    <a:gd name="T13" fmla="*/ 16 h 21"/>
                    <a:gd name="T14" fmla="*/ 2 w 10"/>
                    <a:gd name="T15" fmla="*/ 19 h 21"/>
                    <a:gd name="T16" fmla="*/ 0 w 10"/>
                    <a:gd name="T17" fmla="*/ 19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21"/>
                    <a:gd name="T29" fmla="*/ 10 w 10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21">
                      <a:moveTo>
                        <a:pt x="0" y="19"/>
                      </a:moveTo>
                      <a:lnTo>
                        <a:pt x="2" y="21"/>
                      </a:lnTo>
                      <a:lnTo>
                        <a:pt x="7" y="5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6"/>
                      </a:lnTo>
                      <a:lnTo>
                        <a:pt x="2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77" name="Freeform 850"/>
                <p:cNvSpPr>
                  <a:spLocks noChangeAspect="1"/>
                </p:cNvSpPr>
                <p:nvPr/>
              </p:nvSpPr>
              <p:spPr bwMode="auto">
                <a:xfrm>
                  <a:off x="5527" y="1906"/>
                  <a:ext cx="34" cy="11"/>
                </a:xfrm>
                <a:custGeom>
                  <a:avLst/>
                  <a:gdLst>
                    <a:gd name="T0" fmla="*/ 0 w 34"/>
                    <a:gd name="T1" fmla="*/ 3 h 11"/>
                    <a:gd name="T2" fmla="*/ 8 w 34"/>
                    <a:gd name="T3" fmla="*/ 0 h 11"/>
                    <a:gd name="T4" fmla="*/ 18 w 34"/>
                    <a:gd name="T5" fmla="*/ 0 h 11"/>
                    <a:gd name="T6" fmla="*/ 24 w 34"/>
                    <a:gd name="T7" fmla="*/ 5 h 11"/>
                    <a:gd name="T8" fmla="*/ 29 w 34"/>
                    <a:gd name="T9" fmla="*/ 11 h 11"/>
                    <a:gd name="T10" fmla="*/ 31 w 34"/>
                    <a:gd name="T11" fmla="*/ 8 h 11"/>
                    <a:gd name="T12" fmla="*/ 34 w 34"/>
                    <a:gd name="T13" fmla="*/ 5 h 11"/>
                    <a:gd name="T14" fmla="*/ 31 w 34"/>
                    <a:gd name="T15" fmla="*/ 5 h 11"/>
                    <a:gd name="T16" fmla="*/ 26 w 34"/>
                    <a:gd name="T17" fmla="*/ 3 h 11"/>
                    <a:gd name="T18" fmla="*/ 21 w 34"/>
                    <a:gd name="T19" fmla="*/ 0 h 11"/>
                    <a:gd name="T20" fmla="*/ 16 w 34"/>
                    <a:gd name="T21" fmla="*/ 0 h 11"/>
                    <a:gd name="T22" fmla="*/ 8 w 34"/>
                    <a:gd name="T23" fmla="*/ 0 h 11"/>
                    <a:gd name="T24" fmla="*/ 3 w 34"/>
                    <a:gd name="T25" fmla="*/ 3 h 11"/>
                    <a:gd name="T26" fmla="*/ 0 w 34"/>
                    <a:gd name="T27" fmla="*/ 3 h 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4"/>
                    <a:gd name="T43" fmla="*/ 0 h 11"/>
                    <a:gd name="T44" fmla="*/ 34 w 34"/>
                    <a:gd name="T45" fmla="*/ 11 h 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4" h="11">
                      <a:moveTo>
                        <a:pt x="0" y="3"/>
                      </a:moveTo>
                      <a:lnTo>
                        <a:pt x="8" y="0"/>
                      </a:lnTo>
                      <a:lnTo>
                        <a:pt x="18" y="0"/>
                      </a:lnTo>
                      <a:lnTo>
                        <a:pt x="24" y="5"/>
                      </a:lnTo>
                      <a:lnTo>
                        <a:pt x="29" y="11"/>
                      </a:lnTo>
                      <a:lnTo>
                        <a:pt x="31" y="8"/>
                      </a:lnTo>
                      <a:lnTo>
                        <a:pt x="34" y="5"/>
                      </a:lnTo>
                      <a:lnTo>
                        <a:pt x="31" y="5"/>
                      </a:lnTo>
                      <a:lnTo>
                        <a:pt x="26" y="3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78" name="Freeform 851"/>
                <p:cNvSpPr>
                  <a:spLocks noChangeAspect="1"/>
                </p:cNvSpPr>
                <p:nvPr/>
              </p:nvSpPr>
              <p:spPr bwMode="auto">
                <a:xfrm>
                  <a:off x="5527" y="1904"/>
                  <a:ext cx="18" cy="7"/>
                </a:xfrm>
                <a:custGeom>
                  <a:avLst/>
                  <a:gdLst>
                    <a:gd name="T0" fmla="*/ 18 w 18"/>
                    <a:gd name="T1" fmla="*/ 0 h 7"/>
                    <a:gd name="T2" fmla="*/ 18 w 18"/>
                    <a:gd name="T3" fmla="*/ 0 h 7"/>
                    <a:gd name="T4" fmla="*/ 8 w 18"/>
                    <a:gd name="T5" fmla="*/ 2 h 7"/>
                    <a:gd name="T6" fmla="*/ 0 w 18"/>
                    <a:gd name="T7" fmla="*/ 5 h 7"/>
                    <a:gd name="T8" fmla="*/ 3 w 18"/>
                    <a:gd name="T9" fmla="*/ 7 h 7"/>
                    <a:gd name="T10" fmla="*/ 8 w 18"/>
                    <a:gd name="T11" fmla="*/ 5 h 7"/>
                    <a:gd name="T12" fmla="*/ 18 w 18"/>
                    <a:gd name="T13" fmla="*/ 5 h 7"/>
                    <a:gd name="T14" fmla="*/ 18 w 18"/>
                    <a:gd name="T15" fmla="*/ 5 h 7"/>
                    <a:gd name="T16" fmla="*/ 18 w 18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7"/>
                    <a:gd name="T29" fmla="*/ 18 w 1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7">
                      <a:moveTo>
                        <a:pt x="18" y="0"/>
                      </a:moveTo>
                      <a:lnTo>
                        <a:pt x="18" y="0"/>
                      </a:lnTo>
                      <a:lnTo>
                        <a:pt x="8" y="2"/>
                      </a:lnTo>
                      <a:lnTo>
                        <a:pt x="0" y="5"/>
                      </a:lnTo>
                      <a:lnTo>
                        <a:pt x="3" y="7"/>
                      </a:lnTo>
                      <a:lnTo>
                        <a:pt x="8" y="5"/>
                      </a:lnTo>
                      <a:lnTo>
                        <a:pt x="18" y="5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79" name="Freeform 852"/>
                <p:cNvSpPr>
                  <a:spLocks noChangeAspect="1"/>
                </p:cNvSpPr>
                <p:nvPr/>
              </p:nvSpPr>
              <p:spPr bwMode="auto">
                <a:xfrm>
                  <a:off x="5545" y="1904"/>
                  <a:ext cx="11" cy="13"/>
                </a:xfrm>
                <a:custGeom>
                  <a:avLst/>
                  <a:gdLst>
                    <a:gd name="T0" fmla="*/ 11 w 11"/>
                    <a:gd name="T1" fmla="*/ 10 h 13"/>
                    <a:gd name="T2" fmla="*/ 11 w 11"/>
                    <a:gd name="T3" fmla="*/ 10 h 13"/>
                    <a:gd name="T4" fmla="*/ 8 w 11"/>
                    <a:gd name="T5" fmla="*/ 5 h 13"/>
                    <a:gd name="T6" fmla="*/ 0 w 11"/>
                    <a:gd name="T7" fmla="*/ 0 h 13"/>
                    <a:gd name="T8" fmla="*/ 0 w 11"/>
                    <a:gd name="T9" fmla="*/ 5 h 13"/>
                    <a:gd name="T10" fmla="*/ 6 w 11"/>
                    <a:gd name="T11" fmla="*/ 7 h 13"/>
                    <a:gd name="T12" fmla="*/ 8 w 11"/>
                    <a:gd name="T13" fmla="*/ 13 h 13"/>
                    <a:gd name="T14" fmla="*/ 8 w 11"/>
                    <a:gd name="T15" fmla="*/ 13 h 13"/>
                    <a:gd name="T16" fmla="*/ 11 w 11"/>
                    <a:gd name="T17" fmla="*/ 1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3"/>
                    <a:gd name="T29" fmla="*/ 11 w 11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3">
                      <a:moveTo>
                        <a:pt x="11" y="10"/>
                      </a:moveTo>
                      <a:lnTo>
                        <a:pt x="11" y="10"/>
                      </a:lnTo>
                      <a:lnTo>
                        <a:pt x="8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6" y="7"/>
                      </a:lnTo>
                      <a:lnTo>
                        <a:pt x="8" y="13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80" name="Freeform 853"/>
                <p:cNvSpPr>
                  <a:spLocks noChangeAspect="1"/>
                </p:cNvSpPr>
                <p:nvPr/>
              </p:nvSpPr>
              <p:spPr bwMode="auto">
                <a:xfrm>
                  <a:off x="5553" y="1909"/>
                  <a:ext cx="8" cy="8"/>
                </a:xfrm>
                <a:custGeom>
                  <a:avLst/>
                  <a:gdLst>
                    <a:gd name="T0" fmla="*/ 8 w 8"/>
                    <a:gd name="T1" fmla="*/ 0 h 8"/>
                    <a:gd name="T2" fmla="*/ 8 w 8"/>
                    <a:gd name="T3" fmla="*/ 0 h 8"/>
                    <a:gd name="T4" fmla="*/ 3 w 8"/>
                    <a:gd name="T5" fmla="*/ 5 h 8"/>
                    <a:gd name="T6" fmla="*/ 3 w 8"/>
                    <a:gd name="T7" fmla="*/ 5 h 8"/>
                    <a:gd name="T8" fmla="*/ 0 w 8"/>
                    <a:gd name="T9" fmla="*/ 8 h 8"/>
                    <a:gd name="T10" fmla="*/ 5 w 8"/>
                    <a:gd name="T11" fmla="*/ 8 h 8"/>
                    <a:gd name="T12" fmla="*/ 8 w 8"/>
                    <a:gd name="T13" fmla="*/ 5 h 8"/>
                    <a:gd name="T14" fmla="*/ 8 w 8"/>
                    <a:gd name="T15" fmla="*/ 5 h 8"/>
                    <a:gd name="T16" fmla="*/ 8 w 8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8"/>
                    <a:gd name="T29" fmla="*/ 8 w 8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8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5"/>
                      </a:lnTo>
                      <a:lnTo>
                        <a:pt x="0" y="8"/>
                      </a:lnTo>
                      <a:lnTo>
                        <a:pt x="5" y="8"/>
                      </a:lnTo>
                      <a:lnTo>
                        <a:pt x="8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81" name="Freeform 854"/>
                <p:cNvSpPr>
                  <a:spLocks noChangeAspect="1"/>
                </p:cNvSpPr>
                <p:nvPr/>
              </p:nvSpPr>
              <p:spPr bwMode="auto">
                <a:xfrm>
                  <a:off x="5551" y="1909"/>
                  <a:ext cx="10" cy="5"/>
                </a:xfrm>
                <a:custGeom>
                  <a:avLst/>
                  <a:gdLst>
                    <a:gd name="T0" fmla="*/ 0 w 10"/>
                    <a:gd name="T1" fmla="*/ 2 h 5"/>
                    <a:gd name="T2" fmla="*/ 0 w 10"/>
                    <a:gd name="T3" fmla="*/ 2 h 5"/>
                    <a:gd name="T4" fmla="*/ 7 w 10"/>
                    <a:gd name="T5" fmla="*/ 5 h 5"/>
                    <a:gd name="T6" fmla="*/ 10 w 10"/>
                    <a:gd name="T7" fmla="*/ 0 h 5"/>
                    <a:gd name="T8" fmla="*/ 10 w 10"/>
                    <a:gd name="T9" fmla="*/ 5 h 5"/>
                    <a:gd name="T10" fmla="*/ 10 w 10"/>
                    <a:gd name="T11" fmla="*/ 0 h 5"/>
                    <a:gd name="T12" fmla="*/ 2 w 10"/>
                    <a:gd name="T13" fmla="*/ 0 h 5"/>
                    <a:gd name="T14" fmla="*/ 2 w 10"/>
                    <a:gd name="T15" fmla="*/ 0 h 5"/>
                    <a:gd name="T16" fmla="*/ 0 w 10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82" name="Freeform 855"/>
                <p:cNvSpPr>
                  <a:spLocks noChangeAspect="1"/>
                </p:cNvSpPr>
                <p:nvPr/>
              </p:nvSpPr>
              <p:spPr bwMode="auto">
                <a:xfrm>
                  <a:off x="5543" y="1904"/>
                  <a:ext cx="10" cy="7"/>
                </a:xfrm>
                <a:custGeom>
                  <a:avLst/>
                  <a:gdLst>
                    <a:gd name="T0" fmla="*/ 0 w 10"/>
                    <a:gd name="T1" fmla="*/ 2 h 7"/>
                    <a:gd name="T2" fmla="*/ 0 w 10"/>
                    <a:gd name="T3" fmla="*/ 2 h 7"/>
                    <a:gd name="T4" fmla="*/ 5 w 10"/>
                    <a:gd name="T5" fmla="*/ 2 h 7"/>
                    <a:gd name="T6" fmla="*/ 8 w 10"/>
                    <a:gd name="T7" fmla="*/ 7 h 7"/>
                    <a:gd name="T8" fmla="*/ 10 w 10"/>
                    <a:gd name="T9" fmla="*/ 5 h 7"/>
                    <a:gd name="T10" fmla="*/ 5 w 10"/>
                    <a:gd name="T11" fmla="*/ 0 h 7"/>
                    <a:gd name="T12" fmla="*/ 0 w 10"/>
                    <a:gd name="T13" fmla="*/ 0 h 7"/>
                    <a:gd name="T14" fmla="*/ 0 w 10"/>
                    <a:gd name="T15" fmla="*/ 0 h 7"/>
                    <a:gd name="T16" fmla="*/ 0 w 10"/>
                    <a:gd name="T17" fmla="*/ 2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7"/>
                    <a:gd name="T29" fmla="*/ 10 w 10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7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5" y="2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83" name="Freeform 856"/>
                <p:cNvSpPr>
                  <a:spLocks noChangeAspect="1"/>
                </p:cNvSpPr>
                <p:nvPr/>
              </p:nvSpPr>
              <p:spPr bwMode="auto">
                <a:xfrm>
                  <a:off x="5530" y="1904"/>
                  <a:ext cx="13" cy="7"/>
                </a:xfrm>
                <a:custGeom>
                  <a:avLst/>
                  <a:gdLst>
                    <a:gd name="T0" fmla="*/ 0 w 13"/>
                    <a:gd name="T1" fmla="*/ 7 h 7"/>
                    <a:gd name="T2" fmla="*/ 0 w 13"/>
                    <a:gd name="T3" fmla="*/ 7 h 7"/>
                    <a:gd name="T4" fmla="*/ 5 w 13"/>
                    <a:gd name="T5" fmla="*/ 5 h 7"/>
                    <a:gd name="T6" fmla="*/ 13 w 13"/>
                    <a:gd name="T7" fmla="*/ 2 h 7"/>
                    <a:gd name="T8" fmla="*/ 13 w 13"/>
                    <a:gd name="T9" fmla="*/ 0 h 7"/>
                    <a:gd name="T10" fmla="*/ 5 w 13"/>
                    <a:gd name="T11" fmla="*/ 2 h 7"/>
                    <a:gd name="T12" fmla="*/ 0 w 13"/>
                    <a:gd name="T13" fmla="*/ 2 h 7"/>
                    <a:gd name="T14" fmla="*/ 0 w 13"/>
                    <a:gd name="T15" fmla="*/ 2 h 7"/>
                    <a:gd name="T16" fmla="*/ 0 w 13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7"/>
                    <a:gd name="T29" fmla="*/ 13 w 13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5" y="5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84" name="Freeform 857"/>
                <p:cNvSpPr>
                  <a:spLocks noChangeAspect="1"/>
                </p:cNvSpPr>
                <p:nvPr/>
              </p:nvSpPr>
              <p:spPr bwMode="auto">
                <a:xfrm>
                  <a:off x="5527" y="1906"/>
                  <a:ext cx="3" cy="5"/>
                </a:xfrm>
                <a:custGeom>
                  <a:avLst/>
                  <a:gdLst>
                    <a:gd name="T0" fmla="*/ 0 w 3"/>
                    <a:gd name="T1" fmla="*/ 3 h 5"/>
                    <a:gd name="T2" fmla="*/ 0 w 3"/>
                    <a:gd name="T3" fmla="*/ 5 h 5"/>
                    <a:gd name="T4" fmla="*/ 3 w 3"/>
                    <a:gd name="T5" fmla="*/ 5 h 5"/>
                    <a:gd name="T6" fmla="*/ 3 w 3"/>
                    <a:gd name="T7" fmla="*/ 0 h 5"/>
                    <a:gd name="T8" fmla="*/ 0 w 3"/>
                    <a:gd name="T9" fmla="*/ 3 h 5"/>
                    <a:gd name="T10" fmla="*/ 0 w 3"/>
                    <a:gd name="T11" fmla="*/ 3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5"/>
                    <a:gd name="T20" fmla="*/ 3 w 3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5">
                      <a:moveTo>
                        <a:pt x="0" y="3"/>
                      </a:move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85" name="Freeform 858"/>
                <p:cNvSpPr>
                  <a:spLocks noChangeAspect="1"/>
                </p:cNvSpPr>
                <p:nvPr/>
              </p:nvSpPr>
              <p:spPr bwMode="auto">
                <a:xfrm>
                  <a:off x="5561" y="1917"/>
                  <a:ext cx="24" cy="13"/>
                </a:xfrm>
                <a:custGeom>
                  <a:avLst/>
                  <a:gdLst>
                    <a:gd name="T0" fmla="*/ 0 w 24"/>
                    <a:gd name="T1" fmla="*/ 0 h 13"/>
                    <a:gd name="T2" fmla="*/ 0 w 24"/>
                    <a:gd name="T3" fmla="*/ 2 h 13"/>
                    <a:gd name="T4" fmla="*/ 5 w 24"/>
                    <a:gd name="T5" fmla="*/ 5 h 13"/>
                    <a:gd name="T6" fmla="*/ 16 w 24"/>
                    <a:gd name="T7" fmla="*/ 10 h 13"/>
                    <a:gd name="T8" fmla="*/ 24 w 24"/>
                    <a:gd name="T9" fmla="*/ 13 h 13"/>
                    <a:gd name="T10" fmla="*/ 13 w 24"/>
                    <a:gd name="T11" fmla="*/ 7 h 13"/>
                    <a:gd name="T12" fmla="*/ 0 w 24"/>
                    <a:gd name="T13" fmla="*/ 0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"/>
                    <a:gd name="T22" fmla="*/ 0 h 13"/>
                    <a:gd name="T23" fmla="*/ 24 w 24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" h="1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16" y="10"/>
                      </a:lnTo>
                      <a:lnTo>
                        <a:pt x="24" y="13"/>
                      </a:lnTo>
                      <a:lnTo>
                        <a:pt x="13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86" name="Freeform 859"/>
                <p:cNvSpPr>
                  <a:spLocks noChangeAspect="1"/>
                </p:cNvSpPr>
                <p:nvPr/>
              </p:nvSpPr>
              <p:spPr bwMode="auto">
                <a:xfrm>
                  <a:off x="5558" y="1917"/>
                  <a:ext cx="8" cy="7"/>
                </a:xfrm>
                <a:custGeom>
                  <a:avLst/>
                  <a:gdLst>
                    <a:gd name="T0" fmla="*/ 8 w 8"/>
                    <a:gd name="T1" fmla="*/ 5 h 7"/>
                    <a:gd name="T2" fmla="*/ 8 w 8"/>
                    <a:gd name="T3" fmla="*/ 5 h 7"/>
                    <a:gd name="T4" fmla="*/ 6 w 8"/>
                    <a:gd name="T5" fmla="*/ 2 h 7"/>
                    <a:gd name="T6" fmla="*/ 6 w 8"/>
                    <a:gd name="T7" fmla="*/ 0 h 7"/>
                    <a:gd name="T8" fmla="*/ 0 w 8"/>
                    <a:gd name="T9" fmla="*/ 0 h 7"/>
                    <a:gd name="T10" fmla="*/ 3 w 8"/>
                    <a:gd name="T11" fmla="*/ 5 h 7"/>
                    <a:gd name="T12" fmla="*/ 6 w 8"/>
                    <a:gd name="T13" fmla="*/ 7 h 7"/>
                    <a:gd name="T14" fmla="*/ 6 w 8"/>
                    <a:gd name="T15" fmla="*/ 7 h 7"/>
                    <a:gd name="T16" fmla="*/ 8 w 8"/>
                    <a:gd name="T17" fmla="*/ 5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7"/>
                    <a:gd name="T29" fmla="*/ 8 w 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7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6" y="7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87" name="Freeform 860"/>
                <p:cNvSpPr>
                  <a:spLocks noChangeAspect="1"/>
                </p:cNvSpPr>
                <p:nvPr/>
              </p:nvSpPr>
              <p:spPr bwMode="auto">
                <a:xfrm>
                  <a:off x="5564" y="1922"/>
                  <a:ext cx="21" cy="10"/>
                </a:xfrm>
                <a:custGeom>
                  <a:avLst/>
                  <a:gdLst>
                    <a:gd name="T0" fmla="*/ 21 w 21"/>
                    <a:gd name="T1" fmla="*/ 5 h 10"/>
                    <a:gd name="T2" fmla="*/ 21 w 21"/>
                    <a:gd name="T3" fmla="*/ 5 h 10"/>
                    <a:gd name="T4" fmla="*/ 13 w 21"/>
                    <a:gd name="T5" fmla="*/ 2 h 10"/>
                    <a:gd name="T6" fmla="*/ 2 w 21"/>
                    <a:gd name="T7" fmla="*/ 0 h 10"/>
                    <a:gd name="T8" fmla="*/ 0 w 21"/>
                    <a:gd name="T9" fmla="*/ 2 h 10"/>
                    <a:gd name="T10" fmla="*/ 10 w 21"/>
                    <a:gd name="T11" fmla="*/ 8 h 10"/>
                    <a:gd name="T12" fmla="*/ 21 w 21"/>
                    <a:gd name="T13" fmla="*/ 10 h 10"/>
                    <a:gd name="T14" fmla="*/ 21 w 21"/>
                    <a:gd name="T15" fmla="*/ 10 h 10"/>
                    <a:gd name="T16" fmla="*/ 21 w 21"/>
                    <a:gd name="T17" fmla="*/ 5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"/>
                    <a:gd name="T28" fmla="*/ 0 h 10"/>
                    <a:gd name="T29" fmla="*/ 21 w 21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" h="10">
                      <a:moveTo>
                        <a:pt x="21" y="5"/>
                      </a:moveTo>
                      <a:lnTo>
                        <a:pt x="21" y="5"/>
                      </a:lnTo>
                      <a:lnTo>
                        <a:pt x="13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10" y="8"/>
                      </a:lnTo>
                      <a:lnTo>
                        <a:pt x="21" y="10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88" name="Freeform 861"/>
                <p:cNvSpPr>
                  <a:spLocks noChangeAspect="1"/>
                </p:cNvSpPr>
                <p:nvPr/>
              </p:nvSpPr>
              <p:spPr bwMode="auto">
                <a:xfrm>
                  <a:off x="5558" y="1917"/>
                  <a:ext cx="27" cy="15"/>
                </a:xfrm>
                <a:custGeom>
                  <a:avLst/>
                  <a:gdLst>
                    <a:gd name="T0" fmla="*/ 6 w 27"/>
                    <a:gd name="T1" fmla="*/ 0 h 15"/>
                    <a:gd name="T2" fmla="*/ 0 w 27"/>
                    <a:gd name="T3" fmla="*/ 0 h 15"/>
                    <a:gd name="T4" fmla="*/ 16 w 27"/>
                    <a:gd name="T5" fmla="*/ 10 h 15"/>
                    <a:gd name="T6" fmla="*/ 27 w 27"/>
                    <a:gd name="T7" fmla="*/ 10 h 15"/>
                    <a:gd name="T8" fmla="*/ 27 w 27"/>
                    <a:gd name="T9" fmla="*/ 15 h 15"/>
                    <a:gd name="T10" fmla="*/ 19 w 27"/>
                    <a:gd name="T11" fmla="*/ 7 h 15"/>
                    <a:gd name="T12" fmla="*/ 6 w 27"/>
                    <a:gd name="T13" fmla="*/ 0 h 15"/>
                    <a:gd name="T14" fmla="*/ 0 w 27"/>
                    <a:gd name="T15" fmla="*/ 0 h 15"/>
                    <a:gd name="T16" fmla="*/ 6 w 27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"/>
                    <a:gd name="T28" fmla="*/ 0 h 15"/>
                    <a:gd name="T29" fmla="*/ 27 w 27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" h="15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16" y="10"/>
                      </a:lnTo>
                      <a:lnTo>
                        <a:pt x="27" y="10"/>
                      </a:lnTo>
                      <a:lnTo>
                        <a:pt x="27" y="15"/>
                      </a:lnTo>
                      <a:lnTo>
                        <a:pt x="19" y="7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89" name="Freeform 862"/>
                <p:cNvSpPr>
                  <a:spLocks noChangeAspect="1"/>
                </p:cNvSpPr>
                <p:nvPr/>
              </p:nvSpPr>
              <p:spPr bwMode="auto">
                <a:xfrm>
                  <a:off x="5548" y="1888"/>
                  <a:ext cx="8" cy="16"/>
                </a:xfrm>
                <a:custGeom>
                  <a:avLst/>
                  <a:gdLst>
                    <a:gd name="T0" fmla="*/ 8 w 8"/>
                    <a:gd name="T1" fmla="*/ 16 h 16"/>
                    <a:gd name="T2" fmla="*/ 8 w 8"/>
                    <a:gd name="T3" fmla="*/ 10 h 16"/>
                    <a:gd name="T4" fmla="*/ 5 w 8"/>
                    <a:gd name="T5" fmla="*/ 5 h 16"/>
                    <a:gd name="T6" fmla="*/ 0 w 8"/>
                    <a:gd name="T7" fmla="*/ 0 h 16"/>
                    <a:gd name="T8" fmla="*/ 0 w 8"/>
                    <a:gd name="T9" fmla="*/ 0 h 16"/>
                    <a:gd name="T10" fmla="*/ 3 w 8"/>
                    <a:gd name="T11" fmla="*/ 5 h 16"/>
                    <a:gd name="T12" fmla="*/ 8 w 8"/>
                    <a:gd name="T13" fmla="*/ 16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16"/>
                    <a:gd name="T23" fmla="*/ 8 w 8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16">
                      <a:moveTo>
                        <a:pt x="8" y="16"/>
                      </a:moveTo>
                      <a:lnTo>
                        <a:pt x="8" y="10"/>
                      </a:lnTo>
                      <a:lnTo>
                        <a:pt x="5" y="5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90" name="Freeform 863"/>
                <p:cNvSpPr>
                  <a:spLocks noChangeAspect="1"/>
                </p:cNvSpPr>
                <p:nvPr/>
              </p:nvSpPr>
              <p:spPr bwMode="auto">
                <a:xfrm>
                  <a:off x="5553" y="1891"/>
                  <a:ext cx="5" cy="13"/>
                </a:xfrm>
                <a:custGeom>
                  <a:avLst/>
                  <a:gdLst>
                    <a:gd name="T0" fmla="*/ 0 w 5"/>
                    <a:gd name="T1" fmla="*/ 2 h 13"/>
                    <a:gd name="T2" fmla="*/ 0 w 5"/>
                    <a:gd name="T3" fmla="*/ 2 h 13"/>
                    <a:gd name="T4" fmla="*/ 3 w 5"/>
                    <a:gd name="T5" fmla="*/ 7 h 13"/>
                    <a:gd name="T6" fmla="*/ 3 w 5"/>
                    <a:gd name="T7" fmla="*/ 13 h 13"/>
                    <a:gd name="T8" fmla="*/ 5 w 5"/>
                    <a:gd name="T9" fmla="*/ 13 h 13"/>
                    <a:gd name="T10" fmla="*/ 5 w 5"/>
                    <a:gd name="T11" fmla="*/ 7 h 13"/>
                    <a:gd name="T12" fmla="*/ 3 w 5"/>
                    <a:gd name="T13" fmla="*/ 0 h 13"/>
                    <a:gd name="T14" fmla="*/ 3 w 5"/>
                    <a:gd name="T15" fmla="*/ 0 h 13"/>
                    <a:gd name="T16" fmla="*/ 0 w 5"/>
                    <a:gd name="T17" fmla="*/ 2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3"/>
                    <a:gd name="T29" fmla="*/ 5 w 5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3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3" y="7"/>
                      </a:lnTo>
                      <a:lnTo>
                        <a:pt x="3" y="13"/>
                      </a:lnTo>
                      <a:lnTo>
                        <a:pt x="5" y="13"/>
                      </a:lnTo>
                      <a:lnTo>
                        <a:pt x="5" y="7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91" name="Freeform 864"/>
                <p:cNvSpPr>
                  <a:spLocks noChangeAspect="1"/>
                </p:cNvSpPr>
                <p:nvPr/>
              </p:nvSpPr>
              <p:spPr bwMode="auto">
                <a:xfrm>
                  <a:off x="5545" y="1885"/>
                  <a:ext cx="11" cy="8"/>
                </a:xfrm>
                <a:custGeom>
                  <a:avLst/>
                  <a:gdLst>
                    <a:gd name="T0" fmla="*/ 3 w 11"/>
                    <a:gd name="T1" fmla="*/ 0 h 8"/>
                    <a:gd name="T2" fmla="*/ 0 w 11"/>
                    <a:gd name="T3" fmla="*/ 6 h 8"/>
                    <a:gd name="T4" fmla="*/ 3 w 11"/>
                    <a:gd name="T5" fmla="*/ 6 h 8"/>
                    <a:gd name="T6" fmla="*/ 8 w 11"/>
                    <a:gd name="T7" fmla="*/ 8 h 8"/>
                    <a:gd name="T8" fmla="*/ 11 w 11"/>
                    <a:gd name="T9" fmla="*/ 6 h 8"/>
                    <a:gd name="T10" fmla="*/ 6 w 11"/>
                    <a:gd name="T11" fmla="*/ 3 h 8"/>
                    <a:gd name="T12" fmla="*/ 3 w 11"/>
                    <a:gd name="T13" fmla="*/ 0 h 8"/>
                    <a:gd name="T14" fmla="*/ 0 w 11"/>
                    <a:gd name="T15" fmla="*/ 3 h 8"/>
                    <a:gd name="T16" fmla="*/ 3 w 11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8"/>
                    <a:gd name="T29" fmla="*/ 11 w 11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8">
                      <a:moveTo>
                        <a:pt x="3" y="0"/>
                      </a:move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8" y="8"/>
                      </a:lnTo>
                      <a:lnTo>
                        <a:pt x="11" y="6"/>
                      </a:ln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92" name="Freeform 865"/>
                <p:cNvSpPr>
                  <a:spLocks noChangeAspect="1"/>
                </p:cNvSpPr>
                <p:nvPr/>
              </p:nvSpPr>
              <p:spPr bwMode="auto">
                <a:xfrm>
                  <a:off x="5545" y="1885"/>
                  <a:ext cx="13" cy="19"/>
                </a:xfrm>
                <a:custGeom>
                  <a:avLst/>
                  <a:gdLst>
                    <a:gd name="T0" fmla="*/ 11 w 13"/>
                    <a:gd name="T1" fmla="*/ 19 h 19"/>
                    <a:gd name="T2" fmla="*/ 13 w 13"/>
                    <a:gd name="T3" fmla="*/ 19 h 19"/>
                    <a:gd name="T4" fmla="*/ 8 w 13"/>
                    <a:gd name="T5" fmla="*/ 6 h 19"/>
                    <a:gd name="T6" fmla="*/ 3 w 13"/>
                    <a:gd name="T7" fmla="*/ 0 h 19"/>
                    <a:gd name="T8" fmla="*/ 0 w 13"/>
                    <a:gd name="T9" fmla="*/ 3 h 19"/>
                    <a:gd name="T10" fmla="*/ 6 w 13"/>
                    <a:gd name="T11" fmla="*/ 8 h 19"/>
                    <a:gd name="T12" fmla="*/ 11 w 13"/>
                    <a:gd name="T13" fmla="*/ 19 h 19"/>
                    <a:gd name="T14" fmla="*/ 13 w 13"/>
                    <a:gd name="T15" fmla="*/ 19 h 19"/>
                    <a:gd name="T16" fmla="*/ 11 w 13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9"/>
                    <a:gd name="T29" fmla="*/ 13 w 13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9">
                      <a:moveTo>
                        <a:pt x="11" y="19"/>
                      </a:moveTo>
                      <a:lnTo>
                        <a:pt x="13" y="19"/>
                      </a:lnTo>
                      <a:lnTo>
                        <a:pt x="8" y="6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6" y="8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1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93" name="Freeform 866"/>
                <p:cNvSpPr>
                  <a:spLocks noChangeAspect="1"/>
                </p:cNvSpPr>
                <p:nvPr/>
              </p:nvSpPr>
              <p:spPr bwMode="auto">
                <a:xfrm>
                  <a:off x="5556" y="1864"/>
                  <a:ext cx="10" cy="21"/>
                </a:xfrm>
                <a:custGeom>
                  <a:avLst/>
                  <a:gdLst>
                    <a:gd name="T0" fmla="*/ 0 w 10"/>
                    <a:gd name="T1" fmla="*/ 21 h 21"/>
                    <a:gd name="T2" fmla="*/ 0 w 10"/>
                    <a:gd name="T3" fmla="*/ 21 h 21"/>
                    <a:gd name="T4" fmla="*/ 5 w 10"/>
                    <a:gd name="T5" fmla="*/ 19 h 21"/>
                    <a:gd name="T6" fmla="*/ 8 w 10"/>
                    <a:gd name="T7" fmla="*/ 19 h 21"/>
                    <a:gd name="T8" fmla="*/ 10 w 10"/>
                    <a:gd name="T9" fmla="*/ 13 h 21"/>
                    <a:gd name="T10" fmla="*/ 10 w 10"/>
                    <a:gd name="T11" fmla="*/ 11 h 21"/>
                    <a:gd name="T12" fmla="*/ 10 w 10"/>
                    <a:gd name="T13" fmla="*/ 6 h 21"/>
                    <a:gd name="T14" fmla="*/ 5 w 10"/>
                    <a:gd name="T15" fmla="*/ 3 h 21"/>
                    <a:gd name="T16" fmla="*/ 2 w 10"/>
                    <a:gd name="T17" fmla="*/ 0 h 21"/>
                    <a:gd name="T18" fmla="*/ 2 w 10"/>
                    <a:gd name="T19" fmla="*/ 3 h 21"/>
                    <a:gd name="T20" fmla="*/ 2 w 10"/>
                    <a:gd name="T21" fmla="*/ 16 h 21"/>
                    <a:gd name="T22" fmla="*/ 0 w 10"/>
                    <a:gd name="T23" fmla="*/ 21 h 21"/>
                    <a:gd name="T24" fmla="*/ 0 w 10"/>
                    <a:gd name="T25" fmla="*/ 21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21"/>
                    <a:gd name="T41" fmla="*/ 10 w 10"/>
                    <a:gd name="T42" fmla="*/ 21 h 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21">
                      <a:moveTo>
                        <a:pt x="0" y="21"/>
                      </a:moveTo>
                      <a:lnTo>
                        <a:pt x="0" y="21"/>
                      </a:lnTo>
                      <a:lnTo>
                        <a:pt x="5" y="19"/>
                      </a:lnTo>
                      <a:lnTo>
                        <a:pt x="8" y="19"/>
                      </a:lnTo>
                      <a:lnTo>
                        <a:pt x="10" y="13"/>
                      </a:lnTo>
                      <a:lnTo>
                        <a:pt x="10" y="11"/>
                      </a:lnTo>
                      <a:lnTo>
                        <a:pt x="10" y="6"/>
                      </a:lnTo>
                      <a:lnTo>
                        <a:pt x="5" y="3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2" y="16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94" name="Freeform 867"/>
                <p:cNvSpPr>
                  <a:spLocks noChangeAspect="1"/>
                </p:cNvSpPr>
                <p:nvPr/>
              </p:nvSpPr>
              <p:spPr bwMode="auto">
                <a:xfrm>
                  <a:off x="5553" y="1880"/>
                  <a:ext cx="8" cy="5"/>
                </a:xfrm>
                <a:custGeom>
                  <a:avLst/>
                  <a:gdLst>
                    <a:gd name="T0" fmla="*/ 8 w 8"/>
                    <a:gd name="T1" fmla="*/ 0 h 5"/>
                    <a:gd name="T2" fmla="*/ 8 w 8"/>
                    <a:gd name="T3" fmla="*/ 0 h 5"/>
                    <a:gd name="T4" fmla="*/ 3 w 8"/>
                    <a:gd name="T5" fmla="*/ 3 h 5"/>
                    <a:gd name="T6" fmla="*/ 0 w 8"/>
                    <a:gd name="T7" fmla="*/ 5 h 5"/>
                    <a:gd name="T8" fmla="*/ 5 w 8"/>
                    <a:gd name="T9" fmla="*/ 5 h 5"/>
                    <a:gd name="T10" fmla="*/ 5 w 8"/>
                    <a:gd name="T11" fmla="*/ 5 h 5"/>
                    <a:gd name="T12" fmla="*/ 8 w 8"/>
                    <a:gd name="T13" fmla="*/ 5 h 5"/>
                    <a:gd name="T14" fmla="*/ 8 w 8"/>
                    <a:gd name="T15" fmla="*/ 5 h 5"/>
                    <a:gd name="T16" fmla="*/ 8 w 8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8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95" name="Freeform 868"/>
                <p:cNvSpPr>
                  <a:spLocks noChangeAspect="1"/>
                </p:cNvSpPr>
                <p:nvPr/>
              </p:nvSpPr>
              <p:spPr bwMode="auto">
                <a:xfrm>
                  <a:off x="5561" y="1870"/>
                  <a:ext cx="8" cy="15"/>
                </a:xfrm>
                <a:custGeom>
                  <a:avLst/>
                  <a:gdLst>
                    <a:gd name="T0" fmla="*/ 3 w 8"/>
                    <a:gd name="T1" fmla="*/ 2 h 15"/>
                    <a:gd name="T2" fmla="*/ 3 w 8"/>
                    <a:gd name="T3" fmla="*/ 2 h 15"/>
                    <a:gd name="T4" fmla="*/ 3 w 8"/>
                    <a:gd name="T5" fmla="*/ 5 h 15"/>
                    <a:gd name="T6" fmla="*/ 3 w 8"/>
                    <a:gd name="T7" fmla="*/ 7 h 15"/>
                    <a:gd name="T8" fmla="*/ 0 w 8"/>
                    <a:gd name="T9" fmla="*/ 10 h 15"/>
                    <a:gd name="T10" fmla="*/ 0 w 8"/>
                    <a:gd name="T11" fmla="*/ 10 h 15"/>
                    <a:gd name="T12" fmla="*/ 0 w 8"/>
                    <a:gd name="T13" fmla="*/ 15 h 15"/>
                    <a:gd name="T14" fmla="*/ 5 w 8"/>
                    <a:gd name="T15" fmla="*/ 13 h 15"/>
                    <a:gd name="T16" fmla="*/ 5 w 8"/>
                    <a:gd name="T17" fmla="*/ 7 h 15"/>
                    <a:gd name="T18" fmla="*/ 8 w 8"/>
                    <a:gd name="T19" fmla="*/ 5 h 15"/>
                    <a:gd name="T20" fmla="*/ 5 w 8"/>
                    <a:gd name="T21" fmla="*/ 0 h 15"/>
                    <a:gd name="T22" fmla="*/ 5 w 8"/>
                    <a:gd name="T23" fmla="*/ 0 h 15"/>
                    <a:gd name="T24" fmla="*/ 3 w 8"/>
                    <a:gd name="T25" fmla="*/ 2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"/>
                    <a:gd name="T40" fmla="*/ 0 h 15"/>
                    <a:gd name="T41" fmla="*/ 8 w 8"/>
                    <a:gd name="T42" fmla="*/ 15 h 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" h="15">
                      <a:moveTo>
                        <a:pt x="3" y="2"/>
                      </a:moveTo>
                      <a:lnTo>
                        <a:pt x="3" y="2"/>
                      </a:lnTo>
                      <a:lnTo>
                        <a:pt x="3" y="5"/>
                      </a:lnTo>
                      <a:lnTo>
                        <a:pt x="3" y="7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5" y="13"/>
                      </a:lnTo>
                      <a:lnTo>
                        <a:pt x="5" y="7"/>
                      </a:lnTo>
                      <a:lnTo>
                        <a:pt x="8" y="5"/>
                      </a:lnTo>
                      <a:lnTo>
                        <a:pt x="5" y="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96" name="Freeform 869"/>
                <p:cNvSpPr>
                  <a:spLocks noChangeAspect="1"/>
                </p:cNvSpPr>
                <p:nvPr/>
              </p:nvSpPr>
              <p:spPr bwMode="auto">
                <a:xfrm>
                  <a:off x="5556" y="1862"/>
                  <a:ext cx="10" cy="10"/>
                </a:xfrm>
                <a:custGeom>
                  <a:avLst/>
                  <a:gdLst>
                    <a:gd name="T0" fmla="*/ 0 w 10"/>
                    <a:gd name="T1" fmla="*/ 2 h 10"/>
                    <a:gd name="T2" fmla="*/ 0 w 10"/>
                    <a:gd name="T3" fmla="*/ 2 h 10"/>
                    <a:gd name="T4" fmla="*/ 5 w 10"/>
                    <a:gd name="T5" fmla="*/ 5 h 10"/>
                    <a:gd name="T6" fmla="*/ 8 w 10"/>
                    <a:gd name="T7" fmla="*/ 10 h 10"/>
                    <a:gd name="T8" fmla="*/ 10 w 10"/>
                    <a:gd name="T9" fmla="*/ 8 h 10"/>
                    <a:gd name="T10" fmla="*/ 8 w 10"/>
                    <a:gd name="T11" fmla="*/ 2 h 10"/>
                    <a:gd name="T12" fmla="*/ 2 w 10"/>
                    <a:gd name="T13" fmla="*/ 0 h 10"/>
                    <a:gd name="T14" fmla="*/ 2 w 10"/>
                    <a:gd name="T15" fmla="*/ 0 h 10"/>
                    <a:gd name="T16" fmla="*/ 0 w 10"/>
                    <a:gd name="T17" fmla="*/ 2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10"/>
                    <a:gd name="T29" fmla="*/ 10 w 10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1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8" y="10"/>
                      </a:lnTo>
                      <a:lnTo>
                        <a:pt x="10" y="8"/>
                      </a:lnTo>
                      <a:lnTo>
                        <a:pt x="8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97" name="Freeform 870"/>
                <p:cNvSpPr>
                  <a:spLocks noChangeAspect="1"/>
                </p:cNvSpPr>
                <p:nvPr/>
              </p:nvSpPr>
              <p:spPr bwMode="auto">
                <a:xfrm>
                  <a:off x="5556" y="1862"/>
                  <a:ext cx="5" cy="18"/>
                </a:xfrm>
                <a:custGeom>
                  <a:avLst/>
                  <a:gdLst>
                    <a:gd name="T0" fmla="*/ 5 w 5"/>
                    <a:gd name="T1" fmla="*/ 18 h 18"/>
                    <a:gd name="T2" fmla="*/ 5 w 5"/>
                    <a:gd name="T3" fmla="*/ 18 h 18"/>
                    <a:gd name="T4" fmla="*/ 5 w 5"/>
                    <a:gd name="T5" fmla="*/ 5 h 18"/>
                    <a:gd name="T6" fmla="*/ 0 w 5"/>
                    <a:gd name="T7" fmla="*/ 2 h 18"/>
                    <a:gd name="T8" fmla="*/ 2 w 5"/>
                    <a:gd name="T9" fmla="*/ 0 h 18"/>
                    <a:gd name="T10" fmla="*/ 2 w 5"/>
                    <a:gd name="T11" fmla="*/ 5 h 18"/>
                    <a:gd name="T12" fmla="*/ 2 w 5"/>
                    <a:gd name="T13" fmla="*/ 15 h 18"/>
                    <a:gd name="T14" fmla="*/ 2 w 5"/>
                    <a:gd name="T15" fmla="*/ 15 h 18"/>
                    <a:gd name="T16" fmla="*/ 5 w 5"/>
                    <a:gd name="T17" fmla="*/ 18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8"/>
                    <a:gd name="T29" fmla="*/ 5 w 5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8">
                      <a:moveTo>
                        <a:pt x="5" y="18"/>
                      </a:moveTo>
                      <a:lnTo>
                        <a:pt x="5" y="18"/>
                      </a:lnTo>
                      <a:lnTo>
                        <a:pt x="5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5"/>
                      </a:lnTo>
                      <a:lnTo>
                        <a:pt x="2" y="15"/>
                      </a:lnTo>
                      <a:lnTo>
                        <a:pt x="5" y="1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98" name="Freeform 871"/>
                <p:cNvSpPr>
                  <a:spLocks noChangeAspect="1"/>
                </p:cNvSpPr>
                <p:nvPr/>
              </p:nvSpPr>
              <p:spPr bwMode="auto">
                <a:xfrm>
                  <a:off x="5553" y="1877"/>
                  <a:ext cx="8" cy="11"/>
                </a:xfrm>
                <a:custGeom>
                  <a:avLst/>
                  <a:gdLst>
                    <a:gd name="T0" fmla="*/ 0 w 8"/>
                    <a:gd name="T1" fmla="*/ 8 h 11"/>
                    <a:gd name="T2" fmla="*/ 3 w 8"/>
                    <a:gd name="T3" fmla="*/ 8 h 11"/>
                    <a:gd name="T4" fmla="*/ 5 w 8"/>
                    <a:gd name="T5" fmla="*/ 11 h 11"/>
                    <a:gd name="T6" fmla="*/ 8 w 8"/>
                    <a:gd name="T7" fmla="*/ 3 h 11"/>
                    <a:gd name="T8" fmla="*/ 5 w 8"/>
                    <a:gd name="T9" fmla="*/ 0 h 11"/>
                    <a:gd name="T10" fmla="*/ 0 w 8"/>
                    <a:gd name="T11" fmla="*/ 8 h 11"/>
                    <a:gd name="T12" fmla="*/ 5 w 8"/>
                    <a:gd name="T13" fmla="*/ 11 h 11"/>
                    <a:gd name="T14" fmla="*/ 5 w 8"/>
                    <a:gd name="T15" fmla="*/ 8 h 11"/>
                    <a:gd name="T16" fmla="*/ 5 w 8"/>
                    <a:gd name="T17" fmla="*/ 11 h 11"/>
                    <a:gd name="T18" fmla="*/ 5 w 8"/>
                    <a:gd name="T19" fmla="*/ 11 h 11"/>
                    <a:gd name="T20" fmla="*/ 5 w 8"/>
                    <a:gd name="T21" fmla="*/ 8 h 11"/>
                    <a:gd name="T22" fmla="*/ 0 w 8"/>
                    <a:gd name="T23" fmla="*/ 8 h 1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11"/>
                    <a:gd name="T38" fmla="*/ 8 w 8"/>
                    <a:gd name="T39" fmla="*/ 11 h 1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11">
                      <a:moveTo>
                        <a:pt x="0" y="8"/>
                      </a:moveTo>
                      <a:lnTo>
                        <a:pt x="3" y="8"/>
                      </a:lnTo>
                      <a:lnTo>
                        <a:pt x="5" y="11"/>
                      </a:lnTo>
                      <a:lnTo>
                        <a:pt x="8" y="3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5" y="11"/>
                      </a:lnTo>
                      <a:lnTo>
                        <a:pt x="5" y="8"/>
                      </a:lnTo>
                      <a:lnTo>
                        <a:pt x="5" y="11"/>
                      </a:lnTo>
                      <a:lnTo>
                        <a:pt x="5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99" name="Freeform 872"/>
                <p:cNvSpPr>
                  <a:spLocks noChangeAspect="1"/>
                </p:cNvSpPr>
                <p:nvPr/>
              </p:nvSpPr>
              <p:spPr bwMode="auto">
                <a:xfrm>
                  <a:off x="5459" y="1943"/>
                  <a:ext cx="16" cy="13"/>
                </a:xfrm>
                <a:custGeom>
                  <a:avLst/>
                  <a:gdLst>
                    <a:gd name="T0" fmla="*/ 11 w 16"/>
                    <a:gd name="T1" fmla="*/ 0 h 13"/>
                    <a:gd name="T2" fmla="*/ 13 w 16"/>
                    <a:gd name="T3" fmla="*/ 0 h 13"/>
                    <a:gd name="T4" fmla="*/ 16 w 16"/>
                    <a:gd name="T5" fmla="*/ 2 h 13"/>
                    <a:gd name="T6" fmla="*/ 3 w 16"/>
                    <a:gd name="T7" fmla="*/ 10 h 13"/>
                    <a:gd name="T8" fmla="*/ 0 w 16"/>
                    <a:gd name="T9" fmla="*/ 13 h 13"/>
                    <a:gd name="T10" fmla="*/ 3 w 16"/>
                    <a:gd name="T11" fmla="*/ 8 h 13"/>
                    <a:gd name="T12" fmla="*/ 11 w 16"/>
                    <a:gd name="T13" fmla="*/ 0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13"/>
                    <a:gd name="T23" fmla="*/ 16 w 16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13">
                      <a:moveTo>
                        <a:pt x="11" y="0"/>
                      </a:moveTo>
                      <a:lnTo>
                        <a:pt x="13" y="0"/>
                      </a:lnTo>
                      <a:lnTo>
                        <a:pt x="16" y="2"/>
                      </a:lnTo>
                      <a:lnTo>
                        <a:pt x="3" y="10"/>
                      </a:lnTo>
                      <a:lnTo>
                        <a:pt x="0" y="13"/>
                      </a:lnTo>
                      <a:lnTo>
                        <a:pt x="3" y="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00" name="Freeform 873"/>
                <p:cNvSpPr>
                  <a:spLocks noChangeAspect="1"/>
                </p:cNvSpPr>
                <p:nvPr/>
              </p:nvSpPr>
              <p:spPr bwMode="auto">
                <a:xfrm>
                  <a:off x="5470" y="1940"/>
                  <a:ext cx="5" cy="8"/>
                </a:xfrm>
                <a:custGeom>
                  <a:avLst/>
                  <a:gdLst>
                    <a:gd name="T0" fmla="*/ 2 w 5"/>
                    <a:gd name="T1" fmla="*/ 8 h 8"/>
                    <a:gd name="T2" fmla="*/ 2 w 5"/>
                    <a:gd name="T3" fmla="*/ 8 h 8"/>
                    <a:gd name="T4" fmla="*/ 5 w 5"/>
                    <a:gd name="T5" fmla="*/ 3 h 8"/>
                    <a:gd name="T6" fmla="*/ 2 w 5"/>
                    <a:gd name="T7" fmla="*/ 0 h 8"/>
                    <a:gd name="T8" fmla="*/ 0 w 5"/>
                    <a:gd name="T9" fmla="*/ 3 h 8"/>
                    <a:gd name="T10" fmla="*/ 2 w 5"/>
                    <a:gd name="T11" fmla="*/ 5 h 8"/>
                    <a:gd name="T12" fmla="*/ 5 w 5"/>
                    <a:gd name="T13" fmla="*/ 3 h 8"/>
                    <a:gd name="T14" fmla="*/ 5 w 5"/>
                    <a:gd name="T15" fmla="*/ 3 h 8"/>
                    <a:gd name="T16" fmla="*/ 2 w 5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8"/>
                    <a:gd name="T29" fmla="*/ 5 w 5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8">
                      <a:moveTo>
                        <a:pt x="2" y="8"/>
                      </a:moveTo>
                      <a:lnTo>
                        <a:pt x="2" y="8"/>
                      </a:lnTo>
                      <a:lnTo>
                        <a:pt x="5" y="3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5" y="3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01" name="Freeform 874"/>
                <p:cNvSpPr>
                  <a:spLocks noChangeAspect="1"/>
                </p:cNvSpPr>
                <p:nvPr/>
              </p:nvSpPr>
              <p:spPr bwMode="auto">
                <a:xfrm>
                  <a:off x="5457" y="1943"/>
                  <a:ext cx="18" cy="15"/>
                </a:xfrm>
                <a:custGeom>
                  <a:avLst/>
                  <a:gdLst>
                    <a:gd name="T0" fmla="*/ 0 w 18"/>
                    <a:gd name="T1" fmla="*/ 15 h 15"/>
                    <a:gd name="T2" fmla="*/ 0 w 18"/>
                    <a:gd name="T3" fmla="*/ 15 h 15"/>
                    <a:gd name="T4" fmla="*/ 7 w 18"/>
                    <a:gd name="T5" fmla="*/ 13 h 15"/>
                    <a:gd name="T6" fmla="*/ 15 w 18"/>
                    <a:gd name="T7" fmla="*/ 5 h 15"/>
                    <a:gd name="T8" fmla="*/ 18 w 18"/>
                    <a:gd name="T9" fmla="*/ 0 h 15"/>
                    <a:gd name="T10" fmla="*/ 5 w 18"/>
                    <a:gd name="T11" fmla="*/ 8 h 15"/>
                    <a:gd name="T12" fmla="*/ 5 w 18"/>
                    <a:gd name="T13" fmla="*/ 13 h 15"/>
                    <a:gd name="T14" fmla="*/ 5 w 18"/>
                    <a:gd name="T15" fmla="*/ 13 h 15"/>
                    <a:gd name="T16" fmla="*/ 0 w 18"/>
                    <a:gd name="T17" fmla="*/ 15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5"/>
                    <a:gd name="T29" fmla="*/ 18 w 18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7" y="13"/>
                      </a:lnTo>
                      <a:lnTo>
                        <a:pt x="15" y="5"/>
                      </a:lnTo>
                      <a:lnTo>
                        <a:pt x="18" y="0"/>
                      </a:lnTo>
                      <a:lnTo>
                        <a:pt x="5" y="8"/>
                      </a:lnTo>
                      <a:lnTo>
                        <a:pt x="5" y="1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02" name="Freeform 875"/>
                <p:cNvSpPr>
                  <a:spLocks noChangeAspect="1"/>
                </p:cNvSpPr>
                <p:nvPr/>
              </p:nvSpPr>
              <p:spPr bwMode="auto">
                <a:xfrm>
                  <a:off x="5457" y="1940"/>
                  <a:ext cx="15" cy="18"/>
                </a:xfrm>
                <a:custGeom>
                  <a:avLst/>
                  <a:gdLst>
                    <a:gd name="T0" fmla="*/ 15 w 15"/>
                    <a:gd name="T1" fmla="*/ 0 h 18"/>
                    <a:gd name="T2" fmla="*/ 13 w 15"/>
                    <a:gd name="T3" fmla="*/ 0 h 18"/>
                    <a:gd name="T4" fmla="*/ 5 w 15"/>
                    <a:gd name="T5" fmla="*/ 8 h 18"/>
                    <a:gd name="T6" fmla="*/ 0 w 15"/>
                    <a:gd name="T7" fmla="*/ 18 h 18"/>
                    <a:gd name="T8" fmla="*/ 5 w 15"/>
                    <a:gd name="T9" fmla="*/ 16 h 18"/>
                    <a:gd name="T10" fmla="*/ 7 w 15"/>
                    <a:gd name="T11" fmla="*/ 11 h 18"/>
                    <a:gd name="T12" fmla="*/ 15 w 15"/>
                    <a:gd name="T13" fmla="*/ 3 h 18"/>
                    <a:gd name="T14" fmla="*/ 13 w 15"/>
                    <a:gd name="T15" fmla="*/ 3 h 18"/>
                    <a:gd name="T16" fmla="*/ 15 w 15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"/>
                    <a:gd name="T28" fmla="*/ 0 h 18"/>
                    <a:gd name="T29" fmla="*/ 15 w 15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" h="18">
                      <a:moveTo>
                        <a:pt x="15" y="0"/>
                      </a:moveTo>
                      <a:lnTo>
                        <a:pt x="13" y="0"/>
                      </a:lnTo>
                      <a:lnTo>
                        <a:pt x="5" y="8"/>
                      </a:lnTo>
                      <a:lnTo>
                        <a:pt x="0" y="18"/>
                      </a:lnTo>
                      <a:lnTo>
                        <a:pt x="5" y="16"/>
                      </a:lnTo>
                      <a:lnTo>
                        <a:pt x="7" y="11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03" name="Freeform 876"/>
                <p:cNvSpPr>
                  <a:spLocks noChangeAspect="1"/>
                </p:cNvSpPr>
                <p:nvPr/>
              </p:nvSpPr>
              <p:spPr bwMode="auto">
                <a:xfrm>
                  <a:off x="5462" y="1901"/>
                  <a:ext cx="18" cy="31"/>
                </a:xfrm>
                <a:custGeom>
                  <a:avLst/>
                  <a:gdLst>
                    <a:gd name="T0" fmla="*/ 2 w 18"/>
                    <a:gd name="T1" fmla="*/ 31 h 31"/>
                    <a:gd name="T2" fmla="*/ 2 w 18"/>
                    <a:gd name="T3" fmla="*/ 23 h 31"/>
                    <a:gd name="T4" fmla="*/ 0 w 18"/>
                    <a:gd name="T5" fmla="*/ 8 h 31"/>
                    <a:gd name="T6" fmla="*/ 0 w 18"/>
                    <a:gd name="T7" fmla="*/ 3 h 31"/>
                    <a:gd name="T8" fmla="*/ 5 w 18"/>
                    <a:gd name="T9" fmla="*/ 0 h 31"/>
                    <a:gd name="T10" fmla="*/ 13 w 18"/>
                    <a:gd name="T11" fmla="*/ 0 h 31"/>
                    <a:gd name="T12" fmla="*/ 18 w 18"/>
                    <a:gd name="T13" fmla="*/ 0 h 31"/>
                    <a:gd name="T14" fmla="*/ 10 w 18"/>
                    <a:gd name="T15" fmla="*/ 3 h 31"/>
                    <a:gd name="T16" fmla="*/ 0 w 18"/>
                    <a:gd name="T17" fmla="*/ 10 h 31"/>
                    <a:gd name="T18" fmla="*/ 2 w 18"/>
                    <a:gd name="T19" fmla="*/ 23 h 31"/>
                    <a:gd name="T20" fmla="*/ 2 w 18"/>
                    <a:gd name="T21" fmla="*/ 31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"/>
                    <a:gd name="T34" fmla="*/ 0 h 31"/>
                    <a:gd name="T35" fmla="*/ 18 w 18"/>
                    <a:gd name="T36" fmla="*/ 31 h 3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" h="31">
                      <a:moveTo>
                        <a:pt x="2" y="31"/>
                      </a:moveTo>
                      <a:lnTo>
                        <a:pt x="2" y="23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10" y="3"/>
                      </a:lnTo>
                      <a:lnTo>
                        <a:pt x="0" y="10"/>
                      </a:lnTo>
                      <a:lnTo>
                        <a:pt x="2" y="23"/>
                      </a:lnTo>
                      <a:lnTo>
                        <a:pt x="2" y="3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04" name="Freeform 877"/>
                <p:cNvSpPr>
                  <a:spLocks noChangeAspect="1"/>
                </p:cNvSpPr>
                <p:nvPr/>
              </p:nvSpPr>
              <p:spPr bwMode="auto">
                <a:xfrm>
                  <a:off x="5459" y="1909"/>
                  <a:ext cx="8" cy="23"/>
                </a:xfrm>
                <a:custGeom>
                  <a:avLst/>
                  <a:gdLst>
                    <a:gd name="T0" fmla="*/ 0 w 8"/>
                    <a:gd name="T1" fmla="*/ 2 h 23"/>
                    <a:gd name="T2" fmla="*/ 0 w 8"/>
                    <a:gd name="T3" fmla="*/ 2 h 23"/>
                    <a:gd name="T4" fmla="*/ 3 w 8"/>
                    <a:gd name="T5" fmla="*/ 15 h 23"/>
                    <a:gd name="T6" fmla="*/ 3 w 8"/>
                    <a:gd name="T7" fmla="*/ 23 h 23"/>
                    <a:gd name="T8" fmla="*/ 8 w 8"/>
                    <a:gd name="T9" fmla="*/ 23 h 23"/>
                    <a:gd name="T10" fmla="*/ 5 w 8"/>
                    <a:gd name="T11" fmla="*/ 15 h 23"/>
                    <a:gd name="T12" fmla="*/ 3 w 8"/>
                    <a:gd name="T13" fmla="*/ 0 h 23"/>
                    <a:gd name="T14" fmla="*/ 3 w 8"/>
                    <a:gd name="T15" fmla="*/ 0 h 23"/>
                    <a:gd name="T16" fmla="*/ 0 w 8"/>
                    <a:gd name="T17" fmla="*/ 2 h 2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23"/>
                    <a:gd name="T29" fmla="*/ 8 w 8"/>
                    <a:gd name="T30" fmla="*/ 23 h 2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23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3" y="15"/>
                      </a:lnTo>
                      <a:lnTo>
                        <a:pt x="3" y="23"/>
                      </a:lnTo>
                      <a:lnTo>
                        <a:pt x="8" y="23"/>
                      </a:lnTo>
                      <a:lnTo>
                        <a:pt x="5" y="15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05" name="Freeform 878"/>
                <p:cNvSpPr>
                  <a:spLocks noChangeAspect="1"/>
                </p:cNvSpPr>
                <p:nvPr/>
              </p:nvSpPr>
              <p:spPr bwMode="auto">
                <a:xfrm>
                  <a:off x="5459" y="1898"/>
                  <a:ext cx="21" cy="13"/>
                </a:xfrm>
                <a:custGeom>
                  <a:avLst/>
                  <a:gdLst>
                    <a:gd name="T0" fmla="*/ 21 w 21"/>
                    <a:gd name="T1" fmla="*/ 0 h 13"/>
                    <a:gd name="T2" fmla="*/ 21 w 21"/>
                    <a:gd name="T3" fmla="*/ 0 h 13"/>
                    <a:gd name="T4" fmla="*/ 16 w 21"/>
                    <a:gd name="T5" fmla="*/ 0 h 13"/>
                    <a:gd name="T6" fmla="*/ 8 w 21"/>
                    <a:gd name="T7" fmla="*/ 0 h 13"/>
                    <a:gd name="T8" fmla="*/ 0 w 21"/>
                    <a:gd name="T9" fmla="*/ 6 h 13"/>
                    <a:gd name="T10" fmla="*/ 0 w 21"/>
                    <a:gd name="T11" fmla="*/ 13 h 13"/>
                    <a:gd name="T12" fmla="*/ 3 w 21"/>
                    <a:gd name="T13" fmla="*/ 11 h 13"/>
                    <a:gd name="T14" fmla="*/ 3 w 21"/>
                    <a:gd name="T15" fmla="*/ 8 h 13"/>
                    <a:gd name="T16" fmla="*/ 8 w 21"/>
                    <a:gd name="T17" fmla="*/ 6 h 13"/>
                    <a:gd name="T18" fmla="*/ 16 w 21"/>
                    <a:gd name="T19" fmla="*/ 3 h 13"/>
                    <a:gd name="T20" fmla="*/ 18 w 21"/>
                    <a:gd name="T21" fmla="*/ 3 h 13"/>
                    <a:gd name="T22" fmla="*/ 18 w 21"/>
                    <a:gd name="T23" fmla="*/ 3 h 13"/>
                    <a:gd name="T24" fmla="*/ 21 w 21"/>
                    <a:gd name="T25" fmla="*/ 0 h 1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1"/>
                    <a:gd name="T40" fmla="*/ 0 h 13"/>
                    <a:gd name="T41" fmla="*/ 21 w 21"/>
                    <a:gd name="T42" fmla="*/ 13 h 1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1" h="13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3" y="11"/>
                      </a:lnTo>
                      <a:lnTo>
                        <a:pt x="3" y="8"/>
                      </a:lnTo>
                      <a:lnTo>
                        <a:pt x="8" y="6"/>
                      </a:lnTo>
                      <a:lnTo>
                        <a:pt x="16" y="3"/>
                      </a:lnTo>
                      <a:lnTo>
                        <a:pt x="18" y="3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06" name="Freeform 879"/>
                <p:cNvSpPr>
                  <a:spLocks noChangeAspect="1"/>
                </p:cNvSpPr>
                <p:nvPr/>
              </p:nvSpPr>
              <p:spPr bwMode="auto">
                <a:xfrm>
                  <a:off x="5462" y="1898"/>
                  <a:ext cx="18" cy="13"/>
                </a:xfrm>
                <a:custGeom>
                  <a:avLst/>
                  <a:gdLst>
                    <a:gd name="T0" fmla="*/ 2 w 18"/>
                    <a:gd name="T1" fmla="*/ 13 h 13"/>
                    <a:gd name="T2" fmla="*/ 2 w 18"/>
                    <a:gd name="T3" fmla="*/ 13 h 13"/>
                    <a:gd name="T4" fmla="*/ 13 w 18"/>
                    <a:gd name="T5" fmla="*/ 6 h 13"/>
                    <a:gd name="T6" fmla="*/ 18 w 18"/>
                    <a:gd name="T7" fmla="*/ 0 h 13"/>
                    <a:gd name="T8" fmla="*/ 15 w 18"/>
                    <a:gd name="T9" fmla="*/ 3 h 13"/>
                    <a:gd name="T10" fmla="*/ 10 w 18"/>
                    <a:gd name="T11" fmla="*/ 3 h 13"/>
                    <a:gd name="T12" fmla="*/ 0 w 18"/>
                    <a:gd name="T13" fmla="*/ 13 h 13"/>
                    <a:gd name="T14" fmla="*/ 0 w 18"/>
                    <a:gd name="T15" fmla="*/ 13 h 13"/>
                    <a:gd name="T16" fmla="*/ 2 w 18"/>
                    <a:gd name="T17" fmla="*/ 1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3"/>
                    <a:gd name="T29" fmla="*/ 18 w 18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3">
                      <a:moveTo>
                        <a:pt x="2" y="13"/>
                      </a:moveTo>
                      <a:lnTo>
                        <a:pt x="2" y="13"/>
                      </a:lnTo>
                      <a:lnTo>
                        <a:pt x="13" y="6"/>
                      </a:lnTo>
                      <a:lnTo>
                        <a:pt x="18" y="0"/>
                      </a:lnTo>
                      <a:lnTo>
                        <a:pt x="15" y="3"/>
                      </a:lnTo>
                      <a:lnTo>
                        <a:pt x="10" y="3"/>
                      </a:lnTo>
                      <a:lnTo>
                        <a:pt x="0" y="13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07" name="Freeform 880"/>
                <p:cNvSpPr>
                  <a:spLocks noChangeAspect="1"/>
                </p:cNvSpPr>
                <p:nvPr/>
              </p:nvSpPr>
              <p:spPr bwMode="auto">
                <a:xfrm>
                  <a:off x="5462" y="1911"/>
                  <a:ext cx="5" cy="21"/>
                </a:xfrm>
                <a:custGeom>
                  <a:avLst/>
                  <a:gdLst>
                    <a:gd name="T0" fmla="*/ 0 w 5"/>
                    <a:gd name="T1" fmla="*/ 21 h 21"/>
                    <a:gd name="T2" fmla="*/ 5 w 5"/>
                    <a:gd name="T3" fmla="*/ 21 h 21"/>
                    <a:gd name="T4" fmla="*/ 2 w 5"/>
                    <a:gd name="T5" fmla="*/ 13 h 21"/>
                    <a:gd name="T6" fmla="*/ 2 w 5"/>
                    <a:gd name="T7" fmla="*/ 0 h 21"/>
                    <a:gd name="T8" fmla="*/ 0 w 5"/>
                    <a:gd name="T9" fmla="*/ 0 h 21"/>
                    <a:gd name="T10" fmla="*/ 0 w 5"/>
                    <a:gd name="T11" fmla="*/ 13 h 21"/>
                    <a:gd name="T12" fmla="*/ 0 w 5"/>
                    <a:gd name="T13" fmla="*/ 21 h 21"/>
                    <a:gd name="T14" fmla="*/ 5 w 5"/>
                    <a:gd name="T15" fmla="*/ 21 h 21"/>
                    <a:gd name="T16" fmla="*/ 0 w 5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21"/>
                    <a:gd name="T29" fmla="*/ 5 w 5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21">
                      <a:moveTo>
                        <a:pt x="0" y="21"/>
                      </a:moveTo>
                      <a:lnTo>
                        <a:pt x="5" y="21"/>
                      </a:lnTo>
                      <a:lnTo>
                        <a:pt x="2" y="13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0" y="21"/>
                      </a:lnTo>
                      <a:lnTo>
                        <a:pt x="5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08" name="Freeform 881"/>
                <p:cNvSpPr>
                  <a:spLocks noChangeAspect="1"/>
                </p:cNvSpPr>
                <p:nvPr/>
              </p:nvSpPr>
              <p:spPr bwMode="auto">
                <a:xfrm>
                  <a:off x="5514" y="1870"/>
                  <a:ext cx="13" cy="15"/>
                </a:xfrm>
                <a:custGeom>
                  <a:avLst/>
                  <a:gdLst>
                    <a:gd name="T0" fmla="*/ 0 w 13"/>
                    <a:gd name="T1" fmla="*/ 15 h 15"/>
                    <a:gd name="T2" fmla="*/ 5 w 13"/>
                    <a:gd name="T3" fmla="*/ 15 h 15"/>
                    <a:gd name="T4" fmla="*/ 13 w 13"/>
                    <a:gd name="T5" fmla="*/ 13 h 15"/>
                    <a:gd name="T6" fmla="*/ 10 w 13"/>
                    <a:gd name="T7" fmla="*/ 5 h 15"/>
                    <a:gd name="T8" fmla="*/ 5 w 13"/>
                    <a:gd name="T9" fmla="*/ 0 h 15"/>
                    <a:gd name="T10" fmla="*/ 8 w 13"/>
                    <a:gd name="T11" fmla="*/ 2 h 15"/>
                    <a:gd name="T12" fmla="*/ 10 w 13"/>
                    <a:gd name="T13" fmla="*/ 7 h 15"/>
                    <a:gd name="T14" fmla="*/ 10 w 13"/>
                    <a:gd name="T15" fmla="*/ 10 h 15"/>
                    <a:gd name="T16" fmla="*/ 8 w 13"/>
                    <a:gd name="T17" fmla="*/ 13 h 15"/>
                    <a:gd name="T18" fmla="*/ 5 w 13"/>
                    <a:gd name="T19" fmla="*/ 13 h 15"/>
                    <a:gd name="T20" fmla="*/ 0 w 13"/>
                    <a:gd name="T21" fmla="*/ 15 h 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"/>
                    <a:gd name="T34" fmla="*/ 0 h 15"/>
                    <a:gd name="T35" fmla="*/ 13 w 13"/>
                    <a:gd name="T36" fmla="*/ 15 h 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" h="15">
                      <a:moveTo>
                        <a:pt x="0" y="15"/>
                      </a:moveTo>
                      <a:lnTo>
                        <a:pt x="5" y="15"/>
                      </a:lnTo>
                      <a:lnTo>
                        <a:pt x="13" y="13"/>
                      </a:ln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8" y="2"/>
                      </a:lnTo>
                      <a:lnTo>
                        <a:pt x="10" y="7"/>
                      </a:lnTo>
                      <a:lnTo>
                        <a:pt x="10" y="10"/>
                      </a:lnTo>
                      <a:lnTo>
                        <a:pt x="8" y="13"/>
                      </a:lnTo>
                      <a:lnTo>
                        <a:pt x="5" y="1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09" name="Freeform 882"/>
                <p:cNvSpPr>
                  <a:spLocks noChangeAspect="1"/>
                </p:cNvSpPr>
                <p:nvPr/>
              </p:nvSpPr>
              <p:spPr bwMode="auto">
                <a:xfrm>
                  <a:off x="5514" y="1880"/>
                  <a:ext cx="16" cy="8"/>
                </a:xfrm>
                <a:custGeom>
                  <a:avLst/>
                  <a:gdLst>
                    <a:gd name="T0" fmla="*/ 10 w 16"/>
                    <a:gd name="T1" fmla="*/ 0 h 8"/>
                    <a:gd name="T2" fmla="*/ 10 w 16"/>
                    <a:gd name="T3" fmla="*/ 0 h 8"/>
                    <a:gd name="T4" fmla="*/ 5 w 16"/>
                    <a:gd name="T5" fmla="*/ 3 h 8"/>
                    <a:gd name="T6" fmla="*/ 0 w 16"/>
                    <a:gd name="T7" fmla="*/ 3 h 8"/>
                    <a:gd name="T8" fmla="*/ 0 w 16"/>
                    <a:gd name="T9" fmla="*/ 8 h 8"/>
                    <a:gd name="T10" fmla="*/ 5 w 16"/>
                    <a:gd name="T11" fmla="*/ 8 h 8"/>
                    <a:gd name="T12" fmla="*/ 16 w 16"/>
                    <a:gd name="T13" fmla="*/ 3 h 8"/>
                    <a:gd name="T14" fmla="*/ 16 w 16"/>
                    <a:gd name="T15" fmla="*/ 3 h 8"/>
                    <a:gd name="T16" fmla="*/ 10 w 16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8"/>
                    <a:gd name="T29" fmla="*/ 16 w 1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8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5" y="8"/>
                      </a:lnTo>
                      <a:lnTo>
                        <a:pt x="16" y="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10" name="Freeform 883"/>
                <p:cNvSpPr>
                  <a:spLocks noChangeAspect="1"/>
                </p:cNvSpPr>
                <p:nvPr/>
              </p:nvSpPr>
              <p:spPr bwMode="auto">
                <a:xfrm>
                  <a:off x="5519" y="1870"/>
                  <a:ext cx="11" cy="13"/>
                </a:xfrm>
                <a:custGeom>
                  <a:avLst/>
                  <a:gdLst>
                    <a:gd name="T0" fmla="*/ 3 w 11"/>
                    <a:gd name="T1" fmla="*/ 0 h 13"/>
                    <a:gd name="T2" fmla="*/ 0 w 11"/>
                    <a:gd name="T3" fmla="*/ 2 h 13"/>
                    <a:gd name="T4" fmla="*/ 3 w 11"/>
                    <a:gd name="T5" fmla="*/ 5 h 13"/>
                    <a:gd name="T6" fmla="*/ 5 w 11"/>
                    <a:gd name="T7" fmla="*/ 10 h 13"/>
                    <a:gd name="T8" fmla="*/ 11 w 11"/>
                    <a:gd name="T9" fmla="*/ 13 h 13"/>
                    <a:gd name="T10" fmla="*/ 8 w 11"/>
                    <a:gd name="T11" fmla="*/ 5 h 13"/>
                    <a:gd name="T12" fmla="*/ 3 w 11"/>
                    <a:gd name="T13" fmla="*/ 0 h 13"/>
                    <a:gd name="T14" fmla="*/ 0 w 11"/>
                    <a:gd name="T15" fmla="*/ 2 h 13"/>
                    <a:gd name="T16" fmla="*/ 3 w 11"/>
                    <a:gd name="T17" fmla="*/ 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3"/>
                    <a:gd name="T29" fmla="*/ 11 w 11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3" y="5"/>
                      </a:lnTo>
                      <a:lnTo>
                        <a:pt x="5" y="10"/>
                      </a:lnTo>
                      <a:lnTo>
                        <a:pt x="11" y="13"/>
                      </a:lnTo>
                      <a:lnTo>
                        <a:pt x="8" y="5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11" name="Freeform 884"/>
                <p:cNvSpPr>
                  <a:spLocks noChangeAspect="1"/>
                </p:cNvSpPr>
                <p:nvPr/>
              </p:nvSpPr>
              <p:spPr bwMode="auto">
                <a:xfrm>
                  <a:off x="5514" y="1870"/>
                  <a:ext cx="10" cy="18"/>
                </a:xfrm>
                <a:custGeom>
                  <a:avLst/>
                  <a:gdLst>
                    <a:gd name="T0" fmla="*/ 0 w 10"/>
                    <a:gd name="T1" fmla="*/ 13 h 18"/>
                    <a:gd name="T2" fmla="*/ 0 w 10"/>
                    <a:gd name="T3" fmla="*/ 18 h 18"/>
                    <a:gd name="T4" fmla="*/ 5 w 10"/>
                    <a:gd name="T5" fmla="*/ 15 h 18"/>
                    <a:gd name="T6" fmla="*/ 10 w 10"/>
                    <a:gd name="T7" fmla="*/ 13 h 18"/>
                    <a:gd name="T8" fmla="*/ 10 w 10"/>
                    <a:gd name="T9" fmla="*/ 10 h 18"/>
                    <a:gd name="T10" fmla="*/ 10 w 10"/>
                    <a:gd name="T11" fmla="*/ 7 h 18"/>
                    <a:gd name="T12" fmla="*/ 10 w 10"/>
                    <a:gd name="T13" fmla="*/ 2 h 18"/>
                    <a:gd name="T14" fmla="*/ 8 w 10"/>
                    <a:gd name="T15" fmla="*/ 0 h 18"/>
                    <a:gd name="T16" fmla="*/ 5 w 10"/>
                    <a:gd name="T17" fmla="*/ 2 h 18"/>
                    <a:gd name="T18" fmla="*/ 5 w 10"/>
                    <a:gd name="T19" fmla="*/ 5 h 18"/>
                    <a:gd name="T20" fmla="*/ 8 w 10"/>
                    <a:gd name="T21" fmla="*/ 7 h 18"/>
                    <a:gd name="T22" fmla="*/ 8 w 10"/>
                    <a:gd name="T23" fmla="*/ 10 h 18"/>
                    <a:gd name="T24" fmla="*/ 8 w 10"/>
                    <a:gd name="T25" fmla="*/ 10 h 18"/>
                    <a:gd name="T26" fmla="*/ 5 w 10"/>
                    <a:gd name="T27" fmla="*/ 13 h 18"/>
                    <a:gd name="T28" fmla="*/ 0 w 10"/>
                    <a:gd name="T29" fmla="*/ 13 h 18"/>
                    <a:gd name="T30" fmla="*/ 0 w 10"/>
                    <a:gd name="T31" fmla="*/ 18 h 18"/>
                    <a:gd name="T32" fmla="*/ 0 w 10"/>
                    <a:gd name="T33" fmla="*/ 13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8"/>
                    <a:gd name="T53" fmla="*/ 10 w 10"/>
                    <a:gd name="T54" fmla="*/ 18 h 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8">
                      <a:moveTo>
                        <a:pt x="0" y="13"/>
                      </a:moveTo>
                      <a:lnTo>
                        <a:pt x="0" y="18"/>
                      </a:lnTo>
                      <a:lnTo>
                        <a:pt x="5" y="15"/>
                      </a:lnTo>
                      <a:lnTo>
                        <a:pt x="10" y="13"/>
                      </a:lnTo>
                      <a:lnTo>
                        <a:pt x="10" y="10"/>
                      </a:lnTo>
                      <a:lnTo>
                        <a:pt x="10" y="7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5" y="5"/>
                      </a:lnTo>
                      <a:lnTo>
                        <a:pt x="8" y="7"/>
                      </a:lnTo>
                      <a:lnTo>
                        <a:pt x="8" y="10"/>
                      </a:lnTo>
                      <a:lnTo>
                        <a:pt x="5" y="13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12" name="Freeform 885"/>
                <p:cNvSpPr>
                  <a:spLocks noChangeAspect="1"/>
                </p:cNvSpPr>
                <p:nvPr/>
              </p:nvSpPr>
              <p:spPr bwMode="auto">
                <a:xfrm>
                  <a:off x="5491" y="1849"/>
                  <a:ext cx="13" cy="36"/>
                </a:xfrm>
                <a:custGeom>
                  <a:avLst/>
                  <a:gdLst>
                    <a:gd name="T0" fmla="*/ 13 w 13"/>
                    <a:gd name="T1" fmla="*/ 34 h 36"/>
                    <a:gd name="T2" fmla="*/ 7 w 13"/>
                    <a:gd name="T3" fmla="*/ 34 h 36"/>
                    <a:gd name="T4" fmla="*/ 0 w 13"/>
                    <a:gd name="T5" fmla="*/ 36 h 36"/>
                    <a:gd name="T6" fmla="*/ 2 w 13"/>
                    <a:gd name="T7" fmla="*/ 34 h 36"/>
                    <a:gd name="T8" fmla="*/ 10 w 13"/>
                    <a:gd name="T9" fmla="*/ 31 h 36"/>
                    <a:gd name="T10" fmla="*/ 7 w 13"/>
                    <a:gd name="T11" fmla="*/ 15 h 36"/>
                    <a:gd name="T12" fmla="*/ 5 w 13"/>
                    <a:gd name="T13" fmla="*/ 0 h 36"/>
                    <a:gd name="T14" fmla="*/ 10 w 13"/>
                    <a:gd name="T15" fmla="*/ 13 h 36"/>
                    <a:gd name="T16" fmla="*/ 13 w 13"/>
                    <a:gd name="T17" fmla="*/ 34 h 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36"/>
                    <a:gd name="T29" fmla="*/ 13 w 13"/>
                    <a:gd name="T30" fmla="*/ 36 h 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36">
                      <a:moveTo>
                        <a:pt x="13" y="34"/>
                      </a:moveTo>
                      <a:lnTo>
                        <a:pt x="7" y="34"/>
                      </a:lnTo>
                      <a:lnTo>
                        <a:pt x="0" y="36"/>
                      </a:lnTo>
                      <a:lnTo>
                        <a:pt x="2" y="34"/>
                      </a:lnTo>
                      <a:lnTo>
                        <a:pt x="10" y="31"/>
                      </a:lnTo>
                      <a:lnTo>
                        <a:pt x="7" y="15"/>
                      </a:lnTo>
                      <a:lnTo>
                        <a:pt x="5" y="0"/>
                      </a:lnTo>
                      <a:lnTo>
                        <a:pt x="10" y="13"/>
                      </a:lnTo>
                      <a:lnTo>
                        <a:pt x="13" y="3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13" name="Freeform 886"/>
                <p:cNvSpPr>
                  <a:spLocks noChangeAspect="1"/>
                </p:cNvSpPr>
                <p:nvPr/>
              </p:nvSpPr>
              <p:spPr bwMode="auto">
                <a:xfrm>
                  <a:off x="5491" y="1880"/>
                  <a:ext cx="13" cy="5"/>
                </a:xfrm>
                <a:custGeom>
                  <a:avLst/>
                  <a:gdLst>
                    <a:gd name="T0" fmla="*/ 0 w 13"/>
                    <a:gd name="T1" fmla="*/ 5 h 5"/>
                    <a:gd name="T2" fmla="*/ 0 w 13"/>
                    <a:gd name="T3" fmla="*/ 5 h 5"/>
                    <a:gd name="T4" fmla="*/ 7 w 13"/>
                    <a:gd name="T5" fmla="*/ 5 h 5"/>
                    <a:gd name="T6" fmla="*/ 13 w 13"/>
                    <a:gd name="T7" fmla="*/ 3 h 5"/>
                    <a:gd name="T8" fmla="*/ 10 w 13"/>
                    <a:gd name="T9" fmla="*/ 0 h 5"/>
                    <a:gd name="T10" fmla="*/ 7 w 13"/>
                    <a:gd name="T11" fmla="*/ 3 h 5"/>
                    <a:gd name="T12" fmla="*/ 2 w 13"/>
                    <a:gd name="T13" fmla="*/ 3 h 5"/>
                    <a:gd name="T14" fmla="*/ 2 w 13"/>
                    <a:gd name="T15" fmla="*/ 3 h 5"/>
                    <a:gd name="T16" fmla="*/ 0 w 13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5"/>
                    <a:gd name="T29" fmla="*/ 13 w 13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7" y="5"/>
                      </a:lnTo>
                      <a:lnTo>
                        <a:pt x="13" y="3"/>
                      </a:lnTo>
                      <a:lnTo>
                        <a:pt x="10" y="0"/>
                      </a:lnTo>
                      <a:lnTo>
                        <a:pt x="7" y="3"/>
                      </a:lnTo>
                      <a:lnTo>
                        <a:pt x="2" y="3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14" name="Freeform 887"/>
                <p:cNvSpPr>
                  <a:spLocks noChangeAspect="1"/>
                </p:cNvSpPr>
                <p:nvPr/>
              </p:nvSpPr>
              <p:spPr bwMode="auto">
                <a:xfrm>
                  <a:off x="5491" y="1880"/>
                  <a:ext cx="13" cy="5"/>
                </a:xfrm>
                <a:custGeom>
                  <a:avLst/>
                  <a:gdLst>
                    <a:gd name="T0" fmla="*/ 7 w 13"/>
                    <a:gd name="T1" fmla="*/ 0 h 5"/>
                    <a:gd name="T2" fmla="*/ 7 w 13"/>
                    <a:gd name="T3" fmla="*/ 0 h 5"/>
                    <a:gd name="T4" fmla="*/ 2 w 13"/>
                    <a:gd name="T5" fmla="*/ 0 h 5"/>
                    <a:gd name="T6" fmla="*/ 0 w 13"/>
                    <a:gd name="T7" fmla="*/ 5 h 5"/>
                    <a:gd name="T8" fmla="*/ 2 w 13"/>
                    <a:gd name="T9" fmla="*/ 3 h 5"/>
                    <a:gd name="T10" fmla="*/ 5 w 13"/>
                    <a:gd name="T11" fmla="*/ 5 h 5"/>
                    <a:gd name="T12" fmla="*/ 13 w 13"/>
                    <a:gd name="T13" fmla="*/ 0 h 5"/>
                    <a:gd name="T14" fmla="*/ 13 w 13"/>
                    <a:gd name="T15" fmla="*/ 0 h 5"/>
                    <a:gd name="T16" fmla="*/ 7 w 13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5"/>
                    <a:gd name="T29" fmla="*/ 13 w 13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5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5" y="5"/>
                      </a:lnTo>
                      <a:lnTo>
                        <a:pt x="13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15" name="Freeform 888"/>
                <p:cNvSpPr>
                  <a:spLocks noChangeAspect="1"/>
                </p:cNvSpPr>
                <p:nvPr/>
              </p:nvSpPr>
              <p:spPr bwMode="auto">
                <a:xfrm>
                  <a:off x="5493" y="1846"/>
                  <a:ext cx="11" cy="34"/>
                </a:xfrm>
                <a:custGeom>
                  <a:avLst/>
                  <a:gdLst>
                    <a:gd name="T0" fmla="*/ 0 w 11"/>
                    <a:gd name="T1" fmla="*/ 3 h 34"/>
                    <a:gd name="T2" fmla="*/ 0 w 11"/>
                    <a:gd name="T3" fmla="*/ 3 h 34"/>
                    <a:gd name="T4" fmla="*/ 5 w 11"/>
                    <a:gd name="T5" fmla="*/ 18 h 34"/>
                    <a:gd name="T6" fmla="*/ 5 w 11"/>
                    <a:gd name="T7" fmla="*/ 34 h 34"/>
                    <a:gd name="T8" fmla="*/ 11 w 11"/>
                    <a:gd name="T9" fmla="*/ 34 h 34"/>
                    <a:gd name="T10" fmla="*/ 8 w 11"/>
                    <a:gd name="T11" fmla="*/ 16 h 34"/>
                    <a:gd name="T12" fmla="*/ 3 w 11"/>
                    <a:gd name="T13" fmla="*/ 0 h 34"/>
                    <a:gd name="T14" fmla="*/ 3 w 11"/>
                    <a:gd name="T15" fmla="*/ 0 h 34"/>
                    <a:gd name="T16" fmla="*/ 0 w 11"/>
                    <a:gd name="T17" fmla="*/ 3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4"/>
                    <a:gd name="T29" fmla="*/ 11 w 11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5" y="18"/>
                      </a:lnTo>
                      <a:lnTo>
                        <a:pt x="5" y="34"/>
                      </a:lnTo>
                      <a:lnTo>
                        <a:pt x="11" y="34"/>
                      </a:lnTo>
                      <a:lnTo>
                        <a:pt x="8" y="16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16" name="Freeform 889"/>
                <p:cNvSpPr>
                  <a:spLocks noChangeAspect="1"/>
                </p:cNvSpPr>
                <p:nvPr/>
              </p:nvSpPr>
              <p:spPr bwMode="auto">
                <a:xfrm>
                  <a:off x="5493" y="1846"/>
                  <a:ext cx="11" cy="37"/>
                </a:xfrm>
                <a:custGeom>
                  <a:avLst/>
                  <a:gdLst>
                    <a:gd name="T0" fmla="*/ 11 w 11"/>
                    <a:gd name="T1" fmla="*/ 37 h 37"/>
                    <a:gd name="T2" fmla="*/ 11 w 11"/>
                    <a:gd name="T3" fmla="*/ 37 h 37"/>
                    <a:gd name="T4" fmla="*/ 8 w 11"/>
                    <a:gd name="T5" fmla="*/ 16 h 37"/>
                    <a:gd name="T6" fmla="*/ 0 w 11"/>
                    <a:gd name="T7" fmla="*/ 3 h 37"/>
                    <a:gd name="T8" fmla="*/ 3 w 11"/>
                    <a:gd name="T9" fmla="*/ 0 h 37"/>
                    <a:gd name="T10" fmla="*/ 5 w 11"/>
                    <a:gd name="T11" fmla="*/ 18 h 37"/>
                    <a:gd name="T12" fmla="*/ 8 w 11"/>
                    <a:gd name="T13" fmla="*/ 34 h 37"/>
                    <a:gd name="T14" fmla="*/ 8 w 11"/>
                    <a:gd name="T15" fmla="*/ 34 h 37"/>
                    <a:gd name="T16" fmla="*/ 11 w 11"/>
                    <a:gd name="T17" fmla="*/ 37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7"/>
                    <a:gd name="T29" fmla="*/ 11 w 11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7">
                      <a:moveTo>
                        <a:pt x="11" y="37"/>
                      </a:moveTo>
                      <a:lnTo>
                        <a:pt x="11" y="37"/>
                      </a:lnTo>
                      <a:lnTo>
                        <a:pt x="8" y="1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5" y="18"/>
                      </a:lnTo>
                      <a:lnTo>
                        <a:pt x="8" y="34"/>
                      </a:lnTo>
                      <a:lnTo>
                        <a:pt x="11" y="3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17" name="Freeform 890"/>
                <p:cNvSpPr>
                  <a:spLocks noChangeAspect="1"/>
                </p:cNvSpPr>
                <p:nvPr/>
              </p:nvSpPr>
              <p:spPr bwMode="auto">
                <a:xfrm>
                  <a:off x="5483" y="1828"/>
                  <a:ext cx="8" cy="21"/>
                </a:xfrm>
                <a:custGeom>
                  <a:avLst/>
                  <a:gdLst>
                    <a:gd name="T0" fmla="*/ 8 w 8"/>
                    <a:gd name="T1" fmla="*/ 21 h 21"/>
                    <a:gd name="T2" fmla="*/ 5 w 8"/>
                    <a:gd name="T3" fmla="*/ 21 h 21"/>
                    <a:gd name="T4" fmla="*/ 0 w 8"/>
                    <a:gd name="T5" fmla="*/ 21 h 21"/>
                    <a:gd name="T6" fmla="*/ 0 w 8"/>
                    <a:gd name="T7" fmla="*/ 10 h 21"/>
                    <a:gd name="T8" fmla="*/ 0 w 8"/>
                    <a:gd name="T9" fmla="*/ 0 h 21"/>
                    <a:gd name="T10" fmla="*/ 0 w 8"/>
                    <a:gd name="T11" fmla="*/ 0 h 21"/>
                    <a:gd name="T12" fmla="*/ 0 w 8"/>
                    <a:gd name="T13" fmla="*/ 8 h 21"/>
                    <a:gd name="T14" fmla="*/ 0 w 8"/>
                    <a:gd name="T15" fmla="*/ 13 h 21"/>
                    <a:gd name="T16" fmla="*/ 2 w 8"/>
                    <a:gd name="T17" fmla="*/ 16 h 21"/>
                    <a:gd name="T18" fmla="*/ 5 w 8"/>
                    <a:gd name="T19" fmla="*/ 21 h 21"/>
                    <a:gd name="T20" fmla="*/ 8 w 8"/>
                    <a:gd name="T21" fmla="*/ 21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"/>
                    <a:gd name="T34" fmla="*/ 0 h 21"/>
                    <a:gd name="T35" fmla="*/ 8 w 8"/>
                    <a:gd name="T36" fmla="*/ 21 h 2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" h="21">
                      <a:moveTo>
                        <a:pt x="8" y="21"/>
                      </a:moveTo>
                      <a:lnTo>
                        <a:pt x="5" y="21"/>
                      </a:lnTo>
                      <a:lnTo>
                        <a:pt x="0" y="21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2" y="16"/>
                      </a:lnTo>
                      <a:lnTo>
                        <a:pt x="5" y="21"/>
                      </a:lnTo>
                      <a:lnTo>
                        <a:pt x="8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18" name="Freeform 891"/>
                <p:cNvSpPr>
                  <a:spLocks noChangeAspect="1"/>
                </p:cNvSpPr>
                <p:nvPr/>
              </p:nvSpPr>
              <p:spPr bwMode="auto">
                <a:xfrm>
                  <a:off x="5480" y="1846"/>
                  <a:ext cx="11" cy="5"/>
                </a:xfrm>
                <a:custGeom>
                  <a:avLst/>
                  <a:gdLst>
                    <a:gd name="T0" fmla="*/ 0 w 11"/>
                    <a:gd name="T1" fmla="*/ 3 h 5"/>
                    <a:gd name="T2" fmla="*/ 0 w 11"/>
                    <a:gd name="T3" fmla="*/ 3 h 5"/>
                    <a:gd name="T4" fmla="*/ 8 w 11"/>
                    <a:gd name="T5" fmla="*/ 5 h 5"/>
                    <a:gd name="T6" fmla="*/ 11 w 11"/>
                    <a:gd name="T7" fmla="*/ 5 h 5"/>
                    <a:gd name="T8" fmla="*/ 11 w 11"/>
                    <a:gd name="T9" fmla="*/ 0 h 5"/>
                    <a:gd name="T10" fmla="*/ 8 w 11"/>
                    <a:gd name="T11" fmla="*/ 0 h 5"/>
                    <a:gd name="T12" fmla="*/ 3 w 11"/>
                    <a:gd name="T13" fmla="*/ 0 h 5"/>
                    <a:gd name="T14" fmla="*/ 3 w 11"/>
                    <a:gd name="T15" fmla="*/ 0 h 5"/>
                    <a:gd name="T16" fmla="*/ 0 w 11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5"/>
                    <a:gd name="T29" fmla="*/ 11 w 11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5"/>
                      </a:lnTo>
                      <a:lnTo>
                        <a:pt x="11" y="5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19" name="Freeform 892"/>
                <p:cNvSpPr>
                  <a:spLocks noChangeAspect="1"/>
                </p:cNvSpPr>
                <p:nvPr/>
              </p:nvSpPr>
              <p:spPr bwMode="auto">
                <a:xfrm>
                  <a:off x="5480" y="1828"/>
                  <a:ext cx="5" cy="21"/>
                </a:xfrm>
                <a:custGeom>
                  <a:avLst/>
                  <a:gdLst>
                    <a:gd name="T0" fmla="*/ 0 w 5"/>
                    <a:gd name="T1" fmla="*/ 0 h 21"/>
                    <a:gd name="T2" fmla="*/ 0 w 5"/>
                    <a:gd name="T3" fmla="*/ 0 h 21"/>
                    <a:gd name="T4" fmla="*/ 0 w 5"/>
                    <a:gd name="T5" fmla="*/ 10 h 21"/>
                    <a:gd name="T6" fmla="*/ 0 w 5"/>
                    <a:gd name="T7" fmla="*/ 21 h 21"/>
                    <a:gd name="T8" fmla="*/ 3 w 5"/>
                    <a:gd name="T9" fmla="*/ 18 h 21"/>
                    <a:gd name="T10" fmla="*/ 3 w 5"/>
                    <a:gd name="T11" fmla="*/ 10 h 21"/>
                    <a:gd name="T12" fmla="*/ 5 w 5"/>
                    <a:gd name="T13" fmla="*/ 0 h 21"/>
                    <a:gd name="T14" fmla="*/ 5 w 5"/>
                    <a:gd name="T15" fmla="*/ 0 h 21"/>
                    <a:gd name="T16" fmla="*/ 0 w 5"/>
                    <a:gd name="T17" fmla="*/ 0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21"/>
                    <a:gd name="T29" fmla="*/ 5 w 5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2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21"/>
                      </a:lnTo>
                      <a:lnTo>
                        <a:pt x="3" y="18"/>
                      </a:lnTo>
                      <a:lnTo>
                        <a:pt x="3" y="10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20" name="Freeform 893"/>
                <p:cNvSpPr>
                  <a:spLocks noChangeAspect="1"/>
                </p:cNvSpPr>
                <p:nvPr/>
              </p:nvSpPr>
              <p:spPr bwMode="auto">
                <a:xfrm>
                  <a:off x="5480" y="1828"/>
                  <a:ext cx="11" cy="23"/>
                </a:xfrm>
                <a:custGeom>
                  <a:avLst/>
                  <a:gdLst>
                    <a:gd name="T0" fmla="*/ 11 w 11"/>
                    <a:gd name="T1" fmla="*/ 23 h 23"/>
                    <a:gd name="T2" fmla="*/ 11 w 11"/>
                    <a:gd name="T3" fmla="*/ 18 h 23"/>
                    <a:gd name="T4" fmla="*/ 8 w 11"/>
                    <a:gd name="T5" fmla="*/ 18 h 23"/>
                    <a:gd name="T6" fmla="*/ 5 w 11"/>
                    <a:gd name="T7" fmla="*/ 16 h 23"/>
                    <a:gd name="T8" fmla="*/ 5 w 11"/>
                    <a:gd name="T9" fmla="*/ 13 h 23"/>
                    <a:gd name="T10" fmla="*/ 5 w 11"/>
                    <a:gd name="T11" fmla="*/ 8 h 23"/>
                    <a:gd name="T12" fmla="*/ 5 w 11"/>
                    <a:gd name="T13" fmla="*/ 0 h 23"/>
                    <a:gd name="T14" fmla="*/ 0 w 11"/>
                    <a:gd name="T15" fmla="*/ 0 h 23"/>
                    <a:gd name="T16" fmla="*/ 5 w 11"/>
                    <a:gd name="T17" fmla="*/ 0 h 23"/>
                    <a:gd name="T18" fmla="*/ 0 w 11"/>
                    <a:gd name="T19" fmla="*/ 0 h 23"/>
                    <a:gd name="T20" fmla="*/ 0 w 11"/>
                    <a:gd name="T21" fmla="*/ 8 h 23"/>
                    <a:gd name="T22" fmla="*/ 0 w 11"/>
                    <a:gd name="T23" fmla="*/ 13 h 23"/>
                    <a:gd name="T24" fmla="*/ 3 w 11"/>
                    <a:gd name="T25" fmla="*/ 18 h 23"/>
                    <a:gd name="T26" fmla="*/ 5 w 11"/>
                    <a:gd name="T27" fmla="*/ 21 h 23"/>
                    <a:gd name="T28" fmla="*/ 11 w 11"/>
                    <a:gd name="T29" fmla="*/ 23 h 23"/>
                    <a:gd name="T30" fmla="*/ 11 w 11"/>
                    <a:gd name="T31" fmla="*/ 18 h 23"/>
                    <a:gd name="T32" fmla="*/ 11 w 11"/>
                    <a:gd name="T33" fmla="*/ 23 h 2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"/>
                    <a:gd name="T52" fmla="*/ 0 h 23"/>
                    <a:gd name="T53" fmla="*/ 11 w 11"/>
                    <a:gd name="T54" fmla="*/ 23 h 2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" h="23">
                      <a:moveTo>
                        <a:pt x="11" y="23"/>
                      </a:moveTo>
                      <a:lnTo>
                        <a:pt x="11" y="18"/>
                      </a:lnTo>
                      <a:lnTo>
                        <a:pt x="8" y="18"/>
                      </a:lnTo>
                      <a:lnTo>
                        <a:pt x="5" y="16"/>
                      </a:lnTo>
                      <a:lnTo>
                        <a:pt x="5" y="13"/>
                      </a:lnTo>
                      <a:lnTo>
                        <a:pt x="5" y="8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3" y="18"/>
                      </a:lnTo>
                      <a:lnTo>
                        <a:pt x="5" y="21"/>
                      </a:lnTo>
                      <a:lnTo>
                        <a:pt x="11" y="23"/>
                      </a:lnTo>
                      <a:lnTo>
                        <a:pt x="11" y="18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21" name="Freeform 894"/>
                <p:cNvSpPr>
                  <a:spLocks noChangeAspect="1"/>
                </p:cNvSpPr>
                <p:nvPr/>
              </p:nvSpPr>
              <p:spPr bwMode="auto">
                <a:xfrm>
                  <a:off x="5491" y="1904"/>
                  <a:ext cx="18" cy="13"/>
                </a:xfrm>
                <a:custGeom>
                  <a:avLst/>
                  <a:gdLst>
                    <a:gd name="T0" fmla="*/ 0 w 18"/>
                    <a:gd name="T1" fmla="*/ 13 h 13"/>
                    <a:gd name="T2" fmla="*/ 7 w 18"/>
                    <a:gd name="T3" fmla="*/ 13 h 13"/>
                    <a:gd name="T4" fmla="*/ 18 w 18"/>
                    <a:gd name="T5" fmla="*/ 13 h 13"/>
                    <a:gd name="T6" fmla="*/ 18 w 18"/>
                    <a:gd name="T7" fmla="*/ 7 h 13"/>
                    <a:gd name="T8" fmla="*/ 18 w 18"/>
                    <a:gd name="T9" fmla="*/ 0 h 13"/>
                    <a:gd name="T10" fmla="*/ 18 w 18"/>
                    <a:gd name="T11" fmla="*/ 0 h 13"/>
                    <a:gd name="T12" fmla="*/ 15 w 18"/>
                    <a:gd name="T13" fmla="*/ 5 h 13"/>
                    <a:gd name="T14" fmla="*/ 10 w 18"/>
                    <a:gd name="T15" fmla="*/ 10 h 13"/>
                    <a:gd name="T16" fmla="*/ 0 w 18"/>
                    <a:gd name="T17" fmla="*/ 1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3"/>
                    <a:gd name="T29" fmla="*/ 18 w 18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3">
                      <a:moveTo>
                        <a:pt x="0" y="13"/>
                      </a:moveTo>
                      <a:lnTo>
                        <a:pt x="7" y="13"/>
                      </a:lnTo>
                      <a:lnTo>
                        <a:pt x="18" y="13"/>
                      </a:lnTo>
                      <a:lnTo>
                        <a:pt x="18" y="7"/>
                      </a:lnTo>
                      <a:lnTo>
                        <a:pt x="18" y="0"/>
                      </a:lnTo>
                      <a:lnTo>
                        <a:pt x="15" y="5"/>
                      </a:lnTo>
                      <a:lnTo>
                        <a:pt x="10" y="1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22" name="Freeform 895"/>
                <p:cNvSpPr>
                  <a:spLocks noChangeAspect="1"/>
                </p:cNvSpPr>
                <p:nvPr/>
              </p:nvSpPr>
              <p:spPr bwMode="auto">
                <a:xfrm>
                  <a:off x="5491" y="1914"/>
                  <a:ext cx="20" cy="5"/>
                </a:xfrm>
                <a:custGeom>
                  <a:avLst/>
                  <a:gdLst>
                    <a:gd name="T0" fmla="*/ 20 w 20"/>
                    <a:gd name="T1" fmla="*/ 0 h 5"/>
                    <a:gd name="T2" fmla="*/ 20 w 20"/>
                    <a:gd name="T3" fmla="*/ 0 h 5"/>
                    <a:gd name="T4" fmla="*/ 7 w 20"/>
                    <a:gd name="T5" fmla="*/ 0 h 5"/>
                    <a:gd name="T6" fmla="*/ 0 w 20"/>
                    <a:gd name="T7" fmla="*/ 0 h 5"/>
                    <a:gd name="T8" fmla="*/ 0 w 20"/>
                    <a:gd name="T9" fmla="*/ 5 h 5"/>
                    <a:gd name="T10" fmla="*/ 7 w 20"/>
                    <a:gd name="T11" fmla="*/ 5 h 5"/>
                    <a:gd name="T12" fmla="*/ 18 w 20"/>
                    <a:gd name="T13" fmla="*/ 5 h 5"/>
                    <a:gd name="T14" fmla="*/ 18 w 20"/>
                    <a:gd name="T15" fmla="*/ 5 h 5"/>
                    <a:gd name="T16" fmla="*/ 20 w 20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"/>
                    <a:gd name="T28" fmla="*/ 0 h 5"/>
                    <a:gd name="T29" fmla="*/ 20 w 2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" h="5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7" y="5"/>
                      </a:lnTo>
                      <a:lnTo>
                        <a:pt x="18" y="5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23" name="Freeform 896"/>
                <p:cNvSpPr>
                  <a:spLocks noChangeAspect="1"/>
                </p:cNvSpPr>
                <p:nvPr/>
              </p:nvSpPr>
              <p:spPr bwMode="auto">
                <a:xfrm>
                  <a:off x="5506" y="1901"/>
                  <a:ext cx="5" cy="18"/>
                </a:xfrm>
                <a:custGeom>
                  <a:avLst/>
                  <a:gdLst>
                    <a:gd name="T0" fmla="*/ 0 w 5"/>
                    <a:gd name="T1" fmla="*/ 0 h 18"/>
                    <a:gd name="T2" fmla="*/ 0 w 5"/>
                    <a:gd name="T3" fmla="*/ 0 h 18"/>
                    <a:gd name="T4" fmla="*/ 3 w 5"/>
                    <a:gd name="T5" fmla="*/ 10 h 18"/>
                    <a:gd name="T6" fmla="*/ 5 w 5"/>
                    <a:gd name="T7" fmla="*/ 13 h 18"/>
                    <a:gd name="T8" fmla="*/ 3 w 5"/>
                    <a:gd name="T9" fmla="*/ 18 h 18"/>
                    <a:gd name="T10" fmla="*/ 5 w 5"/>
                    <a:gd name="T11" fmla="*/ 10 h 18"/>
                    <a:gd name="T12" fmla="*/ 5 w 5"/>
                    <a:gd name="T13" fmla="*/ 3 h 18"/>
                    <a:gd name="T14" fmla="*/ 5 w 5"/>
                    <a:gd name="T15" fmla="*/ 3 h 18"/>
                    <a:gd name="T16" fmla="*/ 0 w 5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8"/>
                    <a:gd name="T29" fmla="*/ 5 w 5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10"/>
                      </a:lnTo>
                      <a:lnTo>
                        <a:pt x="5" y="13"/>
                      </a:lnTo>
                      <a:lnTo>
                        <a:pt x="3" y="18"/>
                      </a:lnTo>
                      <a:lnTo>
                        <a:pt x="5" y="10"/>
                      </a:lnTo>
                      <a:lnTo>
                        <a:pt x="5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24" name="Freeform 897"/>
                <p:cNvSpPr>
                  <a:spLocks noChangeAspect="1"/>
                </p:cNvSpPr>
                <p:nvPr/>
              </p:nvSpPr>
              <p:spPr bwMode="auto">
                <a:xfrm>
                  <a:off x="5491" y="1901"/>
                  <a:ext cx="20" cy="18"/>
                </a:xfrm>
                <a:custGeom>
                  <a:avLst/>
                  <a:gdLst>
                    <a:gd name="T0" fmla="*/ 0 w 20"/>
                    <a:gd name="T1" fmla="*/ 13 h 18"/>
                    <a:gd name="T2" fmla="*/ 0 w 20"/>
                    <a:gd name="T3" fmla="*/ 18 h 18"/>
                    <a:gd name="T4" fmla="*/ 13 w 20"/>
                    <a:gd name="T5" fmla="*/ 16 h 18"/>
                    <a:gd name="T6" fmla="*/ 18 w 20"/>
                    <a:gd name="T7" fmla="*/ 8 h 18"/>
                    <a:gd name="T8" fmla="*/ 20 w 20"/>
                    <a:gd name="T9" fmla="*/ 3 h 18"/>
                    <a:gd name="T10" fmla="*/ 15 w 20"/>
                    <a:gd name="T11" fmla="*/ 0 h 18"/>
                    <a:gd name="T12" fmla="*/ 20 w 20"/>
                    <a:gd name="T13" fmla="*/ 3 h 18"/>
                    <a:gd name="T14" fmla="*/ 15 w 20"/>
                    <a:gd name="T15" fmla="*/ 3 h 18"/>
                    <a:gd name="T16" fmla="*/ 15 w 20"/>
                    <a:gd name="T17" fmla="*/ 8 h 18"/>
                    <a:gd name="T18" fmla="*/ 10 w 20"/>
                    <a:gd name="T19" fmla="*/ 10 h 18"/>
                    <a:gd name="T20" fmla="*/ 0 w 20"/>
                    <a:gd name="T21" fmla="*/ 13 h 18"/>
                    <a:gd name="T22" fmla="*/ 0 w 20"/>
                    <a:gd name="T23" fmla="*/ 18 h 18"/>
                    <a:gd name="T24" fmla="*/ 0 w 20"/>
                    <a:gd name="T25" fmla="*/ 13 h 1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0"/>
                    <a:gd name="T40" fmla="*/ 0 h 18"/>
                    <a:gd name="T41" fmla="*/ 20 w 20"/>
                    <a:gd name="T42" fmla="*/ 18 h 1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0" h="18">
                      <a:moveTo>
                        <a:pt x="0" y="13"/>
                      </a:moveTo>
                      <a:lnTo>
                        <a:pt x="0" y="18"/>
                      </a:lnTo>
                      <a:lnTo>
                        <a:pt x="13" y="16"/>
                      </a:lnTo>
                      <a:lnTo>
                        <a:pt x="18" y="8"/>
                      </a:lnTo>
                      <a:lnTo>
                        <a:pt x="20" y="3"/>
                      </a:lnTo>
                      <a:lnTo>
                        <a:pt x="15" y="0"/>
                      </a:lnTo>
                      <a:lnTo>
                        <a:pt x="20" y="3"/>
                      </a:lnTo>
                      <a:lnTo>
                        <a:pt x="15" y="3"/>
                      </a:lnTo>
                      <a:lnTo>
                        <a:pt x="15" y="8"/>
                      </a:lnTo>
                      <a:lnTo>
                        <a:pt x="10" y="10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25" name="Freeform 898"/>
                <p:cNvSpPr>
                  <a:spLocks noChangeAspect="1"/>
                </p:cNvSpPr>
                <p:nvPr/>
              </p:nvSpPr>
              <p:spPr bwMode="auto">
                <a:xfrm>
                  <a:off x="5483" y="1896"/>
                  <a:ext cx="5" cy="5"/>
                </a:xfrm>
                <a:custGeom>
                  <a:avLst/>
                  <a:gdLst>
                    <a:gd name="T0" fmla="*/ 2 w 5"/>
                    <a:gd name="T1" fmla="*/ 5 h 5"/>
                    <a:gd name="T2" fmla="*/ 2 w 5"/>
                    <a:gd name="T3" fmla="*/ 2 h 5"/>
                    <a:gd name="T4" fmla="*/ 0 w 5"/>
                    <a:gd name="T5" fmla="*/ 2 h 5"/>
                    <a:gd name="T6" fmla="*/ 2 w 5"/>
                    <a:gd name="T7" fmla="*/ 0 h 5"/>
                    <a:gd name="T8" fmla="*/ 5 w 5"/>
                    <a:gd name="T9" fmla="*/ 0 h 5"/>
                    <a:gd name="T10" fmla="*/ 2 w 5"/>
                    <a:gd name="T11" fmla="*/ 0 h 5"/>
                    <a:gd name="T12" fmla="*/ 2 w 5"/>
                    <a:gd name="T13" fmla="*/ 5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5"/>
                    <a:gd name="T23" fmla="*/ 5 w 5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5">
                      <a:moveTo>
                        <a:pt x="2" y="5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26" name="Freeform 899"/>
                <p:cNvSpPr>
                  <a:spLocks noChangeAspect="1"/>
                </p:cNvSpPr>
                <p:nvPr/>
              </p:nvSpPr>
              <p:spPr bwMode="auto">
                <a:xfrm>
                  <a:off x="5483" y="1896"/>
                  <a:ext cx="5" cy="5"/>
                </a:xfrm>
                <a:custGeom>
                  <a:avLst/>
                  <a:gdLst>
                    <a:gd name="T0" fmla="*/ 0 w 5"/>
                    <a:gd name="T1" fmla="*/ 2 h 5"/>
                    <a:gd name="T2" fmla="*/ 0 w 5"/>
                    <a:gd name="T3" fmla="*/ 2 h 5"/>
                    <a:gd name="T4" fmla="*/ 0 w 5"/>
                    <a:gd name="T5" fmla="*/ 5 h 5"/>
                    <a:gd name="T6" fmla="*/ 0 w 5"/>
                    <a:gd name="T7" fmla="*/ 5 h 5"/>
                    <a:gd name="T8" fmla="*/ 5 w 5"/>
                    <a:gd name="T9" fmla="*/ 5 h 5"/>
                    <a:gd name="T10" fmla="*/ 2 w 5"/>
                    <a:gd name="T11" fmla="*/ 2 h 5"/>
                    <a:gd name="T12" fmla="*/ 0 w 5"/>
                    <a:gd name="T13" fmla="*/ 0 h 5"/>
                    <a:gd name="T14" fmla="*/ 0 w 5"/>
                    <a:gd name="T15" fmla="*/ 0 h 5"/>
                    <a:gd name="T16" fmla="*/ 0 w 5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27" name="Freeform 900"/>
                <p:cNvSpPr>
                  <a:spLocks noChangeAspect="1"/>
                </p:cNvSpPr>
                <p:nvPr/>
              </p:nvSpPr>
              <p:spPr bwMode="auto">
                <a:xfrm>
                  <a:off x="5483" y="1893"/>
                  <a:ext cx="8" cy="5"/>
                </a:xfrm>
                <a:custGeom>
                  <a:avLst/>
                  <a:gdLst>
                    <a:gd name="T0" fmla="*/ 8 w 8"/>
                    <a:gd name="T1" fmla="*/ 3 h 5"/>
                    <a:gd name="T2" fmla="*/ 5 w 8"/>
                    <a:gd name="T3" fmla="*/ 0 h 5"/>
                    <a:gd name="T4" fmla="*/ 2 w 8"/>
                    <a:gd name="T5" fmla="*/ 0 h 5"/>
                    <a:gd name="T6" fmla="*/ 0 w 8"/>
                    <a:gd name="T7" fmla="*/ 5 h 5"/>
                    <a:gd name="T8" fmla="*/ 0 w 8"/>
                    <a:gd name="T9" fmla="*/ 3 h 5"/>
                    <a:gd name="T10" fmla="*/ 2 w 8"/>
                    <a:gd name="T11" fmla="*/ 5 h 5"/>
                    <a:gd name="T12" fmla="*/ 8 w 8"/>
                    <a:gd name="T13" fmla="*/ 3 h 5"/>
                    <a:gd name="T14" fmla="*/ 5 w 8"/>
                    <a:gd name="T15" fmla="*/ 0 h 5"/>
                    <a:gd name="T16" fmla="*/ 8 w 8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8" y="3"/>
                      </a:move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8" y="3"/>
                      </a:lnTo>
                      <a:lnTo>
                        <a:pt x="5" y="0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28" name="Freeform 901"/>
                <p:cNvSpPr>
                  <a:spLocks noChangeAspect="1"/>
                </p:cNvSpPr>
                <p:nvPr/>
              </p:nvSpPr>
              <p:spPr bwMode="auto">
                <a:xfrm>
                  <a:off x="5483" y="1893"/>
                  <a:ext cx="8" cy="8"/>
                </a:xfrm>
                <a:custGeom>
                  <a:avLst/>
                  <a:gdLst>
                    <a:gd name="T0" fmla="*/ 0 w 8"/>
                    <a:gd name="T1" fmla="*/ 8 h 8"/>
                    <a:gd name="T2" fmla="*/ 5 w 8"/>
                    <a:gd name="T3" fmla="*/ 8 h 8"/>
                    <a:gd name="T4" fmla="*/ 5 w 8"/>
                    <a:gd name="T5" fmla="*/ 5 h 8"/>
                    <a:gd name="T6" fmla="*/ 8 w 8"/>
                    <a:gd name="T7" fmla="*/ 3 h 8"/>
                    <a:gd name="T8" fmla="*/ 5 w 8"/>
                    <a:gd name="T9" fmla="*/ 0 h 8"/>
                    <a:gd name="T10" fmla="*/ 2 w 8"/>
                    <a:gd name="T11" fmla="*/ 3 h 8"/>
                    <a:gd name="T12" fmla="*/ 0 w 8"/>
                    <a:gd name="T13" fmla="*/ 8 h 8"/>
                    <a:gd name="T14" fmla="*/ 5 w 8"/>
                    <a:gd name="T15" fmla="*/ 8 h 8"/>
                    <a:gd name="T16" fmla="*/ 0 w 8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8"/>
                    <a:gd name="T29" fmla="*/ 8 w 8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8">
                      <a:moveTo>
                        <a:pt x="0" y="8"/>
                      </a:moveTo>
                      <a:lnTo>
                        <a:pt x="5" y="8"/>
                      </a:lnTo>
                      <a:lnTo>
                        <a:pt x="5" y="5"/>
                      </a:lnTo>
                      <a:lnTo>
                        <a:pt x="8" y="3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5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29" name="Freeform 902"/>
                <p:cNvSpPr>
                  <a:spLocks noChangeAspect="1"/>
                </p:cNvSpPr>
                <p:nvPr/>
              </p:nvSpPr>
              <p:spPr bwMode="auto">
                <a:xfrm>
                  <a:off x="5477" y="1799"/>
                  <a:ext cx="8" cy="13"/>
                </a:xfrm>
                <a:custGeom>
                  <a:avLst/>
                  <a:gdLst>
                    <a:gd name="T0" fmla="*/ 6 w 8"/>
                    <a:gd name="T1" fmla="*/ 13 h 13"/>
                    <a:gd name="T2" fmla="*/ 0 w 8"/>
                    <a:gd name="T3" fmla="*/ 11 h 13"/>
                    <a:gd name="T4" fmla="*/ 0 w 8"/>
                    <a:gd name="T5" fmla="*/ 5 h 13"/>
                    <a:gd name="T6" fmla="*/ 6 w 8"/>
                    <a:gd name="T7" fmla="*/ 3 h 13"/>
                    <a:gd name="T8" fmla="*/ 8 w 8"/>
                    <a:gd name="T9" fmla="*/ 0 h 13"/>
                    <a:gd name="T10" fmla="*/ 6 w 8"/>
                    <a:gd name="T11" fmla="*/ 3 h 13"/>
                    <a:gd name="T12" fmla="*/ 6 w 8"/>
                    <a:gd name="T13" fmla="*/ 13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13"/>
                    <a:gd name="T23" fmla="*/ 8 w 8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13">
                      <a:moveTo>
                        <a:pt x="6" y="13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6" y="3"/>
                      </a:lnTo>
                      <a:lnTo>
                        <a:pt x="8" y="0"/>
                      </a:lnTo>
                      <a:lnTo>
                        <a:pt x="6" y="3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30" name="Freeform 903"/>
                <p:cNvSpPr>
                  <a:spLocks noChangeAspect="1"/>
                </p:cNvSpPr>
                <p:nvPr/>
              </p:nvSpPr>
              <p:spPr bwMode="auto">
                <a:xfrm>
                  <a:off x="5477" y="1804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0 h 11"/>
                    <a:gd name="T4" fmla="*/ 0 w 6"/>
                    <a:gd name="T5" fmla="*/ 8 h 11"/>
                    <a:gd name="T6" fmla="*/ 3 w 6"/>
                    <a:gd name="T7" fmla="*/ 11 h 11"/>
                    <a:gd name="T8" fmla="*/ 6 w 6"/>
                    <a:gd name="T9" fmla="*/ 8 h 11"/>
                    <a:gd name="T10" fmla="*/ 3 w 6"/>
                    <a:gd name="T11" fmla="*/ 6 h 11"/>
                    <a:gd name="T12" fmla="*/ 3 w 6"/>
                    <a:gd name="T13" fmla="*/ 3 h 11"/>
                    <a:gd name="T14" fmla="*/ 3 w 6"/>
                    <a:gd name="T15" fmla="*/ 3 h 11"/>
                    <a:gd name="T16" fmla="*/ 0 w 6"/>
                    <a:gd name="T17" fmla="*/ 0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1"/>
                    <a:gd name="T29" fmla="*/ 6 w 6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3" y="6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31" name="Freeform 904"/>
                <p:cNvSpPr>
                  <a:spLocks noChangeAspect="1"/>
                </p:cNvSpPr>
                <p:nvPr/>
              </p:nvSpPr>
              <p:spPr bwMode="auto">
                <a:xfrm>
                  <a:off x="5477" y="1796"/>
                  <a:ext cx="11" cy="11"/>
                </a:xfrm>
                <a:custGeom>
                  <a:avLst/>
                  <a:gdLst>
                    <a:gd name="T0" fmla="*/ 8 w 11"/>
                    <a:gd name="T1" fmla="*/ 0 h 11"/>
                    <a:gd name="T2" fmla="*/ 8 w 11"/>
                    <a:gd name="T3" fmla="*/ 0 h 11"/>
                    <a:gd name="T4" fmla="*/ 3 w 11"/>
                    <a:gd name="T5" fmla="*/ 3 h 11"/>
                    <a:gd name="T6" fmla="*/ 0 w 11"/>
                    <a:gd name="T7" fmla="*/ 8 h 11"/>
                    <a:gd name="T8" fmla="*/ 3 w 11"/>
                    <a:gd name="T9" fmla="*/ 11 h 11"/>
                    <a:gd name="T10" fmla="*/ 6 w 11"/>
                    <a:gd name="T11" fmla="*/ 8 h 11"/>
                    <a:gd name="T12" fmla="*/ 11 w 11"/>
                    <a:gd name="T13" fmla="*/ 3 h 11"/>
                    <a:gd name="T14" fmla="*/ 11 w 11"/>
                    <a:gd name="T15" fmla="*/ 3 h 11"/>
                    <a:gd name="T16" fmla="*/ 8 w 11"/>
                    <a:gd name="T17" fmla="*/ 0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1"/>
                    <a:gd name="T29" fmla="*/ 11 w 11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1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3"/>
                      </a:lnTo>
                      <a:lnTo>
                        <a:pt x="0" y="8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11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32" name="Freeform 905"/>
                <p:cNvSpPr>
                  <a:spLocks noChangeAspect="1"/>
                </p:cNvSpPr>
                <p:nvPr/>
              </p:nvSpPr>
              <p:spPr bwMode="auto">
                <a:xfrm>
                  <a:off x="5480" y="1796"/>
                  <a:ext cx="8" cy="19"/>
                </a:xfrm>
                <a:custGeom>
                  <a:avLst/>
                  <a:gdLst>
                    <a:gd name="T0" fmla="*/ 0 w 8"/>
                    <a:gd name="T1" fmla="*/ 19 h 19"/>
                    <a:gd name="T2" fmla="*/ 3 w 8"/>
                    <a:gd name="T3" fmla="*/ 16 h 19"/>
                    <a:gd name="T4" fmla="*/ 3 w 8"/>
                    <a:gd name="T5" fmla="*/ 8 h 19"/>
                    <a:gd name="T6" fmla="*/ 5 w 8"/>
                    <a:gd name="T7" fmla="*/ 0 h 19"/>
                    <a:gd name="T8" fmla="*/ 8 w 8"/>
                    <a:gd name="T9" fmla="*/ 3 h 19"/>
                    <a:gd name="T10" fmla="*/ 0 w 8"/>
                    <a:gd name="T11" fmla="*/ 6 h 19"/>
                    <a:gd name="T12" fmla="*/ 0 w 8"/>
                    <a:gd name="T13" fmla="*/ 19 h 19"/>
                    <a:gd name="T14" fmla="*/ 3 w 8"/>
                    <a:gd name="T15" fmla="*/ 16 h 19"/>
                    <a:gd name="T16" fmla="*/ 0 w 8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9"/>
                    <a:gd name="T29" fmla="*/ 8 w 8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9">
                      <a:moveTo>
                        <a:pt x="0" y="19"/>
                      </a:moveTo>
                      <a:lnTo>
                        <a:pt x="3" y="16"/>
                      </a:lnTo>
                      <a:lnTo>
                        <a:pt x="3" y="8"/>
                      </a:lnTo>
                      <a:lnTo>
                        <a:pt x="5" y="0"/>
                      </a:lnTo>
                      <a:lnTo>
                        <a:pt x="8" y="3"/>
                      </a:lnTo>
                      <a:lnTo>
                        <a:pt x="0" y="6"/>
                      </a:lnTo>
                      <a:lnTo>
                        <a:pt x="0" y="19"/>
                      </a:lnTo>
                      <a:lnTo>
                        <a:pt x="3" y="16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33" name="Freeform 906"/>
                <p:cNvSpPr>
                  <a:spLocks noChangeAspect="1"/>
                </p:cNvSpPr>
                <p:nvPr/>
              </p:nvSpPr>
              <p:spPr bwMode="auto">
                <a:xfrm>
                  <a:off x="5598" y="1930"/>
                  <a:ext cx="10" cy="2"/>
                </a:xfrm>
                <a:custGeom>
                  <a:avLst/>
                  <a:gdLst>
                    <a:gd name="T0" fmla="*/ 10 w 10"/>
                    <a:gd name="T1" fmla="*/ 0 h 2"/>
                    <a:gd name="T2" fmla="*/ 5 w 10"/>
                    <a:gd name="T3" fmla="*/ 2 h 2"/>
                    <a:gd name="T4" fmla="*/ 0 w 10"/>
                    <a:gd name="T5" fmla="*/ 2 h 2"/>
                    <a:gd name="T6" fmla="*/ 0 w 10"/>
                    <a:gd name="T7" fmla="*/ 0 h 2"/>
                    <a:gd name="T8" fmla="*/ 10 w 10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2"/>
                    <a:gd name="T17" fmla="*/ 10 w 10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2">
                      <a:moveTo>
                        <a:pt x="10" y="0"/>
                      </a:move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34" name="Freeform 907"/>
                <p:cNvSpPr>
                  <a:spLocks noChangeAspect="1"/>
                </p:cNvSpPr>
                <p:nvPr/>
              </p:nvSpPr>
              <p:spPr bwMode="auto">
                <a:xfrm>
                  <a:off x="5598" y="1930"/>
                  <a:ext cx="10" cy="5"/>
                </a:xfrm>
                <a:custGeom>
                  <a:avLst/>
                  <a:gdLst>
                    <a:gd name="T0" fmla="*/ 2 w 10"/>
                    <a:gd name="T1" fmla="*/ 5 h 5"/>
                    <a:gd name="T2" fmla="*/ 2 w 10"/>
                    <a:gd name="T3" fmla="*/ 5 h 5"/>
                    <a:gd name="T4" fmla="*/ 7 w 10"/>
                    <a:gd name="T5" fmla="*/ 2 h 5"/>
                    <a:gd name="T6" fmla="*/ 10 w 10"/>
                    <a:gd name="T7" fmla="*/ 2 h 5"/>
                    <a:gd name="T8" fmla="*/ 10 w 10"/>
                    <a:gd name="T9" fmla="*/ 0 h 5"/>
                    <a:gd name="T10" fmla="*/ 5 w 10"/>
                    <a:gd name="T11" fmla="*/ 0 h 5"/>
                    <a:gd name="T12" fmla="*/ 0 w 10"/>
                    <a:gd name="T13" fmla="*/ 2 h 5"/>
                    <a:gd name="T14" fmla="*/ 0 w 10"/>
                    <a:gd name="T15" fmla="*/ 2 h 5"/>
                    <a:gd name="T16" fmla="*/ 2 w 10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2" y="5"/>
                      </a:moveTo>
                      <a:lnTo>
                        <a:pt x="2" y="5"/>
                      </a:lnTo>
                      <a:lnTo>
                        <a:pt x="7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35" name="Freeform 908"/>
                <p:cNvSpPr>
                  <a:spLocks noChangeAspect="1"/>
                </p:cNvSpPr>
                <p:nvPr/>
              </p:nvSpPr>
              <p:spPr bwMode="auto">
                <a:xfrm>
                  <a:off x="5598" y="1930"/>
                  <a:ext cx="10" cy="5"/>
                </a:xfrm>
                <a:custGeom>
                  <a:avLst/>
                  <a:gdLst>
                    <a:gd name="T0" fmla="*/ 10 w 10"/>
                    <a:gd name="T1" fmla="*/ 2 h 5"/>
                    <a:gd name="T2" fmla="*/ 10 w 10"/>
                    <a:gd name="T3" fmla="*/ 0 h 5"/>
                    <a:gd name="T4" fmla="*/ 0 w 10"/>
                    <a:gd name="T5" fmla="*/ 0 h 5"/>
                    <a:gd name="T6" fmla="*/ 2 w 10"/>
                    <a:gd name="T7" fmla="*/ 5 h 5"/>
                    <a:gd name="T8" fmla="*/ 0 w 10"/>
                    <a:gd name="T9" fmla="*/ 2 h 5"/>
                    <a:gd name="T10" fmla="*/ 2 w 10"/>
                    <a:gd name="T11" fmla="*/ 2 h 5"/>
                    <a:gd name="T12" fmla="*/ 7 w 10"/>
                    <a:gd name="T13" fmla="*/ 2 h 5"/>
                    <a:gd name="T14" fmla="*/ 10 w 10"/>
                    <a:gd name="T15" fmla="*/ 0 h 5"/>
                    <a:gd name="T16" fmla="*/ 10 w 10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10" y="2"/>
                      </a:move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7" y="2"/>
                      </a:lnTo>
                      <a:lnTo>
                        <a:pt x="10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36" name="Freeform 909"/>
                <p:cNvSpPr>
                  <a:spLocks noChangeAspect="1"/>
                </p:cNvSpPr>
                <p:nvPr/>
              </p:nvSpPr>
              <p:spPr bwMode="auto">
                <a:xfrm>
                  <a:off x="5524" y="1841"/>
                  <a:ext cx="27" cy="26"/>
                </a:xfrm>
                <a:custGeom>
                  <a:avLst/>
                  <a:gdLst>
                    <a:gd name="T0" fmla="*/ 8 w 27"/>
                    <a:gd name="T1" fmla="*/ 26 h 26"/>
                    <a:gd name="T2" fmla="*/ 6 w 27"/>
                    <a:gd name="T3" fmla="*/ 23 h 26"/>
                    <a:gd name="T4" fmla="*/ 6 w 27"/>
                    <a:gd name="T5" fmla="*/ 16 h 26"/>
                    <a:gd name="T6" fmla="*/ 14 w 27"/>
                    <a:gd name="T7" fmla="*/ 8 h 26"/>
                    <a:gd name="T8" fmla="*/ 19 w 27"/>
                    <a:gd name="T9" fmla="*/ 3 h 26"/>
                    <a:gd name="T10" fmla="*/ 21 w 27"/>
                    <a:gd name="T11" fmla="*/ 3 h 26"/>
                    <a:gd name="T12" fmla="*/ 27 w 27"/>
                    <a:gd name="T13" fmla="*/ 0 h 26"/>
                    <a:gd name="T14" fmla="*/ 24 w 27"/>
                    <a:gd name="T15" fmla="*/ 0 h 26"/>
                    <a:gd name="T16" fmla="*/ 19 w 27"/>
                    <a:gd name="T17" fmla="*/ 0 h 26"/>
                    <a:gd name="T18" fmla="*/ 14 w 27"/>
                    <a:gd name="T19" fmla="*/ 5 h 26"/>
                    <a:gd name="T20" fmla="*/ 3 w 27"/>
                    <a:gd name="T21" fmla="*/ 16 h 26"/>
                    <a:gd name="T22" fmla="*/ 0 w 27"/>
                    <a:gd name="T23" fmla="*/ 18 h 26"/>
                    <a:gd name="T24" fmla="*/ 3 w 27"/>
                    <a:gd name="T25" fmla="*/ 21 h 26"/>
                    <a:gd name="T26" fmla="*/ 6 w 27"/>
                    <a:gd name="T27" fmla="*/ 23 h 26"/>
                    <a:gd name="T28" fmla="*/ 8 w 27"/>
                    <a:gd name="T29" fmla="*/ 26 h 2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7"/>
                    <a:gd name="T46" fmla="*/ 0 h 26"/>
                    <a:gd name="T47" fmla="*/ 27 w 27"/>
                    <a:gd name="T48" fmla="*/ 26 h 2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7" h="26">
                      <a:moveTo>
                        <a:pt x="8" y="26"/>
                      </a:moveTo>
                      <a:lnTo>
                        <a:pt x="6" y="23"/>
                      </a:lnTo>
                      <a:lnTo>
                        <a:pt x="6" y="16"/>
                      </a:lnTo>
                      <a:lnTo>
                        <a:pt x="14" y="8"/>
                      </a:lnTo>
                      <a:lnTo>
                        <a:pt x="19" y="3"/>
                      </a:lnTo>
                      <a:lnTo>
                        <a:pt x="21" y="3"/>
                      </a:lnTo>
                      <a:lnTo>
                        <a:pt x="27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4" y="5"/>
                      </a:lnTo>
                      <a:lnTo>
                        <a:pt x="3" y="16"/>
                      </a:lnTo>
                      <a:lnTo>
                        <a:pt x="0" y="18"/>
                      </a:lnTo>
                      <a:lnTo>
                        <a:pt x="3" y="21"/>
                      </a:lnTo>
                      <a:lnTo>
                        <a:pt x="6" y="23"/>
                      </a:lnTo>
                      <a:lnTo>
                        <a:pt x="8" y="2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37" name="Freeform 910"/>
                <p:cNvSpPr>
                  <a:spLocks noChangeAspect="1"/>
                </p:cNvSpPr>
                <p:nvPr/>
              </p:nvSpPr>
              <p:spPr bwMode="auto">
                <a:xfrm>
                  <a:off x="5527" y="1854"/>
                  <a:ext cx="8" cy="16"/>
                </a:xfrm>
                <a:custGeom>
                  <a:avLst/>
                  <a:gdLst>
                    <a:gd name="T0" fmla="*/ 3 w 8"/>
                    <a:gd name="T1" fmla="*/ 0 h 16"/>
                    <a:gd name="T2" fmla="*/ 3 w 8"/>
                    <a:gd name="T3" fmla="*/ 0 h 16"/>
                    <a:gd name="T4" fmla="*/ 0 w 8"/>
                    <a:gd name="T5" fmla="*/ 10 h 16"/>
                    <a:gd name="T6" fmla="*/ 5 w 8"/>
                    <a:gd name="T7" fmla="*/ 16 h 16"/>
                    <a:gd name="T8" fmla="*/ 8 w 8"/>
                    <a:gd name="T9" fmla="*/ 13 h 16"/>
                    <a:gd name="T10" fmla="*/ 5 w 8"/>
                    <a:gd name="T11" fmla="*/ 8 h 16"/>
                    <a:gd name="T12" fmla="*/ 3 w 8"/>
                    <a:gd name="T13" fmla="*/ 5 h 16"/>
                    <a:gd name="T14" fmla="*/ 3 w 8"/>
                    <a:gd name="T15" fmla="*/ 5 h 16"/>
                    <a:gd name="T16" fmla="*/ 3 w 8"/>
                    <a:gd name="T17" fmla="*/ 0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6"/>
                    <a:gd name="T29" fmla="*/ 8 w 8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10"/>
                      </a:lnTo>
                      <a:lnTo>
                        <a:pt x="5" y="16"/>
                      </a:lnTo>
                      <a:lnTo>
                        <a:pt x="8" y="13"/>
                      </a:lnTo>
                      <a:lnTo>
                        <a:pt x="5" y="8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38" name="Freeform 911"/>
                <p:cNvSpPr>
                  <a:spLocks noChangeAspect="1"/>
                </p:cNvSpPr>
                <p:nvPr/>
              </p:nvSpPr>
              <p:spPr bwMode="auto">
                <a:xfrm>
                  <a:off x="5530" y="1841"/>
                  <a:ext cx="13" cy="18"/>
                </a:xfrm>
                <a:custGeom>
                  <a:avLst/>
                  <a:gdLst>
                    <a:gd name="T0" fmla="*/ 13 w 13"/>
                    <a:gd name="T1" fmla="*/ 0 h 18"/>
                    <a:gd name="T2" fmla="*/ 10 w 13"/>
                    <a:gd name="T3" fmla="*/ 0 h 18"/>
                    <a:gd name="T4" fmla="*/ 5 w 13"/>
                    <a:gd name="T5" fmla="*/ 8 h 18"/>
                    <a:gd name="T6" fmla="*/ 0 w 13"/>
                    <a:gd name="T7" fmla="*/ 13 h 18"/>
                    <a:gd name="T8" fmla="*/ 0 w 13"/>
                    <a:gd name="T9" fmla="*/ 18 h 18"/>
                    <a:gd name="T10" fmla="*/ 8 w 13"/>
                    <a:gd name="T11" fmla="*/ 10 h 18"/>
                    <a:gd name="T12" fmla="*/ 13 w 13"/>
                    <a:gd name="T13" fmla="*/ 3 h 18"/>
                    <a:gd name="T14" fmla="*/ 13 w 13"/>
                    <a:gd name="T15" fmla="*/ 5 h 18"/>
                    <a:gd name="T16" fmla="*/ 13 w 13"/>
                    <a:gd name="T17" fmla="*/ 0 h 18"/>
                    <a:gd name="T18" fmla="*/ 10 w 13"/>
                    <a:gd name="T19" fmla="*/ 0 h 18"/>
                    <a:gd name="T20" fmla="*/ 10 w 13"/>
                    <a:gd name="T21" fmla="*/ 0 h 18"/>
                    <a:gd name="T22" fmla="*/ 13 w 13"/>
                    <a:gd name="T23" fmla="*/ 0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18"/>
                    <a:gd name="T38" fmla="*/ 13 w 13"/>
                    <a:gd name="T39" fmla="*/ 18 h 1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18">
                      <a:moveTo>
                        <a:pt x="13" y="0"/>
                      </a:moveTo>
                      <a:lnTo>
                        <a:pt x="10" y="0"/>
                      </a:lnTo>
                      <a:lnTo>
                        <a:pt x="5" y="8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8" y="10"/>
                      </a:lnTo>
                      <a:lnTo>
                        <a:pt x="13" y="3"/>
                      </a:ln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39" name="Freeform 912"/>
                <p:cNvSpPr>
                  <a:spLocks noChangeAspect="1"/>
                </p:cNvSpPr>
                <p:nvPr/>
              </p:nvSpPr>
              <p:spPr bwMode="auto">
                <a:xfrm>
                  <a:off x="5543" y="1841"/>
                  <a:ext cx="10" cy="5"/>
                </a:xfrm>
                <a:custGeom>
                  <a:avLst/>
                  <a:gdLst>
                    <a:gd name="T0" fmla="*/ 8 w 10"/>
                    <a:gd name="T1" fmla="*/ 0 h 5"/>
                    <a:gd name="T2" fmla="*/ 8 w 10"/>
                    <a:gd name="T3" fmla="*/ 0 h 5"/>
                    <a:gd name="T4" fmla="*/ 2 w 10"/>
                    <a:gd name="T5" fmla="*/ 0 h 5"/>
                    <a:gd name="T6" fmla="*/ 0 w 10"/>
                    <a:gd name="T7" fmla="*/ 0 h 5"/>
                    <a:gd name="T8" fmla="*/ 0 w 10"/>
                    <a:gd name="T9" fmla="*/ 5 h 5"/>
                    <a:gd name="T10" fmla="*/ 2 w 10"/>
                    <a:gd name="T11" fmla="*/ 5 h 5"/>
                    <a:gd name="T12" fmla="*/ 10 w 10"/>
                    <a:gd name="T13" fmla="*/ 3 h 5"/>
                    <a:gd name="T14" fmla="*/ 10 w 10"/>
                    <a:gd name="T15" fmla="*/ 3 h 5"/>
                    <a:gd name="T16" fmla="*/ 8 w 10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40" name="Freeform 913"/>
                <p:cNvSpPr>
                  <a:spLocks noChangeAspect="1"/>
                </p:cNvSpPr>
                <p:nvPr/>
              </p:nvSpPr>
              <p:spPr bwMode="auto">
                <a:xfrm>
                  <a:off x="5540" y="1841"/>
                  <a:ext cx="13" cy="3"/>
                </a:xfrm>
                <a:custGeom>
                  <a:avLst/>
                  <a:gdLst>
                    <a:gd name="T0" fmla="*/ 0 w 13"/>
                    <a:gd name="T1" fmla="*/ 3 h 3"/>
                    <a:gd name="T2" fmla="*/ 0 w 13"/>
                    <a:gd name="T3" fmla="*/ 3 h 3"/>
                    <a:gd name="T4" fmla="*/ 8 w 13"/>
                    <a:gd name="T5" fmla="*/ 3 h 3"/>
                    <a:gd name="T6" fmla="*/ 11 w 13"/>
                    <a:gd name="T7" fmla="*/ 0 h 3"/>
                    <a:gd name="T8" fmla="*/ 13 w 13"/>
                    <a:gd name="T9" fmla="*/ 3 h 3"/>
                    <a:gd name="T10" fmla="*/ 8 w 13"/>
                    <a:gd name="T11" fmla="*/ 0 h 3"/>
                    <a:gd name="T12" fmla="*/ 3 w 13"/>
                    <a:gd name="T13" fmla="*/ 0 h 3"/>
                    <a:gd name="T14" fmla="*/ 3 w 13"/>
                    <a:gd name="T15" fmla="*/ 0 h 3"/>
                    <a:gd name="T16" fmla="*/ 0 w 13"/>
                    <a:gd name="T17" fmla="*/ 3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3"/>
                    <a:gd name="T29" fmla="*/ 13 w 13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3" y="3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41" name="Freeform 914"/>
                <p:cNvSpPr>
                  <a:spLocks noChangeAspect="1"/>
                </p:cNvSpPr>
                <p:nvPr/>
              </p:nvSpPr>
              <p:spPr bwMode="auto">
                <a:xfrm>
                  <a:off x="5527" y="1841"/>
                  <a:ext cx="16" cy="16"/>
                </a:xfrm>
                <a:custGeom>
                  <a:avLst/>
                  <a:gdLst>
                    <a:gd name="T0" fmla="*/ 3 w 16"/>
                    <a:gd name="T1" fmla="*/ 16 h 16"/>
                    <a:gd name="T2" fmla="*/ 3 w 16"/>
                    <a:gd name="T3" fmla="*/ 16 h 16"/>
                    <a:gd name="T4" fmla="*/ 11 w 16"/>
                    <a:gd name="T5" fmla="*/ 8 h 16"/>
                    <a:gd name="T6" fmla="*/ 13 w 16"/>
                    <a:gd name="T7" fmla="*/ 3 h 16"/>
                    <a:gd name="T8" fmla="*/ 16 w 16"/>
                    <a:gd name="T9" fmla="*/ 0 h 16"/>
                    <a:gd name="T10" fmla="*/ 8 w 16"/>
                    <a:gd name="T11" fmla="*/ 5 h 16"/>
                    <a:gd name="T12" fmla="*/ 0 w 16"/>
                    <a:gd name="T13" fmla="*/ 13 h 16"/>
                    <a:gd name="T14" fmla="*/ 0 w 16"/>
                    <a:gd name="T15" fmla="*/ 13 h 16"/>
                    <a:gd name="T16" fmla="*/ 3 w 16"/>
                    <a:gd name="T17" fmla="*/ 16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16"/>
                    <a:gd name="T29" fmla="*/ 16 w 16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16">
                      <a:moveTo>
                        <a:pt x="3" y="16"/>
                      </a:moveTo>
                      <a:lnTo>
                        <a:pt x="3" y="16"/>
                      </a:lnTo>
                      <a:lnTo>
                        <a:pt x="11" y="8"/>
                      </a:lnTo>
                      <a:lnTo>
                        <a:pt x="13" y="3"/>
                      </a:lnTo>
                      <a:lnTo>
                        <a:pt x="16" y="0"/>
                      </a:lnTo>
                      <a:lnTo>
                        <a:pt x="8" y="5"/>
                      </a:lnTo>
                      <a:lnTo>
                        <a:pt x="0" y="13"/>
                      </a:lnTo>
                      <a:lnTo>
                        <a:pt x="3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42" name="Freeform 915"/>
                <p:cNvSpPr>
                  <a:spLocks noChangeAspect="1"/>
                </p:cNvSpPr>
                <p:nvPr/>
              </p:nvSpPr>
              <p:spPr bwMode="auto">
                <a:xfrm>
                  <a:off x="5524" y="1854"/>
                  <a:ext cx="11" cy="16"/>
                </a:xfrm>
                <a:custGeom>
                  <a:avLst/>
                  <a:gdLst>
                    <a:gd name="T0" fmla="*/ 8 w 11"/>
                    <a:gd name="T1" fmla="*/ 16 h 16"/>
                    <a:gd name="T2" fmla="*/ 11 w 11"/>
                    <a:gd name="T3" fmla="*/ 13 h 16"/>
                    <a:gd name="T4" fmla="*/ 8 w 11"/>
                    <a:gd name="T5" fmla="*/ 10 h 16"/>
                    <a:gd name="T6" fmla="*/ 6 w 11"/>
                    <a:gd name="T7" fmla="*/ 8 h 16"/>
                    <a:gd name="T8" fmla="*/ 3 w 11"/>
                    <a:gd name="T9" fmla="*/ 5 h 16"/>
                    <a:gd name="T10" fmla="*/ 6 w 11"/>
                    <a:gd name="T11" fmla="*/ 3 h 16"/>
                    <a:gd name="T12" fmla="*/ 3 w 11"/>
                    <a:gd name="T13" fmla="*/ 0 h 16"/>
                    <a:gd name="T14" fmla="*/ 0 w 11"/>
                    <a:gd name="T15" fmla="*/ 5 h 16"/>
                    <a:gd name="T16" fmla="*/ 0 w 11"/>
                    <a:gd name="T17" fmla="*/ 8 h 16"/>
                    <a:gd name="T18" fmla="*/ 6 w 11"/>
                    <a:gd name="T19" fmla="*/ 13 h 16"/>
                    <a:gd name="T20" fmla="*/ 8 w 11"/>
                    <a:gd name="T21" fmla="*/ 16 h 16"/>
                    <a:gd name="T22" fmla="*/ 11 w 11"/>
                    <a:gd name="T23" fmla="*/ 13 h 16"/>
                    <a:gd name="T24" fmla="*/ 8 w 11"/>
                    <a:gd name="T25" fmla="*/ 16 h 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"/>
                    <a:gd name="T40" fmla="*/ 0 h 16"/>
                    <a:gd name="T41" fmla="*/ 11 w 11"/>
                    <a:gd name="T42" fmla="*/ 16 h 1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" h="16">
                      <a:moveTo>
                        <a:pt x="8" y="16"/>
                      </a:moveTo>
                      <a:lnTo>
                        <a:pt x="11" y="13"/>
                      </a:lnTo>
                      <a:lnTo>
                        <a:pt x="8" y="10"/>
                      </a:lnTo>
                      <a:lnTo>
                        <a:pt x="6" y="8"/>
                      </a:lnTo>
                      <a:lnTo>
                        <a:pt x="3" y="5"/>
                      </a:ln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6" y="13"/>
                      </a:ln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43" name="Freeform 916"/>
                <p:cNvSpPr>
                  <a:spLocks noChangeAspect="1"/>
                </p:cNvSpPr>
                <p:nvPr/>
              </p:nvSpPr>
              <p:spPr bwMode="auto">
                <a:xfrm>
                  <a:off x="5535" y="1789"/>
                  <a:ext cx="5" cy="5"/>
                </a:xfrm>
                <a:custGeom>
                  <a:avLst/>
                  <a:gdLst>
                    <a:gd name="T0" fmla="*/ 3 w 5"/>
                    <a:gd name="T1" fmla="*/ 0 h 5"/>
                    <a:gd name="T2" fmla="*/ 3 w 5"/>
                    <a:gd name="T3" fmla="*/ 2 h 5"/>
                    <a:gd name="T4" fmla="*/ 5 w 5"/>
                    <a:gd name="T5" fmla="*/ 5 h 5"/>
                    <a:gd name="T6" fmla="*/ 5 w 5"/>
                    <a:gd name="T7" fmla="*/ 5 h 5"/>
                    <a:gd name="T8" fmla="*/ 0 w 5"/>
                    <a:gd name="T9" fmla="*/ 5 h 5"/>
                    <a:gd name="T10" fmla="*/ 3 w 5"/>
                    <a:gd name="T11" fmla="*/ 5 h 5"/>
                    <a:gd name="T12" fmla="*/ 3 w 5"/>
                    <a:gd name="T13" fmla="*/ 0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5"/>
                    <a:gd name="T23" fmla="*/ 5 w 5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5">
                      <a:moveTo>
                        <a:pt x="3" y="0"/>
                      </a:moveTo>
                      <a:lnTo>
                        <a:pt x="3" y="2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44" name="Freeform 917"/>
                <p:cNvSpPr>
                  <a:spLocks noChangeAspect="1"/>
                </p:cNvSpPr>
                <p:nvPr/>
              </p:nvSpPr>
              <p:spPr bwMode="auto">
                <a:xfrm>
                  <a:off x="5535" y="1789"/>
                  <a:ext cx="5" cy="5"/>
                </a:xfrm>
                <a:custGeom>
                  <a:avLst/>
                  <a:gdLst>
                    <a:gd name="T0" fmla="*/ 5 w 5"/>
                    <a:gd name="T1" fmla="*/ 2 h 5"/>
                    <a:gd name="T2" fmla="*/ 5 w 5"/>
                    <a:gd name="T3" fmla="*/ 2 h 5"/>
                    <a:gd name="T4" fmla="*/ 5 w 5"/>
                    <a:gd name="T5" fmla="*/ 0 h 5"/>
                    <a:gd name="T6" fmla="*/ 3 w 5"/>
                    <a:gd name="T7" fmla="*/ 0 h 5"/>
                    <a:gd name="T8" fmla="*/ 0 w 5"/>
                    <a:gd name="T9" fmla="*/ 2 h 5"/>
                    <a:gd name="T10" fmla="*/ 3 w 5"/>
                    <a:gd name="T11" fmla="*/ 5 h 5"/>
                    <a:gd name="T12" fmla="*/ 5 w 5"/>
                    <a:gd name="T13" fmla="*/ 5 h 5"/>
                    <a:gd name="T14" fmla="*/ 5 w 5"/>
                    <a:gd name="T15" fmla="*/ 5 h 5"/>
                    <a:gd name="T16" fmla="*/ 5 w 5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5" y="2"/>
                      </a:move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45" name="Freeform 918"/>
                <p:cNvSpPr>
                  <a:spLocks noChangeAspect="1"/>
                </p:cNvSpPr>
                <p:nvPr/>
              </p:nvSpPr>
              <p:spPr bwMode="auto">
                <a:xfrm>
                  <a:off x="5535" y="1791"/>
                  <a:ext cx="5" cy="5"/>
                </a:xfrm>
                <a:custGeom>
                  <a:avLst/>
                  <a:gdLst>
                    <a:gd name="T0" fmla="*/ 3 w 5"/>
                    <a:gd name="T1" fmla="*/ 5 h 5"/>
                    <a:gd name="T2" fmla="*/ 3 w 5"/>
                    <a:gd name="T3" fmla="*/ 5 h 5"/>
                    <a:gd name="T4" fmla="*/ 5 w 5"/>
                    <a:gd name="T5" fmla="*/ 3 h 5"/>
                    <a:gd name="T6" fmla="*/ 5 w 5"/>
                    <a:gd name="T7" fmla="*/ 0 h 5"/>
                    <a:gd name="T8" fmla="*/ 5 w 5"/>
                    <a:gd name="T9" fmla="*/ 3 h 5"/>
                    <a:gd name="T10" fmla="*/ 5 w 5"/>
                    <a:gd name="T11" fmla="*/ 0 h 5"/>
                    <a:gd name="T12" fmla="*/ 0 w 5"/>
                    <a:gd name="T13" fmla="*/ 3 h 5"/>
                    <a:gd name="T14" fmla="*/ 0 w 5"/>
                    <a:gd name="T15" fmla="*/ 3 h 5"/>
                    <a:gd name="T16" fmla="*/ 3 w 5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3" y="5"/>
                      </a:move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46" name="Freeform 919"/>
                <p:cNvSpPr>
                  <a:spLocks noChangeAspect="1"/>
                </p:cNvSpPr>
                <p:nvPr/>
              </p:nvSpPr>
              <p:spPr bwMode="auto">
                <a:xfrm>
                  <a:off x="5535" y="1789"/>
                  <a:ext cx="3" cy="7"/>
                </a:xfrm>
                <a:custGeom>
                  <a:avLst/>
                  <a:gdLst>
                    <a:gd name="T0" fmla="*/ 3 w 3"/>
                    <a:gd name="T1" fmla="*/ 0 h 7"/>
                    <a:gd name="T2" fmla="*/ 0 w 3"/>
                    <a:gd name="T3" fmla="*/ 2 h 7"/>
                    <a:gd name="T4" fmla="*/ 0 w 3"/>
                    <a:gd name="T5" fmla="*/ 5 h 7"/>
                    <a:gd name="T6" fmla="*/ 3 w 3"/>
                    <a:gd name="T7" fmla="*/ 7 h 7"/>
                    <a:gd name="T8" fmla="*/ 0 w 3"/>
                    <a:gd name="T9" fmla="*/ 5 h 7"/>
                    <a:gd name="T10" fmla="*/ 3 w 3"/>
                    <a:gd name="T11" fmla="*/ 5 h 7"/>
                    <a:gd name="T12" fmla="*/ 3 w 3"/>
                    <a:gd name="T13" fmla="*/ 0 h 7"/>
                    <a:gd name="T14" fmla="*/ 0 w 3"/>
                    <a:gd name="T15" fmla="*/ 2 h 7"/>
                    <a:gd name="T16" fmla="*/ 3 w 3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7"/>
                    <a:gd name="T29" fmla="*/ 3 w 3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7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3" y="7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47" name="Freeform 920"/>
                <p:cNvSpPr>
                  <a:spLocks noChangeAspect="1"/>
                </p:cNvSpPr>
                <p:nvPr/>
              </p:nvSpPr>
              <p:spPr bwMode="auto">
                <a:xfrm>
                  <a:off x="5530" y="1799"/>
                  <a:ext cx="23" cy="8"/>
                </a:xfrm>
                <a:custGeom>
                  <a:avLst/>
                  <a:gdLst>
                    <a:gd name="T0" fmla="*/ 23 w 23"/>
                    <a:gd name="T1" fmla="*/ 0 h 8"/>
                    <a:gd name="T2" fmla="*/ 21 w 23"/>
                    <a:gd name="T3" fmla="*/ 3 h 8"/>
                    <a:gd name="T4" fmla="*/ 13 w 23"/>
                    <a:gd name="T5" fmla="*/ 8 h 8"/>
                    <a:gd name="T6" fmla="*/ 5 w 23"/>
                    <a:gd name="T7" fmla="*/ 5 h 8"/>
                    <a:gd name="T8" fmla="*/ 0 w 23"/>
                    <a:gd name="T9" fmla="*/ 3 h 8"/>
                    <a:gd name="T10" fmla="*/ 2 w 23"/>
                    <a:gd name="T11" fmla="*/ 5 h 8"/>
                    <a:gd name="T12" fmla="*/ 8 w 23"/>
                    <a:gd name="T13" fmla="*/ 8 h 8"/>
                    <a:gd name="T14" fmla="*/ 10 w 23"/>
                    <a:gd name="T15" fmla="*/ 8 h 8"/>
                    <a:gd name="T16" fmla="*/ 13 w 23"/>
                    <a:gd name="T17" fmla="*/ 8 h 8"/>
                    <a:gd name="T18" fmla="*/ 18 w 23"/>
                    <a:gd name="T19" fmla="*/ 5 h 8"/>
                    <a:gd name="T20" fmla="*/ 23 w 23"/>
                    <a:gd name="T21" fmla="*/ 0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"/>
                    <a:gd name="T34" fmla="*/ 0 h 8"/>
                    <a:gd name="T35" fmla="*/ 23 w 23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" h="8">
                      <a:moveTo>
                        <a:pt x="23" y="0"/>
                      </a:moveTo>
                      <a:lnTo>
                        <a:pt x="21" y="3"/>
                      </a:lnTo>
                      <a:lnTo>
                        <a:pt x="13" y="8"/>
                      </a:lnTo>
                      <a:lnTo>
                        <a:pt x="5" y="5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13" y="8"/>
                      </a:lnTo>
                      <a:lnTo>
                        <a:pt x="18" y="5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48" name="Freeform 921"/>
                <p:cNvSpPr>
                  <a:spLocks noChangeAspect="1"/>
                </p:cNvSpPr>
                <p:nvPr/>
              </p:nvSpPr>
              <p:spPr bwMode="auto">
                <a:xfrm>
                  <a:off x="5543" y="1799"/>
                  <a:ext cx="13" cy="11"/>
                </a:xfrm>
                <a:custGeom>
                  <a:avLst/>
                  <a:gdLst>
                    <a:gd name="T0" fmla="*/ 0 w 13"/>
                    <a:gd name="T1" fmla="*/ 11 h 11"/>
                    <a:gd name="T2" fmla="*/ 0 w 13"/>
                    <a:gd name="T3" fmla="*/ 11 h 11"/>
                    <a:gd name="T4" fmla="*/ 8 w 13"/>
                    <a:gd name="T5" fmla="*/ 5 h 11"/>
                    <a:gd name="T6" fmla="*/ 13 w 13"/>
                    <a:gd name="T7" fmla="*/ 0 h 11"/>
                    <a:gd name="T8" fmla="*/ 8 w 13"/>
                    <a:gd name="T9" fmla="*/ 0 h 11"/>
                    <a:gd name="T10" fmla="*/ 5 w 13"/>
                    <a:gd name="T11" fmla="*/ 3 h 11"/>
                    <a:gd name="T12" fmla="*/ 0 w 13"/>
                    <a:gd name="T13" fmla="*/ 8 h 11"/>
                    <a:gd name="T14" fmla="*/ 0 w 13"/>
                    <a:gd name="T15" fmla="*/ 8 h 11"/>
                    <a:gd name="T16" fmla="*/ 0 w 13"/>
                    <a:gd name="T17" fmla="*/ 11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1"/>
                    <a:gd name="T29" fmla="*/ 13 w 13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8" y="5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5" y="3"/>
                      </a:lnTo>
                      <a:lnTo>
                        <a:pt x="0" y="8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49" name="Freeform 922"/>
                <p:cNvSpPr>
                  <a:spLocks noChangeAspect="1"/>
                </p:cNvSpPr>
                <p:nvPr/>
              </p:nvSpPr>
              <p:spPr bwMode="auto">
                <a:xfrm>
                  <a:off x="5527" y="1799"/>
                  <a:ext cx="16" cy="11"/>
                </a:xfrm>
                <a:custGeom>
                  <a:avLst/>
                  <a:gdLst>
                    <a:gd name="T0" fmla="*/ 5 w 16"/>
                    <a:gd name="T1" fmla="*/ 3 h 11"/>
                    <a:gd name="T2" fmla="*/ 0 w 16"/>
                    <a:gd name="T3" fmla="*/ 3 h 11"/>
                    <a:gd name="T4" fmla="*/ 5 w 16"/>
                    <a:gd name="T5" fmla="*/ 8 h 11"/>
                    <a:gd name="T6" fmla="*/ 16 w 16"/>
                    <a:gd name="T7" fmla="*/ 11 h 11"/>
                    <a:gd name="T8" fmla="*/ 16 w 16"/>
                    <a:gd name="T9" fmla="*/ 8 h 11"/>
                    <a:gd name="T10" fmla="*/ 8 w 16"/>
                    <a:gd name="T11" fmla="*/ 5 h 11"/>
                    <a:gd name="T12" fmla="*/ 5 w 16"/>
                    <a:gd name="T13" fmla="*/ 0 h 11"/>
                    <a:gd name="T14" fmla="*/ 0 w 16"/>
                    <a:gd name="T15" fmla="*/ 3 h 11"/>
                    <a:gd name="T16" fmla="*/ 5 w 16"/>
                    <a:gd name="T17" fmla="*/ 3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11"/>
                    <a:gd name="T29" fmla="*/ 16 w 16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11">
                      <a:moveTo>
                        <a:pt x="5" y="3"/>
                      </a:moveTo>
                      <a:lnTo>
                        <a:pt x="0" y="3"/>
                      </a:lnTo>
                      <a:lnTo>
                        <a:pt x="5" y="8"/>
                      </a:lnTo>
                      <a:lnTo>
                        <a:pt x="16" y="11"/>
                      </a:lnTo>
                      <a:lnTo>
                        <a:pt x="16" y="8"/>
                      </a:lnTo>
                      <a:lnTo>
                        <a:pt x="8" y="5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50" name="Freeform 923"/>
                <p:cNvSpPr>
                  <a:spLocks noChangeAspect="1"/>
                </p:cNvSpPr>
                <p:nvPr/>
              </p:nvSpPr>
              <p:spPr bwMode="auto">
                <a:xfrm>
                  <a:off x="5527" y="1796"/>
                  <a:ext cx="29" cy="14"/>
                </a:xfrm>
                <a:custGeom>
                  <a:avLst/>
                  <a:gdLst>
                    <a:gd name="T0" fmla="*/ 29 w 29"/>
                    <a:gd name="T1" fmla="*/ 3 h 14"/>
                    <a:gd name="T2" fmla="*/ 24 w 29"/>
                    <a:gd name="T3" fmla="*/ 0 h 14"/>
                    <a:gd name="T4" fmla="*/ 21 w 29"/>
                    <a:gd name="T5" fmla="*/ 6 h 14"/>
                    <a:gd name="T6" fmla="*/ 16 w 29"/>
                    <a:gd name="T7" fmla="*/ 8 h 14"/>
                    <a:gd name="T8" fmla="*/ 13 w 29"/>
                    <a:gd name="T9" fmla="*/ 11 h 14"/>
                    <a:gd name="T10" fmla="*/ 11 w 29"/>
                    <a:gd name="T11" fmla="*/ 8 h 14"/>
                    <a:gd name="T12" fmla="*/ 5 w 29"/>
                    <a:gd name="T13" fmla="*/ 6 h 14"/>
                    <a:gd name="T14" fmla="*/ 5 w 29"/>
                    <a:gd name="T15" fmla="*/ 6 h 14"/>
                    <a:gd name="T16" fmla="*/ 0 w 29"/>
                    <a:gd name="T17" fmla="*/ 6 h 14"/>
                    <a:gd name="T18" fmla="*/ 3 w 29"/>
                    <a:gd name="T19" fmla="*/ 8 h 14"/>
                    <a:gd name="T20" fmla="*/ 8 w 29"/>
                    <a:gd name="T21" fmla="*/ 14 h 14"/>
                    <a:gd name="T22" fmla="*/ 13 w 29"/>
                    <a:gd name="T23" fmla="*/ 14 h 14"/>
                    <a:gd name="T24" fmla="*/ 18 w 29"/>
                    <a:gd name="T25" fmla="*/ 14 h 14"/>
                    <a:gd name="T26" fmla="*/ 24 w 29"/>
                    <a:gd name="T27" fmla="*/ 8 h 14"/>
                    <a:gd name="T28" fmla="*/ 29 w 29"/>
                    <a:gd name="T29" fmla="*/ 3 h 14"/>
                    <a:gd name="T30" fmla="*/ 24 w 29"/>
                    <a:gd name="T31" fmla="*/ 3 h 14"/>
                    <a:gd name="T32" fmla="*/ 29 w 29"/>
                    <a:gd name="T33" fmla="*/ 3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4"/>
                    <a:gd name="T53" fmla="*/ 29 w 29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4">
                      <a:moveTo>
                        <a:pt x="29" y="3"/>
                      </a:moveTo>
                      <a:lnTo>
                        <a:pt x="24" y="0"/>
                      </a:lnTo>
                      <a:lnTo>
                        <a:pt x="21" y="6"/>
                      </a:lnTo>
                      <a:lnTo>
                        <a:pt x="16" y="8"/>
                      </a:lnTo>
                      <a:lnTo>
                        <a:pt x="13" y="11"/>
                      </a:lnTo>
                      <a:lnTo>
                        <a:pt x="11" y="8"/>
                      </a:ln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3" y="8"/>
                      </a:lnTo>
                      <a:lnTo>
                        <a:pt x="8" y="14"/>
                      </a:lnTo>
                      <a:lnTo>
                        <a:pt x="13" y="14"/>
                      </a:lnTo>
                      <a:lnTo>
                        <a:pt x="18" y="14"/>
                      </a:lnTo>
                      <a:lnTo>
                        <a:pt x="24" y="8"/>
                      </a:lnTo>
                      <a:lnTo>
                        <a:pt x="29" y="3"/>
                      </a:lnTo>
                      <a:lnTo>
                        <a:pt x="24" y="3"/>
                      </a:lnTo>
                      <a:lnTo>
                        <a:pt x="29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51" name="Freeform 924"/>
                <p:cNvSpPr>
                  <a:spLocks noChangeAspect="1"/>
                </p:cNvSpPr>
                <p:nvPr/>
              </p:nvSpPr>
              <p:spPr bwMode="auto">
                <a:xfrm>
                  <a:off x="5543" y="1791"/>
                  <a:ext cx="5" cy="5"/>
                </a:xfrm>
                <a:custGeom>
                  <a:avLst/>
                  <a:gdLst>
                    <a:gd name="T0" fmla="*/ 0 w 5"/>
                    <a:gd name="T1" fmla="*/ 3 h 5"/>
                    <a:gd name="T2" fmla="*/ 2 w 5"/>
                    <a:gd name="T3" fmla="*/ 0 h 5"/>
                    <a:gd name="T4" fmla="*/ 5 w 5"/>
                    <a:gd name="T5" fmla="*/ 0 h 5"/>
                    <a:gd name="T6" fmla="*/ 5 w 5"/>
                    <a:gd name="T7" fmla="*/ 0 h 5"/>
                    <a:gd name="T8" fmla="*/ 5 w 5"/>
                    <a:gd name="T9" fmla="*/ 5 h 5"/>
                    <a:gd name="T10" fmla="*/ 5 w 5"/>
                    <a:gd name="T11" fmla="*/ 3 h 5"/>
                    <a:gd name="T12" fmla="*/ 0 w 5"/>
                    <a:gd name="T13" fmla="*/ 3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5"/>
                    <a:gd name="T23" fmla="*/ 5 w 5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5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52" name="Freeform 925"/>
                <p:cNvSpPr>
                  <a:spLocks noChangeAspect="1"/>
                </p:cNvSpPr>
                <p:nvPr/>
              </p:nvSpPr>
              <p:spPr bwMode="auto">
                <a:xfrm>
                  <a:off x="5543" y="1789"/>
                  <a:ext cx="8" cy="5"/>
                </a:xfrm>
                <a:custGeom>
                  <a:avLst/>
                  <a:gdLst>
                    <a:gd name="T0" fmla="*/ 2 w 8"/>
                    <a:gd name="T1" fmla="*/ 2 h 5"/>
                    <a:gd name="T2" fmla="*/ 2 w 8"/>
                    <a:gd name="T3" fmla="*/ 0 h 5"/>
                    <a:gd name="T4" fmla="*/ 0 w 8"/>
                    <a:gd name="T5" fmla="*/ 2 h 5"/>
                    <a:gd name="T6" fmla="*/ 0 w 8"/>
                    <a:gd name="T7" fmla="*/ 2 h 5"/>
                    <a:gd name="T8" fmla="*/ 0 w 8"/>
                    <a:gd name="T9" fmla="*/ 5 h 5"/>
                    <a:gd name="T10" fmla="*/ 2 w 8"/>
                    <a:gd name="T11" fmla="*/ 5 h 5"/>
                    <a:gd name="T12" fmla="*/ 8 w 8"/>
                    <a:gd name="T13" fmla="*/ 2 h 5"/>
                    <a:gd name="T14" fmla="*/ 8 w 8"/>
                    <a:gd name="T15" fmla="*/ 2 h 5"/>
                    <a:gd name="T16" fmla="*/ 2 w 8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8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53" name="Freeform 926"/>
                <p:cNvSpPr>
                  <a:spLocks noChangeAspect="1"/>
                </p:cNvSpPr>
                <p:nvPr/>
              </p:nvSpPr>
              <p:spPr bwMode="auto">
                <a:xfrm>
                  <a:off x="5545" y="1791"/>
                  <a:ext cx="6" cy="5"/>
                </a:xfrm>
                <a:custGeom>
                  <a:avLst/>
                  <a:gdLst>
                    <a:gd name="T0" fmla="*/ 6 w 6"/>
                    <a:gd name="T1" fmla="*/ 3 h 5"/>
                    <a:gd name="T2" fmla="*/ 6 w 6"/>
                    <a:gd name="T3" fmla="*/ 3 h 5"/>
                    <a:gd name="T4" fmla="*/ 3 w 6"/>
                    <a:gd name="T5" fmla="*/ 0 h 5"/>
                    <a:gd name="T6" fmla="*/ 0 w 6"/>
                    <a:gd name="T7" fmla="*/ 0 h 5"/>
                    <a:gd name="T8" fmla="*/ 6 w 6"/>
                    <a:gd name="T9" fmla="*/ 0 h 5"/>
                    <a:gd name="T10" fmla="*/ 0 w 6"/>
                    <a:gd name="T11" fmla="*/ 0 h 5"/>
                    <a:gd name="T12" fmla="*/ 3 w 6"/>
                    <a:gd name="T13" fmla="*/ 5 h 5"/>
                    <a:gd name="T14" fmla="*/ 3 w 6"/>
                    <a:gd name="T15" fmla="*/ 5 h 5"/>
                    <a:gd name="T16" fmla="*/ 6 w 6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5"/>
                    <a:gd name="T29" fmla="*/ 6 w 6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5">
                      <a:moveTo>
                        <a:pt x="6" y="3"/>
                      </a:move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54" name="Freeform 927"/>
                <p:cNvSpPr>
                  <a:spLocks noChangeAspect="1"/>
                </p:cNvSpPr>
                <p:nvPr/>
              </p:nvSpPr>
              <p:spPr bwMode="auto">
                <a:xfrm>
                  <a:off x="5543" y="1791"/>
                  <a:ext cx="8" cy="5"/>
                </a:xfrm>
                <a:custGeom>
                  <a:avLst/>
                  <a:gdLst>
                    <a:gd name="T0" fmla="*/ 0 w 8"/>
                    <a:gd name="T1" fmla="*/ 0 h 5"/>
                    <a:gd name="T2" fmla="*/ 0 w 8"/>
                    <a:gd name="T3" fmla="*/ 3 h 5"/>
                    <a:gd name="T4" fmla="*/ 5 w 8"/>
                    <a:gd name="T5" fmla="*/ 5 h 5"/>
                    <a:gd name="T6" fmla="*/ 8 w 8"/>
                    <a:gd name="T7" fmla="*/ 3 h 5"/>
                    <a:gd name="T8" fmla="*/ 5 w 8"/>
                    <a:gd name="T9" fmla="*/ 5 h 5"/>
                    <a:gd name="T10" fmla="*/ 5 w 8"/>
                    <a:gd name="T11" fmla="*/ 0 h 5"/>
                    <a:gd name="T12" fmla="*/ 0 w 8"/>
                    <a:gd name="T13" fmla="*/ 0 h 5"/>
                    <a:gd name="T14" fmla="*/ 0 w 8"/>
                    <a:gd name="T15" fmla="*/ 3 h 5"/>
                    <a:gd name="T16" fmla="*/ 0 w 8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5" y="5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55" name="Freeform 928"/>
                <p:cNvSpPr>
                  <a:spLocks noChangeAspect="1"/>
                </p:cNvSpPr>
                <p:nvPr/>
              </p:nvSpPr>
              <p:spPr bwMode="auto">
                <a:xfrm>
                  <a:off x="5530" y="1796"/>
                  <a:ext cx="5" cy="6"/>
                </a:xfrm>
                <a:custGeom>
                  <a:avLst/>
                  <a:gdLst>
                    <a:gd name="T0" fmla="*/ 5 w 5"/>
                    <a:gd name="T1" fmla="*/ 0 h 6"/>
                    <a:gd name="T2" fmla="*/ 2 w 5"/>
                    <a:gd name="T3" fmla="*/ 3 h 6"/>
                    <a:gd name="T4" fmla="*/ 0 w 5"/>
                    <a:gd name="T5" fmla="*/ 3 h 6"/>
                    <a:gd name="T6" fmla="*/ 2 w 5"/>
                    <a:gd name="T7" fmla="*/ 3 h 6"/>
                    <a:gd name="T8" fmla="*/ 5 w 5"/>
                    <a:gd name="T9" fmla="*/ 6 h 6"/>
                    <a:gd name="T10" fmla="*/ 5 w 5"/>
                    <a:gd name="T11" fmla="*/ 3 h 6"/>
                    <a:gd name="T12" fmla="*/ 5 w 5"/>
                    <a:gd name="T13" fmla="*/ 0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6"/>
                    <a:gd name="T23" fmla="*/ 5 w 5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6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5" y="6"/>
                      </a:lnTo>
                      <a:lnTo>
                        <a:pt x="5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56" name="Freeform 929"/>
                <p:cNvSpPr>
                  <a:spLocks noChangeAspect="1"/>
                </p:cNvSpPr>
                <p:nvPr/>
              </p:nvSpPr>
              <p:spPr bwMode="auto">
                <a:xfrm>
                  <a:off x="5530" y="1796"/>
                  <a:ext cx="5" cy="6"/>
                </a:xfrm>
                <a:custGeom>
                  <a:avLst/>
                  <a:gdLst>
                    <a:gd name="T0" fmla="*/ 0 w 5"/>
                    <a:gd name="T1" fmla="*/ 6 h 6"/>
                    <a:gd name="T2" fmla="*/ 0 w 5"/>
                    <a:gd name="T3" fmla="*/ 6 h 6"/>
                    <a:gd name="T4" fmla="*/ 5 w 5"/>
                    <a:gd name="T5" fmla="*/ 3 h 6"/>
                    <a:gd name="T6" fmla="*/ 5 w 5"/>
                    <a:gd name="T7" fmla="*/ 0 h 6"/>
                    <a:gd name="T8" fmla="*/ 2 w 5"/>
                    <a:gd name="T9" fmla="*/ 0 h 6"/>
                    <a:gd name="T10" fmla="*/ 2 w 5"/>
                    <a:gd name="T11" fmla="*/ 0 h 6"/>
                    <a:gd name="T12" fmla="*/ 0 w 5"/>
                    <a:gd name="T13" fmla="*/ 0 h 6"/>
                    <a:gd name="T14" fmla="*/ 0 w 5"/>
                    <a:gd name="T15" fmla="*/ 0 h 6"/>
                    <a:gd name="T16" fmla="*/ 0 w 5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6"/>
                    <a:gd name="T29" fmla="*/ 5 w 5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57" name="Freeform 930"/>
                <p:cNvSpPr>
                  <a:spLocks noChangeAspect="1"/>
                </p:cNvSpPr>
                <p:nvPr/>
              </p:nvSpPr>
              <p:spPr bwMode="auto">
                <a:xfrm>
                  <a:off x="5530" y="1796"/>
                  <a:ext cx="8" cy="6"/>
                </a:xfrm>
                <a:custGeom>
                  <a:avLst/>
                  <a:gdLst>
                    <a:gd name="T0" fmla="*/ 8 w 8"/>
                    <a:gd name="T1" fmla="*/ 6 h 6"/>
                    <a:gd name="T2" fmla="*/ 8 w 8"/>
                    <a:gd name="T3" fmla="*/ 6 h 6"/>
                    <a:gd name="T4" fmla="*/ 2 w 8"/>
                    <a:gd name="T5" fmla="*/ 3 h 6"/>
                    <a:gd name="T6" fmla="*/ 0 w 8"/>
                    <a:gd name="T7" fmla="*/ 6 h 6"/>
                    <a:gd name="T8" fmla="*/ 0 w 8"/>
                    <a:gd name="T9" fmla="*/ 0 h 6"/>
                    <a:gd name="T10" fmla="*/ 2 w 8"/>
                    <a:gd name="T11" fmla="*/ 6 h 6"/>
                    <a:gd name="T12" fmla="*/ 5 w 8"/>
                    <a:gd name="T13" fmla="*/ 6 h 6"/>
                    <a:gd name="T14" fmla="*/ 5 w 8"/>
                    <a:gd name="T15" fmla="*/ 6 h 6"/>
                    <a:gd name="T16" fmla="*/ 8 w 8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6"/>
                    <a:gd name="T29" fmla="*/ 8 w 8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5" y="6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58" name="Freeform 931"/>
                <p:cNvSpPr>
                  <a:spLocks noChangeAspect="1"/>
                </p:cNvSpPr>
                <p:nvPr/>
              </p:nvSpPr>
              <p:spPr bwMode="auto">
                <a:xfrm>
                  <a:off x="5532" y="1796"/>
                  <a:ext cx="6" cy="6"/>
                </a:xfrm>
                <a:custGeom>
                  <a:avLst/>
                  <a:gdLst>
                    <a:gd name="T0" fmla="*/ 3 w 6"/>
                    <a:gd name="T1" fmla="*/ 0 h 6"/>
                    <a:gd name="T2" fmla="*/ 3 w 6"/>
                    <a:gd name="T3" fmla="*/ 0 h 6"/>
                    <a:gd name="T4" fmla="*/ 0 w 6"/>
                    <a:gd name="T5" fmla="*/ 6 h 6"/>
                    <a:gd name="T6" fmla="*/ 6 w 6"/>
                    <a:gd name="T7" fmla="*/ 6 h 6"/>
                    <a:gd name="T8" fmla="*/ 3 w 6"/>
                    <a:gd name="T9" fmla="*/ 6 h 6"/>
                    <a:gd name="T10" fmla="*/ 6 w 6"/>
                    <a:gd name="T11" fmla="*/ 3 h 6"/>
                    <a:gd name="T12" fmla="*/ 0 w 6"/>
                    <a:gd name="T13" fmla="*/ 0 h 6"/>
                    <a:gd name="T14" fmla="*/ 0 w 6"/>
                    <a:gd name="T15" fmla="*/ 0 h 6"/>
                    <a:gd name="T16" fmla="*/ 3 w 6"/>
                    <a:gd name="T17" fmla="*/ 0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6"/>
                    <a:gd name="T29" fmla="*/ 6 w 6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6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59" name="Freeform 932"/>
                <p:cNvSpPr>
                  <a:spLocks noChangeAspect="1"/>
                </p:cNvSpPr>
                <p:nvPr/>
              </p:nvSpPr>
              <p:spPr bwMode="auto">
                <a:xfrm>
                  <a:off x="5530" y="1789"/>
                  <a:ext cx="2" cy="5"/>
                </a:xfrm>
                <a:custGeom>
                  <a:avLst/>
                  <a:gdLst>
                    <a:gd name="T0" fmla="*/ 2 w 2"/>
                    <a:gd name="T1" fmla="*/ 0 h 5"/>
                    <a:gd name="T2" fmla="*/ 2 w 2"/>
                    <a:gd name="T3" fmla="*/ 2 h 5"/>
                    <a:gd name="T4" fmla="*/ 2 w 2"/>
                    <a:gd name="T5" fmla="*/ 5 h 5"/>
                    <a:gd name="T6" fmla="*/ 2 w 2"/>
                    <a:gd name="T7" fmla="*/ 5 h 5"/>
                    <a:gd name="T8" fmla="*/ 0 w 2"/>
                    <a:gd name="T9" fmla="*/ 5 h 5"/>
                    <a:gd name="T10" fmla="*/ 0 w 2"/>
                    <a:gd name="T11" fmla="*/ 2 h 5"/>
                    <a:gd name="T12" fmla="*/ 2 w 2"/>
                    <a:gd name="T13" fmla="*/ 0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5"/>
                    <a:gd name="T23" fmla="*/ 2 w 2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5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60" name="Freeform 933"/>
                <p:cNvSpPr>
                  <a:spLocks noChangeAspect="1"/>
                </p:cNvSpPr>
                <p:nvPr/>
              </p:nvSpPr>
              <p:spPr bwMode="auto">
                <a:xfrm>
                  <a:off x="5530" y="1789"/>
                  <a:ext cx="5" cy="7"/>
                </a:xfrm>
                <a:custGeom>
                  <a:avLst/>
                  <a:gdLst>
                    <a:gd name="T0" fmla="*/ 5 w 5"/>
                    <a:gd name="T1" fmla="*/ 2 h 7"/>
                    <a:gd name="T2" fmla="*/ 2 w 5"/>
                    <a:gd name="T3" fmla="*/ 2 h 7"/>
                    <a:gd name="T4" fmla="*/ 5 w 5"/>
                    <a:gd name="T5" fmla="*/ 2 h 7"/>
                    <a:gd name="T6" fmla="*/ 5 w 5"/>
                    <a:gd name="T7" fmla="*/ 0 h 7"/>
                    <a:gd name="T8" fmla="*/ 0 w 5"/>
                    <a:gd name="T9" fmla="*/ 0 h 7"/>
                    <a:gd name="T10" fmla="*/ 0 w 5"/>
                    <a:gd name="T11" fmla="*/ 2 h 7"/>
                    <a:gd name="T12" fmla="*/ 2 w 5"/>
                    <a:gd name="T13" fmla="*/ 7 h 7"/>
                    <a:gd name="T14" fmla="*/ 2 w 5"/>
                    <a:gd name="T15" fmla="*/ 7 h 7"/>
                    <a:gd name="T16" fmla="*/ 5 w 5"/>
                    <a:gd name="T17" fmla="*/ 2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7"/>
                    <a:gd name="T29" fmla="*/ 5 w 5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7">
                      <a:moveTo>
                        <a:pt x="5" y="2"/>
                      </a:move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7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61" name="Freeform 934"/>
                <p:cNvSpPr>
                  <a:spLocks noChangeAspect="1"/>
                </p:cNvSpPr>
                <p:nvPr/>
              </p:nvSpPr>
              <p:spPr bwMode="auto">
                <a:xfrm>
                  <a:off x="5530" y="1791"/>
                  <a:ext cx="5" cy="5"/>
                </a:xfrm>
                <a:custGeom>
                  <a:avLst/>
                  <a:gdLst>
                    <a:gd name="T0" fmla="*/ 0 w 5"/>
                    <a:gd name="T1" fmla="*/ 3 h 5"/>
                    <a:gd name="T2" fmla="*/ 0 w 5"/>
                    <a:gd name="T3" fmla="*/ 3 h 5"/>
                    <a:gd name="T4" fmla="*/ 2 w 5"/>
                    <a:gd name="T5" fmla="*/ 5 h 5"/>
                    <a:gd name="T6" fmla="*/ 5 w 5"/>
                    <a:gd name="T7" fmla="*/ 0 h 5"/>
                    <a:gd name="T8" fmla="*/ 2 w 5"/>
                    <a:gd name="T9" fmla="*/ 5 h 5"/>
                    <a:gd name="T10" fmla="*/ 2 w 5"/>
                    <a:gd name="T11" fmla="*/ 0 h 5"/>
                    <a:gd name="T12" fmla="*/ 0 w 5"/>
                    <a:gd name="T13" fmla="*/ 0 h 5"/>
                    <a:gd name="T14" fmla="*/ 0 w 5"/>
                    <a:gd name="T15" fmla="*/ 0 h 5"/>
                    <a:gd name="T16" fmla="*/ 0 w 5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5" y="0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62" name="Freeform 935"/>
                <p:cNvSpPr>
                  <a:spLocks noChangeAspect="1"/>
                </p:cNvSpPr>
                <p:nvPr/>
              </p:nvSpPr>
              <p:spPr bwMode="auto">
                <a:xfrm>
                  <a:off x="5530" y="1789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0 w 5"/>
                    <a:gd name="T3" fmla="*/ 0 h 5"/>
                    <a:gd name="T4" fmla="*/ 0 w 5"/>
                    <a:gd name="T5" fmla="*/ 2 h 5"/>
                    <a:gd name="T6" fmla="*/ 0 w 5"/>
                    <a:gd name="T7" fmla="*/ 5 h 5"/>
                    <a:gd name="T8" fmla="*/ 0 w 5"/>
                    <a:gd name="T9" fmla="*/ 2 h 5"/>
                    <a:gd name="T10" fmla="*/ 2 w 5"/>
                    <a:gd name="T11" fmla="*/ 5 h 5"/>
                    <a:gd name="T12" fmla="*/ 5 w 5"/>
                    <a:gd name="T13" fmla="*/ 0 h 5"/>
                    <a:gd name="T14" fmla="*/ 0 w 5"/>
                    <a:gd name="T15" fmla="*/ 0 h 5"/>
                    <a:gd name="T16" fmla="*/ 5 w 5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63" name="Freeform 936"/>
                <p:cNvSpPr>
                  <a:spLocks noChangeAspect="1"/>
                </p:cNvSpPr>
                <p:nvPr/>
              </p:nvSpPr>
              <p:spPr bwMode="auto">
                <a:xfrm>
                  <a:off x="5511" y="1893"/>
                  <a:ext cx="16" cy="11"/>
                </a:xfrm>
                <a:custGeom>
                  <a:avLst/>
                  <a:gdLst>
                    <a:gd name="T0" fmla="*/ 8 w 16"/>
                    <a:gd name="T1" fmla="*/ 11 h 11"/>
                    <a:gd name="T2" fmla="*/ 6 w 16"/>
                    <a:gd name="T3" fmla="*/ 8 h 11"/>
                    <a:gd name="T4" fmla="*/ 0 w 16"/>
                    <a:gd name="T5" fmla="*/ 0 h 11"/>
                    <a:gd name="T6" fmla="*/ 3 w 16"/>
                    <a:gd name="T7" fmla="*/ 5 h 11"/>
                    <a:gd name="T8" fmla="*/ 13 w 16"/>
                    <a:gd name="T9" fmla="*/ 11 h 11"/>
                    <a:gd name="T10" fmla="*/ 16 w 16"/>
                    <a:gd name="T11" fmla="*/ 11 h 11"/>
                    <a:gd name="T12" fmla="*/ 8 w 16"/>
                    <a:gd name="T13" fmla="*/ 11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11"/>
                    <a:gd name="T23" fmla="*/ 16 w 16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11">
                      <a:moveTo>
                        <a:pt x="8" y="11"/>
                      </a:moveTo>
                      <a:lnTo>
                        <a:pt x="6" y="8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13" y="11"/>
                      </a:lnTo>
                      <a:lnTo>
                        <a:pt x="16" y="11"/>
                      </a:lnTo>
                      <a:lnTo>
                        <a:pt x="8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64" name="Freeform 937"/>
                <p:cNvSpPr>
                  <a:spLocks noChangeAspect="1"/>
                </p:cNvSpPr>
                <p:nvPr/>
              </p:nvSpPr>
              <p:spPr bwMode="auto">
                <a:xfrm>
                  <a:off x="5511" y="1893"/>
                  <a:ext cx="11" cy="13"/>
                </a:xfrm>
                <a:custGeom>
                  <a:avLst/>
                  <a:gdLst>
                    <a:gd name="T0" fmla="*/ 0 w 11"/>
                    <a:gd name="T1" fmla="*/ 3 h 13"/>
                    <a:gd name="T2" fmla="*/ 0 w 11"/>
                    <a:gd name="T3" fmla="*/ 3 h 13"/>
                    <a:gd name="T4" fmla="*/ 6 w 11"/>
                    <a:gd name="T5" fmla="*/ 8 h 13"/>
                    <a:gd name="T6" fmla="*/ 8 w 11"/>
                    <a:gd name="T7" fmla="*/ 13 h 13"/>
                    <a:gd name="T8" fmla="*/ 11 w 11"/>
                    <a:gd name="T9" fmla="*/ 11 h 13"/>
                    <a:gd name="T10" fmla="*/ 8 w 11"/>
                    <a:gd name="T11" fmla="*/ 5 h 13"/>
                    <a:gd name="T12" fmla="*/ 3 w 11"/>
                    <a:gd name="T13" fmla="*/ 0 h 13"/>
                    <a:gd name="T14" fmla="*/ 3 w 11"/>
                    <a:gd name="T15" fmla="*/ 0 h 13"/>
                    <a:gd name="T16" fmla="*/ 0 w 11"/>
                    <a:gd name="T17" fmla="*/ 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3"/>
                    <a:gd name="T29" fmla="*/ 11 w 11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6" y="8"/>
                      </a:lnTo>
                      <a:lnTo>
                        <a:pt x="8" y="13"/>
                      </a:lnTo>
                      <a:lnTo>
                        <a:pt x="11" y="11"/>
                      </a:lnTo>
                      <a:lnTo>
                        <a:pt x="8" y="5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65" name="Freeform 938"/>
                <p:cNvSpPr>
                  <a:spLocks noChangeAspect="1"/>
                </p:cNvSpPr>
                <p:nvPr/>
              </p:nvSpPr>
              <p:spPr bwMode="auto">
                <a:xfrm>
                  <a:off x="5511" y="1893"/>
                  <a:ext cx="13" cy="13"/>
                </a:xfrm>
                <a:custGeom>
                  <a:avLst/>
                  <a:gdLst>
                    <a:gd name="T0" fmla="*/ 13 w 13"/>
                    <a:gd name="T1" fmla="*/ 11 h 13"/>
                    <a:gd name="T2" fmla="*/ 13 w 13"/>
                    <a:gd name="T3" fmla="*/ 11 h 13"/>
                    <a:gd name="T4" fmla="*/ 6 w 13"/>
                    <a:gd name="T5" fmla="*/ 3 h 13"/>
                    <a:gd name="T6" fmla="*/ 0 w 13"/>
                    <a:gd name="T7" fmla="*/ 3 h 13"/>
                    <a:gd name="T8" fmla="*/ 3 w 13"/>
                    <a:gd name="T9" fmla="*/ 0 h 13"/>
                    <a:gd name="T10" fmla="*/ 3 w 13"/>
                    <a:gd name="T11" fmla="*/ 5 h 13"/>
                    <a:gd name="T12" fmla="*/ 13 w 13"/>
                    <a:gd name="T13" fmla="*/ 13 h 13"/>
                    <a:gd name="T14" fmla="*/ 13 w 13"/>
                    <a:gd name="T15" fmla="*/ 13 h 13"/>
                    <a:gd name="T16" fmla="*/ 13 w 13"/>
                    <a:gd name="T17" fmla="*/ 11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3"/>
                    <a:gd name="T29" fmla="*/ 13 w 13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6" y="3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5"/>
                      </a:lnTo>
                      <a:lnTo>
                        <a:pt x="13" y="13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566" name="Freeform 939"/>
                <p:cNvSpPr>
                  <a:spLocks noChangeAspect="1"/>
                </p:cNvSpPr>
                <p:nvPr/>
              </p:nvSpPr>
              <p:spPr bwMode="auto">
                <a:xfrm>
                  <a:off x="5519" y="1904"/>
                  <a:ext cx="8" cy="2"/>
                </a:xfrm>
                <a:custGeom>
                  <a:avLst/>
                  <a:gdLst>
                    <a:gd name="T0" fmla="*/ 0 w 8"/>
                    <a:gd name="T1" fmla="*/ 2 h 2"/>
                    <a:gd name="T2" fmla="*/ 3 w 8"/>
                    <a:gd name="T3" fmla="*/ 2 h 2"/>
                    <a:gd name="T4" fmla="*/ 8 w 8"/>
                    <a:gd name="T5" fmla="*/ 2 h 2"/>
                    <a:gd name="T6" fmla="*/ 5 w 8"/>
                    <a:gd name="T7" fmla="*/ 0 h 2"/>
                    <a:gd name="T8" fmla="*/ 5 w 8"/>
                    <a:gd name="T9" fmla="*/ 2 h 2"/>
                    <a:gd name="T10" fmla="*/ 8 w 8"/>
                    <a:gd name="T11" fmla="*/ 0 h 2"/>
                    <a:gd name="T12" fmla="*/ 0 w 8"/>
                    <a:gd name="T13" fmla="*/ 0 h 2"/>
                    <a:gd name="T14" fmla="*/ 3 w 8"/>
                    <a:gd name="T15" fmla="*/ 0 h 2"/>
                    <a:gd name="T16" fmla="*/ 0 w 8"/>
                    <a:gd name="T17" fmla="*/ 2 h 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2"/>
                    <a:gd name="T29" fmla="*/ 8 w 8"/>
                    <a:gd name="T30" fmla="*/ 2 h 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2">
                      <a:moveTo>
                        <a:pt x="0" y="2"/>
                      </a:moveTo>
                      <a:lnTo>
                        <a:pt x="3" y="2"/>
                      </a:lnTo>
                      <a:lnTo>
                        <a:pt x="8" y="2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3576" name="Group 940"/>
            <p:cNvGrpSpPr>
              <a:grpSpLocks noChangeAspect="1"/>
            </p:cNvGrpSpPr>
            <p:nvPr/>
          </p:nvGrpSpPr>
          <p:grpSpPr bwMode="auto">
            <a:xfrm>
              <a:off x="4422" y="300"/>
              <a:ext cx="438" cy="497"/>
              <a:chOff x="4666" y="2982"/>
              <a:chExt cx="624" cy="709"/>
            </a:xfrm>
          </p:grpSpPr>
          <p:grpSp>
            <p:nvGrpSpPr>
              <p:cNvPr id="24446" name="Group 941"/>
              <p:cNvGrpSpPr>
                <a:grpSpLocks noChangeAspect="1"/>
              </p:cNvGrpSpPr>
              <p:nvPr/>
            </p:nvGrpSpPr>
            <p:grpSpPr bwMode="auto">
              <a:xfrm flipH="1">
                <a:off x="4666" y="2982"/>
                <a:ext cx="624" cy="709"/>
                <a:chOff x="4666" y="2982"/>
                <a:chExt cx="481" cy="568"/>
              </a:xfrm>
            </p:grpSpPr>
            <p:sp>
              <p:nvSpPr>
                <p:cNvPr id="101397" name="AutoShape 942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666" y="2982"/>
                  <a:ext cx="481" cy="5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398" name="Freeform 943"/>
                <p:cNvSpPr>
                  <a:spLocks noChangeAspect="1"/>
                </p:cNvSpPr>
                <p:nvPr/>
              </p:nvSpPr>
              <p:spPr bwMode="auto">
                <a:xfrm>
                  <a:off x="4666" y="2982"/>
                  <a:ext cx="362" cy="517"/>
                </a:xfrm>
                <a:custGeom>
                  <a:avLst/>
                  <a:gdLst>
                    <a:gd name="T0" fmla="*/ 5 w 724"/>
                    <a:gd name="T1" fmla="*/ 2 h 1033"/>
                    <a:gd name="T2" fmla="*/ 1 w 724"/>
                    <a:gd name="T3" fmla="*/ 21 h 1033"/>
                    <a:gd name="T4" fmla="*/ 5 w 724"/>
                    <a:gd name="T5" fmla="*/ 23 h 1033"/>
                    <a:gd name="T6" fmla="*/ 5 w 724"/>
                    <a:gd name="T7" fmla="*/ 23 h 1033"/>
                    <a:gd name="T8" fmla="*/ 6 w 724"/>
                    <a:gd name="T9" fmla="*/ 23 h 1033"/>
                    <a:gd name="T10" fmla="*/ 7 w 724"/>
                    <a:gd name="T11" fmla="*/ 23 h 1033"/>
                    <a:gd name="T12" fmla="*/ 8 w 724"/>
                    <a:gd name="T13" fmla="*/ 23 h 1033"/>
                    <a:gd name="T14" fmla="*/ 10 w 724"/>
                    <a:gd name="T15" fmla="*/ 23 h 1033"/>
                    <a:gd name="T16" fmla="*/ 11 w 724"/>
                    <a:gd name="T17" fmla="*/ 23 h 1033"/>
                    <a:gd name="T18" fmla="*/ 13 w 724"/>
                    <a:gd name="T19" fmla="*/ 24 h 1033"/>
                    <a:gd name="T20" fmla="*/ 13 w 724"/>
                    <a:gd name="T21" fmla="*/ 24 h 1033"/>
                    <a:gd name="T22" fmla="*/ 13 w 724"/>
                    <a:gd name="T23" fmla="*/ 24 h 1033"/>
                    <a:gd name="T24" fmla="*/ 13 w 724"/>
                    <a:gd name="T25" fmla="*/ 25 h 1033"/>
                    <a:gd name="T26" fmla="*/ 13 w 724"/>
                    <a:gd name="T27" fmla="*/ 26 h 1033"/>
                    <a:gd name="T28" fmla="*/ 13 w 724"/>
                    <a:gd name="T29" fmla="*/ 27 h 1033"/>
                    <a:gd name="T30" fmla="*/ 12 w 724"/>
                    <a:gd name="T31" fmla="*/ 27 h 1033"/>
                    <a:gd name="T32" fmla="*/ 11 w 724"/>
                    <a:gd name="T33" fmla="*/ 27 h 1033"/>
                    <a:gd name="T34" fmla="*/ 10 w 724"/>
                    <a:gd name="T35" fmla="*/ 27 h 1033"/>
                    <a:gd name="T36" fmla="*/ 9 w 724"/>
                    <a:gd name="T37" fmla="*/ 28 h 1033"/>
                    <a:gd name="T38" fmla="*/ 7 w 724"/>
                    <a:gd name="T39" fmla="*/ 28 h 1033"/>
                    <a:gd name="T40" fmla="*/ 6 w 724"/>
                    <a:gd name="T41" fmla="*/ 28 h 1033"/>
                    <a:gd name="T42" fmla="*/ 5 w 724"/>
                    <a:gd name="T43" fmla="*/ 28 h 1033"/>
                    <a:gd name="T44" fmla="*/ 4 w 724"/>
                    <a:gd name="T45" fmla="*/ 29 h 1033"/>
                    <a:gd name="T46" fmla="*/ 4 w 724"/>
                    <a:gd name="T47" fmla="*/ 29 h 1033"/>
                    <a:gd name="T48" fmla="*/ 4 w 724"/>
                    <a:gd name="T49" fmla="*/ 30 h 1033"/>
                    <a:gd name="T50" fmla="*/ 4 w 724"/>
                    <a:gd name="T51" fmla="*/ 30 h 1033"/>
                    <a:gd name="T52" fmla="*/ 5 w 724"/>
                    <a:gd name="T53" fmla="*/ 31 h 1033"/>
                    <a:gd name="T54" fmla="*/ 5 w 724"/>
                    <a:gd name="T55" fmla="*/ 31 h 1033"/>
                    <a:gd name="T56" fmla="*/ 6 w 724"/>
                    <a:gd name="T57" fmla="*/ 31 h 1033"/>
                    <a:gd name="T58" fmla="*/ 8 w 724"/>
                    <a:gd name="T59" fmla="*/ 31 h 1033"/>
                    <a:gd name="T60" fmla="*/ 9 w 724"/>
                    <a:gd name="T61" fmla="*/ 32 h 1033"/>
                    <a:gd name="T62" fmla="*/ 11 w 724"/>
                    <a:gd name="T63" fmla="*/ 32 h 1033"/>
                    <a:gd name="T64" fmla="*/ 12 w 724"/>
                    <a:gd name="T65" fmla="*/ 32 h 1033"/>
                    <a:gd name="T66" fmla="*/ 14 w 724"/>
                    <a:gd name="T67" fmla="*/ 33 h 1033"/>
                    <a:gd name="T68" fmla="*/ 15 w 724"/>
                    <a:gd name="T69" fmla="*/ 33 h 1033"/>
                    <a:gd name="T70" fmla="*/ 16 w 724"/>
                    <a:gd name="T71" fmla="*/ 33 h 1033"/>
                    <a:gd name="T72" fmla="*/ 17 w 724"/>
                    <a:gd name="T73" fmla="*/ 32 h 1033"/>
                    <a:gd name="T74" fmla="*/ 18 w 724"/>
                    <a:gd name="T75" fmla="*/ 32 h 1033"/>
                    <a:gd name="T76" fmla="*/ 19 w 724"/>
                    <a:gd name="T77" fmla="*/ 31 h 1033"/>
                    <a:gd name="T78" fmla="*/ 20 w 724"/>
                    <a:gd name="T79" fmla="*/ 31 h 1033"/>
                    <a:gd name="T80" fmla="*/ 21 w 724"/>
                    <a:gd name="T81" fmla="*/ 30 h 1033"/>
                    <a:gd name="T82" fmla="*/ 22 w 724"/>
                    <a:gd name="T83" fmla="*/ 30 h 1033"/>
                    <a:gd name="T84" fmla="*/ 22 w 724"/>
                    <a:gd name="T85" fmla="*/ 29 h 1033"/>
                    <a:gd name="T86" fmla="*/ 22 w 724"/>
                    <a:gd name="T87" fmla="*/ 29 h 1033"/>
                    <a:gd name="T88" fmla="*/ 22 w 724"/>
                    <a:gd name="T89" fmla="*/ 29 h 1033"/>
                    <a:gd name="T90" fmla="*/ 21 w 724"/>
                    <a:gd name="T91" fmla="*/ 28 h 1033"/>
                    <a:gd name="T92" fmla="*/ 20 w 724"/>
                    <a:gd name="T93" fmla="*/ 28 h 1033"/>
                    <a:gd name="T94" fmla="*/ 20 w 724"/>
                    <a:gd name="T95" fmla="*/ 27 h 1033"/>
                    <a:gd name="T96" fmla="*/ 20 w 724"/>
                    <a:gd name="T97" fmla="*/ 25 h 1033"/>
                    <a:gd name="T98" fmla="*/ 20 w 724"/>
                    <a:gd name="T99" fmla="*/ 23 h 1033"/>
                    <a:gd name="T100" fmla="*/ 19 w 724"/>
                    <a:gd name="T101" fmla="*/ 21 h 1033"/>
                    <a:gd name="T102" fmla="*/ 22 w 724"/>
                    <a:gd name="T103" fmla="*/ 3 h 1033"/>
                    <a:gd name="T104" fmla="*/ 21 w 724"/>
                    <a:gd name="T105" fmla="*/ 0 h 1033"/>
                    <a:gd name="T106" fmla="*/ 6 w 724"/>
                    <a:gd name="T107" fmla="*/ 2 h 103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724"/>
                    <a:gd name="T163" fmla="*/ 0 h 1033"/>
                    <a:gd name="T164" fmla="*/ 724 w 724"/>
                    <a:gd name="T165" fmla="*/ 1033 h 1033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724" h="1033">
                      <a:moveTo>
                        <a:pt x="179" y="62"/>
                      </a:moveTo>
                      <a:lnTo>
                        <a:pt x="152" y="56"/>
                      </a:lnTo>
                      <a:lnTo>
                        <a:pt x="0" y="623"/>
                      </a:lnTo>
                      <a:lnTo>
                        <a:pt x="31" y="642"/>
                      </a:lnTo>
                      <a:lnTo>
                        <a:pt x="31" y="671"/>
                      </a:lnTo>
                      <a:lnTo>
                        <a:pt x="132" y="719"/>
                      </a:lnTo>
                      <a:lnTo>
                        <a:pt x="135" y="719"/>
                      </a:lnTo>
                      <a:lnTo>
                        <a:pt x="143" y="720"/>
                      </a:lnTo>
                      <a:lnTo>
                        <a:pt x="154" y="720"/>
                      </a:lnTo>
                      <a:lnTo>
                        <a:pt x="169" y="721"/>
                      </a:lnTo>
                      <a:lnTo>
                        <a:pt x="188" y="724"/>
                      </a:lnTo>
                      <a:lnTo>
                        <a:pt x="209" y="725"/>
                      </a:lnTo>
                      <a:lnTo>
                        <a:pt x="230" y="727"/>
                      </a:lnTo>
                      <a:lnTo>
                        <a:pt x="255" y="728"/>
                      </a:lnTo>
                      <a:lnTo>
                        <a:pt x="278" y="730"/>
                      </a:lnTo>
                      <a:lnTo>
                        <a:pt x="302" y="733"/>
                      </a:lnTo>
                      <a:lnTo>
                        <a:pt x="326" y="734"/>
                      </a:lnTo>
                      <a:lnTo>
                        <a:pt x="348" y="736"/>
                      </a:lnTo>
                      <a:lnTo>
                        <a:pt x="369" y="739"/>
                      </a:lnTo>
                      <a:lnTo>
                        <a:pt x="387" y="740"/>
                      </a:lnTo>
                      <a:lnTo>
                        <a:pt x="402" y="742"/>
                      </a:lnTo>
                      <a:lnTo>
                        <a:pt x="414" y="743"/>
                      </a:lnTo>
                      <a:lnTo>
                        <a:pt x="414" y="745"/>
                      </a:lnTo>
                      <a:lnTo>
                        <a:pt x="415" y="752"/>
                      </a:lnTo>
                      <a:lnTo>
                        <a:pt x="415" y="763"/>
                      </a:lnTo>
                      <a:lnTo>
                        <a:pt x="414" y="777"/>
                      </a:lnTo>
                      <a:lnTo>
                        <a:pt x="411" y="793"/>
                      </a:lnTo>
                      <a:lnTo>
                        <a:pt x="407" y="811"/>
                      </a:lnTo>
                      <a:lnTo>
                        <a:pt x="399" y="832"/>
                      </a:lnTo>
                      <a:lnTo>
                        <a:pt x="387" y="853"/>
                      </a:lnTo>
                      <a:lnTo>
                        <a:pt x="385" y="853"/>
                      </a:lnTo>
                      <a:lnTo>
                        <a:pt x="377" y="854"/>
                      </a:lnTo>
                      <a:lnTo>
                        <a:pt x="365" y="855"/>
                      </a:lnTo>
                      <a:lnTo>
                        <a:pt x="350" y="857"/>
                      </a:lnTo>
                      <a:lnTo>
                        <a:pt x="333" y="859"/>
                      </a:lnTo>
                      <a:lnTo>
                        <a:pt x="313" y="862"/>
                      </a:lnTo>
                      <a:lnTo>
                        <a:pt x="291" y="865"/>
                      </a:lnTo>
                      <a:lnTo>
                        <a:pt x="268" y="869"/>
                      </a:lnTo>
                      <a:lnTo>
                        <a:pt x="245" y="872"/>
                      </a:lnTo>
                      <a:lnTo>
                        <a:pt x="222" y="876"/>
                      </a:lnTo>
                      <a:lnTo>
                        <a:pt x="200" y="879"/>
                      </a:lnTo>
                      <a:lnTo>
                        <a:pt x="181" y="884"/>
                      </a:lnTo>
                      <a:lnTo>
                        <a:pt x="162" y="887"/>
                      </a:lnTo>
                      <a:lnTo>
                        <a:pt x="146" y="891"/>
                      </a:lnTo>
                      <a:lnTo>
                        <a:pt x="135" y="895"/>
                      </a:lnTo>
                      <a:lnTo>
                        <a:pt x="127" y="899"/>
                      </a:lnTo>
                      <a:lnTo>
                        <a:pt x="119" y="906"/>
                      </a:lnTo>
                      <a:lnTo>
                        <a:pt x="113" y="914"/>
                      </a:lnTo>
                      <a:lnTo>
                        <a:pt x="111" y="922"/>
                      </a:lnTo>
                      <a:lnTo>
                        <a:pt x="109" y="930"/>
                      </a:lnTo>
                      <a:lnTo>
                        <a:pt x="112" y="940"/>
                      </a:lnTo>
                      <a:lnTo>
                        <a:pt x="118" y="951"/>
                      </a:lnTo>
                      <a:lnTo>
                        <a:pt x="126" y="959"/>
                      </a:lnTo>
                      <a:lnTo>
                        <a:pt x="136" y="963"/>
                      </a:lnTo>
                      <a:lnTo>
                        <a:pt x="144" y="965"/>
                      </a:lnTo>
                      <a:lnTo>
                        <a:pt x="156" y="969"/>
                      </a:lnTo>
                      <a:lnTo>
                        <a:pt x="172" y="974"/>
                      </a:lnTo>
                      <a:lnTo>
                        <a:pt x="190" y="978"/>
                      </a:lnTo>
                      <a:lnTo>
                        <a:pt x="212" y="984"/>
                      </a:lnTo>
                      <a:lnTo>
                        <a:pt x="235" y="990"/>
                      </a:lnTo>
                      <a:lnTo>
                        <a:pt x="259" y="995"/>
                      </a:lnTo>
                      <a:lnTo>
                        <a:pt x="285" y="1001"/>
                      </a:lnTo>
                      <a:lnTo>
                        <a:pt x="310" y="1008"/>
                      </a:lnTo>
                      <a:lnTo>
                        <a:pt x="335" y="1014"/>
                      </a:lnTo>
                      <a:lnTo>
                        <a:pt x="361" y="1018"/>
                      </a:lnTo>
                      <a:lnTo>
                        <a:pt x="384" y="1024"/>
                      </a:lnTo>
                      <a:lnTo>
                        <a:pt x="406" y="1028"/>
                      </a:lnTo>
                      <a:lnTo>
                        <a:pt x="425" y="1031"/>
                      </a:lnTo>
                      <a:lnTo>
                        <a:pt x="441" y="1032"/>
                      </a:lnTo>
                      <a:lnTo>
                        <a:pt x="455" y="1033"/>
                      </a:lnTo>
                      <a:lnTo>
                        <a:pt x="468" y="1032"/>
                      </a:lnTo>
                      <a:lnTo>
                        <a:pt x="483" y="1030"/>
                      </a:lnTo>
                      <a:lnTo>
                        <a:pt x="500" y="1025"/>
                      </a:lnTo>
                      <a:lnTo>
                        <a:pt x="517" y="1020"/>
                      </a:lnTo>
                      <a:lnTo>
                        <a:pt x="536" y="1013"/>
                      </a:lnTo>
                      <a:lnTo>
                        <a:pt x="555" y="1005"/>
                      </a:lnTo>
                      <a:lnTo>
                        <a:pt x="575" y="997"/>
                      </a:lnTo>
                      <a:lnTo>
                        <a:pt x="594" y="987"/>
                      </a:lnTo>
                      <a:lnTo>
                        <a:pt x="614" y="978"/>
                      </a:lnTo>
                      <a:lnTo>
                        <a:pt x="631" y="969"/>
                      </a:lnTo>
                      <a:lnTo>
                        <a:pt x="649" y="960"/>
                      </a:lnTo>
                      <a:lnTo>
                        <a:pt x="664" y="952"/>
                      </a:lnTo>
                      <a:lnTo>
                        <a:pt x="676" y="944"/>
                      </a:lnTo>
                      <a:lnTo>
                        <a:pt x="687" y="936"/>
                      </a:lnTo>
                      <a:lnTo>
                        <a:pt x="695" y="930"/>
                      </a:lnTo>
                      <a:lnTo>
                        <a:pt x="699" y="925"/>
                      </a:lnTo>
                      <a:lnTo>
                        <a:pt x="702" y="917"/>
                      </a:lnTo>
                      <a:lnTo>
                        <a:pt x="699" y="910"/>
                      </a:lnTo>
                      <a:lnTo>
                        <a:pt x="692" y="904"/>
                      </a:lnTo>
                      <a:lnTo>
                        <a:pt x="682" y="900"/>
                      </a:lnTo>
                      <a:lnTo>
                        <a:pt x="669" y="895"/>
                      </a:lnTo>
                      <a:lnTo>
                        <a:pt x="657" y="892"/>
                      </a:lnTo>
                      <a:lnTo>
                        <a:pt x="644" y="888"/>
                      </a:lnTo>
                      <a:lnTo>
                        <a:pt x="634" y="886"/>
                      </a:lnTo>
                      <a:lnTo>
                        <a:pt x="633" y="879"/>
                      </a:lnTo>
                      <a:lnTo>
                        <a:pt x="631" y="861"/>
                      </a:lnTo>
                      <a:lnTo>
                        <a:pt x="628" y="833"/>
                      </a:lnTo>
                      <a:lnTo>
                        <a:pt x="623" y="798"/>
                      </a:lnTo>
                      <a:lnTo>
                        <a:pt x="618" y="760"/>
                      </a:lnTo>
                      <a:lnTo>
                        <a:pt x="611" y="720"/>
                      </a:lnTo>
                      <a:lnTo>
                        <a:pt x="603" y="682"/>
                      </a:lnTo>
                      <a:lnTo>
                        <a:pt x="592" y="647"/>
                      </a:lnTo>
                      <a:lnTo>
                        <a:pt x="724" y="137"/>
                      </a:lnTo>
                      <a:lnTo>
                        <a:pt x="697" y="86"/>
                      </a:lnTo>
                      <a:lnTo>
                        <a:pt x="712" y="52"/>
                      </a:lnTo>
                      <a:lnTo>
                        <a:pt x="643" y="0"/>
                      </a:lnTo>
                      <a:lnTo>
                        <a:pt x="627" y="9"/>
                      </a:lnTo>
                      <a:lnTo>
                        <a:pt x="179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399" name="Freeform 944"/>
                <p:cNvSpPr>
                  <a:spLocks noChangeAspect="1"/>
                </p:cNvSpPr>
                <p:nvPr/>
              </p:nvSpPr>
              <p:spPr bwMode="auto">
                <a:xfrm>
                  <a:off x="4685" y="2998"/>
                  <a:ext cx="299" cy="300"/>
                </a:xfrm>
                <a:custGeom>
                  <a:avLst/>
                  <a:gdLst>
                    <a:gd name="T0" fmla="*/ 0 w 598"/>
                    <a:gd name="T1" fmla="*/ 17 h 602"/>
                    <a:gd name="T2" fmla="*/ 14 w 598"/>
                    <a:gd name="T3" fmla="*/ 18 h 602"/>
                    <a:gd name="T4" fmla="*/ 19 w 598"/>
                    <a:gd name="T5" fmla="*/ 0 h 602"/>
                    <a:gd name="T6" fmla="*/ 19 w 598"/>
                    <a:gd name="T7" fmla="*/ 0 h 602"/>
                    <a:gd name="T8" fmla="*/ 5 w 598"/>
                    <a:gd name="T9" fmla="*/ 1 h 602"/>
                    <a:gd name="T10" fmla="*/ 5 w 598"/>
                    <a:gd name="T11" fmla="*/ 1 h 602"/>
                    <a:gd name="T12" fmla="*/ 0 w 598"/>
                    <a:gd name="T13" fmla="*/ 17 h 6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8"/>
                    <a:gd name="T22" fmla="*/ 0 h 602"/>
                    <a:gd name="T23" fmla="*/ 598 w 598"/>
                    <a:gd name="T24" fmla="*/ 602 h 6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8" h="602">
                      <a:moveTo>
                        <a:pt x="0" y="573"/>
                      </a:moveTo>
                      <a:lnTo>
                        <a:pt x="436" y="602"/>
                      </a:lnTo>
                      <a:lnTo>
                        <a:pt x="598" y="0"/>
                      </a:lnTo>
                      <a:lnTo>
                        <a:pt x="578" y="9"/>
                      </a:lnTo>
                      <a:lnTo>
                        <a:pt x="147" y="54"/>
                      </a:lnTo>
                      <a:lnTo>
                        <a:pt x="131" y="51"/>
                      </a:lnTo>
                      <a:lnTo>
                        <a:pt x="0" y="573"/>
                      </a:lnTo>
                      <a:close/>
                    </a:path>
                  </a:pathLst>
                </a:custGeom>
                <a:solidFill>
                  <a:srgbClr val="E5E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00" name="Freeform 945"/>
                <p:cNvSpPr>
                  <a:spLocks noChangeAspect="1"/>
                </p:cNvSpPr>
                <p:nvPr/>
              </p:nvSpPr>
              <p:spPr bwMode="auto">
                <a:xfrm>
                  <a:off x="4910" y="2999"/>
                  <a:ext cx="88" cy="308"/>
                </a:xfrm>
                <a:custGeom>
                  <a:avLst/>
                  <a:gdLst>
                    <a:gd name="T0" fmla="*/ 5 w 177"/>
                    <a:gd name="T1" fmla="*/ 0 h 617"/>
                    <a:gd name="T2" fmla="*/ 5 w 177"/>
                    <a:gd name="T3" fmla="*/ 0 h 617"/>
                    <a:gd name="T4" fmla="*/ 0 w 177"/>
                    <a:gd name="T5" fmla="*/ 19 h 617"/>
                    <a:gd name="T6" fmla="*/ 0 w 177"/>
                    <a:gd name="T7" fmla="*/ 19 h 617"/>
                    <a:gd name="T8" fmla="*/ 5 w 177"/>
                    <a:gd name="T9" fmla="*/ 0 h 6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7"/>
                    <a:gd name="T16" fmla="*/ 0 h 617"/>
                    <a:gd name="T17" fmla="*/ 177 w 177"/>
                    <a:gd name="T18" fmla="*/ 617 h 6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7" h="617">
                      <a:moveTo>
                        <a:pt x="165" y="0"/>
                      </a:moveTo>
                      <a:lnTo>
                        <a:pt x="177" y="5"/>
                      </a:lnTo>
                      <a:lnTo>
                        <a:pt x="10" y="617"/>
                      </a:lnTo>
                      <a:lnTo>
                        <a:pt x="0" y="609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01" name="Freeform 946"/>
                <p:cNvSpPr>
                  <a:spLocks noChangeAspect="1"/>
                </p:cNvSpPr>
                <p:nvPr/>
              </p:nvSpPr>
              <p:spPr bwMode="auto">
                <a:xfrm>
                  <a:off x="4921" y="3005"/>
                  <a:ext cx="88" cy="311"/>
                </a:xfrm>
                <a:custGeom>
                  <a:avLst/>
                  <a:gdLst>
                    <a:gd name="T0" fmla="*/ 5 w 178"/>
                    <a:gd name="T1" fmla="*/ 0 h 621"/>
                    <a:gd name="T2" fmla="*/ 5 w 178"/>
                    <a:gd name="T3" fmla="*/ 1 h 621"/>
                    <a:gd name="T4" fmla="*/ 0 w 178"/>
                    <a:gd name="T5" fmla="*/ 20 h 621"/>
                    <a:gd name="T6" fmla="*/ 0 w 178"/>
                    <a:gd name="T7" fmla="*/ 20 h 621"/>
                    <a:gd name="T8" fmla="*/ 5 w 178"/>
                    <a:gd name="T9" fmla="*/ 0 h 6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8"/>
                    <a:gd name="T16" fmla="*/ 0 h 621"/>
                    <a:gd name="T17" fmla="*/ 178 w 178"/>
                    <a:gd name="T18" fmla="*/ 621 h 6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8" h="621">
                      <a:moveTo>
                        <a:pt x="167" y="0"/>
                      </a:moveTo>
                      <a:lnTo>
                        <a:pt x="178" y="12"/>
                      </a:lnTo>
                      <a:lnTo>
                        <a:pt x="9" y="621"/>
                      </a:lnTo>
                      <a:lnTo>
                        <a:pt x="0" y="612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02" name="Freeform 947"/>
                <p:cNvSpPr>
                  <a:spLocks noChangeAspect="1"/>
                </p:cNvSpPr>
                <p:nvPr/>
              </p:nvSpPr>
              <p:spPr bwMode="auto">
                <a:xfrm>
                  <a:off x="4896" y="3307"/>
                  <a:ext cx="14" cy="11"/>
                </a:xfrm>
                <a:custGeom>
                  <a:avLst/>
                  <a:gdLst>
                    <a:gd name="T0" fmla="*/ 1 w 27"/>
                    <a:gd name="T1" fmla="*/ 0 h 22"/>
                    <a:gd name="T2" fmla="*/ 0 w 27"/>
                    <a:gd name="T3" fmla="*/ 1 h 22"/>
                    <a:gd name="T4" fmla="*/ 1 w 27"/>
                    <a:gd name="T5" fmla="*/ 1 h 22"/>
                    <a:gd name="T6" fmla="*/ 1 w 27"/>
                    <a:gd name="T7" fmla="*/ 1 h 22"/>
                    <a:gd name="T8" fmla="*/ 1 w 2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22"/>
                    <a:gd name="T17" fmla="*/ 27 w 2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22">
                      <a:moveTo>
                        <a:pt x="18" y="0"/>
                      </a:moveTo>
                      <a:lnTo>
                        <a:pt x="0" y="12"/>
                      </a:lnTo>
                      <a:lnTo>
                        <a:pt x="8" y="22"/>
                      </a:lnTo>
                      <a:lnTo>
                        <a:pt x="27" y="9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03" name="Freeform 948"/>
                <p:cNvSpPr>
                  <a:spLocks noChangeAspect="1"/>
                </p:cNvSpPr>
                <p:nvPr/>
              </p:nvSpPr>
              <p:spPr bwMode="auto">
                <a:xfrm>
                  <a:off x="4905" y="3315"/>
                  <a:ext cx="14" cy="11"/>
                </a:xfrm>
                <a:custGeom>
                  <a:avLst/>
                  <a:gdLst>
                    <a:gd name="T0" fmla="*/ 1 w 28"/>
                    <a:gd name="T1" fmla="*/ 0 h 22"/>
                    <a:gd name="T2" fmla="*/ 0 w 28"/>
                    <a:gd name="T3" fmla="*/ 1 h 22"/>
                    <a:gd name="T4" fmla="*/ 1 w 28"/>
                    <a:gd name="T5" fmla="*/ 1 h 22"/>
                    <a:gd name="T6" fmla="*/ 1 w 28"/>
                    <a:gd name="T7" fmla="*/ 1 h 22"/>
                    <a:gd name="T8" fmla="*/ 1 w 28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22"/>
                    <a:gd name="T17" fmla="*/ 28 w 28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22">
                      <a:moveTo>
                        <a:pt x="19" y="0"/>
                      </a:moveTo>
                      <a:lnTo>
                        <a:pt x="0" y="13"/>
                      </a:lnTo>
                      <a:lnTo>
                        <a:pt x="8" y="22"/>
                      </a:lnTo>
                      <a:lnTo>
                        <a:pt x="28" y="8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04" name="Freeform 949"/>
                <p:cNvSpPr>
                  <a:spLocks noChangeAspect="1"/>
                </p:cNvSpPr>
                <p:nvPr/>
              </p:nvSpPr>
              <p:spPr bwMode="auto">
                <a:xfrm>
                  <a:off x="4700" y="3302"/>
                  <a:ext cx="183" cy="22"/>
                </a:xfrm>
                <a:custGeom>
                  <a:avLst/>
                  <a:gdLst>
                    <a:gd name="T0" fmla="*/ 12 w 366"/>
                    <a:gd name="T1" fmla="*/ 0 h 45"/>
                    <a:gd name="T2" fmla="*/ 12 w 366"/>
                    <a:gd name="T3" fmla="*/ 1 h 45"/>
                    <a:gd name="T4" fmla="*/ 12 w 366"/>
                    <a:gd name="T5" fmla="*/ 1 h 45"/>
                    <a:gd name="T6" fmla="*/ 12 w 366"/>
                    <a:gd name="T7" fmla="*/ 1 h 45"/>
                    <a:gd name="T8" fmla="*/ 11 w 366"/>
                    <a:gd name="T9" fmla="*/ 1 h 45"/>
                    <a:gd name="T10" fmla="*/ 11 w 366"/>
                    <a:gd name="T11" fmla="*/ 1 h 45"/>
                    <a:gd name="T12" fmla="*/ 10 w 366"/>
                    <a:gd name="T13" fmla="*/ 1 h 45"/>
                    <a:gd name="T14" fmla="*/ 10 w 366"/>
                    <a:gd name="T15" fmla="*/ 1 h 45"/>
                    <a:gd name="T16" fmla="*/ 9 w 366"/>
                    <a:gd name="T17" fmla="*/ 1 h 45"/>
                    <a:gd name="T18" fmla="*/ 8 w 366"/>
                    <a:gd name="T19" fmla="*/ 0 h 45"/>
                    <a:gd name="T20" fmla="*/ 7 w 366"/>
                    <a:gd name="T21" fmla="*/ 0 h 45"/>
                    <a:gd name="T22" fmla="*/ 6 w 366"/>
                    <a:gd name="T23" fmla="*/ 0 h 45"/>
                    <a:gd name="T24" fmla="*/ 6 w 366"/>
                    <a:gd name="T25" fmla="*/ 0 h 45"/>
                    <a:gd name="T26" fmla="*/ 5 w 366"/>
                    <a:gd name="T27" fmla="*/ 0 h 45"/>
                    <a:gd name="T28" fmla="*/ 4 w 366"/>
                    <a:gd name="T29" fmla="*/ 0 h 45"/>
                    <a:gd name="T30" fmla="*/ 3 w 366"/>
                    <a:gd name="T31" fmla="*/ 0 h 45"/>
                    <a:gd name="T32" fmla="*/ 2 w 366"/>
                    <a:gd name="T33" fmla="*/ 0 h 45"/>
                    <a:gd name="T34" fmla="*/ 0 w 366"/>
                    <a:gd name="T35" fmla="*/ 0 h 45"/>
                    <a:gd name="T36" fmla="*/ 1 w 366"/>
                    <a:gd name="T37" fmla="*/ 0 h 45"/>
                    <a:gd name="T38" fmla="*/ 1 w 366"/>
                    <a:gd name="T39" fmla="*/ 0 h 45"/>
                    <a:gd name="T40" fmla="*/ 1 w 366"/>
                    <a:gd name="T41" fmla="*/ 0 h 45"/>
                    <a:gd name="T42" fmla="*/ 1 w 366"/>
                    <a:gd name="T43" fmla="*/ 0 h 45"/>
                    <a:gd name="T44" fmla="*/ 1 w 366"/>
                    <a:gd name="T45" fmla="*/ 0 h 45"/>
                    <a:gd name="T46" fmla="*/ 2 w 366"/>
                    <a:gd name="T47" fmla="*/ 0 h 45"/>
                    <a:gd name="T48" fmla="*/ 2 w 366"/>
                    <a:gd name="T49" fmla="*/ 0 h 45"/>
                    <a:gd name="T50" fmla="*/ 2 w 366"/>
                    <a:gd name="T51" fmla="*/ 0 h 45"/>
                    <a:gd name="T52" fmla="*/ 3 w 366"/>
                    <a:gd name="T53" fmla="*/ 0 h 45"/>
                    <a:gd name="T54" fmla="*/ 4 w 366"/>
                    <a:gd name="T55" fmla="*/ 0 h 45"/>
                    <a:gd name="T56" fmla="*/ 5 w 366"/>
                    <a:gd name="T57" fmla="*/ 0 h 45"/>
                    <a:gd name="T58" fmla="*/ 6 w 366"/>
                    <a:gd name="T59" fmla="*/ 0 h 45"/>
                    <a:gd name="T60" fmla="*/ 7 w 366"/>
                    <a:gd name="T61" fmla="*/ 0 h 45"/>
                    <a:gd name="T62" fmla="*/ 8 w 366"/>
                    <a:gd name="T63" fmla="*/ 0 h 45"/>
                    <a:gd name="T64" fmla="*/ 9 w 366"/>
                    <a:gd name="T65" fmla="*/ 0 h 45"/>
                    <a:gd name="T66" fmla="*/ 10 w 366"/>
                    <a:gd name="T67" fmla="*/ 0 h 45"/>
                    <a:gd name="T68" fmla="*/ 12 w 366"/>
                    <a:gd name="T69" fmla="*/ 0 h 4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66"/>
                    <a:gd name="T106" fmla="*/ 0 h 45"/>
                    <a:gd name="T107" fmla="*/ 366 w 366"/>
                    <a:gd name="T108" fmla="*/ 45 h 4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66" h="45">
                      <a:moveTo>
                        <a:pt x="366" y="23"/>
                      </a:moveTo>
                      <a:lnTo>
                        <a:pt x="364" y="45"/>
                      </a:lnTo>
                      <a:lnTo>
                        <a:pt x="362" y="45"/>
                      </a:lnTo>
                      <a:lnTo>
                        <a:pt x="356" y="44"/>
                      </a:lnTo>
                      <a:lnTo>
                        <a:pt x="346" y="42"/>
                      </a:lnTo>
                      <a:lnTo>
                        <a:pt x="332" y="41"/>
                      </a:lnTo>
                      <a:lnTo>
                        <a:pt x="316" y="38"/>
                      </a:lnTo>
                      <a:lnTo>
                        <a:pt x="295" y="36"/>
                      </a:lnTo>
                      <a:lnTo>
                        <a:pt x="273" y="33"/>
                      </a:lnTo>
                      <a:lnTo>
                        <a:pt x="248" y="30"/>
                      </a:lnTo>
                      <a:lnTo>
                        <a:pt x="221" y="28"/>
                      </a:lnTo>
                      <a:lnTo>
                        <a:pt x="192" y="26"/>
                      </a:lnTo>
                      <a:lnTo>
                        <a:pt x="162" y="23"/>
                      </a:lnTo>
                      <a:lnTo>
                        <a:pt x="131" y="22"/>
                      </a:lnTo>
                      <a:lnTo>
                        <a:pt x="99" y="21"/>
                      </a:lnTo>
                      <a:lnTo>
                        <a:pt x="67" y="21"/>
                      </a:lnTo>
                      <a:lnTo>
                        <a:pt x="33" y="21"/>
                      </a:lnTo>
                      <a:lnTo>
                        <a:pt x="0" y="22"/>
                      </a:lnTo>
                      <a:lnTo>
                        <a:pt x="5" y="5"/>
                      </a:lnTo>
                      <a:lnTo>
                        <a:pt x="6" y="5"/>
                      </a:lnTo>
                      <a:lnTo>
                        <a:pt x="9" y="4"/>
                      </a:lnTo>
                      <a:lnTo>
                        <a:pt x="15" y="4"/>
                      </a:lnTo>
                      <a:lnTo>
                        <a:pt x="23" y="3"/>
                      </a:lnTo>
                      <a:lnTo>
                        <a:pt x="35" y="2"/>
                      </a:lnTo>
                      <a:lnTo>
                        <a:pt x="48" y="2"/>
                      </a:lnTo>
                      <a:lnTo>
                        <a:pt x="64" y="0"/>
                      </a:lnTo>
                      <a:lnTo>
                        <a:pt x="84" y="0"/>
                      </a:lnTo>
                      <a:lnTo>
                        <a:pt x="107" y="0"/>
                      </a:lnTo>
                      <a:lnTo>
                        <a:pt x="134" y="2"/>
                      </a:lnTo>
                      <a:lnTo>
                        <a:pt x="162" y="3"/>
                      </a:lnTo>
                      <a:lnTo>
                        <a:pt x="196" y="5"/>
                      </a:lnTo>
                      <a:lnTo>
                        <a:pt x="233" y="8"/>
                      </a:lnTo>
                      <a:lnTo>
                        <a:pt x="273" y="12"/>
                      </a:lnTo>
                      <a:lnTo>
                        <a:pt x="318" y="18"/>
                      </a:lnTo>
                      <a:lnTo>
                        <a:pt x="366" y="23"/>
                      </a:lnTo>
                      <a:close/>
                    </a:path>
                  </a:pathLst>
                </a:custGeom>
                <a:solidFill>
                  <a:srgbClr val="6BAD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05" name="Freeform 950"/>
                <p:cNvSpPr>
                  <a:spLocks noChangeAspect="1"/>
                </p:cNvSpPr>
                <p:nvPr/>
              </p:nvSpPr>
              <p:spPr bwMode="auto">
                <a:xfrm>
                  <a:off x="4775" y="3263"/>
                  <a:ext cx="20" cy="19"/>
                </a:xfrm>
                <a:custGeom>
                  <a:avLst/>
                  <a:gdLst>
                    <a:gd name="T0" fmla="*/ 1 w 39"/>
                    <a:gd name="T1" fmla="*/ 2 h 38"/>
                    <a:gd name="T2" fmla="*/ 1 w 39"/>
                    <a:gd name="T3" fmla="*/ 1 h 38"/>
                    <a:gd name="T4" fmla="*/ 1 w 39"/>
                    <a:gd name="T5" fmla="*/ 2 h 38"/>
                    <a:gd name="T6" fmla="*/ 1 w 39"/>
                    <a:gd name="T7" fmla="*/ 1 h 38"/>
                    <a:gd name="T8" fmla="*/ 0 w 39"/>
                    <a:gd name="T9" fmla="*/ 1 h 38"/>
                    <a:gd name="T10" fmla="*/ 1 w 39"/>
                    <a:gd name="T11" fmla="*/ 1 h 38"/>
                    <a:gd name="T12" fmla="*/ 1 w 39"/>
                    <a:gd name="T13" fmla="*/ 0 h 38"/>
                    <a:gd name="T14" fmla="*/ 1 w 39"/>
                    <a:gd name="T15" fmla="*/ 1 h 38"/>
                    <a:gd name="T16" fmla="*/ 2 w 39"/>
                    <a:gd name="T17" fmla="*/ 1 h 38"/>
                    <a:gd name="T18" fmla="*/ 1 w 39"/>
                    <a:gd name="T19" fmla="*/ 1 h 38"/>
                    <a:gd name="T20" fmla="*/ 1 w 39"/>
                    <a:gd name="T21" fmla="*/ 2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9"/>
                    <a:gd name="T34" fmla="*/ 0 h 38"/>
                    <a:gd name="T35" fmla="*/ 39 w 39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9" h="38">
                      <a:moveTo>
                        <a:pt x="30" y="38"/>
                      </a:moveTo>
                      <a:lnTo>
                        <a:pt x="18" y="31"/>
                      </a:lnTo>
                      <a:lnTo>
                        <a:pt x="6" y="37"/>
                      </a:lnTo>
                      <a:lnTo>
                        <a:pt x="9" y="23"/>
                      </a:lnTo>
                      <a:lnTo>
                        <a:pt x="0" y="13"/>
                      </a:lnTo>
                      <a:lnTo>
                        <a:pt x="14" y="13"/>
                      </a:lnTo>
                      <a:lnTo>
                        <a:pt x="21" y="0"/>
                      </a:lnTo>
                      <a:lnTo>
                        <a:pt x="25" y="13"/>
                      </a:lnTo>
                      <a:lnTo>
                        <a:pt x="39" y="16"/>
                      </a:lnTo>
                      <a:lnTo>
                        <a:pt x="29" y="25"/>
                      </a:lnTo>
                      <a:lnTo>
                        <a:pt x="30" y="38"/>
                      </a:lnTo>
                      <a:close/>
                    </a:path>
                  </a:pathLst>
                </a:custGeom>
                <a:solidFill>
                  <a:srgbClr val="FF1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06" name="Freeform 951"/>
                <p:cNvSpPr>
                  <a:spLocks noChangeAspect="1"/>
                </p:cNvSpPr>
                <p:nvPr/>
              </p:nvSpPr>
              <p:spPr bwMode="auto">
                <a:xfrm>
                  <a:off x="4714" y="3028"/>
                  <a:ext cx="234" cy="229"/>
                </a:xfrm>
                <a:custGeom>
                  <a:avLst/>
                  <a:gdLst>
                    <a:gd name="T0" fmla="*/ 15 w 466"/>
                    <a:gd name="T1" fmla="*/ 0 h 459"/>
                    <a:gd name="T2" fmla="*/ 15 w 466"/>
                    <a:gd name="T3" fmla="*/ 0 h 459"/>
                    <a:gd name="T4" fmla="*/ 4 w 466"/>
                    <a:gd name="T5" fmla="*/ 0 h 459"/>
                    <a:gd name="T6" fmla="*/ 0 w 466"/>
                    <a:gd name="T7" fmla="*/ 14 h 459"/>
                    <a:gd name="T8" fmla="*/ 1 w 466"/>
                    <a:gd name="T9" fmla="*/ 14 h 459"/>
                    <a:gd name="T10" fmla="*/ 4 w 466"/>
                    <a:gd name="T11" fmla="*/ 1 h 459"/>
                    <a:gd name="T12" fmla="*/ 15 w 466"/>
                    <a:gd name="T13" fmla="*/ 0 h 4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66"/>
                    <a:gd name="T22" fmla="*/ 0 h 459"/>
                    <a:gd name="T23" fmla="*/ 466 w 466"/>
                    <a:gd name="T24" fmla="*/ 459 h 45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66" h="459">
                      <a:moveTo>
                        <a:pt x="464" y="7"/>
                      </a:moveTo>
                      <a:lnTo>
                        <a:pt x="466" y="0"/>
                      </a:lnTo>
                      <a:lnTo>
                        <a:pt x="108" y="30"/>
                      </a:lnTo>
                      <a:lnTo>
                        <a:pt x="0" y="459"/>
                      </a:lnTo>
                      <a:lnTo>
                        <a:pt x="14" y="457"/>
                      </a:lnTo>
                      <a:lnTo>
                        <a:pt x="118" y="38"/>
                      </a:lnTo>
                      <a:lnTo>
                        <a:pt x="46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07" name="Freeform 952"/>
                <p:cNvSpPr>
                  <a:spLocks noChangeAspect="1"/>
                </p:cNvSpPr>
                <p:nvPr/>
              </p:nvSpPr>
              <p:spPr bwMode="auto">
                <a:xfrm>
                  <a:off x="4934" y="3034"/>
                  <a:ext cx="79" cy="280"/>
                </a:xfrm>
                <a:custGeom>
                  <a:avLst/>
                  <a:gdLst>
                    <a:gd name="T0" fmla="*/ 5 w 157"/>
                    <a:gd name="T1" fmla="*/ 1 h 560"/>
                    <a:gd name="T2" fmla="*/ 1 w 157"/>
                    <a:gd name="T3" fmla="*/ 18 h 560"/>
                    <a:gd name="T4" fmla="*/ 0 w 157"/>
                    <a:gd name="T5" fmla="*/ 18 h 560"/>
                    <a:gd name="T6" fmla="*/ 5 w 157"/>
                    <a:gd name="T7" fmla="*/ 0 h 560"/>
                    <a:gd name="T8" fmla="*/ 5 w 157"/>
                    <a:gd name="T9" fmla="*/ 1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60"/>
                    <a:gd name="T17" fmla="*/ 157 w 157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60">
                      <a:moveTo>
                        <a:pt x="157" y="15"/>
                      </a:moveTo>
                      <a:lnTo>
                        <a:pt x="15" y="553"/>
                      </a:lnTo>
                      <a:lnTo>
                        <a:pt x="0" y="560"/>
                      </a:lnTo>
                      <a:lnTo>
                        <a:pt x="154" y="0"/>
                      </a:lnTo>
                      <a:lnTo>
                        <a:pt x="157" y="15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08" name="Freeform 953"/>
                <p:cNvSpPr>
                  <a:spLocks noChangeAspect="1"/>
                </p:cNvSpPr>
                <p:nvPr/>
              </p:nvSpPr>
              <p:spPr bwMode="auto">
                <a:xfrm>
                  <a:off x="4733" y="3319"/>
                  <a:ext cx="143" cy="21"/>
                </a:xfrm>
                <a:custGeom>
                  <a:avLst/>
                  <a:gdLst>
                    <a:gd name="T0" fmla="*/ 0 w 287"/>
                    <a:gd name="T1" fmla="*/ 0 h 43"/>
                    <a:gd name="T2" fmla="*/ 0 w 287"/>
                    <a:gd name="T3" fmla="*/ 0 h 43"/>
                    <a:gd name="T4" fmla="*/ 0 w 287"/>
                    <a:gd name="T5" fmla="*/ 0 h 43"/>
                    <a:gd name="T6" fmla="*/ 0 w 287"/>
                    <a:gd name="T7" fmla="*/ 0 h 43"/>
                    <a:gd name="T8" fmla="*/ 0 w 287"/>
                    <a:gd name="T9" fmla="*/ 0 h 43"/>
                    <a:gd name="T10" fmla="*/ 0 w 287"/>
                    <a:gd name="T11" fmla="*/ 0 h 43"/>
                    <a:gd name="T12" fmla="*/ 0 w 287"/>
                    <a:gd name="T13" fmla="*/ 0 h 43"/>
                    <a:gd name="T14" fmla="*/ 0 w 287"/>
                    <a:gd name="T15" fmla="*/ 0 h 43"/>
                    <a:gd name="T16" fmla="*/ 0 w 287"/>
                    <a:gd name="T17" fmla="*/ 0 h 43"/>
                    <a:gd name="T18" fmla="*/ 0 w 287"/>
                    <a:gd name="T19" fmla="*/ 0 h 43"/>
                    <a:gd name="T20" fmla="*/ 0 w 287"/>
                    <a:gd name="T21" fmla="*/ 0 h 43"/>
                    <a:gd name="T22" fmla="*/ 1 w 287"/>
                    <a:gd name="T23" fmla="*/ 1 h 43"/>
                    <a:gd name="T24" fmla="*/ 1 w 287"/>
                    <a:gd name="T25" fmla="*/ 1 h 43"/>
                    <a:gd name="T26" fmla="*/ 2 w 287"/>
                    <a:gd name="T27" fmla="*/ 1 h 43"/>
                    <a:gd name="T28" fmla="*/ 3 w 287"/>
                    <a:gd name="T29" fmla="*/ 1 h 43"/>
                    <a:gd name="T30" fmla="*/ 4 w 287"/>
                    <a:gd name="T31" fmla="*/ 1 h 43"/>
                    <a:gd name="T32" fmla="*/ 4 w 287"/>
                    <a:gd name="T33" fmla="*/ 1 h 43"/>
                    <a:gd name="T34" fmla="*/ 5 w 287"/>
                    <a:gd name="T35" fmla="*/ 1 h 43"/>
                    <a:gd name="T36" fmla="*/ 6 w 287"/>
                    <a:gd name="T37" fmla="*/ 1 h 43"/>
                    <a:gd name="T38" fmla="*/ 7 w 287"/>
                    <a:gd name="T39" fmla="*/ 1 h 43"/>
                    <a:gd name="T40" fmla="*/ 7 w 287"/>
                    <a:gd name="T41" fmla="*/ 1 h 43"/>
                    <a:gd name="T42" fmla="*/ 8 w 287"/>
                    <a:gd name="T43" fmla="*/ 1 h 43"/>
                    <a:gd name="T44" fmla="*/ 8 w 287"/>
                    <a:gd name="T45" fmla="*/ 1 h 43"/>
                    <a:gd name="T46" fmla="*/ 8 w 287"/>
                    <a:gd name="T47" fmla="*/ 1 h 43"/>
                    <a:gd name="T48" fmla="*/ 8 w 287"/>
                    <a:gd name="T49" fmla="*/ 1 h 43"/>
                    <a:gd name="T50" fmla="*/ 8 w 287"/>
                    <a:gd name="T51" fmla="*/ 1 h 43"/>
                    <a:gd name="T52" fmla="*/ 8 w 287"/>
                    <a:gd name="T53" fmla="*/ 1 h 43"/>
                    <a:gd name="T54" fmla="*/ 8 w 287"/>
                    <a:gd name="T55" fmla="*/ 1 h 43"/>
                    <a:gd name="T56" fmla="*/ 7 w 287"/>
                    <a:gd name="T57" fmla="*/ 1 h 43"/>
                    <a:gd name="T58" fmla="*/ 7 w 287"/>
                    <a:gd name="T59" fmla="*/ 1 h 43"/>
                    <a:gd name="T60" fmla="*/ 6 w 287"/>
                    <a:gd name="T61" fmla="*/ 1 h 43"/>
                    <a:gd name="T62" fmla="*/ 6 w 287"/>
                    <a:gd name="T63" fmla="*/ 1 h 43"/>
                    <a:gd name="T64" fmla="*/ 5 w 287"/>
                    <a:gd name="T65" fmla="*/ 1 h 43"/>
                    <a:gd name="T66" fmla="*/ 4 w 287"/>
                    <a:gd name="T67" fmla="*/ 0 h 43"/>
                    <a:gd name="T68" fmla="*/ 3 w 287"/>
                    <a:gd name="T69" fmla="*/ 0 h 43"/>
                    <a:gd name="T70" fmla="*/ 3 w 287"/>
                    <a:gd name="T71" fmla="*/ 0 h 43"/>
                    <a:gd name="T72" fmla="*/ 2 w 287"/>
                    <a:gd name="T73" fmla="*/ 0 h 43"/>
                    <a:gd name="T74" fmla="*/ 2 w 287"/>
                    <a:gd name="T75" fmla="*/ 0 h 43"/>
                    <a:gd name="T76" fmla="*/ 1 w 287"/>
                    <a:gd name="T77" fmla="*/ 0 h 43"/>
                    <a:gd name="T78" fmla="*/ 1 w 287"/>
                    <a:gd name="T79" fmla="*/ 0 h 43"/>
                    <a:gd name="T80" fmla="*/ 1 w 287"/>
                    <a:gd name="T81" fmla="*/ 0 h 43"/>
                    <a:gd name="T82" fmla="*/ 0 w 287"/>
                    <a:gd name="T83" fmla="*/ 0 h 43"/>
                    <a:gd name="T84" fmla="*/ 0 w 287"/>
                    <a:gd name="T85" fmla="*/ 0 h 43"/>
                    <a:gd name="T86" fmla="*/ 0 w 287"/>
                    <a:gd name="T87" fmla="*/ 0 h 43"/>
                    <a:gd name="T88" fmla="*/ 0 w 287"/>
                    <a:gd name="T89" fmla="*/ 0 h 4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87"/>
                    <a:gd name="T136" fmla="*/ 0 h 43"/>
                    <a:gd name="T137" fmla="*/ 287 w 287"/>
                    <a:gd name="T138" fmla="*/ 43 h 4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87" h="43">
                      <a:moveTo>
                        <a:pt x="18" y="0"/>
                      </a:moveTo>
                      <a:lnTo>
                        <a:pt x="17" y="0"/>
                      </a:lnTo>
                      <a:lnTo>
                        <a:pt x="13" y="1"/>
                      </a:lnTo>
                      <a:lnTo>
                        <a:pt x="8" y="3"/>
                      </a:lnTo>
                      <a:lnTo>
                        <a:pt x="3" y="7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9" y="24"/>
                      </a:lnTo>
                      <a:lnTo>
                        <a:pt x="16" y="26"/>
                      </a:lnTo>
                      <a:lnTo>
                        <a:pt x="28" y="30"/>
                      </a:lnTo>
                      <a:lnTo>
                        <a:pt x="45" y="32"/>
                      </a:lnTo>
                      <a:lnTo>
                        <a:pt x="63" y="33"/>
                      </a:lnTo>
                      <a:lnTo>
                        <a:pt x="85" y="36"/>
                      </a:lnTo>
                      <a:lnTo>
                        <a:pt x="108" y="37"/>
                      </a:lnTo>
                      <a:lnTo>
                        <a:pt x="133" y="38"/>
                      </a:lnTo>
                      <a:lnTo>
                        <a:pt x="157" y="39"/>
                      </a:lnTo>
                      <a:lnTo>
                        <a:pt x="182" y="40"/>
                      </a:lnTo>
                      <a:lnTo>
                        <a:pt x="206" y="41"/>
                      </a:lnTo>
                      <a:lnTo>
                        <a:pt x="228" y="41"/>
                      </a:lnTo>
                      <a:lnTo>
                        <a:pt x="247" y="41"/>
                      </a:lnTo>
                      <a:lnTo>
                        <a:pt x="263" y="43"/>
                      </a:lnTo>
                      <a:lnTo>
                        <a:pt x="276" y="43"/>
                      </a:lnTo>
                      <a:lnTo>
                        <a:pt x="284" y="43"/>
                      </a:lnTo>
                      <a:lnTo>
                        <a:pt x="287" y="43"/>
                      </a:lnTo>
                      <a:lnTo>
                        <a:pt x="284" y="43"/>
                      </a:lnTo>
                      <a:lnTo>
                        <a:pt x="276" y="41"/>
                      </a:lnTo>
                      <a:lnTo>
                        <a:pt x="266" y="41"/>
                      </a:lnTo>
                      <a:lnTo>
                        <a:pt x="251" y="39"/>
                      </a:lnTo>
                      <a:lnTo>
                        <a:pt x="232" y="38"/>
                      </a:lnTo>
                      <a:lnTo>
                        <a:pt x="213" y="37"/>
                      </a:lnTo>
                      <a:lnTo>
                        <a:pt x="192" y="35"/>
                      </a:lnTo>
                      <a:lnTo>
                        <a:pt x="170" y="33"/>
                      </a:lnTo>
                      <a:lnTo>
                        <a:pt x="147" y="31"/>
                      </a:lnTo>
                      <a:lnTo>
                        <a:pt x="125" y="29"/>
                      </a:lnTo>
                      <a:lnTo>
                        <a:pt x="103" y="28"/>
                      </a:lnTo>
                      <a:lnTo>
                        <a:pt x="85" y="25"/>
                      </a:lnTo>
                      <a:lnTo>
                        <a:pt x="68" y="24"/>
                      </a:lnTo>
                      <a:lnTo>
                        <a:pt x="53" y="23"/>
                      </a:lnTo>
                      <a:lnTo>
                        <a:pt x="42" y="22"/>
                      </a:lnTo>
                      <a:lnTo>
                        <a:pt x="35" y="21"/>
                      </a:lnTo>
                      <a:lnTo>
                        <a:pt x="24" y="15"/>
                      </a:lnTo>
                      <a:lnTo>
                        <a:pt x="18" y="8"/>
                      </a:lnTo>
                      <a:lnTo>
                        <a:pt x="18" y="2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09" name="Freeform 954"/>
                <p:cNvSpPr>
                  <a:spLocks noChangeAspect="1"/>
                </p:cNvSpPr>
                <p:nvPr/>
              </p:nvSpPr>
              <p:spPr bwMode="auto">
                <a:xfrm>
                  <a:off x="4885" y="3354"/>
                  <a:ext cx="52" cy="30"/>
                </a:xfrm>
                <a:custGeom>
                  <a:avLst/>
                  <a:gdLst>
                    <a:gd name="T0" fmla="*/ 3 w 103"/>
                    <a:gd name="T1" fmla="*/ 1 h 60"/>
                    <a:gd name="T2" fmla="*/ 0 w 103"/>
                    <a:gd name="T3" fmla="*/ 0 h 60"/>
                    <a:gd name="T4" fmla="*/ 1 w 103"/>
                    <a:gd name="T5" fmla="*/ 1 h 60"/>
                    <a:gd name="T6" fmla="*/ 1 w 103"/>
                    <a:gd name="T7" fmla="*/ 1 h 60"/>
                    <a:gd name="T8" fmla="*/ 1 w 103"/>
                    <a:gd name="T9" fmla="*/ 1 h 60"/>
                    <a:gd name="T10" fmla="*/ 1 w 103"/>
                    <a:gd name="T11" fmla="*/ 2 h 60"/>
                    <a:gd name="T12" fmla="*/ 4 w 103"/>
                    <a:gd name="T13" fmla="*/ 2 h 60"/>
                    <a:gd name="T14" fmla="*/ 4 w 103"/>
                    <a:gd name="T15" fmla="*/ 2 h 60"/>
                    <a:gd name="T16" fmla="*/ 4 w 103"/>
                    <a:gd name="T17" fmla="*/ 1 h 60"/>
                    <a:gd name="T18" fmla="*/ 3 w 103"/>
                    <a:gd name="T19" fmla="*/ 1 h 60"/>
                    <a:gd name="T20" fmla="*/ 3 w 103"/>
                    <a:gd name="T21" fmla="*/ 1 h 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3"/>
                    <a:gd name="T34" fmla="*/ 0 h 60"/>
                    <a:gd name="T35" fmla="*/ 103 w 103"/>
                    <a:gd name="T36" fmla="*/ 60 h 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3" h="60">
                      <a:moveTo>
                        <a:pt x="94" y="5"/>
                      </a:moveTo>
                      <a:lnTo>
                        <a:pt x="0" y="0"/>
                      </a:lnTo>
                      <a:lnTo>
                        <a:pt x="1" y="11"/>
                      </a:lnTo>
                      <a:lnTo>
                        <a:pt x="1" y="20"/>
                      </a:lnTo>
                      <a:lnTo>
                        <a:pt x="1" y="29"/>
                      </a:lnTo>
                      <a:lnTo>
                        <a:pt x="1" y="38"/>
                      </a:lnTo>
                      <a:lnTo>
                        <a:pt x="103" y="60"/>
                      </a:lnTo>
                      <a:lnTo>
                        <a:pt x="100" y="37"/>
                      </a:lnTo>
                      <a:lnTo>
                        <a:pt x="98" y="20"/>
                      </a:lnTo>
                      <a:lnTo>
                        <a:pt x="95" y="8"/>
                      </a:lnTo>
                      <a:lnTo>
                        <a:pt x="94" y="5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10" name="Freeform 955"/>
                <p:cNvSpPr>
                  <a:spLocks noChangeAspect="1"/>
                </p:cNvSpPr>
                <p:nvPr/>
              </p:nvSpPr>
              <p:spPr bwMode="auto">
                <a:xfrm>
                  <a:off x="4870" y="3373"/>
                  <a:ext cx="67" cy="65"/>
                </a:xfrm>
                <a:custGeom>
                  <a:avLst/>
                  <a:gdLst>
                    <a:gd name="T0" fmla="*/ 1 w 134"/>
                    <a:gd name="T1" fmla="*/ 0 h 129"/>
                    <a:gd name="T2" fmla="*/ 1 w 134"/>
                    <a:gd name="T3" fmla="*/ 2 h 129"/>
                    <a:gd name="T4" fmla="*/ 1 w 134"/>
                    <a:gd name="T5" fmla="*/ 3 h 129"/>
                    <a:gd name="T6" fmla="*/ 1 w 134"/>
                    <a:gd name="T7" fmla="*/ 3 h 129"/>
                    <a:gd name="T8" fmla="*/ 0 w 134"/>
                    <a:gd name="T9" fmla="*/ 4 h 129"/>
                    <a:gd name="T10" fmla="*/ 5 w 134"/>
                    <a:gd name="T11" fmla="*/ 5 h 129"/>
                    <a:gd name="T12" fmla="*/ 5 w 134"/>
                    <a:gd name="T13" fmla="*/ 4 h 129"/>
                    <a:gd name="T14" fmla="*/ 5 w 134"/>
                    <a:gd name="T15" fmla="*/ 3 h 129"/>
                    <a:gd name="T16" fmla="*/ 5 w 134"/>
                    <a:gd name="T17" fmla="*/ 2 h 129"/>
                    <a:gd name="T18" fmla="*/ 5 w 134"/>
                    <a:gd name="T19" fmla="*/ 1 h 129"/>
                    <a:gd name="T20" fmla="*/ 1 w 134"/>
                    <a:gd name="T21" fmla="*/ 0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4"/>
                    <a:gd name="T34" fmla="*/ 0 h 129"/>
                    <a:gd name="T35" fmla="*/ 134 w 134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4" h="129">
                      <a:moveTo>
                        <a:pt x="30" y="0"/>
                      </a:moveTo>
                      <a:lnTo>
                        <a:pt x="24" y="43"/>
                      </a:lnTo>
                      <a:lnTo>
                        <a:pt x="14" y="73"/>
                      </a:lnTo>
                      <a:lnTo>
                        <a:pt x="5" y="91"/>
                      </a:lnTo>
                      <a:lnTo>
                        <a:pt x="0" y="97"/>
                      </a:lnTo>
                      <a:lnTo>
                        <a:pt x="130" y="129"/>
                      </a:lnTo>
                      <a:lnTo>
                        <a:pt x="132" y="98"/>
                      </a:lnTo>
                      <a:lnTo>
                        <a:pt x="134" y="71"/>
                      </a:lnTo>
                      <a:lnTo>
                        <a:pt x="134" y="44"/>
                      </a:lnTo>
                      <a:lnTo>
                        <a:pt x="132" y="22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DDD8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11" name="Freeform 956"/>
                <p:cNvSpPr>
                  <a:spLocks noChangeAspect="1"/>
                </p:cNvSpPr>
                <p:nvPr/>
              </p:nvSpPr>
              <p:spPr bwMode="auto">
                <a:xfrm>
                  <a:off x="4945" y="3358"/>
                  <a:ext cx="30" cy="79"/>
                </a:xfrm>
                <a:custGeom>
                  <a:avLst/>
                  <a:gdLst>
                    <a:gd name="T0" fmla="*/ 0 w 60"/>
                    <a:gd name="T1" fmla="*/ 0 h 159"/>
                    <a:gd name="T2" fmla="*/ 1 w 60"/>
                    <a:gd name="T3" fmla="*/ 0 h 159"/>
                    <a:gd name="T4" fmla="*/ 1 w 60"/>
                    <a:gd name="T5" fmla="*/ 0 h 159"/>
                    <a:gd name="T6" fmla="*/ 1 w 60"/>
                    <a:gd name="T7" fmla="*/ 0 h 159"/>
                    <a:gd name="T8" fmla="*/ 1 w 60"/>
                    <a:gd name="T9" fmla="*/ 1 h 159"/>
                    <a:gd name="T10" fmla="*/ 2 w 60"/>
                    <a:gd name="T11" fmla="*/ 2 h 159"/>
                    <a:gd name="T12" fmla="*/ 2 w 60"/>
                    <a:gd name="T13" fmla="*/ 2 h 159"/>
                    <a:gd name="T14" fmla="*/ 2 w 60"/>
                    <a:gd name="T15" fmla="*/ 3 h 159"/>
                    <a:gd name="T16" fmla="*/ 2 w 60"/>
                    <a:gd name="T17" fmla="*/ 4 h 159"/>
                    <a:gd name="T18" fmla="*/ 2 w 60"/>
                    <a:gd name="T19" fmla="*/ 4 h 159"/>
                    <a:gd name="T20" fmla="*/ 2 w 60"/>
                    <a:gd name="T21" fmla="*/ 4 h 159"/>
                    <a:gd name="T22" fmla="*/ 2 w 60"/>
                    <a:gd name="T23" fmla="*/ 4 h 159"/>
                    <a:gd name="T24" fmla="*/ 2 w 60"/>
                    <a:gd name="T25" fmla="*/ 4 h 159"/>
                    <a:gd name="T26" fmla="*/ 1 w 60"/>
                    <a:gd name="T27" fmla="*/ 4 h 159"/>
                    <a:gd name="T28" fmla="*/ 1 w 60"/>
                    <a:gd name="T29" fmla="*/ 4 h 159"/>
                    <a:gd name="T30" fmla="*/ 1 w 60"/>
                    <a:gd name="T31" fmla="*/ 4 h 159"/>
                    <a:gd name="T32" fmla="*/ 1 w 60"/>
                    <a:gd name="T33" fmla="*/ 4 h 159"/>
                    <a:gd name="T34" fmla="*/ 1 w 60"/>
                    <a:gd name="T35" fmla="*/ 4 h 159"/>
                    <a:gd name="T36" fmla="*/ 1 w 60"/>
                    <a:gd name="T37" fmla="*/ 3 h 159"/>
                    <a:gd name="T38" fmla="*/ 1 w 60"/>
                    <a:gd name="T39" fmla="*/ 1 h 159"/>
                    <a:gd name="T40" fmla="*/ 0 w 60"/>
                    <a:gd name="T41" fmla="*/ 0 h 15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0"/>
                    <a:gd name="T64" fmla="*/ 0 h 159"/>
                    <a:gd name="T65" fmla="*/ 60 w 60"/>
                    <a:gd name="T66" fmla="*/ 159 h 15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0" h="159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7" y="14"/>
                      </a:lnTo>
                      <a:lnTo>
                        <a:pt x="15" y="28"/>
                      </a:lnTo>
                      <a:lnTo>
                        <a:pt x="24" y="46"/>
                      </a:lnTo>
                      <a:lnTo>
                        <a:pt x="33" y="68"/>
                      </a:lnTo>
                      <a:lnTo>
                        <a:pt x="44" y="90"/>
                      </a:lnTo>
                      <a:lnTo>
                        <a:pt x="53" y="113"/>
                      </a:lnTo>
                      <a:lnTo>
                        <a:pt x="60" y="135"/>
                      </a:lnTo>
                      <a:lnTo>
                        <a:pt x="59" y="136"/>
                      </a:lnTo>
                      <a:lnTo>
                        <a:pt x="54" y="138"/>
                      </a:lnTo>
                      <a:lnTo>
                        <a:pt x="48" y="142"/>
                      </a:lnTo>
                      <a:lnTo>
                        <a:pt x="40" y="145"/>
                      </a:lnTo>
                      <a:lnTo>
                        <a:pt x="32" y="150"/>
                      </a:lnTo>
                      <a:lnTo>
                        <a:pt x="23" y="153"/>
                      </a:lnTo>
                      <a:lnTo>
                        <a:pt x="15" y="157"/>
                      </a:lnTo>
                      <a:lnTo>
                        <a:pt x="7" y="159"/>
                      </a:lnTo>
                      <a:lnTo>
                        <a:pt x="8" y="144"/>
                      </a:lnTo>
                      <a:lnTo>
                        <a:pt x="10" y="105"/>
                      </a:lnTo>
                      <a:lnTo>
                        <a:pt x="9" y="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12" name="Freeform 957"/>
                <p:cNvSpPr>
                  <a:spLocks noChangeAspect="1"/>
                </p:cNvSpPr>
                <p:nvPr/>
              </p:nvSpPr>
              <p:spPr bwMode="auto">
                <a:xfrm>
                  <a:off x="4745" y="3425"/>
                  <a:ext cx="149" cy="51"/>
                </a:xfrm>
                <a:custGeom>
                  <a:avLst/>
                  <a:gdLst>
                    <a:gd name="T0" fmla="*/ 7 w 297"/>
                    <a:gd name="T1" fmla="*/ 1 h 101"/>
                    <a:gd name="T2" fmla="*/ 6 w 297"/>
                    <a:gd name="T3" fmla="*/ 0 h 101"/>
                    <a:gd name="T4" fmla="*/ 6 w 297"/>
                    <a:gd name="T5" fmla="*/ 1 h 101"/>
                    <a:gd name="T6" fmla="*/ 5 w 297"/>
                    <a:gd name="T7" fmla="*/ 1 h 101"/>
                    <a:gd name="T8" fmla="*/ 4 w 297"/>
                    <a:gd name="T9" fmla="*/ 1 h 101"/>
                    <a:gd name="T10" fmla="*/ 3 w 297"/>
                    <a:gd name="T11" fmla="*/ 1 h 101"/>
                    <a:gd name="T12" fmla="*/ 2 w 297"/>
                    <a:gd name="T13" fmla="*/ 1 h 101"/>
                    <a:gd name="T14" fmla="*/ 1 w 297"/>
                    <a:gd name="T15" fmla="*/ 1 h 101"/>
                    <a:gd name="T16" fmla="*/ 1 w 297"/>
                    <a:gd name="T17" fmla="*/ 1 h 101"/>
                    <a:gd name="T18" fmla="*/ 0 w 297"/>
                    <a:gd name="T19" fmla="*/ 2 h 101"/>
                    <a:gd name="T20" fmla="*/ 1 w 297"/>
                    <a:gd name="T21" fmla="*/ 2 h 101"/>
                    <a:gd name="T22" fmla="*/ 1 w 297"/>
                    <a:gd name="T23" fmla="*/ 2 h 101"/>
                    <a:gd name="T24" fmla="*/ 1 w 297"/>
                    <a:gd name="T25" fmla="*/ 2 h 101"/>
                    <a:gd name="T26" fmla="*/ 2 w 297"/>
                    <a:gd name="T27" fmla="*/ 2 h 101"/>
                    <a:gd name="T28" fmla="*/ 2 w 297"/>
                    <a:gd name="T29" fmla="*/ 2 h 101"/>
                    <a:gd name="T30" fmla="*/ 3 w 297"/>
                    <a:gd name="T31" fmla="*/ 2 h 101"/>
                    <a:gd name="T32" fmla="*/ 4 w 297"/>
                    <a:gd name="T33" fmla="*/ 3 h 101"/>
                    <a:gd name="T34" fmla="*/ 4 w 297"/>
                    <a:gd name="T35" fmla="*/ 3 h 101"/>
                    <a:gd name="T36" fmla="*/ 5 w 297"/>
                    <a:gd name="T37" fmla="*/ 3 h 101"/>
                    <a:gd name="T38" fmla="*/ 6 w 297"/>
                    <a:gd name="T39" fmla="*/ 3 h 101"/>
                    <a:gd name="T40" fmla="*/ 7 w 297"/>
                    <a:gd name="T41" fmla="*/ 3 h 101"/>
                    <a:gd name="T42" fmla="*/ 7 w 297"/>
                    <a:gd name="T43" fmla="*/ 3 h 101"/>
                    <a:gd name="T44" fmla="*/ 8 w 297"/>
                    <a:gd name="T45" fmla="*/ 3 h 101"/>
                    <a:gd name="T46" fmla="*/ 9 w 297"/>
                    <a:gd name="T47" fmla="*/ 4 h 101"/>
                    <a:gd name="T48" fmla="*/ 9 w 297"/>
                    <a:gd name="T49" fmla="*/ 4 h 101"/>
                    <a:gd name="T50" fmla="*/ 10 w 297"/>
                    <a:gd name="T51" fmla="*/ 4 h 101"/>
                    <a:gd name="T52" fmla="*/ 6 w 297"/>
                    <a:gd name="T53" fmla="*/ 2 h 101"/>
                    <a:gd name="T54" fmla="*/ 7 w 297"/>
                    <a:gd name="T55" fmla="*/ 1 h 10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97"/>
                    <a:gd name="T85" fmla="*/ 0 h 101"/>
                    <a:gd name="T86" fmla="*/ 297 w 297"/>
                    <a:gd name="T87" fmla="*/ 101 h 10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97" h="101">
                      <a:moveTo>
                        <a:pt x="199" y="7"/>
                      </a:moveTo>
                      <a:lnTo>
                        <a:pt x="169" y="0"/>
                      </a:lnTo>
                      <a:lnTo>
                        <a:pt x="162" y="1"/>
                      </a:lnTo>
                      <a:lnTo>
                        <a:pt x="143" y="3"/>
                      </a:lnTo>
                      <a:lnTo>
                        <a:pt x="116" y="8"/>
                      </a:lnTo>
                      <a:lnTo>
                        <a:pt x="85" y="13"/>
                      </a:lnTo>
                      <a:lnTo>
                        <a:pt x="54" y="18"/>
                      </a:lnTo>
                      <a:lnTo>
                        <a:pt x="26" y="24"/>
                      </a:lnTo>
                      <a:lnTo>
                        <a:pt x="8" y="30"/>
                      </a:lnTo>
                      <a:lnTo>
                        <a:pt x="0" y="35"/>
                      </a:lnTo>
                      <a:lnTo>
                        <a:pt x="2" y="38"/>
                      </a:lnTo>
                      <a:lnTo>
                        <a:pt x="9" y="41"/>
                      </a:lnTo>
                      <a:lnTo>
                        <a:pt x="21" y="46"/>
                      </a:lnTo>
                      <a:lnTo>
                        <a:pt x="36" y="51"/>
                      </a:lnTo>
                      <a:lnTo>
                        <a:pt x="53" y="56"/>
                      </a:lnTo>
                      <a:lnTo>
                        <a:pt x="74" y="61"/>
                      </a:lnTo>
                      <a:lnTo>
                        <a:pt x="97" y="67"/>
                      </a:lnTo>
                      <a:lnTo>
                        <a:pt x="121" y="73"/>
                      </a:lnTo>
                      <a:lnTo>
                        <a:pt x="146" y="77"/>
                      </a:lnTo>
                      <a:lnTo>
                        <a:pt x="172" y="83"/>
                      </a:lnTo>
                      <a:lnTo>
                        <a:pt x="196" y="88"/>
                      </a:lnTo>
                      <a:lnTo>
                        <a:pt x="220" y="91"/>
                      </a:lnTo>
                      <a:lnTo>
                        <a:pt x="243" y="96"/>
                      </a:lnTo>
                      <a:lnTo>
                        <a:pt x="264" y="98"/>
                      </a:lnTo>
                      <a:lnTo>
                        <a:pt x="282" y="100"/>
                      </a:lnTo>
                      <a:lnTo>
                        <a:pt x="297" y="101"/>
                      </a:lnTo>
                      <a:lnTo>
                        <a:pt x="177" y="37"/>
                      </a:lnTo>
                      <a:lnTo>
                        <a:pt x="199" y="7"/>
                      </a:lnTo>
                      <a:close/>
                    </a:path>
                  </a:pathLst>
                </a:custGeom>
                <a:solidFill>
                  <a:srgbClr val="E5E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13" name="Freeform 958"/>
                <p:cNvSpPr>
                  <a:spLocks noChangeAspect="1"/>
                </p:cNvSpPr>
                <p:nvPr/>
              </p:nvSpPr>
              <p:spPr bwMode="auto">
                <a:xfrm>
                  <a:off x="4834" y="3428"/>
                  <a:ext cx="167" cy="48"/>
                </a:xfrm>
                <a:custGeom>
                  <a:avLst/>
                  <a:gdLst>
                    <a:gd name="T0" fmla="*/ 4 w 335"/>
                    <a:gd name="T1" fmla="*/ 4 h 94"/>
                    <a:gd name="T2" fmla="*/ 4 w 335"/>
                    <a:gd name="T3" fmla="*/ 3 h 94"/>
                    <a:gd name="T4" fmla="*/ 4 w 335"/>
                    <a:gd name="T5" fmla="*/ 3 h 94"/>
                    <a:gd name="T6" fmla="*/ 5 w 335"/>
                    <a:gd name="T7" fmla="*/ 3 h 94"/>
                    <a:gd name="T8" fmla="*/ 5 w 335"/>
                    <a:gd name="T9" fmla="*/ 3 h 94"/>
                    <a:gd name="T10" fmla="*/ 6 w 335"/>
                    <a:gd name="T11" fmla="*/ 3 h 94"/>
                    <a:gd name="T12" fmla="*/ 6 w 335"/>
                    <a:gd name="T13" fmla="*/ 3 h 94"/>
                    <a:gd name="T14" fmla="*/ 7 w 335"/>
                    <a:gd name="T15" fmla="*/ 2 h 94"/>
                    <a:gd name="T16" fmla="*/ 8 w 335"/>
                    <a:gd name="T17" fmla="*/ 2 h 94"/>
                    <a:gd name="T18" fmla="*/ 8 w 335"/>
                    <a:gd name="T19" fmla="*/ 2 h 94"/>
                    <a:gd name="T20" fmla="*/ 8 w 335"/>
                    <a:gd name="T21" fmla="*/ 2 h 94"/>
                    <a:gd name="T22" fmla="*/ 9 w 335"/>
                    <a:gd name="T23" fmla="*/ 2 h 94"/>
                    <a:gd name="T24" fmla="*/ 9 w 335"/>
                    <a:gd name="T25" fmla="*/ 1 h 94"/>
                    <a:gd name="T26" fmla="*/ 10 w 335"/>
                    <a:gd name="T27" fmla="*/ 1 h 94"/>
                    <a:gd name="T28" fmla="*/ 10 w 335"/>
                    <a:gd name="T29" fmla="*/ 1 h 94"/>
                    <a:gd name="T30" fmla="*/ 10 w 335"/>
                    <a:gd name="T31" fmla="*/ 1 h 94"/>
                    <a:gd name="T32" fmla="*/ 10 w 335"/>
                    <a:gd name="T33" fmla="*/ 1 h 94"/>
                    <a:gd name="T34" fmla="*/ 8 w 335"/>
                    <a:gd name="T35" fmla="*/ 1 h 94"/>
                    <a:gd name="T36" fmla="*/ 6 w 335"/>
                    <a:gd name="T37" fmla="*/ 2 h 94"/>
                    <a:gd name="T38" fmla="*/ 0 w 335"/>
                    <a:gd name="T39" fmla="*/ 0 h 94"/>
                    <a:gd name="T40" fmla="*/ 0 w 335"/>
                    <a:gd name="T41" fmla="*/ 1 h 94"/>
                    <a:gd name="T42" fmla="*/ 3 w 335"/>
                    <a:gd name="T43" fmla="*/ 4 h 94"/>
                    <a:gd name="T44" fmla="*/ 3 w 335"/>
                    <a:gd name="T45" fmla="*/ 4 h 94"/>
                    <a:gd name="T46" fmla="*/ 3 w 335"/>
                    <a:gd name="T47" fmla="*/ 4 h 94"/>
                    <a:gd name="T48" fmla="*/ 3 w 335"/>
                    <a:gd name="T49" fmla="*/ 4 h 94"/>
                    <a:gd name="T50" fmla="*/ 4 w 335"/>
                    <a:gd name="T51" fmla="*/ 4 h 9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35"/>
                    <a:gd name="T79" fmla="*/ 0 h 94"/>
                    <a:gd name="T80" fmla="*/ 335 w 335"/>
                    <a:gd name="T81" fmla="*/ 94 h 9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35" h="94">
                      <a:moveTo>
                        <a:pt x="129" y="94"/>
                      </a:moveTo>
                      <a:lnTo>
                        <a:pt x="142" y="93"/>
                      </a:lnTo>
                      <a:lnTo>
                        <a:pt x="157" y="91"/>
                      </a:lnTo>
                      <a:lnTo>
                        <a:pt x="172" y="86"/>
                      </a:lnTo>
                      <a:lnTo>
                        <a:pt x="188" y="82"/>
                      </a:lnTo>
                      <a:lnTo>
                        <a:pt x="205" y="76"/>
                      </a:lnTo>
                      <a:lnTo>
                        <a:pt x="223" y="70"/>
                      </a:lnTo>
                      <a:lnTo>
                        <a:pt x="240" y="63"/>
                      </a:lnTo>
                      <a:lnTo>
                        <a:pt x="256" y="56"/>
                      </a:lnTo>
                      <a:lnTo>
                        <a:pt x="272" y="49"/>
                      </a:lnTo>
                      <a:lnTo>
                        <a:pt x="286" y="44"/>
                      </a:lnTo>
                      <a:lnTo>
                        <a:pt x="300" y="37"/>
                      </a:lnTo>
                      <a:lnTo>
                        <a:pt x="311" y="32"/>
                      </a:lnTo>
                      <a:lnTo>
                        <a:pt x="321" y="28"/>
                      </a:lnTo>
                      <a:lnTo>
                        <a:pt x="329" y="24"/>
                      </a:lnTo>
                      <a:lnTo>
                        <a:pt x="333" y="22"/>
                      </a:lnTo>
                      <a:lnTo>
                        <a:pt x="335" y="21"/>
                      </a:lnTo>
                      <a:lnTo>
                        <a:pt x="267" y="25"/>
                      </a:lnTo>
                      <a:lnTo>
                        <a:pt x="210" y="46"/>
                      </a:lnTo>
                      <a:lnTo>
                        <a:pt x="22" y="0"/>
                      </a:lnTo>
                      <a:lnTo>
                        <a:pt x="0" y="30"/>
                      </a:lnTo>
                      <a:lnTo>
                        <a:pt x="120" y="94"/>
                      </a:lnTo>
                      <a:lnTo>
                        <a:pt x="123" y="94"/>
                      </a:lnTo>
                      <a:lnTo>
                        <a:pt x="125" y="94"/>
                      </a:lnTo>
                      <a:lnTo>
                        <a:pt x="127" y="94"/>
                      </a:lnTo>
                      <a:lnTo>
                        <a:pt x="129" y="94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14" name="Freeform 959"/>
                <p:cNvSpPr>
                  <a:spLocks noChangeAspect="1"/>
                </p:cNvSpPr>
                <p:nvPr/>
              </p:nvSpPr>
              <p:spPr bwMode="auto">
                <a:xfrm>
                  <a:off x="4731" y="3445"/>
                  <a:ext cx="139" cy="41"/>
                </a:xfrm>
                <a:custGeom>
                  <a:avLst/>
                  <a:gdLst>
                    <a:gd name="T0" fmla="*/ 0 w 279"/>
                    <a:gd name="T1" fmla="*/ 0 h 83"/>
                    <a:gd name="T2" fmla="*/ 0 w 279"/>
                    <a:gd name="T3" fmla="*/ 0 h 83"/>
                    <a:gd name="T4" fmla="*/ 0 w 279"/>
                    <a:gd name="T5" fmla="*/ 0 h 83"/>
                    <a:gd name="T6" fmla="*/ 0 w 279"/>
                    <a:gd name="T7" fmla="*/ 0 h 83"/>
                    <a:gd name="T8" fmla="*/ 0 w 279"/>
                    <a:gd name="T9" fmla="*/ 0 h 83"/>
                    <a:gd name="T10" fmla="*/ 0 w 279"/>
                    <a:gd name="T11" fmla="*/ 0 h 83"/>
                    <a:gd name="T12" fmla="*/ 1 w 279"/>
                    <a:gd name="T13" fmla="*/ 0 h 83"/>
                    <a:gd name="T14" fmla="*/ 1 w 279"/>
                    <a:gd name="T15" fmla="*/ 1 h 83"/>
                    <a:gd name="T16" fmla="*/ 2 w 279"/>
                    <a:gd name="T17" fmla="*/ 1 h 83"/>
                    <a:gd name="T18" fmla="*/ 2 w 279"/>
                    <a:gd name="T19" fmla="*/ 1 h 83"/>
                    <a:gd name="T20" fmla="*/ 3 w 279"/>
                    <a:gd name="T21" fmla="*/ 1 h 83"/>
                    <a:gd name="T22" fmla="*/ 4 w 279"/>
                    <a:gd name="T23" fmla="*/ 1 h 83"/>
                    <a:gd name="T24" fmla="*/ 4 w 279"/>
                    <a:gd name="T25" fmla="*/ 2 h 83"/>
                    <a:gd name="T26" fmla="*/ 5 w 279"/>
                    <a:gd name="T27" fmla="*/ 2 h 83"/>
                    <a:gd name="T28" fmla="*/ 5 w 279"/>
                    <a:gd name="T29" fmla="*/ 2 h 83"/>
                    <a:gd name="T30" fmla="*/ 6 w 279"/>
                    <a:gd name="T31" fmla="*/ 2 h 83"/>
                    <a:gd name="T32" fmla="*/ 6 w 279"/>
                    <a:gd name="T33" fmla="*/ 2 h 83"/>
                    <a:gd name="T34" fmla="*/ 7 w 279"/>
                    <a:gd name="T35" fmla="*/ 2 h 83"/>
                    <a:gd name="T36" fmla="*/ 7 w 279"/>
                    <a:gd name="T37" fmla="*/ 2 h 83"/>
                    <a:gd name="T38" fmla="*/ 8 w 279"/>
                    <a:gd name="T39" fmla="*/ 2 h 83"/>
                    <a:gd name="T40" fmla="*/ 8 w 279"/>
                    <a:gd name="T41" fmla="*/ 2 h 83"/>
                    <a:gd name="T42" fmla="*/ 8 w 279"/>
                    <a:gd name="T43" fmla="*/ 2 h 83"/>
                    <a:gd name="T44" fmla="*/ 8 w 279"/>
                    <a:gd name="T45" fmla="*/ 2 h 83"/>
                    <a:gd name="T46" fmla="*/ 7 w 279"/>
                    <a:gd name="T47" fmla="*/ 2 h 83"/>
                    <a:gd name="T48" fmla="*/ 7 w 279"/>
                    <a:gd name="T49" fmla="*/ 2 h 83"/>
                    <a:gd name="T50" fmla="*/ 6 w 279"/>
                    <a:gd name="T51" fmla="*/ 2 h 83"/>
                    <a:gd name="T52" fmla="*/ 6 w 279"/>
                    <a:gd name="T53" fmla="*/ 2 h 83"/>
                    <a:gd name="T54" fmla="*/ 5 w 279"/>
                    <a:gd name="T55" fmla="*/ 1 h 83"/>
                    <a:gd name="T56" fmla="*/ 4 w 279"/>
                    <a:gd name="T57" fmla="*/ 1 h 83"/>
                    <a:gd name="T58" fmla="*/ 3 w 279"/>
                    <a:gd name="T59" fmla="*/ 1 h 83"/>
                    <a:gd name="T60" fmla="*/ 3 w 279"/>
                    <a:gd name="T61" fmla="*/ 1 h 83"/>
                    <a:gd name="T62" fmla="*/ 2 w 279"/>
                    <a:gd name="T63" fmla="*/ 1 h 83"/>
                    <a:gd name="T64" fmla="*/ 1 w 279"/>
                    <a:gd name="T65" fmla="*/ 0 h 83"/>
                    <a:gd name="T66" fmla="*/ 1 w 279"/>
                    <a:gd name="T67" fmla="*/ 0 h 83"/>
                    <a:gd name="T68" fmla="*/ 0 w 279"/>
                    <a:gd name="T69" fmla="*/ 0 h 83"/>
                    <a:gd name="T70" fmla="*/ 0 w 279"/>
                    <a:gd name="T71" fmla="*/ 0 h 83"/>
                    <a:gd name="T72" fmla="*/ 0 w 279"/>
                    <a:gd name="T73" fmla="*/ 0 h 8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79"/>
                    <a:gd name="T112" fmla="*/ 0 h 83"/>
                    <a:gd name="T113" fmla="*/ 279 w 279"/>
                    <a:gd name="T114" fmla="*/ 83 h 8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79" h="83">
                      <a:moveTo>
                        <a:pt x="2" y="0"/>
                      </a:moveTo>
                      <a:lnTo>
                        <a:pt x="1" y="1"/>
                      </a:lnTo>
                      <a:lnTo>
                        <a:pt x="0" y="6"/>
                      </a:lnTo>
                      <a:lnTo>
                        <a:pt x="1" y="11"/>
                      </a:lnTo>
                      <a:lnTo>
                        <a:pt x="7" y="15"/>
                      </a:lnTo>
                      <a:lnTo>
                        <a:pt x="22" y="22"/>
                      </a:lnTo>
                      <a:lnTo>
                        <a:pt x="38" y="29"/>
                      </a:lnTo>
                      <a:lnTo>
                        <a:pt x="55" y="36"/>
                      </a:lnTo>
                      <a:lnTo>
                        <a:pt x="74" y="43"/>
                      </a:lnTo>
                      <a:lnTo>
                        <a:pt x="92" y="50"/>
                      </a:lnTo>
                      <a:lnTo>
                        <a:pt x="112" y="55"/>
                      </a:lnTo>
                      <a:lnTo>
                        <a:pt x="130" y="61"/>
                      </a:lnTo>
                      <a:lnTo>
                        <a:pt x="150" y="67"/>
                      </a:lnTo>
                      <a:lnTo>
                        <a:pt x="168" y="72"/>
                      </a:lnTo>
                      <a:lnTo>
                        <a:pt x="187" y="75"/>
                      </a:lnTo>
                      <a:lnTo>
                        <a:pt x="204" y="79"/>
                      </a:lnTo>
                      <a:lnTo>
                        <a:pt x="221" y="81"/>
                      </a:lnTo>
                      <a:lnTo>
                        <a:pt x="238" y="83"/>
                      </a:lnTo>
                      <a:lnTo>
                        <a:pt x="252" y="83"/>
                      </a:lnTo>
                      <a:lnTo>
                        <a:pt x="266" y="83"/>
                      </a:lnTo>
                      <a:lnTo>
                        <a:pt x="279" y="82"/>
                      </a:lnTo>
                      <a:lnTo>
                        <a:pt x="276" y="81"/>
                      </a:lnTo>
                      <a:lnTo>
                        <a:pt x="267" y="80"/>
                      </a:lnTo>
                      <a:lnTo>
                        <a:pt x="255" y="77"/>
                      </a:lnTo>
                      <a:lnTo>
                        <a:pt x="238" y="73"/>
                      </a:lnTo>
                      <a:lnTo>
                        <a:pt x="218" y="69"/>
                      </a:lnTo>
                      <a:lnTo>
                        <a:pt x="195" y="64"/>
                      </a:lnTo>
                      <a:lnTo>
                        <a:pt x="172" y="58"/>
                      </a:lnTo>
                      <a:lnTo>
                        <a:pt x="147" y="52"/>
                      </a:lnTo>
                      <a:lnTo>
                        <a:pt x="121" y="45"/>
                      </a:lnTo>
                      <a:lnTo>
                        <a:pt x="97" y="38"/>
                      </a:lnTo>
                      <a:lnTo>
                        <a:pt x="73" y="32"/>
                      </a:lnTo>
                      <a:lnTo>
                        <a:pt x="52" y="26"/>
                      </a:lnTo>
                      <a:lnTo>
                        <a:pt x="34" y="19"/>
                      </a:lnTo>
                      <a:lnTo>
                        <a:pt x="19" y="12"/>
                      </a:lnTo>
                      <a:lnTo>
                        <a:pt x="8" y="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415" name="Freeform 960"/>
                <p:cNvSpPr>
                  <a:spLocks noChangeAspect="1"/>
                </p:cNvSpPr>
                <p:nvPr/>
              </p:nvSpPr>
              <p:spPr bwMode="auto">
                <a:xfrm>
                  <a:off x="4898" y="3055"/>
                  <a:ext cx="19" cy="17"/>
                </a:xfrm>
                <a:custGeom>
                  <a:avLst/>
                  <a:gdLst>
                    <a:gd name="T0" fmla="*/ 0 w 39"/>
                    <a:gd name="T1" fmla="*/ 1 h 36"/>
                    <a:gd name="T2" fmla="*/ 0 w 39"/>
                    <a:gd name="T3" fmla="*/ 1 h 36"/>
                    <a:gd name="T4" fmla="*/ 1 w 39"/>
                    <a:gd name="T5" fmla="*/ 0 h 36"/>
                    <a:gd name="T6" fmla="*/ 1 w 39"/>
                    <a:gd name="T7" fmla="*/ 0 h 36"/>
                    <a:gd name="T8" fmla="*/ 1 w 39"/>
                    <a:gd name="T9" fmla="*/ 0 h 36"/>
                    <a:gd name="T10" fmla="*/ 1 w 39"/>
                    <a:gd name="T11" fmla="*/ 0 h 36"/>
                    <a:gd name="T12" fmla="*/ 1 w 39"/>
                    <a:gd name="T13" fmla="*/ 0 h 36"/>
                    <a:gd name="T14" fmla="*/ 0 w 39"/>
                    <a:gd name="T15" fmla="*/ 0 h 36"/>
                    <a:gd name="T16" fmla="*/ 0 w 39"/>
                    <a:gd name="T17" fmla="*/ 0 h 36"/>
                    <a:gd name="T18" fmla="*/ 0 w 39"/>
                    <a:gd name="T19" fmla="*/ 0 h 36"/>
                    <a:gd name="T20" fmla="*/ 0 w 39"/>
                    <a:gd name="T21" fmla="*/ 0 h 36"/>
                    <a:gd name="T22" fmla="*/ 0 w 39"/>
                    <a:gd name="T23" fmla="*/ 0 h 36"/>
                    <a:gd name="T24" fmla="*/ 0 w 39"/>
                    <a:gd name="T25" fmla="*/ 0 h 36"/>
                    <a:gd name="T26" fmla="*/ 0 w 39"/>
                    <a:gd name="T27" fmla="*/ 0 h 36"/>
                    <a:gd name="T28" fmla="*/ 0 w 39"/>
                    <a:gd name="T29" fmla="*/ 0 h 36"/>
                    <a:gd name="T30" fmla="*/ 0 w 39"/>
                    <a:gd name="T31" fmla="*/ 1 h 36"/>
                    <a:gd name="T32" fmla="*/ 0 w 39"/>
                    <a:gd name="T33" fmla="*/ 1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36"/>
                    <a:gd name="T53" fmla="*/ 39 w 39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36">
                      <a:moveTo>
                        <a:pt x="20" y="36"/>
                      </a:moveTo>
                      <a:lnTo>
                        <a:pt x="27" y="35"/>
                      </a:lnTo>
                      <a:lnTo>
                        <a:pt x="34" y="30"/>
                      </a:lnTo>
                      <a:lnTo>
                        <a:pt x="38" y="26"/>
                      </a:lnTo>
                      <a:lnTo>
                        <a:pt x="39" y="19"/>
                      </a:lnTo>
                      <a:lnTo>
                        <a:pt x="38" y="12"/>
                      </a:lnTo>
                      <a:lnTo>
                        <a:pt x="34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2"/>
                      </a:lnTo>
                      <a:lnTo>
                        <a:pt x="0" y="19"/>
                      </a:lnTo>
                      <a:lnTo>
                        <a:pt x="1" y="26"/>
                      </a:lnTo>
                      <a:lnTo>
                        <a:pt x="6" y="30"/>
                      </a:lnTo>
                      <a:lnTo>
                        <a:pt x="12" y="35"/>
                      </a:lnTo>
                      <a:lnTo>
                        <a:pt x="20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447" name="Group 961"/>
              <p:cNvGrpSpPr>
                <a:grpSpLocks noChangeAspect="1"/>
              </p:cNvGrpSpPr>
              <p:nvPr/>
            </p:nvGrpSpPr>
            <p:grpSpPr bwMode="auto">
              <a:xfrm>
                <a:off x="4978" y="3067"/>
                <a:ext cx="199" cy="226"/>
                <a:chOff x="5449" y="1789"/>
                <a:chExt cx="159" cy="175"/>
              </a:xfrm>
            </p:grpSpPr>
            <p:sp>
              <p:nvSpPr>
                <p:cNvPr id="24448" name="Freeform 962"/>
                <p:cNvSpPr>
                  <a:spLocks noChangeAspect="1"/>
                </p:cNvSpPr>
                <p:nvPr/>
              </p:nvSpPr>
              <p:spPr bwMode="auto">
                <a:xfrm>
                  <a:off x="5524" y="1872"/>
                  <a:ext cx="14" cy="3"/>
                </a:xfrm>
                <a:custGeom>
                  <a:avLst/>
                  <a:gdLst>
                    <a:gd name="T0" fmla="*/ 14 w 14"/>
                    <a:gd name="T1" fmla="*/ 0 h 3"/>
                    <a:gd name="T2" fmla="*/ 11 w 14"/>
                    <a:gd name="T3" fmla="*/ 0 h 3"/>
                    <a:gd name="T4" fmla="*/ 0 w 14"/>
                    <a:gd name="T5" fmla="*/ 0 h 3"/>
                    <a:gd name="T6" fmla="*/ 0 w 14"/>
                    <a:gd name="T7" fmla="*/ 3 h 3"/>
                    <a:gd name="T8" fmla="*/ 11 w 14"/>
                    <a:gd name="T9" fmla="*/ 3 h 3"/>
                    <a:gd name="T10" fmla="*/ 14 w 14"/>
                    <a:gd name="T11" fmla="*/ 0 h 3"/>
                    <a:gd name="T12" fmla="*/ 11 w 14"/>
                    <a:gd name="T13" fmla="*/ 3 h 3"/>
                    <a:gd name="T14" fmla="*/ 14 w 14"/>
                    <a:gd name="T15" fmla="*/ 3 h 3"/>
                    <a:gd name="T16" fmla="*/ 14 w 14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3"/>
                    <a:gd name="T29" fmla="*/ 14 w 14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3">
                      <a:moveTo>
                        <a:pt x="14" y="0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1" y="3"/>
                      </a:lnTo>
                      <a:lnTo>
                        <a:pt x="14" y="0"/>
                      </a:lnTo>
                      <a:lnTo>
                        <a:pt x="11" y="3"/>
                      </a:lnTo>
                      <a:lnTo>
                        <a:pt x="14" y="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49" name="Freeform 963"/>
                <p:cNvSpPr>
                  <a:spLocks noChangeAspect="1"/>
                </p:cNvSpPr>
                <p:nvPr/>
              </p:nvSpPr>
              <p:spPr bwMode="auto">
                <a:xfrm>
                  <a:off x="5558" y="1911"/>
                  <a:ext cx="50" cy="27"/>
                </a:xfrm>
                <a:custGeom>
                  <a:avLst/>
                  <a:gdLst>
                    <a:gd name="T0" fmla="*/ 0 w 50"/>
                    <a:gd name="T1" fmla="*/ 6 h 27"/>
                    <a:gd name="T2" fmla="*/ 3 w 50"/>
                    <a:gd name="T3" fmla="*/ 11 h 27"/>
                    <a:gd name="T4" fmla="*/ 8 w 50"/>
                    <a:gd name="T5" fmla="*/ 16 h 27"/>
                    <a:gd name="T6" fmla="*/ 21 w 50"/>
                    <a:gd name="T7" fmla="*/ 19 h 27"/>
                    <a:gd name="T8" fmla="*/ 32 w 50"/>
                    <a:gd name="T9" fmla="*/ 21 h 27"/>
                    <a:gd name="T10" fmla="*/ 34 w 50"/>
                    <a:gd name="T11" fmla="*/ 24 h 27"/>
                    <a:gd name="T12" fmla="*/ 37 w 50"/>
                    <a:gd name="T13" fmla="*/ 27 h 27"/>
                    <a:gd name="T14" fmla="*/ 40 w 50"/>
                    <a:gd name="T15" fmla="*/ 21 h 27"/>
                    <a:gd name="T16" fmla="*/ 50 w 50"/>
                    <a:gd name="T17" fmla="*/ 19 h 27"/>
                    <a:gd name="T18" fmla="*/ 50 w 50"/>
                    <a:gd name="T19" fmla="*/ 19 h 27"/>
                    <a:gd name="T20" fmla="*/ 37 w 50"/>
                    <a:gd name="T21" fmla="*/ 16 h 27"/>
                    <a:gd name="T22" fmla="*/ 24 w 50"/>
                    <a:gd name="T23" fmla="*/ 13 h 27"/>
                    <a:gd name="T24" fmla="*/ 19 w 50"/>
                    <a:gd name="T25" fmla="*/ 11 h 27"/>
                    <a:gd name="T26" fmla="*/ 11 w 50"/>
                    <a:gd name="T27" fmla="*/ 3 h 27"/>
                    <a:gd name="T28" fmla="*/ 6 w 50"/>
                    <a:gd name="T29" fmla="*/ 0 h 27"/>
                    <a:gd name="T30" fmla="*/ 0 w 50"/>
                    <a:gd name="T31" fmla="*/ 6 h 2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0"/>
                    <a:gd name="T49" fmla="*/ 0 h 27"/>
                    <a:gd name="T50" fmla="*/ 50 w 50"/>
                    <a:gd name="T51" fmla="*/ 27 h 2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0" h="27">
                      <a:moveTo>
                        <a:pt x="0" y="6"/>
                      </a:moveTo>
                      <a:lnTo>
                        <a:pt x="3" y="11"/>
                      </a:lnTo>
                      <a:lnTo>
                        <a:pt x="8" y="16"/>
                      </a:lnTo>
                      <a:lnTo>
                        <a:pt x="21" y="19"/>
                      </a:lnTo>
                      <a:lnTo>
                        <a:pt x="32" y="21"/>
                      </a:lnTo>
                      <a:lnTo>
                        <a:pt x="34" y="24"/>
                      </a:lnTo>
                      <a:lnTo>
                        <a:pt x="37" y="27"/>
                      </a:lnTo>
                      <a:lnTo>
                        <a:pt x="40" y="21"/>
                      </a:lnTo>
                      <a:lnTo>
                        <a:pt x="50" y="19"/>
                      </a:lnTo>
                      <a:lnTo>
                        <a:pt x="37" y="16"/>
                      </a:lnTo>
                      <a:lnTo>
                        <a:pt x="24" y="13"/>
                      </a:lnTo>
                      <a:lnTo>
                        <a:pt x="19" y="11"/>
                      </a:lnTo>
                      <a:lnTo>
                        <a:pt x="11" y="3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50" name="Freeform 964"/>
                <p:cNvSpPr>
                  <a:spLocks noChangeAspect="1"/>
                </p:cNvSpPr>
                <p:nvPr/>
              </p:nvSpPr>
              <p:spPr bwMode="auto">
                <a:xfrm>
                  <a:off x="5558" y="1917"/>
                  <a:ext cx="8" cy="13"/>
                </a:xfrm>
                <a:custGeom>
                  <a:avLst/>
                  <a:gdLst>
                    <a:gd name="T0" fmla="*/ 8 w 8"/>
                    <a:gd name="T1" fmla="*/ 7 h 13"/>
                    <a:gd name="T2" fmla="*/ 8 w 8"/>
                    <a:gd name="T3" fmla="*/ 7 h 13"/>
                    <a:gd name="T4" fmla="*/ 6 w 8"/>
                    <a:gd name="T5" fmla="*/ 2 h 13"/>
                    <a:gd name="T6" fmla="*/ 3 w 8"/>
                    <a:gd name="T7" fmla="*/ 0 h 13"/>
                    <a:gd name="T8" fmla="*/ 0 w 8"/>
                    <a:gd name="T9" fmla="*/ 0 h 13"/>
                    <a:gd name="T10" fmla="*/ 0 w 8"/>
                    <a:gd name="T11" fmla="*/ 5 h 13"/>
                    <a:gd name="T12" fmla="*/ 8 w 8"/>
                    <a:gd name="T13" fmla="*/ 13 h 13"/>
                    <a:gd name="T14" fmla="*/ 8 w 8"/>
                    <a:gd name="T15" fmla="*/ 13 h 13"/>
                    <a:gd name="T16" fmla="*/ 8 w 8"/>
                    <a:gd name="T17" fmla="*/ 7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3"/>
                    <a:gd name="T29" fmla="*/ 8 w 8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3">
                      <a:moveTo>
                        <a:pt x="8" y="7"/>
                      </a:moveTo>
                      <a:lnTo>
                        <a:pt x="8" y="7"/>
                      </a:lnTo>
                      <a:lnTo>
                        <a:pt x="6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8" y="13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51" name="Freeform 965"/>
                <p:cNvSpPr>
                  <a:spLocks noChangeAspect="1"/>
                </p:cNvSpPr>
                <p:nvPr/>
              </p:nvSpPr>
              <p:spPr bwMode="auto">
                <a:xfrm>
                  <a:off x="5566" y="1924"/>
                  <a:ext cx="26" cy="8"/>
                </a:xfrm>
                <a:custGeom>
                  <a:avLst/>
                  <a:gdLst>
                    <a:gd name="T0" fmla="*/ 26 w 26"/>
                    <a:gd name="T1" fmla="*/ 6 h 8"/>
                    <a:gd name="T2" fmla="*/ 26 w 26"/>
                    <a:gd name="T3" fmla="*/ 6 h 8"/>
                    <a:gd name="T4" fmla="*/ 13 w 26"/>
                    <a:gd name="T5" fmla="*/ 3 h 8"/>
                    <a:gd name="T6" fmla="*/ 0 w 26"/>
                    <a:gd name="T7" fmla="*/ 0 h 8"/>
                    <a:gd name="T8" fmla="*/ 0 w 26"/>
                    <a:gd name="T9" fmla="*/ 6 h 8"/>
                    <a:gd name="T10" fmla="*/ 13 w 26"/>
                    <a:gd name="T11" fmla="*/ 8 h 8"/>
                    <a:gd name="T12" fmla="*/ 24 w 26"/>
                    <a:gd name="T13" fmla="*/ 8 h 8"/>
                    <a:gd name="T14" fmla="*/ 24 w 26"/>
                    <a:gd name="T15" fmla="*/ 8 h 8"/>
                    <a:gd name="T16" fmla="*/ 26 w 26"/>
                    <a:gd name="T17" fmla="*/ 6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8"/>
                    <a:gd name="T29" fmla="*/ 26 w 2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8">
                      <a:moveTo>
                        <a:pt x="26" y="6"/>
                      </a:moveTo>
                      <a:lnTo>
                        <a:pt x="26" y="6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3" y="8"/>
                      </a:lnTo>
                      <a:lnTo>
                        <a:pt x="24" y="8"/>
                      </a:lnTo>
                      <a:lnTo>
                        <a:pt x="26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52" name="Freeform 966"/>
                <p:cNvSpPr>
                  <a:spLocks noChangeAspect="1"/>
                </p:cNvSpPr>
                <p:nvPr/>
              </p:nvSpPr>
              <p:spPr bwMode="auto">
                <a:xfrm>
                  <a:off x="5590" y="1930"/>
                  <a:ext cx="8" cy="10"/>
                </a:xfrm>
                <a:custGeom>
                  <a:avLst/>
                  <a:gdLst>
                    <a:gd name="T0" fmla="*/ 2 w 8"/>
                    <a:gd name="T1" fmla="*/ 8 h 10"/>
                    <a:gd name="T2" fmla="*/ 5 w 8"/>
                    <a:gd name="T3" fmla="*/ 5 h 10"/>
                    <a:gd name="T4" fmla="*/ 5 w 8"/>
                    <a:gd name="T5" fmla="*/ 5 h 10"/>
                    <a:gd name="T6" fmla="*/ 2 w 8"/>
                    <a:gd name="T7" fmla="*/ 0 h 10"/>
                    <a:gd name="T8" fmla="*/ 0 w 8"/>
                    <a:gd name="T9" fmla="*/ 2 h 10"/>
                    <a:gd name="T10" fmla="*/ 2 w 8"/>
                    <a:gd name="T11" fmla="*/ 8 h 10"/>
                    <a:gd name="T12" fmla="*/ 2 w 8"/>
                    <a:gd name="T13" fmla="*/ 8 h 10"/>
                    <a:gd name="T14" fmla="*/ 8 w 8"/>
                    <a:gd name="T15" fmla="*/ 8 h 10"/>
                    <a:gd name="T16" fmla="*/ 2 w 8"/>
                    <a:gd name="T17" fmla="*/ 8 h 10"/>
                    <a:gd name="T18" fmla="*/ 5 w 8"/>
                    <a:gd name="T19" fmla="*/ 10 h 10"/>
                    <a:gd name="T20" fmla="*/ 8 w 8"/>
                    <a:gd name="T21" fmla="*/ 8 h 10"/>
                    <a:gd name="T22" fmla="*/ 2 w 8"/>
                    <a:gd name="T23" fmla="*/ 8 h 1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10"/>
                    <a:gd name="T38" fmla="*/ 8 w 8"/>
                    <a:gd name="T39" fmla="*/ 10 h 1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10">
                      <a:moveTo>
                        <a:pt x="2" y="8"/>
                      </a:moveTo>
                      <a:lnTo>
                        <a:pt x="5" y="5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8"/>
                      </a:lnTo>
                      <a:lnTo>
                        <a:pt x="8" y="8"/>
                      </a:lnTo>
                      <a:lnTo>
                        <a:pt x="2" y="8"/>
                      </a:lnTo>
                      <a:lnTo>
                        <a:pt x="5" y="10"/>
                      </a:lnTo>
                      <a:lnTo>
                        <a:pt x="8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53" name="Freeform 967"/>
                <p:cNvSpPr>
                  <a:spLocks noChangeAspect="1"/>
                </p:cNvSpPr>
                <p:nvPr/>
              </p:nvSpPr>
              <p:spPr bwMode="auto">
                <a:xfrm>
                  <a:off x="5592" y="1930"/>
                  <a:ext cx="16" cy="8"/>
                </a:xfrm>
                <a:custGeom>
                  <a:avLst/>
                  <a:gdLst>
                    <a:gd name="T0" fmla="*/ 16 w 16"/>
                    <a:gd name="T1" fmla="*/ 0 h 8"/>
                    <a:gd name="T2" fmla="*/ 16 w 16"/>
                    <a:gd name="T3" fmla="*/ 0 h 8"/>
                    <a:gd name="T4" fmla="*/ 6 w 16"/>
                    <a:gd name="T5" fmla="*/ 2 h 8"/>
                    <a:gd name="T6" fmla="*/ 0 w 16"/>
                    <a:gd name="T7" fmla="*/ 8 h 8"/>
                    <a:gd name="T8" fmla="*/ 6 w 16"/>
                    <a:gd name="T9" fmla="*/ 8 h 8"/>
                    <a:gd name="T10" fmla="*/ 6 w 16"/>
                    <a:gd name="T11" fmla="*/ 5 h 8"/>
                    <a:gd name="T12" fmla="*/ 16 w 16"/>
                    <a:gd name="T13" fmla="*/ 2 h 8"/>
                    <a:gd name="T14" fmla="*/ 16 w 16"/>
                    <a:gd name="T15" fmla="*/ 2 h 8"/>
                    <a:gd name="T16" fmla="*/ 16 w 16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8"/>
                    <a:gd name="T29" fmla="*/ 16 w 1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8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6" y="2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6" y="5"/>
                      </a:lnTo>
                      <a:lnTo>
                        <a:pt x="16" y="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54" name="Freeform 968"/>
                <p:cNvSpPr>
                  <a:spLocks noChangeAspect="1"/>
                </p:cNvSpPr>
                <p:nvPr/>
              </p:nvSpPr>
              <p:spPr bwMode="auto">
                <a:xfrm>
                  <a:off x="5595" y="1924"/>
                  <a:ext cx="13" cy="8"/>
                </a:xfrm>
                <a:custGeom>
                  <a:avLst/>
                  <a:gdLst>
                    <a:gd name="T0" fmla="*/ 0 w 13"/>
                    <a:gd name="T1" fmla="*/ 6 h 8"/>
                    <a:gd name="T2" fmla="*/ 0 w 13"/>
                    <a:gd name="T3" fmla="*/ 6 h 8"/>
                    <a:gd name="T4" fmla="*/ 13 w 13"/>
                    <a:gd name="T5" fmla="*/ 8 h 8"/>
                    <a:gd name="T6" fmla="*/ 13 w 13"/>
                    <a:gd name="T7" fmla="*/ 6 h 8"/>
                    <a:gd name="T8" fmla="*/ 13 w 13"/>
                    <a:gd name="T9" fmla="*/ 8 h 8"/>
                    <a:gd name="T10" fmla="*/ 13 w 13"/>
                    <a:gd name="T11" fmla="*/ 6 h 8"/>
                    <a:gd name="T12" fmla="*/ 0 w 13"/>
                    <a:gd name="T13" fmla="*/ 0 h 8"/>
                    <a:gd name="T14" fmla="*/ 0 w 13"/>
                    <a:gd name="T15" fmla="*/ 0 h 8"/>
                    <a:gd name="T16" fmla="*/ 0 w 13"/>
                    <a:gd name="T17" fmla="*/ 6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8"/>
                    <a:gd name="T29" fmla="*/ 13 w 13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8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55" name="Freeform 969"/>
                <p:cNvSpPr>
                  <a:spLocks noChangeAspect="1"/>
                </p:cNvSpPr>
                <p:nvPr/>
              </p:nvSpPr>
              <p:spPr bwMode="auto">
                <a:xfrm>
                  <a:off x="5574" y="1919"/>
                  <a:ext cx="21" cy="11"/>
                </a:xfrm>
                <a:custGeom>
                  <a:avLst/>
                  <a:gdLst>
                    <a:gd name="T0" fmla="*/ 0 w 21"/>
                    <a:gd name="T1" fmla="*/ 3 h 11"/>
                    <a:gd name="T2" fmla="*/ 0 w 21"/>
                    <a:gd name="T3" fmla="*/ 3 h 11"/>
                    <a:gd name="T4" fmla="*/ 8 w 21"/>
                    <a:gd name="T5" fmla="*/ 8 h 11"/>
                    <a:gd name="T6" fmla="*/ 21 w 21"/>
                    <a:gd name="T7" fmla="*/ 11 h 11"/>
                    <a:gd name="T8" fmla="*/ 21 w 21"/>
                    <a:gd name="T9" fmla="*/ 5 h 11"/>
                    <a:gd name="T10" fmla="*/ 11 w 21"/>
                    <a:gd name="T11" fmla="*/ 3 h 11"/>
                    <a:gd name="T12" fmla="*/ 3 w 21"/>
                    <a:gd name="T13" fmla="*/ 0 h 11"/>
                    <a:gd name="T14" fmla="*/ 3 w 21"/>
                    <a:gd name="T15" fmla="*/ 0 h 11"/>
                    <a:gd name="T16" fmla="*/ 0 w 21"/>
                    <a:gd name="T17" fmla="*/ 3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"/>
                    <a:gd name="T28" fmla="*/ 0 h 11"/>
                    <a:gd name="T29" fmla="*/ 21 w 21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" h="11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8"/>
                      </a:lnTo>
                      <a:lnTo>
                        <a:pt x="21" y="11"/>
                      </a:lnTo>
                      <a:lnTo>
                        <a:pt x="21" y="5"/>
                      </a:lnTo>
                      <a:lnTo>
                        <a:pt x="11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56" name="Freeform 970"/>
                <p:cNvSpPr>
                  <a:spLocks noChangeAspect="1"/>
                </p:cNvSpPr>
                <p:nvPr/>
              </p:nvSpPr>
              <p:spPr bwMode="auto">
                <a:xfrm>
                  <a:off x="5564" y="1909"/>
                  <a:ext cx="13" cy="13"/>
                </a:xfrm>
                <a:custGeom>
                  <a:avLst/>
                  <a:gdLst>
                    <a:gd name="T0" fmla="*/ 2 w 13"/>
                    <a:gd name="T1" fmla="*/ 2 h 13"/>
                    <a:gd name="T2" fmla="*/ 0 w 13"/>
                    <a:gd name="T3" fmla="*/ 2 h 13"/>
                    <a:gd name="T4" fmla="*/ 5 w 13"/>
                    <a:gd name="T5" fmla="*/ 8 h 13"/>
                    <a:gd name="T6" fmla="*/ 10 w 13"/>
                    <a:gd name="T7" fmla="*/ 13 h 13"/>
                    <a:gd name="T8" fmla="*/ 13 w 13"/>
                    <a:gd name="T9" fmla="*/ 10 h 13"/>
                    <a:gd name="T10" fmla="*/ 7 w 13"/>
                    <a:gd name="T11" fmla="*/ 5 h 13"/>
                    <a:gd name="T12" fmla="*/ 2 w 13"/>
                    <a:gd name="T13" fmla="*/ 0 h 13"/>
                    <a:gd name="T14" fmla="*/ 0 w 13"/>
                    <a:gd name="T15" fmla="*/ 0 h 13"/>
                    <a:gd name="T16" fmla="*/ 2 w 13"/>
                    <a:gd name="T17" fmla="*/ 0 h 13"/>
                    <a:gd name="T18" fmla="*/ 0 w 13"/>
                    <a:gd name="T19" fmla="*/ 0 h 13"/>
                    <a:gd name="T20" fmla="*/ 0 w 13"/>
                    <a:gd name="T21" fmla="*/ 0 h 13"/>
                    <a:gd name="T22" fmla="*/ 2 w 13"/>
                    <a:gd name="T23" fmla="*/ 2 h 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13"/>
                    <a:gd name="T38" fmla="*/ 13 w 13"/>
                    <a:gd name="T39" fmla="*/ 13 h 1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13"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5" y="8"/>
                      </a:lnTo>
                      <a:lnTo>
                        <a:pt x="10" y="13"/>
                      </a:lnTo>
                      <a:lnTo>
                        <a:pt x="13" y="10"/>
                      </a:lnTo>
                      <a:lnTo>
                        <a:pt x="7" y="5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57" name="Freeform 971"/>
                <p:cNvSpPr>
                  <a:spLocks noChangeAspect="1"/>
                </p:cNvSpPr>
                <p:nvPr/>
              </p:nvSpPr>
              <p:spPr bwMode="auto">
                <a:xfrm>
                  <a:off x="5556" y="1909"/>
                  <a:ext cx="10" cy="8"/>
                </a:xfrm>
                <a:custGeom>
                  <a:avLst/>
                  <a:gdLst>
                    <a:gd name="T0" fmla="*/ 2 w 10"/>
                    <a:gd name="T1" fmla="*/ 8 h 8"/>
                    <a:gd name="T2" fmla="*/ 5 w 10"/>
                    <a:gd name="T3" fmla="*/ 8 h 8"/>
                    <a:gd name="T4" fmla="*/ 10 w 10"/>
                    <a:gd name="T5" fmla="*/ 2 h 8"/>
                    <a:gd name="T6" fmla="*/ 8 w 10"/>
                    <a:gd name="T7" fmla="*/ 0 h 8"/>
                    <a:gd name="T8" fmla="*/ 2 w 10"/>
                    <a:gd name="T9" fmla="*/ 5 h 8"/>
                    <a:gd name="T10" fmla="*/ 2 w 10"/>
                    <a:gd name="T11" fmla="*/ 8 h 8"/>
                    <a:gd name="T12" fmla="*/ 2 w 10"/>
                    <a:gd name="T13" fmla="*/ 5 h 8"/>
                    <a:gd name="T14" fmla="*/ 0 w 10"/>
                    <a:gd name="T15" fmla="*/ 8 h 8"/>
                    <a:gd name="T16" fmla="*/ 2 w 10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8"/>
                    <a:gd name="T29" fmla="*/ 10 w 10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8">
                      <a:moveTo>
                        <a:pt x="2" y="8"/>
                      </a:moveTo>
                      <a:lnTo>
                        <a:pt x="5" y="8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2" y="5"/>
                      </a:lnTo>
                      <a:lnTo>
                        <a:pt x="2" y="8"/>
                      </a:lnTo>
                      <a:lnTo>
                        <a:pt x="2" y="5"/>
                      </a:lnTo>
                      <a:lnTo>
                        <a:pt x="0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58" name="Freeform 972"/>
                <p:cNvSpPr>
                  <a:spLocks noChangeAspect="1"/>
                </p:cNvSpPr>
                <p:nvPr/>
              </p:nvSpPr>
              <p:spPr bwMode="auto">
                <a:xfrm>
                  <a:off x="5488" y="1885"/>
                  <a:ext cx="21" cy="34"/>
                </a:xfrm>
                <a:custGeom>
                  <a:avLst/>
                  <a:gdLst>
                    <a:gd name="T0" fmla="*/ 5 w 21"/>
                    <a:gd name="T1" fmla="*/ 34 h 34"/>
                    <a:gd name="T2" fmla="*/ 3 w 21"/>
                    <a:gd name="T3" fmla="*/ 26 h 34"/>
                    <a:gd name="T4" fmla="*/ 0 w 21"/>
                    <a:gd name="T5" fmla="*/ 19 h 34"/>
                    <a:gd name="T6" fmla="*/ 0 w 21"/>
                    <a:gd name="T7" fmla="*/ 16 h 34"/>
                    <a:gd name="T8" fmla="*/ 0 w 21"/>
                    <a:gd name="T9" fmla="*/ 11 h 34"/>
                    <a:gd name="T10" fmla="*/ 5 w 21"/>
                    <a:gd name="T11" fmla="*/ 8 h 34"/>
                    <a:gd name="T12" fmla="*/ 8 w 21"/>
                    <a:gd name="T13" fmla="*/ 8 h 34"/>
                    <a:gd name="T14" fmla="*/ 8 w 21"/>
                    <a:gd name="T15" fmla="*/ 6 h 34"/>
                    <a:gd name="T16" fmla="*/ 3 w 21"/>
                    <a:gd name="T17" fmla="*/ 3 h 34"/>
                    <a:gd name="T18" fmla="*/ 5 w 21"/>
                    <a:gd name="T19" fmla="*/ 0 h 34"/>
                    <a:gd name="T20" fmla="*/ 13 w 21"/>
                    <a:gd name="T21" fmla="*/ 0 h 34"/>
                    <a:gd name="T22" fmla="*/ 18 w 21"/>
                    <a:gd name="T23" fmla="*/ 3 h 34"/>
                    <a:gd name="T24" fmla="*/ 18 w 21"/>
                    <a:gd name="T25" fmla="*/ 3 h 34"/>
                    <a:gd name="T26" fmla="*/ 21 w 21"/>
                    <a:gd name="T27" fmla="*/ 13 h 34"/>
                    <a:gd name="T28" fmla="*/ 18 w 21"/>
                    <a:gd name="T29" fmla="*/ 32 h 34"/>
                    <a:gd name="T30" fmla="*/ 10 w 21"/>
                    <a:gd name="T31" fmla="*/ 34 h 34"/>
                    <a:gd name="T32" fmla="*/ 5 w 21"/>
                    <a:gd name="T33" fmla="*/ 34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1"/>
                    <a:gd name="T52" fmla="*/ 0 h 34"/>
                    <a:gd name="T53" fmla="*/ 21 w 21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1" h="34">
                      <a:moveTo>
                        <a:pt x="5" y="34"/>
                      </a:moveTo>
                      <a:lnTo>
                        <a:pt x="3" y="26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5" y="8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8" y="3"/>
                      </a:lnTo>
                      <a:lnTo>
                        <a:pt x="21" y="13"/>
                      </a:lnTo>
                      <a:lnTo>
                        <a:pt x="18" y="32"/>
                      </a:lnTo>
                      <a:lnTo>
                        <a:pt x="10" y="34"/>
                      </a:lnTo>
                      <a:lnTo>
                        <a:pt x="5" y="34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59" name="Freeform 973"/>
                <p:cNvSpPr>
                  <a:spLocks noChangeAspect="1"/>
                </p:cNvSpPr>
                <p:nvPr/>
              </p:nvSpPr>
              <p:spPr bwMode="auto">
                <a:xfrm>
                  <a:off x="5485" y="1904"/>
                  <a:ext cx="11" cy="15"/>
                </a:xfrm>
                <a:custGeom>
                  <a:avLst/>
                  <a:gdLst>
                    <a:gd name="T0" fmla="*/ 0 w 11"/>
                    <a:gd name="T1" fmla="*/ 2 h 15"/>
                    <a:gd name="T2" fmla="*/ 0 w 11"/>
                    <a:gd name="T3" fmla="*/ 2 h 15"/>
                    <a:gd name="T4" fmla="*/ 6 w 11"/>
                    <a:gd name="T5" fmla="*/ 10 h 15"/>
                    <a:gd name="T6" fmla="*/ 6 w 11"/>
                    <a:gd name="T7" fmla="*/ 15 h 15"/>
                    <a:gd name="T8" fmla="*/ 11 w 11"/>
                    <a:gd name="T9" fmla="*/ 15 h 15"/>
                    <a:gd name="T10" fmla="*/ 8 w 11"/>
                    <a:gd name="T11" fmla="*/ 7 h 15"/>
                    <a:gd name="T12" fmla="*/ 6 w 11"/>
                    <a:gd name="T13" fmla="*/ 0 h 15"/>
                    <a:gd name="T14" fmla="*/ 6 w 11"/>
                    <a:gd name="T15" fmla="*/ 0 h 15"/>
                    <a:gd name="T16" fmla="*/ 0 w 11"/>
                    <a:gd name="T17" fmla="*/ 2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5"/>
                    <a:gd name="T29" fmla="*/ 11 w 11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6" y="10"/>
                      </a:lnTo>
                      <a:lnTo>
                        <a:pt x="6" y="15"/>
                      </a:lnTo>
                      <a:lnTo>
                        <a:pt x="11" y="15"/>
                      </a:lnTo>
                      <a:lnTo>
                        <a:pt x="8" y="7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60" name="Freeform 974"/>
                <p:cNvSpPr>
                  <a:spLocks noChangeAspect="1"/>
                </p:cNvSpPr>
                <p:nvPr/>
              </p:nvSpPr>
              <p:spPr bwMode="auto">
                <a:xfrm>
                  <a:off x="5485" y="1891"/>
                  <a:ext cx="11" cy="15"/>
                </a:xfrm>
                <a:custGeom>
                  <a:avLst/>
                  <a:gdLst>
                    <a:gd name="T0" fmla="*/ 11 w 11"/>
                    <a:gd name="T1" fmla="*/ 0 h 15"/>
                    <a:gd name="T2" fmla="*/ 11 w 11"/>
                    <a:gd name="T3" fmla="*/ 0 h 15"/>
                    <a:gd name="T4" fmla="*/ 6 w 11"/>
                    <a:gd name="T5" fmla="*/ 2 h 15"/>
                    <a:gd name="T6" fmla="*/ 3 w 11"/>
                    <a:gd name="T7" fmla="*/ 5 h 15"/>
                    <a:gd name="T8" fmla="*/ 0 w 11"/>
                    <a:gd name="T9" fmla="*/ 10 h 15"/>
                    <a:gd name="T10" fmla="*/ 0 w 11"/>
                    <a:gd name="T11" fmla="*/ 15 h 15"/>
                    <a:gd name="T12" fmla="*/ 6 w 11"/>
                    <a:gd name="T13" fmla="*/ 13 h 15"/>
                    <a:gd name="T14" fmla="*/ 6 w 11"/>
                    <a:gd name="T15" fmla="*/ 10 h 15"/>
                    <a:gd name="T16" fmla="*/ 6 w 11"/>
                    <a:gd name="T17" fmla="*/ 7 h 15"/>
                    <a:gd name="T18" fmla="*/ 8 w 11"/>
                    <a:gd name="T19" fmla="*/ 5 h 15"/>
                    <a:gd name="T20" fmla="*/ 11 w 11"/>
                    <a:gd name="T21" fmla="*/ 2 h 15"/>
                    <a:gd name="T22" fmla="*/ 11 w 11"/>
                    <a:gd name="T23" fmla="*/ 2 h 15"/>
                    <a:gd name="T24" fmla="*/ 11 w 11"/>
                    <a:gd name="T25" fmla="*/ 0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"/>
                    <a:gd name="T40" fmla="*/ 0 h 15"/>
                    <a:gd name="T41" fmla="*/ 11 w 11"/>
                    <a:gd name="T42" fmla="*/ 15 h 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" h="15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6" y="2"/>
                      </a:lnTo>
                      <a:lnTo>
                        <a:pt x="3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6" y="13"/>
                      </a:lnTo>
                      <a:lnTo>
                        <a:pt x="6" y="10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11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61" name="Freeform 975"/>
                <p:cNvSpPr>
                  <a:spLocks noChangeAspect="1"/>
                </p:cNvSpPr>
                <p:nvPr/>
              </p:nvSpPr>
              <p:spPr bwMode="auto">
                <a:xfrm>
                  <a:off x="5488" y="1885"/>
                  <a:ext cx="8" cy="8"/>
                </a:xfrm>
                <a:custGeom>
                  <a:avLst/>
                  <a:gdLst>
                    <a:gd name="T0" fmla="*/ 0 w 8"/>
                    <a:gd name="T1" fmla="*/ 0 h 8"/>
                    <a:gd name="T2" fmla="*/ 3 w 8"/>
                    <a:gd name="T3" fmla="*/ 3 h 8"/>
                    <a:gd name="T4" fmla="*/ 5 w 8"/>
                    <a:gd name="T5" fmla="*/ 6 h 8"/>
                    <a:gd name="T6" fmla="*/ 8 w 8"/>
                    <a:gd name="T7" fmla="*/ 6 h 8"/>
                    <a:gd name="T8" fmla="*/ 8 w 8"/>
                    <a:gd name="T9" fmla="*/ 8 h 8"/>
                    <a:gd name="T10" fmla="*/ 8 w 8"/>
                    <a:gd name="T11" fmla="*/ 3 h 8"/>
                    <a:gd name="T12" fmla="*/ 3 w 8"/>
                    <a:gd name="T13" fmla="*/ 0 h 8"/>
                    <a:gd name="T14" fmla="*/ 5 w 8"/>
                    <a:gd name="T15" fmla="*/ 3 h 8"/>
                    <a:gd name="T16" fmla="*/ 0 w 8"/>
                    <a:gd name="T17" fmla="*/ 0 h 8"/>
                    <a:gd name="T18" fmla="*/ 0 w 8"/>
                    <a:gd name="T19" fmla="*/ 3 h 8"/>
                    <a:gd name="T20" fmla="*/ 3 w 8"/>
                    <a:gd name="T21" fmla="*/ 3 h 8"/>
                    <a:gd name="T22" fmla="*/ 0 w 8"/>
                    <a:gd name="T23" fmla="*/ 0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8"/>
                    <a:gd name="T38" fmla="*/ 8 w 8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8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5" y="6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8" y="3"/>
                      </a:lnTo>
                      <a:lnTo>
                        <a:pt x="3" y="0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62" name="Freeform 976"/>
                <p:cNvSpPr>
                  <a:spLocks noChangeAspect="1"/>
                </p:cNvSpPr>
                <p:nvPr/>
              </p:nvSpPr>
              <p:spPr bwMode="auto">
                <a:xfrm>
                  <a:off x="5488" y="1883"/>
                  <a:ext cx="13" cy="5"/>
                </a:xfrm>
                <a:custGeom>
                  <a:avLst/>
                  <a:gdLst>
                    <a:gd name="T0" fmla="*/ 13 w 13"/>
                    <a:gd name="T1" fmla="*/ 0 h 5"/>
                    <a:gd name="T2" fmla="*/ 13 w 13"/>
                    <a:gd name="T3" fmla="*/ 0 h 5"/>
                    <a:gd name="T4" fmla="*/ 5 w 13"/>
                    <a:gd name="T5" fmla="*/ 0 h 5"/>
                    <a:gd name="T6" fmla="*/ 0 w 13"/>
                    <a:gd name="T7" fmla="*/ 2 h 5"/>
                    <a:gd name="T8" fmla="*/ 5 w 13"/>
                    <a:gd name="T9" fmla="*/ 5 h 5"/>
                    <a:gd name="T10" fmla="*/ 5 w 13"/>
                    <a:gd name="T11" fmla="*/ 5 h 5"/>
                    <a:gd name="T12" fmla="*/ 13 w 13"/>
                    <a:gd name="T13" fmla="*/ 2 h 5"/>
                    <a:gd name="T14" fmla="*/ 13 w 13"/>
                    <a:gd name="T15" fmla="*/ 2 h 5"/>
                    <a:gd name="T16" fmla="*/ 13 w 13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5"/>
                    <a:gd name="T29" fmla="*/ 13 w 13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5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13" y="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63" name="Freeform 977"/>
                <p:cNvSpPr>
                  <a:spLocks noChangeAspect="1"/>
                </p:cNvSpPr>
                <p:nvPr/>
              </p:nvSpPr>
              <p:spPr bwMode="auto">
                <a:xfrm>
                  <a:off x="5501" y="1883"/>
                  <a:ext cx="8" cy="8"/>
                </a:xfrm>
                <a:custGeom>
                  <a:avLst/>
                  <a:gdLst>
                    <a:gd name="T0" fmla="*/ 8 w 8"/>
                    <a:gd name="T1" fmla="*/ 5 h 8"/>
                    <a:gd name="T2" fmla="*/ 8 w 8"/>
                    <a:gd name="T3" fmla="*/ 8 h 8"/>
                    <a:gd name="T4" fmla="*/ 8 w 8"/>
                    <a:gd name="T5" fmla="*/ 2 h 8"/>
                    <a:gd name="T6" fmla="*/ 0 w 8"/>
                    <a:gd name="T7" fmla="*/ 0 h 8"/>
                    <a:gd name="T8" fmla="*/ 0 w 8"/>
                    <a:gd name="T9" fmla="*/ 2 h 8"/>
                    <a:gd name="T10" fmla="*/ 5 w 8"/>
                    <a:gd name="T11" fmla="*/ 8 h 8"/>
                    <a:gd name="T12" fmla="*/ 5 w 8"/>
                    <a:gd name="T13" fmla="*/ 5 h 8"/>
                    <a:gd name="T14" fmla="*/ 5 w 8"/>
                    <a:gd name="T15" fmla="*/ 8 h 8"/>
                    <a:gd name="T16" fmla="*/ 8 w 8"/>
                    <a:gd name="T17" fmla="*/ 5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8"/>
                    <a:gd name="T29" fmla="*/ 8 w 8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8">
                      <a:moveTo>
                        <a:pt x="8" y="5"/>
                      </a:moveTo>
                      <a:lnTo>
                        <a:pt x="8" y="8"/>
                      </a:lnTo>
                      <a:lnTo>
                        <a:pt x="8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5" y="8"/>
                      </a:lnTo>
                      <a:lnTo>
                        <a:pt x="5" y="5"/>
                      </a:lnTo>
                      <a:lnTo>
                        <a:pt x="5" y="8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64" name="Freeform 978"/>
                <p:cNvSpPr>
                  <a:spLocks noChangeAspect="1"/>
                </p:cNvSpPr>
                <p:nvPr/>
              </p:nvSpPr>
              <p:spPr bwMode="auto">
                <a:xfrm>
                  <a:off x="5504" y="1888"/>
                  <a:ext cx="7" cy="29"/>
                </a:xfrm>
                <a:custGeom>
                  <a:avLst/>
                  <a:gdLst>
                    <a:gd name="T0" fmla="*/ 5 w 7"/>
                    <a:gd name="T1" fmla="*/ 29 h 29"/>
                    <a:gd name="T2" fmla="*/ 5 w 7"/>
                    <a:gd name="T3" fmla="*/ 29 h 29"/>
                    <a:gd name="T4" fmla="*/ 7 w 7"/>
                    <a:gd name="T5" fmla="*/ 10 h 29"/>
                    <a:gd name="T6" fmla="*/ 5 w 7"/>
                    <a:gd name="T7" fmla="*/ 0 h 29"/>
                    <a:gd name="T8" fmla="*/ 2 w 7"/>
                    <a:gd name="T9" fmla="*/ 3 h 29"/>
                    <a:gd name="T10" fmla="*/ 2 w 7"/>
                    <a:gd name="T11" fmla="*/ 10 h 29"/>
                    <a:gd name="T12" fmla="*/ 0 w 7"/>
                    <a:gd name="T13" fmla="*/ 29 h 29"/>
                    <a:gd name="T14" fmla="*/ 0 w 7"/>
                    <a:gd name="T15" fmla="*/ 29 h 29"/>
                    <a:gd name="T16" fmla="*/ 5 w 7"/>
                    <a:gd name="T17" fmla="*/ 29 h 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29"/>
                    <a:gd name="T29" fmla="*/ 7 w 7"/>
                    <a:gd name="T30" fmla="*/ 29 h 2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29">
                      <a:moveTo>
                        <a:pt x="5" y="29"/>
                      </a:moveTo>
                      <a:lnTo>
                        <a:pt x="5" y="29"/>
                      </a:lnTo>
                      <a:lnTo>
                        <a:pt x="7" y="1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2" y="10"/>
                      </a:lnTo>
                      <a:lnTo>
                        <a:pt x="0" y="29"/>
                      </a:lnTo>
                      <a:lnTo>
                        <a:pt x="5" y="2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65" name="Freeform 979"/>
                <p:cNvSpPr>
                  <a:spLocks noChangeAspect="1"/>
                </p:cNvSpPr>
                <p:nvPr/>
              </p:nvSpPr>
              <p:spPr bwMode="auto">
                <a:xfrm>
                  <a:off x="5491" y="1917"/>
                  <a:ext cx="18" cy="5"/>
                </a:xfrm>
                <a:custGeom>
                  <a:avLst/>
                  <a:gdLst>
                    <a:gd name="T0" fmla="*/ 0 w 18"/>
                    <a:gd name="T1" fmla="*/ 2 h 5"/>
                    <a:gd name="T2" fmla="*/ 2 w 18"/>
                    <a:gd name="T3" fmla="*/ 5 h 5"/>
                    <a:gd name="T4" fmla="*/ 7 w 18"/>
                    <a:gd name="T5" fmla="*/ 5 h 5"/>
                    <a:gd name="T6" fmla="*/ 18 w 18"/>
                    <a:gd name="T7" fmla="*/ 0 h 5"/>
                    <a:gd name="T8" fmla="*/ 13 w 18"/>
                    <a:gd name="T9" fmla="*/ 0 h 5"/>
                    <a:gd name="T10" fmla="*/ 7 w 18"/>
                    <a:gd name="T11" fmla="*/ 0 h 5"/>
                    <a:gd name="T12" fmla="*/ 2 w 18"/>
                    <a:gd name="T13" fmla="*/ 0 h 5"/>
                    <a:gd name="T14" fmla="*/ 5 w 18"/>
                    <a:gd name="T15" fmla="*/ 2 h 5"/>
                    <a:gd name="T16" fmla="*/ 0 w 18"/>
                    <a:gd name="T17" fmla="*/ 2 h 5"/>
                    <a:gd name="T18" fmla="*/ 0 w 18"/>
                    <a:gd name="T19" fmla="*/ 5 h 5"/>
                    <a:gd name="T20" fmla="*/ 2 w 18"/>
                    <a:gd name="T21" fmla="*/ 5 h 5"/>
                    <a:gd name="T22" fmla="*/ 0 w 18"/>
                    <a:gd name="T23" fmla="*/ 2 h 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8"/>
                    <a:gd name="T37" fmla="*/ 0 h 5"/>
                    <a:gd name="T38" fmla="*/ 18 w 18"/>
                    <a:gd name="T39" fmla="*/ 5 h 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8" h="5">
                      <a:moveTo>
                        <a:pt x="0" y="2"/>
                      </a:moveTo>
                      <a:lnTo>
                        <a:pt x="2" y="5"/>
                      </a:lnTo>
                      <a:lnTo>
                        <a:pt x="7" y="5"/>
                      </a:lnTo>
                      <a:lnTo>
                        <a:pt x="18" y="0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66" name="Freeform 980"/>
                <p:cNvSpPr>
                  <a:spLocks noChangeAspect="1"/>
                </p:cNvSpPr>
                <p:nvPr/>
              </p:nvSpPr>
              <p:spPr bwMode="auto">
                <a:xfrm>
                  <a:off x="5457" y="1898"/>
                  <a:ext cx="28" cy="24"/>
                </a:xfrm>
                <a:custGeom>
                  <a:avLst/>
                  <a:gdLst>
                    <a:gd name="T0" fmla="*/ 23 w 28"/>
                    <a:gd name="T1" fmla="*/ 0 h 24"/>
                    <a:gd name="T2" fmla="*/ 23 w 28"/>
                    <a:gd name="T3" fmla="*/ 8 h 24"/>
                    <a:gd name="T4" fmla="*/ 28 w 28"/>
                    <a:gd name="T5" fmla="*/ 16 h 24"/>
                    <a:gd name="T6" fmla="*/ 23 w 28"/>
                    <a:gd name="T7" fmla="*/ 16 h 24"/>
                    <a:gd name="T8" fmla="*/ 13 w 28"/>
                    <a:gd name="T9" fmla="*/ 19 h 24"/>
                    <a:gd name="T10" fmla="*/ 13 w 28"/>
                    <a:gd name="T11" fmla="*/ 21 h 24"/>
                    <a:gd name="T12" fmla="*/ 13 w 28"/>
                    <a:gd name="T13" fmla="*/ 21 h 24"/>
                    <a:gd name="T14" fmla="*/ 10 w 28"/>
                    <a:gd name="T15" fmla="*/ 21 h 24"/>
                    <a:gd name="T16" fmla="*/ 7 w 28"/>
                    <a:gd name="T17" fmla="*/ 24 h 24"/>
                    <a:gd name="T18" fmla="*/ 2 w 28"/>
                    <a:gd name="T19" fmla="*/ 21 h 24"/>
                    <a:gd name="T20" fmla="*/ 0 w 28"/>
                    <a:gd name="T21" fmla="*/ 16 h 24"/>
                    <a:gd name="T22" fmla="*/ 0 w 28"/>
                    <a:gd name="T23" fmla="*/ 8 h 24"/>
                    <a:gd name="T24" fmla="*/ 0 w 28"/>
                    <a:gd name="T25" fmla="*/ 3 h 24"/>
                    <a:gd name="T26" fmla="*/ 13 w 28"/>
                    <a:gd name="T27" fmla="*/ 0 h 24"/>
                    <a:gd name="T28" fmla="*/ 23 w 28"/>
                    <a:gd name="T29" fmla="*/ 0 h 2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8"/>
                    <a:gd name="T46" fmla="*/ 0 h 24"/>
                    <a:gd name="T47" fmla="*/ 28 w 28"/>
                    <a:gd name="T48" fmla="*/ 24 h 2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8" h="24">
                      <a:moveTo>
                        <a:pt x="23" y="0"/>
                      </a:moveTo>
                      <a:lnTo>
                        <a:pt x="23" y="8"/>
                      </a:lnTo>
                      <a:lnTo>
                        <a:pt x="28" y="16"/>
                      </a:lnTo>
                      <a:lnTo>
                        <a:pt x="23" y="16"/>
                      </a:lnTo>
                      <a:lnTo>
                        <a:pt x="13" y="19"/>
                      </a:lnTo>
                      <a:lnTo>
                        <a:pt x="13" y="21"/>
                      </a:lnTo>
                      <a:lnTo>
                        <a:pt x="10" y="21"/>
                      </a:lnTo>
                      <a:lnTo>
                        <a:pt x="7" y="24"/>
                      </a:lnTo>
                      <a:lnTo>
                        <a:pt x="2" y="21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1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67" name="Freeform 981"/>
                <p:cNvSpPr>
                  <a:spLocks noChangeAspect="1"/>
                </p:cNvSpPr>
                <p:nvPr/>
              </p:nvSpPr>
              <p:spPr bwMode="auto">
                <a:xfrm>
                  <a:off x="5477" y="1898"/>
                  <a:ext cx="11" cy="19"/>
                </a:xfrm>
                <a:custGeom>
                  <a:avLst/>
                  <a:gdLst>
                    <a:gd name="T0" fmla="*/ 11 w 11"/>
                    <a:gd name="T1" fmla="*/ 13 h 19"/>
                    <a:gd name="T2" fmla="*/ 11 w 11"/>
                    <a:gd name="T3" fmla="*/ 13 h 19"/>
                    <a:gd name="T4" fmla="*/ 6 w 11"/>
                    <a:gd name="T5" fmla="*/ 6 h 19"/>
                    <a:gd name="T6" fmla="*/ 3 w 11"/>
                    <a:gd name="T7" fmla="*/ 0 h 19"/>
                    <a:gd name="T8" fmla="*/ 0 w 11"/>
                    <a:gd name="T9" fmla="*/ 0 h 19"/>
                    <a:gd name="T10" fmla="*/ 3 w 11"/>
                    <a:gd name="T11" fmla="*/ 8 h 19"/>
                    <a:gd name="T12" fmla="*/ 8 w 11"/>
                    <a:gd name="T13" fmla="*/ 19 h 19"/>
                    <a:gd name="T14" fmla="*/ 8 w 11"/>
                    <a:gd name="T15" fmla="*/ 19 h 19"/>
                    <a:gd name="T16" fmla="*/ 11 w 11"/>
                    <a:gd name="T17" fmla="*/ 13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9"/>
                    <a:gd name="T29" fmla="*/ 11 w 11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9">
                      <a:moveTo>
                        <a:pt x="11" y="13"/>
                      </a:moveTo>
                      <a:lnTo>
                        <a:pt x="11" y="13"/>
                      </a:lnTo>
                      <a:lnTo>
                        <a:pt x="6" y="6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8"/>
                      </a:lnTo>
                      <a:lnTo>
                        <a:pt x="8" y="19"/>
                      </a:lnTo>
                      <a:lnTo>
                        <a:pt x="11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68" name="Freeform 982"/>
                <p:cNvSpPr>
                  <a:spLocks noChangeAspect="1"/>
                </p:cNvSpPr>
                <p:nvPr/>
              </p:nvSpPr>
              <p:spPr bwMode="auto">
                <a:xfrm>
                  <a:off x="5470" y="1911"/>
                  <a:ext cx="18" cy="6"/>
                </a:xfrm>
                <a:custGeom>
                  <a:avLst/>
                  <a:gdLst>
                    <a:gd name="T0" fmla="*/ 2 w 18"/>
                    <a:gd name="T1" fmla="*/ 6 h 6"/>
                    <a:gd name="T2" fmla="*/ 2 w 18"/>
                    <a:gd name="T3" fmla="*/ 6 h 6"/>
                    <a:gd name="T4" fmla="*/ 10 w 18"/>
                    <a:gd name="T5" fmla="*/ 3 h 6"/>
                    <a:gd name="T6" fmla="*/ 18 w 18"/>
                    <a:gd name="T7" fmla="*/ 0 h 6"/>
                    <a:gd name="T8" fmla="*/ 15 w 18"/>
                    <a:gd name="T9" fmla="*/ 6 h 6"/>
                    <a:gd name="T10" fmla="*/ 10 w 18"/>
                    <a:gd name="T11" fmla="*/ 0 h 6"/>
                    <a:gd name="T12" fmla="*/ 0 w 18"/>
                    <a:gd name="T13" fmla="*/ 6 h 6"/>
                    <a:gd name="T14" fmla="*/ 0 w 18"/>
                    <a:gd name="T15" fmla="*/ 6 h 6"/>
                    <a:gd name="T16" fmla="*/ 2 w 18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6"/>
                    <a:gd name="T29" fmla="*/ 18 w 18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6">
                      <a:moveTo>
                        <a:pt x="2" y="6"/>
                      </a:moveTo>
                      <a:lnTo>
                        <a:pt x="2" y="6"/>
                      </a:lnTo>
                      <a:lnTo>
                        <a:pt x="10" y="3"/>
                      </a:lnTo>
                      <a:lnTo>
                        <a:pt x="18" y="0"/>
                      </a:lnTo>
                      <a:lnTo>
                        <a:pt x="15" y="6"/>
                      </a:lnTo>
                      <a:lnTo>
                        <a:pt x="10" y="0"/>
                      </a:lnTo>
                      <a:lnTo>
                        <a:pt x="0" y="6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69" name="Freeform 983"/>
                <p:cNvSpPr>
                  <a:spLocks noChangeAspect="1"/>
                </p:cNvSpPr>
                <p:nvPr/>
              </p:nvSpPr>
              <p:spPr bwMode="auto">
                <a:xfrm>
                  <a:off x="5467" y="1917"/>
                  <a:ext cx="5" cy="5"/>
                </a:xfrm>
                <a:custGeom>
                  <a:avLst/>
                  <a:gdLst>
                    <a:gd name="T0" fmla="*/ 3 w 5"/>
                    <a:gd name="T1" fmla="*/ 5 h 5"/>
                    <a:gd name="T2" fmla="*/ 0 w 5"/>
                    <a:gd name="T3" fmla="*/ 2 h 5"/>
                    <a:gd name="T4" fmla="*/ 5 w 5"/>
                    <a:gd name="T5" fmla="*/ 5 h 5"/>
                    <a:gd name="T6" fmla="*/ 5 w 5"/>
                    <a:gd name="T7" fmla="*/ 0 h 5"/>
                    <a:gd name="T8" fmla="*/ 3 w 5"/>
                    <a:gd name="T9" fmla="*/ 0 h 5"/>
                    <a:gd name="T10" fmla="*/ 0 w 5"/>
                    <a:gd name="T11" fmla="*/ 2 h 5"/>
                    <a:gd name="T12" fmla="*/ 5 w 5"/>
                    <a:gd name="T13" fmla="*/ 2 h 5"/>
                    <a:gd name="T14" fmla="*/ 3 w 5"/>
                    <a:gd name="T15" fmla="*/ 0 h 5"/>
                    <a:gd name="T16" fmla="*/ 5 w 5"/>
                    <a:gd name="T17" fmla="*/ 2 h 5"/>
                    <a:gd name="T18" fmla="*/ 5 w 5"/>
                    <a:gd name="T19" fmla="*/ 0 h 5"/>
                    <a:gd name="T20" fmla="*/ 3 w 5"/>
                    <a:gd name="T21" fmla="*/ 0 h 5"/>
                    <a:gd name="T22" fmla="*/ 3 w 5"/>
                    <a:gd name="T23" fmla="*/ 5 h 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"/>
                    <a:gd name="T37" fmla="*/ 0 h 5"/>
                    <a:gd name="T38" fmla="*/ 5 w 5"/>
                    <a:gd name="T39" fmla="*/ 5 h 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" h="5">
                      <a:moveTo>
                        <a:pt x="3" y="5"/>
                      </a:move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5" y="2"/>
                      </a:ln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70" name="Freeform 984"/>
                <p:cNvSpPr>
                  <a:spLocks noChangeAspect="1"/>
                </p:cNvSpPr>
                <p:nvPr/>
              </p:nvSpPr>
              <p:spPr bwMode="auto">
                <a:xfrm>
                  <a:off x="5462" y="1917"/>
                  <a:ext cx="8" cy="7"/>
                </a:xfrm>
                <a:custGeom>
                  <a:avLst/>
                  <a:gdLst>
                    <a:gd name="T0" fmla="*/ 2 w 8"/>
                    <a:gd name="T1" fmla="*/ 7 h 7"/>
                    <a:gd name="T2" fmla="*/ 2 w 8"/>
                    <a:gd name="T3" fmla="*/ 7 h 7"/>
                    <a:gd name="T4" fmla="*/ 8 w 8"/>
                    <a:gd name="T5" fmla="*/ 5 h 7"/>
                    <a:gd name="T6" fmla="*/ 8 w 8"/>
                    <a:gd name="T7" fmla="*/ 5 h 7"/>
                    <a:gd name="T8" fmla="*/ 8 w 8"/>
                    <a:gd name="T9" fmla="*/ 0 h 7"/>
                    <a:gd name="T10" fmla="*/ 5 w 8"/>
                    <a:gd name="T11" fmla="*/ 2 h 7"/>
                    <a:gd name="T12" fmla="*/ 0 w 8"/>
                    <a:gd name="T13" fmla="*/ 5 h 7"/>
                    <a:gd name="T14" fmla="*/ 0 w 8"/>
                    <a:gd name="T15" fmla="*/ 5 h 7"/>
                    <a:gd name="T16" fmla="*/ 2 w 8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7"/>
                    <a:gd name="T29" fmla="*/ 8 w 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7">
                      <a:moveTo>
                        <a:pt x="2" y="7"/>
                      </a:moveTo>
                      <a:lnTo>
                        <a:pt x="2" y="7"/>
                      </a:lnTo>
                      <a:lnTo>
                        <a:pt x="8" y="5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71" name="Freeform 985"/>
                <p:cNvSpPr>
                  <a:spLocks noChangeAspect="1"/>
                </p:cNvSpPr>
                <p:nvPr/>
              </p:nvSpPr>
              <p:spPr bwMode="auto">
                <a:xfrm>
                  <a:off x="5454" y="1898"/>
                  <a:ext cx="10" cy="26"/>
                </a:xfrm>
                <a:custGeom>
                  <a:avLst/>
                  <a:gdLst>
                    <a:gd name="T0" fmla="*/ 3 w 10"/>
                    <a:gd name="T1" fmla="*/ 0 h 26"/>
                    <a:gd name="T2" fmla="*/ 3 w 10"/>
                    <a:gd name="T3" fmla="*/ 0 h 26"/>
                    <a:gd name="T4" fmla="*/ 0 w 10"/>
                    <a:gd name="T5" fmla="*/ 8 h 26"/>
                    <a:gd name="T6" fmla="*/ 3 w 10"/>
                    <a:gd name="T7" fmla="*/ 16 h 26"/>
                    <a:gd name="T8" fmla="*/ 5 w 10"/>
                    <a:gd name="T9" fmla="*/ 24 h 26"/>
                    <a:gd name="T10" fmla="*/ 10 w 10"/>
                    <a:gd name="T11" fmla="*/ 26 h 26"/>
                    <a:gd name="T12" fmla="*/ 8 w 10"/>
                    <a:gd name="T13" fmla="*/ 24 h 26"/>
                    <a:gd name="T14" fmla="*/ 8 w 10"/>
                    <a:gd name="T15" fmla="*/ 21 h 26"/>
                    <a:gd name="T16" fmla="*/ 5 w 10"/>
                    <a:gd name="T17" fmla="*/ 13 h 26"/>
                    <a:gd name="T18" fmla="*/ 5 w 10"/>
                    <a:gd name="T19" fmla="*/ 8 h 26"/>
                    <a:gd name="T20" fmla="*/ 5 w 10"/>
                    <a:gd name="T21" fmla="*/ 6 h 26"/>
                    <a:gd name="T22" fmla="*/ 5 w 10"/>
                    <a:gd name="T23" fmla="*/ 6 h 26"/>
                    <a:gd name="T24" fmla="*/ 3 w 10"/>
                    <a:gd name="T25" fmla="*/ 0 h 2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26"/>
                    <a:gd name="T41" fmla="*/ 10 w 10"/>
                    <a:gd name="T42" fmla="*/ 26 h 2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2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8"/>
                      </a:lnTo>
                      <a:lnTo>
                        <a:pt x="3" y="16"/>
                      </a:lnTo>
                      <a:lnTo>
                        <a:pt x="5" y="24"/>
                      </a:lnTo>
                      <a:lnTo>
                        <a:pt x="10" y="26"/>
                      </a:lnTo>
                      <a:lnTo>
                        <a:pt x="8" y="24"/>
                      </a:lnTo>
                      <a:lnTo>
                        <a:pt x="8" y="21"/>
                      </a:lnTo>
                      <a:lnTo>
                        <a:pt x="5" y="13"/>
                      </a:lnTo>
                      <a:lnTo>
                        <a:pt x="5" y="8"/>
                      </a:lnTo>
                      <a:lnTo>
                        <a:pt x="5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72" name="Freeform 986"/>
                <p:cNvSpPr>
                  <a:spLocks noChangeAspect="1"/>
                </p:cNvSpPr>
                <p:nvPr/>
              </p:nvSpPr>
              <p:spPr bwMode="auto">
                <a:xfrm>
                  <a:off x="5457" y="1896"/>
                  <a:ext cx="23" cy="8"/>
                </a:xfrm>
                <a:custGeom>
                  <a:avLst/>
                  <a:gdLst>
                    <a:gd name="T0" fmla="*/ 23 w 23"/>
                    <a:gd name="T1" fmla="*/ 2 h 8"/>
                    <a:gd name="T2" fmla="*/ 23 w 23"/>
                    <a:gd name="T3" fmla="*/ 0 h 8"/>
                    <a:gd name="T4" fmla="*/ 13 w 23"/>
                    <a:gd name="T5" fmla="*/ 2 h 8"/>
                    <a:gd name="T6" fmla="*/ 0 w 23"/>
                    <a:gd name="T7" fmla="*/ 2 h 8"/>
                    <a:gd name="T8" fmla="*/ 2 w 23"/>
                    <a:gd name="T9" fmla="*/ 8 h 8"/>
                    <a:gd name="T10" fmla="*/ 13 w 23"/>
                    <a:gd name="T11" fmla="*/ 5 h 8"/>
                    <a:gd name="T12" fmla="*/ 23 w 23"/>
                    <a:gd name="T13" fmla="*/ 2 h 8"/>
                    <a:gd name="T14" fmla="*/ 20 w 23"/>
                    <a:gd name="T15" fmla="*/ 2 h 8"/>
                    <a:gd name="T16" fmla="*/ 23 w 23"/>
                    <a:gd name="T17" fmla="*/ 2 h 8"/>
                    <a:gd name="T18" fmla="*/ 23 w 23"/>
                    <a:gd name="T19" fmla="*/ 0 h 8"/>
                    <a:gd name="T20" fmla="*/ 23 w 23"/>
                    <a:gd name="T21" fmla="*/ 0 h 8"/>
                    <a:gd name="T22" fmla="*/ 23 w 23"/>
                    <a:gd name="T23" fmla="*/ 2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3"/>
                    <a:gd name="T37" fmla="*/ 0 h 8"/>
                    <a:gd name="T38" fmla="*/ 23 w 23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3" h="8">
                      <a:moveTo>
                        <a:pt x="23" y="2"/>
                      </a:moveTo>
                      <a:lnTo>
                        <a:pt x="23" y="0"/>
                      </a:lnTo>
                      <a:lnTo>
                        <a:pt x="13" y="2"/>
                      </a:lnTo>
                      <a:lnTo>
                        <a:pt x="0" y="2"/>
                      </a:lnTo>
                      <a:lnTo>
                        <a:pt x="2" y="8"/>
                      </a:lnTo>
                      <a:lnTo>
                        <a:pt x="13" y="5"/>
                      </a:lnTo>
                      <a:lnTo>
                        <a:pt x="23" y="2"/>
                      </a:lnTo>
                      <a:lnTo>
                        <a:pt x="20" y="2"/>
                      </a:lnTo>
                      <a:lnTo>
                        <a:pt x="23" y="2"/>
                      </a:lnTo>
                      <a:lnTo>
                        <a:pt x="23" y="0"/>
                      </a:lnTo>
                      <a:lnTo>
                        <a:pt x="23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73" name="Freeform 987"/>
                <p:cNvSpPr>
                  <a:spLocks noChangeAspect="1"/>
                </p:cNvSpPr>
                <p:nvPr/>
              </p:nvSpPr>
              <p:spPr bwMode="auto">
                <a:xfrm>
                  <a:off x="5451" y="1938"/>
                  <a:ext cx="24" cy="23"/>
                </a:xfrm>
                <a:custGeom>
                  <a:avLst/>
                  <a:gdLst>
                    <a:gd name="T0" fmla="*/ 21 w 24"/>
                    <a:gd name="T1" fmla="*/ 0 h 23"/>
                    <a:gd name="T2" fmla="*/ 24 w 24"/>
                    <a:gd name="T3" fmla="*/ 2 h 23"/>
                    <a:gd name="T4" fmla="*/ 24 w 24"/>
                    <a:gd name="T5" fmla="*/ 7 h 23"/>
                    <a:gd name="T6" fmla="*/ 8 w 24"/>
                    <a:gd name="T7" fmla="*/ 18 h 23"/>
                    <a:gd name="T8" fmla="*/ 0 w 24"/>
                    <a:gd name="T9" fmla="*/ 23 h 23"/>
                    <a:gd name="T10" fmla="*/ 0 w 24"/>
                    <a:gd name="T11" fmla="*/ 20 h 23"/>
                    <a:gd name="T12" fmla="*/ 3 w 24"/>
                    <a:gd name="T13" fmla="*/ 13 h 23"/>
                    <a:gd name="T14" fmla="*/ 6 w 24"/>
                    <a:gd name="T15" fmla="*/ 7 h 23"/>
                    <a:gd name="T16" fmla="*/ 11 w 24"/>
                    <a:gd name="T17" fmla="*/ 5 h 23"/>
                    <a:gd name="T18" fmla="*/ 16 w 24"/>
                    <a:gd name="T19" fmla="*/ 2 h 23"/>
                    <a:gd name="T20" fmla="*/ 21 w 24"/>
                    <a:gd name="T21" fmla="*/ 0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"/>
                    <a:gd name="T34" fmla="*/ 0 h 23"/>
                    <a:gd name="T35" fmla="*/ 24 w 24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" h="23">
                      <a:moveTo>
                        <a:pt x="21" y="0"/>
                      </a:moveTo>
                      <a:lnTo>
                        <a:pt x="24" y="2"/>
                      </a:lnTo>
                      <a:lnTo>
                        <a:pt x="24" y="7"/>
                      </a:lnTo>
                      <a:lnTo>
                        <a:pt x="8" y="18"/>
                      </a:lnTo>
                      <a:lnTo>
                        <a:pt x="0" y="23"/>
                      </a:lnTo>
                      <a:lnTo>
                        <a:pt x="0" y="20"/>
                      </a:lnTo>
                      <a:lnTo>
                        <a:pt x="3" y="13"/>
                      </a:lnTo>
                      <a:lnTo>
                        <a:pt x="6" y="7"/>
                      </a:lnTo>
                      <a:lnTo>
                        <a:pt x="11" y="5"/>
                      </a:lnTo>
                      <a:lnTo>
                        <a:pt x="16" y="2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74" name="Freeform 988"/>
                <p:cNvSpPr>
                  <a:spLocks noChangeAspect="1"/>
                </p:cNvSpPr>
                <p:nvPr/>
              </p:nvSpPr>
              <p:spPr bwMode="auto">
                <a:xfrm>
                  <a:off x="5470" y="1935"/>
                  <a:ext cx="7" cy="13"/>
                </a:xfrm>
                <a:custGeom>
                  <a:avLst/>
                  <a:gdLst>
                    <a:gd name="T0" fmla="*/ 5 w 7"/>
                    <a:gd name="T1" fmla="*/ 13 h 13"/>
                    <a:gd name="T2" fmla="*/ 5 w 7"/>
                    <a:gd name="T3" fmla="*/ 13 h 13"/>
                    <a:gd name="T4" fmla="*/ 7 w 7"/>
                    <a:gd name="T5" fmla="*/ 5 h 13"/>
                    <a:gd name="T6" fmla="*/ 5 w 7"/>
                    <a:gd name="T7" fmla="*/ 0 h 13"/>
                    <a:gd name="T8" fmla="*/ 0 w 7"/>
                    <a:gd name="T9" fmla="*/ 3 h 13"/>
                    <a:gd name="T10" fmla="*/ 2 w 7"/>
                    <a:gd name="T11" fmla="*/ 5 h 13"/>
                    <a:gd name="T12" fmla="*/ 2 w 7"/>
                    <a:gd name="T13" fmla="*/ 8 h 13"/>
                    <a:gd name="T14" fmla="*/ 2 w 7"/>
                    <a:gd name="T15" fmla="*/ 8 h 13"/>
                    <a:gd name="T16" fmla="*/ 5 w 7"/>
                    <a:gd name="T17" fmla="*/ 1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13"/>
                    <a:gd name="T29" fmla="*/ 7 w 7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13">
                      <a:moveTo>
                        <a:pt x="5" y="13"/>
                      </a:moveTo>
                      <a:lnTo>
                        <a:pt x="5" y="13"/>
                      </a:lnTo>
                      <a:lnTo>
                        <a:pt x="7" y="5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2" y="8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75" name="Freeform 989"/>
                <p:cNvSpPr>
                  <a:spLocks noChangeAspect="1"/>
                </p:cNvSpPr>
                <p:nvPr/>
              </p:nvSpPr>
              <p:spPr bwMode="auto">
                <a:xfrm>
                  <a:off x="5449" y="1943"/>
                  <a:ext cx="26" cy="21"/>
                </a:xfrm>
                <a:custGeom>
                  <a:avLst/>
                  <a:gdLst>
                    <a:gd name="T0" fmla="*/ 2 w 26"/>
                    <a:gd name="T1" fmla="*/ 21 h 21"/>
                    <a:gd name="T2" fmla="*/ 0 w 26"/>
                    <a:gd name="T3" fmla="*/ 21 h 21"/>
                    <a:gd name="T4" fmla="*/ 13 w 26"/>
                    <a:gd name="T5" fmla="*/ 15 h 21"/>
                    <a:gd name="T6" fmla="*/ 26 w 26"/>
                    <a:gd name="T7" fmla="*/ 5 h 21"/>
                    <a:gd name="T8" fmla="*/ 23 w 26"/>
                    <a:gd name="T9" fmla="*/ 0 h 21"/>
                    <a:gd name="T10" fmla="*/ 10 w 26"/>
                    <a:gd name="T11" fmla="*/ 10 h 21"/>
                    <a:gd name="T12" fmla="*/ 2 w 26"/>
                    <a:gd name="T13" fmla="*/ 15 h 21"/>
                    <a:gd name="T14" fmla="*/ 2 w 26"/>
                    <a:gd name="T15" fmla="*/ 15 h 21"/>
                    <a:gd name="T16" fmla="*/ 2 w 26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21"/>
                    <a:gd name="T29" fmla="*/ 26 w 26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21">
                      <a:moveTo>
                        <a:pt x="2" y="21"/>
                      </a:moveTo>
                      <a:lnTo>
                        <a:pt x="0" y="21"/>
                      </a:lnTo>
                      <a:lnTo>
                        <a:pt x="13" y="15"/>
                      </a:lnTo>
                      <a:lnTo>
                        <a:pt x="26" y="5"/>
                      </a:lnTo>
                      <a:lnTo>
                        <a:pt x="23" y="0"/>
                      </a:lnTo>
                      <a:lnTo>
                        <a:pt x="10" y="10"/>
                      </a:lnTo>
                      <a:lnTo>
                        <a:pt x="2" y="15"/>
                      </a:lnTo>
                      <a:lnTo>
                        <a:pt x="2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76" name="Freeform 990"/>
                <p:cNvSpPr>
                  <a:spLocks noChangeAspect="1"/>
                </p:cNvSpPr>
                <p:nvPr/>
              </p:nvSpPr>
              <p:spPr bwMode="auto">
                <a:xfrm>
                  <a:off x="5449" y="1940"/>
                  <a:ext cx="13" cy="24"/>
                </a:xfrm>
                <a:custGeom>
                  <a:avLst/>
                  <a:gdLst>
                    <a:gd name="T0" fmla="*/ 13 w 13"/>
                    <a:gd name="T1" fmla="*/ 0 h 24"/>
                    <a:gd name="T2" fmla="*/ 13 w 13"/>
                    <a:gd name="T3" fmla="*/ 0 h 24"/>
                    <a:gd name="T4" fmla="*/ 5 w 13"/>
                    <a:gd name="T5" fmla="*/ 5 h 24"/>
                    <a:gd name="T6" fmla="*/ 2 w 13"/>
                    <a:gd name="T7" fmla="*/ 11 h 24"/>
                    <a:gd name="T8" fmla="*/ 0 w 13"/>
                    <a:gd name="T9" fmla="*/ 18 h 24"/>
                    <a:gd name="T10" fmla="*/ 2 w 13"/>
                    <a:gd name="T11" fmla="*/ 24 h 24"/>
                    <a:gd name="T12" fmla="*/ 2 w 13"/>
                    <a:gd name="T13" fmla="*/ 18 h 24"/>
                    <a:gd name="T14" fmla="*/ 5 w 13"/>
                    <a:gd name="T15" fmla="*/ 18 h 24"/>
                    <a:gd name="T16" fmla="*/ 5 w 13"/>
                    <a:gd name="T17" fmla="*/ 13 h 24"/>
                    <a:gd name="T18" fmla="*/ 10 w 13"/>
                    <a:gd name="T19" fmla="*/ 8 h 24"/>
                    <a:gd name="T20" fmla="*/ 13 w 13"/>
                    <a:gd name="T21" fmla="*/ 5 h 24"/>
                    <a:gd name="T22" fmla="*/ 13 w 13"/>
                    <a:gd name="T23" fmla="*/ 5 h 24"/>
                    <a:gd name="T24" fmla="*/ 13 w 13"/>
                    <a:gd name="T25" fmla="*/ 0 h 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"/>
                    <a:gd name="T40" fmla="*/ 0 h 24"/>
                    <a:gd name="T41" fmla="*/ 13 w 13"/>
                    <a:gd name="T42" fmla="*/ 24 h 2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" h="24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5" y="5"/>
                      </a:lnTo>
                      <a:lnTo>
                        <a:pt x="2" y="11"/>
                      </a:lnTo>
                      <a:lnTo>
                        <a:pt x="0" y="18"/>
                      </a:lnTo>
                      <a:lnTo>
                        <a:pt x="2" y="24"/>
                      </a:lnTo>
                      <a:lnTo>
                        <a:pt x="2" y="18"/>
                      </a:lnTo>
                      <a:lnTo>
                        <a:pt x="5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3" y="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77" name="Freeform 991"/>
                <p:cNvSpPr>
                  <a:spLocks noChangeAspect="1"/>
                </p:cNvSpPr>
                <p:nvPr/>
              </p:nvSpPr>
              <p:spPr bwMode="auto">
                <a:xfrm>
                  <a:off x="5462" y="1935"/>
                  <a:ext cx="13" cy="10"/>
                </a:xfrm>
                <a:custGeom>
                  <a:avLst/>
                  <a:gdLst>
                    <a:gd name="T0" fmla="*/ 13 w 13"/>
                    <a:gd name="T1" fmla="*/ 0 h 10"/>
                    <a:gd name="T2" fmla="*/ 8 w 13"/>
                    <a:gd name="T3" fmla="*/ 3 h 10"/>
                    <a:gd name="T4" fmla="*/ 5 w 13"/>
                    <a:gd name="T5" fmla="*/ 5 h 10"/>
                    <a:gd name="T6" fmla="*/ 0 w 13"/>
                    <a:gd name="T7" fmla="*/ 5 h 10"/>
                    <a:gd name="T8" fmla="*/ 0 w 13"/>
                    <a:gd name="T9" fmla="*/ 10 h 10"/>
                    <a:gd name="T10" fmla="*/ 5 w 13"/>
                    <a:gd name="T11" fmla="*/ 8 h 10"/>
                    <a:gd name="T12" fmla="*/ 13 w 13"/>
                    <a:gd name="T13" fmla="*/ 3 h 10"/>
                    <a:gd name="T14" fmla="*/ 8 w 13"/>
                    <a:gd name="T15" fmla="*/ 3 h 10"/>
                    <a:gd name="T16" fmla="*/ 13 w 13"/>
                    <a:gd name="T17" fmla="*/ 0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0"/>
                    <a:gd name="T29" fmla="*/ 13 w 13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0">
                      <a:moveTo>
                        <a:pt x="13" y="0"/>
                      </a:move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8"/>
                      </a:lnTo>
                      <a:lnTo>
                        <a:pt x="13" y="3"/>
                      </a:lnTo>
                      <a:lnTo>
                        <a:pt x="8" y="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78" name="Freeform 992"/>
                <p:cNvSpPr>
                  <a:spLocks noChangeAspect="1"/>
                </p:cNvSpPr>
                <p:nvPr/>
              </p:nvSpPr>
              <p:spPr bwMode="auto">
                <a:xfrm>
                  <a:off x="5477" y="1791"/>
                  <a:ext cx="14" cy="21"/>
                </a:xfrm>
                <a:custGeom>
                  <a:avLst/>
                  <a:gdLst>
                    <a:gd name="T0" fmla="*/ 11 w 14"/>
                    <a:gd name="T1" fmla="*/ 21 h 21"/>
                    <a:gd name="T2" fmla="*/ 6 w 14"/>
                    <a:gd name="T3" fmla="*/ 21 h 21"/>
                    <a:gd name="T4" fmla="*/ 0 w 14"/>
                    <a:gd name="T5" fmla="*/ 16 h 21"/>
                    <a:gd name="T6" fmla="*/ 6 w 14"/>
                    <a:gd name="T7" fmla="*/ 8 h 21"/>
                    <a:gd name="T8" fmla="*/ 14 w 14"/>
                    <a:gd name="T9" fmla="*/ 3 h 21"/>
                    <a:gd name="T10" fmla="*/ 14 w 14"/>
                    <a:gd name="T11" fmla="*/ 0 h 21"/>
                    <a:gd name="T12" fmla="*/ 14 w 14"/>
                    <a:gd name="T13" fmla="*/ 5 h 21"/>
                    <a:gd name="T14" fmla="*/ 11 w 14"/>
                    <a:gd name="T15" fmla="*/ 13 h 21"/>
                    <a:gd name="T16" fmla="*/ 11 w 14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21"/>
                    <a:gd name="T29" fmla="*/ 14 w 14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21">
                      <a:moveTo>
                        <a:pt x="11" y="21"/>
                      </a:moveTo>
                      <a:lnTo>
                        <a:pt x="6" y="21"/>
                      </a:lnTo>
                      <a:lnTo>
                        <a:pt x="0" y="16"/>
                      </a:lnTo>
                      <a:lnTo>
                        <a:pt x="6" y="8"/>
                      </a:lnTo>
                      <a:lnTo>
                        <a:pt x="14" y="3"/>
                      </a:lnTo>
                      <a:lnTo>
                        <a:pt x="14" y="0"/>
                      </a:lnTo>
                      <a:lnTo>
                        <a:pt x="14" y="5"/>
                      </a:lnTo>
                      <a:lnTo>
                        <a:pt x="11" y="13"/>
                      </a:lnTo>
                      <a:lnTo>
                        <a:pt x="11" y="21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79" name="Freeform 993"/>
                <p:cNvSpPr>
                  <a:spLocks noChangeAspect="1"/>
                </p:cNvSpPr>
                <p:nvPr/>
              </p:nvSpPr>
              <p:spPr bwMode="auto">
                <a:xfrm>
                  <a:off x="5477" y="1807"/>
                  <a:ext cx="11" cy="8"/>
                </a:xfrm>
                <a:custGeom>
                  <a:avLst/>
                  <a:gdLst>
                    <a:gd name="T0" fmla="*/ 0 w 11"/>
                    <a:gd name="T1" fmla="*/ 0 h 8"/>
                    <a:gd name="T2" fmla="*/ 0 w 11"/>
                    <a:gd name="T3" fmla="*/ 0 h 8"/>
                    <a:gd name="T4" fmla="*/ 6 w 11"/>
                    <a:gd name="T5" fmla="*/ 5 h 8"/>
                    <a:gd name="T6" fmla="*/ 11 w 11"/>
                    <a:gd name="T7" fmla="*/ 8 h 8"/>
                    <a:gd name="T8" fmla="*/ 11 w 11"/>
                    <a:gd name="T9" fmla="*/ 3 h 8"/>
                    <a:gd name="T10" fmla="*/ 8 w 11"/>
                    <a:gd name="T11" fmla="*/ 3 h 8"/>
                    <a:gd name="T12" fmla="*/ 3 w 11"/>
                    <a:gd name="T13" fmla="*/ 0 h 8"/>
                    <a:gd name="T14" fmla="*/ 3 w 11"/>
                    <a:gd name="T15" fmla="*/ 0 h 8"/>
                    <a:gd name="T16" fmla="*/ 0 w 11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8"/>
                    <a:gd name="T29" fmla="*/ 11 w 11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1" y="8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80" name="Freeform 994"/>
                <p:cNvSpPr>
                  <a:spLocks noChangeAspect="1"/>
                </p:cNvSpPr>
                <p:nvPr/>
              </p:nvSpPr>
              <p:spPr bwMode="auto">
                <a:xfrm>
                  <a:off x="5477" y="1794"/>
                  <a:ext cx="14" cy="13"/>
                </a:xfrm>
                <a:custGeom>
                  <a:avLst/>
                  <a:gdLst>
                    <a:gd name="T0" fmla="*/ 11 w 14"/>
                    <a:gd name="T1" fmla="*/ 0 h 13"/>
                    <a:gd name="T2" fmla="*/ 11 w 14"/>
                    <a:gd name="T3" fmla="*/ 0 h 13"/>
                    <a:gd name="T4" fmla="*/ 6 w 14"/>
                    <a:gd name="T5" fmla="*/ 5 h 13"/>
                    <a:gd name="T6" fmla="*/ 0 w 14"/>
                    <a:gd name="T7" fmla="*/ 13 h 13"/>
                    <a:gd name="T8" fmla="*/ 3 w 14"/>
                    <a:gd name="T9" fmla="*/ 13 h 13"/>
                    <a:gd name="T10" fmla="*/ 8 w 14"/>
                    <a:gd name="T11" fmla="*/ 8 h 13"/>
                    <a:gd name="T12" fmla="*/ 14 w 14"/>
                    <a:gd name="T13" fmla="*/ 0 h 13"/>
                    <a:gd name="T14" fmla="*/ 14 w 14"/>
                    <a:gd name="T15" fmla="*/ 0 h 13"/>
                    <a:gd name="T16" fmla="*/ 11 w 14"/>
                    <a:gd name="T17" fmla="*/ 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13"/>
                    <a:gd name="T29" fmla="*/ 14 w 14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13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0" y="13"/>
                      </a:lnTo>
                      <a:lnTo>
                        <a:pt x="3" y="13"/>
                      </a:lnTo>
                      <a:lnTo>
                        <a:pt x="8" y="8"/>
                      </a:lnTo>
                      <a:lnTo>
                        <a:pt x="14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81" name="Freeform 995"/>
                <p:cNvSpPr>
                  <a:spLocks noChangeAspect="1"/>
                </p:cNvSpPr>
                <p:nvPr/>
              </p:nvSpPr>
              <p:spPr bwMode="auto">
                <a:xfrm>
                  <a:off x="5488" y="1791"/>
                  <a:ext cx="5" cy="8"/>
                </a:xfrm>
                <a:custGeom>
                  <a:avLst/>
                  <a:gdLst>
                    <a:gd name="T0" fmla="*/ 5 w 5"/>
                    <a:gd name="T1" fmla="*/ 8 h 8"/>
                    <a:gd name="T2" fmla="*/ 5 w 5"/>
                    <a:gd name="T3" fmla="*/ 8 h 8"/>
                    <a:gd name="T4" fmla="*/ 5 w 5"/>
                    <a:gd name="T5" fmla="*/ 0 h 8"/>
                    <a:gd name="T6" fmla="*/ 0 w 5"/>
                    <a:gd name="T7" fmla="*/ 3 h 8"/>
                    <a:gd name="T8" fmla="*/ 3 w 5"/>
                    <a:gd name="T9" fmla="*/ 3 h 8"/>
                    <a:gd name="T10" fmla="*/ 3 w 5"/>
                    <a:gd name="T11" fmla="*/ 3 h 8"/>
                    <a:gd name="T12" fmla="*/ 3 w 5"/>
                    <a:gd name="T13" fmla="*/ 5 h 8"/>
                    <a:gd name="T14" fmla="*/ 3 w 5"/>
                    <a:gd name="T15" fmla="*/ 5 h 8"/>
                    <a:gd name="T16" fmla="*/ 5 w 5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8"/>
                    <a:gd name="T29" fmla="*/ 5 w 5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8">
                      <a:moveTo>
                        <a:pt x="5" y="8"/>
                      </a:moveTo>
                      <a:lnTo>
                        <a:pt x="5" y="8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82" name="Freeform 996"/>
                <p:cNvSpPr>
                  <a:spLocks noChangeAspect="1"/>
                </p:cNvSpPr>
                <p:nvPr/>
              </p:nvSpPr>
              <p:spPr bwMode="auto">
                <a:xfrm>
                  <a:off x="5485" y="1796"/>
                  <a:ext cx="8" cy="19"/>
                </a:xfrm>
                <a:custGeom>
                  <a:avLst/>
                  <a:gdLst>
                    <a:gd name="T0" fmla="*/ 3 w 8"/>
                    <a:gd name="T1" fmla="*/ 19 h 19"/>
                    <a:gd name="T2" fmla="*/ 6 w 8"/>
                    <a:gd name="T3" fmla="*/ 14 h 19"/>
                    <a:gd name="T4" fmla="*/ 6 w 8"/>
                    <a:gd name="T5" fmla="*/ 8 h 19"/>
                    <a:gd name="T6" fmla="*/ 8 w 8"/>
                    <a:gd name="T7" fmla="*/ 3 h 19"/>
                    <a:gd name="T8" fmla="*/ 6 w 8"/>
                    <a:gd name="T9" fmla="*/ 0 h 19"/>
                    <a:gd name="T10" fmla="*/ 0 w 8"/>
                    <a:gd name="T11" fmla="*/ 8 h 19"/>
                    <a:gd name="T12" fmla="*/ 0 w 8"/>
                    <a:gd name="T13" fmla="*/ 16 h 19"/>
                    <a:gd name="T14" fmla="*/ 3 w 8"/>
                    <a:gd name="T15" fmla="*/ 14 h 19"/>
                    <a:gd name="T16" fmla="*/ 3 w 8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9"/>
                    <a:gd name="T29" fmla="*/ 8 w 8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9">
                      <a:moveTo>
                        <a:pt x="3" y="19"/>
                      </a:moveTo>
                      <a:lnTo>
                        <a:pt x="6" y="14"/>
                      </a:lnTo>
                      <a:lnTo>
                        <a:pt x="6" y="8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3" y="14"/>
                      </a:lnTo>
                      <a:lnTo>
                        <a:pt x="3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83" name="Freeform 997"/>
                <p:cNvSpPr>
                  <a:spLocks noChangeAspect="1"/>
                </p:cNvSpPr>
                <p:nvPr/>
              </p:nvSpPr>
              <p:spPr bwMode="auto">
                <a:xfrm>
                  <a:off x="5480" y="1841"/>
                  <a:ext cx="16" cy="3"/>
                </a:xfrm>
                <a:custGeom>
                  <a:avLst/>
                  <a:gdLst>
                    <a:gd name="T0" fmla="*/ 13 w 16"/>
                    <a:gd name="T1" fmla="*/ 3 h 3"/>
                    <a:gd name="T2" fmla="*/ 5 w 16"/>
                    <a:gd name="T3" fmla="*/ 3 h 3"/>
                    <a:gd name="T4" fmla="*/ 0 w 16"/>
                    <a:gd name="T5" fmla="*/ 3 h 3"/>
                    <a:gd name="T6" fmla="*/ 0 w 16"/>
                    <a:gd name="T7" fmla="*/ 0 h 3"/>
                    <a:gd name="T8" fmla="*/ 0 w 16"/>
                    <a:gd name="T9" fmla="*/ 0 h 3"/>
                    <a:gd name="T10" fmla="*/ 3 w 16"/>
                    <a:gd name="T11" fmla="*/ 0 h 3"/>
                    <a:gd name="T12" fmla="*/ 11 w 16"/>
                    <a:gd name="T13" fmla="*/ 0 h 3"/>
                    <a:gd name="T14" fmla="*/ 16 w 16"/>
                    <a:gd name="T15" fmla="*/ 0 h 3"/>
                    <a:gd name="T16" fmla="*/ 13 w 16"/>
                    <a:gd name="T17" fmla="*/ 3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3"/>
                    <a:gd name="T29" fmla="*/ 16 w 16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3">
                      <a:moveTo>
                        <a:pt x="13" y="3"/>
                      </a:move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84" name="Freeform 998"/>
                <p:cNvSpPr>
                  <a:spLocks noChangeAspect="1"/>
                </p:cNvSpPr>
                <p:nvPr/>
              </p:nvSpPr>
              <p:spPr bwMode="auto">
                <a:xfrm>
                  <a:off x="5477" y="1841"/>
                  <a:ext cx="16" cy="5"/>
                </a:xfrm>
                <a:custGeom>
                  <a:avLst/>
                  <a:gdLst>
                    <a:gd name="T0" fmla="*/ 0 w 16"/>
                    <a:gd name="T1" fmla="*/ 3 h 5"/>
                    <a:gd name="T2" fmla="*/ 0 w 16"/>
                    <a:gd name="T3" fmla="*/ 3 h 5"/>
                    <a:gd name="T4" fmla="*/ 8 w 16"/>
                    <a:gd name="T5" fmla="*/ 5 h 5"/>
                    <a:gd name="T6" fmla="*/ 16 w 16"/>
                    <a:gd name="T7" fmla="*/ 5 h 5"/>
                    <a:gd name="T8" fmla="*/ 16 w 16"/>
                    <a:gd name="T9" fmla="*/ 0 h 5"/>
                    <a:gd name="T10" fmla="*/ 8 w 16"/>
                    <a:gd name="T11" fmla="*/ 3 h 5"/>
                    <a:gd name="T12" fmla="*/ 3 w 16"/>
                    <a:gd name="T13" fmla="*/ 3 h 5"/>
                    <a:gd name="T14" fmla="*/ 3 w 16"/>
                    <a:gd name="T15" fmla="*/ 3 h 5"/>
                    <a:gd name="T16" fmla="*/ 0 w 16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5"/>
                    <a:gd name="T29" fmla="*/ 16 w 16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5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8" y="3"/>
                      </a:lnTo>
                      <a:lnTo>
                        <a:pt x="3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85" name="Freeform 999"/>
                <p:cNvSpPr>
                  <a:spLocks noChangeAspect="1"/>
                </p:cNvSpPr>
                <p:nvPr/>
              </p:nvSpPr>
              <p:spPr bwMode="auto">
                <a:xfrm>
                  <a:off x="5477" y="1838"/>
                  <a:ext cx="6" cy="6"/>
                </a:xfrm>
                <a:custGeom>
                  <a:avLst/>
                  <a:gdLst>
                    <a:gd name="T0" fmla="*/ 3 w 6"/>
                    <a:gd name="T1" fmla="*/ 0 h 6"/>
                    <a:gd name="T2" fmla="*/ 3 w 6"/>
                    <a:gd name="T3" fmla="*/ 0 h 6"/>
                    <a:gd name="T4" fmla="*/ 0 w 6"/>
                    <a:gd name="T5" fmla="*/ 3 h 6"/>
                    <a:gd name="T6" fmla="*/ 0 w 6"/>
                    <a:gd name="T7" fmla="*/ 6 h 6"/>
                    <a:gd name="T8" fmla="*/ 3 w 6"/>
                    <a:gd name="T9" fmla="*/ 6 h 6"/>
                    <a:gd name="T10" fmla="*/ 6 w 6"/>
                    <a:gd name="T11" fmla="*/ 6 h 6"/>
                    <a:gd name="T12" fmla="*/ 6 w 6"/>
                    <a:gd name="T13" fmla="*/ 6 h 6"/>
                    <a:gd name="T14" fmla="*/ 3 w 6"/>
                    <a:gd name="T15" fmla="*/ 6 h 6"/>
                    <a:gd name="T16" fmla="*/ 3 w 6"/>
                    <a:gd name="T17" fmla="*/ 0 h 6"/>
                    <a:gd name="T18" fmla="*/ 3 w 6"/>
                    <a:gd name="T19" fmla="*/ 0 h 6"/>
                    <a:gd name="T20" fmla="*/ 3 w 6"/>
                    <a:gd name="T21" fmla="*/ 0 h 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"/>
                    <a:gd name="T34" fmla="*/ 0 h 6"/>
                    <a:gd name="T35" fmla="*/ 6 w 6"/>
                    <a:gd name="T36" fmla="*/ 6 h 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" h="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86" name="Freeform 1000"/>
                <p:cNvSpPr>
                  <a:spLocks noChangeAspect="1"/>
                </p:cNvSpPr>
                <p:nvPr/>
              </p:nvSpPr>
              <p:spPr bwMode="auto">
                <a:xfrm>
                  <a:off x="5480" y="1838"/>
                  <a:ext cx="13" cy="6"/>
                </a:xfrm>
                <a:custGeom>
                  <a:avLst/>
                  <a:gdLst>
                    <a:gd name="T0" fmla="*/ 11 w 13"/>
                    <a:gd name="T1" fmla="*/ 0 h 6"/>
                    <a:gd name="T2" fmla="*/ 11 w 13"/>
                    <a:gd name="T3" fmla="*/ 0 h 6"/>
                    <a:gd name="T4" fmla="*/ 3 w 13"/>
                    <a:gd name="T5" fmla="*/ 3 h 6"/>
                    <a:gd name="T6" fmla="*/ 0 w 13"/>
                    <a:gd name="T7" fmla="*/ 0 h 6"/>
                    <a:gd name="T8" fmla="*/ 0 w 13"/>
                    <a:gd name="T9" fmla="*/ 6 h 6"/>
                    <a:gd name="T10" fmla="*/ 3 w 13"/>
                    <a:gd name="T11" fmla="*/ 6 h 6"/>
                    <a:gd name="T12" fmla="*/ 13 w 13"/>
                    <a:gd name="T13" fmla="*/ 6 h 6"/>
                    <a:gd name="T14" fmla="*/ 13 w 13"/>
                    <a:gd name="T15" fmla="*/ 6 h 6"/>
                    <a:gd name="T16" fmla="*/ 11 w 13"/>
                    <a:gd name="T17" fmla="*/ 0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6"/>
                    <a:gd name="T29" fmla="*/ 13 w 13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6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13" y="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87" name="Freeform 1001"/>
                <p:cNvSpPr>
                  <a:spLocks noChangeAspect="1"/>
                </p:cNvSpPr>
                <p:nvPr/>
              </p:nvSpPr>
              <p:spPr bwMode="auto">
                <a:xfrm>
                  <a:off x="5491" y="1838"/>
                  <a:ext cx="5" cy="8"/>
                </a:xfrm>
                <a:custGeom>
                  <a:avLst/>
                  <a:gdLst>
                    <a:gd name="T0" fmla="*/ 2 w 5"/>
                    <a:gd name="T1" fmla="*/ 8 h 8"/>
                    <a:gd name="T2" fmla="*/ 2 w 5"/>
                    <a:gd name="T3" fmla="*/ 8 h 8"/>
                    <a:gd name="T4" fmla="*/ 5 w 5"/>
                    <a:gd name="T5" fmla="*/ 3 h 8"/>
                    <a:gd name="T6" fmla="*/ 0 w 5"/>
                    <a:gd name="T7" fmla="*/ 0 h 8"/>
                    <a:gd name="T8" fmla="*/ 2 w 5"/>
                    <a:gd name="T9" fmla="*/ 6 h 8"/>
                    <a:gd name="T10" fmla="*/ 2 w 5"/>
                    <a:gd name="T11" fmla="*/ 6 h 8"/>
                    <a:gd name="T12" fmla="*/ 0 w 5"/>
                    <a:gd name="T13" fmla="*/ 3 h 8"/>
                    <a:gd name="T14" fmla="*/ 2 w 5"/>
                    <a:gd name="T15" fmla="*/ 3 h 8"/>
                    <a:gd name="T16" fmla="*/ 2 w 5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8"/>
                    <a:gd name="T29" fmla="*/ 5 w 5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8">
                      <a:moveTo>
                        <a:pt x="2" y="8"/>
                      </a:moveTo>
                      <a:lnTo>
                        <a:pt x="2" y="8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88" name="Freeform 1002"/>
                <p:cNvSpPr>
                  <a:spLocks noChangeAspect="1"/>
                </p:cNvSpPr>
                <p:nvPr/>
              </p:nvSpPr>
              <p:spPr bwMode="auto">
                <a:xfrm>
                  <a:off x="5543" y="1867"/>
                  <a:ext cx="15" cy="16"/>
                </a:xfrm>
                <a:custGeom>
                  <a:avLst/>
                  <a:gdLst>
                    <a:gd name="T0" fmla="*/ 2 w 15"/>
                    <a:gd name="T1" fmla="*/ 3 h 16"/>
                    <a:gd name="T2" fmla="*/ 0 w 15"/>
                    <a:gd name="T3" fmla="*/ 5 h 16"/>
                    <a:gd name="T4" fmla="*/ 0 w 15"/>
                    <a:gd name="T5" fmla="*/ 10 h 16"/>
                    <a:gd name="T6" fmla="*/ 2 w 15"/>
                    <a:gd name="T7" fmla="*/ 13 h 16"/>
                    <a:gd name="T8" fmla="*/ 2 w 15"/>
                    <a:gd name="T9" fmla="*/ 13 h 16"/>
                    <a:gd name="T10" fmla="*/ 5 w 15"/>
                    <a:gd name="T11" fmla="*/ 16 h 16"/>
                    <a:gd name="T12" fmla="*/ 10 w 15"/>
                    <a:gd name="T13" fmla="*/ 13 h 16"/>
                    <a:gd name="T14" fmla="*/ 15 w 15"/>
                    <a:gd name="T15" fmla="*/ 8 h 16"/>
                    <a:gd name="T16" fmla="*/ 13 w 15"/>
                    <a:gd name="T17" fmla="*/ 0 h 16"/>
                    <a:gd name="T18" fmla="*/ 8 w 15"/>
                    <a:gd name="T19" fmla="*/ 0 h 16"/>
                    <a:gd name="T20" fmla="*/ 2 w 15"/>
                    <a:gd name="T21" fmla="*/ 3 h 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"/>
                    <a:gd name="T34" fmla="*/ 0 h 16"/>
                    <a:gd name="T35" fmla="*/ 15 w 15"/>
                    <a:gd name="T36" fmla="*/ 16 h 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" h="16">
                      <a:moveTo>
                        <a:pt x="2" y="3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2" y="13"/>
                      </a:lnTo>
                      <a:lnTo>
                        <a:pt x="5" y="16"/>
                      </a:lnTo>
                      <a:lnTo>
                        <a:pt x="10" y="13"/>
                      </a:lnTo>
                      <a:lnTo>
                        <a:pt x="15" y="8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89" name="Freeform 1003"/>
                <p:cNvSpPr>
                  <a:spLocks noChangeAspect="1"/>
                </p:cNvSpPr>
                <p:nvPr/>
              </p:nvSpPr>
              <p:spPr bwMode="auto">
                <a:xfrm>
                  <a:off x="5543" y="1870"/>
                  <a:ext cx="5" cy="7"/>
                </a:xfrm>
                <a:custGeom>
                  <a:avLst/>
                  <a:gdLst>
                    <a:gd name="T0" fmla="*/ 2 w 5"/>
                    <a:gd name="T1" fmla="*/ 5 h 7"/>
                    <a:gd name="T2" fmla="*/ 2 w 5"/>
                    <a:gd name="T3" fmla="*/ 5 h 7"/>
                    <a:gd name="T4" fmla="*/ 2 w 5"/>
                    <a:gd name="T5" fmla="*/ 5 h 7"/>
                    <a:gd name="T6" fmla="*/ 5 w 5"/>
                    <a:gd name="T7" fmla="*/ 2 h 7"/>
                    <a:gd name="T8" fmla="*/ 2 w 5"/>
                    <a:gd name="T9" fmla="*/ 0 h 7"/>
                    <a:gd name="T10" fmla="*/ 0 w 5"/>
                    <a:gd name="T11" fmla="*/ 2 h 7"/>
                    <a:gd name="T12" fmla="*/ 0 w 5"/>
                    <a:gd name="T13" fmla="*/ 7 h 7"/>
                    <a:gd name="T14" fmla="*/ 0 w 5"/>
                    <a:gd name="T15" fmla="*/ 7 h 7"/>
                    <a:gd name="T16" fmla="*/ 2 w 5"/>
                    <a:gd name="T17" fmla="*/ 5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7"/>
                    <a:gd name="T29" fmla="*/ 5 w 5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7">
                      <a:moveTo>
                        <a:pt x="2" y="5"/>
                      </a:moveTo>
                      <a:lnTo>
                        <a:pt x="2" y="5"/>
                      </a:lnTo>
                      <a:lnTo>
                        <a:pt x="5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7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90" name="Freeform 1004"/>
                <p:cNvSpPr>
                  <a:spLocks noChangeAspect="1"/>
                </p:cNvSpPr>
                <p:nvPr/>
              </p:nvSpPr>
              <p:spPr bwMode="auto">
                <a:xfrm>
                  <a:off x="5543" y="1875"/>
                  <a:ext cx="5" cy="8"/>
                </a:xfrm>
                <a:custGeom>
                  <a:avLst/>
                  <a:gdLst>
                    <a:gd name="T0" fmla="*/ 2 w 5"/>
                    <a:gd name="T1" fmla="*/ 5 h 8"/>
                    <a:gd name="T2" fmla="*/ 5 w 5"/>
                    <a:gd name="T3" fmla="*/ 5 h 8"/>
                    <a:gd name="T4" fmla="*/ 5 w 5"/>
                    <a:gd name="T5" fmla="*/ 5 h 8"/>
                    <a:gd name="T6" fmla="*/ 2 w 5"/>
                    <a:gd name="T7" fmla="*/ 0 h 8"/>
                    <a:gd name="T8" fmla="*/ 0 w 5"/>
                    <a:gd name="T9" fmla="*/ 2 h 8"/>
                    <a:gd name="T10" fmla="*/ 0 w 5"/>
                    <a:gd name="T11" fmla="*/ 8 h 8"/>
                    <a:gd name="T12" fmla="*/ 0 w 5"/>
                    <a:gd name="T13" fmla="*/ 5 h 8"/>
                    <a:gd name="T14" fmla="*/ 2 w 5"/>
                    <a:gd name="T15" fmla="*/ 8 h 8"/>
                    <a:gd name="T16" fmla="*/ 0 w 5"/>
                    <a:gd name="T17" fmla="*/ 5 h 8"/>
                    <a:gd name="T18" fmla="*/ 0 w 5"/>
                    <a:gd name="T19" fmla="*/ 8 h 8"/>
                    <a:gd name="T20" fmla="*/ 2 w 5"/>
                    <a:gd name="T21" fmla="*/ 8 h 8"/>
                    <a:gd name="T22" fmla="*/ 2 w 5"/>
                    <a:gd name="T23" fmla="*/ 5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"/>
                    <a:gd name="T37" fmla="*/ 0 h 8"/>
                    <a:gd name="T38" fmla="*/ 5 w 5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" h="8">
                      <a:moveTo>
                        <a:pt x="2" y="5"/>
                      </a:moveTo>
                      <a:lnTo>
                        <a:pt x="5" y="5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8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91" name="Freeform 1005"/>
                <p:cNvSpPr>
                  <a:spLocks noChangeAspect="1"/>
                </p:cNvSpPr>
                <p:nvPr/>
              </p:nvSpPr>
              <p:spPr bwMode="auto">
                <a:xfrm>
                  <a:off x="5545" y="1880"/>
                  <a:ext cx="11" cy="3"/>
                </a:xfrm>
                <a:custGeom>
                  <a:avLst/>
                  <a:gdLst>
                    <a:gd name="T0" fmla="*/ 8 w 11"/>
                    <a:gd name="T1" fmla="*/ 0 h 3"/>
                    <a:gd name="T2" fmla="*/ 8 w 11"/>
                    <a:gd name="T3" fmla="*/ 0 h 3"/>
                    <a:gd name="T4" fmla="*/ 3 w 11"/>
                    <a:gd name="T5" fmla="*/ 0 h 3"/>
                    <a:gd name="T6" fmla="*/ 0 w 11"/>
                    <a:gd name="T7" fmla="*/ 0 h 3"/>
                    <a:gd name="T8" fmla="*/ 0 w 11"/>
                    <a:gd name="T9" fmla="*/ 3 h 3"/>
                    <a:gd name="T10" fmla="*/ 3 w 11"/>
                    <a:gd name="T11" fmla="*/ 3 h 3"/>
                    <a:gd name="T12" fmla="*/ 11 w 11"/>
                    <a:gd name="T13" fmla="*/ 3 h 3"/>
                    <a:gd name="T14" fmla="*/ 11 w 11"/>
                    <a:gd name="T15" fmla="*/ 3 h 3"/>
                    <a:gd name="T16" fmla="*/ 8 w 11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"/>
                    <a:gd name="T29" fmla="*/ 11 w 11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11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92" name="Freeform 1006"/>
                <p:cNvSpPr>
                  <a:spLocks noChangeAspect="1"/>
                </p:cNvSpPr>
                <p:nvPr/>
              </p:nvSpPr>
              <p:spPr bwMode="auto">
                <a:xfrm>
                  <a:off x="5553" y="1864"/>
                  <a:ext cx="5" cy="19"/>
                </a:xfrm>
                <a:custGeom>
                  <a:avLst/>
                  <a:gdLst>
                    <a:gd name="T0" fmla="*/ 3 w 5"/>
                    <a:gd name="T1" fmla="*/ 3 h 19"/>
                    <a:gd name="T2" fmla="*/ 3 w 5"/>
                    <a:gd name="T3" fmla="*/ 3 h 19"/>
                    <a:gd name="T4" fmla="*/ 3 w 5"/>
                    <a:gd name="T5" fmla="*/ 11 h 19"/>
                    <a:gd name="T6" fmla="*/ 0 w 5"/>
                    <a:gd name="T7" fmla="*/ 16 h 19"/>
                    <a:gd name="T8" fmla="*/ 3 w 5"/>
                    <a:gd name="T9" fmla="*/ 19 h 19"/>
                    <a:gd name="T10" fmla="*/ 5 w 5"/>
                    <a:gd name="T11" fmla="*/ 11 h 19"/>
                    <a:gd name="T12" fmla="*/ 5 w 5"/>
                    <a:gd name="T13" fmla="*/ 0 h 19"/>
                    <a:gd name="T14" fmla="*/ 5 w 5"/>
                    <a:gd name="T15" fmla="*/ 0 h 19"/>
                    <a:gd name="T16" fmla="*/ 3 w 5"/>
                    <a:gd name="T17" fmla="*/ 3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9"/>
                    <a:gd name="T29" fmla="*/ 5 w 5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9">
                      <a:moveTo>
                        <a:pt x="3" y="3"/>
                      </a:moveTo>
                      <a:lnTo>
                        <a:pt x="3" y="3"/>
                      </a:lnTo>
                      <a:lnTo>
                        <a:pt x="3" y="11"/>
                      </a:lnTo>
                      <a:lnTo>
                        <a:pt x="0" y="16"/>
                      </a:lnTo>
                      <a:lnTo>
                        <a:pt x="3" y="19"/>
                      </a:lnTo>
                      <a:lnTo>
                        <a:pt x="5" y="11"/>
                      </a:lnTo>
                      <a:lnTo>
                        <a:pt x="5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93" name="Freeform 1007"/>
                <p:cNvSpPr>
                  <a:spLocks noChangeAspect="1"/>
                </p:cNvSpPr>
                <p:nvPr/>
              </p:nvSpPr>
              <p:spPr bwMode="auto">
                <a:xfrm>
                  <a:off x="5545" y="1864"/>
                  <a:ext cx="13" cy="8"/>
                </a:xfrm>
                <a:custGeom>
                  <a:avLst/>
                  <a:gdLst>
                    <a:gd name="T0" fmla="*/ 3 w 13"/>
                    <a:gd name="T1" fmla="*/ 8 h 8"/>
                    <a:gd name="T2" fmla="*/ 3 w 13"/>
                    <a:gd name="T3" fmla="*/ 8 h 8"/>
                    <a:gd name="T4" fmla="*/ 6 w 13"/>
                    <a:gd name="T5" fmla="*/ 6 h 8"/>
                    <a:gd name="T6" fmla="*/ 11 w 13"/>
                    <a:gd name="T7" fmla="*/ 3 h 8"/>
                    <a:gd name="T8" fmla="*/ 13 w 13"/>
                    <a:gd name="T9" fmla="*/ 0 h 8"/>
                    <a:gd name="T10" fmla="*/ 6 w 13"/>
                    <a:gd name="T11" fmla="*/ 0 h 8"/>
                    <a:gd name="T12" fmla="*/ 0 w 13"/>
                    <a:gd name="T13" fmla="*/ 6 h 8"/>
                    <a:gd name="T14" fmla="*/ 0 w 13"/>
                    <a:gd name="T15" fmla="*/ 6 h 8"/>
                    <a:gd name="T16" fmla="*/ 3 w 13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8"/>
                    <a:gd name="T29" fmla="*/ 13 w 13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8">
                      <a:moveTo>
                        <a:pt x="3" y="8"/>
                      </a:moveTo>
                      <a:lnTo>
                        <a:pt x="3" y="8"/>
                      </a:lnTo>
                      <a:lnTo>
                        <a:pt x="6" y="6"/>
                      </a:lnTo>
                      <a:lnTo>
                        <a:pt x="11" y="3"/>
                      </a:lnTo>
                      <a:lnTo>
                        <a:pt x="13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94" name="Freeform 1008"/>
                <p:cNvSpPr>
                  <a:spLocks noChangeAspect="1"/>
                </p:cNvSpPr>
                <p:nvPr/>
              </p:nvSpPr>
              <p:spPr bwMode="auto">
                <a:xfrm>
                  <a:off x="5483" y="1846"/>
                  <a:ext cx="23" cy="34"/>
                </a:xfrm>
                <a:custGeom>
                  <a:avLst/>
                  <a:gdLst>
                    <a:gd name="T0" fmla="*/ 23 w 23"/>
                    <a:gd name="T1" fmla="*/ 34 h 34"/>
                    <a:gd name="T2" fmla="*/ 15 w 23"/>
                    <a:gd name="T3" fmla="*/ 34 h 34"/>
                    <a:gd name="T4" fmla="*/ 0 w 23"/>
                    <a:gd name="T5" fmla="*/ 34 h 34"/>
                    <a:gd name="T6" fmla="*/ 0 w 23"/>
                    <a:gd name="T7" fmla="*/ 18 h 34"/>
                    <a:gd name="T8" fmla="*/ 5 w 23"/>
                    <a:gd name="T9" fmla="*/ 3 h 34"/>
                    <a:gd name="T10" fmla="*/ 5 w 23"/>
                    <a:gd name="T11" fmla="*/ 3 h 34"/>
                    <a:gd name="T12" fmla="*/ 10 w 23"/>
                    <a:gd name="T13" fmla="*/ 0 h 34"/>
                    <a:gd name="T14" fmla="*/ 18 w 23"/>
                    <a:gd name="T15" fmla="*/ 16 h 34"/>
                    <a:gd name="T16" fmla="*/ 23 w 23"/>
                    <a:gd name="T17" fmla="*/ 34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3"/>
                    <a:gd name="T28" fmla="*/ 0 h 34"/>
                    <a:gd name="T29" fmla="*/ 23 w 23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3" h="34">
                      <a:moveTo>
                        <a:pt x="23" y="34"/>
                      </a:moveTo>
                      <a:lnTo>
                        <a:pt x="15" y="34"/>
                      </a:lnTo>
                      <a:lnTo>
                        <a:pt x="0" y="34"/>
                      </a:lnTo>
                      <a:lnTo>
                        <a:pt x="0" y="18"/>
                      </a:lnTo>
                      <a:lnTo>
                        <a:pt x="5" y="3"/>
                      </a:lnTo>
                      <a:lnTo>
                        <a:pt x="10" y="0"/>
                      </a:lnTo>
                      <a:lnTo>
                        <a:pt x="18" y="16"/>
                      </a:lnTo>
                      <a:lnTo>
                        <a:pt x="23" y="34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95" name="Freeform 1009"/>
                <p:cNvSpPr>
                  <a:spLocks noChangeAspect="1"/>
                </p:cNvSpPr>
                <p:nvPr/>
              </p:nvSpPr>
              <p:spPr bwMode="auto">
                <a:xfrm>
                  <a:off x="5483" y="1877"/>
                  <a:ext cx="26" cy="6"/>
                </a:xfrm>
                <a:custGeom>
                  <a:avLst/>
                  <a:gdLst>
                    <a:gd name="T0" fmla="*/ 0 w 26"/>
                    <a:gd name="T1" fmla="*/ 6 h 6"/>
                    <a:gd name="T2" fmla="*/ 0 w 26"/>
                    <a:gd name="T3" fmla="*/ 6 h 6"/>
                    <a:gd name="T4" fmla="*/ 15 w 26"/>
                    <a:gd name="T5" fmla="*/ 6 h 6"/>
                    <a:gd name="T6" fmla="*/ 26 w 26"/>
                    <a:gd name="T7" fmla="*/ 3 h 6"/>
                    <a:gd name="T8" fmla="*/ 23 w 26"/>
                    <a:gd name="T9" fmla="*/ 0 h 6"/>
                    <a:gd name="T10" fmla="*/ 15 w 26"/>
                    <a:gd name="T11" fmla="*/ 3 h 6"/>
                    <a:gd name="T12" fmla="*/ 2 w 26"/>
                    <a:gd name="T13" fmla="*/ 3 h 6"/>
                    <a:gd name="T14" fmla="*/ 2 w 26"/>
                    <a:gd name="T15" fmla="*/ 3 h 6"/>
                    <a:gd name="T16" fmla="*/ 0 w 26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6"/>
                    <a:gd name="T29" fmla="*/ 26 w 26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5" y="6"/>
                      </a:lnTo>
                      <a:lnTo>
                        <a:pt x="26" y="3"/>
                      </a:lnTo>
                      <a:lnTo>
                        <a:pt x="23" y="0"/>
                      </a:lnTo>
                      <a:lnTo>
                        <a:pt x="15" y="3"/>
                      </a:lnTo>
                      <a:lnTo>
                        <a:pt x="2" y="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96" name="Freeform 1010"/>
                <p:cNvSpPr>
                  <a:spLocks noChangeAspect="1"/>
                </p:cNvSpPr>
                <p:nvPr/>
              </p:nvSpPr>
              <p:spPr bwMode="auto">
                <a:xfrm>
                  <a:off x="5480" y="1846"/>
                  <a:ext cx="8" cy="37"/>
                </a:xfrm>
                <a:custGeom>
                  <a:avLst/>
                  <a:gdLst>
                    <a:gd name="T0" fmla="*/ 5 w 8"/>
                    <a:gd name="T1" fmla="*/ 0 h 37"/>
                    <a:gd name="T2" fmla="*/ 5 w 8"/>
                    <a:gd name="T3" fmla="*/ 3 h 37"/>
                    <a:gd name="T4" fmla="*/ 0 w 8"/>
                    <a:gd name="T5" fmla="*/ 18 h 37"/>
                    <a:gd name="T6" fmla="*/ 3 w 8"/>
                    <a:gd name="T7" fmla="*/ 37 h 37"/>
                    <a:gd name="T8" fmla="*/ 5 w 8"/>
                    <a:gd name="T9" fmla="*/ 34 h 37"/>
                    <a:gd name="T10" fmla="*/ 5 w 8"/>
                    <a:gd name="T11" fmla="*/ 18 h 37"/>
                    <a:gd name="T12" fmla="*/ 8 w 8"/>
                    <a:gd name="T13" fmla="*/ 3 h 37"/>
                    <a:gd name="T14" fmla="*/ 8 w 8"/>
                    <a:gd name="T15" fmla="*/ 5 h 37"/>
                    <a:gd name="T16" fmla="*/ 5 w 8"/>
                    <a:gd name="T17" fmla="*/ 0 h 37"/>
                    <a:gd name="T18" fmla="*/ 5 w 8"/>
                    <a:gd name="T19" fmla="*/ 0 h 37"/>
                    <a:gd name="T20" fmla="*/ 5 w 8"/>
                    <a:gd name="T21" fmla="*/ 3 h 37"/>
                    <a:gd name="T22" fmla="*/ 5 w 8"/>
                    <a:gd name="T23" fmla="*/ 0 h 3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37"/>
                    <a:gd name="T38" fmla="*/ 8 w 8"/>
                    <a:gd name="T39" fmla="*/ 37 h 3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37">
                      <a:moveTo>
                        <a:pt x="5" y="0"/>
                      </a:moveTo>
                      <a:lnTo>
                        <a:pt x="5" y="3"/>
                      </a:lnTo>
                      <a:lnTo>
                        <a:pt x="0" y="18"/>
                      </a:lnTo>
                      <a:lnTo>
                        <a:pt x="3" y="37"/>
                      </a:lnTo>
                      <a:lnTo>
                        <a:pt x="5" y="34"/>
                      </a:lnTo>
                      <a:lnTo>
                        <a:pt x="5" y="18"/>
                      </a:lnTo>
                      <a:lnTo>
                        <a:pt x="8" y="3"/>
                      </a:lnTo>
                      <a:lnTo>
                        <a:pt x="8" y="5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97" name="Freeform 1011"/>
                <p:cNvSpPr>
                  <a:spLocks noChangeAspect="1"/>
                </p:cNvSpPr>
                <p:nvPr/>
              </p:nvSpPr>
              <p:spPr bwMode="auto">
                <a:xfrm>
                  <a:off x="5485" y="1844"/>
                  <a:ext cx="8" cy="7"/>
                </a:xfrm>
                <a:custGeom>
                  <a:avLst/>
                  <a:gdLst>
                    <a:gd name="T0" fmla="*/ 6 w 8"/>
                    <a:gd name="T1" fmla="*/ 0 h 7"/>
                    <a:gd name="T2" fmla="*/ 6 w 8"/>
                    <a:gd name="T3" fmla="*/ 0 h 7"/>
                    <a:gd name="T4" fmla="*/ 3 w 8"/>
                    <a:gd name="T5" fmla="*/ 2 h 7"/>
                    <a:gd name="T6" fmla="*/ 0 w 8"/>
                    <a:gd name="T7" fmla="*/ 2 h 7"/>
                    <a:gd name="T8" fmla="*/ 3 w 8"/>
                    <a:gd name="T9" fmla="*/ 7 h 7"/>
                    <a:gd name="T10" fmla="*/ 6 w 8"/>
                    <a:gd name="T11" fmla="*/ 5 h 7"/>
                    <a:gd name="T12" fmla="*/ 8 w 8"/>
                    <a:gd name="T13" fmla="*/ 5 h 7"/>
                    <a:gd name="T14" fmla="*/ 8 w 8"/>
                    <a:gd name="T15" fmla="*/ 5 h 7"/>
                    <a:gd name="T16" fmla="*/ 6 w 8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7"/>
                    <a:gd name="T29" fmla="*/ 8 w 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7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3" y="7"/>
                      </a:lnTo>
                      <a:lnTo>
                        <a:pt x="6" y="5"/>
                      </a:lnTo>
                      <a:lnTo>
                        <a:pt x="8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98" name="Freeform 1012"/>
                <p:cNvSpPr>
                  <a:spLocks noChangeAspect="1"/>
                </p:cNvSpPr>
                <p:nvPr/>
              </p:nvSpPr>
              <p:spPr bwMode="auto">
                <a:xfrm>
                  <a:off x="5491" y="1844"/>
                  <a:ext cx="18" cy="36"/>
                </a:xfrm>
                <a:custGeom>
                  <a:avLst/>
                  <a:gdLst>
                    <a:gd name="T0" fmla="*/ 18 w 18"/>
                    <a:gd name="T1" fmla="*/ 36 h 36"/>
                    <a:gd name="T2" fmla="*/ 18 w 18"/>
                    <a:gd name="T3" fmla="*/ 33 h 36"/>
                    <a:gd name="T4" fmla="*/ 13 w 18"/>
                    <a:gd name="T5" fmla="*/ 18 h 36"/>
                    <a:gd name="T6" fmla="*/ 0 w 18"/>
                    <a:gd name="T7" fmla="*/ 0 h 36"/>
                    <a:gd name="T8" fmla="*/ 2 w 18"/>
                    <a:gd name="T9" fmla="*/ 5 h 36"/>
                    <a:gd name="T10" fmla="*/ 7 w 18"/>
                    <a:gd name="T11" fmla="*/ 18 h 36"/>
                    <a:gd name="T12" fmla="*/ 15 w 18"/>
                    <a:gd name="T13" fmla="*/ 36 h 36"/>
                    <a:gd name="T14" fmla="*/ 15 w 18"/>
                    <a:gd name="T15" fmla="*/ 33 h 36"/>
                    <a:gd name="T16" fmla="*/ 18 w 18"/>
                    <a:gd name="T17" fmla="*/ 36 h 36"/>
                    <a:gd name="T18" fmla="*/ 18 w 18"/>
                    <a:gd name="T19" fmla="*/ 36 h 36"/>
                    <a:gd name="T20" fmla="*/ 18 w 18"/>
                    <a:gd name="T21" fmla="*/ 33 h 36"/>
                    <a:gd name="T22" fmla="*/ 18 w 18"/>
                    <a:gd name="T23" fmla="*/ 36 h 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8"/>
                    <a:gd name="T37" fmla="*/ 0 h 36"/>
                    <a:gd name="T38" fmla="*/ 18 w 18"/>
                    <a:gd name="T39" fmla="*/ 36 h 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8" h="36">
                      <a:moveTo>
                        <a:pt x="18" y="36"/>
                      </a:moveTo>
                      <a:lnTo>
                        <a:pt x="18" y="33"/>
                      </a:lnTo>
                      <a:lnTo>
                        <a:pt x="13" y="18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7" y="18"/>
                      </a:lnTo>
                      <a:lnTo>
                        <a:pt x="15" y="36"/>
                      </a:lnTo>
                      <a:lnTo>
                        <a:pt x="15" y="33"/>
                      </a:lnTo>
                      <a:lnTo>
                        <a:pt x="18" y="36"/>
                      </a:lnTo>
                      <a:lnTo>
                        <a:pt x="18" y="33"/>
                      </a:lnTo>
                      <a:lnTo>
                        <a:pt x="18" y="3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99" name="Freeform 1013"/>
                <p:cNvSpPr>
                  <a:spLocks noChangeAspect="1"/>
                </p:cNvSpPr>
                <p:nvPr/>
              </p:nvSpPr>
              <p:spPr bwMode="auto">
                <a:xfrm>
                  <a:off x="5506" y="1877"/>
                  <a:ext cx="55" cy="40"/>
                </a:xfrm>
                <a:custGeom>
                  <a:avLst/>
                  <a:gdLst>
                    <a:gd name="T0" fmla="*/ 8 w 55"/>
                    <a:gd name="T1" fmla="*/ 40 h 40"/>
                    <a:gd name="T2" fmla="*/ 5 w 55"/>
                    <a:gd name="T3" fmla="*/ 24 h 40"/>
                    <a:gd name="T4" fmla="*/ 0 w 55"/>
                    <a:gd name="T5" fmla="*/ 6 h 40"/>
                    <a:gd name="T6" fmla="*/ 11 w 55"/>
                    <a:gd name="T7" fmla="*/ 8 h 40"/>
                    <a:gd name="T8" fmla="*/ 16 w 55"/>
                    <a:gd name="T9" fmla="*/ 6 h 40"/>
                    <a:gd name="T10" fmla="*/ 21 w 55"/>
                    <a:gd name="T11" fmla="*/ 3 h 40"/>
                    <a:gd name="T12" fmla="*/ 26 w 55"/>
                    <a:gd name="T13" fmla="*/ 0 h 40"/>
                    <a:gd name="T14" fmla="*/ 29 w 55"/>
                    <a:gd name="T15" fmla="*/ 0 h 40"/>
                    <a:gd name="T16" fmla="*/ 32 w 55"/>
                    <a:gd name="T17" fmla="*/ 0 h 40"/>
                    <a:gd name="T18" fmla="*/ 39 w 55"/>
                    <a:gd name="T19" fmla="*/ 3 h 40"/>
                    <a:gd name="T20" fmla="*/ 47 w 55"/>
                    <a:gd name="T21" fmla="*/ 11 h 40"/>
                    <a:gd name="T22" fmla="*/ 55 w 55"/>
                    <a:gd name="T23" fmla="*/ 27 h 40"/>
                    <a:gd name="T24" fmla="*/ 55 w 55"/>
                    <a:gd name="T25" fmla="*/ 34 h 40"/>
                    <a:gd name="T26" fmla="*/ 47 w 55"/>
                    <a:gd name="T27" fmla="*/ 34 h 40"/>
                    <a:gd name="T28" fmla="*/ 32 w 55"/>
                    <a:gd name="T29" fmla="*/ 32 h 40"/>
                    <a:gd name="T30" fmla="*/ 24 w 55"/>
                    <a:gd name="T31" fmla="*/ 32 h 40"/>
                    <a:gd name="T32" fmla="*/ 16 w 55"/>
                    <a:gd name="T33" fmla="*/ 32 h 40"/>
                    <a:gd name="T34" fmla="*/ 11 w 55"/>
                    <a:gd name="T35" fmla="*/ 34 h 40"/>
                    <a:gd name="T36" fmla="*/ 8 w 55"/>
                    <a:gd name="T37" fmla="*/ 40 h 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"/>
                    <a:gd name="T58" fmla="*/ 0 h 40"/>
                    <a:gd name="T59" fmla="*/ 55 w 55"/>
                    <a:gd name="T60" fmla="*/ 40 h 4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" h="40">
                      <a:moveTo>
                        <a:pt x="8" y="40"/>
                      </a:moveTo>
                      <a:lnTo>
                        <a:pt x="5" y="24"/>
                      </a:lnTo>
                      <a:lnTo>
                        <a:pt x="0" y="6"/>
                      </a:lnTo>
                      <a:lnTo>
                        <a:pt x="11" y="8"/>
                      </a:lnTo>
                      <a:lnTo>
                        <a:pt x="16" y="6"/>
                      </a:lnTo>
                      <a:lnTo>
                        <a:pt x="21" y="3"/>
                      </a:lnTo>
                      <a:lnTo>
                        <a:pt x="26" y="0"/>
                      </a:lnTo>
                      <a:lnTo>
                        <a:pt x="29" y="0"/>
                      </a:lnTo>
                      <a:lnTo>
                        <a:pt x="32" y="0"/>
                      </a:lnTo>
                      <a:lnTo>
                        <a:pt x="39" y="3"/>
                      </a:lnTo>
                      <a:lnTo>
                        <a:pt x="47" y="11"/>
                      </a:lnTo>
                      <a:lnTo>
                        <a:pt x="55" y="27"/>
                      </a:lnTo>
                      <a:lnTo>
                        <a:pt x="55" y="34"/>
                      </a:lnTo>
                      <a:lnTo>
                        <a:pt x="47" y="34"/>
                      </a:lnTo>
                      <a:lnTo>
                        <a:pt x="32" y="32"/>
                      </a:lnTo>
                      <a:lnTo>
                        <a:pt x="24" y="32"/>
                      </a:lnTo>
                      <a:lnTo>
                        <a:pt x="16" y="32"/>
                      </a:lnTo>
                      <a:lnTo>
                        <a:pt x="11" y="34"/>
                      </a:lnTo>
                      <a:lnTo>
                        <a:pt x="8" y="40"/>
                      </a:lnTo>
                      <a:close/>
                    </a:path>
                  </a:pathLst>
                </a:custGeom>
                <a:solidFill>
                  <a:srgbClr val="4176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00" name="Freeform 1014"/>
                <p:cNvSpPr>
                  <a:spLocks noChangeAspect="1"/>
                </p:cNvSpPr>
                <p:nvPr/>
              </p:nvSpPr>
              <p:spPr bwMode="auto">
                <a:xfrm>
                  <a:off x="5506" y="1883"/>
                  <a:ext cx="8" cy="34"/>
                </a:xfrm>
                <a:custGeom>
                  <a:avLst/>
                  <a:gdLst>
                    <a:gd name="T0" fmla="*/ 0 w 8"/>
                    <a:gd name="T1" fmla="*/ 0 h 34"/>
                    <a:gd name="T2" fmla="*/ 0 w 8"/>
                    <a:gd name="T3" fmla="*/ 2 h 34"/>
                    <a:gd name="T4" fmla="*/ 5 w 8"/>
                    <a:gd name="T5" fmla="*/ 18 h 34"/>
                    <a:gd name="T6" fmla="*/ 5 w 8"/>
                    <a:gd name="T7" fmla="*/ 34 h 34"/>
                    <a:gd name="T8" fmla="*/ 8 w 8"/>
                    <a:gd name="T9" fmla="*/ 34 h 34"/>
                    <a:gd name="T10" fmla="*/ 8 w 8"/>
                    <a:gd name="T11" fmla="*/ 18 h 34"/>
                    <a:gd name="T12" fmla="*/ 0 w 8"/>
                    <a:gd name="T13" fmla="*/ 0 h 34"/>
                    <a:gd name="T14" fmla="*/ 0 w 8"/>
                    <a:gd name="T15" fmla="*/ 2 h 34"/>
                    <a:gd name="T16" fmla="*/ 0 w 8"/>
                    <a:gd name="T17" fmla="*/ 0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34"/>
                    <a:gd name="T29" fmla="*/ 8 w 8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3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5" y="18"/>
                      </a:lnTo>
                      <a:lnTo>
                        <a:pt x="5" y="34"/>
                      </a:lnTo>
                      <a:lnTo>
                        <a:pt x="8" y="34"/>
                      </a:lnTo>
                      <a:lnTo>
                        <a:pt x="8" y="18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01" name="Freeform 1015"/>
                <p:cNvSpPr>
                  <a:spLocks noChangeAspect="1"/>
                </p:cNvSpPr>
                <p:nvPr/>
              </p:nvSpPr>
              <p:spPr bwMode="auto">
                <a:xfrm>
                  <a:off x="5506" y="1875"/>
                  <a:ext cx="47" cy="16"/>
                </a:xfrm>
                <a:custGeom>
                  <a:avLst/>
                  <a:gdLst>
                    <a:gd name="T0" fmla="*/ 47 w 47"/>
                    <a:gd name="T1" fmla="*/ 13 h 16"/>
                    <a:gd name="T2" fmla="*/ 47 w 47"/>
                    <a:gd name="T3" fmla="*/ 13 h 16"/>
                    <a:gd name="T4" fmla="*/ 39 w 47"/>
                    <a:gd name="T5" fmla="*/ 5 h 16"/>
                    <a:gd name="T6" fmla="*/ 34 w 47"/>
                    <a:gd name="T7" fmla="*/ 0 h 16"/>
                    <a:gd name="T8" fmla="*/ 29 w 47"/>
                    <a:gd name="T9" fmla="*/ 0 h 16"/>
                    <a:gd name="T10" fmla="*/ 24 w 47"/>
                    <a:gd name="T11" fmla="*/ 2 h 16"/>
                    <a:gd name="T12" fmla="*/ 21 w 47"/>
                    <a:gd name="T13" fmla="*/ 5 h 16"/>
                    <a:gd name="T14" fmla="*/ 16 w 47"/>
                    <a:gd name="T15" fmla="*/ 8 h 16"/>
                    <a:gd name="T16" fmla="*/ 11 w 47"/>
                    <a:gd name="T17" fmla="*/ 8 h 16"/>
                    <a:gd name="T18" fmla="*/ 0 w 47"/>
                    <a:gd name="T19" fmla="*/ 8 h 16"/>
                    <a:gd name="T20" fmla="*/ 0 w 47"/>
                    <a:gd name="T21" fmla="*/ 10 h 16"/>
                    <a:gd name="T22" fmla="*/ 11 w 47"/>
                    <a:gd name="T23" fmla="*/ 13 h 16"/>
                    <a:gd name="T24" fmla="*/ 18 w 47"/>
                    <a:gd name="T25" fmla="*/ 10 h 16"/>
                    <a:gd name="T26" fmla="*/ 24 w 47"/>
                    <a:gd name="T27" fmla="*/ 8 h 16"/>
                    <a:gd name="T28" fmla="*/ 26 w 47"/>
                    <a:gd name="T29" fmla="*/ 5 h 16"/>
                    <a:gd name="T30" fmla="*/ 29 w 47"/>
                    <a:gd name="T31" fmla="*/ 5 h 16"/>
                    <a:gd name="T32" fmla="*/ 32 w 47"/>
                    <a:gd name="T33" fmla="*/ 5 h 16"/>
                    <a:gd name="T34" fmla="*/ 37 w 47"/>
                    <a:gd name="T35" fmla="*/ 8 h 16"/>
                    <a:gd name="T36" fmla="*/ 45 w 47"/>
                    <a:gd name="T37" fmla="*/ 16 h 16"/>
                    <a:gd name="T38" fmla="*/ 45 w 47"/>
                    <a:gd name="T39" fmla="*/ 16 h 16"/>
                    <a:gd name="T40" fmla="*/ 47 w 47"/>
                    <a:gd name="T41" fmla="*/ 13 h 1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7"/>
                    <a:gd name="T64" fmla="*/ 0 h 16"/>
                    <a:gd name="T65" fmla="*/ 47 w 47"/>
                    <a:gd name="T66" fmla="*/ 16 h 1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7" h="16">
                      <a:moveTo>
                        <a:pt x="47" y="13"/>
                      </a:moveTo>
                      <a:lnTo>
                        <a:pt x="47" y="13"/>
                      </a:lnTo>
                      <a:lnTo>
                        <a:pt x="39" y="5"/>
                      </a:ln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4" y="2"/>
                      </a:lnTo>
                      <a:lnTo>
                        <a:pt x="21" y="5"/>
                      </a:lnTo>
                      <a:lnTo>
                        <a:pt x="16" y="8"/>
                      </a:lnTo>
                      <a:lnTo>
                        <a:pt x="11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11" y="13"/>
                      </a:lnTo>
                      <a:lnTo>
                        <a:pt x="18" y="10"/>
                      </a:lnTo>
                      <a:lnTo>
                        <a:pt x="24" y="8"/>
                      </a:lnTo>
                      <a:lnTo>
                        <a:pt x="26" y="5"/>
                      </a:lnTo>
                      <a:lnTo>
                        <a:pt x="29" y="5"/>
                      </a:lnTo>
                      <a:lnTo>
                        <a:pt x="32" y="5"/>
                      </a:lnTo>
                      <a:lnTo>
                        <a:pt x="37" y="8"/>
                      </a:lnTo>
                      <a:lnTo>
                        <a:pt x="45" y="16"/>
                      </a:lnTo>
                      <a:lnTo>
                        <a:pt x="47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02" name="Freeform 1016"/>
                <p:cNvSpPr>
                  <a:spLocks noChangeAspect="1"/>
                </p:cNvSpPr>
                <p:nvPr/>
              </p:nvSpPr>
              <p:spPr bwMode="auto">
                <a:xfrm>
                  <a:off x="5551" y="1888"/>
                  <a:ext cx="13" cy="26"/>
                </a:xfrm>
                <a:custGeom>
                  <a:avLst/>
                  <a:gdLst>
                    <a:gd name="T0" fmla="*/ 10 w 13"/>
                    <a:gd name="T1" fmla="*/ 26 h 26"/>
                    <a:gd name="T2" fmla="*/ 13 w 13"/>
                    <a:gd name="T3" fmla="*/ 23 h 26"/>
                    <a:gd name="T4" fmla="*/ 10 w 13"/>
                    <a:gd name="T5" fmla="*/ 16 h 26"/>
                    <a:gd name="T6" fmla="*/ 2 w 13"/>
                    <a:gd name="T7" fmla="*/ 0 h 26"/>
                    <a:gd name="T8" fmla="*/ 0 w 13"/>
                    <a:gd name="T9" fmla="*/ 3 h 26"/>
                    <a:gd name="T10" fmla="*/ 7 w 13"/>
                    <a:gd name="T11" fmla="*/ 16 h 26"/>
                    <a:gd name="T12" fmla="*/ 7 w 13"/>
                    <a:gd name="T13" fmla="*/ 23 h 26"/>
                    <a:gd name="T14" fmla="*/ 10 w 13"/>
                    <a:gd name="T15" fmla="*/ 21 h 26"/>
                    <a:gd name="T16" fmla="*/ 10 w 13"/>
                    <a:gd name="T17" fmla="*/ 26 h 26"/>
                    <a:gd name="T18" fmla="*/ 10 w 13"/>
                    <a:gd name="T19" fmla="*/ 26 h 26"/>
                    <a:gd name="T20" fmla="*/ 13 w 13"/>
                    <a:gd name="T21" fmla="*/ 23 h 26"/>
                    <a:gd name="T22" fmla="*/ 10 w 13"/>
                    <a:gd name="T23" fmla="*/ 26 h 2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26"/>
                    <a:gd name="T38" fmla="*/ 13 w 13"/>
                    <a:gd name="T39" fmla="*/ 26 h 2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26">
                      <a:moveTo>
                        <a:pt x="10" y="26"/>
                      </a:moveTo>
                      <a:lnTo>
                        <a:pt x="13" y="23"/>
                      </a:lnTo>
                      <a:lnTo>
                        <a:pt x="10" y="16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7" y="16"/>
                      </a:lnTo>
                      <a:lnTo>
                        <a:pt x="7" y="23"/>
                      </a:lnTo>
                      <a:lnTo>
                        <a:pt x="10" y="21"/>
                      </a:lnTo>
                      <a:lnTo>
                        <a:pt x="10" y="26"/>
                      </a:lnTo>
                      <a:lnTo>
                        <a:pt x="13" y="23"/>
                      </a:lnTo>
                      <a:lnTo>
                        <a:pt x="10" y="2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03" name="Freeform 1017"/>
                <p:cNvSpPr>
                  <a:spLocks noChangeAspect="1"/>
                </p:cNvSpPr>
                <p:nvPr/>
              </p:nvSpPr>
              <p:spPr bwMode="auto">
                <a:xfrm>
                  <a:off x="5511" y="1906"/>
                  <a:ext cx="50" cy="11"/>
                </a:xfrm>
                <a:custGeom>
                  <a:avLst/>
                  <a:gdLst>
                    <a:gd name="T0" fmla="*/ 0 w 50"/>
                    <a:gd name="T1" fmla="*/ 11 h 11"/>
                    <a:gd name="T2" fmla="*/ 3 w 50"/>
                    <a:gd name="T3" fmla="*/ 11 h 11"/>
                    <a:gd name="T4" fmla="*/ 6 w 50"/>
                    <a:gd name="T5" fmla="*/ 8 h 11"/>
                    <a:gd name="T6" fmla="*/ 11 w 50"/>
                    <a:gd name="T7" fmla="*/ 5 h 11"/>
                    <a:gd name="T8" fmla="*/ 19 w 50"/>
                    <a:gd name="T9" fmla="*/ 5 h 11"/>
                    <a:gd name="T10" fmla="*/ 27 w 50"/>
                    <a:gd name="T11" fmla="*/ 5 h 11"/>
                    <a:gd name="T12" fmla="*/ 42 w 50"/>
                    <a:gd name="T13" fmla="*/ 5 h 11"/>
                    <a:gd name="T14" fmla="*/ 50 w 50"/>
                    <a:gd name="T15" fmla="*/ 8 h 11"/>
                    <a:gd name="T16" fmla="*/ 50 w 50"/>
                    <a:gd name="T17" fmla="*/ 3 h 11"/>
                    <a:gd name="T18" fmla="*/ 42 w 50"/>
                    <a:gd name="T19" fmla="*/ 3 h 11"/>
                    <a:gd name="T20" fmla="*/ 27 w 50"/>
                    <a:gd name="T21" fmla="*/ 0 h 11"/>
                    <a:gd name="T22" fmla="*/ 16 w 50"/>
                    <a:gd name="T23" fmla="*/ 0 h 11"/>
                    <a:gd name="T24" fmla="*/ 8 w 50"/>
                    <a:gd name="T25" fmla="*/ 3 h 11"/>
                    <a:gd name="T26" fmla="*/ 3 w 50"/>
                    <a:gd name="T27" fmla="*/ 5 h 11"/>
                    <a:gd name="T28" fmla="*/ 0 w 50"/>
                    <a:gd name="T29" fmla="*/ 11 h 11"/>
                    <a:gd name="T30" fmla="*/ 3 w 50"/>
                    <a:gd name="T31" fmla="*/ 11 h 11"/>
                    <a:gd name="T32" fmla="*/ 0 w 50"/>
                    <a:gd name="T33" fmla="*/ 11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0"/>
                    <a:gd name="T52" fmla="*/ 0 h 11"/>
                    <a:gd name="T53" fmla="*/ 50 w 50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0" h="11">
                      <a:moveTo>
                        <a:pt x="0" y="11"/>
                      </a:move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11" y="5"/>
                      </a:lnTo>
                      <a:lnTo>
                        <a:pt x="19" y="5"/>
                      </a:lnTo>
                      <a:lnTo>
                        <a:pt x="27" y="5"/>
                      </a:lnTo>
                      <a:lnTo>
                        <a:pt x="42" y="5"/>
                      </a:lnTo>
                      <a:lnTo>
                        <a:pt x="50" y="8"/>
                      </a:lnTo>
                      <a:lnTo>
                        <a:pt x="50" y="3"/>
                      </a:lnTo>
                      <a:lnTo>
                        <a:pt x="42" y="3"/>
                      </a:lnTo>
                      <a:lnTo>
                        <a:pt x="27" y="0"/>
                      </a:lnTo>
                      <a:lnTo>
                        <a:pt x="16" y="0"/>
                      </a:lnTo>
                      <a:lnTo>
                        <a:pt x="8" y="3"/>
                      </a:lnTo>
                      <a:lnTo>
                        <a:pt x="3" y="5"/>
                      </a:lnTo>
                      <a:lnTo>
                        <a:pt x="0" y="11"/>
                      </a:lnTo>
                      <a:lnTo>
                        <a:pt x="3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04" name="Freeform 1018"/>
                <p:cNvSpPr>
                  <a:spLocks noChangeAspect="1"/>
                </p:cNvSpPr>
                <p:nvPr/>
              </p:nvSpPr>
              <p:spPr bwMode="auto">
                <a:xfrm>
                  <a:off x="5472" y="1919"/>
                  <a:ext cx="5" cy="19"/>
                </a:xfrm>
                <a:custGeom>
                  <a:avLst/>
                  <a:gdLst>
                    <a:gd name="T0" fmla="*/ 0 w 5"/>
                    <a:gd name="T1" fmla="*/ 19 h 19"/>
                    <a:gd name="T2" fmla="*/ 3 w 5"/>
                    <a:gd name="T3" fmla="*/ 13 h 19"/>
                    <a:gd name="T4" fmla="*/ 5 w 5"/>
                    <a:gd name="T5" fmla="*/ 0 h 19"/>
                    <a:gd name="T6" fmla="*/ 3 w 5"/>
                    <a:gd name="T7" fmla="*/ 5 h 19"/>
                    <a:gd name="T8" fmla="*/ 0 w 5"/>
                    <a:gd name="T9" fmla="*/ 19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9"/>
                    <a:gd name="T17" fmla="*/ 5 w 5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9">
                      <a:moveTo>
                        <a:pt x="0" y="19"/>
                      </a:moveTo>
                      <a:lnTo>
                        <a:pt x="3" y="13"/>
                      </a:lnTo>
                      <a:lnTo>
                        <a:pt x="5" y="0"/>
                      </a:lnTo>
                      <a:lnTo>
                        <a:pt x="3" y="5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05" name="Freeform 1019"/>
                <p:cNvSpPr>
                  <a:spLocks noChangeAspect="1"/>
                </p:cNvSpPr>
                <p:nvPr/>
              </p:nvSpPr>
              <p:spPr bwMode="auto">
                <a:xfrm>
                  <a:off x="5470" y="1919"/>
                  <a:ext cx="10" cy="19"/>
                </a:xfrm>
                <a:custGeom>
                  <a:avLst/>
                  <a:gdLst>
                    <a:gd name="T0" fmla="*/ 5 w 10"/>
                    <a:gd name="T1" fmla="*/ 0 h 19"/>
                    <a:gd name="T2" fmla="*/ 5 w 10"/>
                    <a:gd name="T3" fmla="*/ 0 h 19"/>
                    <a:gd name="T4" fmla="*/ 2 w 10"/>
                    <a:gd name="T5" fmla="*/ 11 h 19"/>
                    <a:gd name="T6" fmla="*/ 0 w 10"/>
                    <a:gd name="T7" fmla="*/ 19 h 19"/>
                    <a:gd name="T8" fmla="*/ 2 w 10"/>
                    <a:gd name="T9" fmla="*/ 19 h 19"/>
                    <a:gd name="T10" fmla="*/ 7 w 10"/>
                    <a:gd name="T11" fmla="*/ 13 h 19"/>
                    <a:gd name="T12" fmla="*/ 10 w 10"/>
                    <a:gd name="T13" fmla="*/ 0 h 19"/>
                    <a:gd name="T14" fmla="*/ 10 w 10"/>
                    <a:gd name="T15" fmla="*/ 0 h 19"/>
                    <a:gd name="T16" fmla="*/ 5 w 10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19"/>
                    <a:gd name="T29" fmla="*/ 10 w 10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19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2" y="11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7" y="13"/>
                      </a:lnTo>
                      <a:lnTo>
                        <a:pt x="1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06" name="Freeform 1020"/>
                <p:cNvSpPr>
                  <a:spLocks noChangeAspect="1"/>
                </p:cNvSpPr>
                <p:nvPr/>
              </p:nvSpPr>
              <p:spPr bwMode="auto">
                <a:xfrm>
                  <a:off x="5470" y="1919"/>
                  <a:ext cx="10" cy="21"/>
                </a:xfrm>
                <a:custGeom>
                  <a:avLst/>
                  <a:gdLst>
                    <a:gd name="T0" fmla="*/ 0 w 10"/>
                    <a:gd name="T1" fmla="*/ 19 h 21"/>
                    <a:gd name="T2" fmla="*/ 2 w 10"/>
                    <a:gd name="T3" fmla="*/ 21 h 21"/>
                    <a:gd name="T4" fmla="*/ 7 w 10"/>
                    <a:gd name="T5" fmla="*/ 5 h 21"/>
                    <a:gd name="T6" fmla="*/ 5 w 10"/>
                    <a:gd name="T7" fmla="*/ 0 h 21"/>
                    <a:gd name="T8" fmla="*/ 10 w 10"/>
                    <a:gd name="T9" fmla="*/ 0 h 21"/>
                    <a:gd name="T10" fmla="*/ 2 w 10"/>
                    <a:gd name="T11" fmla="*/ 5 h 21"/>
                    <a:gd name="T12" fmla="*/ 0 w 10"/>
                    <a:gd name="T13" fmla="*/ 16 h 21"/>
                    <a:gd name="T14" fmla="*/ 2 w 10"/>
                    <a:gd name="T15" fmla="*/ 19 h 21"/>
                    <a:gd name="T16" fmla="*/ 0 w 10"/>
                    <a:gd name="T17" fmla="*/ 19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21"/>
                    <a:gd name="T29" fmla="*/ 10 w 10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21">
                      <a:moveTo>
                        <a:pt x="0" y="19"/>
                      </a:moveTo>
                      <a:lnTo>
                        <a:pt x="2" y="21"/>
                      </a:lnTo>
                      <a:lnTo>
                        <a:pt x="7" y="5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6"/>
                      </a:lnTo>
                      <a:lnTo>
                        <a:pt x="2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07" name="Freeform 1021"/>
                <p:cNvSpPr>
                  <a:spLocks noChangeAspect="1"/>
                </p:cNvSpPr>
                <p:nvPr/>
              </p:nvSpPr>
              <p:spPr bwMode="auto">
                <a:xfrm>
                  <a:off x="5527" y="1906"/>
                  <a:ext cx="34" cy="11"/>
                </a:xfrm>
                <a:custGeom>
                  <a:avLst/>
                  <a:gdLst>
                    <a:gd name="T0" fmla="*/ 0 w 34"/>
                    <a:gd name="T1" fmla="*/ 3 h 11"/>
                    <a:gd name="T2" fmla="*/ 8 w 34"/>
                    <a:gd name="T3" fmla="*/ 0 h 11"/>
                    <a:gd name="T4" fmla="*/ 18 w 34"/>
                    <a:gd name="T5" fmla="*/ 0 h 11"/>
                    <a:gd name="T6" fmla="*/ 24 w 34"/>
                    <a:gd name="T7" fmla="*/ 5 h 11"/>
                    <a:gd name="T8" fmla="*/ 29 w 34"/>
                    <a:gd name="T9" fmla="*/ 11 h 11"/>
                    <a:gd name="T10" fmla="*/ 31 w 34"/>
                    <a:gd name="T11" fmla="*/ 8 h 11"/>
                    <a:gd name="T12" fmla="*/ 34 w 34"/>
                    <a:gd name="T13" fmla="*/ 5 h 11"/>
                    <a:gd name="T14" fmla="*/ 31 w 34"/>
                    <a:gd name="T15" fmla="*/ 5 h 11"/>
                    <a:gd name="T16" fmla="*/ 26 w 34"/>
                    <a:gd name="T17" fmla="*/ 3 h 11"/>
                    <a:gd name="T18" fmla="*/ 21 w 34"/>
                    <a:gd name="T19" fmla="*/ 0 h 11"/>
                    <a:gd name="T20" fmla="*/ 16 w 34"/>
                    <a:gd name="T21" fmla="*/ 0 h 11"/>
                    <a:gd name="T22" fmla="*/ 8 w 34"/>
                    <a:gd name="T23" fmla="*/ 0 h 11"/>
                    <a:gd name="T24" fmla="*/ 3 w 34"/>
                    <a:gd name="T25" fmla="*/ 3 h 11"/>
                    <a:gd name="T26" fmla="*/ 0 w 34"/>
                    <a:gd name="T27" fmla="*/ 3 h 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4"/>
                    <a:gd name="T43" fmla="*/ 0 h 11"/>
                    <a:gd name="T44" fmla="*/ 34 w 34"/>
                    <a:gd name="T45" fmla="*/ 11 h 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4" h="11">
                      <a:moveTo>
                        <a:pt x="0" y="3"/>
                      </a:moveTo>
                      <a:lnTo>
                        <a:pt x="8" y="0"/>
                      </a:lnTo>
                      <a:lnTo>
                        <a:pt x="18" y="0"/>
                      </a:lnTo>
                      <a:lnTo>
                        <a:pt x="24" y="5"/>
                      </a:lnTo>
                      <a:lnTo>
                        <a:pt x="29" y="11"/>
                      </a:lnTo>
                      <a:lnTo>
                        <a:pt x="31" y="8"/>
                      </a:lnTo>
                      <a:lnTo>
                        <a:pt x="34" y="5"/>
                      </a:lnTo>
                      <a:lnTo>
                        <a:pt x="31" y="5"/>
                      </a:lnTo>
                      <a:lnTo>
                        <a:pt x="26" y="3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08" name="Freeform 1022"/>
                <p:cNvSpPr>
                  <a:spLocks noChangeAspect="1"/>
                </p:cNvSpPr>
                <p:nvPr/>
              </p:nvSpPr>
              <p:spPr bwMode="auto">
                <a:xfrm>
                  <a:off x="5527" y="1904"/>
                  <a:ext cx="18" cy="7"/>
                </a:xfrm>
                <a:custGeom>
                  <a:avLst/>
                  <a:gdLst>
                    <a:gd name="T0" fmla="*/ 18 w 18"/>
                    <a:gd name="T1" fmla="*/ 0 h 7"/>
                    <a:gd name="T2" fmla="*/ 18 w 18"/>
                    <a:gd name="T3" fmla="*/ 0 h 7"/>
                    <a:gd name="T4" fmla="*/ 8 w 18"/>
                    <a:gd name="T5" fmla="*/ 2 h 7"/>
                    <a:gd name="T6" fmla="*/ 0 w 18"/>
                    <a:gd name="T7" fmla="*/ 5 h 7"/>
                    <a:gd name="T8" fmla="*/ 3 w 18"/>
                    <a:gd name="T9" fmla="*/ 7 h 7"/>
                    <a:gd name="T10" fmla="*/ 8 w 18"/>
                    <a:gd name="T11" fmla="*/ 5 h 7"/>
                    <a:gd name="T12" fmla="*/ 18 w 18"/>
                    <a:gd name="T13" fmla="*/ 5 h 7"/>
                    <a:gd name="T14" fmla="*/ 18 w 18"/>
                    <a:gd name="T15" fmla="*/ 5 h 7"/>
                    <a:gd name="T16" fmla="*/ 18 w 18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7"/>
                    <a:gd name="T29" fmla="*/ 18 w 1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7">
                      <a:moveTo>
                        <a:pt x="18" y="0"/>
                      </a:moveTo>
                      <a:lnTo>
                        <a:pt x="18" y="0"/>
                      </a:lnTo>
                      <a:lnTo>
                        <a:pt x="8" y="2"/>
                      </a:lnTo>
                      <a:lnTo>
                        <a:pt x="0" y="5"/>
                      </a:lnTo>
                      <a:lnTo>
                        <a:pt x="3" y="7"/>
                      </a:lnTo>
                      <a:lnTo>
                        <a:pt x="8" y="5"/>
                      </a:lnTo>
                      <a:lnTo>
                        <a:pt x="18" y="5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09" name="Freeform 1023"/>
                <p:cNvSpPr>
                  <a:spLocks noChangeAspect="1"/>
                </p:cNvSpPr>
                <p:nvPr/>
              </p:nvSpPr>
              <p:spPr bwMode="auto">
                <a:xfrm>
                  <a:off x="5545" y="1904"/>
                  <a:ext cx="11" cy="13"/>
                </a:xfrm>
                <a:custGeom>
                  <a:avLst/>
                  <a:gdLst>
                    <a:gd name="T0" fmla="*/ 11 w 11"/>
                    <a:gd name="T1" fmla="*/ 10 h 13"/>
                    <a:gd name="T2" fmla="*/ 11 w 11"/>
                    <a:gd name="T3" fmla="*/ 10 h 13"/>
                    <a:gd name="T4" fmla="*/ 8 w 11"/>
                    <a:gd name="T5" fmla="*/ 5 h 13"/>
                    <a:gd name="T6" fmla="*/ 0 w 11"/>
                    <a:gd name="T7" fmla="*/ 0 h 13"/>
                    <a:gd name="T8" fmla="*/ 0 w 11"/>
                    <a:gd name="T9" fmla="*/ 5 h 13"/>
                    <a:gd name="T10" fmla="*/ 6 w 11"/>
                    <a:gd name="T11" fmla="*/ 7 h 13"/>
                    <a:gd name="T12" fmla="*/ 8 w 11"/>
                    <a:gd name="T13" fmla="*/ 13 h 13"/>
                    <a:gd name="T14" fmla="*/ 8 w 11"/>
                    <a:gd name="T15" fmla="*/ 13 h 13"/>
                    <a:gd name="T16" fmla="*/ 11 w 11"/>
                    <a:gd name="T17" fmla="*/ 1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3"/>
                    <a:gd name="T29" fmla="*/ 11 w 11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3">
                      <a:moveTo>
                        <a:pt x="11" y="10"/>
                      </a:moveTo>
                      <a:lnTo>
                        <a:pt x="11" y="10"/>
                      </a:lnTo>
                      <a:lnTo>
                        <a:pt x="8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6" y="7"/>
                      </a:lnTo>
                      <a:lnTo>
                        <a:pt x="8" y="13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10" name="Freeform 1024"/>
                <p:cNvSpPr>
                  <a:spLocks noChangeAspect="1"/>
                </p:cNvSpPr>
                <p:nvPr/>
              </p:nvSpPr>
              <p:spPr bwMode="auto">
                <a:xfrm>
                  <a:off x="5553" y="1909"/>
                  <a:ext cx="8" cy="8"/>
                </a:xfrm>
                <a:custGeom>
                  <a:avLst/>
                  <a:gdLst>
                    <a:gd name="T0" fmla="*/ 8 w 8"/>
                    <a:gd name="T1" fmla="*/ 0 h 8"/>
                    <a:gd name="T2" fmla="*/ 8 w 8"/>
                    <a:gd name="T3" fmla="*/ 0 h 8"/>
                    <a:gd name="T4" fmla="*/ 3 w 8"/>
                    <a:gd name="T5" fmla="*/ 5 h 8"/>
                    <a:gd name="T6" fmla="*/ 3 w 8"/>
                    <a:gd name="T7" fmla="*/ 5 h 8"/>
                    <a:gd name="T8" fmla="*/ 0 w 8"/>
                    <a:gd name="T9" fmla="*/ 8 h 8"/>
                    <a:gd name="T10" fmla="*/ 5 w 8"/>
                    <a:gd name="T11" fmla="*/ 8 h 8"/>
                    <a:gd name="T12" fmla="*/ 8 w 8"/>
                    <a:gd name="T13" fmla="*/ 5 h 8"/>
                    <a:gd name="T14" fmla="*/ 8 w 8"/>
                    <a:gd name="T15" fmla="*/ 5 h 8"/>
                    <a:gd name="T16" fmla="*/ 8 w 8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8"/>
                    <a:gd name="T29" fmla="*/ 8 w 8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8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5"/>
                      </a:lnTo>
                      <a:lnTo>
                        <a:pt x="0" y="8"/>
                      </a:lnTo>
                      <a:lnTo>
                        <a:pt x="5" y="8"/>
                      </a:lnTo>
                      <a:lnTo>
                        <a:pt x="8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11" name="Freeform 1025"/>
                <p:cNvSpPr>
                  <a:spLocks noChangeAspect="1"/>
                </p:cNvSpPr>
                <p:nvPr/>
              </p:nvSpPr>
              <p:spPr bwMode="auto">
                <a:xfrm>
                  <a:off x="5551" y="1909"/>
                  <a:ext cx="10" cy="5"/>
                </a:xfrm>
                <a:custGeom>
                  <a:avLst/>
                  <a:gdLst>
                    <a:gd name="T0" fmla="*/ 0 w 10"/>
                    <a:gd name="T1" fmla="*/ 2 h 5"/>
                    <a:gd name="T2" fmla="*/ 0 w 10"/>
                    <a:gd name="T3" fmla="*/ 2 h 5"/>
                    <a:gd name="T4" fmla="*/ 7 w 10"/>
                    <a:gd name="T5" fmla="*/ 5 h 5"/>
                    <a:gd name="T6" fmla="*/ 10 w 10"/>
                    <a:gd name="T7" fmla="*/ 0 h 5"/>
                    <a:gd name="T8" fmla="*/ 10 w 10"/>
                    <a:gd name="T9" fmla="*/ 5 h 5"/>
                    <a:gd name="T10" fmla="*/ 10 w 10"/>
                    <a:gd name="T11" fmla="*/ 0 h 5"/>
                    <a:gd name="T12" fmla="*/ 2 w 10"/>
                    <a:gd name="T13" fmla="*/ 0 h 5"/>
                    <a:gd name="T14" fmla="*/ 2 w 10"/>
                    <a:gd name="T15" fmla="*/ 0 h 5"/>
                    <a:gd name="T16" fmla="*/ 0 w 10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12" name="Freeform 1026"/>
                <p:cNvSpPr>
                  <a:spLocks noChangeAspect="1"/>
                </p:cNvSpPr>
                <p:nvPr/>
              </p:nvSpPr>
              <p:spPr bwMode="auto">
                <a:xfrm>
                  <a:off x="5543" y="1904"/>
                  <a:ext cx="10" cy="7"/>
                </a:xfrm>
                <a:custGeom>
                  <a:avLst/>
                  <a:gdLst>
                    <a:gd name="T0" fmla="*/ 0 w 10"/>
                    <a:gd name="T1" fmla="*/ 2 h 7"/>
                    <a:gd name="T2" fmla="*/ 0 w 10"/>
                    <a:gd name="T3" fmla="*/ 2 h 7"/>
                    <a:gd name="T4" fmla="*/ 5 w 10"/>
                    <a:gd name="T5" fmla="*/ 2 h 7"/>
                    <a:gd name="T6" fmla="*/ 8 w 10"/>
                    <a:gd name="T7" fmla="*/ 7 h 7"/>
                    <a:gd name="T8" fmla="*/ 10 w 10"/>
                    <a:gd name="T9" fmla="*/ 5 h 7"/>
                    <a:gd name="T10" fmla="*/ 5 w 10"/>
                    <a:gd name="T11" fmla="*/ 0 h 7"/>
                    <a:gd name="T12" fmla="*/ 0 w 10"/>
                    <a:gd name="T13" fmla="*/ 0 h 7"/>
                    <a:gd name="T14" fmla="*/ 0 w 10"/>
                    <a:gd name="T15" fmla="*/ 0 h 7"/>
                    <a:gd name="T16" fmla="*/ 0 w 10"/>
                    <a:gd name="T17" fmla="*/ 2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7"/>
                    <a:gd name="T29" fmla="*/ 10 w 10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7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5" y="2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13" name="Freeform 1027"/>
                <p:cNvSpPr>
                  <a:spLocks noChangeAspect="1"/>
                </p:cNvSpPr>
                <p:nvPr/>
              </p:nvSpPr>
              <p:spPr bwMode="auto">
                <a:xfrm>
                  <a:off x="5530" y="1904"/>
                  <a:ext cx="13" cy="7"/>
                </a:xfrm>
                <a:custGeom>
                  <a:avLst/>
                  <a:gdLst>
                    <a:gd name="T0" fmla="*/ 0 w 13"/>
                    <a:gd name="T1" fmla="*/ 7 h 7"/>
                    <a:gd name="T2" fmla="*/ 0 w 13"/>
                    <a:gd name="T3" fmla="*/ 7 h 7"/>
                    <a:gd name="T4" fmla="*/ 5 w 13"/>
                    <a:gd name="T5" fmla="*/ 5 h 7"/>
                    <a:gd name="T6" fmla="*/ 13 w 13"/>
                    <a:gd name="T7" fmla="*/ 2 h 7"/>
                    <a:gd name="T8" fmla="*/ 13 w 13"/>
                    <a:gd name="T9" fmla="*/ 0 h 7"/>
                    <a:gd name="T10" fmla="*/ 5 w 13"/>
                    <a:gd name="T11" fmla="*/ 2 h 7"/>
                    <a:gd name="T12" fmla="*/ 0 w 13"/>
                    <a:gd name="T13" fmla="*/ 2 h 7"/>
                    <a:gd name="T14" fmla="*/ 0 w 13"/>
                    <a:gd name="T15" fmla="*/ 2 h 7"/>
                    <a:gd name="T16" fmla="*/ 0 w 13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7"/>
                    <a:gd name="T29" fmla="*/ 13 w 13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5" y="5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14" name="Freeform 1028"/>
                <p:cNvSpPr>
                  <a:spLocks noChangeAspect="1"/>
                </p:cNvSpPr>
                <p:nvPr/>
              </p:nvSpPr>
              <p:spPr bwMode="auto">
                <a:xfrm>
                  <a:off x="5527" y="1906"/>
                  <a:ext cx="3" cy="5"/>
                </a:xfrm>
                <a:custGeom>
                  <a:avLst/>
                  <a:gdLst>
                    <a:gd name="T0" fmla="*/ 0 w 3"/>
                    <a:gd name="T1" fmla="*/ 3 h 5"/>
                    <a:gd name="T2" fmla="*/ 0 w 3"/>
                    <a:gd name="T3" fmla="*/ 5 h 5"/>
                    <a:gd name="T4" fmla="*/ 3 w 3"/>
                    <a:gd name="T5" fmla="*/ 5 h 5"/>
                    <a:gd name="T6" fmla="*/ 3 w 3"/>
                    <a:gd name="T7" fmla="*/ 0 h 5"/>
                    <a:gd name="T8" fmla="*/ 0 w 3"/>
                    <a:gd name="T9" fmla="*/ 3 h 5"/>
                    <a:gd name="T10" fmla="*/ 0 w 3"/>
                    <a:gd name="T11" fmla="*/ 3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5"/>
                    <a:gd name="T20" fmla="*/ 3 w 3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5">
                      <a:moveTo>
                        <a:pt x="0" y="3"/>
                      </a:move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15" name="Freeform 1029"/>
                <p:cNvSpPr>
                  <a:spLocks noChangeAspect="1"/>
                </p:cNvSpPr>
                <p:nvPr/>
              </p:nvSpPr>
              <p:spPr bwMode="auto">
                <a:xfrm>
                  <a:off x="5561" y="1917"/>
                  <a:ext cx="24" cy="13"/>
                </a:xfrm>
                <a:custGeom>
                  <a:avLst/>
                  <a:gdLst>
                    <a:gd name="T0" fmla="*/ 0 w 24"/>
                    <a:gd name="T1" fmla="*/ 0 h 13"/>
                    <a:gd name="T2" fmla="*/ 0 w 24"/>
                    <a:gd name="T3" fmla="*/ 2 h 13"/>
                    <a:gd name="T4" fmla="*/ 5 w 24"/>
                    <a:gd name="T5" fmla="*/ 5 h 13"/>
                    <a:gd name="T6" fmla="*/ 16 w 24"/>
                    <a:gd name="T7" fmla="*/ 10 h 13"/>
                    <a:gd name="T8" fmla="*/ 24 w 24"/>
                    <a:gd name="T9" fmla="*/ 13 h 13"/>
                    <a:gd name="T10" fmla="*/ 13 w 24"/>
                    <a:gd name="T11" fmla="*/ 7 h 13"/>
                    <a:gd name="T12" fmla="*/ 0 w 24"/>
                    <a:gd name="T13" fmla="*/ 0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"/>
                    <a:gd name="T22" fmla="*/ 0 h 13"/>
                    <a:gd name="T23" fmla="*/ 24 w 24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" h="1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16" y="10"/>
                      </a:lnTo>
                      <a:lnTo>
                        <a:pt x="24" y="13"/>
                      </a:lnTo>
                      <a:lnTo>
                        <a:pt x="13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16" name="Freeform 1030"/>
                <p:cNvSpPr>
                  <a:spLocks noChangeAspect="1"/>
                </p:cNvSpPr>
                <p:nvPr/>
              </p:nvSpPr>
              <p:spPr bwMode="auto">
                <a:xfrm>
                  <a:off x="5558" y="1917"/>
                  <a:ext cx="8" cy="7"/>
                </a:xfrm>
                <a:custGeom>
                  <a:avLst/>
                  <a:gdLst>
                    <a:gd name="T0" fmla="*/ 8 w 8"/>
                    <a:gd name="T1" fmla="*/ 5 h 7"/>
                    <a:gd name="T2" fmla="*/ 8 w 8"/>
                    <a:gd name="T3" fmla="*/ 5 h 7"/>
                    <a:gd name="T4" fmla="*/ 6 w 8"/>
                    <a:gd name="T5" fmla="*/ 2 h 7"/>
                    <a:gd name="T6" fmla="*/ 6 w 8"/>
                    <a:gd name="T7" fmla="*/ 0 h 7"/>
                    <a:gd name="T8" fmla="*/ 0 w 8"/>
                    <a:gd name="T9" fmla="*/ 0 h 7"/>
                    <a:gd name="T10" fmla="*/ 3 w 8"/>
                    <a:gd name="T11" fmla="*/ 5 h 7"/>
                    <a:gd name="T12" fmla="*/ 6 w 8"/>
                    <a:gd name="T13" fmla="*/ 7 h 7"/>
                    <a:gd name="T14" fmla="*/ 6 w 8"/>
                    <a:gd name="T15" fmla="*/ 7 h 7"/>
                    <a:gd name="T16" fmla="*/ 8 w 8"/>
                    <a:gd name="T17" fmla="*/ 5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7"/>
                    <a:gd name="T29" fmla="*/ 8 w 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7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6" y="7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17" name="Freeform 1031"/>
                <p:cNvSpPr>
                  <a:spLocks noChangeAspect="1"/>
                </p:cNvSpPr>
                <p:nvPr/>
              </p:nvSpPr>
              <p:spPr bwMode="auto">
                <a:xfrm>
                  <a:off x="5564" y="1922"/>
                  <a:ext cx="21" cy="10"/>
                </a:xfrm>
                <a:custGeom>
                  <a:avLst/>
                  <a:gdLst>
                    <a:gd name="T0" fmla="*/ 21 w 21"/>
                    <a:gd name="T1" fmla="*/ 5 h 10"/>
                    <a:gd name="T2" fmla="*/ 21 w 21"/>
                    <a:gd name="T3" fmla="*/ 5 h 10"/>
                    <a:gd name="T4" fmla="*/ 13 w 21"/>
                    <a:gd name="T5" fmla="*/ 2 h 10"/>
                    <a:gd name="T6" fmla="*/ 2 w 21"/>
                    <a:gd name="T7" fmla="*/ 0 h 10"/>
                    <a:gd name="T8" fmla="*/ 0 w 21"/>
                    <a:gd name="T9" fmla="*/ 2 h 10"/>
                    <a:gd name="T10" fmla="*/ 10 w 21"/>
                    <a:gd name="T11" fmla="*/ 8 h 10"/>
                    <a:gd name="T12" fmla="*/ 21 w 21"/>
                    <a:gd name="T13" fmla="*/ 10 h 10"/>
                    <a:gd name="T14" fmla="*/ 21 w 21"/>
                    <a:gd name="T15" fmla="*/ 10 h 10"/>
                    <a:gd name="T16" fmla="*/ 21 w 21"/>
                    <a:gd name="T17" fmla="*/ 5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"/>
                    <a:gd name="T28" fmla="*/ 0 h 10"/>
                    <a:gd name="T29" fmla="*/ 21 w 21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" h="10">
                      <a:moveTo>
                        <a:pt x="21" y="5"/>
                      </a:moveTo>
                      <a:lnTo>
                        <a:pt x="21" y="5"/>
                      </a:lnTo>
                      <a:lnTo>
                        <a:pt x="13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10" y="8"/>
                      </a:lnTo>
                      <a:lnTo>
                        <a:pt x="21" y="10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18" name="Freeform 1032"/>
                <p:cNvSpPr>
                  <a:spLocks noChangeAspect="1"/>
                </p:cNvSpPr>
                <p:nvPr/>
              </p:nvSpPr>
              <p:spPr bwMode="auto">
                <a:xfrm>
                  <a:off x="5558" y="1917"/>
                  <a:ext cx="27" cy="15"/>
                </a:xfrm>
                <a:custGeom>
                  <a:avLst/>
                  <a:gdLst>
                    <a:gd name="T0" fmla="*/ 6 w 27"/>
                    <a:gd name="T1" fmla="*/ 0 h 15"/>
                    <a:gd name="T2" fmla="*/ 0 w 27"/>
                    <a:gd name="T3" fmla="*/ 0 h 15"/>
                    <a:gd name="T4" fmla="*/ 16 w 27"/>
                    <a:gd name="T5" fmla="*/ 10 h 15"/>
                    <a:gd name="T6" fmla="*/ 27 w 27"/>
                    <a:gd name="T7" fmla="*/ 10 h 15"/>
                    <a:gd name="T8" fmla="*/ 27 w 27"/>
                    <a:gd name="T9" fmla="*/ 15 h 15"/>
                    <a:gd name="T10" fmla="*/ 19 w 27"/>
                    <a:gd name="T11" fmla="*/ 7 h 15"/>
                    <a:gd name="T12" fmla="*/ 6 w 27"/>
                    <a:gd name="T13" fmla="*/ 0 h 15"/>
                    <a:gd name="T14" fmla="*/ 0 w 27"/>
                    <a:gd name="T15" fmla="*/ 0 h 15"/>
                    <a:gd name="T16" fmla="*/ 6 w 27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"/>
                    <a:gd name="T28" fmla="*/ 0 h 15"/>
                    <a:gd name="T29" fmla="*/ 27 w 27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" h="15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16" y="10"/>
                      </a:lnTo>
                      <a:lnTo>
                        <a:pt x="27" y="10"/>
                      </a:lnTo>
                      <a:lnTo>
                        <a:pt x="27" y="15"/>
                      </a:lnTo>
                      <a:lnTo>
                        <a:pt x="19" y="7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19" name="Freeform 1033"/>
                <p:cNvSpPr>
                  <a:spLocks noChangeAspect="1"/>
                </p:cNvSpPr>
                <p:nvPr/>
              </p:nvSpPr>
              <p:spPr bwMode="auto">
                <a:xfrm>
                  <a:off x="5548" y="1888"/>
                  <a:ext cx="8" cy="16"/>
                </a:xfrm>
                <a:custGeom>
                  <a:avLst/>
                  <a:gdLst>
                    <a:gd name="T0" fmla="*/ 8 w 8"/>
                    <a:gd name="T1" fmla="*/ 16 h 16"/>
                    <a:gd name="T2" fmla="*/ 8 w 8"/>
                    <a:gd name="T3" fmla="*/ 10 h 16"/>
                    <a:gd name="T4" fmla="*/ 5 w 8"/>
                    <a:gd name="T5" fmla="*/ 5 h 16"/>
                    <a:gd name="T6" fmla="*/ 0 w 8"/>
                    <a:gd name="T7" fmla="*/ 0 h 16"/>
                    <a:gd name="T8" fmla="*/ 0 w 8"/>
                    <a:gd name="T9" fmla="*/ 0 h 16"/>
                    <a:gd name="T10" fmla="*/ 3 w 8"/>
                    <a:gd name="T11" fmla="*/ 5 h 16"/>
                    <a:gd name="T12" fmla="*/ 8 w 8"/>
                    <a:gd name="T13" fmla="*/ 16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16"/>
                    <a:gd name="T23" fmla="*/ 8 w 8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16">
                      <a:moveTo>
                        <a:pt x="8" y="16"/>
                      </a:moveTo>
                      <a:lnTo>
                        <a:pt x="8" y="10"/>
                      </a:lnTo>
                      <a:lnTo>
                        <a:pt x="5" y="5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20" name="Freeform 1034"/>
                <p:cNvSpPr>
                  <a:spLocks noChangeAspect="1"/>
                </p:cNvSpPr>
                <p:nvPr/>
              </p:nvSpPr>
              <p:spPr bwMode="auto">
                <a:xfrm>
                  <a:off x="5553" y="1891"/>
                  <a:ext cx="5" cy="13"/>
                </a:xfrm>
                <a:custGeom>
                  <a:avLst/>
                  <a:gdLst>
                    <a:gd name="T0" fmla="*/ 0 w 5"/>
                    <a:gd name="T1" fmla="*/ 2 h 13"/>
                    <a:gd name="T2" fmla="*/ 0 w 5"/>
                    <a:gd name="T3" fmla="*/ 2 h 13"/>
                    <a:gd name="T4" fmla="*/ 3 w 5"/>
                    <a:gd name="T5" fmla="*/ 7 h 13"/>
                    <a:gd name="T6" fmla="*/ 3 w 5"/>
                    <a:gd name="T7" fmla="*/ 13 h 13"/>
                    <a:gd name="T8" fmla="*/ 5 w 5"/>
                    <a:gd name="T9" fmla="*/ 13 h 13"/>
                    <a:gd name="T10" fmla="*/ 5 w 5"/>
                    <a:gd name="T11" fmla="*/ 7 h 13"/>
                    <a:gd name="T12" fmla="*/ 3 w 5"/>
                    <a:gd name="T13" fmla="*/ 0 h 13"/>
                    <a:gd name="T14" fmla="*/ 3 w 5"/>
                    <a:gd name="T15" fmla="*/ 0 h 13"/>
                    <a:gd name="T16" fmla="*/ 0 w 5"/>
                    <a:gd name="T17" fmla="*/ 2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3"/>
                    <a:gd name="T29" fmla="*/ 5 w 5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3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3" y="7"/>
                      </a:lnTo>
                      <a:lnTo>
                        <a:pt x="3" y="13"/>
                      </a:lnTo>
                      <a:lnTo>
                        <a:pt x="5" y="13"/>
                      </a:lnTo>
                      <a:lnTo>
                        <a:pt x="5" y="7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21" name="Freeform 1035"/>
                <p:cNvSpPr>
                  <a:spLocks noChangeAspect="1"/>
                </p:cNvSpPr>
                <p:nvPr/>
              </p:nvSpPr>
              <p:spPr bwMode="auto">
                <a:xfrm>
                  <a:off x="5545" y="1885"/>
                  <a:ext cx="11" cy="8"/>
                </a:xfrm>
                <a:custGeom>
                  <a:avLst/>
                  <a:gdLst>
                    <a:gd name="T0" fmla="*/ 3 w 11"/>
                    <a:gd name="T1" fmla="*/ 0 h 8"/>
                    <a:gd name="T2" fmla="*/ 0 w 11"/>
                    <a:gd name="T3" fmla="*/ 6 h 8"/>
                    <a:gd name="T4" fmla="*/ 3 w 11"/>
                    <a:gd name="T5" fmla="*/ 6 h 8"/>
                    <a:gd name="T6" fmla="*/ 8 w 11"/>
                    <a:gd name="T7" fmla="*/ 8 h 8"/>
                    <a:gd name="T8" fmla="*/ 11 w 11"/>
                    <a:gd name="T9" fmla="*/ 6 h 8"/>
                    <a:gd name="T10" fmla="*/ 6 w 11"/>
                    <a:gd name="T11" fmla="*/ 3 h 8"/>
                    <a:gd name="T12" fmla="*/ 3 w 11"/>
                    <a:gd name="T13" fmla="*/ 0 h 8"/>
                    <a:gd name="T14" fmla="*/ 0 w 11"/>
                    <a:gd name="T15" fmla="*/ 3 h 8"/>
                    <a:gd name="T16" fmla="*/ 3 w 11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8"/>
                    <a:gd name="T29" fmla="*/ 11 w 11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8">
                      <a:moveTo>
                        <a:pt x="3" y="0"/>
                      </a:move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8" y="8"/>
                      </a:lnTo>
                      <a:lnTo>
                        <a:pt x="11" y="6"/>
                      </a:ln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22" name="Freeform 1036"/>
                <p:cNvSpPr>
                  <a:spLocks noChangeAspect="1"/>
                </p:cNvSpPr>
                <p:nvPr/>
              </p:nvSpPr>
              <p:spPr bwMode="auto">
                <a:xfrm>
                  <a:off x="5545" y="1885"/>
                  <a:ext cx="13" cy="19"/>
                </a:xfrm>
                <a:custGeom>
                  <a:avLst/>
                  <a:gdLst>
                    <a:gd name="T0" fmla="*/ 11 w 13"/>
                    <a:gd name="T1" fmla="*/ 19 h 19"/>
                    <a:gd name="T2" fmla="*/ 13 w 13"/>
                    <a:gd name="T3" fmla="*/ 19 h 19"/>
                    <a:gd name="T4" fmla="*/ 8 w 13"/>
                    <a:gd name="T5" fmla="*/ 6 h 19"/>
                    <a:gd name="T6" fmla="*/ 3 w 13"/>
                    <a:gd name="T7" fmla="*/ 0 h 19"/>
                    <a:gd name="T8" fmla="*/ 0 w 13"/>
                    <a:gd name="T9" fmla="*/ 3 h 19"/>
                    <a:gd name="T10" fmla="*/ 6 w 13"/>
                    <a:gd name="T11" fmla="*/ 8 h 19"/>
                    <a:gd name="T12" fmla="*/ 11 w 13"/>
                    <a:gd name="T13" fmla="*/ 19 h 19"/>
                    <a:gd name="T14" fmla="*/ 13 w 13"/>
                    <a:gd name="T15" fmla="*/ 19 h 19"/>
                    <a:gd name="T16" fmla="*/ 11 w 13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9"/>
                    <a:gd name="T29" fmla="*/ 13 w 13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9">
                      <a:moveTo>
                        <a:pt x="11" y="19"/>
                      </a:moveTo>
                      <a:lnTo>
                        <a:pt x="13" y="19"/>
                      </a:lnTo>
                      <a:lnTo>
                        <a:pt x="8" y="6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6" y="8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1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23" name="Freeform 1037"/>
                <p:cNvSpPr>
                  <a:spLocks noChangeAspect="1"/>
                </p:cNvSpPr>
                <p:nvPr/>
              </p:nvSpPr>
              <p:spPr bwMode="auto">
                <a:xfrm>
                  <a:off x="5556" y="1864"/>
                  <a:ext cx="10" cy="21"/>
                </a:xfrm>
                <a:custGeom>
                  <a:avLst/>
                  <a:gdLst>
                    <a:gd name="T0" fmla="*/ 0 w 10"/>
                    <a:gd name="T1" fmla="*/ 21 h 21"/>
                    <a:gd name="T2" fmla="*/ 0 w 10"/>
                    <a:gd name="T3" fmla="*/ 21 h 21"/>
                    <a:gd name="T4" fmla="*/ 5 w 10"/>
                    <a:gd name="T5" fmla="*/ 19 h 21"/>
                    <a:gd name="T6" fmla="*/ 8 w 10"/>
                    <a:gd name="T7" fmla="*/ 19 h 21"/>
                    <a:gd name="T8" fmla="*/ 10 w 10"/>
                    <a:gd name="T9" fmla="*/ 13 h 21"/>
                    <a:gd name="T10" fmla="*/ 10 w 10"/>
                    <a:gd name="T11" fmla="*/ 11 h 21"/>
                    <a:gd name="T12" fmla="*/ 10 w 10"/>
                    <a:gd name="T13" fmla="*/ 6 h 21"/>
                    <a:gd name="T14" fmla="*/ 5 w 10"/>
                    <a:gd name="T15" fmla="*/ 3 h 21"/>
                    <a:gd name="T16" fmla="*/ 2 w 10"/>
                    <a:gd name="T17" fmla="*/ 0 h 21"/>
                    <a:gd name="T18" fmla="*/ 2 w 10"/>
                    <a:gd name="T19" fmla="*/ 3 h 21"/>
                    <a:gd name="T20" fmla="*/ 2 w 10"/>
                    <a:gd name="T21" fmla="*/ 16 h 21"/>
                    <a:gd name="T22" fmla="*/ 0 w 10"/>
                    <a:gd name="T23" fmla="*/ 21 h 21"/>
                    <a:gd name="T24" fmla="*/ 0 w 10"/>
                    <a:gd name="T25" fmla="*/ 21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21"/>
                    <a:gd name="T41" fmla="*/ 10 w 10"/>
                    <a:gd name="T42" fmla="*/ 21 h 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21">
                      <a:moveTo>
                        <a:pt x="0" y="21"/>
                      </a:moveTo>
                      <a:lnTo>
                        <a:pt x="0" y="21"/>
                      </a:lnTo>
                      <a:lnTo>
                        <a:pt x="5" y="19"/>
                      </a:lnTo>
                      <a:lnTo>
                        <a:pt x="8" y="19"/>
                      </a:lnTo>
                      <a:lnTo>
                        <a:pt x="10" y="13"/>
                      </a:lnTo>
                      <a:lnTo>
                        <a:pt x="10" y="11"/>
                      </a:lnTo>
                      <a:lnTo>
                        <a:pt x="10" y="6"/>
                      </a:lnTo>
                      <a:lnTo>
                        <a:pt x="5" y="3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2" y="16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24" name="Freeform 1038"/>
                <p:cNvSpPr>
                  <a:spLocks noChangeAspect="1"/>
                </p:cNvSpPr>
                <p:nvPr/>
              </p:nvSpPr>
              <p:spPr bwMode="auto">
                <a:xfrm>
                  <a:off x="5553" y="1880"/>
                  <a:ext cx="8" cy="5"/>
                </a:xfrm>
                <a:custGeom>
                  <a:avLst/>
                  <a:gdLst>
                    <a:gd name="T0" fmla="*/ 8 w 8"/>
                    <a:gd name="T1" fmla="*/ 0 h 5"/>
                    <a:gd name="T2" fmla="*/ 8 w 8"/>
                    <a:gd name="T3" fmla="*/ 0 h 5"/>
                    <a:gd name="T4" fmla="*/ 3 w 8"/>
                    <a:gd name="T5" fmla="*/ 3 h 5"/>
                    <a:gd name="T6" fmla="*/ 0 w 8"/>
                    <a:gd name="T7" fmla="*/ 5 h 5"/>
                    <a:gd name="T8" fmla="*/ 5 w 8"/>
                    <a:gd name="T9" fmla="*/ 5 h 5"/>
                    <a:gd name="T10" fmla="*/ 5 w 8"/>
                    <a:gd name="T11" fmla="*/ 5 h 5"/>
                    <a:gd name="T12" fmla="*/ 8 w 8"/>
                    <a:gd name="T13" fmla="*/ 5 h 5"/>
                    <a:gd name="T14" fmla="*/ 8 w 8"/>
                    <a:gd name="T15" fmla="*/ 5 h 5"/>
                    <a:gd name="T16" fmla="*/ 8 w 8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8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25" name="Freeform 1039"/>
                <p:cNvSpPr>
                  <a:spLocks noChangeAspect="1"/>
                </p:cNvSpPr>
                <p:nvPr/>
              </p:nvSpPr>
              <p:spPr bwMode="auto">
                <a:xfrm>
                  <a:off x="5561" y="1870"/>
                  <a:ext cx="8" cy="15"/>
                </a:xfrm>
                <a:custGeom>
                  <a:avLst/>
                  <a:gdLst>
                    <a:gd name="T0" fmla="*/ 3 w 8"/>
                    <a:gd name="T1" fmla="*/ 2 h 15"/>
                    <a:gd name="T2" fmla="*/ 3 w 8"/>
                    <a:gd name="T3" fmla="*/ 2 h 15"/>
                    <a:gd name="T4" fmla="*/ 3 w 8"/>
                    <a:gd name="T5" fmla="*/ 5 h 15"/>
                    <a:gd name="T6" fmla="*/ 3 w 8"/>
                    <a:gd name="T7" fmla="*/ 7 h 15"/>
                    <a:gd name="T8" fmla="*/ 0 w 8"/>
                    <a:gd name="T9" fmla="*/ 10 h 15"/>
                    <a:gd name="T10" fmla="*/ 0 w 8"/>
                    <a:gd name="T11" fmla="*/ 10 h 15"/>
                    <a:gd name="T12" fmla="*/ 0 w 8"/>
                    <a:gd name="T13" fmla="*/ 15 h 15"/>
                    <a:gd name="T14" fmla="*/ 5 w 8"/>
                    <a:gd name="T15" fmla="*/ 13 h 15"/>
                    <a:gd name="T16" fmla="*/ 5 w 8"/>
                    <a:gd name="T17" fmla="*/ 7 h 15"/>
                    <a:gd name="T18" fmla="*/ 8 w 8"/>
                    <a:gd name="T19" fmla="*/ 5 h 15"/>
                    <a:gd name="T20" fmla="*/ 5 w 8"/>
                    <a:gd name="T21" fmla="*/ 0 h 15"/>
                    <a:gd name="T22" fmla="*/ 5 w 8"/>
                    <a:gd name="T23" fmla="*/ 0 h 15"/>
                    <a:gd name="T24" fmla="*/ 3 w 8"/>
                    <a:gd name="T25" fmla="*/ 2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"/>
                    <a:gd name="T40" fmla="*/ 0 h 15"/>
                    <a:gd name="T41" fmla="*/ 8 w 8"/>
                    <a:gd name="T42" fmla="*/ 15 h 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" h="15">
                      <a:moveTo>
                        <a:pt x="3" y="2"/>
                      </a:moveTo>
                      <a:lnTo>
                        <a:pt x="3" y="2"/>
                      </a:lnTo>
                      <a:lnTo>
                        <a:pt x="3" y="5"/>
                      </a:lnTo>
                      <a:lnTo>
                        <a:pt x="3" y="7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5" y="13"/>
                      </a:lnTo>
                      <a:lnTo>
                        <a:pt x="5" y="7"/>
                      </a:lnTo>
                      <a:lnTo>
                        <a:pt x="8" y="5"/>
                      </a:lnTo>
                      <a:lnTo>
                        <a:pt x="5" y="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26" name="Freeform 1040"/>
                <p:cNvSpPr>
                  <a:spLocks noChangeAspect="1"/>
                </p:cNvSpPr>
                <p:nvPr/>
              </p:nvSpPr>
              <p:spPr bwMode="auto">
                <a:xfrm>
                  <a:off x="5556" y="1862"/>
                  <a:ext cx="10" cy="10"/>
                </a:xfrm>
                <a:custGeom>
                  <a:avLst/>
                  <a:gdLst>
                    <a:gd name="T0" fmla="*/ 0 w 10"/>
                    <a:gd name="T1" fmla="*/ 2 h 10"/>
                    <a:gd name="T2" fmla="*/ 0 w 10"/>
                    <a:gd name="T3" fmla="*/ 2 h 10"/>
                    <a:gd name="T4" fmla="*/ 5 w 10"/>
                    <a:gd name="T5" fmla="*/ 5 h 10"/>
                    <a:gd name="T6" fmla="*/ 8 w 10"/>
                    <a:gd name="T7" fmla="*/ 10 h 10"/>
                    <a:gd name="T8" fmla="*/ 10 w 10"/>
                    <a:gd name="T9" fmla="*/ 8 h 10"/>
                    <a:gd name="T10" fmla="*/ 8 w 10"/>
                    <a:gd name="T11" fmla="*/ 2 h 10"/>
                    <a:gd name="T12" fmla="*/ 2 w 10"/>
                    <a:gd name="T13" fmla="*/ 0 h 10"/>
                    <a:gd name="T14" fmla="*/ 2 w 10"/>
                    <a:gd name="T15" fmla="*/ 0 h 10"/>
                    <a:gd name="T16" fmla="*/ 0 w 10"/>
                    <a:gd name="T17" fmla="*/ 2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10"/>
                    <a:gd name="T29" fmla="*/ 10 w 10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1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8" y="10"/>
                      </a:lnTo>
                      <a:lnTo>
                        <a:pt x="10" y="8"/>
                      </a:lnTo>
                      <a:lnTo>
                        <a:pt x="8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27" name="Freeform 1041"/>
                <p:cNvSpPr>
                  <a:spLocks noChangeAspect="1"/>
                </p:cNvSpPr>
                <p:nvPr/>
              </p:nvSpPr>
              <p:spPr bwMode="auto">
                <a:xfrm>
                  <a:off x="5556" y="1862"/>
                  <a:ext cx="5" cy="18"/>
                </a:xfrm>
                <a:custGeom>
                  <a:avLst/>
                  <a:gdLst>
                    <a:gd name="T0" fmla="*/ 5 w 5"/>
                    <a:gd name="T1" fmla="*/ 18 h 18"/>
                    <a:gd name="T2" fmla="*/ 5 w 5"/>
                    <a:gd name="T3" fmla="*/ 18 h 18"/>
                    <a:gd name="T4" fmla="*/ 5 w 5"/>
                    <a:gd name="T5" fmla="*/ 5 h 18"/>
                    <a:gd name="T6" fmla="*/ 0 w 5"/>
                    <a:gd name="T7" fmla="*/ 2 h 18"/>
                    <a:gd name="T8" fmla="*/ 2 w 5"/>
                    <a:gd name="T9" fmla="*/ 0 h 18"/>
                    <a:gd name="T10" fmla="*/ 2 w 5"/>
                    <a:gd name="T11" fmla="*/ 5 h 18"/>
                    <a:gd name="T12" fmla="*/ 2 w 5"/>
                    <a:gd name="T13" fmla="*/ 15 h 18"/>
                    <a:gd name="T14" fmla="*/ 2 w 5"/>
                    <a:gd name="T15" fmla="*/ 15 h 18"/>
                    <a:gd name="T16" fmla="*/ 5 w 5"/>
                    <a:gd name="T17" fmla="*/ 18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8"/>
                    <a:gd name="T29" fmla="*/ 5 w 5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8">
                      <a:moveTo>
                        <a:pt x="5" y="18"/>
                      </a:moveTo>
                      <a:lnTo>
                        <a:pt x="5" y="18"/>
                      </a:lnTo>
                      <a:lnTo>
                        <a:pt x="5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5"/>
                      </a:lnTo>
                      <a:lnTo>
                        <a:pt x="2" y="15"/>
                      </a:lnTo>
                      <a:lnTo>
                        <a:pt x="5" y="1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28" name="Freeform 1042"/>
                <p:cNvSpPr>
                  <a:spLocks noChangeAspect="1"/>
                </p:cNvSpPr>
                <p:nvPr/>
              </p:nvSpPr>
              <p:spPr bwMode="auto">
                <a:xfrm>
                  <a:off x="5553" y="1877"/>
                  <a:ext cx="8" cy="11"/>
                </a:xfrm>
                <a:custGeom>
                  <a:avLst/>
                  <a:gdLst>
                    <a:gd name="T0" fmla="*/ 0 w 8"/>
                    <a:gd name="T1" fmla="*/ 8 h 11"/>
                    <a:gd name="T2" fmla="*/ 3 w 8"/>
                    <a:gd name="T3" fmla="*/ 8 h 11"/>
                    <a:gd name="T4" fmla="*/ 5 w 8"/>
                    <a:gd name="T5" fmla="*/ 11 h 11"/>
                    <a:gd name="T6" fmla="*/ 8 w 8"/>
                    <a:gd name="T7" fmla="*/ 3 h 11"/>
                    <a:gd name="T8" fmla="*/ 5 w 8"/>
                    <a:gd name="T9" fmla="*/ 0 h 11"/>
                    <a:gd name="T10" fmla="*/ 0 w 8"/>
                    <a:gd name="T11" fmla="*/ 8 h 11"/>
                    <a:gd name="T12" fmla="*/ 5 w 8"/>
                    <a:gd name="T13" fmla="*/ 11 h 11"/>
                    <a:gd name="T14" fmla="*/ 5 w 8"/>
                    <a:gd name="T15" fmla="*/ 8 h 11"/>
                    <a:gd name="T16" fmla="*/ 5 w 8"/>
                    <a:gd name="T17" fmla="*/ 11 h 11"/>
                    <a:gd name="T18" fmla="*/ 5 w 8"/>
                    <a:gd name="T19" fmla="*/ 11 h 11"/>
                    <a:gd name="T20" fmla="*/ 5 w 8"/>
                    <a:gd name="T21" fmla="*/ 8 h 11"/>
                    <a:gd name="T22" fmla="*/ 0 w 8"/>
                    <a:gd name="T23" fmla="*/ 8 h 1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11"/>
                    <a:gd name="T38" fmla="*/ 8 w 8"/>
                    <a:gd name="T39" fmla="*/ 11 h 1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11">
                      <a:moveTo>
                        <a:pt x="0" y="8"/>
                      </a:moveTo>
                      <a:lnTo>
                        <a:pt x="3" y="8"/>
                      </a:lnTo>
                      <a:lnTo>
                        <a:pt x="5" y="11"/>
                      </a:lnTo>
                      <a:lnTo>
                        <a:pt x="8" y="3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5" y="11"/>
                      </a:lnTo>
                      <a:lnTo>
                        <a:pt x="5" y="8"/>
                      </a:lnTo>
                      <a:lnTo>
                        <a:pt x="5" y="11"/>
                      </a:lnTo>
                      <a:lnTo>
                        <a:pt x="5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29" name="Freeform 1043"/>
                <p:cNvSpPr>
                  <a:spLocks noChangeAspect="1"/>
                </p:cNvSpPr>
                <p:nvPr/>
              </p:nvSpPr>
              <p:spPr bwMode="auto">
                <a:xfrm>
                  <a:off x="5459" y="1943"/>
                  <a:ext cx="16" cy="13"/>
                </a:xfrm>
                <a:custGeom>
                  <a:avLst/>
                  <a:gdLst>
                    <a:gd name="T0" fmla="*/ 11 w 16"/>
                    <a:gd name="T1" fmla="*/ 0 h 13"/>
                    <a:gd name="T2" fmla="*/ 13 w 16"/>
                    <a:gd name="T3" fmla="*/ 0 h 13"/>
                    <a:gd name="T4" fmla="*/ 16 w 16"/>
                    <a:gd name="T5" fmla="*/ 2 h 13"/>
                    <a:gd name="T6" fmla="*/ 3 w 16"/>
                    <a:gd name="T7" fmla="*/ 10 h 13"/>
                    <a:gd name="T8" fmla="*/ 0 w 16"/>
                    <a:gd name="T9" fmla="*/ 13 h 13"/>
                    <a:gd name="T10" fmla="*/ 3 w 16"/>
                    <a:gd name="T11" fmla="*/ 8 h 13"/>
                    <a:gd name="T12" fmla="*/ 11 w 16"/>
                    <a:gd name="T13" fmla="*/ 0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13"/>
                    <a:gd name="T23" fmla="*/ 16 w 16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13">
                      <a:moveTo>
                        <a:pt x="11" y="0"/>
                      </a:moveTo>
                      <a:lnTo>
                        <a:pt x="13" y="0"/>
                      </a:lnTo>
                      <a:lnTo>
                        <a:pt x="16" y="2"/>
                      </a:lnTo>
                      <a:lnTo>
                        <a:pt x="3" y="10"/>
                      </a:lnTo>
                      <a:lnTo>
                        <a:pt x="0" y="13"/>
                      </a:lnTo>
                      <a:lnTo>
                        <a:pt x="3" y="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30" name="Freeform 1044"/>
                <p:cNvSpPr>
                  <a:spLocks noChangeAspect="1"/>
                </p:cNvSpPr>
                <p:nvPr/>
              </p:nvSpPr>
              <p:spPr bwMode="auto">
                <a:xfrm>
                  <a:off x="5470" y="1940"/>
                  <a:ext cx="5" cy="8"/>
                </a:xfrm>
                <a:custGeom>
                  <a:avLst/>
                  <a:gdLst>
                    <a:gd name="T0" fmla="*/ 2 w 5"/>
                    <a:gd name="T1" fmla="*/ 8 h 8"/>
                    <a:gd name="T2" fmla="*/ 2 w 5"/>
                    <a:gd name="T3" fmla="*/ 8 h 8"/>
                    <a:gd name="T4" fmla="*/ 5 w 5"/>
                    <a:gd name="T5" fmla="*/ 3 h 8"/>
                    <a:gd name="T6" fmla="*/ 2 w 5"/>
                    <a:gd name="T7" fmla="*/ 0 h 8"/>
                    <a:gd name="T8" fmla="*/ 0 w 5"/>
                    <a:gd name="T9" fmla="*/ 3 h 8"/>
                    <a:gd name="T10" fmla="*/ 2 w 5"/>
                    <a:gd name="T11" fmla="*/ 5 h 8"/>
                    <a:gd name="T12" fmla="*/ 5 w 5"/>
                    <a:gd name="T13" fmla="*/ 3 h 8"/>
                    <a:gd name="T14" fmla="*/ 5 w 5"/>
                    <a:gd name="T15" fmla="*/ 3 h 8"/>
                    <a:gd name="T16" fmla="*/ 2 w 5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8"/>
                    <a:gd name="T29" fmla="*/ 5 w 5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8">
                      <a:moveTo>
                        <a:pt x="2" y="8"/>
                      </a:moveTo>
                      <a:lnTo>
                        <a:pt x="2" y="8"/>
                      </a:lnTo>
                      <a:lnTo>
                        <a:pt x="5" y="3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5" y="3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31" name="Freeform 1045"/>
                <p:cNvSpPr>
                  <a:spLocks noChangeAspect="1"/>
                </p:cNvSpPr>
                <p:nvPr/>
              </p:nvSpPr>
              <p:spPr bwMode="auto">
                <a:xfrm>
                  <a:off x="5457" y="1943"/>
                  <a:ext cx="18" cy="15"/>
                </a:xfrm>
                <a:custGeom>
                  <a:avLst/>
                  <a:gdLst>
                    <a:gd name="T0" fmla="*/ 0 w 18"/>
                    <a:gd name="T1" fmla="*/ 15 h 15"/>
                    <a:gd name="T2" fmla="*/ 0 w 18"/>
                    <a:gd name="T3" fmla="*/ 15 h 15"/>
                    <a:gd name="T4" fmla="*/ 7 w 18"/>
                    <a:gd name="T5" fmla="*/ 13 h 15"/>
                    <a:gd name="T6" fmla="*/ 15 w 18"/>
                    <a:gd name="T7" fmla="*/ 5 h 15"/>
                    <a:gd name="T8" fmla="*/ 18 w 18"/>
                    <a:gd name="T9" fmla="*/ 0 h 15"/>
                    <a:gd name="T10" fmla="*/ 5 w 18"/>
                    <a:gd name="T11" fmla="*/ 8 h 15"/>
                    <a:gd name="T12" fmla="*/ 5 w 18"/>
                    <a:gd name="T13" fmla="*/ 13 h 15"/>
                    <a:gd name="T14" fmla="*/ 5 w 18"/>
                    <a:gd name="T15" fmla="*/ 13 h 15"/>
                    <a:gd name="T16" fmla="*/ 0 w 18"/>
                    <a:gd name="T17" fmla="*/ 15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5"/>
                    <a:gd name="T29" fmla="*/ 18 w 18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7" y="13"/>
                      </a:lnTo>
                      <a:lnTo>
                        <a:pt x="15" y="5"/>
                      </a:lnTo>
                      <a:lnTo>
                        <a:pt x="18" y="0"/>
                      </a:lnTo>
                      <a:lnTo>
                        <a:pt x="5" y="8"/>
                      </a:lnTo>
                      <a:lnTo>
                        <a:pt x="5" y="1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32" name="Freeform 1046"/>
                <p:cNvSpPr>
                  <a:spLocks noChangeAspect="1"/>
                </p:cNvSpPr>
                <p:nvPr/>
              </p:nvSpPr>
              <p:spPr bwMode="auto">
                <a:xfrm>
                  <a:off x="5457" y="1940"/>
                  <a:ext cx="15" cy="18"/>
                </a:xfrm>
                <a:custGeom>
                  <a:avLst/>
                  <a:gdLst>
                    <a:gd name="T0" fmla="*/ 15 w 15"/>
                    <a:gd name="T1" fmla="*/ 0 h 18"/>
                    <a:gd name="T2" fmla="*/ 13 w 15"/>
                    <a:gd name="T3" fmla="*/ 0 h 18"/>
                    <a:gd name="T4" fmla="*/ 5 w 15"/>
                    <a:gd name="T5" fmla="*/ 8 h 18"/>
                    <a:gd name="T6" fmla="*/ 0 w 15"/>
                    <a:gd name="T7" fmla="*/ 18 h 18"/>
                    <a:gd name="T8" fmla="*/ 5 w 15"/>
                    <a:gd name="T9" fmla="*/ 16 h 18"/>
                    <a:gd name="T10" fmla="*/ 7 w 15"/>
                    <a:gd name="T11" fmla="*/ 11 h 18"/>
                    <a:gd name="T12" fmla="*/ 15 w 15"/>
                    <a:gd name="T13" fmla="*/ 3 h 18"/>
                    <a:gd name="T14" fmla="*/ 13 w 15"/>
                    <a:gd name="T15" fmla="*/ 3 h 18"/>
                    <a:gd name="T16" fmla="*/ 15 w 15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"/>
                    <a:gd name="T28" fmla="*/ 0 h 18"/>
                    <a:gd name="T29" fmla="*/ 15 w 15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" h="18">
                      <a:moveTo>
                        <a:pt x="15" y="0"/>
                      </a:moveTo>
                      <a:lnTo>
                        <a:pt x="13" y="0"/>
                      </a:lnTo>
                      <a:lnTo>
                        <a:pt x="5" y="8"/>
                      </a:lnTo>
                      <a:lnTo>
                        <a:pt x="0" y="18"/>
                      </a:lnTo>
                      <a:lnTo>
                        <a:pt x="5" y="16"/>
                      </a:lnTo>
                      <a:lnTo>
                        <a:pt x="7" y="11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33" name="Freeform 1047"/>
                <p:cNvSpPr>
                  <a:spLocks noChangeAspect="1"/>
                </p:cNvSpPr>
                <p:nvPr/>
              </p:nvSpPr>
              <p:spPr bwMode="auto">
                <a:xfrm>
                  <a:off x="5462" y="1901"/>
                  <a:ext cx="18" cy="31"/>
                </a:xfrm>
                <a:custGeom>
                  <a:avLst/>
                  <a:gdLst>
                    <a:gd name="T0" fmla="*/ 2 w 18"/>
                    <a:gd name="T1" fmla="*/ 31 h 31"/>
                    <a:gd name="T2" fmla="*/ 2 w 18"/>
                    <a:gd name="T3" fmla="*/ 23 h 31"/>
                    <a:gd name="T4" fmla="*/ 0 w 18"/>
                    <a:gd name="T5" fmla="*/ 8 h 31"/>
                    <a:gd name="T6" fmla="*/ 0 w 18"/>
                    <a:gd name="T7" fmla="*/ 3 h 31"/>
                    <a:gd name="T8" fmla="*/ 5 w 18"/>
                    <a:gd name="T9" fmla="*/ 0 h 31"/>
                    <a:gd name="T10" fmla="*/ 13 w 18"/>
                    <a:gd name="T11" fmla="*/ 0 h 31"/>
                    <a:gd name="T12" fmla="*/ 18 w 18"/>
                    <a:gd name="T13" fmla="*/ 0 h 31"/>
                    <a:gd name="T14" fmla="*/ 10 w 18"/>
                    <a:gd name="T15" fmla="*/ 3 h 31"/>
                    <a:gd name="T16" fmla="*/ 0 w 18"/>
                    <a:gd name="T17" fmla="*/ 10 h 31"/>
                    <a:gd name="T18" fmla="*/ 2 w 18"/>
                    <a:gd name="T19" fmla="*/ 23 h 31"/>
                    <a:gd name="T20" fmla="*/ 2 w 18"/>
                    <a:gd name="T21" fmla="*/ 31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"/>
                    <a:gd name="T34" fmla="*/ 0 h 31"/>
                    <a:gd name="T35" fmla="*/ 18 w 18"/>
                    <a:gd name="T36" fmla="*/ 31 h 3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" h="31">
                      <a:moveTo>
                        <a:pt x="2" y="31"/>
                      </a:moveTo>
                      <a:lnTo>
                        <a:pt x="2" y="23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10" y="3"/>
                      </a:lnTo>
                      <a:lnTo>
                        <a:pt x="0" y="10"/>
                      </a:lnTo>
                      <a:lnTo>
                        <a:pt x="2" y="23"/>
                      </a:lnTo>
                      <a:lnTo>
                        <a:pt x="2" y="3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34" name="Freeform 1048"/>
                <p:cNvSpPr>
                  <a:spLocks noChangeAspect="1"/>
                </p:cNvSpPr>
                <p:nvPr/>
              </p:nvSpPr>
              <p:spPr bwMode="auto">
                <a:xfrm>
                  <a:off x="5459" y="1909"/>
                  <a:ext cx="8" cy="23"/>
                </a:xfrm>
                <a:custGeom>
                  <a:avLst/>
                  <a:gdLst>
                    <a:gd name="T0" fmla="*/ 0 w 8"/>
                    <a:gd name="T1" fmla="*/ 2 h 23"/>
                    <a:gd name="T2" fmla="*/ 0 w 8"/>
                    <a:gd name="T3" fmla="*/ 2 h 23"/>
                    <a:gd name="T4" fmla="*/ 3 w 8"/>
                    <a:gd name="T5" fmla="*/ 15 h 23"/>
                    <a:gd name="T6" fmla="*/ 3 w 8"/>
                    <a:gd name="T7" fmla="*/ 23 h 23"/>
                    <a:gd name="T8" fmla="*/ 8 w 8"/>
                    <a:gd name="T9" fmla="*/ 23 h 23"/>
                    <a:gd name="T10" fmla="*/ 5 w 8"/>
                    <a:gd name="T11" fmla="*/ 15 h 23"/>
                    <a:gd name="T12" fmla="*/ 3 w 8"/>
                    <a:gd name="T13" fmla="*/ 0 h 23"/>
                    <a:gd name="T14" fmla="*/ 3 w 8"/>
                    <a:gd name="T15" fmla="*/ 0 h 23"/>
                    <a:gd name="T16" fmla="*/ 0 w 8"/>
                    <a:gd name="T17" fmla="*/ 2 h 2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23"/>
                    <a:gd name="T29" fmla="*/ 8 w 8"/>
                    <a:gd name="T30" fmla="*/ 23 h 2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23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3" y="15"/>
                      </a:lnTo>
                      <a:lnTo>
                        <a:pt x="3" y="23"/>
                      </a:lnTo>
                      <a:lnTo>
                        <a:pt x="8" y="23"/>
                      </a:lnTo>
                      <a:lnTo>
                        <a:pt x="5" y="15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35" name="Freeform 1049"/>
                <p:cNvSpPr>
                  <a:spLocks noChangeAspect="1"/>
                </p:cNvSpPr>
                <p:nvPr/>
              </p:nvSpPr>
              <p:spPr bwMode="auto">
                <a:xfrm>
                  <a:off x="5459" y="1898"/>
                  <a:ext cx="21" cy="13"/>
                </a:xfrm>
                <a:custGeom>
                  <a:avLst/>
                  <a:gdLst>
                    <a:gd name="T0" fmla="*/ 21 w 21"/>
                    <a:gd name="T1" fmla="*/ 0 h 13"/>
                    <a:gd name="T2" fmla="*/ 21 w 21"/>
                    <a:gd name="T3" fmla="*/ 0 h 13"/>
                    <a:gd name="T4" fmla="*/ 16 w 21"/>
                    <a:gd name="T5" fmla="*/ 0 h 13"/>
                    <a:gd name="T6" fmla="*/ 8 w 21"/>
                    <a:gd name="T7" fmla="*/ 0 h 13"/>
                    <a:gd name="T8" fmla="*/ 0 w 21"/>
                    <a:gd name="T9" fmla="*/ 6 h 13"/>
                    <a:gd name="T10" fmla="*/ 0 w 21"/>
                    <a:gd name="T11" fmla="*/ 13 h 13"/>
                    <a:gd name="T12" fmla="*/ 3 w 21"/>
                    <a:gd name="T13" fmla="*/ 11 h 13"/>
                    <a:gd name="T14" fmla="*/ 3 w 21"/>
                    <a:gd name="T15" fmla="*/ 8 h 13"/>
                    <a:gd name="T16" fmla="*/ 8 w 21"/>
                    <a:gd name="T17" fmla="*/ 6 h 13"/>
                    <a:gd name="T18" fmla="*/ 16 w 21"/>
                    <a:gd name="T19" fmla="*/ 3 h 13"/>
                    <a:gd name="T20" fmla="*/ 18 w 21"/>
                    <a:gd name="T21" fmla="*/ 3 h 13"/>
                    <a:gd name="T22" fmla="*/ 18 w 21"/>
                    <a:gd name="T23" fmla="*/ 3 h 13"/>
                    <a:gd name="T24" fmla="*/ 21 w 21"/>
                    <a:gd name="T25" fmla="*/ 0 h 1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1"/>
                    <a:gd name="T40" fmla="*/ 0 h 13"/>
                    <a:gd name="T41" fmla="*/ 21 w 21"/>
                    <a:gd name="T42" fmla="*/ 13 h 1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1" h="13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3" y="11"/>
                      </a:lnTo>
                      <a:lnTo>
                        <a:pt x="3" y="8"/>
                      </a:lnTo>
                      <a:lnTo>
                        <a:pt x="8" y="6"/>
                      </a:lnTo>
                      <a:lnTo>
                        <a:pt x="16" y="3"/>
                      </a:lnTo>
                      <a:lnTo>
                        <a:pt x="18" y="3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36" name="Freeform 1050"/>
                <p:cNvSpPr>
                  <a:spLocks noChangeAspect="1"/>
                </p:cNvSpPr>
                <p:nvPr/>
              </p:nvSpPr>
              <p:spPr bwMode="auto">
                <a:xfrm>
                  <a:off x="5462" y="1898"/>
                  <a:ext cx="18" cy="13"/>
                </a:xfrm>
                <a:custGeom>
                  <a:avLst/>
                  <a:gdLst>
                    <a:gd name="T0" fmla="*/ 2 w 18"/>
                    <a:gd name="T1" fmla="*/ 13 h 13"/>
                    <a:gd name="T2" fmla="*/ 2 w 18"/>
                    <a:gd name="T3" fmla="*/ 13 h 13"/>
                    <a:gd name="T4" fmla="*/ 13 w 18"/>
                    <a:gd name="T5" fmla="*/ 6 h 13"/>
                    <a:gd name="T6" fmla="*/ 18 w 18"/>
                    <a:gd name="T7" fmla="*/ 0 h 13"/>
                    <a:gd name="T8" fmla="*/ 15 w 18"/>
                    <a:gd name="T9" fmla="*/ 3 h 13"/>
                    <a:gd name="T10" fmla="*/ 10 w 18"/>
                    <a:gd name="T11" fmla="*/ 3 h 13"/>
                    <a:gd name="T12" fmla="*/ 0 w 18"/>
                    <a:gd name="T13" fmla="*/ 13 h 13"/>
                    <a:gd name="T14" fmla="*/ 0 w 18"/>
                    <a:gd name="T15" fmla="*/ 13 h 13"/>
                    <a:gd name="T16" fmla="*/ 2 w 18"/>
                    <a:gd name="T17" fmla="*/ 1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3"/>
                    <a:gd name="T29" fmla="*/ 18 w 18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3">
                      <a:moveTo>
                        <a:pt x="2" y="13"/>
                      </a:moveTo>
                      <a:lnTo>
                        <a:pt x="2" y="13"/>
                      </a:lnTo>
                      <a:lnTo>
                        <a:pt x="13" y="6"/>
                      </a:lnTo>
                      <a:lnTo>
                        <a:pt x="18" y="0"/>
                      </a:lnTo>
                      <a:lnTo>
                        <a:pt x="15" y="3"/>
                      </a:lnTo>
                      <a:lnTo>
                        <a:pt x="10" y="3"/>
                      </a:lnTo>
                      <a:lnTo>
                        <a:pt x="0" y="13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37" name="Freeform 1051"/>
                <p:cNvSpPr>
                  <a:spLocks noChangeAspect="1"/>
                </p:cNvSpPr>
                <p:nvPr/>
              </p:nvSpPr>
              <p:spPr bwMode="auto">
                <a:xfrm>
                  <a:off x="5462" y="1911"/>
                  <a:ext cx="5" cy="21"/>
                </a:xfrm>
                <a:custGeom>
                  <a:avLst/>
                  <a:gdLst>
                    <a:gd name="T0" fmla="*/ 0 w 5"/>
                    <a:gd name="T1" fmla="*/ 21 h 21"/>
                    <a:gd name="T2" fmla="*/ 5 w 5"/>
                    <a:gd name="T3" fmla="*/ 21 h 21"/>
                    <a:gd name="T4" fmla="*/ 2 w 5"/>
                    <a:gd name="T5" fmla="*/ 13 h 21"/>
                    <a:gd name="T6" fmla="*/ 2 w 5"/>
                    <a:gd name="T7" fmla="*/ 0 h 21"/>
                    <a:gd name="T8" fmla="*/ 0 w 5"/>
                    <a:gd name="T9" fmla="*/ 0 h 21"/>
                    <a:gd name="T10" fmla="*/ 0 w 5"/>
                    <a:gd name="T11" fmla="*/ 13 h 21"/>
                    <a:gd name="T12" fmla="*/ 0 w 5"/>
                    <a:gd name="T13" fmla="*/ 21 h 21"/>
                    <a:gd name="T14" fmla="*/ 5 w 5"/>
                    <a:gd name="T15" fmla="*/ 21 h 21"/>
                    <a:gd name="T16" fmla="*/ 0 w 5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21"/>
                    <a:gd name="T29" fmla="*/ 5 w 5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21">
                      <a:moveTo>
                        <a:pt x="0" y="21"/>
                      </a:moveTo>
                      <a:lnTo>
                        <a:pt x="5" y="21"/>
                      </a:lnTo>
                      <a:lnTo>
                        <a:pt x="2" y="13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0" y="21"/>
                      </a:lnTo>
                      <a:lnTo>
                        <a:pt x="5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38" name="Freeform 1052"/>
                <p:cNvSpPr>
                  <a:spLocks noChangeAspect="1"/>
                </p:cNvSpPr>
                <p:nvPr/>
              </p:nvSpPr>
              <p:spPr bwMode="auto">
                <a:xfrm>
                  <a:off x="5514" y="1870"/>
                  <a:ext cx="13" cy="15"/>
                </a:xfrm>
                <a:custGeom>
                  <a:avLst/>
                  <a:gdLst>
                    <a:gd name="T0" fmla="*/ 0 w 13"/>
                    <a:gd name="T1" fmla="*/ 15 h 15"/>
                    <a:gd name="T2" fmla="*/ 5 w 13"/>
                    <a:gd name="T3" fmla="*/ 15 h 15"/>
                    <a:gd name="T4" fmla="*/ 13 w 13"/>
                    <a:gd name="T5" fmla="*/ 13 h 15"/>
                    <a:gd name="T6" fmla="*/ 10 w 13"/>
                    <a:gd name="T7" fmla="*/ 5 h 15"/>
                    <a:gd name="T8" fmla="*/ 5 w 13"/>
                    <a:gd name="T9" fmla="*/ 0 h 15"/>
                    <a:gd name="T10" fmla="*/ 8 w 13"/>
                    <a:gd name="T11" fmla="*/ 2 h 15"/>
                    <a:gd name="T12" fmla="*/ 10 w 13"/>
                    <a:gd name="T13" fmla="*/ 7 h 15"/>
                    <a:gd name="T14" fmla="*/ 10 w 13"/>
                    <a:gd name="T15" fmla="*/ 10 h 15"/>
                    <a:gd name="T16" fmla="*/ 8 w 13"/>
                    <a:gd name="T17" fmla="*/ 13 h 15"/>
                    <a:gd name="T18" fmla="*/ 5 w 13"/>
                    <a:gd name="T19" fmla="*/ 13 h 15"/>
                    <a:gd name="T20" fmla="*/ 0 w 13"/>
                    <a:gd name="T21" fmla="*/ 15 h 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"/>
                    <a:gd name="T34" fmla="*/ 0 h 15"/>
                    <a:gd name="T35" fmla="*/ 13 w 13"/>
                    <a:gd name="T36" fmla="*/ 15 h 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" h="15">
                      <a:moveTo>
                        <a:pt x="0" y="15"/>
                      </a:moveTo>
                      <a:lnTo>
                        <a:pt x="5" y="15"/>
                      </a:lnTo>
                      <a:lnTo>
                        <a:pt x="13" y="13"/>
                      </a:ln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8" y="2"/>
                      </a:lnTo>
                      <a:lnTo>
                        <a:pt x="10" y="7"/>
                      </a:lnTo>
                      <a:lnTo>
                        <a:pt x="10" y="10"/>
                      </a:lnTo>
                      <a:lnTo>
                        <a:pt x="8" y="13"/>
                      </a:lnTo>
                      <a:lnTo>
                        <a:pt x="5" y="1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39" name="Freeform 1053"/>
                <p:cNvSpPr>
                  <a:spLocks noChangeAspect="1"/>
                </p:cNvSpPr>
                <p:nvPr/>
              </p:nvSpPr>
              <p:spPr bwMode="auto">
                <a:xfrm>
                  <a:off x="5514" y="1880"/>
                  <a:ext cx="16" cy="8"/>
                </a:xfrm>
                <a:custGeom>
                  <a:avLst/>
                  <a:gdLst>
                    <a:gd name="T0" fmla="*/ 10 w 16"/>
                    <a:gd name="T1" fmla="*/ 0 h 8"/>
                    <a:gd name="T2" fmla="*/ 10 w 16"/>
                    <a:gd name="T3" fmla="*/ 0 h 8"/>
                    <a:gd name="T4" fmla="*/ 5 w 16"/>
                    <a:gd name="T5" fmla="*/ 3 h 8"/>
                    <a:gd name="T6" fmla="*/ 0 w 16"/>
                    <a:gd name="T7" fmla="*/ 3 h 8"/>
                    <a:gd name="T8" fmla="*/ 0 w 16"/>
                    <a:gd name="T9" fmla="*/ 8 h 8"/>
                    <a:gd name="T10" fmla="*/ 5 w 16"/>
                    <a:gd name="T11" fmla="*/ 8 h 8"/>
                    <a:gd name="T12" fmla="*/ 16 w 16"/>
                    <a:gd name="T13" fmla="*/ 3 h 8"/>
                    <a:gd name="T14" fmla="*/ 16 w 16"/>
                    <a:gd name="T15" fmla="*/ 3 h 8"/>
                    <a:gd name="T16" fmla="*/ 10 w 16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8"/>
                    <a:gd name="T29" fmla="*/ 16 w 1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8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5" y="8"/>
                      </a:lnTo>
                      <a:lnTo>
                        <a:pt x="16" y="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40" name="Freeform 1054"/>
                <p:cNvSpPr>
                  <a:spLocks noChangeAspect="1"/>
                </p:cNvSpPr>
                <p:nvPr/>
              </p:nvSpPr>
              <p:spPr bwMode="auto">
                <a:xfrm>
                  <a:off x="5519" y="1870"/>
                  <a:ext cx="11" cy="13"/>
                </a:xfrm>
                <a:custGeom>
                  <a:avLst/>
                  <a:gdLst>
                    <a:gd name="T0" fmla="*/ 3 w 11"/>
                    <a:gd name="T1" fmla="*/ 0 h 13"/>
                    <a:gd name="T2" fmla="*/ 0 w 11"/>
                    <a:gd name="T3" fmla="*/ 2 h 13"/>
                    <a:gd name="T4" fmla="*/ 3 w 11"/>
                    <a:gd name="T5" fmla="*/ 5 h 13"/>
                    <a:gd name="T6" fmla="*/ 5 w 11"/>
                    <a:gd name="T7" fmla="*/ 10 h 13"/>
                    <a:gd name="T8" fmla="*/ 11 w 11"/>
                    <a:gd name="T9" fmla="*/ 13 h 13"/>
                    <a:gd name="T10" fmla="*/ 8 w 11"/>
                    <a:gd name="T11" fmla="*/ 5 h 13"/>
                    <a:gd name="T12" fmla="*/ 3 w 11"/>
                    <a:gd name="T13" fmla="*/ 0 h 13"/>
                    <a:gd name="T14" fmla="*/ 0 w 11"/>
                    <a:gd name="T15" fmla="*/ 2 h 13"/>
                    <a:gd name="T16" fmla="*/ 3 w 11"/>
                    <a:gd name="T17" fmla="*/ 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3"/>
                    <a:gd name="T29" fmla="*/ 11 w 11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3" y="5"/>
                      </a:lnTo>
                      <a:lnTo>
                        <a:pt x="5" y="10"/>
                      </a:lnTo>
                      <a:lnTo>
                        <a:pt x="11" y="13"/>
                      </a:lnTo>
                      <a:lnTo>
                        <a:pt x="8" y="5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41" name="Freeform 1055"/>
                <p:cNvSpPr>
                  <a:spLocks noChangeAspect="1"/>
                </p:cNvSpPr>
                <p:nvPr/>
              </p:nvSpPr>
              <p:spPr bwMode="auto">
                <a:xfrm>
                  <a:off x="5514" y="1870"/>
                  <a:ext cx="10" cy="18"/>
                </a:xfrm>
                <a:custGeom>
                  <a:avLst/>
                  <a:gdLst>
                    <a:gd name="T0" fmla="*/ 0 w 10"/>
                    <a:gd name="T1" fmla="*/ 13 h 18"/>
                    <a:gd name="T2" fmla="*/ 0 w 10"/>
                    <a:gd name="T3" fmla="*/ 18 h 18"/>
                    <a:gd name="T4" fmla="*/ 5 w 10"/>
                    <a:gd name="T5" fmla="*/ 15 h 18"/>
                    <a:gd name="T6" fmla="*/ 10 w 10"/>
                    <a:gd name="T7" fmla="*/ 13 h 18"/>
                    <a:gd name="T8" fmla="*/ 10 w 10"/>
                    <a:gd name="T9" fmla="*/ 10 h 18"/>
                    <a:gd name="T10" fmla="*/ 10 w 10"/>
                    <a:gd name="T11" fmla="*/ 7 h 18"/>
                    <a:gd name="T12" fmla="*/ 10 w 10"/>
                    <a:gd name="T13" fmla="*/ 2 h 18"/>
                    <a:gd name="T14" fmla="*/ 8 w 10"/>
                    <a:gd name="T15" fmla="*/ 0 h 18"/>
                    <a:gd name="T16" fmla="*/ 5 w 10"/>
                    <a:gd name="T17" fmla="*/ 2 h 18"/>
                    <a:gd name="T18" fmla="*/ 5 w 10"/>
                    <a:gd name="T19" fmla="*/ 5 h 18"/>
                    <a:gd name="T20" fmla="*/ 8 w 10"/>
                    <a:gd name="T21" fmla="*/ 7 h 18"/>
                    <a:gd name="T22" fmla="*/ 8 w 10"/>
                    <a:gd name="T23" fmla="*/ 10 h 18"/>
                    <a:gd name="T24" fmla="*/ 8 w 10"/>
                    <a:gd name="T25" fmla="*/ 10 h 18"/>
                    <a:gd name="T26" fmla="*/ 5 w 10"/>
                    <a:gd name="T27" fmla="*/ 13 h 18"/>
                    <a:gd name="T28" fmla="*/ 0 w 10"/>
                    <a:gd name="T29" fmla="*/ 13 h 18"/>
                    <a:gd name="T30" fmla="*/ 0 w 10"/>
                    <a:gd name="T31" fmla="*/ 18 h 18"/>
                    <a:gd name="T32" fmla="*/ 0 w 10"/>
                    <a:gd name="T33" fmla="*/ 13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8"/>
                    <a:gd name="T53" fmla="*/ 10 w 10"/>
                    <a:gd name="T54" fmla="*/ 18 h 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8">
                      <a:moveTo>
                        <a:pt x="0" y="13"/>
                      </a:moveTo>
                      <a:lnTo>
                        <a:pt x="0" y="18"/>
                      </a:lnTo>
                      <a:lnTo>
                        <a:pt x="5" y="15"/>
                      </a:lnTo>
                      <a:lnTo>
                        <a:pt x="10" y="13"/>
                      </a:lnTo>
                      <a:lnTo>
                        <a:pt x="10" y="10"/>
                      </a:lnTo>
                      <a:lnTo>
                        <a:pt x="10" y="7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5" y="5"/>
                      </a:lnTo>
                      <a:lnTo>
                        <a:pt x="8" y="7"/>
                      </a:lnTo>
                      <a:lnTo>
                        <a:pt x="8" y="10"/>
                      </a:lnTo>
                      <a:lnTo>
                        <a:pt x="5" y="13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42" name="Freeform 1056"/>
                <p:cNvSpPr>
                  <a:spLocks noChangeAspect="1"/>
                </p:cNvSpPr>
                <p:nvPr/>
              </p:nvSpPr>
              <p:spPr bwMode="auto">
                <a:xfrm>
                  <a:off x="5491" y="1849"/>
                  <a:ext cx="13" cy="36"/>
                </a:xfrm>
                <a:custGeom>
                  <a:avLst/>
                  <a:gdLst>
                    <a:gd name="T0" fmla="*/ 13 w 13"/>
                    <a:gd name="T1" fmla="*/ 34 h 36"/>
                    <a:gd name="T2" fmla="*/ 7 w 13"/>
                    <a:gd name="T3" fmla="*/ 34 h 36"/>
                    <a:gd name="T4" fmla="*/ 0 w 13"/>
                    <a:gd name="T5" fmla="*/ 36 h 36"/>
                    <a:gd name="T6" fmla="*/ 2 w 13"/>
                    <a:gd name="T7" fmla="*/ 34 h 36"/>
                    <a:gd name="T8" fmla="*/ 10 w 13"/>
                    <a:gd name="T9" fmla="*/ 31 h 36"/>
                    <a:gd name="T10" fmla="*/ 7 w 13"/>
                    <a:gd name="T11" fmla="*/ 15 h 36"/>
                    <a:gd name="T12" fmla="*/ 5 w 13"/>
                    <a:gd name="T13" fmla="*/ 0 h 36"/>
                    <a:gd name="T14" fmla="*/ 10 w 13"/>
                    <a:gd name="T15" fmla="*/ 13 h 36"/>
                    <a:gd name="T16" fmla="*/ 13 w 13"/>
                    <a:gd name="T17" fmla="*/ 34 h 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36"/>
                    <a:gd name="T29" fmla="*/ 13 w 13"/>
                    <a:gd name="T30" fmla="*/ 36 h 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36">
                      <a:moveTo>
                        <a:pt x="13" y="34"/>
                      </a:moveTo>
                      <a:lnTo>
                        <a:pt x="7" y="34"/>
                      </a:lnTo>
                      <a:lnTo>
                        <a:pt x="0" y="36"/>
                      </a:lnTo>
                      <a:lnTo>
                        <a:pt x="2" y="34"/>
                      </a:lnTo>
                      <a:lnTo>
                        <a:pt x="10" y="31"/>
                      </a:lnTo>
                      <a:lnTo>
                        <a:pt x="7" y="15"/>
                      </a:lnTo>
                      <a:lnTo>
                        <a:pt x="5" y="0"/>
                      </a:lnTo>
                      <a:lnTo>
                        <a:pt x="10" y="13"/>
                      </a:lnTo>
                      <a:lnTo>
                        <a:pt x="13" y="3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43" name="Freeform 1057"/>
                <p:cNvSpPr>
                  <a:spLocks noChangeAspect="1"/>
                </p:cNvSpPr>
                <p:nvPr/>
              </p:nvSpPr>
              <p:spPr bwMode="auto">
                <a:xfrm>
                  <a:off x="5491" y="1880"/>
                  <a:ext cx="13" cy="5"/>
                </a:xfrm>
                <a:custGeom>
                  <a:avLst/>
                  <a:gdLst>
                    <a:gd name="T0" fmla="*/ 0 w 13"/>
                    <a:gd name="T1" fmla="*/ 5 h 5"/>
                    <a:gd name="T2" fmla="*/ 0 w 13"/>
                    <a:gd name="T3" fmla="*/ 5 h 5"/>
                    <a:gd name="T4" fmla="*/ 7 w 13"/>
                    <a:gd name="T5" fmla="*/ 5 h 5"/>
                    <a:gd name="T6" fmla="*/ 13 w 13"/>
                    <a:gd name="T7" fmla="*/ 3 h 5"/>
                    <a:gd name="T8" fmla="*/ 10 w 13"/>
                    <a:gd name="T9" fmla="*/ 0 h 5"/>
                    <a:gd name="T10" fmla="*/ 7 w 13"/>
                    <a:gd name="T11" fmla="*/ 3 h 5"/>
                    <a:gd name="T12" fmla="*/ 2 w 13"/>
                    <a:gd name="T13" fmla="*/ 3 h 5"/>
                    <a:gd name="T14" fmla="*/ 2 w 13"/>
                    <a:gd name="T15" fmla="*/ 3 h 5"/>
                    <a:gd name="T16" fmla="*/ 0 w 13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5"/>
                    <a:gd name="T29" fmla="*/ 13 w 13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7" y="5"/>
                      </a:lnTo>
                      <a:lnTo>
                        <a:pt x="13" y="3"/>
                      </a:lnTo>
                      <a:lnTo>
                        <a:pt x="10" y="0"/>
                      </a:lnTo>
                      <a:lnTo>
                        <a:pt x="7" y="3"/>
                      </a:lnTo>
                      <a:lnTo>
                        <a:pt x="2" y="3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44" name="Freeform 1058"/>
                <p:cNvSpPr>
                  <a:spLocks noChangeAspect="1"/>
                </p:cNvSpPr>
                <p:nvPr/>
              </p:nvSpPr>
              <p:spPr bwMode="auto">
                <a:xfrm>
                  <a:off x="5491" y="1880"/>
                  <a:ext cx="13" cy="5"/>
                </a:xfrm>
                <a:custGeom>
                  <a:avLst/>
                  <a:gdLst>
                    <a:gd name="T0" fmla="*/ 7 w 13"/>
                    <a:gd name="T1" fmla="*/ 0 h 5"/>
                    <a:gd name="T2" fmla="*/ 7 w 13"/>
                    <a:gd name="T3" fmla="*/ 0 h 5"/>
                    <a:gd name="T4" fmla="*/ 2 w 13"/>
                    <a:gd name="T5" fmla="*/ 0 h 5"/>
                    <a:gd name="T6" fmla="*/ 0 w 13"/>
                    <a:gd name="T7" fmla="*/ 5 h 5"/>
                    <a:gd name="T8" fmla="*/ 2 w 13"/>
                    <a:gd name="T9" fmla="*/ 3 h 5"/>
                    <a:gd name="T10" fmla="*/ 5 w 13"/>
                    <a:gd name="T11" fmla="*/ 5 h 5"/>
                    <a:gd name="T12" fmla="*/ 13 w 13"/>
                    <a:gd name="T13" fmla="*/ 0 h 5"/>
                    <a:gd name="T14" fmla="*/ 13 w 13"/>
                    <a:gd name="T15" fmla="*/ 0 h 5"/>
                    <a:gd name="T16" fmla="*/ 7 w 13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5"/>
                    <a:gd name="T29" fmla="*/ 13 w 13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5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5" y="5"/>
                      </a:lnTo>
                      <a:lnTo>
                        <a:pt x="13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45" name="Freeform 1059"/>
                <p:cNvSpPr>
                  <a:spLocks noChangeAspect="1"/>
                </p:cNvSpPr>
                <p:nvPr/>
              </p:nvSpPr>
              <p:spPr bwMode="auto">
                <a:xfrm>
                  <a:off x="5493" y="1846"/>
                  <a:ext cx="11" cy="34"/>
                </a:xfrm>
                <a:custGeom>
                  <a:avLst/>
                  <a:gdLst>
                    <a:gd name="T0" fmla="*/ 0 w 11"/>
                    <a:gd name="T1" fmla="*/ 3 h 34"/>
                    <a:gd name="T2" fmla="*/ 0 w 11"/>
                    <a:gd name="T3" fmla="*/ 3 h 34"/>
                    <a:gd name="T4" fmla="*/ 5 w 11"/>
                    <a:gd name="T5" fmla="*/ 18 h 34"/>
                    <a:gd name="T6" fmla="*/ 5 w 11"/>
                    <a:gd name="T7" fmla="*/ 34 h 34"/>
                    <a:gd name="T8" fmla="*/ 11 w 11"/>
                    <a:gd name="T9" fmla="*/ 34 h 34"/>
                    <a:gd name="T10" fmla="*/ 8 w 11"/>
                    <a:gd name="T11" fmla="*/ 16 h 34"/>
                    <a:gd name="T12" fmla="*/ 3 w 11"/>
                    <a:gd name="T13" fmla="*/ 0 h 34"/>
                    <a:gd name="T14" fmla="*/ 3 w 11"/>
                    <a:gd name="T15" fmla="*/ 0 h 34"/>
                    <a:gd name="T16" fmla="*/ 0 w 11"/>
                    <a:gd name="T17" fmla="*/ 3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4"/>
                    <a:gd name="T29" fmla="*/ 11 w 11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5" y="18"/>
                      </a:lnTo>
                      <a:lnTo>
                        <a:pt x="5" y="34"/>
                      </a:lnTo>
                      <a:lnTo>
                        <a:pt x="11" y="34"/>
                      </a:lnTo>
                      <a:lnTo>
                        <a:pt x="8" y="16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46" name="Freeform 1060"/>
                <p:cNvSpPr>
                  <a:spLocks noChangeAspect="1"/>
                </p:cNvSpPr>
                <p:nvPr/>
              </p:nvSpPr>
              <p:spPr bwMode="auto">
                <a:xfrm>
                  <a:off x="5493" y="1846"/>
                  <a:ext cx="11" cy="37"/>
                </a:xfrm>
                <a:custGeom>
                  <a:avLst/>
                  <a:gdLst>
                    <a:gd name="T0" fmla="*/ 11 w 11"/>
                    <a:gd name="T1" fmla="*/ 37 h 37"/>
                    <a:gd name="T2" fmla="*/ 11 w 11"/>
                    <a:gd name="T3" fmla="*/ 37 h 37"/>
                    <a:gd name="T4" fmla="*/ 8 w 11"/>
                    <a:gd name="T5" fmla="*/ 16 h 37"/>
                    <a:gd name="T6" fmla="*/ 0 w 11"/>
                    <a:gd name="T7" fmla="*/ 3 h 37"/>
                    <a:gd name="T8" fmla="*/ 3 w 11"/>
                    <a:gd name="T9" fmla="*/ 0 h 37"/>
                    <a:gd name="T10" fmla="*/ 5 w 11"/>
                    <a:gd name="T11" fmla="*/ 18 h 37"/>
                    <a:gd name="T12" fmla="*/ 8 w 11"/>
                    <a:gd name="T13" fmla="*/ 34 h 37"/>
                    <a:gd name="T14" fmla="*/ 8 w 11"/>
                    <a:gd name="T15" fmla="*/ 34 h 37"/>
                    <a:gd name="T16" fmla="*/ 11 w 11"/>
                    <a:gd name="T17" fmla="*/ 37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7"/>
                    <a:gd name="T29" fmla="*/ 11 w 11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7">
                      <a:moveTo>
                        <a:pt x="11" y="37"/>
                      </a:moveTo>
                      <a:lnTo>
                        <a:pt x="11" y="37"/>
                      </a:lnTo>
                      <a:lnTo>
                        <a:pt x="8" y="1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5" y="18"/>
                      </a:lnTo>
                      <a:lnTo>
                        <a:pt x="8" y="34"/>
                      </a:lnTo>
                      <a:lnTo>
                        <a:pt x="11" y="3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47" name="Freeform 1061"/>
                <p:cNvSpPr>
                  <a:spLocks noChangeAspect="1"/>
                </p:cNvSpPr>
                <p:nvPr/>
              </p:nvSpPr>
              <p:spPr bwMode="auto">
                <a:xfrm>
                  <a:off x="5483" y="1828"/>
                  <a:ext cx="8" cy="21"/>
                </a:xfrm>
                <a:custGeom>
                  <a:avLst/>
                  <a:gdLst>
                    <a:gd name="T0" fmla="*/ 8 w 8"/>
                    <a:gd name="T1" fmla="*/ 21 h 21"/>
                    <a:gd name="T2" fmla="*/ 5 w 8"/>
                    <a:gd name="T3" fmla="*/ 21 h 21"/>
                    <a:gd name="T4" fmla="*/ 0 w 8"/>
                    <a:gd name="T5" fmla="*/ 21 h 21"/>
                    <a:gd name="T6" fmla="*/ 0 w 8"/>
                    <a:gd name="T7" fmla="*/ 10 h 21"/>
                    <a:gd name="T8" fmla="*/ 0 w 8"/>
                    <a:gd name="T9" fmla="*/ 0 h 21"/>
                    <a:gd name="T10" fmla="*/ 0 w 8"/>
                    <a:gd name="T11" fmla="*/ 0 h 21"/>
                    <a:gd name="T12" fmla="*/ 0 w 8"/>
                    <a:gd name="T13" fmla="*/ 8 h 21"/>
                    <a:gd name="T14" fmla="*/ 0 w 8"/>
                    <a:gd name="T15" fmla="*/ 13 h 21"/>
                    <a:gd name="T16" fmla="*/ 2 w 8"/>
                    <a:gd name="T17" fmla="*/ 16 h 21"/>
                    <a:gd name="T18" fmla="*/ 5 w 8"/>
                    <a:gd name="T19" fmla="*/ 21 h 21"/>
                    <a:gd name="T20" fmla="*/ 8 w 8"/>
                    <a:gd name="T21" fmla="*/ 21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"/>
                    <a:gd name="T34" fmla="*/ 0 h 21"/>
                    <a:gd name="T35" fmla="*/ 8 w 8"/>
                    <a:gd name="T36" fmla="*/ 21 h 2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" h="21">
                      <a:moveTo>
                        <a:pt x="8" y="21"/>
                      </a:moveTo>
                      <a:lnTo>
                        <a:pt x="5" y="21"/>
                      </a:lnTo>
                      <a:lnTo>
                        <a:pt x="0" y="21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2" y="16"/>
                      </a:lnTo>
                      <a:lnTo>
                        <a:pt x="5" y="21"/>
                      </a:lnTo>
                      <a:lnTo>
                        <a:pt x="8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48" name="Freeform 1062"/>
                <p:cNvSpPr>
                  <a:spLocks noChangeAspect="1"/>
                </p:cNvSpPr>
                <p:nvPr/>
              </p:nvSpPr>
              <p:spPr bwMode="auto">
                <a:xfrm>
                  <a:off x="5480" y="1846"/>
                  <a:ext cx="11" cy="5"/>
                </a:xfrm>
                <a:custGeom>
                  <a:avLst/>
                  <a:gdLst>
                    <a:gd name="T0" fmla="*/ 0 w 11"/>
                    <a:gd name="T1" fmla="*/ 3 h 5"/>
                    <a:gd name="T2" fmla="*/ 0 w 11"/>
                    <a:gd name="T3" fmla="*/ 3 h 5"/>
                    <a:gd name="T4" fmla="*/ 8 w 11"/>
                    <a:gd name="T5" fmla="*/ 5 h 5"/>
                    <a:gd name="T6" fmla="*/ 11 w 11"/>
                    <a:gd name="T7" fmla="*/ 5 h 5"/>
                    <a:gd name="T8" fmla="*/ 11 w 11"/>
                    <a:gd name="T9" fmla="*/ 0 h 5"/>
                    <a:gd name="T10" fmla="*/ 8 w 11"/>
                    <a:gd name="T11" fmla="*/ 0 h 5"/>
                    <a:gd name="T12" fmla="*/ 3 w 11"/>
                    <a:gd name="T13" fmla="*/ 0 h 5"/>
                    <a:gd name="T14" fmla="*/ 3 w 11"/>
                    <a:gd name="T15" fmla="*/ 0 h 5"/>
                    <a:gd name="T16" fmla="*/ 0 w 11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5"/>
                    <a:gd name="T29" fmla="*/ 11 w 11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5"/>
                      </a:lnTo>
                      <a:lnTo>
                        <a:pt x="11" y="5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49" name="Freeform 1063"/>
                <p:cNvSpPr>
                  <a:spLocks noChangeAspect="1"/>
                </p:cNvSpPr>
                <p:nvPr/>
              </p:nvSpPr>
              <p:spPr bwMode="auto">
                <a:xfrm>
                  <a:off x="5480" y="1828"/>
                  <a:ext cx="5" cy="21"/>
                </a:xfrm>
                <a:custGeom>
                  <a:avLst/>
                  <a:gdLst>
                    <a:gd name="T0" fmla="*/ 0 w 5"/>
                    <a:gd name="T1" fmla="*/ 0 h 21"/>
                    <a:gd name="T2" fmla="*/ 0 w 5"/>
                    <a:gd name="T3" fmla="*/ 0 h 21"/>
                    <a:gd name="T4" fmla="*/ 0 w 5"/>
                    <a:gd name="T5" fmla="*/ 10 h 21"/>
                    <a:gd name="T6" fmla="*/ 0 w 5"/>
                    <a:gd name="T7" fmla="*/ 21 h 21"/>
                    <a:gd name="T8" fmla="*/ 3 w 5"/>
                    <a:gd name="T9" fmla="*/ 18 h 21"/>
                    <a:gd name="T10" fmla="*/ 3 w 5"/>
                    <a:gd name="T11" fmla="*/ 10 h 21"/>
                    <a:gd name="T12" fmla="*/ 5 w 5"/>
                    <a:gd name="T13" fmla="*/ 0 h 21"/>
                    <a:gd name="T14" fmla="*/ 5 w 5"/>
                    <a:gd name="T15" fmla="*/ 0 h 21"/>
                    <a:gd name="T16" fmla="*/ 0 w 5"/>
                    <a:gd name="T17" fmla="*/ 0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21"/>
                    <a:gd name="T29" fmla="*/ 5 w 5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2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21"/>
                      </a:lnTo>
                      <a:lnTo>
                        <a:pt x="3" y="18"/>
                      </a:lnTo>
                      <a:lnTo>
                        <a:pt x="3" y="10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50" name="Freeform 1064"/>
                <p:cNvSpPr>
                  <a:spLocks noChangeAspect="1"/>
                </p:cNvSpPr>
                <p:nvPr/>
              </p:nvSpPr>
              <p:spPr bwMode="auto">
                <a:xfrm>
                  <a:off x="5480" y="1828"/>
                  <a:ext cx="11" cy="23"/>
                </a:xfrm>
                <a:custGeom>
                  <a:avLst/>
                  <a:gdLst>
                    <a:gd name="T0" fmla="*/ 11 w 11"/>
                    <a:gd name="T1" fmla="*/ 23 h 23"/>
                    <a:gd name="T2" fmla="*/ 11 w 11"/>
                    <a:gd name="T3" fmla="*/ 18 h 23"/>
                    <a:gd name="T4" fmla="*/ 8 w 11"/>
                    <a:gd name="T5" fmla="*/ 18 h 23"/>
                    <a:gd name="T6" fmla="*/ 5 w 11"/>
                    <a:gd name="T7" fmla="*/ 16 h 23"/>
                    <a:gd name="T8" fmla="*/ 5 w 11"/>
                    <a:gd name="T9" fmla="*/ 13 h 23"/>
                    <a:gd name="T10" fmla="*/ 5 w 11"/>
                    <a:gd name="T11" fmla="*/ 8 h 23"/>
                    <a:gd name="T12" fmla="*/ 5 w 11"/>
                    <a:gd name="T13" fmla="*/ 0 h 23"/>
                    <a:gd name="T14" fmla="*/ 0 w 11"/>
                    <a:gd name="T15" fmla="*/ 0 h 23"/>
                    <a:gd name="T16" fmla="*/ 5 w 11"/>
                    <a:gd name="T17" fmla="*/ 0 h 23"/>
                    <a:gd name="T18" fmla="*/ 0 w 11"/>
                    <a:gd name="T19" fmla="*/ 0 h 23"/>
                    <a:gd name="T20" fmla="*/ 0 w 11"/>
                    <a:gd name="T21" fmla="*/ 8 h 23"/>
                    <a:gd name="T22" fmla="*/ 0 w 11"/>
                    <a:gd name="T23" fmla="*/ 13 h 23"/>
                    <a:gd name="T24" fmla="*/ 3 w 11"/>
                    <a:gd name="T25" fmla="*/ 18 h 23"/>
                    <a:gd name="T26" fmla="*/ 5 w 11"/>
                    <a:gd name="T27" fmla="*/ 21 h 23"/>
                    <a:gd name="T28" fmla="*/ 11 w 11"/>
                    <a:gd name="T29" fmla="*/ 23 h 23"/>
                    <a:gd name="T30" fmla="*/ 11 w 11"/>
                    <a:gd name="T31" fmla="*/ 18 h 23"/>
                    <a:gd name="T32" fmla="*/ 11 w 11"/>
                    <a:gd name="T33" fmla="*/ 23 h 2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"/>
                    <a:gd name="T52" fmla="*/ 0 h 23"/>
                    <a:gd name="T53" fmla="*/ 11 w 11"/>
                    <a:gd name="T54" fmla="*/ 23 h 2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" h="23">
                      <a:moveTo>
                        <a:pt x="11" y="23"/>
                      </a:moveTo>
                      <a:lnTo>
                        <a:pt x="11" y="18"/>
                      </a:lnTo>
                      <a:lnTo>
                        <a:pt x="8" y="18"/>
                      </a:lnTo>
                      <a:lnTo>
                        <a:pt x="5" y="16"/>
                      </a:lnTo>
                      <a:lnTo>
                        <a:pt x="5" y="13"/>
                      </a:lnTo>
                      <a:lnTo>
                        <a:pt x="5" y="8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3" y="18"/>
                      </a:lnTo>
                      <a:lnTo>
                        <a:pt x="5" y="21"/>
                      </a:lnTo>
                      <a:lnTo>
                        <a:pt x="11" y="23"/>
                      </a:lnTo>
                      <a:lnTo>
                        <a:pt x="11" y="18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51" name="Freeform 1065"/>
                <p:cNvSpPr>
                  <a:spLocks noChangeAspect="1"/>
                </p:cNvSpPr>
                <p:nvPr/>
              </p:nvSpPr>
              <p:spPr bwMode="auto">
                <a:xfrm>
                  <a:off x="5491" y="1904"/>
                  <a:ext cx="18" cy="13"/>
                </a:xfrm>
                <a:custGeom>
                  <a:avLst/>
                  <a:gdLst>
                    <a:gd name="T0" fmla="*/ 0 w 18"/>
                    <a:gd name="T1" fmla="*/ 13 h 13"/>
                    <a:gd name="T2" fmla="*/ 7 w 18"/>
                    <a:gd name="T3" fmla="*/ 13 h 13"/>
                    <a:gd name="T4" fmla="*/ 18 w 18"/>
                    <a:gd name="T5" fmla="*/ 13 h 13"/>
                    <a:gd name="T6" fmla="*/ 18 w 18"/>
                    <a:gd name="T7" fmla="*/ 7 h 13"/>
                    <a:gd name="T8" fmla="*/ 18 w 18"/>
                    <a:gd name="T9" fmla="*/ 0 h 13"/>
                    <a:gd name="T10" fmla="*/ 18 w 18"/>
                    <a:gd name="T11" fmla="*/ 0 h 13"/>
                    <a:gd name="T12" fmla="*/ 15 w 18"/>
                    <a:gd name="T13" fmla="*/ 5 h 13"/>
                    <a:gd name="T14" fmla="*/ 10 w 18"/>
                    <a:gd name="T15" fmla="*/ 10 h 13"/>
                    <a:gd name="T16" fmla="*/ 0 w 18"/>
                    <a:gd name="T17" fmla="*/ 1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3"/>
                    <a:gd name="T29" fmla="*/ 18 w 18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3">
                      <a:moveTo>
                        <a:pt x="0" y="13"/>
                      </a:moveTo>
                      <a:lnTo>
                        <a:pt x="7" y="13"/>
                      </a:lnTo>
                      <a:lnTo>
                        <a:pt x="18" y="13"/>
                      </a:lnTo>
                      <a:lnTo>
                        <a:pt x="18" y="7"/>
                      </a:lnTo>
                      <a:lnTo>
                        <a:pt x="18" y="0"/>
                      </a:lnTo>
                      <a:lnTo>
                        <a:pt x="15" y="5"/>
                      </a:lnTo>
                      <a:lnTo>
                        <a:pt x="10" y="1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52" name="Freeform 1066"/>
                <p:cNvSpPr>
                  <a:spLocks noChangeAspect="1"/>
                </p:cNvSpPr>
                <p:nvPr/>
              </p:nvSpPr>
              <p:spPr bwMode="auto">
                <a:xfrm>
                  <a:off x="5491" y="1914"/>
                  <a:ext cx="20" cy="5"/>
                </a:xfrm>
                <a:custGeom>
                  <a:avLst/>
                  <a:gdLst>
                    <a:gd name="T0" fmla="*/ 20 w 20"/>
                    <a:gd name="T1" fmla="*/ 0 h 5"/>
                    <a:gd name="T2" fmla="*/ 20 w 20"/>
                    <a:gd name="T3" fmla="*/ 0 h 5"/>
                    <a:gd name="T4" fmla="*/ 7 w 20"/>
                    <a:gd name="T5" fmla="*/ 0 h 5"/>
                    <a:gd name="T6" fmla="*/ 0 w 20"/>
                    <a:gd name="T7" fmla="*/ 0 h 5"/>
                    <a:gd name="T8" fmla="*/ 0 w 20"/>
                    <a:gd name="T9" fmla="*/ 5 h 5"/>
                    <a:gd name="T10" fmla="*/ 7 w 20"/>
                    <a:gd name="T11" fmla="*/ 5 h 5"/>
                    <a:gd name="T12" fmla="*/ 18 w 20"/>
                    <a:gd name="T13" fmla="*/ 5 h 5"/>
                    <a:gd name="T14" fmla="*/ 18 w 20"/>
                    <a:gd name="T15" fmla="*/ 5 h 5"/>
                    <a:gd name="T16" fmla="*/ 20 w 20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"/>
                    <a:gd name="T28" fmla="*/ 0 h 5"/>
                    <a:gd name="T29" fmla="*/ 20 w 2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" h="5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7" y="5"/>
                      </a:lnTo>
                      <a:lnTo>
                        <a:pt x="18" y="5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53" name="Freeform 1067"/>
                <p:cNvSpPr>
                  <a:spLocks noChangeAspect="1"/>
                </p:cNvSpPr>
                <p:nvPr/>
              </p:nvSpPr>
              <p:spPr bwMode="auto">
                <a:xfrm>
                  <a:off x="5506" y="1901"/>
                  <a:ext cx="5" cy="18"/>
                </a:xfrm>
                <a:custGeom>
                  <a:avLst/>
                  <a:gdLst>
                    <a:gd name="T0" fmla="*/ 0 w 5"/>
                    <a:gd name="T1" fmla="*/ 0 h 18"/>
                    <a:gd name="T2" fmla="*/ 0 w 5"/>
                    <a:gd name="T3" fmla="*/ 0 h 18"/>
                    <a:gd name="T4" fmla="*/ 3 w 5"/>
                    <a:gd name="T5" fmla="*/ 10 h 18"/>
                    <a:gd name="T6" fmla="*/ 5 w 5"/>
                    <a:gd name="T7" fmla="*/ 13 h 18"/>
                    <a:gd name="T8" fmla="*/ 3 w 5"/>
                    <a:gd name="T9" fmla="*/ 18 h 18"/>
                    <a:gd name="T10" fmla="*/ 5 w 5"/>
                    <a:gd name="T11" fmla="*/ 10 h 18"/>
                    <a:gd name="T12" fmla="*/ 5 w 5"/>
                    <a:gd name="T13" fmla="*/ 3 h 18"/>
                    <a:gd name="T14" fmla="*/ 5 w 5"/>
                    <a:gd name="T15" fmla="*/ 3 h 18"/>
                    <a:gd name="T16" fmla="*/ 0 w 5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8"/>
                    <a:gd name="T29" fmla="*/ 5 w 5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10"/>
                      </a:lnTo>
                      <a:lnTo>
                        <a:pt x="5" y="13"/>
                      </a:lnTo>
                      <a:lnTo>
                        <a:pt x="3" y="18"/>
                      </a:lnTo>
                      <a:lnTo>
                        <a:pt x="5" y="10"/>
                      </a:lnTo>
                      <a:lnTo>
                        <a:pt x="5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54" name="Freeform 1068"/>
                <p:cNvSpPr>
                  <a:spLocks noChangeAspect="1"/>
                </p:cNvSpPr>
                <p:nvPr/>
              </p:nvSpPr>
              <p:spPr bwMode="auto">
                <a:xfrm>
                  <a:off x="5491" y="1901"/>
                  <a:ext cx="20" cy="18"/>
                </a:xfrm>
                <a:custGeom>
                  <a:avLst/>
                  <a:gdLst>
                    <a:gd name="T0" fmla="*/ 0 w 20"/>
                    <a:gd name="T1" fmla="*/ 13 h 18"/>
                    <a:gd name="T2" fmla="*/ 0 w 20"/>
                    <a:gd name="T3" fmla="*/ 18 h 18"/>
                    <a:gd name="T4" fmla="*/ 13 w 20"/>
                    <a:gd name="T5" fmla="*/ 16 h 18"/>
                    <a:gd name="T6" fmla="*/ 18 w 20"/>
                    <a:gd name="T7" fmla="*/ 8 h 18"/>
                    <a:gd name="T8" fmla="*/ 20 w 20"/>
                    <a:gd name="T9" fmla="*/ 3 h 18"/>
                    <a:gd name="T10" fmla="*/ 15 w 20"/>
                    <a:gd name="T11" fmla="*/ 0 h 18"/>
                    <a:gd name="T12" fmla="*/ 20 w 20"/>
                    <a:gd name="T13" fmla="*/ 3 h 18"/>
                    <a:gd name="T14" fmla="*/ 15 w 20"/>
                    <a:gd name="T15" fmla="*/ 3 h 18"/>
                    <a:gd name="T16" fmla="*/ 15 w 20"/>
                    <a:gd name="T17" fmla="*/ 8 h 18"/>
                    <a:gd name="T18" fmla="*/ 10 w 20"/>
                    <a:gd name="T19" fmla="*/ 10 h 18"/>
                    <a:gd name="T20" fmla="*/ 0 w 20"/>
                    <a:gd name="T21" fmla="*/ 13 h 18"/>
                    <a:gd name="T22" fmla="*/ 0 w 20"/>
                    <a:gd name="T23" fmla="*/ 18 h 18"/>
                    <a:gd name="T24" fmla="*/ 0 w 20"/>
                    <a:gd name="T25" fmla="*/ 13 h 1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0"/>
                    <a:gd name="T40" fmla="*/ 0 h 18"/>
                    <a:gd name="T41" fmla="*/ 20 w 20"/>
                    <a:gd name="T42" fmla="*/ 18 h 1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0" h="18">
                      <a:moveTo>
                        <a:pt x="0" y="13"/>
                      </a:moveTo>
                      <a:lnTo>
                        <a:pt x="0" y="18"/>
                      </a:lnTo>
                      <a:lnTo>
                        <a:pt x="13" y="16"/>
                      </a:lnTo>
                      <a:lnTo>
                        <a:pt x="18" y="8"/>
                      </a:lnTo>
                      <a:lnTo>
                        <a:pt x="20" y="3"/>
                      </a:lnTo>
                      <a:lnTo>
                        <a:pt x="15" y="0"/>
                      </a:lnTo>
                      <a:lnTo>
                        <a:pt x="20" y="3"/>
                      </a:lnTo>
                      <a:lnTo>
                        <a:pt x="15" y="3"/>
                      </a:lnTo>
                      <a:lnTo>
                        <a:pt x="15" y="8"/>
                      </a:lnTo>
                      <a:lnTo>
                        <a:pt x="10" y="10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55" name="Freeform 1069"/>
                <p:cNvSpPr>
                  <a:spLocks noChangeAspect="1"/>
                </p:cNvSpPr>
                <p:nvPr/>
              </p:nvSpPr>
              <p:spPr bwMode="auto">
                <a:xfrm>
                  <a:off x="5483" y="1896"/>
                  <a:ext cx="5" cy="5"/>
                </a:xfrm>
                <a:custGeom>
                  <a:avLst/>
                  <a:gdLst>
                    <a:gd name="T0" fmla="*/ 2 w 5"/>
                    <a:gd name="T1" fmla="*/ 5 h 5"/>
                    <a:gd name="T2" fmla="*/ 2 w 5"/>
                    <a:gd name="T3" fmla="*/ 2 h 5"/>
                    <a:gd name="T4" fmla="*/ 0 w 5"/>
                    <a:gd name="T5" fmla="*/ 2 h 5"/>
                    <a:gd name="T6" fmla="*/ 2 w 5"/>
                    <a:gd name="T7" fmla="*/ 0 h 5"/>
                    <a:gd name="T8" fmla="*/ 5 w 5"/>
                    <a:gd name="T9" fmla="*/ 0 h 5"/>
                    <a:gd name="T10" fmla="*/ 2 w 5"/>
                    <a:gd name="T11" fmla="*/ 0 h 5"/>
                    <a:gd name="T12" fmla="*/ 2 w 5"/>
                    <a:gd name="T13" fmla="*/ 5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5"/>
                    <a:gd name="T23" fmla="*/ 5 w 5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5">
                      <a:moveTo>
                        <a:pt x="2" y="5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56" name="Freeform 1070"/>
                <p:cNvSpPr>
                  <a:spLocks noChangeAspect="1"/>
                </p:cNvSpPr>
                <p:nvPr/>
              </p:nvSpPr>
              <p:spPr bwMode="auto">
                <a:xfrm>
                  <a:off x="5483" y="1896"/>
                  <a:ext cx="5" cy="5"/>
                </a:xfrm>
                <a:custGeom>
                  <a:avLst/>
                  <a:gdLst>
                    <a:gd name="T0" fmla="*/ 0 w 5"/>
                    <a:gd name="T1" fmla="*/ 2 h 5"/>
                    <a:gd name="T2" fmla="*/ 0 w 5"/>
                    <a:gd name="T3" fmla="*/ 2 h 5"/>
                    <a:gd name="T4" fmla="*/ 0 w 5"/>
                    <a:gd name="T5" fmla="*/ 5 h 5"/>
                    <a:gd name="T6" fmla="*/ 0 w 5"/>
                    <a:gd name="T7" fmla="*/ 5 h 5"/>
                    <a:gd name="T8" fmla="*/ 5 w 5"/>
                    <a:gd name="T9" fmla="*/ 5 h 5"/>
                    <a:gd name="T10" fmla="*/ 2 w 5"/>
                    <a:gd name="T11" fmla="*/ 2 h 5"/>
                    <a:gd name="T12" fmla="*/ 0 w 5"/>
                    <a:gd name="T13" fmla="*/ 0 h 5"/>
                    <a:gd name="T14" fmla="*/ 0 w 5"/>
                    <a:gd name="T15" fmla="*/ 0 h 5"/>
                    <a:gd name="T16" fmla="*/ 0 w 5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57" name="Freeform 1071"/>
                <p:cNvSpPr>
                  <a:spLocks noChangeAspect="1"/>
                </p:cNvSpPr>
                <p:nvPr/>
              </p:nvSpPr>
              <p:spPr bwMode="auto">
                <a:xfrm>
                  <a:off x="5483" y="1893"/>
                  <a:ext cx="8" cy="5"/>
                </a:xfrm>
                <a:custGeom>
                  <a:avLst/>
                  <a:gdLst>
                    <a:gd name="T0" fmla="*/ 8 w 8"/>
                    <a:gd name="T1" fmla="*/ 3 h 5"/>
                    <a:gd name="T2" fmla="*/ 5 w 8"/>
                    <a:gd name="T3" fmla="*/ 0 h 5"/>
                    <a:gd name="T4" fmla="*/ 2 w 8"/>
                    <a:gd name="T5" fmla="*/ 0 h 5"/>
                    <a:gd name="T6" fmla="*/ 0 w 8"/>
                    <a:gd name="T7" fmla="*/ 5 h 5"/>
                    <a:gd name="T8" fmla="*/ 0 w 8"/>
                    <a:gd name="T9" fmla="*/ 3 h 5"/>
                    <a:gd name="T10" fmla="*/ 2 w 8"/>
                    <a:gd name="T11" fmla="*/ 5 h 5"/>
                    <a:gd name="T12" fmla="*/ 8 w 8"/>
                    <a:gd name="T13" fmla="*/ 3 h 5"/>
                    <a:gd name="T14" fmla="*/ 5 w 8"/>
                    <a:gd name="T15" fmla="*/ 0 h 5"/>
                    <a:gd name="T16" fmla="*/ 8 w 8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8" y="3"/>
                      </a:move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8" y="3"/>
                      </a:lnTo>
                      <a:lnTo>
                        <a:pt x="5" y="0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58" name="Freeform 1072"/>
                <p:cNvSpPr>
                  <a:spLocks noChangeAspect="1"/>
                </p:cNvSpPr>
                <p:nvPr/>
              </p:nvSpPr>
              <p:spPr bwMode="auto">
                <a:xfrm>
                  <a:off x="5483" y="1893"/>
                  <a:ext cx="8" cy="8"/>
                </a:xfrm>
                <a:custGeom>
                  <a:avLst/>
                  <a:gdLst>
                    <a:gd name="T0" fmla="*/ 0 w 8"/>
                    <a:gd name="T1" fmla="*/ 8 h 8"/>
                    <a:gd name="T2" fmla="*/ 5 w 8"/>
                    <a:gd name="T3" fmla="*/ 8 h 8"/>
                    <a:gd name="T4" fmla="*/ 5 w 8"/>
                    <a:gd name="T5" fmla="*/ 5 h 8"/>
                    <a:gd name="T6" fmla="*/ 8 w 8"/>
                    <a:gd name="T7" fmla="*/ 3 h 8"/>
                    <a:gd name="T8" fmla="*/ 5 w 8"/>
                    <a:gd name="T9" fmla="*/ 0 h 8"/>
                    <a:gd name="T10" fmla="*/ 2 w 8"/>
                    <a:gd name="T11" fmla="*/ 3 h 8"/>
                    <a:gd name="T12" fmla="*/ 0 w 8"/>
                    <a:gd name="T13" fmla="*/ 8 h 8"/>
                    <a:gd name="T14" fmla="*/ 5 w 8"/>
                    <a:gd name="T15" fmla="*/ 8 h 8"/>
                    <a:gd name="T16" fmla="*/ 0 w 8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8"/>
                    <a:gd name="T29" fmla="*/ 8 w 8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8">
                      <a:moveTo>
                        <a:pt x="0" y="8"/>
                      </a:moveTo>
                      <a:lnTo>
                        <a:pt x="5" y="8"/>
                      </a:lnTo>
                      <a:lnTo>
                        <a:pt x="5" y="5"/>
                      </a:lnTo>
                      <a:lnTo>
                        <a:pt x="8" y="3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5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59" name="Freeform 1073"/>
                <p:cNvSpPr>
                  <a:spLocks noChangeAspect="1"/>
                </p:cNvSpPr>
                <p:nvPr/>
              </p:nvSpPr>
              <p:spPr bwMode="auto">
                <a:xfrm>
                  <a:off x="5477" y="1799"/>
                  <a:ext cx="8" cy="13"/>
                </a:xfrm>
                <a:custGeom>
                  <a:avLst/>
                  <a:gdLst>
                    <a:gd name="T0" fmla="*/ 6 w 8"/>
                    <a:gd name="T1" fmla="*/ 13 h 13"/>
                    <a:gd name="T2" fmla="*/ 0 w 8"/>
                    <a:gd name="T3" fmla="*/ 11 h 13"/>
                    <a:gd name="T4" fmla="*/ 0 w 8"/>
                    <a:gd name="T5" fmla="*/ 5 h 13"/>
                    <a:gd name="T6" fmla="*/ 6 w 8"/>
                    <a:gd name="T7" fmla="*/ 3 h 13"/>
                    <a:gd name="T8" fmla="*/ 8 w 8"/>
                    <a:gd name="T9" fmla="*/ 0 h 13"/>
                    <a:gd name="T10" fmla="*/ 6 w 8"/>
                    <a:gd name="T11" fmla="*/ 3 h 13"/>
                    <a:gd name="T12" fmla="*/ 6 w 8"/>
                    <a:gd name="T13" fmla="*/ 13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13"/>
                    <a:gd name="T23" fmla="*/ 8 w 8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13">
                      <a:moveTo>
                        <a:pt x="6" y="13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6" y="3"/>
                      </a:lnTo>
                      <a:lnTo>
                        <a:pt x="8" y="0"/>
                      </a:lnTo>
                      <a:lnTo>
                        <a:pt x="6" y="3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60" name="Freeform 1074"/>
                <p:cNvSpPr>
                  <a:spLocks noChangeAspect="1"/>
                </p:cNvSpPr>
                <p:nvPr/>
              </p:nvSpPr>
              <p:spPr bwMode="auto">
                <a:xfrm>
                  <a:off x="5477" y="1804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0 h 11"/>
                    <a:gd name="T4" fmla="*/ 0 w 6"/>
                    <a:gd name="T5" fmla="*/ 8 h 11"/>
                    <a:gd name="T6" fmla="*/ 3 w 6"/>
                    <a:gd name="T7" fmla="*/ 11 h 11"/>
                    <a:gd name="T8" fmla="*/ 6 w 6"/>
                    <a:gd name="T9" fmla="*/ 8 h 11"/>
                    <a:gd name="T10" fmla="*/ 3 w 6"/>
                    <a:gd name="T11" fmla="*/ 6 h 11"/>
                    <a:gd name="T12" fmla="*/ 3 w 6"/>
                    <a:gd name="T13" fmla="*/ 3 h 11"/>
                    <a:gd name="T14" fmla="*/ 3 w 6"/>
                    <a:gd name="T15" fmla="*/ 3 h 11"/>
                    <a:gd name="T16" fmla="*/ 0 w 6"/>
                    <a:gd name="T17" fmla="*/ 0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1"/>
                    <a:gd name="T29" fmla="*/ 6 w 6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3" y="6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61" name="Freeform 1075"/>
                <p:cNvSpPr>
                  <a:spLocks noChangeAspect="1"/>
                </p:cNvSpPr>
                <p:nvPr/>
              </p:nvSpPr>
              <p:spPr bwMode="auto">
                <a:xfrm>
                  <a:off x="5477" y="1796"/>
                  <a:ext cx="11" cy="11"/>
                </a:xfrm>
                <a:custGeom>
                  <a:avLst/>
                  <a:gdLst>
                    <a:gd name="T0" fmla="*/ 8 w 11"/>
                    <a:gd name="T1" fmla="*/ 0 h 11"/>
                    <a:gd name="T2" fmla="*/ 8 w 11"/>
                    <a:gd name="T3" fmla="*/ 0 h 11"/>
                    <a:gd name="T4" fmla="*/ 3 w 11"/>
                    <a:gd name="T5" fmla="*/ 3 h 11"/>
                    <a:gd name="T6" fmla="*/ 0 w 11"/>
                    <a:gd name="T7" fmla="*/ 8 h 11"/>
                    <a:gd name="T8" fmla="*/ 3 w 11"/>
                    <a:gd name="T9" fmla="*/ 11 h 11"/>
                    <a:gd name="T10" fmla="*/ 6 w 11"/>
                    <a:gd name="T11" fmla="*/ 8 h 11"/>
                    <a:gd name="T12" fmla="*/ 11 w 11"/>
                    <a:gd name="T13" fmla="*/ 3 h 11"/>
                    <a:gd name="T14" fmla="*/ 11 w 11"/>
                    <a:gd name="T15" fmla="*/ 3 h 11"/>
                    <a:gd name="T16" fmla="*/ 8 w 11"/>
                    <a:gd name="T17" fmla="*/ 0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1"/>
                    <a:gd name="T29" fmla="*/ 11 w 11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1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3"/>
                      </a:lnTo>
                      <a:lnTo>
                        <a:pt x="0" y="8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11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62" name="Freeform 1076"/>
                <p:cNvSpPr>
                  <a:spLocks noChangeAspect="1"/>
                </p:cNvSpPr>
                <p:nvPr/>
              </p:nvSpPr>
              <p:spPr bwMode="auto">
                <a:xfrm>
                  <a:off x="5480" y="1796"/>
                  <a:ext cx="8" cy="19"/>
                </a:xfrm>
                <a:custGeom>
                  <a:avLst/>
                  <a:gdLst>
                    <a:gd name="T0" fmla="*/ 0 w 8"/>
                    <a:gd name="T1" fmla="*/ 19 h 19"/>
                    <a:gd name="T2" fmla="*/ 3 w 8"/>
                    <a:gd name="T3" fmla="*/ 16 h 19"/>
                    <a:gd name="T4" fmla="*/ 3 w 8"/>
                    <a:gd name="T5" fmla="*/ 8 h 19"/>
                    <a:gd name="T6" fmla="*/ 5 w 8"/>
                    <a:gd name="T7" fmla="*/ 0 h 19"/>
                    <a:gd name="T8" fmla="*/ 8 w 8"/>
                    <a:gd name="T9" fmla="*/ 3 h 19"/>
                    <a:gd name="T10" fmla="*/ 0 w 8"/>
                    <a:gd name="T11" fmla="*/ 6 h 19"/>
                    <a:gd name="T12" fmla="*/ 0 w 8"/>
                    <a:gd name="T13" fmla="*/ 19 h 19"/>
                    <a:gd name="T14" fmla="*/ 3 w 8"/>
                    <a:gd name="T15" fmla="*/ 16 h 19"/>
                    <a:gd name="T16" fmla="*/ 0 w 8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9"/>
                    <a:gd name="T29" fmla="*/ 8 w 8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9">
                      <a:moveTo>
                        <a:pt x="0" y="19"/>
                      </a:moveTo>
                      <a:lnTo>
                        <a:pt x="3" y="16"/>
                      </a:lnTo>
                      <a:lnTo>
                        <a:pt x="3" y="8"/>
                      </a:lnTo>
                      <a:lnTo>
                        <a:pt x="5" y="0"/>
                      </a:lnTo>
                      <a:lnTo>
                        <a:pt x="8" y="3"/>
                      </a:lnTo>
                      <a:lnTo>
                        <a:pt x="0" y="6"/>
                      </a:lnTo>
                      <a:lnTo>
                        <a:pt x="0" y="19"/>
                      </a:lnTo>
                      <a:lnTo>
                        <a:pt x="3" y="16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63" name="Freeform 1077"/>
                <p:cNvSpPr>
                  <a:spLocks noChangeAspect="1"/>
                </p:cNvSpPr>
                <p:nvPr/>
              </p:nvSpPr>
              <p:spPr bwMode="auto">
                <a:xfrm>
                  <a:off x="5598" y="1930"/>
                  <a:ext cx="10" cy="2"/>
                </a:xfrm>
                <a:custGeom>
                  <a:avLst/>
                  <a:gdLst>
                    <a:gd name="T0" fmla="*/ 10 w 10"/>
                    <a:gd name="T1" fmla="*/ 0 h 2"/>
                    <a:gd name="T2" fmla="*/ 5 w 10"/>
                    <a:gd name="T3" fmla="*/ 2 h 2"/>
                    <a:gd name="T4" fmla="*/ 0 w 10"/>
                    <a:gd name="T5" fmla="*/ 2 h 2"/>
                    <a:gd name="T6" fmla="*/ 0 w 10"/>
                    <a:gd name="T7" fmla="*/ 0 h 2"/>
                    <a:gd name="T8" fmla="*/ 10 w 10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2"/>
                    <a:gd name="T17" fmla="*/ 10 w 10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2">
                      <a:moveTo>
                        <a:pt x="10" y="0"/>
                      </a:move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64" name="Freeform 1078"/>
                <p:cNvSpPr>
                  <a:spLocks noChangeAspect="1"/>
                </p:cNvSpPr>
                <p:nvPr/>
              </p:nvSpPr>
              <p:spPr bwMode="auto">
                <a:xfrm>
                  <a:off x="5598" y="1930"/>
                  <a:ext cx="10" cy="5"/>
                </a:xfrm>
                <a:custGeom>
                  <a:avLst/>
                  <a:gdLst>
                    <a:gd name="T0" fmla="*/ 2 w 10"/>
                    <a:gd name="T1" fmla="*/ 5 h 5"/>
                    <a:gd name="T2" fmla="*/ 2 w 10"/>
                    <a:gd name="T3" fmla="*/ 5 h 5"/>
                    <a:gd name="T4" fmla="*/ 7 w 10"/>
                    <a:gd name="T5" fmla="*/ 2 h 5"/>
                    <a:gd name="T6" fmla="*/ 10 w 10"/>
                    <a:gd name="T7" fmla="*/ 2 h 5"/>
                    <a:gd name="T8" fmla="*/ 10 w 10"/>
                    <a:gd name="T9" fmla="*/ 0 h 5"/>
                    <a:gd name="T10" fmla="*/ 5 w 10"/>
                    <a:gd name="T11" fmla="*/ 0 h 5"/>
                    <a:gd name="T12" fmla="*/ 0 w 10"/>
                    <a:gd name="T13" fmla="*/ 2 h 5"/>
                    <a:gd name="T14" fmla="*/ 0 w 10"/>
                    <a:gd name="T15" fmla="*/ 2 h 5"/>
                    <a:gd name="T16" fmla="*/ 2 w 10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2" y="5"/>
                      </a:moveTo>
                      <a:lnTo>
                        <a:pt x="2" y="5"/>
                      </a:lnTo>
                      <a:lnTo>
                        <a:pt x="7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65" name="Freeform 1079"/>
                <p:cNvSpPr>
                  <a:spLocks noChangeAspect="1"/>
                </p:cNvSpPr>
                <p:nvPr/>
              </p:nvSpPr>
              <p:spPr bwMode="auto">
                <a:xfrm>
                  <a:off x="5598" y="1930"/>
                  <a:ext cx="10" cy="5"/>
                </a:xfrm>
                <a:custGeom>
                  <a:avLst/>
                  <a:gdLst>
                    <a:gd name="T0" fmla="*/ 10 w 10"/>
                    <a:gd name="T1" fmla="*/ 2 h 5"/>
                    <a:gd name="T2" fmla="*/ 10 w 10"/>
                    <a:gd name="T3" fmla="*/ 0 h 5"/>
                    <a:gd name="T4" fmla="*/ 0 w 10"/>
                    <a:gd name="T5" fmla="*/ 0 h 5"/>
                    <a:gd name="T6" fmla="*/ 2 w 10"/>
                    <a:gd name="T7" fmla="*/ 5 h 5"/>
                    <a:gd name="T8" fmla="*/ 0 w 10"/>
                    <a:gd name="T9" fmla="*/ 2 h 5"/>
                    <a:gd name="T10" fmla="*/ 2 w 10"/>
                    <a:gd name="T11" fmla="*/ 2 h 5"/>
                    <a:gd name="T12" fmla="*/ 7 w 10"/>
                    <a:gd name="T13" fmla="*/ 2 h 5"/>
                    <a:gd name="T14" fmla="*/ 10 w 10"/>
                    <a:gd name="T15" fmla="*/ 0 h 5"/>
                    <a:gd name="T16" fmla="*/ 10 w 10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10" y="2"/>
                      </a:move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7" y="2"/>
                      </a:lnTo>
                      <a:lnTo>
                        <a:pt x="10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66" name="Freeform 1080"/>
                <p:cNvSpPr>
                  <a:spLocks noChangeAspect="1"/>
                </p:cNvSpPr>
                <p:nvPr/>
              </p:nvSpPr>
              <p:spPr bwMode="auto">
                <a:xfrm>
                  <a:off x="5524" y="1841"/>
                  <a:ext cx="27" cy="26"/>
                </a:xfrm>
                <a:custGeom>
                  <a:avLst/>
                  <a:gdLst>
                    <a:gd name="T0" fmla="*/ 8 w 27"/>
                    <a:gd name="T1" fmla="*/ 26 h 26"/>
                    <a:gd name="T2" fmla="*/ 6 w 27"/>
                    <a:gd name="T3" fmla="*/ 23 h 26"/>
                    <a:gd name="T4" fmla="*/ 6 w 27"/>
                    <a:gd name="T5" fmla="*/ 16 h 26"/>
                    <a:gd name="T6" fmla="*/ 14 w 27"/>
                    <a:gd name="T7" fmla="*/ 8 h 26"/>
                    <a:gd name="T8" fmla="*/ 19 w 27"/>
                    <a:gd name="T9" fmla="*/ 3 h 26"/>
                    <a:gd name="T10" fmla="*/ 21 w 27"/>
                    <a:gd name="T11" fmla="*/ 3 h 26"/>
                    <a:gd name="T12" fmla="*/ 27 w 27"/>
                    <a:gd name="T13" fmla="*/ 0 h 26"/>
                    <a:gd name="T14" fmla="*/ 24 w 27"/>
                    <a:gd name="T15" fmla="*/ 0 h 26"/>
                    <a:gd name="T16" fmla="*/ 19 w 27"/>
                    <a:gd name="T17" fmla="*/ 0 h 26"/>
                    <a:gd name="T18" fmla="*/ 14 w 27"/>
                    <a:gd name="T19" fmla="*/ 5 h 26"/>
                    <a:gd name="T20" fmla="*/ 3 w 27"/>
                    <a:gd name="T21" fmla="*/ 16 h 26"/>
                    <a:gd name="T22" fmla="*/ 0 w 27"/>
                    <a:gd name="T23" fmla="*/ 18 h 26"/>
                    <a:gd name="T24" fmla="*/ 3 w 27"/>
                    <a:gd name="T25" fmla="*/ 21 h 26"/>
                    <a:gd name="T26" fmla="*/ 6 w 27"/>
                    <a:gd name="T27" fmla="*/ 23 h 26"/>
                    <a:gd name="T28" fmla="*/ 8 w 27"/>
                    <a:gd name="T29" fmla="*/ 26 h 2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7"/>
                    <a:gd name="T46" fmla="*/ 0 h 26"/>
                    <a:gd name="T47" fmla="*/ 27 w 27"/>
                    <a:gd name="T48" fmla="*/ 26 h 2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7" h="26">
                      <a:moveTo>
                        <a:pt x="8" y="26"/>
                      </a:moveTo>
                      <a:lnTo>
                        <a:pt x="6" y="23"/>
                      </a:lnTo>
                      <a:lnTo>
                        <a:pt x="6" y="16"/>
                      </a:lnTo>
                      <a:lnTo>
                        <a:pt x="14" y="8"/>
                      </a:lnTo>
                      <a:lnTo>
                        <a:pt x="19" y="3"/>
                      </a:lnTo>
                      <a:lnTo>
                        <a:pt x="21" y="3"/>
                      </a:lnTo>
                      <a:lnTo>
                        <a:pt x="27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4" y="5"/>
                      </a:lnTo>
                      <a:lnTo>
                        <a:pt x="3" y="16"/>
                      </a:lnTo>
                      <a:lnTo>
                        <a:pt x="0" y="18"/>
                      </a:lnTo>
                      <a:lnTo>
                        <a:pt x="3" y="21"/>
                      </a:lnTo>
                      <a:lnTo>
                        <a:pt x="6" y="23"/>
                      </a:lnTo>
                      <a:lnTo>
                        <a:pt x="8" y="2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67" name="Freeform 1081"/>
                <p:cNvSpPr>
                  <a:spLocks noChangeAspect="1"/>
                </p:cNvSpPr>
                <p:nvPr/>
              </p:nvSpPr>
              <p:spPr bwMode="auto">
                <a:xfrm>
                  <a:off x="5527" y="1854"/>
                  <a:ext cx="8" cy="16"/>
                </a:xfrm>
                <a:custGeom>
                  <a:avLst/>
                  <a:gdLst>
                    <a:gd name="T0" fmla="*/ 3 w 8"/>
                    <a:gd name="T1" fmla="*/ 0 h 16"/>
                    <a:gd name="T2" fmla="*/ 3 w 8"/>
                    <a:gd name="T3" fmla="*/ 0 h 16"/>
                    <a:gd name="T4" fmla="*/ 0 w 8"/>
                    <a:gd name="T5" fmla="*/ 10 h 16"/>
                    <a:gd name="T6" fmla="*/ 5 w 8"/>
                    <a:gd name="T7" fmla="*/ 16 h 16"/>
                    <a:gd name="T8" fmla="*/ 8 w 8"/>
                    <a:gd name="T9" fmla="*/ 13 h 16"/>
                    <a:gd name="T10" fmla="*/ 5 w 8"/>
                    <a:gd name="T11" fmla="*/ 8 h 16"/>
                    <a:gd name="T12" fmla="*/ 3 w 8"/>
                    <a:gd name="T13" fmla="*/ 5 h 16"/>
                    <a:gd name="T14" fmla="*/ 3 w 8"/>
                    <a:gd name="T15" fmla="*/ 5 h 16"/>
                    <a:gd name="T16" fmla="*/ 3 w 8"/>
                    <a:gd name="T17" fmla="*/ 0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6"/>
                    <a:gd name="T29" fmla="*/ 8 w 8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10"/>
                      </a:lnTo>
                      <a:lnTo>
                        <a:pt x="5" y="16"/>
                      </a:lnTo>
                      <a:lnTo>
                        <a:pt x="8" y="13"/>
                      </a:lnTo>
                      <a:lnTo>
                        <a:pt x="5" y="8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68" name="Freeform 1082"/>
                <p:cNvSpPr>
                  <a:spLocks noChangeAspect="1"/>
                </p:cNvSpPr>
                <p:nvPr/>
              </p:nvSpPr>
              <p:spPr bwMode="auto">
                <a:xfrm>
                  <a:off x="5530" y="1841"/>
                  <a:ext cx="13" cy="18"/>
                </a:xfrm>
                <a:custGeom>
                  <a:avLst/>
                  <a:gdLst>
                    <a:gd name="T0" fmla="*/ 13 w 13"/>
                    <a:gd name="T1" fmla="*/ 0 h 18"/>
                    <a:gd name="T2" fmla="*/ 10 w 13"/>
                    <a:gd name="T3" fmla="*/ 0 h 18"/>
                    <a:gd name="T4" fmla="*/ 5 w 13"/>
                    <a:gd name="T5" fmla="*/ 8 h 18"/>
                    <a:gd name="T6" fmla="*/ 0 w 13"/>
                    <a:gd name="T7" fmla="*/ 13 h 18"/>
                    <a:gd name="T8" fmla="*/ 0 w 13"/>
                    <a:gd name="T9" fmla="*/ 18 h 18"/>
                    <a:gd name="T10" fmla="*/ 8 w 13"/>
                    <a:gd name="T11" fmla="*/ 10 h 18"/>
                    <a:gd name="T12" fmla="*/ 13 w 13"/>
                    <a:gd name="T13" fmla="*/ 3 h 18"/>
                    <a:gd name="T14" fmla="*/ 13 w 13"/>
                    <a:gd name="T15" fmla="*/ 5 h 18"/>
                    <a:gd name="T16" fmla="*/ 13 w 13"/>
                    <a:gd name="T17" fmla="*/ 0 h 18"/>
                    <a:gd name="T18" fmla="*/ 10 w 13"/>
                    <a:gd name="T19" fmla="*/ 0 h 18"/>
                    <a:gd name="T20" fmla="*/ 10 w 13"/>
                    <a:gd name="T21" fmla="*/ 0 h 18"/>
                    <a:gd name="T22" fmla="*/ 13 w 13"/>
                    <a:gd name="T23" fmla="*/ 0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18"/>
                    <a:gd name="T38" fmla="*/ 13 w 13"/>
                    <a:gd name="T39" fmla="*/ 18 h 1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18">
                      <a:moveTo>
                        <a:pt x="13" y="0"/>
                      </a:moveTo>
                      <a:lnTo>
                        <a:pt x="10" y="0"/>
                      </a:lnTo>
                      <a:lnTo>
                        <a:pt x="5" y="8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8" y="10"/>
                      </a:lnTo>
                      <a:lnTo>
                        <a:pt x="13" y="3"/>
                      </a:ln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69" name="Freeform 1083"/>
                <p:cNvSpPr>
                  <a:spLocks noChangeAspect="1"/>
                </p:cNvSpPr>
                <p:nvPr/>
              </p:nvSpPr>
              <p:spPr bwMode="auto">
                <a:xfrm>
                  <a:off x="5543" y="1841"/>
                  <a:ext cx="10" cy="5"/>
                </a:xfrm>
                <a:custGeom>
                  <a:avLst/>
                  <a:gdLst>
                    <a:gd name="T0" fmla="*/ 8 w 10"/>
                    <a:gd name="T1" fmla="*/ 0 h 5"/>
                    <a:gd name="T2" fmla="*/ 8 w 10"/>
                    <a:gd name="T3" fmla="*/ 0 h 5"/>
                    <a:gd name="T4" fmla="*/ 2 w 10"/>
                    <a:gd name="T5" fmla="*/ 0 h 5"/>
                    <a:gd name="T6" fmla="*/ 0 w 10"/>
                    <a:gd name="T7" fmla="*/ 0 h 5"/>
                    <a:gd name="T8" fmla="*/ 0 w 10"/>
                    <a:gd name="T9" fmla="*/ 5 h 5"/>
                    <a:gd name="T10" fmla="*/ 2 w 10"/>
                    <a:gd name="T11" fmla="*/ 5 h 5"/>
                    <a:gd name="T12" fmla="*/ 10 w 10"/>
                    <a:gd name="T13" fmla="*/ 3 h 5"/>
                    <a:gd name="T14" fmla="*/ 10 w 10"/>
                    <a:gd name="T15" fmla="*/ 3 h 5"/>
                    <a:gd name="T16" fmla="*/ 8 w 10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70" name="Freeform 1084"/>
                <p:cNvSpPr>
                  <a:spLocks noChangeAspect="1"/>
                </p:cNvSpPr>
                <p:nvPr/>
              </p:nvSpPr>
              <p:spPr bwMode="auto">
                <a:xfrm>
                  <a:off x="5540" y="1841"/>
                  <a:ext cx="13" cy="3"/>
                </a:xfrm>
                <a:custGeom>
                  <a:avLst/>
                  <a:gdLst>
                    <a:gd name="T0" fmla="*/ 0 w 13"/>
                    <a:gd name="T1" fmla="*/ 3 h 3"/>
                    <a:gd name="T2" fmla="*/ 0 w 13"/>
                    <a:gd name="T3" fmla="*/ 3 h 3"/>
                    <a:gd name="T4" fmla="*/ 8 w 13"/>
                    <a:gd name="T5" fmla="*/ 3 h 3"/>
                    <a:gd name="T6" fmla="*/ 11 w 13"/>
                    <a:gd name="T7" fmla="*/ 0 h 3"/>
                    <a:gd name="T8" fmla="*/ 13 w 13"/>
                    <a:gd name="T9" fmla="*/ 3 h 3"/>
                    <a:gd name="T10" fmla="*/ 8 w 13"/>
                    <a:gd name="T11" fmla="*/ 0 h 3"/>
                    <a:gd name="T12" fmla="*/ 3 w 13"/>
                    <a:gd name="T13" fmla="*/ 0 h 3"/>
                    <a:gd name="T14" fmla="*/ 3 w 13"/>
                    <a:gd name="T15" fmla="*/ 0 h 3"/>
                    <a:gd name="T16" fmla="*/ 0 w 13"/>
                    <a:gd name="T17" fmla="*/ 3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3"/>
                    <a:gd name="T29" fmla="*/ 13 w 13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3" y="3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71" name="Freeform 1085"/>
                <p:cNvSpPr>
                  <a:spLocks noChangeAspect="1"/>
                </p:cNvSpPr>
                <p:nvPr/>
              </p:nvSpPr>
              <p:spPr bwMode="auto">
                <a:xfrm>
                  <a:off x="5527" y="1841"/>
                  <a:ext cx="16" cy="16"/>
                </a:xfrm>
                <a:custGeom>
                  <a:avLst/>
                  <a:gdLst>
                    <a:gd name="T0" fmla="*/ 3 w 16"/>
                    <a:gd name="T1" fmla="*/ 16 h 16"/>
                    <a:gd name="T2" fmla="*/ 3 w 16"/>
                    <a:gd name="T3" fmla="*/ 16 h 16"/>
                    <a:gd name="T4" fmla="*/ 11 w 16"/>
                    <a:gd name="T5" fmla="*/ 8 h 16"/>
                    <a:gd name="T6" fmla="*/ 13 w 16"/>
                    <a:gd name="T7" fmla="*/ 3 h 16"/>
                    <a:gd name="T8" fmla="*/ 16 w 16"/>
                    <a:gd name="T9" fmla="*/ 0 h 16"/>
                    <a:gd name="T10" fmla="*/ 8 w 16"/>
                    <a:gd name="T11" fmla="*/ 5 h 16"/>
                    <a:gd name="T12" fmla="*/ 0 w 16"/>
                    <a:gd name="T13" fmla="*/ 13 h 16"/>
                    <a:gd name="T14" fmla="*/ 0 w 16"/>
                    <a:gd name="T15" fmla="*/ 13 h 16"/>
                    <a:gd name="T16" fmla="*/ 3 w 16"/>
                    <a:gd name="T17" fmla="*/ 16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16"/>
                    <a:gd name="T29" fmla="*/ 16 w 16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16">
                      <a:moveTo>
                        <a:pt x="3" y="16"/>
                      </a:moveTo>
                      <a:lnTo>
                        <a:pt x="3" y="16"/>
                      </a:lnTo>
                      <a:lnTo>
                        <a:pt x="11" y="8"/>
                      </a:lnTo>
                      <a:lnTo>
                        <a:pt x="13" y="3"/>
                      </a:lnTo>
                      <a:lnTo>
                        <a:pt x="16" y="0"/>
                      </a:lnTo>
                      <a:lnTo>
                        <a:pt x="8" y="5"/>
                      </a:lnTo>
                      <a:lnTo>
                        <a:pt x="0" y="13"/>
                      </a:lnTo>
                      <a:lnTo>
                        <a:pt x="3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72" name="Freeform 1086"/>
                <p:cNvSpPr>
                  <a:spLocks noChangeAspect="1"/>
                </p:cNvSpPr>
                <p:nvPr/>
              </p:nvSpPr>
              <p:spPr bwMode="auto">
                <a:xfrm>
                  <a:off x="5524" y="1854"/>
                  <a:ext cx="11" cy="16"/>
                </a:xfrm>
                <a:custGeom>
                  <a:avLst/>
                  <a:gdLst>
                    <a:gd name="T0" fmla="*/ 8 w 11"/>
                    <a:gd name="T1" fmla="*/ 16 h 16"/>
                    <a:gd name="T2" fmla="*/ 11 w 11"/>
                    <a:gd name="T3" fmla="*/ 13 h 16"/>
                    <a:gd name="T4" fmla="*/ 8 w 11"/>
                    <a:gd name="T5" fmla="*/ 10 h 16"/>
                    <a:gd name="T6" fmla="*/ 6 w 11"/>
                    <a:gd name="T7" fmla="*/ 8 h 16"/>
                    <a:gd name="T8" fmla="*/ 3 w 11"/>
                    <a:gd name="T9" fmla="*/ 5 h 16"/>
                    <a:gd name="T10" fmla="*/ 6 w 11"/>
                    <a:gd name="T11" fmla="*/ 3 h 16"/>
                    <a:gd name="T12" fmla="*/ 3 w 11"/>
                    <a:gd name="T13" fmla="*/ 0 h 16"/>
                    <a:gd name="T14" fmla="*/ 0 w 11"/>
                    <a:gd name="T15" fmla="*/ 5 h 16"/>
                    <a:gd name="T16" fmla="*/ 0 w 11"/>
                    <a:gd name="T17" fmla="*/ 8 h 16"/>
                    <a:gd name="T18" fmla="*/ 6 w 11"/>
                    <a:gd name="T19" fmla="*/ 13 h 16"/>
                    <a:gd name="T20" fmla="*/ 8 w 11"/>
                    <a:gd name="T21" fmla="*/ 16 h 16"/>
                    <a:gd name="T22" fmla="*/ 11 w 11"/>
                    <a:gd name="T23" fmla="*/ 13 h 16"/>
                    <a:gd name="T24" fmla="*/ 8 w 11"/>
                    <a:gd name="T25" fmla="*/ 16 h 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"/>
                    <a:gd name="T40" fmla="*/ 0 h 16"/>
                    <a:gd name="T41" fmla="*/ 11 w 11"/>
                    <a:gd name="T42" fmla="*/ 16 h 1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" h="16">
                      <a:moveTo>
                        <a:pt x="8" y="16"/>
                      </a:moveTo>
                      <a:lnTo>
                        <a:pt x="11" y="13"/>
                      </a:lnTo>
                      <a:lnTo>
                        <a:pt x="8" y="10"/>
                      </a:lnTo>
                      <a:lnTo>
                        <a:pt x="6" y="8"/>
                      </a:lnTo>
                      <a:lnTo>
                        <a:pt x="3" y="5"/>
                      </a:ln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6" y="13"/>
                      </a:ln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73" name="Freeform 1087"/>
                <p:cNvSpPr>
                  <a:spLocks noChangeAspect="1"/>
                </p:cNvSpPr>
                <p:nvPr/>
              </p:nvSpPr>
              <p:spPr bwMode="auto">
                <a:xfrm>
                  <a:off x="5535" y="1789"/>
                  <a:ext cx="5" cy="5"/>
                </a:xfrm>
                <a:custGeom>
                  <a:avLst/>
                  <a:gdLst>
                    <a:gd name="T0" fmla="*/ 3 w 5"/>
                    <a:gd name="T1" fmla="*/ 0 h 5"/>
                    <a:gd name="T2" fmla="*/ 3 w 5"/>
                    <a:gd name="T3" fmla="*/ 2 h 5"/>
                    <a:gd name="T4" fmla="*/ 5 w 5"/>
                    <a:gd name="T5" fmla="*/ 5 h 5"/>
                    <a:gd name="T6" fmla="*/ 5 w 5"/>
                    <a:gd name="T7" fmla="*/ 5 h 5"/>
                    <a:gd name="T8" fmla="*/ 0 w 5"/>
                    <a:gd name="T9" fmla="*/ 5 h 5"/>
                    <a:gd name="T10" fmla="*/ 3 w 5"/>
                    <a:gd name="T11" fmla="*/ 5 h 5"/>
                    <a:gd name="T12" fmla="*/ 3 w 5"/>
                    <a:gd name="T13" fmla="*/ 0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5"/>
                    <a:gd name="T23" fmla="*/ 5 w 5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5">
                      <a:moveTo>
                        <a:pt x="3" y="0"/>
                      </a:moveTo>
                      <a:lnTo>
                        <a:pt x="3" y="2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74" name="Freeform 1088"/>
                <p:cNvSpPr>
                  <a:spLocks noChangeAspect="1"/>
                </p:cNvSpPr>
                <p:nvPr/>
              </p:nvSpPr>
              <p:spPr bwMode="auto">
                <a:xfrm>
                  <a:off x="5535" y="1789"/>
                  <a:ext cx="5" cy="5"/>
                </a:xfrm>
                <a:custGeom>
                  <a:avLst/>
                  <a:gdLst>
                    <a:gd name="T0" fmla="*/ 5 w 5"/>
                    <a:gd name="T1" fmla="*/ 2 h 5"/>
                    <a:gd name="T2" fmla="*/ 5 w 5"/>
                    <a:gd name="T3" fmla="*/ 2 h 5"/>
                    <a:gd name="T4" fmla="*/ 5 w 5"/>
                    <a:gd name="T5" fmla="*/ 0 h 5"/>
                    <a:gd name="T6" fmla="*/ 3 w 5"/>
                    <a:gd name="T7" fmla="*/ 0 h 5"/>
                    <a:gd name="T8" fmla="*/ 0 w 5"/>
                    <a:gd name="T9" fmla="*/ 2 h 5"/>
                    <a:gd name="T10" fmla="*/ 3 w 5"/>
                    <a:gd name="T11" fmla="*/ 5 h 5"/>
                    <a:gd name="T12" fmla="*/ 5 w 5"/>
                    <a:gd name="T13" fmla="*/ 5 h 5"/>
                    <a:gd name="T14" fmla="*/ 5 w 5"/>
                    <a:gd name="T15" fmla="*/ 5 h 5"/>
                    <a:gd name="T16" fmla="*/ 5 w 5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5" y="2"/>
                      </a:move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75" name="Freeform 1089"/>
                <p:cNvSpPr>
                  <a:spLocks noChangeAspect="1"/>
                </p:cNvSpPr>
                <p:nvPr/>
              </p:nvSpPr>
              <p:spPr bwMode="auto">
                <a:xfrm>
                  <a:off x="5535" y="1791"/>
                  <a:ext cx="5" cy="5"/>
                </a:xfrm>
                <a:custGeom>
                  <a:avLst/>
                  <a:gdLst>
                    <a:gd name="T0" fmla="*/ 3 w 5"/>
                    <a:gd name="T1" fmla="*/ 5 h 5"/>
                    <a:gd name="T2" fmla="*/ 3 w 5"/>
                    <a:gd name="T3" fmla="*/ 5 h 5"/>
                    <a:gd name="T4" fmla="*/ 5 w 5"/>
                    <a:gd name="T5" fmla="*/ 3 h 5"/>
                    <a:gd name="T6" fmla="*/ 5 w 5"/>
                    <a:gd name="T7" fmla="*/ 0 h 5"/>
                    <a:gd name="T8" fmla="*/ 5 w 5"/>
                    <a:gd name="T9" fmla="*/ 3 h 5"/>
                    <a:gd name="T10" fmla="*/ 5 w 5"/>
                    <a:gd name="T11" fmla="*/ 0 h 5"/>
                    <a:gd name="T12" fmla="*/ 0 w 5"/>
                    <a:gd name="T13" fmla="*/ 3 h 5"/>
                    <a:gd name="T14" fmla="*/ 0 w 5"/>
                    <a:gd name="T15" fmla="*/ 3 h 5"/>
                    <a:gd name="T16" fmla="*/ 3 w 5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3" y="5"/>
                      </a:move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376" name="Freeform 1090"/>
                <p:cNvSpPr>
                  <a:spLocks noChangeAspect="1"/>
                </p:cNvSpPr>
                <p:nvPr/>
              </p:nvSpPr>
              <p:spPr bwMode="auto">
                <a:xfrm>
                  <a:off x="5535" y="1789"/>
                  <a:ext cx="3" cy="7"/>
                </a:xfrm>
                <a:custGeom>
                  <a:avLst/>
                  <a:gdLst>
                    <a:gd name="T0" fmla="*/ 3 w 3"/>
                    <a:gd name="T1" fmla="*/ 0 h 7"/>
                    <a:gd name="T2" fmla="*/ 0 w 3"/>
                    <a:gd name="T3" fmla="*/ 2 h 7"/>
                    <a:gd name="T4" fmla="*/ 0 w 3"/>
                    <a:gd name="T5" fmla="*/ 5 h 7"/>
                    <a:gd name="T6" fmla="*/ 3 w 3"/>
                    <a:gd name="T7" fmla="*/ 7 h 7"/>
                    <a:gd name="T8" fmla="*/ 0 w 3"/>
                    <a:gd name="T9" fmla="*/ 5 h 7"/>
                    <a:gd name="T10" fmla="*/ 3 w 3"/>
                    <a:gd name="T11" fmla="*/ 5 h 7"/>
                    <a:gd name="T12" fmla="*/ 3 w 3"/>
                    <a:gd name="T13" fmla="*/ 0 h 7"/>
                    <a:gd name="T14" fmla="*/ 0 w 3"/>
                    <a:gd name="T15" fmla="*/ 2 h 7"/>
                    <a:gd name="T16" fmla="*/ 3 w 3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7"/>
                    <a:gd name="T29" fmla="*/ 3 w 3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7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3" y="7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377" name="Freeform 1091"/>
                <p:cNvSpPr>
                  <a:spLocks noChangeAspect="1"/>
                </p:cNvSpPr>
                <p:nvPr/>
              </p:nvSpPr>
              <p:spPr bwMode="auto">
                <a:xfrm>
                  <a:off x="5530" y="1799"/>
                  <a:ext cx="23" cy="8"/>
                </a:xfrm>
                <a:custGeom>
                  <a:avLst/>
                  <a:gdLst>
                    <a:gd name="T0" fmla="*/ 23 w 23"/>
                    <a:gd name="T1" fmla="*/ 0 h 8"/>
                    <a:gd name="T2" fmla="*/ 21 w 23"/>
                    <a:gd name="T3" fmla="*/ 3 h 8"/>
                    <a:gd name="T4" fmla="*/ 13 w 23"/>
                    <a:gd name="T5" fmla="*/ 8 h 8"/>
                    <a:gd name="T6" fmla="*/ 5 w 23"/>
                    <a:gd name="T7" fmla="*/ 5 h 8"/>
                    <a:gd name="T8" fmla="*/ 0 w 23"/>
                    <a:gd name="T9" fmla="*/ 3 h 8"/>
                    <a:gd name="T10" fmla="*/ 2 w 23"/>
                    <a:gd name="T11" fmla="*/ 5 h 8"/>
                    <a:gd name="T12" fmla="*/ 8 w 23"/>
                    <a:gd name="T13" fmla="*/ 8 h 8"/>
                    <a:gd name="T14" fmla="*/ 10 w 23"/>
                    <a:gd name="T15" fmla="*/ 8 h 8"/>
                    <a:gd name="T16" fmla="*/ 13 w 23"/>
                    <a:gd name="T17" fmla="*/ 8 h 8"/>
                    <a:gd name="T18" fmla="*/ 18 w 23"/>
                    <a:gd name="T19" fmla="*/ 5 h 8"/>
                    <a:gd name="T20" fmla="*/ 23 w 23"/>
                    <a:gd name="T21" fmla="*/ 0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"/>
                    <a:gd name="T34" fmla="*/ 0 h 8"/>
                    <a:gd name="T35" fmla="*/ 23 w 23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" h="8">
                      <a:moveTo>
                        <a:pt x="23" y="0"/>
                      </a:moveTo>
                      <a:lnTo>
                        <a:pt x="21" y="3"/>
                      </a:lnTo>
                      <a:lnTo>
                        <a:pt x="13" y="8"/>
                      </a:lnTo>
                      <a:lnTo>
                        <a:pt x="5" y="5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13" y="8"/>
                      </a:lnTo>
                      <a:lnTo>
                        <a:pt x="18" y="5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378" name="Freeform 1092"/>
                <p:cNvSpPr>
                  <a:spLocks noChangeAspect="1"/>
                </p:cNvSpPr>
                <p:nvPr/>
              </p:nvSpPr>
              <p:spPr bwMode="auto">
                <a:xfrm>
                  <a:off x="5543" y="1799"/>
                  <a:ext cx="13" cy="11"/>
                </a:xfrm>
                <a:custGeom>
                  <a:avLst/>
                  <a:gdLst>
                    <a:gd name="T0" fmla="*/ 0 w 13"/>
                    <a:gd name="T1" fmla="*/ 11 h 11"/>
                    <a:gd name="T2" fmla="*/ 0 w 13"/>
                    <a:gd name="T3" fmla="*/ 11 h 11"/>
                    <a:gd name="T4" fmla="*/ 8 w 13"/>
                    <a:gd name="T5" fmla="*/ 5 h 11"/>
                    <a:gd name="T6" fmla="*/ 13 w 13"/>
                    <a:gd name="T7" fmla="*/ 0 h 11"/>
                    <a:gd name="T8" fmla="*/ 8 w 13"/>
                    <a:gd name="T9" fmla="*/ 0 h 11"/>
                    <a:gd name="T10" fmla="*/ 5 w 13"/>
                    <a:gd name="T11" fmla="*/ 3 h 11"/>
                    <a:gd name="T12" fmla="*/ 0 w 13"/>
                    <a:gd name="T13" fmla="*/ 8 h 11"/>
                    <a:gd name="T14" fmla="*/ 0 w 13"/>
                    <a:gd name="T15" fmla="*/ 8 h 11"/>
                    <a:gd name="T16" fmla="*/ 0 w 13"/>
                    <a:gd name="T17" fmla="*/ 11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1"/>
                    <a:gd name="T29" fmla="*/ 13 w 13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8" y="5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5" y="3"/>
                      </a:lnTo>
                      <a:lnTo>
                        <a:pt x="0" y="8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379" name="Freeform 1093"/>
                <p:cNvSpPr>
                  <a:spLocks noChangeAspect="1"/>
                </p:cNvSpPr>
                <p:nvPr/>
              </p:nvSpPr>
              <p:spPr bwMode="auto">
                <a:xfrm>
                  <a:off x="5527" y="1799"/>
                  <a:ext cx="16" cy="11"/>
                </a:xfrm>
                <a:custGeom>
                  <a:avLst/>
                  <a:gdLst>
                    <a:gd name="T0" fmla="*/ 5 w 16"/>
                    <a:gd name="T1" fmla="*/ 3 h 11"/>
                    <a:gd name="T2" fmla="*/ 0 w 16"/>
                    <a:gd name="T3" fmla="*/ 3 h 11"/>
                    <a:gd name="T4" fmla="*/ 5 w 16"/>
                    <a:gd name="T5" fmla="*/ 8 h 11"/>
                    <a:gd name="T6" fmla="*/ 16 w 16"/>
                    <a:gd name="T7" fmla="*/ 11 h 11"/>
                    <a:gd name="T8" fmla="*/ 16 w 16"/>
                    <a:gd name="T9" fmla="*/ 8 h 11"/>
                    <a:gd name="T10" fmla="*/ 8 w 16"/>
                    <a:gd name="T11" fmla="*/ 5 h 11"/>
                    <a:gd name="T12" fmla="*/ 5 w 16"/>
                    <a:gd name="T13" fmla="*/ 0 h 11"/>
                    <a:gd name="T14" fmla="*/ 0 w 16"/>
                    <a:gd name="T15" fmla="*/ 3 h 11"/>
                    <a:gd name="T16" fmla="*/ 5 w 16"/>
                    <a:gd name="T17" fmla="*/ 3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11"/>
                    <a:gd name="T29" fmla="*/ 16 w 16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11">
                      <a:moveTo>
                        <a:pt x="5" y="3"/>
                      </a:moveTo>
                      <a:lnTo>
                        <a:pt x="0" y="3"/>
                      </a:lnTo>
                      <a:lnTo>
                        <a:pt x="5" y="8"/>
                      </a:lnTo>
                      <a:lnTo>
                        <a:pt x="16" y="11"/>
                      </a:lnTo>
                      <a:lnTo>
                        <a:pt x="16" y="8"/>
                      </a:lnTo>
                      <a:lnTo>
                        <a:pt x="8" y="5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380" name="Freeform 1094"/>
                <p:cNvSpPr>
                  <a:spLocks noChangeAspect="1"/>
                </p:cNvSpPr>
                <p:nvPr/>
              </p:nvSpPr>
              <p:spPr bwMode="auto">
                <a:xfrm>
                  <a:off x="5527" y="1796"/>
                  <a:ext cx="29" cy="14"/>
                </a:xfrm>
                <a:custGeom>
                  <a:avLst/>
                  <a:gdLst>
                    <a:gd name="T0" fmla="*/ 29 w 29"/>
                    <a:gd name="T1" fmla="*/ 3 h 14"/>
                    <a:gd name="T2" fmla="*/ 24 w 29"/>
                    <a:gd name="T3" fmla="*/ 0 h 14"/>
                    <a:gd name="T4" fmla="*/ 21 w 29"/>
                    <a:gd name="T5" fmla="*/ 6 h 14"/>
                    <a:gd name="T6" fmla="*/ 16 w 29"/>
                    <a:gd name="T7" fmla="*/ 8 h 14"/>
                    <a:gd name="T8" fmla="*/ 13 w 29"/>
                    <a:gd name="T9" fmla="*/ 11 h 14"/>
                    <a:gd name="T10" fmla="*/ 11 w 29"/>
                    <a:gd name="T11" fmla="*/ 8 h 14"/>
                    <a:gd name="T12" fmla="*/ 5 w 29"/>
                    <a:gd name="T13" fmla="*/ 6 h 14"/>
                    <a:gd name="T14" fmla="*/ 5 w 29"/>
                    <a:gd name="T15" fmla="*/ 6 h 14"/>
                    <a:gd name="T16" fmla="*/ 0 w 29"/>
                    <a:gd name="T17" fmla="*/ 6 h 14"/>
                    <a:gd name="T18" fmla="*/ 3 w 29"/>
                    <a:gd name="T19" fmla="*/ 8 h 14"/>
                    <a:gd name="T20" fmla="*/ 8 w 29"/>
                    <a:gd name="T21" fmla="*/ 14 h 14"/>
                    <a:gd name="T22" fmla="*/ 13 w 29"/>
                    <a:gd name="T23" fmla="*/ 14 h 14"/>
                    <a:gd name="T24" fmla="*/ 18 w 29"/>
                    <a:gd name="T25" fmla="*/ 14 h 14"/>
                    <a:gd name="T26" fmla="*/ 24 w 29"/>
                    <a:gd name="T27" fmla="*/ 8 h 14"/>
                    <a:gd name="T28" fmla="*/ 29 w 29"/>
                    <a:gd name="T29" fmla="*/ 3 h 14"/>
                    <a:gd name="T30" fmla="*/ 24 w 29"/>
                    <a:gd name="T31" fmla="*/ 3 h 14"/>
                    <a:gd name="T32" fmla="*/ 29 w 29"/>
                    <a:gd name="T33" fmla="*/ 3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4"/>
                    <a:gd name="T53" fmla="*/ 29 w 29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4">
                      <a:moveTo>
                        <a:pt x="29" y="3"/>
                      </a:moveTo>
                      <a:lnTo>
                        <a:pt x="24" y="0"/>
                      </a:lnTo>
                      <a:lnTo>
                        <a:pt x="21" y="6"/>
                      </a:lnTo>
                      <a:lnTo>
                        <a:pt x="16" y="8"/>
                      </a:lnTo>
                      <a:lnTo>
                        <a:pt x="13" y="11"/>
                      </a:lnTo>
                      <a:lnTo>
                        <a:pt x="11" y="8"/>
                      </a:ln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3" y="8"/>
                      </a:lnTo>
                      <a:lnTo>
                        <a:pt x="8" y="14"/>
                      </a:lnTo>
                      <a:lnTo>
                        <a:pt x="13" y="14"/>
                      </a:lnTo>
                      <a:lnTo>
                        <a:pt x="18" y="14"/>
                      </a:lnTo>
                      <a:lnTo>
                        <a:pt x="24" y="8"/>
                      </a:lnTo>
                      <a:lnTo>
                        <a:pt x="29" y="3"/>
                      </a:lnTo>
                      <a:lnTo>
                        <a:pt x="24" y="3"/>
                      </a:lnTo>
                      <a:lnTo>
                        <a:pt x="29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381" name="Freeform 1095"/>
                <p:cNvSpPr>
                  <a:spLocks noChangeAspect="1"/>
                </p:cNvSpPr>
                <p:nvPr/>
              </p:nvSpPr>
              <p:spPr bwMode="auto">
                <a:xfrm>
                  <a:off x="5543" y="1791"/>
                  <a:ext cx="5" cy="5"/>
                </a:xfrm>
                <a:custGeom>
                  <a:avLst/>
                  <a:gdLst>
                    <a:gd name="T0" fmla="*/ 0 w 5"/>
                    <a:gd name="T1" fmla="*/ 3 h 5"/>
                    <a:gd name="T2" fmla="*/ 2 w 5"/>
                    <a:gd name="T3" fmla="*/ 0 h 5"/>
                    <a:gd name="T4" fmla="*/ 5 w 5"/>
                    <a:gd name="T5" fmla="*/ 0 h 5"/>
                    <a:gd name="T6" fmla="*/ 5 w 5"/>
                    <a:gd name="T7" fmla="*/ 0 h 5"/>
                    <a:gd name="T8" fmla="*/ 5 w 5"/>
                    <a:gd name="T9" fmla="*/ 5 h 5"/>
                    <a:gd name="T10" fmla="*/ 5 w 5"/>
                    <a:gd name="T11" fmla="*/ 3 h 5"/>
                    <a:gd name="T12" fmla="*/ 0 w 5"/>
                    <a:gd name="T13" fmla="*/ 3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5"/>
                    <a:gd name="T23" fmla="*/ 5 w 5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5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382" name="Freeform 1096"/>
                <p:cNvSpPr>
                  <a:spLocks noChangeAspect="1"/>
                </p:cNvSpPr>
                <p:nvPr/>
              </p:nvSpPr>
              <p:spPr bwMode="auto">
                <a:xfrm>
                  <a:off x="5543" y="1789"/>
                  <a:ext cx="8" cy="5"/>
                </a:xfrm>
                <a:custGeom>
                  <a:avLst/>
                  <a:gdLst>
                    <a:gd name="T0" fmla="*/ 2 w 8"/>
                    <a:gd name="T1" fmla="*/ 2 h 5"/>
                    <a:gd name="T2" fmla="*/ 2 w 8"/>
                    <a:gd name="T3" fmla="*/ 0 h 5"/>
                    <a:gd name="T4" fmla="*/ 0 w 8"/>
                    <a:gd name="T5" fmla="*/ 2 h 5"/>
                    <a:gd name="T6" fmla="*/ 0 w 8"/>
                    <a:gd name="T7" fmla="*/ 2 h 5"/>
                    <a:gd name="T8" fmla="*/ 0 w 8"/>
                    <a:gd name="T9" fmla="*/ 5 h 5"/>
                    <a:gd name="T10" fmla="*/ 2 w 8"/>
                    <a:gd name="T11" fmla="*/ 5 h 5"/>
                    <a:gd name="T12" fmla="*/ 8 w 8"/>
                    <a:gd name="T13" fmla="*/ 2 h 5"/>
                    <a:gd name="T14" fmla="*/ 8 w 8"/>
                    <a:gd name="T15" fmla="*/ 2 h 5"/>
                    <a:gd name="T16" fmla="*/ 2 w 8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8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383" name="Freeform 1097"/>
                <p:cNvSpPr>
                  <a:spLocks noChangeAspect="1"/>
                </p:cNvSpPr>
                <p:nvPr/>
              </p:nvSpPr>
              <p:spPr bwMode="auto">
                <a:xfrm>
                  <a:off x="5545" y="1791"/>
                  <a:ext cx="6" cy="5"/>
                </a:xfrm>
                <a:custGeom>
                  <a:avLst/>
                  <a:gdLst>
                    <a:gd name="T0" fmla="*/ 6 w 6"/>
                    <a:gd name="T1" fmla="*/ 3 h 5"/>
                    <a:gd name="T2" fmla="*/ 6 w 6"/>
                    <a:gd name="T3" fmla="*/ 3 h 5"/>
                    <a:gd name="T4" fmla="*/ 3 w 6"/>
                    <a:gd name="T5" fmla="*/ 0 h 5"/>
                    <a:gd name="T6" fmla="*/ 0 w 6"/>
                    <a:gd name="T7" fmla="*/ 0 h 5"/>
                    <a:gd name="T8" fmla="*/ 6 w 6"/>
                    <a:gd name="T9" fmla="*/ 0 h 5"/>
                    <a:gd name="T10" fmla="*/ 0 w 6"/>
                    <a:gd name="T11" fmla="*/ 0 h 5"/>
                    <a:gd name="T12" fmla="*/ 3 w 6"/>
                    <a:gd name="T13" fmla="*/ 5 h 5"/>
                    <a:gd name="T14" fmla="*/ 3 w 6"/>
                    <a:gd name="T15" fmla="*/ 5 h 5"/>
                    <a:gd name="T16" fmla="*/ 6 w 6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5"/>
                    <a:gd name="T29" fmla="*/ 6 w 6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5">
                      <a:moveTo>
                        <a:pt x="6" y="3"/>
                      </a:move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384" name="Freeform 1098"/>
                <p:cNvSpPr>
                  <a:spLocks noChangeAspect="1"/>
                </p:cNvSpPr>
                <p:nvPr/>
              </p:nvSpPr>
              <p:spPr bwMode="auto">
                <a:xfrm>
                  <a:off x="5543" y="1791"/>
                  <a:ext cx="8" cy="5"/>
                </a:xfrm>
                <a:custGeom>
                  <a:avLst/>
                  <a:gdLst>
                    <a:gd name="T0" fmla="*/ 0 w 8"/>
                    <a:gd name="T1" fmla="*/ 0 h 5"/>
                    <a:gd name="T2" fmla="*/ 0 w 8"/>
                    <a:gd name="T3" fmla="*/ 3 h 5"/>
                    <a:gd name="T4" fmla="*/ 5 w 8"/>
                    <a:gd name="T5" fmla="*/ 5 h 5"/>
                    <a:gd name="T6" fmla="*/ 8 w 8"/>
                    <a:gd name="T7" fmla="*/ 3 h 5"/>
                    <a:gd name="T8" fmla="*/ 5 w 8"/>
                    <a:gd name="T9" fmla="*/ 5 h 5"/>
                    <a:gd name="T10" fmla="*/ 5 w 8"/>
                    <a:gd name="T11" fmla="*/ 0 h 5"/>
                    <a:gd name="T12" fmla="*/ 0 w 8"/>
                    <a:gd name="T13" fmla="*/ 0 h 5"/>
                    <a:gd name="T14" fmla="*/ 0 w 8"/>
                    <a:gd name="T15" fmla="*/ 3 h 5"/>
                    <a:gd name="T16" fmla="*/ 0 w 8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5" y="5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385" name="Freeform 1099"/>
                <p:cNvSpPr>
                  <a:spLocks noChangeAspect="1"/>
                </p:cNvSpPr>
                <p:nvPr/>
              </p:nvSpPr>
              <p:spPr bwMode="auto">
                <a:xfrm>
                  <a:off x="5530" y="1796"/>
                  <a:ext cx="5" cy="6"/>
                </a:xfrm>
                <a:custGeom>
                  <a:avLst/>
                  <a:gdLst>
                    <a:gd name="T0" fmla="*/ 5 w 5"/>
                    <a:gd name="T1" fmla="*/ 0 h 6"/>
                    <a:gd name="T2" fmla="*/ 2 w 5"/>
                    <a:gd name="T3" fmla="*/ 3 h 6"/>
                    <a:gd name="T4" fmla="*/ 0 w 5"/>
                    <a:gd name="T5" fmla="*/ 3 h 6"/>
                    <a:gd name="T6" fmla="*/ 2 w 5"/>
                    <a:gd name="T7" fmla="*/ 3 h 6"/>
                    <a:gd name="T8" fmla="*/ 5 w 5"/>
                    <a:gd name="T9" fmla="*/ 6 h 6"/>
                    <a:gd name="T10" fmla="*/ 5 w 5"/>
                    <a:gd name="T11" fmla="*/ 3 h 6"/>
                    <a:gd name="T12" fmla="*/ 5 w 5"/>
                    <a:gd name="T13" fmla="*/ 0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6"/>
                    <a:gd name="T23" fmla="*/ 5 w 5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6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5" y="6"/>
                      </a:lnTo>
                      <a:lnTo>
                        <a:pt x="5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386" name="Freeform 1100"/>
                <p:cNvSpPr>
                  <a:spLocks noChangeAspect="1"/>
                </p:cNvSpPr>
                <p:nvPr/>
              </p:nvSpPr>
              <p:spPr bwMode="auto">
                <a:xfrm>
                  <a:off x="5530" y="1796"/>
                  <a:ext cx="5" cy="6"/>
                </a:xfrm>
                <a:custGeom>
                  <a:avLst/>
                  <a:gdLst>
                    <a:gd name="T0" fmla="*/ 0 w 5"/>
                    <a:gd name="T1" fmla="*/ 6 h 6"/>
                    <a:gd name="T2" fmla="*/ 0 w 5"/>
                    <a:gd name="T3" fmla="*/ 6 h 6"/>
                    <a:gd name="T4" fmla="*/ 5 w 5"/>
                    <a:gd name="T5" fmla="*/ 3 h 6"/>
                    <a:gd name="T6" fmla="*/ 5 w 5"/>
                    <a:gd name="T7" fmla="*/ 0 h 6"/>
                    <a:gd name="T8" fmla="*/ 2 w 5"/>
                    <a:gd name="T9" fmla="*/ 0 h 6"/>
                    <a:gd name="T10" fmla="*/ 2 w 5"/>
                    <a:gd name="T11" fmla="*/ 0 h 6"/>
                    <a:gd name="T12" fmla="*/ 0 w 5"/>
                    <a:gd name="T13" fmla="*/ 0 h 6"/>
                    <a:gd name="T14" fmla="*/ 0 w 5"/>
                    <a:gd name="T15" fmla="*/ 0 h 6"/>
                    <a:gd name="T16" fmla="*/ 0 w 5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6"/>
                    <a:gd name="T29" fmla="*/ 5 w 5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387" name="Freeform 1101"/>
                <p:cNvSpPr>
                  <a:spLocks noChangeAspect="1"/>
                </p:cNvSpPr>
                <p:nvPr/>
              </p:nvSpPr>
              <p:spPr bwMode="auto">
                <a:xfrm>
                  <a:off x="5530" y="1796"/>
                  <a:ext cx="8" cy="6"/>
                </a:xfrm>
                <a:custGeom>
                  <a:avLst/>
                  <a:gdLst>
                    <a:gd name="T0" fmla="*/ 8 w 8"/>
                    <a:gd name="T1" fmla="*/ 6 h 6"/>
                    <a:gd name="T2" fmla="*/ 8 w 8"/>
                    <a:gd name="T3" fmla="*/ 6 h 6"/>
                    <a:gd name="T4" fmla="*/ 2 w 8"/>
                    <a:gd name="T5" fmla="*/ 3 h 6"/>
                    <a:gd name="T6" fmla="*/ 0 w 8"/>
                    <a:gd name="T7" fmla="*/ 6 h 6"/>
                    <a:gd name="T8" fmla="*/ 0 w 8"/>
                    <a:gd name="T9" fmla="*/ 0 h 6"/>
                    <a:gd name="T10" fmla="*/ 2 w 8"/>
                    <a:gd name="T11" fmla="*/ 6 h 6"/>
                    <a:gd name="T12" fmla="*/ 5 w 8"/>
                    <a:gd name="T13" fmla="*/ 6 h 6"/>
                    <a:gd name="T14" fmla="*/ 5 w 8"/>
                    <a:gd name="T15" fmla="*/ 6 h 6"/>
                    <a:gd name="T16" fmla="*/ 8 w 8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6"/>
                    <a:gd name="T29" fmla="*/ 8 w 8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5" y="6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388" name="Freeform 1102"/>
                <p:cNvSpPr>
                  <a:spLocks noChangeAspect="1"/>
                </p:cNvSpPr>
                <p:nvPr/>
              </p:nvSpPr>
              <p:spPr bwMode="auto">
                <a:xfrm>
                  <a:off x="5532" y="1796"/>
                  <a:ext cx="6" cy="6"/>
                </a:xfrm>
                <a:custGeom>
                  <a:avLst/>
                  <a:gdLst>
                    <a:gd name="T0" fmla="*/ 3 w 6"/>
                    <a:gd name="T1" fmla="*/ 0 h 6"/>
                    <a:gd name="T2" fmla="*/ 3 w 6"/>
                    <a:gd name="T3" fmla="*/ 0 h 6"/>
                    <a:gd name="T4" fmla="*/ 0 w 6"/>
                    <a:gd name="T5" fmla="*/ 6 h 6"/>
                    <a:gd name="T6" fmla="*/ 6 w 6"/>
                    <a:gd name="T7" fmla="*/ 6 h 6"/>
                    <a:gd name="T8" fmla="*/ 3 w 6"/>
                    <a:gd name="T9" fmla="*/ 6 h 6"/>
                    <a:gd name="T10" fmla="*/ 6 w 6"/>
                    <a:gd name="T11" fmla="*/ 3 h 6"/>
                    <a:gd name="T12" fmla="*/ 0 w 6"/>
                    <a:gd name="T13" fmla="*/ 0 h 6"/>
                    <a:gd name="T14" fmla="*/ 0 w 6"/>
                    <a:gd name="T15" fmla="*/ 0 h 6"/>
                    <a:gd name="T16" fmla="*/ 3 w 6"/>
                    <a:gd name="T17" fmla="*/ 0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6"/>
                    <a:gd name="T29" fmla="*/ 6 w 6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6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389" name="Freeform 1103"/>
                <p:cNvSpPr>
                  <a:spLocks noChangeAspect="1"/>
                </p:cNvSpPr>
                <p:nvPr/>
              </p:nvSpPr>
              <p:spPr bwMode="auto">
                <a:xfrm>
                  <a:off x="5530" y="1789"/>
                  <a:ext cx="2" cy="5"/>
                </a:xfrm>
                <a:custGeom>
                  <a:avLst/>
                  <a:gdLst>
                    <a:gd name="T0" fmla="*/ 2 w 2"/>
                    <a:gd name="T1" fmla="*/ 0 h 5"/>
                    <a:gd name="T2" fmla="*/ 2 w 2"/>
                    <a:gd name="T3" fmla="*/ 2 h 5"/>
                    <a:gd name="T4" fmla="*/ 2 w 2"/>
                    <a:gd name="T5" fmla="*/ 5 h 5"/>
                    <a:gd name="T6" fmla="*/ 2 w 2"/>
                    <a:gd name="T7" fmla="*/ 5 h 5"/>
                    <a:gd name="T8" fmla="*/ 0 w 2"/>
                    <a:gd name="T9" fmla="*/ 5 h 5"/>
                    <a:gd name="T10" fmla="*/ 0 w 2"/>
                    <a:gd name="T11" fmla="*/ 2 h 5"/>
                    <a:gd name="T12" fmla="*/ 2 w 2"/>
                    <a:gd name="T13" fmla="*/ 0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5"/>
                    <a:gd name="T23" fmla="*/ 2 w 2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5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390" name="Freeform 1104"/>
                <p:cNvSpPr>
                  <a:spLocks noChangeAspect="1"/>
                </p:cNvSpPr>
                <p:nvPr/>
              </p:nvSpPr>
              <p:spPr bwMode="auto">
                <a:xfrm>
                  <a:off x="5530" y="1789"/>
                  <a:ext cx="5" cy="7"/>
                </a:xfrm>
                <a:custGeom>
                  <a:avLst/>
                  <a:gdLst>
                    <a:gd name="T0" fmla="*/ 5 w 5"/>
                    <a:gd name="T1" fmla="*/ 2 h 7"/>
                    <a:gd name="T2" fmla="*/ 2 w 5"/>
                    <a:gd name="T3" fmla="*/ 2 h 7"/>
                    <a:gd name="T4" fmla="*/ 5 w 5"/>
                    <a:gd name="T5" fmla="*/ 2 h 7"/>
                    <a:gd name="T6" fmla="*/ 5 w 5"/>
                    <a:gd name="T7" fmla="*/ 0 h 7"/>
                    <a:gd name="T8" fmla="*/ 0 w 5"/>
                    <a:gd name="T9" fmla="*/ 0 h 7"/>
                    <a:gd name="T10" fmla="*/ 0 w 5"/>
                    <a:gd name="T11" fmla="*/ 2 h 7"/>
                    <a:gd name="T12" fmla="*/ 2 w 5"/>
                    <a:gd name="T13" fmla="*/ 7 h 7"/>
                    <a:gd name="T14" fmla="*/ 2 w 5"/>
                    <a:gd name="T15" fmla="*/ 7 h 7"/>
                    <a:gd name="T16" fmla="*/ 5 w 5"/>
                    <a:gd name="T17" fmla="*/ 2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7"/>
                    <a:gd name="T29" fmla="*/ 5 w 5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7">
                      <a:moveTo>
                        <a:pt x="5" y="2"/>
                      </a:move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7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391" name="Freeform 1105"/>
                <p:cNvSpPr>
                  <a:spLocks noChangeAspect="1"/>
                </p:cNvSpPr>
                <p:nvPr/>
              </p:nvSpPr>
              <p:spPr bwMode="auto">
                <a:xfrm>
                  <a:off x="5530" y="1791"/>
                  <a:ext cx="5" cy="5"/>
                </a:xfrm>
                <a:custGeom>
                  <a:avLst/>
                  <a:gdLst>
                    <a:gd name="T0" fmla="*/ 0 w 5"/>
                    <a:gd name="T1" fmla="*/ 3 h 5"/>
                    <a:gd name="T2" fmla="*/ 0 w 5"/>
                    <a:gd name="T3" fmla="*/ 3 h 5"/>
                    <a:gd name="T4" fmla="*/ 2 w 5"/>
                    <a:gd name="T5" fmla="*/ 5 h 5"/>
                    <a:gd name="T6" fmla="*/ 5 w 5"/>
                    <a:gd name="T7" fmla="*/ 0 h 5"/>
                    <a:gd name="T8" fmla="*/ 2 w 5"/>
                    <a:gd name="T9" fmla="*/ 5 h 5"/>
                    <a:gd name="T10" fmla="*/ 2 w 5"/>
                    <a:gd name="T11" fmla="*/ 0 h 5"/>
                    <a:gd name="T12" fmla="*/ 0 w 5"/>
                    <a:gd name="T13" fmla="*/ 0 h 5"/>
                    <a:gd name="T14" fmla="*/ 0 w 5"/>
                    <a:gd name="T15" fmla="*/ 0 h 5"/>
                    <a:gd name="T16" fmla="*/ 0 w 5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5" y="0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392" name="Freeform 1106"/>
                <p:cNvSpPr>
                  <a:spLocks noChangeAspect="1"/>
                </p:cNvSpPr>
                <p:nvPr/>
              </p:nvSpPr>
              <p:spPr bwMode="auto">
                <a:xfrm>
                  <a:off x="5530" y="1789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0 w 5"/>
                    <a:gd name="T3" fmla="*/ 0 h 5"/>
                    <a:gd name="T4" fmla="*/ 0 w 5"/>
                    <a:gd name="T5" fmla="*/ 2 h 5"/>
                    <a:gd name="T6" fmla="*/ 0 w 5"/>
                    <a:gd name="T7" fmla="*/ 5 h 5"/>
                    <a:gd name="T8" fmla="*/ 0 w 5"/>
                    <a:gd name="T9" fmla="*/ 2 h 5"/>
                    <a:gd name="T10" fmla="*/ 2 w 5"/>
                    <a:gd name="T11" fmla="*/ 5 h 5"/>
                    <a:gd name="T12" fmla="*/ 5 w 5"/>
                    <a:gd name="T13" fmla="*/ 0 h 5"/>
                    <a:gd name="T14" fmla="*/ 0 w 5"/>
                    <a:gd name="T15" fmla="*/ 0 h 5"/>
                    <a:gd name="T16" fmla="*/ 5 w 5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393" name="Freeform 1107"/>
                <p:cNvSpPr>
                  <a:spLocks noChangeAspect="1"/>
                </p:cNvSpPr>
                <p:nvPr/>
              </p:nvSpPr>
              <p:spPr bwMode="auto">
                <a:xfrm>
                  <a:off x="5511" y="1893"/>
                  <a:ext cx="16" cy="11"/>
                </a:xfrm>
                <a:custGeom>
                  <a:avLst/>
                  <a:gdLst>
                    <a:gd name="T0" fmla="*/ 8 w 16"/>
                    <a:gd name="T1" fmla="*/ 11 h 11"/>
                    <a:gd name="T2" fmla="*/ 6 w 16"/>
                    <a:gd name="T3" fmla="*/ 8 h 11"/>
                    <a:gd name="T4" fmla="*/ 0 w 16"/>
                    <a:gd name="T5" fmla="*/ 0 h 11"/>
                    <a:gd name="T6" fmla="*/ 3 w 16"/>
                    <a:gd name="T7" fmla="*/ 5 h 11"/>
                    <a:gd name="T8" fmla="*/ 13 w 16"/>
                    <a:gd name="T9" fmla="*/ 11 h 11"/>
                    <a:gd name="T10" fmla="*/ 16 w 16"/>
                    <a:gd name="T11" fmla="*/ 11 h 11"/>
                    <a:gd name="T12" fmla="*/ 8 w 16"/>
                    <a:gd name="T13" fmla="*/ 11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11"/>
                    <a:gd name="T23" fmla="*/ 16 w 16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11">
                      <a:moveTo>
                        <a:pt x="8" y="11"/>
                      </a:moveTo>
                      <a:lnTo>
                        <a:pt x="6" y="8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13" y="11"/>
                      </a:lnTo>
                      <a:lnTo>
                        <a:pt x="16" y="11"/>
                      </a:lnTo>
                      <a:lnTo>
                        <a:pt x="8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394" name="Freeform 1108"/>
                <p:cNvSpPr>
                  <a:spLocks noChangeAspect="1"/>
                </p:cNvSpPr>
                <p:nvPr/>
              </p:nvSpPr>
              <p:spPr bwMode="auto">
                <a:xfrm>
                  <a:off x="5511" y="1893"/>
                  <a:ext cx="11" cy="13"/>
                </a:xfrm>
                <a:custGeom>
                  <a:avLst/>
                  <a:gdLst>
                    <a:gd name="T0" fmla="*/ 0 w 11"/>
                    <a:gd name="T1" fmla="*/ 3 h 13"/>
                    <a:gd name="T2" fmla="*/ 0 w 11"/>
                    <a:gd name="T3" fmla="*/ 3 h 13"/>
                    <a:gd name="T4" fmla="*/ 6 w 11"/>
                    <a:gd name="T5" fmla="*/ 8 h 13"/>
                    <a:gd name="T6" fmla="*/ 8 w 11"/>
                    <a:gd name="T7" fmla="*/ 13 h 13"/>
                    <a:gd name="T8" fmla="*/ 11 w 11"/>
                    <a:gd name="T9" fmla="*/ 11 h 13"/>
                    <a:gd name="T10" fmla="*/ 8 w 11"/>
                    <a:gd name="T11" fmla="*/ 5 h 13"/>
                    <a:gd name="T12" fmla="*/ 3 w 11"/>
                    <a:gd name="T13" fmla="*/ 0 h 13"/>
                    <a:gd name="T14" fmla="*/ 3 w 11"/>
                    <a:gd name="T15" fmla="*/ 0 h 13"/>
                    <a:gd name="T16" fmla="*/ 0 w 11"/>
                    <a:gd name="T17" fmla="*/ 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3"/>
                    <a:gd name="T29" fmla="*/ 11 w 11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6" y="8"/>
                      </a:lnTo>
                      <a:lnTo>
                        <a:pt x="8" y="13"/>
                      </a:lnTo>
                      <a:lnTo>
                        <a:pt x="11" y="11"/>
                      </a:lnTo>
                      <a:lnTo>
                        <a:pt x="8" y="5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395" name="Freeform 1109"/>
                <p:cNvSpPr>
                  <a:spLocks noChangeAspect="1"/>
                </p:cNvSpPr>
                <p:nvPr/>
              </p:nvSpPr>
              <p:spPr bwMode="auto">
                <a:xfrm>
                  <a:off x="5511" y="1893"/>
                  <a:ext cx="13" cy="13"/>
                </a:xfrm>
                <a:custGeom>
                  <a:avLst/>
                  <a:gdLst>
                    <a:gd name="T0" fmla="*/ 13 w 13"/>
                    <a:gd name="T1" fmla="*/ 11 h 13"/>
                    <a:gd name="T2" fmla="*/ 13 w 13"/>
                    <a:gd name="T3" fmla="*/ 11 h 13"/>
                    <a:gd name="T4" fmla="*/ 6 w 13"/>
                    <a:gd name="T5" fmla="*/ 3 h 13"/>
                    <a:gd name="T6" fmla="*/ 0 w 13"/>
                    <a:gd name="T7" fmla="*/ 3 h 13"/>
                    <a:gd name="T8" fmla="*/ 3 w 13"/>
                    <a:gd name="T9" fmla="*/ 0 h 13"/>
                    <a:gd name="T10" fmla="*/ 3 w 13"/>
                    <a:gd name="T11" fmla="*/ 5 h 13"/>
                    <a:gd name="T12" fmla="*/ 13 w 13"/>
                    <a:gd name="T13" fmla="*/ 13 h 13"/>
                    <a:gd name="T14" fmla="*/ 13 w 13"/>
                    <a:gd name="T15" fmla="*/ 13 h 13"/>
                    <a:gd name="T16" fmla="*/ 13 w 13"/>
                    <a:gd name="T17" fmla="*/ 11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3"/>
                    <a:gd name="T29" fmla="*/ 13 w 13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6" y="3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5"/>
                      </a:lnTo>
                      <a:lnTo>
                        <a:pt x="13" y="13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396" name="Freeform 1110"/>
                <p:cNvSpPr>
                  <a:spLocks noChangeAspect="1"/>
                </p:cNvSpPr>
                <p:nvPr/>
              </p:nvSpPr>
              <p:spPr bwMode="auto">
                <a:xfrm>
                  <a:off x="5519" y="1904"/>
                  <a:ext cx="8" cy="2"/>
                </a:xfrm>
                <a:custGeom>
                  <a:avLst/>
                  <a:gdLst>
                    <a:gd name="T0" fmla="*/ 0 w 8"/>
                    <a:gd name="T1" fmla="*/ 2 h 2"/>
                    <a:gd name="T2" fmla="*/ 3 w 8"/>
                    <a:gd name="T3" fmla="*/ 2 h 2"/>
                    <a:gd name="T4" fmla="*/ 8 w 8"/>
                    <a:gd name="T5" fmla="*/ 2 h 2"/>
                    <a:gd name="T6" fmla="*/ 5 w 8"/>
                    <a:gd name="T7" fmla="*/ 0 h 2"/>
                    <a:gd name="T8" fmla="*/ 5 w 8"/>
                    <a:gd name="T9" fmla="*/ 2 h 2"/>
                    <a:gd name="T10" fmla="*/ 8 w 8"/>
                    <a:gd name="T11" fmla="*/ 0 h 2"/>
                    <a:gd name="T12" fmla="*/ 0 w 8"/>
                    <a:gd name="T13" fmla="*/ 0 h 2"/>
                    <a:gd name="T14" fmla="*/ 3 w 8"/>
                    <a:gd name="T15" fmla="*/ 0 h 2"/>
                    <a:gd name="T16" fmla="*/ 0 w 8"/>
                    <a:gd name="T17" fmla="*/ 2 h 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2"/>
                    <a:gd name="T29" fmla="*/ 8 w 8"/>
                    <a:gd name="T30" fmla="*/ 2 h 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2">
                      <a:moveTo>
                        <a:pt x="0" y="2"/>
                      </a:moveTo>
                      <a:lnTo>
                        <a:pt x="3" y="2"/>
                      </a:lnTo>
                      <a:lnTo>
                        <a:pt x="8" y="2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3577" name="Group 1111"/>
            <p:cNvGrpSpPr>
              <a:grpSpLocks noChangeAspect="1"/>
            </p:cNvGrpSpPr>
            <p:nvPr/>
          </p:nvGrpSpPr>
          <p:grpSpPr bwMode="auto">
            <a:xfrm>
              <a:off x="4558" y="3498"/>
              <a:ext cx="438" cy="497"/>
              <a:chOff x="4666" y="2982"/>
              <a:chExt cx="624" cy="709"/>
            </a:xfrm>
          </p:grpSpPr>
          <p:grpSp>
            <p:nvGrpSpPr>
              <p:cNvPr id="24276" name="Group 1112"/>
              <p:cNvGrpSpPr>
                <a:grpSpLocks noChangeAspect="1"/>
              </p:cNvGrpSpPr>
              <p:nvPr/>
            </p:nvGrpSpPr>
            <p:grpSpPr bwMode="auto">
              <a:xfrm flipH="1">
                <a:off x="4666" y="2982"/>
                <a:ext cx="624" cy="709"/>
                <a:chOff x="4666" y="2982"/>
                <a:chExt cx="481" cy="568"/>
              </a:xfrm>
            </p:grpSpPr>
            <p:sp>
              <p:nvSpPr>
                <p:cNvPr id="24427" name="AutoShape 111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666" y="2982"/>
                  <a:ext cx="481" cy="5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28" name="Freeform 1114"/>
                <p:cNvSpPr>
                  <a:spLocks noChangeAspect="1"/>
                </p:cNvSpPr>
                <p:nvPr/>
              </p:nvSpPr>
              <p:spPr bwMode="auto">
                <a:xfrm>
                  <a:off x="4666" y="2982"/>
                  <a:ext cx="362" cy="517"/>
                </a:xfrm>
                <a:custGeom>
                  <a:avLst/>
                  <a:gdLst>
                    <a:gd name="T0" fmla="*/ 5 w 724"/>
                    <a:gd name="T1" fmla="*/ 2 h 1033"/>
                    <a:gd name="T2" fmla="*/ 1 w 724"/>
                    <a:gd name="T3" fmla="*/ 21 h 1033"/>
                    <a:gd name="T4" fmla="*/ 5 w 724"/>
                    <a:gd name="T5" fmla="*/ 23 h 1033"/>
                    <a:gd name="T6" fmla="*/ 5 w 724"/>
                    <a:gd name="T7" fmla="*/ 23 h 1033"/>
                    <a:gd name="T8" fmla="*/ 6 w 724"/>
                    <a:gd name="T9" fmla="*/ 23 h 1033"/>
                    <a:gd name="T10" fmla="*/ 7 w 724"/>
                    <a:gd name="T11" fmla="*/ 23 h 1033"/>
                    <a:gd name="T12" fmla="*/ 8 w 724"/>
                    <a:gd name="T13" fmla="*/ 23 h 1033"/>
                    <a:gd name="T14" fmla="*/ 10 w 724"/>
                    <a:gd name="T15" fmla="*/ 23 h 1033"/>
                    <a:gd name="T16" fmla="*/ 11 w 724"/>
                    <a:gd name="T17" fmla="*/ 23 h 1033"/>
                    <a:gd name="T18" fmla="*/ 13 w 724"/>
                    <a:gd name="T19" fmla="*/ 24 h 1033"/>
                    <a:gd name="T20" fmla="*/ 13 w 724"/>
                    <a:gd name="T21" fmla="*/ 24 h 1033"/>
                    <a:gd name="T22" fmla="*/ 13 w 724"/>
                    <a:gd name="T23" fmla="*/ 24 h 1033"/>
                    <a:gd name="T24" fmla="*/ 13 w 724"/>
                    <a:gd name="T25" fmla="*/ 25 h 1033"/>
                    <a:gd name="T26" fmla="*/ 13 w 724"/>
                    <a:gd name="T27" fmla="*/ 26 h 1033"/>
                    <a:gd name="T28" fmla="*/ 13 w 724"/>
                    <a:gd name="T29" fmla="*/ 27 h 1033"/>
                    <a:gd name="T30" fmla="*/ 12 w 724"/>
                    <a:gd name="T31" fmla="*/ 27 h 1033"/>
                    <a:gd name="T32" fmla="*/ 11 w 724"/>
                    <a:gd name="T33" fmla="*/ 27 h 1033"/>
                    <a:gd name="T34" fmla="*/ 10 w 724"/>
                    <a:gd name="T35" fmla="*/ 27 h 1033"/>
                    <a:gd name="T36" fmla="*/ 9 w 724"/>
                    <a:gd name="T37" fmla="*/ 28 h 1033"/>
                    <a:gd name="T38" fmla="*/ 7 w 724"/>
                    <a:gd name="T39" fmla="*/ 28 h 1033"/>
                    <a:gd name="T40" fmla="*/ 6 w 724"/>
                    <a:gd name="T41" fmla="*/ 28 h 1033"/>
                    <a:gd name="T42" fmla="*/ 5 w 724"/>
                    <a:gd name="T43" fmla="*/ 28 h 1033"/>
                    <a:gd name="T44" fmla="*/ 4 w 724"/>
                    <a:gd name="T45" fmla="*/ 29 h 1033"/>
                    <a:gd name="T46" fmla="*/ 4 w 724"/>
                    <a:gd name="T47" fmla="*/ 29 h 1033"/>
                    <a:gd name="T48" fmla="*/ 4 w 724"/>
                    <a:gd name="T49" fmla="*/ 30 h 1033"/>
                    <a:gd name="T50" fmla="*/ 4 w 724"/>
                    <a:gd name="T51" fmla="*/ 30 h 1033"/>
                    <a:gd name="T52" fmla="*/ 5 w 724"/>
                    <a:gd name="T53" fmla="*/ 31 h 1033"/>
                    <a:gd name="T54" fmla="*/ 5 w 724"/>
                    <a:gd name="T55" fmla="*/ 31 h 1033"/>
                    <a:gd name="T56" fmla="*/ 6 w 724"/>
                    <a:gd name="T57" fmla="*/ 31 h 1033"/>
                    <a:gd name="T58" fmla="*/ 8 w 724"/>
                    <a:gd name="T59" fmla="*/ 31 h 1033"/>
                    <a:gd name="T60" fmla="*/ 9 w 724"/>
                    <a:gd name="T61" fmla="*/ 32 h 1033"/>
                    <a:gd name="T62" fmla="*/ 11 w 724"/>
                    <a:gd name="T63" fmla="*/ 32 h 1033"/>
                    <a:gd name="T64" fmla="*/ 12 w 724"/>
                    <a:gd name="T65" fmla="*/ 32 h 1033"/>
                    <a:gd name="T66" fmla="*/ 14 w 724"/>
                    <a:gd name="T67" fmla="*/ 33 h 1033"/>
                    <a:gd name="T68" fmla="*/ 15 w 724"/>
                    <a:gd name="T69" fmla="*/ 33 h 1033"/>
                    <a:gd name="T70" fmla="*/ 16 w 724"/>
                    <a:gd name="T71" fmla="*/ 33 h 1033"/>
                    <a:gd name="T72" fmla="*/ 17 w 724"/>
                    <a:gd name="T73" fmla="*/ 32 h 1033"/>
                    <a:gd name="T74" fmla="*/ 18 w 724"/>
                    <a:gd name="T75" fmla="*/ 32 h 1033"/>
                    <a:gd name="T76" fmla="*/ 19 w 724"/>
                    <a:gd name="T77" fmla="*/ 31 h 1033"/>
                    <a:gd name="T78" fmla="*/ 20 w 724"/>
                    <a:gd name="T79" fmla="*/ 31 h 1033"/>
                    <a:gd name="T80" fmla="*/ 21 w 724"/>
                    <a:gd name="T81" fmla="*/ 30 h 1033"/>
                    <a:gd name="T82" fmla="*/ 22 w 724"/>
                    <a:gd name="T83" fmla="*/ 30 h 1033"/>
                    <a:gd name="T84" fmla="*/ 22 w 724"/>
                    <a:gd name="T85" fmla="*/ 29 h 1033"/>
                    <a:gd name="T86" fmla="*/ 22 w 724"/>
                    <a:gd name="T87" fmla="*/ 29 h 1033"/>
                    <a:gd name="T88" fmla="*/ 22 w 724"/>
                    <a:gd name="T89" fmla="*/ 29 h 1033"/>
                    <a:gd name="T90" fmla="*/ 21 w 724"/>
                    <a:gd name="T91" fmla="*/ 28 h 1033"/>
                    <a:gd name="T92" fmla="*/ 20 w 724"/>
                    <a:gd name="T93" fmla="*/ 28 h 1033"/>
                    <a:gd name="T94" fmla="*/ 20 w 724"/>
                    <a:gd name="T95" fmla="*/ 27 h 1033"/>
                    <a:gd name="T96" fmla="*/ 20 w 724"/>
                    <a:gd name="T97" fmla="*/ 25 h 1033"/>
                    <a:gd name="T98" fmla="*/ 20 w 724"/>
                    <a:gd name="T99" fmla="*/ 23 h 1033"/>
                    <a:gd name="T100" fmla="*/ 19 w 724"/>
                    <a:gd name="T101" fmla="*/ 21 h 1033"/>
                    <a:gd name="T102" fmla="*/ 22 w 724"/>
                    <a:gd name="T103" fmla="*/ 3 h 1033"/>
                    <a:gd name="T104" fmla="*/ 21 w 724"/>
                    <a:gd name="T105" fmla="*/ 0 h 1033"/>
                    <a:gd name="T106" fmla="*/ 6 w 724"/>
                    <a:gd name="T107" fmla="*/ 2 h 103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724"/>
                    <a:gd name="T163" fmla="*/ 0 h 1033"/>
                    <a:gd name="T164" fmla="*/ 724 w 724"/>
                    <a:gd name="T165" fmla="*/ 1033 h 1033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724" h="1033">
                      <a:moveTo>
                        <a:pt x="179" y="62"/>
                      </a:moveTo>
                      <a:lnTo>
                        <a:pt x="152" y="56"/>
                      </a:lnTo>
                      <a:lnTo>
                        <a:pt x="0" y="623"/>
                      </a:lnTo>
                      <a:lnTo>
                        <a:pt x="31" y="642"/>
                      </a:lnTo>
                      <a:lnTo>
                        <a:pt x="31" y="671"/>
                      </a:lnTo>
                      <a:lnTo>
                        <a:pt x="132" y="719"/>
                      </a:lnTo>
                      <a:lnTo>
                        <a:pt x="135" y="719"/>
                      </a:lnTo>
                      <a:lnTo>
                        <a:pt x="143" y="720"/>
                      </a:lnTo>
                      <a:lnTo>
                        <a:pt x="154" y="720"/>
                      </a:lnTo>
                      <a:lnTo>
                        <a:pt x="169" y="721"/>
                      </a:lnTo>
                      <a:lnTo>
                        <a:pt x="188" y="724"/>
                      </a:lnTo>
                      <a:lnTo>
                        <a:pt x="209" y="725"/>
                      </a:lnTo>
                      <a:lnTo>
                        <a:pt x="230" y="727"/>
                      </a:lnTo>
                      <a:lnTo>
                        <a:pt x="255" y="728"/>
                      </a:lnTo>
                      <a:lnTo>
                        <a:pt x="278" y="730"/>
                      </a:lnTo>
                      <a:lnTo>
                        <a:pt x="302" y="733"/>
                      </a:lnTo>
                      <a:lnTo>
                        <a:pt x="326" y="734"/>
                      </a:lnTo>
                      <a:lnTo>
                        <a:pt x="348" y="736"/>
                      </a:lnTo>
                      <a:lnTo>
                        <a:pt x="369" y="739"/>
                      </a:lnTo>
                      <a:lnTo>
                        <a:pt x="387" y="740"/>
                      </a:lnTo>
                      <a:lnTo>
                        <a:pt x="402" y="742"/>
                      </a:lnTo>
                      <a:lnTo>
                        <a:pt x="414" y="743"/>
                      </a:lnTo>
                      <a:lnTo>
                        <a:pt x="414" y="745"/>
                      </a:lnTo>
                      <a:lnTo>
                        <a:pt x="415" y="752"/>
                      </a:lnTo>
                      <a:lnTo>
                        <a:pt x="415" y="763"/>
                      </a:lnTo>
                      <a:lnTo>
                        <a:pt x="414" y="777"/>
                      </a:lnTo>
                      <a:lnTo>
                        <a:pt x="411" y="793"/>
                      </a:lnTo>
                      <a:lnTo>
                        <a:pt x="407" y="811"/>
                      </a:lnTo>
                      <a:lnTo>
                        <a:pt x="399" y="832"/>
                      </a:lnTo>
                      <a:lnTo>
                        <a:pt x="387" y="853"/>
                      </a:lnTo>
                      <a:lnTo>
                        <a:pt x="385" y="853"/>
                      </a:lnTo>
                      <a:lnTo>
                        <a:pt x="377" y="854"/>
                      </a:lnTo>
                      <a:lnTo>
                        <a:pt x="365" y="855"/>
                      </a:lnTo>
                      <a:lnTo>
                        <a:pt x="350" y="857"/>
                      </a:lnTo>
                      <a:lnTo>
                        <a:pt x="333" y="859"/>
                      </a:lnTo>
                      <a:lnTo>
                        <a:pt x="313" y="862"/>
                      </a:lnTo>
                      <a:lnTo>
                        <a:pt x="291" y="865"/>
                      </a:lnTo>
                      <a:lnTo>
                        <a:pt x="268" y="869"/>
                      </a:lnTo>
                      <a:lnTo>
                        <a:pt x="245" y="872"/>
                      </a:lnTo>
                      <a:lnTo>
                        <a:pt x="222" y="876"/>
                      </a:lnTo>
                      <a:lnTo>
                        <a:pt x="200" y="879"/>
                      </a:lnTo>
                      <a:lnTo>
                        <a:pt x="181" y="884"/>
                      </a:lnTo>
                      <a:lnTo>
                        <a:pt x="162" y="887"/>
                      </a:lnTo>
                      <a:lnTo>
                        <a:pt x="146" y="891"/>
                      </a:lnTo>
                      <a:lnTo>
                        <a:pt x="135" y="895"/>
                      </a:lnTo>
                      <a:lnTo>
                        <a:pt x="127" y="899"/>
                      </a:lnTo>
                      <a:lnTo>
                        <a:pt x="119" y="906"/>
                      </a:lnTo>
                      <a:lnTo>
                        <a:pt x="113" y="914"/>
                      </a:lnTo>
                      <a:lnTo>
                        <a:pt x="111" y="922"/>
                      </a:lnTo>
                      <a:lnTo>
                        <a:pt x="109" y="930"/>
                      </a:lnTo>
                      <a:lnTo>
                        <a:pt x="112" y="940"/>
                      </a:lnTo>
                      <a:lnTo>
                        <a:pt x="118" y="951"/>
                      </a:lnTo>
                      <a:lnTo>
                        <a:pt x="126" y="959"/>
                      </a:lnTo>
                      <a:lnTo>
                        <a:pt x="136" y="963"/>
                      </a:lnTo>
                      <a:lnTo>
                        <a:pt x="144" y="965"/>
                      </a:lnTo>
                      <a:lnTo>
                        <a:pt x="156" y="969"/>
                      </a:lnTo>
                      <a:lnTo>
                        <a:pt x="172" y="974"/>
                      </a:lnTo>
                      <a:lnTo>
                        <a:pt x="190" y="978"/>
                      </a:lnTo>
                      <a:lnTo>
                        <a:pt x="212" y="984"/>
                      </a:lnTo>
                      <a:lnTo>
                        <a:pt x="235" y="990"/>
                      </a:lnTo>
                      <a:lnTo>
                        <a:pt x="259" y="995"/>
                      </a:lnTo>
                      <a:lnTo>
                        <a:pt x="285" y="1001"/>
                      </a:lnTo>
                      <a:lnTo>
                        <a:pt x="310" y="1008"/>
                      </a:lnTo>
                      <a:lnTo>
                        <a:pt x="335" y="1014"/>
                      </a:lnTo>
                      <a:lnTo>
                        <a:pt x="361" y="1018"/>
                      </a:lnTo>
                      <a:lnTo>
                        <a:pt x="384" y="1024"/>
                      </a:lnTo>
                      <a:lnTo>
                        <a:pt x="406" y="1028"/>
                      </a:lnTo>
                      <a:lnTo>
                        <a:pt x="425" y="1031"/>
                      </a:lnTo>
                      <a:lnTo>
                        <a:pt x="441" y="1032"/>
                      </a:lnTo>
                      <a:lnTo>
                        <a:pt x="455" y="1033"/>
                      </a:lnTo>
                      <a:lnTo>
                        <a:pt x="468" y="1032"/>
                      </a:lnTo>
                      <a:lnTo>
                        <a:pt x="483" y="1030"/>
                      </a:lnTo>
                      <a:lnTo>
                        <a:pt x="500" y="1025"/>
                      </a:lnTo>
                      <a:lnTo>
                        <a:pt x="517" y="1020"/>
                      </a:lnTo>
                      <a:lnTo>
                        <a:pt x="536" y="1013"/>
                      </a:lnTo>
                      <a:lnTo>
                        <a:pt x="555" y="1005"/>
                      </a:lnTo>
                      <a:lnTo>
                        <a:pt x="575" y="997"/>
                      </a:lnTo>
                      <a:lnTo>
                        <a:pt x="594" y="987"/>
                      </a:lnTo>
                      <a:lnTo>
                        <a:pt x="614" y="978"/>
                      </a:lnTo>
                      <a:lnTo>
                        <a:pt x="631" y="969"/>
                      </a:lnTo>
                      <a:lnTo>
                        <a:pt x="649" y="960"/>
                      </a:lnTo>
                      <a:lnTo>
                        <a:pt x="664" y="952"/>
                      </a:lnTo>
                      <a:lnTo>
                        <a:pt x="676" y="944"/>
                      </a:lnTo>
                      <a:lnTo>
                        <a:pt x="687" y="936"/>
                      </a:lnTo>
                      <a:lnTo>
                        <a:pt x="695" y="930"/>
                      </a:lnTo>
                      <a:lnTo>
                        <a:pt x="699" y="925"/>
                      </a:lnTo>
                      <a:lnTo>
                        <a:pt x="702" y="917"/>
                      </a:lnTo>
                      <a:lnTo>
                        <a:pt x="699" y="910"/>
                      </a:lnTo>
                      <a:lnTo>
                        <a:pt x="692" y="904"/>
                      </a:lnTo>
                      <a:lnTo>
                        <a:pt x="682" y="900"/>
                      </a:lnTo>
                      <a:lnTo>
                        <a:pt x="669" y="895"/>
                      </a:lnTo>
                      <a:lnTo>
                        <a:pt x="657" y="892"/>
                      </a:lnTo>
                      <a:lnTo>
                        <a:pt x="644" y="888"/>
                      </a:lnTo>
                      <a:lnTo>
                        <a:pt x="634" y="886"/>
                      </a:lnTo>
                      <a:lnTo>
                        <a:pt x="633" y="879"/>
                      </a:lnTo>
                      <a:lnTo>
                        <a:pt x="631" y="861"/>
                      </a:lnTo>
                      <a:lnTo>
                        <a:pt x="628" y="833"/>
                      </a:lnTo>
                      <a:lnTo>
                        <a:pt x="623" y="798"/>
                      </a:lnTo>
                      <a:lnTo>
                        <a:pt x="618" y="760"/>
                      </a:lnTo>
                      <a:lnTo>
                        <a:pt x="611" y="720"/>
                      </a:lnTo>
                      <a:lnTo>
                        <a:pt x="603" y="682"/>
                      </a:lnTo>
                      <a:lnTo>
                        <a:pt x="592" y="647"/>
                      </a:lnTo>
                      <a:lnTo>
                        <a:pt x="724" y="137"/>
                      </a:lnTo>
                      <a:lnTo>
                        <a:pt x="697" y="86"/>
                      </a:lnTo>
                      <a:lnTo>
                        <a:pt x="712" y="52"/>
                      </a:lnTo>
                      <a:lnTo>
                        <a:pt x="643" y="0"/>
                      </a:lnTo>
                      <a:lnTo>
                        <a:pt x="627" y="9"/>
                      </a:lnTo>
                      <a:lnTo>
                        <a:pt x="179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29" name="Freeform 1115"/>
                <p:cNvSpPr>
                  <a:spLocks noChangeAspect="1"/>
                </p:cNvSpPr>
                <p:nvPr/>
              </p:nvSpPr>
              <p:spPr bwMode="auto">
                <a:xfrm>
                  <a:off x="4685" y="2998"/>
                  <a:ext cx="299" cy="300"/>
                </a:xfrm>
                <a:custGeom>
                  <a:avLst/>
                  <a:gdLst>
                    <a:gd name="T0" fmla="*/ 0 w 598"/>
                    <a:gd name="T1" fmla="*/ 17 h 602"/>
                    <a:gd name="T2" fmla="*/ 14 w 598"/>
                    <a:gd name="T3" fmla="*/ 18 h 602"/>
                    <a:gd name="T4" fmla="*/ 19 w 598"/>
                    <a:gd name="T5" fmla="*/ 0 h 602"/>
                    <a:gd name="T6" fmla="*/ 19 w 598"/>
                    <a:gd name="T7" fmla="*/ 0 h 602"/>
                    <a:gd name="T8" fmla="*/ 5 w 598"/>
                    <a:gd name="T9" fmla="*/ 1 h 602"/>
                    <a:gd name="T10" fmla="*/ 5 w 598"/>
                    <a:gd name="T11" fmla="*/ 1 h 602"/>
                    <a:gd name="T12" fmla="*/ 0 w 598"/>
                    <a:gd name="T13" fmla="*/ 17 h 6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8"/>
                    <a:gd name="T22" fmla="*/ 0 h 602"/>
                    <a:gd name="T23" fmla="*/ 598 w 598"/>
                    <a:gd name="T24" fmla="*/ 602 h 6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8" h="602">
                      <a:moveTo>
                        <a:pt x="0" y="573"/>
                      </a:moveTo>
                      <a:lnTo>
                        <a:pt x="436" y="602"/>
                      </a:lnTo>
                      <a:lnTo>
                        <a:pt x="598" y="0"/>
                      </a:lnTo>
                      <a:lnTo>
                        <a:pt x="578" y="9"/>
                      </a:lnTo>
                      <a:lnTo>
                        <a:pt x="147" y="54"/>
                      </a:lnTo>
                      <a:lnTo>
                        <a:pt x="131" y="51"/>
                      </a:lnTo>
                      <a:lnTo>
                        <a:pt x="0" y="573"/>
                      </a:lnTo>
                      <a:close/>
                    </a:path>
                  </a:pathLst>
                </a:custGeom>
                <a:solidFill>
                  <a:srgbClr val="E5E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30" name="Freeform 1116"/>
                <p:cNvSpPr>
                  <a:spLocks noChangeAspect="1"/>
                </p:cNvSpPr>
                <p:nvPr/>
              </p:nvSpPr>
              <p:spPr bwMode="auto">
                <a:xfrm>
                  <a:off x="4910" y="2999"/>
                  <a:ext cx="88" cy="308"/>
                </a:xfrm>
                <a:custGeom>
                  <a:avLst/>
                  <a:gdLst>
                    <a:gd name="T0" fmla="*/ 5 w 177"/>
                    <a:gd name="T1" fmla="*/ 0 h 617"/>
                    <a:gd name="T2" fmla="*/ 5 w 177"/>
                    <a:gd name="T3" fmla="*/ 0 h 617"/>
                    <a:gd name="T4" fmla="*/ 0 w 177"/>
                    <a:gd name="T5" fmla="*/ 19 h 617"/>
                    <a:gd name="T6" fmla="*/ 0 w 177"/>
                    <a:gd name="T7" fmla="*/ 19 h 617"/>
                    <a:gd name="T8" fmla="*/ 5 w 177"/>
                    <a:gd name="T9" fmla="*/ 0 h 6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7"/>
                    <a:gd name="T16" fmla="*/ 0 h 617"/>
                    <a:gd name="T17" fmla="*/ 177 w 177"/>
                    <a:gd name="T18" fmla="*/ 617 h 6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7" h="617">
                      <a:moveTo>
                        <a:pt x="165" y="0"/>
                      </a:moveTo>
                      <a:lnTo>
                        <a:pt x="177" y="5"/>
                      </a:lnTo>
                      <a:lnTo>
                        <a:pt x="10" y="617"/>
                      </a:lnTo>
                      <a:lnTo>
                        <a:pt x="0" y="609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31" name="Freeform 1117"/>
                <p:cNvSpPr>
                  <a:spLocks noChangeAspect="1"/>
                </p:cNvSpPr>
                <p:nvPr/>
              </p:nvSpPr>
              <p:spPr bwMode="auto">
                <a:xfrm>
                  <a:off x="4921" y="3005"/>
                  <a:ext cx="88" cy="311"/>
                </a:xfrm>
                <a:custGeom>
                  <a:avLst/>
                  <a:gdLst>
                    <a:gd name="T0" fmla="*/ 5 w 178"/>
                    <a:gd name="T1" fmla="*/ 0 h 621"/>
                    <a:gd name="T2" fmla="*/ 5 w 178"/>
                    <a:gd name="T3" fmla="*/ 1 h 621"/>
                    <a:gd name="T4" fmla="*/ 0 w 178"/>
                    <a:gd name="T5" fmla="*/ 20 h 621"/>
                    <a:gd name="T6" fmla="*/ 0 w 178"/>
                    <a:gd name="T7" fmla="*/ 20 h 621"/>
                    <a:gd name="T8" fmla="*/ 5 w 178"/>
                    <a:gd name="T9" fmla="*/ 0 h 6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8"/>
                    <a:gd name="T16" fmla="*/ 0 h 621"/>
                    <a:gd name="T17" fmla="*/ 178 w 178"/>
                    <a:gd name="T18" fmla="*/ 621 h 6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8" h="621">
                      <a:moveTo>
                        <a:pt x="167" y="0"/>
                      </a:moveTo>
                      <a:lnTo>
                        <a:pt x="178" y="12"/>
                      </a:lnTo>
                      <a:lnTo>
                        <a:pt x="9" y="621"/>
                      </a:lnTo>
                      <a:lnTo>
                        <a:pt x="0" y="612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32" name="Freeform 1118"/>
                <p:cNvSpPr>
                  <a:spLocks noChangeAspect="1"/>
                </p:cNvSpPr>
                <p:nvPr/>
              </p:nvSpPr>
              <p:spPr bwMode="auto">
                <a:xfrm>
                  <a:off x="4896" y="3307"/>
                  <a:ext cx="14" cy="11"/>
                </a:xfrm>
                <a:custGeom>
                  <a:avLst/>
                  <a:gdLst>
                    <a:gd name="T0" fmla="*/ 1 w 27"/>
                    <a:gd name="T1" fmla="*/ 0 h 22"/>
                    <a:gd name="T2" fmla="*/ 0 w 27"/>
                    <a:gd name="T3" fmla="*/ 1 h 22"/>
                    <a:gd name="T4" fmla="*/ 1 w 27"/>
                    <a:gd name="T5" fmla="*/ 1 h 22"/>
                    <a:gd name="T6" fmla="*/ 1 w 27"/>
                    <a:gd name="T7" fmla="*/ 1 h 22"/>
                    <a:gd name="T8" fmla="*/ 1 w 2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22"/>
                    <a:gd name="T17" fmla="*/ 27 w 2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22">
                      <a:moveTo>
                        <a:pt x="18" y="0"/>
                      </a:moveTo>
                      <a:lnTo>
                        <a:pt x="0" y="12"/>
                      </a:lnTo>
                      <a:lnTo>
                        <a:pt x="8" y="22"/>
                      </a:lnTo>
                      <a:lnTo>
                        <a:pt x="27" y="9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33" name="Freeform 1119"/>
                <p:cNvSpPr>
                  <a:spLocks noChangeAspect="1"/>
                </p:cNvSpPr>
                <p:nvPr/>
              </p:nvSpPr>
              <p:spPr bwMode="auto">
                <a:xfrm>
                  <a:off x="4905" y="3315"/>
                  <a:ext cx="14" cy="11"/>
                </a:xfrm>
                <a:custGeom>
                  <a:avLst/>
                  <a:gdLst>
                    <a:gd name="T0" fmla="*/ 1 w 28"/>
                    <a:gd name="T1" fmla="*/ 0 h 22"/>
                    <a:gd name="T2" fmla="*/ 0 w 28"/>
                    <a:gd name="T3" fmla="*/ 1 h 22"/>
                    <a:gd name="T4" fmla="*/ 1 w 28"/>
                    <a:gd name="T5" fmla="*/ 1 h 22"/>
                    <a:gd name="T6" fmla="*/ 1 w 28"/>
                    <a:gd name="T7" fmla="*/ 1 h 22"/>
                    <a:gd name="T8" fmla="*/ 1 w 28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22"/>
                    <a:gd name="T17" fmla="*/ 28 w 28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22">
                      <a:moveTo>
                        <a:pt x="19" y="0"/>
                      </a:moveTo>
                      <a:lnTo>
                        <a:pt x="0" y="13"/>
                      </a:lnTo>
                      <a:lnTo>
                        <a:pt x="8" y="22"/>
                      </a:lnTo>
                      <a:lnTo>
                        <a:pt x="28" y="8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34" name="Freeform 1120"/>
                <p:cNvSpPr>
                  <a:spLocks noChangeAspect="1"/>
                </p:cNvSpPr>
                <p:nvPr/>
              </p:nvSpPr>
              <p:spPr bwMode="auto">
                <a:xfrm>
                  <a:off x="4700" y="3302"/>
                  <a:ext cx="183" cy="22"/>
                </a:xfrm>
                <a:custGeom>
                  <a:avLst/>
                  <a:gdLst>
                    <a:gd name="T0" fmla="*/ 12 w 366"/>
                    <a:gd name="T1" fmla="*/ 0 h 45"/>
                    <a:gd name="T2" fmla="*/ 12 w 366"/>
                    <a:gd name="T3" fmla="*/ 1 h 45"/>
                    <a:gd name="T4" fmla="*/ 12 w 366"/>
                    <a:gd name="T5" fmla="*/ 1 h 45"/>
                    <a:gd name="T6" fmla="*/ 12 w 366"/>
                    <a:gd name="T7" fmla="*/ 1 h 45"/>
                    <a:gd name="T8" fmla="*/ 11 w 366"/>
                    <a:gd name="T9" fmla="*/ 1 h 45"/>
                    <a:gd name="T10" fmla="*/ 11 w 366"/>
                    <a:gd name="T11" fmla="*/ 1 h 45"/>
                    <a:gd name="T12" fmla="*/ 10 w 366"/>
                    <a:gd name="T13" fmla="*/ 1 h 45"/>
                    <a:gd name="T14" fmla="*/ 10 w 366"/>
                    <a:gd name="T15" fmla="*/ 1 h 45"/>
                    <a:gd name="T16" fmla="*/ 9 w 366"/>
                    <a:gd name="T17" fmla="*/ 1 h 45"/>
                    <a:gd name="T18" fmla="*/ 8 w 366"/>
                    <a:gd name="T19" fmla="*/ 0 h 45"/>
                    <a:gd name="T20" fmla="*/ 7 w 366"/>
                    <a:gd name="T21" fmla="*/ 0 h 45"/>
                    <a:gd name="T22" fmla="*/ 6 w 366"/>
                    <a:gd name="T23" fmla="*/ 0 h 45"/>
                    <a:gd name="T24" fmla="*/ 6 w 366"/>
                    <a:gd name="T25" fmla="*/ 0 h 45"/>
                    <a:gd name="T26" fmla="*/ 5 w 366"/>
                    <a:gd name="T27" fmla="*/ 0 h 45"/>
                    <a:gd name="T28" fmla="*/ 4 w 366"/>
                    <a:gd name="T29" fmla="*/ 0 h 45"/>
                    <a:gd name="T30" fmla="*/ 3 w 366"/>
                    <a:gd name="T31" fmla="*/ 0 h 45"/>
                    <a:gd name="T32" fmla="*/ 2 w 366"/>
                    <a:gd name="T33" fmla="*/ 0 h 45"/>
                    <a:gd name="T34" fmla="*/ 0 w 366"/>
                    <a:gd name="T35" fmla="*/ 0 h 45"/>
                    <a:gd name="T36" fmla="*/ 1 w 366"/>
                    <a:gd name="T37" fmla="*/ 0 h 45"/>
                    <a:gd name="T38" fmla="*/ 1 w 366"/>
                    <a:gd name="T39" fmla="*/ 0 h 45"/>
                    <a:gd name="T40" fmla="*/ 1 w 366"/>
                    <a:gd name="T41" fmla="*/ 0 h 45"/>
                    <a:gd name="T42" fmla="*/ 1 w 366"/>
                    <a:gd name="T43" fmla="*/ 0 h 45"/>
                    <a:gd name="T44" fmla="*/ 1 w 366"/>
                    <a:gd name="T45" fmla="*/ 0 h 45"/>
                    <a:gd name="T46" fmla="*/ 2 w 366"/>
                    <a:gd name="T47" fmla="*/ 0 h 45"/>
                    <a:gd name="T48" fmla="*/ 2 w 366"/>
                    <a:gd name="T49" fmla="*/ 0 h 45"/>
                    <a:gd name="T50" fmla="*/ 2 w 366"/>
                    <a:gd name="T51" fmla="*/ 0 h 45"/>
                    <a:gd name="T52" fmla="*/ 3 w 366"/>
                    <a:gd name="T53" fmla="*/ 0 h 45"/>
                    <a:gd name="T54" fmla="*/ 4 w 366"/>
                    <a:gd name="T55" fmla="*/ 0 h 45"/>
                    <a:gd name="T56" fmla="*/ 5 w 366"/>
                    <a:gd name="T57" fmla="*/ 0 h 45"/>
                    <a:gd name="T58" fmla="*/ 6 w 366"/>
                    <a:gd name="T59" fmla="*/ 0 h 45"/>
                    <a:gd name="T60" fmla="*/ 7 w 366"/>
                    <a:gd name="T61" fmla="*/ 0 h 45"/>
                    <a:gd name="T62" fmla="*/ 8 w 366"/>
                    <a:gd name="T63" fmla="*/ 0 h 45"/>
                    <a:gd name="T64" fmla="*/ 9 w 366"/>
                    <a:gd name="T65" fmla="*/ 0 h 45"/>
                    <a:gd name="T66" fmla="*/ 10 w 366"/>
                    <a:gd name="T67" fmla="*/ 0 h 45"/>
                    <a:gd name="T68" fmla="*/ 12 w 366"/>
                    <a:gd name="T69" fmla="*/ 0 h 4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66"/>
                    <a:gd name="T106" fmla="*/ 0 h 45"/>
                    <a:gd name="T107" fmla="*/ 366 w 366"/>
                    <a:gd name="T108" fmla="*/ 45 h 4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66" h="45">
                      <a:moveTo>
                        <a:pt x="366" y="23"/>
                      </a:moveTo>
                      <a:lnTo>
                        <a:pt x="364" y="45"/>
                      </a:lnTo>
                      <a:lnTo>
                        <a:pt x="362" y="45"/>
                      </a:lnTo>
                      <a:lnTo>
                        <a:pt x="356" y="44"/>
                      </a:lnTo>
                      <a:lnTo>
                        <a:pt x="346" y="42"/>
                      </a:lnTo>
                      <a:lnTo>
                        <a:pt x="332" y="41"/>
                      </a:lnTo>
                      <a:lnTo>
                        <a:pt x="316" y="38"/>
                      </a:lnTo>
                      <a:lnTo>
                        <a:pt x="295" y="36"/>
                      </a:lnTo>
                      <a:lnTo>
                        <a:pt x="273" y="33"/>
                      </a:lnTo>
                      <a:lnTo>
                        <a:pt x="248" y="30"/>
                      </a:lnTo>
                      <a:lnTo>
                        <a:pt x="221" y="28"/>
                      </a:lnTo>
                      <a:lnTo>
                        <a:pt x="192" y="26"/>
                      </a:lnTo>
                      <a:lnTo>
                        <a:pt x="162" y="23"/>
                      </a:lnTo>
                      <a:lnTo>
                        <a:pt x="131" y="22"/>
                      </a:lnTo>
                      <a:lnTo>
                        <a:pt x="99" y="21"/>
                      </a:lnTo>
                      <a:lnTo>
                        <a:pt x="67" y="21"/>
                      </a:lnTo>
                      <a:lnTo>
                        <a:pt x="33" y="21"/>
                      </a:lnTo>
                      <a:lnTo>
                        <a:pt x="0" y="22"/>
                      </a:lnTo>
                      <a:lnTo>
                        <a:pt x="5" y="5"/>
                      </a:lnTo>
                      <a:lnTo>
                        <a:pt x="6" y="5"/>
                      </a:lnTo>
                      <a:lnTo>
                        <a:pt x="9" y="4"/>
                      </a:lnTo>
                      <a:lnTo>
                        <a:pt x="15" y="4"/>
                      </a:lnTo>
                      <a:lnTo>
                        <a:pt x="23" y="3"/>
                      </a:lnTo>
                      <a:lnTo>
                        <a:pt x="35" y="2"/>
                      </a:lnTo>
                      <a:lnTo>
                        <a:pt x="48" y="2"/>
                      </a:lnTo>
                      <a:lnTo>
                        <a:pt x="64" y="0"/>
                      </a:lnTo>
                      <a:lnTo>
                        <a:pt x="84" y="0"/>
                      </a:lnTo>
                      <a:lnTo>
                        <a:pt x="107" y="0"/>
                      </a:lnTo>
                      <a:lnTo>
                        <a:pt x="134" y="2"/>
                      </a:lnTo>
                      <a:lnTo>
                        <a:pt x="162" y="3"/>
                      </a:lnTo>
                      <a:lnTo>
                        <a:pt x="196" y="5"/>
                      </a:lnTo>
                      <a:lnTo>
                        <a:pt x="233" y="8"/>
                      </a:lnTo>
                      <a:lnTo>
                        <a:pt x="273" y="12"/>
                      </a:lnTo>
                      <a:lnTo>
                        <a:pt x="318" y="18"/>
                      </a:lnTo>
                      <a:lnTo>
                        <a:pt x="366" y="23"/>
                      </a:lnTo>
                      <a:close/>
                    </a:path>
                  </a:pathLst>
                </a:custGeom>
                <a:solidFill>
                  <a:srgbClr val="6BAD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35" name="Freeform 1121"/>
                <p:cNvSpPr>
                  <a:spLocks noChangeAspect="1"/>
                </p:cNvSpPr>
                <p:nvPr/>
              </p:nvSpPr>
              <p:spPr bwMode="auto">
                <a:xfrm>
                  <a:off x="4775" y="3263"/>
                  <a:ext cx="20" cy="19"/>
                </a:xfrm>
                <a:custGeom>
                  <a:avLst/>
                  <a:gdLst>
                    <a:gd name="T0" fmla="*/ 1 w 39"/>
                    <a:gd name="T1" fmla="*/ 2 h 38"/>
                    <a:gd name="T2" fmla="*/ 1 w 39"/>
                    <a:gd name="T3" fmla="*/ 1 h 38"/>
                    <a:gd name="T4" fmla="*/ 1 w 39"/>
                    <a:gd name="T5" fmla="*/ 2 h 38"/>
                    <a:gd name="T6" fmla="*/ 1 w 39"/>
                    <a:gd name="T7" fmla="*/ 1 h 38"/>
                    <a:gd name="T8" fmla="*/ 0 w 39"/>
                    <a:gd name="T9" fmla="*/ 1 h 38"/>
                    <a:gd name="T10" fmla="*/ 1 w 39"/>
                    <a:gd name="T11" fmla="*/ 1 h 38"/>
                    <a:gd name="T12" fmla="*/ 1 w 39"/>
                    <a:gd name="T13" fmla="*/ 0 h 38"/>
                    <a:gd name="T14" fmla="*/ 1 w 39"/>
                    <a:gd name="T15" fmla="*/ 1 h 38"/>
                    <a:gd name="T16" fmla="*/ 2 w 39"/>
                    <a:gd name="T17" fmla="*/ 1 h 38"/>
                    <a:gd name="T18" fmla="*/ 1 w 39"/>
                    <a:gd name="T19" fmla="*/ 1 h 38"/>
                    <a:gd name="T20" fmla="*/ 1 w 39"/>
                    <a:gd name="T21" fmla="*/ 2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9"/>
                    <a:gd name="T34" fmla="*/ 0 h 38"/>
                    <a:gd name="T35" fmla="*/ 39 w 39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9" h="38">
                      <a:moveTo>
                        <a:pt x="30" y="38"/>
                      </a:moveTo>
                      <a:lnTo>
                        <a:pt x="18" y="31"/>
                      </a:lnTo>
                      <a:lnTo>
                        <a:pt x="6" y="37"/>
                      </a:lnTo>
                      <a:lnTo>
                        <a:pt x="9" y="23"/>
                      </a:lnTo>
                      <a:lnTo>
                        <a:pt x="0" y="13"/>
                      </a:lnTo>
                      <a:lnTo>
                        <a:pt x="14" y="13"/>
                      </a:lnTo>
                      <a:lnTo>
                        <a:pt x="21" y="0"/>
                      </a:lnTo>
                      <a:lnTo>
                        <a:pt x="25" y="13"/>
                      </a:lnTo>
                      <a:lnTo>
                        <a:pt x="39" y="16"/>
                      </a:lnTo>
                      <a:lnTo>
                        <a:pt x="29" y="25"/>
                      </a:lnTo>
                      <a:lnTo>
                        <a:pt x="30" y="38"/>
                      </a:lnTo>
                      <a:close/>
                    </a:path>
                  </a:pathLst>
                </a:custGeom>
                <a:solidFill>
                  <a:srgbClr val="FF1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36" name="Freeform 1122"/>
                <p:cNvSpPr>
                  <a:spLocks noChangeAspect="1"/>
                </p:cNvSpPr>
                <p:nvPr/>
              </p:nvSpPr>
              <p:spPr bwMode="auto">
                <a:xfrm>
                  <a:off x="4714" y="3028"/>
                  <a:ext cx="234" cy="229"/>
                </a:xfrm>
                <a:custGeom>
                  <a:avLst/>
                  <a:gdLst>
                    <a:gd name="T0" fmla="*/ 15 w 466"/>
                    <a:gd name="T1" fmla="*/ 0 h 459"/>
                    <a:gd name="T2" fmla="*/ 15 w 466"/>
                    <a:gd name="T3" fmla="*/ 0 h 459"/>
                    <a:gd name="T4" fmla="*/ 4 w 466"/>
                    <a:gd name="T5" fmla="*/ 0 h 459"/>
                    <a:gd name="T6" fmla="*/ 0 w 466"/>
                    <a:gd name="T7" fmla="*/ 14 h 459"/>
                    <a:gd name="T8" fmla="*/ 1 w 466"/>
                    <a:gd name="T9" fmla="*/ 14 h 459"/>
                    <a:gd name="T10" fmla="*/ 4 w 466"/>
                    <a:gd name="T11" fmla="*/ 1 h 459"/>
                    <a:gd name="T12" fmla="*/ 15 w 466"/>
                    <a:gd name="T13" fmla="*/ 0 h 4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66"/>
                    <a:gd name="T22" fmla="*/ 0 h 459"/>
                    <a:gd name="T23" fmla="*/ 466 w 466"/>
                    <a:gd name="T24" fmla="*/ 459 h 45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66" h="459">
                      <a:moveTo>
                        <a:pt x="464" y="7"/>
                      </a:moveTo>
                      <a:lnTo>
                        <a:pt x="466" y="0"/>
                      </a:lnTo>
                      <a:lnTo>
                        <a:pt x="108" y="30"/>
                      </a:lnTo>
                      <a:lnTo>
                        <a:pt x="0" y="459"/>
                      </a:lnTo>
                      <a:lnTo>
                        <a:pt x="14" y="457"/>
                      </a:lnTo>
                      <a:lnTo>
                        <a:pt x="118" y="38"/>
                      </a:lnTo>
                      <a:lnTo>
                        <a:pt x="46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37" name="Freeform 1123"/>
                <p:cNvSpPr>
                  <a:spLocks noChangeAspect="1"/>
                </p:cNvSpPr>
                <p:nvPr/>
              </p:nvSpPr>
              <p:spPr bwMode="auto">
                <a:xfrm>
                  <a:off x="4934" y="3034"/>
                  <a:ext cx="79" cy="280"/>
                </a:xfrm>
                <a:custGeom>
                  <a:avLst/>
                  <a:gdLst>
                    <a:gd name="T0" fmla="*/ 5 w 157"/>
                    <a:gd name="T1" fmla="*/ 1 h 560"/>
                    <a:gd name="T2" fmla="*/ 1 w 157"/>
                    <a:gd name="T3" fmla="*/ 18 h 560"/>
                    <a:gd name="T4" fmla="*/ 0 w 157"/>
                    <a:gd name="T5" fmla="*/ 18 h 560"/>
                    <a:gd name="T6" fmla="*/ 5 w 157"/>
                    <a:gd name="T7" fmla="*/ 0 h 560"/>
                    <a:gd name="T8" fmla="*/ 5 w 157"/>
                    <a:gd name="T9" fmla="*/ 1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60"/>
                    <a:gd name="T17" fmla="*/ 157 w 157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60">
                      <a:moveTo>
                        <a:pt x="157" y="15"/>
                      </a:moveTo>
                      <a:lnTo>
                        <a:pt x="15" y="553"/>
                      </a:lnTo>
                      <a:lnTo>
                        <a:pt x="0" y="560"/>
                      </a:lnTo>
                      <a:lnTo>
                        <a:pt x="154" y="0"/>
                      </a:lnTo>
                      <a:lnTo>
                        <a:pt x="157" y="15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38" name="Freeform 1124"/>
                <p:cNvSpPr>
                  <a:spLocks noChangeAspect="1"/>
                </p:cNvSpPr>
                <p:nvPr/>
              </p:nvSpPr>
              <p:spPr bwMode="auto">
                <a:xfrm>
                  <a:off x="4733" y="3319"/>
                  <a:ext cx="143" cy="21"/>
                </a:xfrm>
                <a:custGeom>
                  <a:avLst/>
                  <a:gdLst>
                    <a:gd name="T0" fmla="*/ 0 w 287"/>
                    <a:gd name="T1" fmla="*/ 0 h 43"/>
                    <a:gd name="T2" fmla="*/ 0 w 287"/>
                    <a:gd name="T3" fmla="*/ 0 h 43"/>
                    <a:gd name="T4" fmla="*/ 0 w 287"/>
                    <a:gd name="T5" fmla="*/ 0 h 43"/>
                    <a:gd name="T6" fmla="*/ 0 w 287"/>
                    <a:gd name="T7" fmla="*/ 0 h 43"/>
                    <a:gd name="T8" fmla="*/ 0 w 287"/>
                    <a:gd name="T9" fmla="*/ 0 h 43"/>
                    <a:gd name="T10" fmla="*/ 0 w 287"/>
                    <a:gd name="T11" fmla="*/ 0 h 43"/>
                    <a:gd name="T12" fmla="*/ 0 w 287"/>
                    <a:gd name="T13" fmla="*/ 0 h 43"/>
                    <a:gd name="T14" fmla="*/ 0 w 287"/>
                    <a:gd name="T15" fmla="*/ 0 h 43"/>
                    <a:gd name="T16" fmla="*/ 0 w 287"/>
                    <a:gd name="T17" fmla="*/ 0 h 43"/>
                    <a:gd name="T18" fmla="*/ 0 w 287"/>
                    <a:gd name="T19" fmla="*/ 0 h 43"/>
                    <a:gd name="T20" fmla="*/ 0 w 287"/>
                    <a:gd name="T21" fmla="*/ 0 h 43"/>
                    <a:gd name="T22" fmla="*/ 1 w 287"/>
                    <a:gd name="T23" fmla="*/ 1 h 43"/>
                    <a:gd name="T24" fmla="*/ 1 w 287"/>
                    <a:gd name="T25" fmla="*/ 1 h 43"/>
                    <a:gd name="T26" fmla="*/ 2 w 287"/>
                    <a:gd name="T27" fmla="*/ 1 h 43"/>
                    <a:gd name="T28" fmla="*/ 3 w 287"/>
                    <a:gd name="T29" fmla="*/ 1 h 43"/>
                    <a:gd name="T30" fmla="*/ 4 w 287"/>
                    <a:gd name="T31" fmla="*/ 1 h 43"/>
                    <a:gd name="T32" fmla="*/ 4 w 287"/>
                    <a:gd name="T33" fmla="*/ 1 h 43"/>
                    <a:gd name="T34" fmla="*/ 5 w 287"/>
                    <a:gd name="T35" fmla="*/ 1 h 43"/>
                    <a:gd name="T36" fmla="*/ 6 w 287"/>
                    <a:gd name="T37" fmla="*/ 1 h 43"/>
                    <a:gd name="T38" fmla="*/ 7 w 287"/>
                    <a:gd name="T39" fmla="*/ 1 h 43"/>
                    <a:gd name="T40" fmla="*/ 7 w 287"/>
                    <a:gd name="T41" fmla="*/ 1 h 43"/>
                    <a:gd name="T42" fmla="*/ 8 w 287"/>
                    <a:gd name="T43" fmla="*/ 1 h 43"/>
                    <a:gd name="T44" fmla="*/ 8 w 287"/>
                    <a:gd name="T45" fmla="*/ 1 h 43"/>
                    <a:gd name="T46" fmla="*/ 8 w 287"/>
                    <a:gd name="T47" fmla="*/ 1 h 43"/>
                    <a:gd name="T48" fmla="*/ 8 w 287"/>
                    <a:gd name="T49" fmla="*/ 1 h 43"/>
                    <a:gd name="T50" fmla="*/ 8 w 287"/>
                    <a:gd name="T51" fmla="*/ 1 h 43"/>
                    <a:gd name="T52" fmla="*/ 8 w 287"/>
                    <a:gd name="T53" fmla="*/ 1 h 43"/>
                    <a:gd name="T54" fmla="*/ 8 w 287"/>
                    <a:gd name="T55" fmla="*/ 1 h 43"/>
                    <a:gd name="T56" fmla="*/ 7 w 287"/>
                    <a:gd name="T57" fmla="*/ 1 h 43"/>
                    <a:gd name="T58" fmla="*/ 7 w 287"/>
                    <a:gd name="T59" fmla="*/ 1 h 43"/>
                    <a:gd name="T60" fmla="*/ 6 w 287"/>
                    <a:gd name="T61" fmla="*/ 1 h 43"/>
                    <a:gd name="T62" fmla="*/ 6 w 287"/>
                    <a:gd name="T63" fmla="*/ 1 h 43"/>
                    <a:gd name="T64" fmla="*/ 5 w 287"/>
                    <a:gd name="T65" fmla="*/ 1 h 43"/>
                    <a:gd name="T66" fmla="*/ 4 w 287"/>
                    <a:gd name="T67" fmla="*/ 0 h 43"/>
                    <a:gd name="T68" fmla="*/ 3 w 287"/>
                    <a:gd name="T69" fmla="*/ 0 h 43"/>
                    <a:gd name="T70" fmla="*/ 3 w 287"/>
                    <a:gd name="T71" fmla="*/ 0 h 43"/>
                    <a:gd name="T72" fmla="*/ 2 w 287"/>
                    <a:gd name="T73" fmla="*/ 0 h 43"/>
                    <a:gd name="T74" fmla="*/ 2 w 287"/>
                    <a:gd name="T75" fmla="*/ 0 h 43"/>
                    <a:gd name="T76" fmla="*/ 1 w 287"/>
                    <a:gd name="T77" fmla="*/ 0 h 43"/>
                    <a:gd name="T78" fmla="*/ 1 w 287"/>
                    <a:gd name="T79" fmla="*/ 0 h 43"/>
                    <a:gd name="T80" fmla="*/ 1 w 287"/>
                    <a:gd name="T81" fmla="*/ 0 h 43"/>
                    <a:gd name="T82" fmla="*/ 0 w 287"/>
                    <a:gd name="T83" fmla="*/ 0 h 43"/>
                    <a:gd name="T84" fmla="*/ 0 w 287"/>
                    <a:gd name="T85" fmla="*/ 0 h 43"/>
                    <a:gd name="T86" fmla="*/ 0 w 287"/>
                    <a:gd name="T87" fmla="*/ 0 h 43"/>
                    <a:gd name="T88" fmla="*/ 0 w 287"/>
                    <a:gd name="T89" fmla="*/ 0 h 4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87"/>
                    <a:gd name="T136" fmla="*/ 0 h 43"/>
                    <a:gd name="T137" fmla="*/ 287 w 287"/>
                    <a:gd name="T138" fmla="*/ 43 h 4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87" h="43">
                      <a:moveTo>
                        <a:pt x="18" y="0"/>
                      </a:moveTo>
                      <a:lnTo>
                        <a:pt x="17" y="0"/>
                      </a:lnTo>
                      <a:lnTo>
                        <a:pt x="13" y="1"/>
                      </a:lnTo>
                      <a:lnTo>
                        <a:pt x="8" y="3"/>
                      </a:lnTo>
                      <a:lnTo>
                        <a:pt x="3" y="7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9" y="24"/>
                      </a:lnTo>
                      <a:lnTo>
                        <a:pt x="16" y="26"/>
                      </a:lnTo>
                      <a:lnTo>
                        <a:pt x="28" y="30"/>
                      </a:lnTo>
                      <a:lnTo>
                        <a:pt x="45" y="32"/>
                      </a:lnTo>
                      <a:lnTo>
                        <a:pt x="63" y="33"/>
                      </a:lnTo>
                      <a:lnTo>
                        <a:pt x="85" y="36"/>
                      </a:lnTo>
                      <a:lnTo>
                        <a:pt x="108" y="37"/>
                      </a:lnTo>
                      <a:lnTo>
                        <a:pt x="133" y="38"/>
                      </a:lnTo>
                      <a:lnTo>
                        <a:pt x="157" y="39"/>
                      </a:lnTo>
                      <a:lnTo>
                        <a:pt x="182" y="40"/>
                      </a:lnTo>
                      <a:lnTo>
                        <a:pt x="206" y="41"/>
                      </a:lnTo>
                      <a:lnTo>
                        <a:pt x="228" y="41"/>
                      </a:lnTo>
                      <a:lnTo>
                        <a:pt x="247" y="41"/>
                      </a:lnTo>
                      <a:lnTo>
                        <a:pt x="263" y="43"/>
                      </a:lnTo>
                      <a:lnTo>
                        <a:pt x="276" y="43"/>
                      </a:lnTo>
                      <a:lnTo>
                        <a:pt x="284" y="43"/>
                      </a:lnTo>
                      <a:lnTo>
                        <a:pt x="287" y="43"/>
                      </a:lnTo>
                      <a:lnTo>
                        <a:pt x="284" y="43"/>
                      </a:lnTo>
                      <a:lnTo>
                        <a:pt x="276" y="41"/>
                      </a:lnTo>
                      <a:lnTo>
                        <a:pt x="266" y="41"/>
                      </a:lnTo>
                      <a:lnTo>
                        <a:pt x="251" y="39"/>
                      </a:lnTo>
                      <a:lnTo>
                        <a:pt x="232" y="38"/>
                      </a:lnTo>
                      <a:lnTo>
                        <a:pt x="213" y="37"/>
                      </a:lnTo>
                      <a:lnTo>
                        <a:pt x="192" y="35"/>
                      </a:lnTo>
                      <a:lnTo>
                        <a:pt x="170" y="33"/>
                      </a:lnTo>
                      <a:lnTo>
                        <a:pt x="147" y="31"/>
                      </a:lnTo>
                      <a:lnTo>
                        <a:pt x="125" y="29"/>
                      </a:lnTo>
                      <a:lnTo>
                        <a:pt x="103" y="28"/>
                      </a:lnTo>
                      <a:lnTo>
                        <a:pt x="85" y="25"/>
                      </a:lnTo>
                      <a:lnTo>
                        <a:pt x="68" y="24"/>
                      </a:lnTo>
                      <a:lnTo>
                        <a:pt x="53" y="23"/>
                      </a:lnTo>
                      <a:lnTo>
                        <a:pt x="42" y="22"/>
                      </a:lnTo>
                      <a:lnTo>
                        <a:pt x="35" y="21"/>
                      </a:lnTo>
                      <a:lnTo>
                        <a:pt x="24" y="15"/>
                      </a:lnTo>
                      <a:lnTo>
                        <a:pt x="18" y="8"/>
                      </a:lnTo>
                      <a:lnTo>
                        <a:pt x="18" y="2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39" name="Freeform 1125"/>
                <p:cNvSpPr>
                  <a:spLocks noChangeAspect="1"/>
                </p:cNvSpPr>
                <p:nvPr/>
              </p:nvSpPr>
              <p:spPr bwMode="auto">
                <a:xfrm>
                  <a:off x="4885" y="3354"/>
                  <a:ext cx="52" cy="30"/>
                </a:xfrm>
                <a:custGeom>
                  <a:avLst/>
                  <a:gdLst>
                    <a:gd name="T0" fmla="*/ 3 w 103"/>
                    <a:gd name="T1" fmla="*/ 1 h 60"/>
                    <a:gd name="T2" fmla="*/ 0 w 103"/>
                    <a:gd name="T3" fmla="*/ 0 h 60"/>
                    <a:gd name="T4" fmla="*/ 1 w 103"/>
                    <a:gd name="T5" fmla="*/ 1 h 60"/>
                    <a:gd name="T6" fmla="*/ 1 w 103"/>
                    <a:gd name="T7" fmla="*/ 1 h 60"/>
                    <a:gd name="T8" fmla="*/ 1 w 103"/>
                    <a:gd name="T9" fmla="*/ 1 h 60"/>
                    <a:gd name="T10" fmla="*/ 1 w 103"/>
                    <a:gd name="T11" fmla="*/ 2 h 60"/>
                    <a:gd name="T12" fmla="*/ 4 w 103"/>
                    <a:gd name="T13" fmla="*/ 2 h 60"/>
                    <a:gd name="T14" fmla="*/ 4 w 103"/>
                    <a:gd name="T15" fmla="*/ 2 h 60"/>
                    <a:gd name="T16" fmla="*/ 4 w 103"/>
                    <a:gd name="T17" fmla="*/ 1 h 60"/>
                    <a:gd name="T18" fmla="*/ 3 w 103"/>
                    <a:gd name="T19" fmla="*/ 1 h 60"/>
                    <a:gd name="T20" fmla="*/ 3 w 103"/>
                    <a:gd name="T21" fmla="*/ 1 h 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3"/>
                    <a:gd name="T34" fmla="*/ 0 h 60"/>
                    <a:gd name="T35" fmla="*/ 103 w 103"/>
                    <a:gd name="T36" fmla="*/ 60 h 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3" h="60">
                      <a:moveTo>
                        <a:pt x="94" y="5"/>
                      </a:moveTo>
                      <a:lnTo>
                        <a:pt x="0" y="0"/>
                      </a:lnTo>
                      <a:lnTo>
                        <a:pt x="1" y="11"/>
                      </a:lnTo>
                      <a:lnTo>
                        <a:pt x="1" y="20"/>
                      </a:lnTo>
                      <a:lnTo>
                        <a:pt x="1" y="29"/>
                      </a:lnTo>
                      <a:lnTo>
                        <a:pt x="1" y="38"/>
                      </a:lnTo>
                      <a:lnTo>
                        <a:pt x="103" y="60"/>
                      </a:lnTo>
                      <a:lnTo>
                        <a:pt x="100" y="37"/>
                      </a:lnTo>
                      <a:lnTo>
                        <a:pt x="98" y="20"/>
                      </a:lnTo>
                      <a:lnTo>
                        <a:pt x="95" y="8"/>
                      </a:lnTo>
                      <a:lnTo>
                        <a:pt x="94" y="5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40" name="Freeform 1126"/>
                <p:cNvSpPr>
                  <a:spLocks noChangeAspect="1"/>
                </p:cNvSpPr>
                <p:nvPr/>
              </p:nvSpPr>
              <p:spPr bwMode="auto">
                <a:xfrm>
                  <a:off x="4870" y="3373"/>
                  <a:ext cx="67" cy="65"/>
                </a:xfrm>
                <a:custGeom>
                  <a:avLst/>
                  <a:gdLst>
                    <a:gd name="T0" fmla="*/ 1 w 134"/>
                    <a:gd name="T1" fmla="*/ 0 h 129"/>
                    <a:gd name="T2" fmla="*/ 1 w 134"/>
                    <a:gd name="T3" fmla="*/ 2 h 129"/>
                    <a:gd name="T4" fmla="*/ 1 w 134"/>
                    <a:gd name="T5" fmla="*/ 3 h 129"/>
                    <a:gd name="T6" fmla="*/ 1 w 134"/>
                    <a:gd name="T7" fmla="*/ 3 h 129"/>
                    <a:gd name="T8" fmla="*/ 0 w 134"/>
                    <a:gd name="T9" fmla="*/ 4 h 129"/>
                    <a:gd name="T10" fmla="*/ 5 w 134"/>
                    <a:gd name="T11" fmla="*/ 5 h 129"/>
                    <a:gd name="T12" fmla="*/ 5 w 134"/>
                    <a:gd name="T13" fmla="*/ 4 h 129"/>
                    <a:gd name="T14" fmla="*/ 5 w 134"/>
                    <a:gd name="T15" fmla="*/ 3 h 129"/>
                    <a:gd name="T16" fmla="*/ 5 w 134"/>
                    <a:gd name="T17" fmla="*/ 2 h 129"/>
                    <a:gd name="T18" fmla="*/ 5 w 134"/>
                    <a:gd name="T19" fmla="*/ 1 h 129"/>
                    <a:gd name="T20" fmla="*/ 1 w 134"/>
                    <a:gd name="T21" fmla="*/ 0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4"/>
                    <a:gd name="T34" fmla="*/ 0 h 129"/>
                    <a:gd name="T35" fmla="*/ 134 w 134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4" h="129">
                      <a:moveTo>
                        <a:pt x="30" y="0"/>
                      </a:moveTo>
                      <a:lnTo>
                        <a:pt x="24" y="43"/>
                      </a:lnTo>
                      <a:lnTo>
                        <a:pt x="14" y="73"/>
                      </a:lnTo>
                      <a:lnTo>
                        <a:pt x="5" y="91"/>
                      </a:lnTo>
                      <a:lnTo>
                        <a:pt x="0" y="97"/>
                      </a:lnTo>
                      <a:lnTo>
                        <a:pt x="130" y="129"/>
                      </a:lnTo>
                      <a:lnTo>
                        <a:pt x="132" y="98"/>
                      </a:lnTo>
                      <a:lnTo>
                        <a:pt x="134" y="71"/>
                      </a:lnTo>
                      <a:lnTo>
                        <a:pt x="134" y="44"/>
                      </a:lnTo>
                      <a:lnTo>
                        <a:pt x="132" y="22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DDD8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41" name="Freeform 1127"/>
                <p:cNvSpPr>
                  <a:spLocks noChangeAspect="1"/>
                </p:cNvSpPr>
                <p:nvPr/>
              </p:nvSpPr>
              <p:spPr bwMode="auto">
                <a:xfrm>
                  <a:off x="4945" y="3358"/>
                  <a:ext cx="30" cy="79"/>
                </a:xfrm>
                <a:custGeom>
                  <a:avLst/>
                  <a:gdLst>
                    <a:gd name="T0" fmla="*/ 0 w 60"/>
                    <a:gd name="T1" fmla="*/ 0 h 159"/>
                    <a:gd name="T2" fmla="*/ 1 w 60"/>
                    <a:gd name="T3" fmla="*/ 0 h 159"/>
                    <a:gd name="T4" fmla="*/ 1 w 60"/>
                    <a:gd name="T5" fmla="*/ 0 h 159"/>
                    <a:gd name="T6" fmla="*/ 1 w 60"/>
                    <a:gd name="T7" fmla="*/ 0 h 159"/>
                    <a:gd name="T8" fmla="*/ 1 w 60"/>
                    <a:gd name="T9" fmla="*/ 1 h 159"/>
                    <a:gd name="T10" fmla="*/ 2 w 60"/>
                    <a:gd name="T11" fmla="*/ 2 h 159"/>
                    <a:gd name="T12" fmla="*/ 2 w 60"/>
                    <a:gd name="T13" fmla="*/ 2 h 159"/>
                    <a:gd name="T14" fmla="*/ 2 w 60"/>
                    <a:gd name="T15" fmla="*/ 3 h 159"/>
                    <a:gd name="T16" fmla="*/ 2 w 60"/>
                    <a:gd name="T17" fmla="*/ 4 h 159"/>
                    <a:gd name="T18" fmla="*/ 2 w 60"/>
                    <a:gd name="T19" fmla="*/ 4 h 159"/>
                    <a:gd name="T20" fmla="*/ 2 w 60"/>
                    <a:gd name="T21" fmla="*/ 4 h 159"/>
                    <a:gd name="T22" fmla="*/ 2 w 60"/>
                    <a:gd name="T23" fmla="*/ 4 h 159"/>
                    <a:gd name="T24" fmla="*/ 2 w 60"/>
                    <a:gd name="T25" fmla="*/ 4 h 159"/>
                    <a:gd name="T26" fmla="*/ 1 w 60"/>
                    <a:gd name="T27" fmla="*/ 4 h 159"/>
                    <a:gd name="T28" fmla="*/ 1 w 60"/>
                    <a:gd name="T29" fmla="*/ 4 h 159"/>
                    <a:gd name="T30" fmla="*/ 1 w 60"/>
                    <a:gd name="T31" fmla="*/ 4 h 159"/>
                    <a:gd name="T32" fmla="*/ 1 w 60"/>
                    <a:gd name="T33" fmla="*/ 4 h 159"/>
                    <a:gd name="T34" fmla="*/ 1 w 60"/>
                    <a:gd name="T35" fmla="*/ 4 h 159"/>
                    <a:gd name="T36" fmla="*/ 1 w 60"/>
                    <a:gd name="T37" fmla="*/ 3 h 159"/>
                    <a:gd name="T38" fmla="*/ 1 w 60"/>
                    <a:gd name="T39" fmla="*/ 1 h 159"/>
                    <a:gd name="T40" fmla="*/ 0 w 60"/>
                    <a:gd name="T41" fmla="*/ 0 h 15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0"/>
                    <a:gd name="T64" fmla="*/ 0 h 159"/>
                    <a:gd name="T65" fmla="*/ 60 w 60"/>
                    <a:gd name="T66" fmla="*/ 159 h 15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0" h="159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7" y="14"/>
                      </a:lnTo>
                      <a:lnTo>
                        <a:pt x="15" y="28"/>
                      </a:lnTo>
                      <a:lnTo>
                        <a:pt x="24" y="46"/>
                      </a:lnTo>
                      <a:lnTo>
                        <a:pt x="33" y="68"/>
                      </a:lnTo>
                      <a:lnTo>
                        <a:pt x="44" y="90"/>
                      </a:lnTo>
                      <a:lnTo>
                        <a:pt x="53" y="113"/>
                      </a:lnTo>
                      <a:lnTo>
                        <a:pt x="60" y="135"/>
                      </a:lnTo>
                      <a:lnTo>
                        <a:pt x="59" y="136"/>
                      </a:lnTo>
                      <a:lnTo>
                        <a:pt x="54" y="138"/>
                      </a:lnTo>
                      <a:lnTo>
                        <a:pt x="48" y="142"/>
                      </a:lnTo>
                      <a:lnTo>
                        <a:pt x="40" y="145"/>
                      </a:lnTo>
                      <a:lnTo>
                        <a:pt x="32" y="150"/>
                      </a:lnTo>
                      <a:lnTo>
                        <a:pt x="23" y="153"/>
                      </a:lnTo>
                      <a:lnTo>
                        <a:pt x="15" y="157"/>
                      </a:lnTo>
                      <a:lnTo>
                        <a:pt x="7" y="159"/>
                      </a:lnTo>
                      <a:lnTo>
                        <a:pt x="8" y="144"/>
                      </a:lnTo>
                      <a:lnTo>
                        <a:pt x="10" y="105"/>
                      </a:lnTo>
                      <a:lnTo>
                        <a:pt x="9" y="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42" name="Freeform 1128"/>
                <p:cNvSpPr>
                  <a:spLocks noChangeAspect="1"/>
                </p:cNvSpPr>
                <p:nvPr/>
              </p:nvSpPr>
              <p:spPr bwMode="auto">
                <a:xfrm>
                  <a:off x="4745" y="3425"/>
                  <a:ext cx="149" cy="51"/>
                </a:xfrm>
                <a:custGeom>
                  <a:avLst/>
                  <a:gdLst>
                    <a:gd name="T0" fmla="*/ 7 w 297"/>
                    <a:gd name="T1" fmla="*/ 1 h 101"/>
                    <a:gd name="T2" fmla="*/ 6 w 297"/>
                    <a:gd name="T3" fmla="*/ 0 h 101"/>
                    <a:gd name="T4" fmla="*/ 6 w 297"/>
                    <a:gd name="T5" fmla="*/ 1 h 101"/>
                    <a:gd name="T6" fmla="*/ 5 w 297"/>
                    <a:gd name="T7" fmla="*/ 1 h 101"/>
                    <a:gd name="T8" fmla="*/ 4 w 297"/>
                    <a:gd name="T9" fmla="*/ 1 h 101"/>
                    <a:gd name="T10" fmla="*/ 3 w 297"/>
                    <a:gd name="T11" fmla="*/ 1 h 101"/>
                    <a:gd name="T12" fmla="*/ 2 w 297"/>
                    <a:gd name="T13" fmla="*/ 1 h 101"/>
                    <a:gd name="T14" fmla="*/ 1 w 297"/>
                    <a:gd name="T15" fmla="*/ 1 h 101"/>
                    <a:gd name="T16" fmla="*/ 1 w 297"/>
                    <a:gd name="T17" fmla="*/ 1 h 101"/>
                    <a:gd name="T18" fmla="*/ 0 w 297"/>
                    <a:gd name="T19" fmla="*/ 2 h 101"/>
                    <a:gd name="T20" fmla="*/ 1 w 297"/>
                    <a:gd name="T21" fmla="*/ 2 h 101"/>
                    <a:gd name="T22" fmla="*/ 1 w 297"/>
                    <a:gd name="T23" fmla="*/ 2 h 101"/>
                    <a:gd name="T24" fmla="*/ 1 w 297"/>
                    <a:gd name="T25" fmla="*/ 2 h 101"/>
                    <a:gd name="T26" fmla="*/ 2 w 297"/>
                    <a:gd name="T27" fmla="*/ 2 h 101"/>
                    <a:gd name="T28" fmla="*/ 2 w 297"/>
                    <a:gd name="T29" fmla="*/ 2 h 101"/>
                    <a:gd name="T30" fmla="*/ 3 w 297"/>
                    <a:gd name="T31" fmla="*/ 2 h 101"/>
                    <a:gd name="T32" fmla="*/ 4 w 297"/>
                    <a:gd name="T33" fmla="*/ 3 h 101"/>
                    <a:gd name="T34" fmla="*/ 4 w 297"/>
                    <a:gd name="T35" fmla="*/ 3 h 101"/>
                    <a:gd name="T36" fmla="*/ 5 w 297"/>
                    <a:gd name="T37" fmla="*/ 3 h 101"/>
                    <a:gd name="T38" fmla="*/ 6 w 297"/>
                    <a:gd name="T39" fmla="*/ 3 h 101"/>
                    <a:gd name="T40" fmla="*/ 7 w 297"/>
                    <a:gd name="T41" fmla="*/ 3 h 101"/>
                    <a:gd name="T42" fmla="*/ 7 w 297"/>
                    <a:gd name="T43" fmla="*/ 3 h 101"/>
                    <a:gd name="T44" fmla="*/ 8 w 297"/>
                    <a:gd name="T45" fmla="*/ 3 h 101"/>
                    <a:gd name="T46" fmla="*/ 9 w 297"/>
                    <a:gd name="T47" fmla="*/ 4 h 101"/>
                    <a:gd name="T48" fmla="*/ 9 w 297"/>
                    <a:gd name="T49" fmla="*/ 4 h 101"/>
                    <a:gd name="T50" fmla="*/ 10 w 297"/>
                    <a:gd name="T51" fmla="*/ 4 h 101"/>
                    <a:gd name="T52" fmla="*/ 6 w 297"/>
                    <a:gd name="T53" fmla="*/ 2 h 101"/>
                    <a:gd name="T54" fmla="*/ 7 w 297"/>
                    <a:gd name="T55" fmla="*/ 1 h 10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97"/>
                    <a:gd name="T85" fmla="*/ 0 h 101"/>
                    <a:gd name="T86" fmla="*/ 297 w 297"/>
                    <a:gd name="T87" fmla="*/ 101 h 10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97" h="101">
                      <a:moveTo>
                        <a:pt x="199" y="7"/>
                      </a:moveTo>
                      <a:lnTo>
                        <a:pt x="169" y="0"/>
                      </a:lnTo>
                      <a:lnTo>
                        <a:pt x="162" y="1"/>
                      </a:lnTo>
                      <a:lnTo>
                        <a:pt x="143" y="3"/>
                      </a:lnTo>
                      <a:lnTo>
                        <a:pt x="116" y="8"/>
                      </a:lnTo>
                      <a:lnTo>
                        <a:pt x="85" y="13"/>
                      </a:lnTo>
                      <a:lnTo>
                        <a:pt x="54" y="18"/>
                      </a:lnTo>
                      <a:lnTo>
                        <a:pt x="26" y="24"/>
                      </a:lnTo>
                      <a:lnTo>
                        <a:pt x="8" y="30"/>
                      </a:lnTo>
                      <a:lnTo>
                        <a:pt x="0" y="35"/>
                      </a:lnTo>
                      <a:lnTo>
                        <a:pt x="2" y="38"/>
                      </a:lnTo>
                      <a:lnTo>
                        <a:pt x="9" y="41"/>
                      </a:lnTo>
                      <a:lnTo>
                        <a:pt x="21" y="46"/>
                      </a:lnTo>
                      <a:lnTo>
                        <a:pt x="36" y="51"/>
                      </a:lnTo>
                      <a:lnTo>
                        <a:pt x="53" y="56"/>
                      </a:lnTo>
                      <a:lnTo>
                        <a:pt x="74" y="61"/>
                      </a:lnTo>
                      <a:lnTo>
                        <a:pt x="97" y="67"/>
                      </a:lnTo>
                      <a:lnTo>
                        <a:pt x="121" y="73"/>
                      </a:lnTo>
                      <a:lnTo>
                        <a:pt x="146" y="77"/>
                      </a:lnTo>
                      <a:lnTo>
                        <a:pt x="172" y="83"/>
                      </a:lnTo>
                      <a:lnTo>
                        <a:pt x="196" y="88"/>
                      </a:lnTo>
                      <a:lnTo>
                        <a:pt x="220" y="91"/>
                      </a:lnTo>
                      <a:lnTo>
                        <a:pt x="243" y="96"/>
                      </a:lnTo>
                      <a:lnTo>
                        <a:pt x="264" y="98"/>
                      </a:lnTo>
                      <a:lnTo>
                        <a:pt x="282" y="100"/>
                      </a:lnTo>
                      <a:lnTo>
                        <a:pt x="297" y="101"/>
                      </a:lnTo>
                      <a:lnTo>
                        <a:pt x="177" y="37"/>
                      </a:lnTo>
                      <a:lnTo>
                        <a:pt x="199" y="7"/>
                      </a:lnTo>
                      <a:close/>
                    </a:path>
                  </a:pathLst>
                </a:custGeom>
                <a:solidFill>
                  <a:srgbClr val="E5E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43" name="Freeform 1129"/>
                <p:cNvSpPr>
                  <a:spLocks noChangeAspect="1"/>
                </p:cNvSpPr>
                <p:nvPr/>
              </p:nvSpPr>
              <p:spPr bwMode="auto">
                <a:xfrm>
                  <a:off x="4834" y="3428"/>
                  <a:ext cx="167" cy="48"/>
                </a:xfrm>
                <a:custGeom>
                  <a:avLst/>
                  <a:gdLst>
                    <a:gd name="T0" fmla="*/ 4 w 335"/>
                    <a:gd name="T1" fmla="*/ 4 h 94"/>
                    <a:gd name="T2" fmla="*/ 4 w 335"/>
                    <a:gd name="T3" fmla="*/ 3 h 94"/>
                    <a:gd name="T4" fmla="*/ 4 w 335"/>
                    <a:gd name="T5" fmla="*/ 3 h 94"/>
                    <a:gd name="T6" fmla="*/ 5 w 335"/>
                    <a:gd name="T7" fmla="*/ 3 h 94"/>
                    <a:gd name="T8" fmla="*/ 5 w 335"/>
                    <a:gd name="T9" fmla="*/ 3 h 94"/>
                    <a:gd name="T10" fmla="*/ 6 w 335"/>
                    <a:gd name="T11" fmla="*/ 3 h 94"/>
                    <a:gd name="T12" fmla="*/ 6 w 335"/>
                    <a:gd name="T13" fmla="*/ 3 h 94"/>
                    <a:gd name="T14" fmla="*/ 7 w 335"/>
                    <a:gd name="T15" fmla="*/ 2 h 94"/>
                    <a:gd name="T16" fmla="*/ 8 w 335"/>
                    <a:gd name="T17" fmla="*/ 2 h 94"/>
                    <a:gd name="T18" fmla="*/ 8 w 335"/>
                    <a:gd name="T19" fmla="*/ 2 h 94"/>
                    <a:gd name="T20" fmla="*/ 8 w 335"/>
                    <a:gd name="T21" fmla="*/ 2 h 94"/>
                    <a:gd name="T22" fmla="*/ 9 w 335"/>
                    <a:gd name="T23" fmla="*/ 2 h 94"/>
                    <a:gd name="T24" fmla="*/ 9 w 335"/>
                    <a:gd name="T25" fmla="*/ 1 h 94"/>
                    <a:gd name="T26" fmla="*/ 10 w 335"/>
                    <a:gd name="T27" fmla="*/ 1 h 94"/>
                    <a:gd name="T28" fmla="*/ 10 w 335"/>
                    <a:gd name="T29" fmla="*/ 1 h 94"/>
                    <a:gd name="T30" fmla="*/ 10 w 335"/>
                    <a:gd name="T31" fmla="*/ 1 h 94"/>
                    <a:gd name="T32" fmla="*/ 10 w 335"/>
                    <a:gd name="T33" fmla="*/ 1 h 94"/>
                    <a:gd name="T34" fmla="*/ 8 w 335"/>
                    <a:gd name="T35" fmla="*/ 1 h 94"/>
                    <a:gd name="T36" fmla="*/ 6 w 335"/>
                    <a:gd name="T37" fmla="*/ 2 h 94"/>
                    <a:gd name="T38" fmla="*/ 0 w 335"/>
                    <a:gd name="T39" fmla="*/ 0 h 94"/>
                    <a:gd name="T40" fmla="*/ 0 w 335"/>
                    <a:gd name="T41" fmla="*/ 1 h 94"/>
                    <a:gd name="T42" fmla="*/ 3 w 335"/>
                    <a:gd name="T43" fmla="*/ 4 h 94"/>
                    <a:gd name="T44" fmla="*/ 3 w 335"/>
                    <a:gd name="T45" fmla="*/ 4 h 94"/>
                    <a:gd name="T46" fmla="*/ 3 w 335"/>
                    <a:gd name="T47" fmla="*/ 4 h 94"/>
                    <a:gd name="T48" fmla="*/ 3 w 335"/>
                    <a:gd name="T49" fmla="*/ 4 h 94"/>
                    <a:gd name="T50" fmla="*/ 4 w 335"/>
                    <a:gd name="T51" fmla="*/ 4 h 9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35"/>
                    <a:gd name="T79" fmla="*/ 0 h 94"/>
                    <a:gd name="T80" fmla="*/ 335 w 335"/>
                    <a:gd name="T81" fmla="*/ 94 h 9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35" h="94">
                      <a:moveTo>
                        <a:pt x="129" y="94"/>
                      </a:moveTo>
                      <a:lnTo>
                        <a:pt x="142" y="93"/>
                      </a:lnTo>
                      <a:lnTo>
                        <a:pt x="157" y="91"/>
                      </a:lnTo>
                      <a:lnTo>
                        <a:pt x="172" y="86"/>
                      </a:lnTo>
                      <a:lnTo>
                        <a:pt x="188" y="82"/>
                      </a:lnTo>
                      <a:lnTo>
                        <a:pt x="205" y="76"/>
                      </a:lnTo>
                      <a:lnTo>
                        <a:pt x="223" y="70"/>
                      </a:lnTo>
                      <a:lnTo>
                        <a:pt x="240" y="63"/>
                      </a:lnTo>
                      <a:lnTo>
                        <a:pt x="256" y="56"/>
                      </a:lnTo>
                      <a:lnTo>
                        <a:pt x="272" y="49"/>
                      </a:lnTo>
                      <a:lnTo>
                        <a:pt x="286" y="44"/>
                      </a:lnTo>
                      <a:lnTo>
                        <a:pt x="300" y="37"/>
                      </a:lnTo>
                      <a:lnTo>
                        <a:pt x="311" y="32"/>
                      </a:lnTo>
                      <a:lnTo>
                        <a:pt x="321" y="28"/>
                      </a:lnTo>
                      <a:lnTo>
                        <a:pt x="329" y="24"/>
                      </a:lnTo>
                      <a:lnTo>
                        <a:pt x="333" y="22"/>
                      </a:lnTo>
                      <a:lnTo>
                        <a:pt x="335" y="21"/>
                      </a:lnTo>
                      <a:lnTo>
                        <a:pt x="267" y="25"/>
                      </a:lnTo>
                      <a:lnTo>
                        <a:pt x="210" y="46"/>
                      </a:lnTo>
                      <a:lnTo>
                        <a:pt x="22" y="0"/>
                      </a:lnTo>
                      <a:lnTo>
                        <a:pt x="0" y="30"/>
                      </a:lnTo>
                      <a:lnTo>
                        <a:pt x="120" y="94"/>
                      </a:lnTo>
                      <a:lnTo>
                        <a:pt x="123" y="94"/>
                      </a:lnTo>
                      <a:lnTo>
                        <a:pt x="125" y="94"/>
                      </a:lnTo>
                      <a:lnTo>
                        <a:pt x="127" y="94"/>
                      </a:lnTo>
                      <a:lnTo>
                        <a:pt x="129" y="94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44" name="Freeform 1130"/>
                <p:cNvSpPr>
                  <a:spLocks noChangeAspect="1"/>
                </p:cNvSpPr>
                <p:nvPr/>
              </p:nvSpPr>
              <p:spPr bwMode="auto">
                <a:xfrm>
                  <a:off x="4731" y="3445"/>
                  <a:ext cx="139" cy="41"/>
                </a:xfrm>
                <a:custGeom>
                  <a:avLst/>
                  <a:gdLst>
                    <a:gd name="T0" fmla="*/ 0 w 279"/>
                    <a:gd name="T1" fmla="*/ 0 h 83"/>
                    <a:gd name="T2" fmla="*/ 0 w 279"/>
                    <a:gd name="T3" fmla="*/ 0 h 83"/>
                    <a:gd name="T4" fmla="*/ 0 w 279"/>
                    <a:gd name="T5" fmla="*/ 0 h 83"/>
                    <a:gd name="T6" fmla="*/ 0 w 279"/>
                    <a:gd name="T7" fmla="*/ 0 h 83"/>
                    <a:gd name="T8" fmla="*/ 0 w 279"/>
                    <a:gd name="T9" fmla="*/ 0 h 83"/>
                    <a:gd name="T10" fmla="*/ 0 w 279"/>
                    <a:gd name="T11" fmla="*/ 0 h 83"/>
                    <a:gd name="T12" fmla="*/ 1 w 279"/>
                    <a:gd name="T13" fmla="*/ 0 h 83"/>
                    <a:gd name="T14" fmla="*/ 1 w 279"/>
                    <a:gd name="T15" fmla="*/ 1 h 83"/>
                    <a:gd name="T16" fmla="*/ 2 w 279"/>
                    <a:gd name="T17" fmla="*/ 1 h 83"/>
                    <a:gd name="T18" fmla="*/ 2 w 279"/>
                    <a:gd name="T19" fmla="*/ 1 h 83"/>
                    <a:gd name="T20" fmla="*/ 3 w 279"/>
                    <a:gd name="T21" fmla="*/ 1 h 83"/>
                    <a:gd name="T22" fmla="*/ 4 w 279"/>
                    <a:gd name="T23" fmla="*/ 1 h 83"/>
                    <a:gd name="T24" fmla="*/ 4 w 279"/>
                    <a:gd name="T25" fmla="*/ 2 h 83"/>
                    <a:gd name="T26" fmla="*/ 5 w 279"/>
                    <a:gd name="T27" fmla="*/ 2 h 83"/>
                    <a:gd name="T28" fmla="*/ 5 w 279"/>
                    <a:gd name="T29" fmla="*/ 2 h 83"/>
                    <a:gd name="T30" fmla="*/ 6 w 279"/>
                    <a:gd name="T31" fmla="*/ 2 h 83"/>
                    <a:gd name="T32" fmla="*/ 6 w 279"/>
                    <a:gd name="T33" fmla="*/ 2 h 83"/>
                    <a:gd name="T34" fmla="*/ 7 w 279"/>
                    <a:gd name="T35" fmla="*/ 2 h 83"/>
                    <a:gd name="T36" fmla="*/ 7 w 279"/>
                    <a:gd name="T37" fmla="*/ 2 h 83"/>
                    <a:gd name="T38" fmla="*/ 8 w 279"/>
                    <a:gd name="T39" fmla="*/ 2 h 83"/>
                    <a:gd name="T40" fmla="*/ 8 w 279"/>
                    <a:gd name="T41" fmla="*/ 2 h 83"/>
                    <a:gd name="T42" fmla="*/ 8 w 279"/>
                    <a:gd name="T43" fmla="*/ 2 h 83"/>
                    <a:gd name="T44" fmla="*/ 8 w 279"/>
                    <a:gd name="T45" fmla="*/ 2 h 83"/>
                    <a:gd name="T46" fmla="*/ 7 w 279"/>
                    <a:gd name="T47" fmla="*/ 2 h 83"/>
                    <a:gd name="T48" fmla="*/ 7 w 279"/>
                    <a:gd name="T49" fmla="*/ 2 h 83"/>
                    <a:gd name="T50" fmla="*/ 6 w 279"/>
                    <a:gd name="T51" fmla="*/ 2 h 83"/>
                    <a:gd name="T52" fmla="*/ 6 w 279"/>
                    <a:gd name="T53" fmla="*/ 2 h 83"/>
                    <a:gd name="T54" fmla="*/ 5 w 279"/>
                    <a:gd name="T55" fmla="*/ 1 h 83"/>
                    <a:gd name="T56" fmla="*/ 4 w 279"/>
                    <a:gd name="T57" fmla="*/ 1 h 83"/>
                    <a:gd name="T58" fmla="*/ 3 w 279"/>
                    <a:gd name="T59" fmla="*/ 1 h 83"/>
                    <a:gd name="T60" fmla="*/ 3 w 279"/>
                    <a:gd name="T61" fmla="*/ 1 h 83"/>
                    <a:gd name="T62" fmla="*/ 2 w 279"/>
                    <a:gd name="T63" fmla="*/ 1 h 83"/>
                    <a:gd name="T64" fmla="*/ 1 w 279"/>
                    <a:gd name="T65" fmla="*/ 0 h 83"/>
                    <a:gd name="T66" fmla="*/ 1 w 279"/>
                    <a:gd name="T67" fmla="*/ 0 h 83"/>
                    <a:gd name="T68" fmla="*/ 0 w 279"/>
                    <a:gd name="T69" fmla="*/ 0 h 83"/>
                    <a:gd name="T70" fmla="*/ 0 w 279"/>
                    <a:gd name="T71" fmla="*/ 0 h 83"/>
                    <a:gd name="T72" fmla="*/ 0 w 279"/>
                    <a:gd name="T73" fmla="*/ 0 h 8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79"/>
                    <a:gd name="T112" fmla="*/ 0 h 83"/>
                    <a:gd name="T113" fmla="*/ 279 w 279"/>
                    <a:gd name="T114" fmla="*/ 83 h 8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79" h="83">
                      <a:moveTo>
                        <a:pt x="2" y="0"/>
                      </a:moveTo>
                      <a:lnTo>
                        <a:pt x="1" y="1"/>
                      </a:lnTo>
                      <a:lnTo>
                        <a:pt x="0" y="6"/>
                      </a:lnTo>
                      <a:lnTo>
                        <a:pt x="1" y="11"/>
                      </a:lnTo>
                      <a:lnTo>
                        <a:pt x="7" y="15"/>
                      </a:lnTo>
                      <a:lnTo>
                        <a:pt x="22" y="22"/>
                      </a:lnTo>
                      <a:lnTo>
                        <a:pt x="38" y="29"/>
                      </a:lnTo>
                      <a:lnTo>
                        <a:pt x="55" y="36"/>
                      </a:lnTo>
                      <a:lnTo>
                        <a:pt x="74" y="43"/>
                      </a:lnTo>
                      <a:lnTo>
                        <a:pt x="92" y="50"/>
                      </a:lnTo>
                      <a:lnTo>
                        <a:pt x="112" y="55"/>
                      </a:lnTo>
                      <a:lnTo>
                        <a:pt x="130" y="61"/>
                      </a:lnTo>
                      <a:lnTo>
                        <a:pt x="150" y="67"/>
                      </a:lnTo>
                      <a:lnTo>
                        <a:pt x="168" y="72"/>
                      </a:lnTo>
                      <a:lnTo>
                        <a:pt x="187" y="75"/>
                      </a:lnTo>
                      <a:lnTo>
                        <a:pt x="204" y="79"/>
                      </a:lnTo>
                      <a:lnTo>
                        <a:pt x="221" y="81"/>
                      </a:lnTo>
                      <a:lnTo>
                        <a:pt x="238" y="83"/>
                      </a:lnTo>
                      <a:lnTo>
                        <a:pt x="252" y="83"/>
                      </a:lnTo>
                      <a:lnTo>
                        <a:pt x="266" y="83"/>
                      </a:lnTo>
                      <a:lnTo>
                        <a:pt x="279" y="82"/>
                      </a:lnTo>
                      <a:lnTo>
                        <a:pt x="276" y="81"/>
                      </a:lnTo>
                      <a:lnTo>
                        <a:pt x="267" y="80"/>
                      </a:lnTo>
                      <a:lnTo>
                        <a:pt x="255" y="77"/>
                      </a:lnTo>
                      <a:lnTo>
                        <a:pt x="238" y="73"/>
                      </a:lnTo>
                      <a:lnTo>
                        <a:pt x="218" y="69"/>
                      </a:lnTo>
                      <a:lnTo>
                        <a:pt x="195" y="64"/>
                      </a:lnTo>
                      <a:lnTo>
                        <a:pt x="172" y="58"/>
                      </a:lnTo>
                      <a:lnTo>
                        <a:pt x="147" y="52"/>
                      </a:lnTo>
                      <a:lnTo>
                        <a:pt x="121" y="45"/>
                      </a:lnTo>
                      <a:lnTo>
                        <a:pt x="97" y="38"/>
                      </a:lnTo>
                      <a:lnTo>
                        <a:pt x="73" y="32"/>
                      </a:lnTo>
                      <a:lnTo>
                        <a:pt x="52" y="26"/>
                      </a:lnTo>
                      <a:lnTo>
                        <a:pt x="34" y="19"/>
                      </a:lnTo>
                      <a:lnTo>
                        <a:pt x="19" y="12"/>
                      </a:lnTo>
                      <a:lnTo>
                        <a:pt x="8" y="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45" name="Freeform 1131"/>
                <p:cNvSpPr>
                  <a:spLocks noChangeAspect="1"/>
                </p:cNvSpPr>
                <p:nvPr/>
              </p:nvSpPr>
              <p:spPr bwMode="auto">
                <a:xfrm>
                  <a:off x="4898" y="3055"/>
                  <a:ext cx="19" cy="17"/>
                </a:xfrm>
                <a:custGeom>
                  <a:avLst/>
                  <a:gdLst>
                    <a:gd name="T0" fmla="*/ 0 w 39"/>
                    <a:gd name="T1" fmla="*/ 1 h 36"/>
                    <a:gd name="T2" fmla="*/ 0 w 39"/>
                    <a:gd name="T3" fmla="*/ 1 h 36"/>
                    <a:gd name="T4" fmla="*/ 1 w 39"/>
                    <a:gd name="T5" fmla="*/ 0 h 36"/>
                    <a:gd name="T6" fmla="*/ 1 w 39"/>
                    <a:gd name="T7" fmla="*/ 0 h 36"/>
                    <a:gd name="T8" fmla="*/ 1 w 39"/>
                    <a:gd name="T9" fmla="*/ 0 h 36"/>
                    <a:gd name="T10" fmla="*/ 1 w 39"/>
                    <a:gd name="T11" fmla="*/ 0 h 36"/>
                    <a:gd name="T12" fmla="*/ 1 w 39"/>
                    <a:gd name="T13" fmla="*/ 0 h 36"/>
                    <a:gd name="T14" fmla="*/ 0 w 39"/>
                    <a:gd name="T15" fmla="*/ 0 h 36"/>
                    <a:gd name="T16" fmla="*/ 0 w 39"/>
                    <a:gd name="T17" fmla="*/ 0 h 36"/>
                    <a:gd name="T18" fmla="*/ 0 w 39"/>
                    <a:gd name="T19" fmla="*/ 0 h 36"/>
                    <a:gd name="T20" fmla="*/ 0 w 39"/>
                    <a:gd name="T21" fmla="*/ 0 h 36"/>
                    <a:gd name="T22" fmla="*/ 0 w 39"/>
                    <a:gd name="T23" fmla="*/ 0 h 36"/>
                    <a:gd name="T24" fmla="*/ 0 w 39"/>
                    <a:gd name="T25" fmla="*/ 0 h 36"/>
                    <a:gd name="T26" fmla="*/ 0 w 39"/>
                    <a:gd name="T27" fmla="*/ 0 h 36"/>
                    <a:gd name="T28" fmla="*/ 0 w 39"/>
                    <a:gd name="T29" fmla="*/ 0 h 36"/>
                    <a:gd name="T30" fmla="*/ 0 w 39"/>
                    <a:gd name="T31" fmla="*/ 1 h 36"/>
                    <a:gd name="T32" fmla="*/ 0 w 39"/>
                    <a:gd name="T33" fmla="*/ 1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36"/>
                    <a:gd name="T53" fmla="*/ 39 w 39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36">
                      <a:moveTo>
                        <a:pt x="20" y="36"/>
                      </a:moveTo>
                      <a:lnTo>
                        <a:pt x="27" y="35"/>
                      </a:lnTo>
                      <a:lnTo>
                        <a:pt x="34" y="30"/>
                      </a:lnTo>
                      <a:lnTo>
                        <a:pt x="38" y="26"/>
                      </a:lnTo>
                      <a:lnTo>
                        <a:pt x="39" y="19"/>
                      </a:lnTo>
                      <a:lnTo>
                        <a:pt x="38" y="12"/>
                      </a:lnTo>
                      <a:lnTo>
                        <a:pt x="34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2"/>
                      </a:lnTo>
                      <a:lnTo>
                        <a:pt x="0" y="19"/>
                      </a:lnTo>
                      <a:lnTo>
                        <a:pt x="1" y="26"/>
                      </a:lnTo>
                      <a:lnTo>
                        <a:pt x="6" y="30"/>
                      </a:lnTo>
                      <a:lnTo>
                        <a:pt x="12" y="35"/>
                      </a:lnTo>
                      <a:lnTo>
                        <a:pt x="20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277" name="Group 1132"/>
              <p:cNvGrpSpPr>
                <a:grpSpLocks noChangeAspect="1"/>
              </p:cNvGrpSpPr>
              <p:nvPr/>
            </p:nvGrpSpPr>
            <p:grpSpPr bwMode="auto">
              <a:xfrm>
                <a:off x="4978" y="3067"/>
                <a:ext cx="199" cy="226"/>
                <a:chOff x="5449" y="1789"/>
                <a:chExt cx="159" cy="175"/>
              </a:xfrm>
            </p:grpSpPr>
            <p:sp>
              <p:nvSpPr>
                <p:cNvPr id="24278" name="Freeform 1133"/>
                <p:cNvSpPr>
                  <a:spLocks noChangeAspect="1"/>
                </p:cNvSpPr>
                <p:nvPr/>
              </p:nvSpPr>
              <p:spPr bwMode="auto">
                <a:xfrm>
                  <a:off x="5524" y="1872"/>
                  <a:ext cx="14" cy="3"/>
                </a:xfrm>
                <a:custGeom>
                  <a:avLst/>
                  <a:gdLst>
                    <a:gd name="T0" fmla="*/ 14 w 14"/>
                    <a:gd name="T1" fmla="*/ 0 h 3"/>
                    <a:gd name="T2" fmla="*/ 11 w 14"/>
                    <a:gd name="T3" fmla="*/ 0 h 3"/>
                    <a:gd name="T4" fmla="*/ 0 w 14"/>
                    <a:gd name="T5" fmla="*/ 0 h 3"/>
                    <a:gd name="T6" fmla="*/ 0 w 14"/>
                    <a:gd name="T7" fmla="*/ 3 h 3"/>
                    <a:gd name="T8" fmla="*/ 11 w 14"/>
                    <a:gd name="T9" fmla="*/ 3 h 3"/>
                    <a:gd name="T10" fmla="*/ 14 w 14"/>
                    <a:gd name="T11" fmla="*/ 0 h 3"/>
                    <a:gd name="T12" fmla="*/ 11 w 14"/>
                    <a:gd name="T13" fmla="*/ 3 h 3"/>
                    <a:gd name="T14" fmla="*/ 14 w 14"/>
                    <a:gd name="T15" fmla="*/ 3 h 3"/>
                    <a:gd name="T16" fmla="*/ 14 w 14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3"/>
                    <a:gd name="T29" fmla="*/ 14 w 14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3">
                      <a:moveTo>
                        <a:pt x="14" y="0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1" y="3"/>
                      </a:lnTo>
                      <a:lnTo>
                        <a:pt x="14" y="0"/>
                      </a:lnTo>
                      <a:lnTo>
                        <a:pt x="11" y="3"/>
                      </a:lnTo>
                      <a:lnTo>
                        <a:pt x="14" y="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79" name="Freeform 1134"/>
                <p:cNvSpPr>
                  <a:spLocks noChangeAspect="1"/>
                </p:cNvSpPr>
                <p:nvPr/>
              </p:nvSpPr>
              <p:spPr bwMode="auto">
                <a:xfrm>
                  <a:off x="5558" y="1911"/>
                  <a:ext cx="50" cy="27"/>
                </a:xfrm>
                <a:custGeom>
                  <a:avLst/>
                  <a:gdLst>
                    <a:gd name="T0" fmla="*/ 0 w 50"/>
                    <a:gd name="T1" fmla="*/ 6 h 27"/>
                    <a:gd name="T2" fmla="*/ 3 w 50"/>
                    <a:gd name="T3" fmla="*/ 11 h 27"/>
                    <a:gd name="T4" fmla="*/ 8 w 50"/>
                    <a:gd name="T5" fmla="*/ 16 h 27"/>
                    <a:gd name="T6" fmla="*/ 21 w 50"/>
                    <a:gd name="T7" fmla="*/ 19 h 27"/>
                    <a:gd name="T8" fmla="*/ 32 w 50"/>
                    <a:gd name="T9" fmla="*/ 21 h 27"/>
                    <a:gd name="T10" fmla="*/ 34 w 50"/>
                    <a:gd name="T11" fmla="*/ 24 h 27"/>
                    <a:gd name="T12" fmla="*/ 37 w 50"/>
                    <a:gd name="T13" fmla="*/ 27 h 27"/>
                    <a:gd name="T14" fmla="*/ 40 w 50"/>
                    <a:gd name="T15" fmla="*/ 21 h 27"/>
                    <a:gd name="T16" fmla="*/ 50 w 50"/>
                    <a:gd name="T17" fmla="*/ 19 h 27"/>
                    <a:gd name="T18" fmla="*/ 50 w 50"/>
                    <a:gd name="T19" fmla="*/ 19 h 27"/>
                    <a:gd name="T20" fmla="*/ 37 w 50"/>
                    <a:gd name="T21" fmla="*/ 16 h 27"/>
                    <a:gd name="T22" fmla="*/ 24 w 50"/>
                    <a:gd name="T23" fmla="*/ 13 h 27"/>
                    <a:gd name="T24" fmla="*/ 19 w 50"/>
                    <a:gd name="T25" fmla="*/ 11 h 27"/>
                    <a:gd name="T26" fmla="*/ 11 w 50"/>
                    <a:gd name="T27" fmla="*/ 3 h 27"/>
                    <a:gd name="T28" fmla="*/ 6 w 50"/>
                    <a:gd name="T29" fmla="*/ 0 h 27"/>
                    <a:gd name="T30" fmla="*/ 0 w 50"/>
                    <a:gd name="T31" fmla="*/ 6 h 2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0"/>
                    <a:gd name="T49" fmla="*/ 0 h 27"/>
                    <a:gd name="T50" fmla="*/ 50 w 50"/>
                    <a:gd name="T51" fmla="*/ 27 h 2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0" h="27">
                      <a:moveTo>
                        <a:pt x="0" y="6"/>
                      </a:moveTo>
                      <a:lnTo>
                        <a:pt x="3" y="11"/>
                      </a:lnTo>
                      <a:lnTo>
                        <a:pt x="8" y="16"/>
                      </a:lnTo>
                      <a:lnTo>
                        <a:pt x="21" y="19"/>
                      </a:lnTo>
                      <a:lnTo>
                        <a:pt x="32" y="21"/>
                      </a:lnTo>
                      <a:lnTo>
                        <a:pt x="34" y="24"/>
                      </a:lnTo>
                      <a:lnTo>
                        <a:pt x="37" y="27"/>
                      </a:lnTo>
                      <a:lnTo>
                        <a:pt x="40" y="21"/>
                      </a:lnTo>
                      <a:lnTo>
                        <a:pt x="50" y="19"/>
                      </a:lnTo>
                      <a:lnTo>
                        <a:pt x="37" y="16"/>
                      </a:lnTo>
                      <a:lnTo>
                        <a:pt x="24" y="13"/>
                      </a:lnTo>
                      <a:lnTo>
                        <a:pt x="19" y="11"/>
                      </a:lnTo>
                      <a:lnTo>
                        <a:pt x="11" y="3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80" name="Freeform 1135"/>
                <p:cNvSpPr>
                  <a:spLocks noChangeAspect="1"/>
                </p:cNvSpPr>
                <p:nvPr/>
              </p:nvSpPr>
              <p:spPr bwMode="auto">
                <a:xfrm>
                  <a:off x="5558" y="1917"/>
                  <a:ext cx="8" cy="13"/>
                </a:xfrm>
                <a:custGeom>
                  <a:avLst/>
                  <a:gdLst>
                    <a:gd name="T0" fmla="*/ 8 w 8"/>
                    <a:gd name="T1" fmla="*/ 7 h 13"/>
                    <a:gd name="T2" fmla="*/ 8 w 8"/>
                    <a:gd name="T3" fmla="*/ 7 h 13"/>
                    <a:gd name="T4" fmla="*/ 6 w 8"/>
                    <a:gd name="T5" fmla="*/ 2 h 13"/>
                    <a:gd name="T6" fmla="*/ 3 w 8"/>
                    <a:gd name="T7" fmla="*/ 0 h 13"/>
                    <a:gd name="T8" fmla="*/ 0 w 8"/>
                    <a:gd name="T9" fmla="*/ 0 h 13"/>
                    <a:gd name="T10" fmla="*/ 0 w 8"/>
                    <a:gd name="T11" fmla="*/ 5 h 13"/>
                    <a:gd name="T12" fmla="*/ 8 w 8"/>
                    <a:gd name="T13" fmla="*/ 13 h 13"/>
                    <a:gd name="T14" fmla="*/ 8 w 8"/>
                    <a:gd name="T15" fmla="*/ 13 h 13"/>
                    <a:gd name="T16" fmla="*/ 8 w 8"/>
                    <a:gd name="T17" fmla="*/ 7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3"/>
                    <a:gd name="T29" fmla="*/ 8 w 8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3">
                      <a:moveTo>
                        <a:pt x="8" y="7"/>
                      </a:moveTo>
                      <a:lnTo>
                        <a:pt x="8" y="7"/>
                      </a:lnTo>
                      <a:lnTo>
                        <a:pt x="6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8" y="13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81" name="Freeform 1136"/>
                <p:cNvSpPr>
                  <a:spLocks noChangeAspect="1"/>
                </p:cNvSpPr>
                <p:nvPr/>
              </p:nvSpPr>
              <p:spPr bwMode="auto">
                <a:xfrm>
                  <a:off x="5566" y="1924"/>
                  <a:ext cx="26" cy="8"/>
                </a:xfrm>
                <a:custGeom>
                  <a:avLst/>
                  <a:gdLst>
                    <a:gd name="T0" fmla="*/ 26 w 26"/>
                    <a:gd name="T1" fmla="*/ 6 h 8"/>
                    <a:gd name="T2" fmla="*/ 26 w 26"/>
                    <a:gd name="T3" fmla="*/ 6 h 8"/>
                    <a:gd name="T4" fmla="*/ 13 w 26"/>
                    <a:gd name="T5" fmla="*/ 3 h 8"/>
                    <a:gd name="T6" fmla="*/ 0 w 26"/>
                    <a:gd name="T7" fmla="*/ 0 h 8"/>
                    <a:gd name="T8" fmla="*/ 0 w 26"/>
                    <a:gd name="T9" fmla="*/ 6 h 8"/>
                    <a:gd name="T10" fmla="*/ 13 w 26"/>
                    <a:gd name="T11" fmla="*/ 8 h 8"/>
                    <a:gd name="T12" fmla="*/ 24 w 26"/>
                    <a:gd name="T13" fmla="*/ 8 h 8"/>
                    <a:gd name="T14" fmla="*/ 24 w 26"/>
                    <a:gd name="T15" fmla="*/ 8 h 8"/>
                    <a:gd name="T16" fmla="*/ 26 w 26"/>
                    <a:gd name="T17" fmla="*/ 6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8"/>
                    <a:gd name="T29" fmla="*/ 26 w 2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8">
                      <a:moveTo>
                        <a:pt x="26" y="6"/>
                      </a:moveTo>
                      <a:lnTo>
                        <a:pt x="26" y="6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3" y="8"/>
                      </a:lnTo>
                      <a:lnTo>
                        <a:pt x="24" y="8"/>
                      </a:lnTo>
                      <a:lnTo>
                        <a:pt x="26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82" name="Freeform 1137"/>
                <p:cNvSpPr>
                  <a:spLocks noChangeAspect="1"/>
                </p:cNvSpPr>
                <p:nvPr/>
              </p:nvSpPr>
              <p:spPr bwMode="auto">
                <a:xfrm>
                  <a:off x="5590" y="1930"/>
                  <a:ext cx="8" cy="10"/>
                </a:xfrm>
                <a:custGeom>
                  <a:avLst/>
                  <a:gdLst>
                    <a:gd name="T0" fmla="*/ 2 w 8"/>
                    <a:gd name="T1" fmla="*/ 8 h 10"/>
                    <a:gd name="T2" fmla="*/ 5 w 8"/>
                    <a:gd name="T3" fmla="*/ 5 h 10"/>
                    <a:gd name="T4" fmla="*/ 5 w 8"/>
                    <a:gd name="T5" fmla="*/ 5 h 10"/>
                    <a:gd name="T6" fmla="*/ 2 w 8"/>
                    <a:gd name="T7" fmla="*/ 0 h 10"/>
                    <a:gd name="T8" fmla="*/ 0 w 8"/>
                    <a:gd name="T9" fmla="*/ 2 h 10"/>
                    <a:gd name="T10" fmla="*/ 2 w 8"/>
                    <a:gd name="T11" fmla="*/ 8 h 10"/>
                    <a:gd name="T12" fmla="*/ 2 w 8"/>
                    <a:gd name="T13" fmla="*/ 8 h 10"/>
                    <a:gd name="T14" fmla="*/ 8 w 8"/>
                    <a:gd name="T15" fmla="*/ 8 h 10"/>
                    <a:gd name="T16" fmla="*/ 2 w 8"/>
                    <a:gd name="T17" fmla="*/ 8 h 10"/>
                    <a:gd name="T18" fmla="*/ 5 w 8"/>
                    <a:gd name="T19" fmla="*/ 10 h 10"/>
                    <a:gd name="T20" fmla="*/ 8 w 8"/>
                    <a:gd name="T21" fmla="*/ 8 h 10"/>
                    <a:gd name="T22" fmla="*/ 2 w 8"/>
                    <a:gd name="T23" fmla="*/ 8 h 1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10"/>
                    <a:gd name="T38" fmla="*/ 8 w 8"/>
                    <a:gd name="T39" fmla="*/ 10 h 1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10">
                      <a:moveTo>
                        <a:pt x="2" y="8"/>
                      </a:moveTo>
                      <a:lnTo>
                        <a:pt x="5" y="5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8"/>
                      </a:lnTo>
                      <a:lnTo>
                        <a:pt x="8" y="8"/>
                      </a:lnTo>
                      <a:lnTo>
                        <a:pt x="2" y="8"/>
                      </a:lnTo>
                      <a:lnTo>
                        <a:pt x="5" y="10"/>
                      </a:lnTo>
                      <a:lnTo>
                        <a:pt x="8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83" name="Freeform 1138"/>
                <p:cNvSpPr>
                  <a:spLocks noChangeAspect="1"/>
                </p:cNvSpPr>
                <p:nvPr/>
              </p:nvSpPr>
              <p:spPr bwMode="auto">
                <a:xfrm>
                  <a:off x="5592" y="1930"/>
                  <a:ext cx="16" cy="8"/>
                </a:xfrm>
                <a:custGeom>
                  <a:avLst/>
                  <a:gdLst>
                    <a:gd name="T0" fmla="*/ 16 w 16"/>
                    <a:gd name="T1" fmla="*/ 0 h 8"/>
                    <a:gd name="T2" fmla="*/ 16 w 16"/>
                    <a:gd name="T3" fmla="*/ 0 h 8"/>
                    <a:gd name="T4" fmla="*/ 6 w 16"/>
                    <a:gd name="T5" fmla="*/ 2 h 8"/>
                    <a:gd name="T6" fmla="*/ 0 w 16"/>
                    <a:gd name="T7" fmla="*/ 8 h 8"/>
                    <a:gd name="T8" fmla="*/ 6 w 16"/>
                    <a:gd name="T9" fmla="*/ 8 h 8"/>
                    <a:gd name="T10" fmla="*/ 6 w 16"/>
                    <a:gd name="T11" fmla="*/ 5 h 8"/>
                    <a:gd name="T12" fmla="*/ 16 w 16"/>
                    <a:gd name="T13" fmla="*/ 2 h 8"/>
                    <a:gd name="T14" fmla="*/ 16 w 16"/>
                    <a:gd name="T15" fmla="*/ 2 h 8"/>
                    <a:gd name="T16" fmla="*/ 16 w 16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8"/>
                    <a:gd name="T29" fmla="*/ 16 w 1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8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6" y="2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6" y="5"/>
                      </a:lnTo>
                      <a:lnTo>
                        <a:pt x="16" y="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84" name="Freeform 1139"/>
                <p:cNvSpPr>
                  <a:spLocks noChangeAspect="1"/>
                </p:cNvSpPr>
                <p:nvPr/>
              </p:nvSpPr>
              <p:spPr bwMode="auto">
                <a:xfrm>
                  <a:off x="5595" y="1924"/>
                  <a:ext cx="13" cy="8"/>
                </a:xfrm>
                <a:custGeom>
                  <a:avLst/>
                  <a:gdLst>
                    <a:gd name="T0" fmla="*/ 0 w 13"/>
                    <a:gd name="T1" fmla="*/ 6 h 8"/>
                    <a:gd name="T2" fmla="*/ 0 w 13"/>
                    <a:gd name="T3" fmla="*/ 6 h 8"/>
                    <a:gd name="T4" fmla="*/ 13 w 13"/>
                    <a:gd name="T5" fmla="*/ 8 h 8"/>
                    <a:gd name="T6" fmla="*/ 13 w 13"/>
                    <a:gd name="T7" fmla="*/ 6 h 8"/>
                    <a:gd name="T8" fmla="*/ 13 w 13"/>
                    <a:gd name="T9" fmla="*/ 8 h 8"/>
                    <a:gd name="T10" fmla="*/ 13 w 13"/>
                    <a:gd name="T11" fmla="*/ 6 h 8"/>
                    <a:gd name="T12" fmla="*/ 0 w 13"/>
                    <a:gd name="T13" fmla="*/ 0 h 8"/>
                    <a:gd name="T14" fmla="*/ 0 w 13"/>
                    <a:gd name="T15" fmla="*/ 0 h 8"/>
                    <a:gd name="T16" fmla="*/ 0 w 13"/>
                    <a:gd name="T17" fmla="*/ 6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8"/>
                    <a:gd name="T29" fmla="*/ 13 w 13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8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85" name="Freeform 1140"/>
                <p:cNvSpPr>
                  <a:spLocks noChangeAspect="1"/>
                </p:cNvSpPr>
                <p:nvPr/>
              </p:nvSpPr>
              <p:spPr bwMode="auto">
                <a:xfrm>
                  <a:off x="5574" y="1919"/>
                  <a:ext cx="21" cy="11"/>
                </a:xfrm>
                <a:custGeom>
                  <a:avLst/>
                  <a:gdLst>
                    <a:gd name="T0" fmla="*/ 0 w 21"/>
                    <a:gd name="T1" fmla="*/ 3 h 11"/>
                    <a:gd name="T2" fmla="*/ 0 w 21"/>
                    <a:gd name="T3" fmla="*/ 3 h 11"/>
                    <a:gd name="T4" fmla="*/ 8 w 21"/>
                    <a:gd name="T5" fmla="*/ 8 h 11"/>
                    <a:gd name="T6" fmla="*/ 21 w 21"/>
                    <a:gd name="T7" fmla="*/ 11 h 11"/>
                    <a:gd name="T8" fmla="*/ 21 w 21"/>
                    <a:gd name="T9" fmla="*/ 5 h 11"/>
                    <a:gd name="T10" fmla="*/ 11 w 21"/>
                    <a:gd name="T11" fmla="*/ 3 h 11"/>
                    <a:gd name="T12" fmla="*/ 3 w 21"/>
                    <a:gd name="T13" fmla="*/ 0 h 11"/>
                    <a:gd name="T14" fmla="*/ 3 w 21"/>
                    <a:gd name="T15" fmla="*/ 0 h 11"/>
                    <a:gd name="T16" fmla="*/ 0 w 21"/>
                    <a:gd name="T17" fmla="*/ 3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"/>
                    <a:gd name="T28" fmla="*/ 0 h 11"/>
                    <a:gd name="T29" fmla="*/ 21 w 21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" h="11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8"/>
                      </a:lnTo>
                      <a:lnTo>
                        <a:pt x="21" y="11"/>
                      </a:lnTo>
                      <a:lnTo>
                        <a:pt x="21" y="5"/>
                      </a:lnTo>
                      <a:lnTo>
                        <a:pt x="11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86" name="Freeform 1141"/>
                <p:cNvSpPr>
                  <a:spLocks noChangeAspect="1"/>
                </p:cNvSpPr>
                <p:nvPr/>
              </p:nvSpPr>
              <p:spPr bwMode="auto">
                <a:xfrm>
                  <a:off x="5564" y="1909"/>
                  <a:ext cx="13" cy="13"/>
                </a:xfrm>
                <a:custGeom>
                  <a:avLst/>
                  <a:gdLst>
                    <a:gd name="T0" fmla="*/ 2 w 13"/>
                    <a:gd name="T1" fmla="*/ 2 h 13"/>
                    <a:gd name="T2" fmla="*/ 0 w 13"/>
                    <a:gd name="T3" fmla="*/ 2 h 13"/>
                    <a:gd name="T4" fmla="*/ 5 w 13"/>
                    <a:gd name="T5" fmla="*/ 8 h 13"/>
                    <a:gd name="T6" fmla="*/ 10 w 13"/>
                    <a:gd name="T7" fmla="*/ 13 h 13"/>
                    <a:gd name="T8" fmla="*/ 13 w 13"/>
                    <a:gd name="T9" fmla="*/ 10 h 13"/>
                    <a:gd name="T10" fmla="*/ 7 w 13"/>
                    <a:gd name="T11" fmla="*/ 5 h 13"/>
                    <a:gd name="T12" fmla="*/ 2 w 13"/>
                    <a:gd name="T13" fmla="*/ 0 h 13"/>
                    <a:gd name="T14" fmla="*/ 0 w 13"/>
                    <a:gd name="T15" fmla="*/ 0 h 13"/>
                    <a:gd name="T16" fmla="*/ 2 w 13"/>
                    <a:gd name="T17" fmla="*/ 0 h 13"/>
                    <a:gd name="T18" fmla="*/ 0 w 13"/>
                    <a:gd name="T19" fmla="*/ 0 h 13"/>
                    <a:gd name="T20" fmla="*/ 0 w 13"/>
                    <a:gd name="T21" fmla="*/ 0 h 13"/>
                    <a:gd name="T22" fmla="*/ 2 w 13"/>
                    <a:gd name="T23" fmla="*/ 2 h 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13"/>
                    <a:gd name="T38" fmla="*/ 13 w 13"/>
                    <a:gd name="T39" fmla="*/ 13 h 1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13"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5" y="8"/>
                      </a:lnTo>
                      <a:lnTo>
                        <a:pt x="10" y="13"/>
                      </a:lnTo>
                      <a:lnTo>
                        <a:pt x="13" y="10"/>
                      </a:lnTo>
                      <a:lnTo>
                        <a:pt x="7" y="5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87" name="Freeform 1142"/>
                <p:cNvSpPr>
                  <a:spLocks noChangeAspect="1"/>
                </p:cNvSpPr>
                <p:nvPr/>
              </p:nvSpPr>
              <p:spPr bwMode="auto">
                <a:xfrm>
                  <a:off x="5556" y="1909"/>
                  <a:ext cx="10" cy="8"/>
                </a:xfrm>
                <a:custGeom>
                  <a:avLst/>
                  <a:gdLst>
                    <a:gd name="T0" fmla="*/ 2 w 10"/>
                    <a:gd name="T1" fmla="*/ 8 h 8"/>
                    <a:gd name="T2" fmla="*/ 5 w 10"/>
                    <a:gd name="T3" fmla="*/ 8 h 8"/>
                    <a:gd name="T4" fmla="*/ 10 w 10"/>
                    <a:gd name="T5" fmla="*/ 2 h 8"/>
                    <a:gd name="T6" fmla="*/ 8 w 10"/>
                    <a:gd name="T7" fmla="*/ 0 h 8"/>
                    <a:gd name="T8" fmla="*/ 2 w 10"/>
                    <a:gd name="T9" fmla="*/ 5 h 8"/>
                    <a:gd name="T10" fmla="*/ 2 w 10"/>
                    <a:gd name="T11" fmla="*/ 8 h 8"/>
                    <a:gd name="T12" fmla="*/ 2 w 10"/>
                    <a:gd name="T13" fmla="*/ 5 h 8"/>
                    <a:gd name="T14" fmla="*/ 0 w 10"/>
                    <a:gd name="T15" fmla="*/ 8 h 8"/>
                    <a:gd name="T16" fmla="*/ 2 w 10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8"/>
                    <a:gd name="T29" fmla="*/ 10 w 10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8">
                      <a:moveTo>
                        <a:pt x="2" y="8"/>
                      </a:moveTo>
                      <a:lnTo>
                        <a:pt x="5" y="8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2" y="5"/>
                      </a:lnTo>
                      <a:lnTo>
                        <a:pt x="2" y="8"/>
                      </a:lnTo>
                      <a:lnTo>
                        <a:pt x="2" y="5"/>
                      </a:lnTo>
                      <a:lnTo>
                        <a:pt x="0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88" name="Freeform 1143"/>
                <p:cNvSpPr>
                  <a:spLocks noChangeAspect="1"/>
                </p:cNvSpPr>
                <p:nvPr/>
              </p:nvSpPr>
              <p:spPr bwMode="auto">
                <a:xfrm>
                  <a:off x="5488" y="1885"/>
                  <a:ext cx="21" cy="34"/>
                </a:xfrm>
                <a:custGeom>
                  <a:avLst/>
                  <a:gdLst>
                    <a:gd name="T0" fmla="*/ 5 w 21"/>
                    <a:gd name="T1" fmla="*/ 34 h 34"/>
                    <a:gd name="T2" fmla="*/ 3 w 21"/>
                    <a:gd name="T3" fmla="*/ 26 h 34"/>
                    <a:gd name="T4" fmla="*/ 0 w 21"/>
                    <a:gd name="T5" fmla="*/ 19 h 34"/>
                    <a:gd name="T6" fmla="*/ 0 w 21"/>
                    <a:gd name="T7" fmla="*/ 16 h 34"/>
                    <a:gd name="T8" fmla="*/ 0 w 21"/>
                    <a:gd name="T9" fmla="*/ 11 h 34"/>
                    <a:gd name="T10" fmla="*/ 5 w 21"/>
                    <a:gd name="T11" fmla="*/ 8 h 34"/>
                    <a:gd name="T12" fmla="*/ 8 w 21"/>
                    <a:gd name="T13" fmla="*/ 8 h 34"/>
                    <a:gd name="T14" fmla="*/ 8 w 21"/>
                    <a:gd name="T15" fmla="*/ 6 h 34"/>
                    <a:gd name="T16" fmla="*/ 3 w 21"/>
                    <a:gd name="T17" fmla="*/ 3 h 34"/>
                    <a:gd name="T18" fmla="*/ 5 w 21"/>
                    <a:gd name="T19" fmla="*/ 0 h 34"/>
                    <a:gd name="T20" fmla="*/ 13 w 21"/>
                    <a:gd name="T21" fmla="*/ 0 h 34"/>
                    <a:gd name="T22" fmla="*/ 18 w 21"/>
                    <a:gd name="T23" fmla="*/ 3 h 34"/>
                    <a:gd name="T24" fmla="*/ 18 w 21"/>
                    <a:gd name="T25" fmla="*/ 3 h 34"/>
                    <a:gd name="T26" fmla="*/ 21 w 21"/>
                    <a:gd name="T27" fmla="*/ 13 h 34"/>
                    <a:gd name="T28" fmla="*/ 18 w 21"/>
                    <a:gd name="T29" fmla="*/ 32 h 34"/>
                    <a:gd name="T30" fmla="*/ 10 w 21"/>
                    <a:gd name="T31" fmla="*/ 34 h 34"/>
                    <a:gd name="T32" fmla="*/ 5 w 21"/>
                    <a:gd name="T33" fmla="*/ 34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1"/>
                    <a:gd name="T52" fmla="*/ 0 h 34"/>
                    <a:gd name="T53" fmla="*/ 21 w 21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1" h="34">
                      <a:moveTo>
                        <a:pt x="5" y="34"/>
                      </a:moveTo>
                      <a:lnTo>
                        <a:pt x="3" y="26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5" y="8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8" y="3"/>
                      </a:lnTo>
                      <a:lnTo>
                        <a:pt x="21" y="13"/>
                      </a:lnTo>
                      <a:lnTo>
                        <a:pt x="18" y="32"/>
                      </a:lnTo>
                      <a:lnTo>
                        <a:pt x="10" y="34"/>
                      </a:lnTo>
                      <a:lnTo>
                        <a:pt x="5" y="34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89" name="Freeform 1144"/>
                <p:cNvSpPr>
                  <a:spLocks noChangeAspect="1"/>
                </p:cNvSpPr>
                <p:nvPr/>
              </p:nvSpPr>
              <p:spPr bwMode="auto">
                <a:xfrm>
                  <a:off x="5485" y="1904"/>
                  <a:ext cx="11" cy="15"/>
                </a:xfrm>
                <a:custGeom>
                  <a:avLst/>
                  <a:gdLst>
                    <a:gd name="T0" fmla="*/ 0 w 11"/>
                    <a:gd name="T1" fmla="*/ 2 h 15"/>
                    <a:gd name="T2" fmla="*/ 0 w 11"/>
                    <a:gd name="T3" fmla="*/ 2 h 15"/>
                    <a:gd name="T4" fmla="*/ 6 w 11"/>
                    <a:gd name="T5" fmla="*/ 10 h 15"/>
                    <a:gd name="T6" fmla="*/ 6 w 11"/>
                    <a:gd name="T7" fmla="*/ 15 h 15"/>
                    <a:gd name="T8" fmla="*/ 11 w 11"/>
                    <a:gd name="T9" fmla="*/ 15 h 15"/>
                    <a:gd name="T10" fmla="*/ 8 w 11"/>
                    <a:gd name="T11" fmla="*/ 7 h 15"/>
                    <a:gd name="T12" fmla="*/ 6 w 11"/>
                    <a:gd name="T13" fmla="*/ 0 h 15"/>
                    <a:gd name="T14" fmla="*/ 6 w 11"/>
                    <a:gd name="T15" fmla="*/ 0 h 15"/>
                    <a:gd name="T16" fmla="*/ 0 w 11"/>
                    <a:gd name="T17" fmla="*/ 2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5"/>
                    <a:gd name="T29" fmla="*/ 11 w 11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6" y="10"/>
                      </a:lnTo>
                      <a:lnTo>
                        <a:pt x="6" y="15"/>
                      </a:lnTo>
                      <a:lnTo>
                        <a:pt x="11" y="15"/>
                      </a:lnTo>
                      <a:lnTo>
                        <a:pt x="8" y="7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90" name="Freeform 1145"/>
                <p:cNvSpPr>
                  <a:spLocks noChangeAspect="1"/>
                </p:cNvSpPr>
                <p:nvPr/>
              </p:nvSpPr>
              <p:spPr bwMode="auto">
                <a:xfrm>
                  <a:off x="5485" y="1891"/>
                  <a:ext cx="11" cy="15"/>
                </a:xfrm>
                <a:custGeom>
                  <a:avLst/>
                  <a:gdLst>
                    <a:gd name="T0" fmla="*/ 11 w 11"/>
                    <a:gd name="T1" fmla="*/ 0 h 15"/>
                    <a:gd name="T2" fmla="*/ 11 w 11"/>
                    <a:gd name="T3" fmla="*/ 0 h 15"/>
                    <a:gd name="T4" fmla="*/ 6 w 11"/>
                    <a:gd name="T5" fmla="*/ 2 h 15"/>
                    <a:gd name="T6" fmla="*/ 3 w 11"/>
                    <a:gd name="T7" fmla="*/ 5 h 15"/>
                    <a:gd name="T8" fmla="*/ 0 w 11"/>
                    <a:gd name="T9" fmla="*/ 10 h 15"/>
                    <a:gd name="T10" fmla="*/ 0 w 11"/>
                    <a:gd name="T11" fmla="*/ 15 h 15"/>
                    <a:gd name="T12" fmla="*/ 6 w 11"/>
                    <a:gd name="T13" fmla="*/ 13 h 15"/>
                    <a:gd name="T14" fmla="*/ 6 w 11"/>
                    <a:gd name="T15" fmla="*/ 10 h 15"/>
                    <a:gd name="T16" fmla="*/ 6 w 11"/>
                    <a:gd name="T17" fmla="*/ 7 h 15"/>
                    <a:gd name="T18" fmla="*/ 8 w 11"/>
                    <a:gd name="T19" fmla="*/ 5 h 15"/>
                    <a:gd name="T20" fmla="*/ 11 w 11"/>
                    <a:gd name="T21" fmla="*/ 2 h 15"/>
                    <a:gd name="T22" fmla="*/ 11 w 11"/>
                    <a:gd name="T23" fmla="*/ 2 h 15"/>
                    <a:gd name="T24" fmla="*/ 11 w 11"/>
                    <a:gd name="T25" fmla="*/ 0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"/>
                    <a:gd name="T40" fmla="*/ 0 h 15"/>
                    <a:gd name="T41" fmla="*/ 11 w 11"/>
                    <a:gd name="T42" fmla="*/ 15 h 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" h="15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6" y="2"/>
                      </a:lnTo>
                      <a:lnTo>
                        <a:pt x="3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6" y="13"/>
                      </a:lnTo>
                      <a:lnTo>
                        <a:pt x="6" y="10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11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91" name="Freeform 1146"/>
                <p:cNvSpPr>
                  <a:spLocks noChangeAspect="1"/>
                </p:cNvSpPr>
                <p:nvPr/>
              </p:nvSpPr>
              <p:spPr bwMode="auto">
                <a:xfrm>
                  <a:off x="5488" y="1885"/>
                  <a:ext cx="8" cy="8"/>
                </a:xfrm>
                <a:custGeom>
                  <a:avLst/>
                  <a:gdLst>
                    <a:gd name="T0" fmla="*/ 0 w 8"/>
                    <a:gd name="T1" fmla="*/ 0 h 8"/>
                    <a:gd name="T2" fmla="*/ 3 w 8"/>
                    <a:gd name="T3" fmla="*/ 3 h 8"/>
                    <a:gd name="T4" fmla="*/ 5 w 8"/>
                    <a:gd name="T5" fmla="*/ 6 h 8"/>
                    <a:gd name="T6" fmla="*/ 8 w 8"/>
                    <a:gd name="T7" fmla="*/ 6 h 8"/>
                    <a:gd name="T8" fmla="*/ 8 w 8"/>
                    <a:gd name="T9" fmla="*/ 8 h 8"/>
                    <a:gd name="T10" fmla="*/ 8 w 8"/>
                    <a:gd name="T11" fmla="*/ 3 h 8"/>
                    <a:gd name="T12" fmla="*/ 3 w 8"/>
                    <a:gd name="T13" fmla="*/ 0 h 8"/>
                    <a:gd name="T14" fmla="*/ 5 w 8"/>
                    <a:gd name="T15" fmla="*/ 3 h 8"/>
                    <a:gd name="T16" fmla="*/ 0 w 8"/>
                    <a:gd name="T17" fmla="*/ 0 h 8"/>
                    <a:gd name="T18" fmla="*/ 0 w 8"/>
                    <a:gd name="T19" fmla="*/ 3 h 8"/>
                    <a:gd name="T20" fmla="*/ 3 w 8"/>
                    <a:gd name="T21" fmla="*/ 3 h 8"/>
                    <a:gd name="T22" fmla="*/ 0 w 8"/>
                    <a:gd name="T23" fmla="*/ 0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8"/>
                    <a:gd name="T38" fmla="*/ 8 w 8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8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5" y="6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8" y="3"/>
                      </a:lnTo>
                      <a:lnTo>
                        <a:pt x="3" y="0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92" name="Freeform 1147"/>
                <p:cNvSpPr>
                  <a:spLocks noChangeAspect="1"/>
                </p:cNvSpPr>
                <p:nvPr/>
              </p:nvSpPr>
              <p:spPr bwMode="auto">
                <a:xfrm>
                  <a:off x="5488" y="1883"/>
                  <a:ext cx="13" cy="5"/>
                </a:xfrm>
                <a:custGeom>
                  <a:avLst/>
                  <a:gdLst>
                    <a:gd name="T0" fmla="*/ 13 w 13"/>
                    <a:gd name="T1" fmla="*/ 0 h 5"/>
                    <a:gd name="T2" fmla="*/ 13 w 13"/>
                    <a:gd name="T3" fmla="*/ 0 h 5"/>
                    <a:gd name="T4" fmla="*/ 5 w 13"/>
                    <a:gd name="T5" fmla="*/ 0 h 5"/>
                    <a:gd name="T6" fmla="*/ 0 w 13"/>
                    <a:gd name="T7" fmla="*/ 2 h 5"/>
                    <a:gd name="T8" fmla="*/ 5 w 13"/>
                    <a:gd name="T9" fmla="*/ 5 h 5"/>
                    <a:gd name="T10" fmla="*/ 5 w 13"/>
                    <a:gd name="T11" fmla="*/ 5 h 5"/>
                    <a:gd name="T12" fmla="*/ 13 w 13"/>
                    <a:gd name="T13" fmla="*/ 2 h 5"/>
                    <a:gd name="T14" fmla="*/ 13 w 13"/>
                    <a:gd name="T15" fmla="*/ 2 h 5"/>
                    <a:gd name="T16" fmla="*/ 13 w 13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5"/>
                    <a:gd name="T29" fmla="*/ 13 w 13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5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13" y="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93" name="Freeform 1148"/>
                <p:cNvSpPr>
                  <a:spLocks noChangeAspect="1"/>
                </p:cNvSpPr>
                <p:nvPr/>
              </p:nvSpPr>
              <p:spPr bwMode="auto">
                <a:xfrm>
                  <a:off x="5501" y="1883"/>
                  <a:ext cx="8" cy="8"/>
                </a:xfrm>
                <a:custGeom>
                  <a:avLst/>
                  <a:gdLst>
                    <a:gd name="T0" fmla="*/ 8 w 8"/>
                    <a:gd name="T1" fmla="*/ 5 h 8"/>
                    <a:gd name="T2" fmla="*/ 8 w 8"/>
                    <a:gd name="T3" fmla="*/ 8 h 8"/>
                    <a:gd name="T4" fmla="*/ 8 w 8"/>
                    <a:gd name="T5" fmla="*/ 2 h 8"/>
                    <a:gd name="T6" fmla="*/ 0 w 8"/>
                    <a:gd name="T7" fmla="*/ 0 h 8"/>
                    <a:gd name="T8" fmla="*/ 0 w 8"/>
                    <a:gd name="T9" fmla="*/ 2 h 8"/>
                    <a:gd name="T10" fmla="*/ 5 w 8"/>
                    <a:gd name="T11" fmla="*/ 8 h 8"/>
                    <a:gd name="T12" fmla="*/ 5 w 8"/>
                    <a:gd name="T13" fmla="*/ 5 h 8"/>
                    <a:gd name="T14" fmla="*/ 5 w 8"/>
                    <a:gd name="T15" fmla="*/ 8 h 8"/>
                    <a:gd name="T16" fmla="*/ 8 w 8"/>
                    <a:gd name="T17" fmla="*/ 5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8"/>
                    <a:gd name="T29" fmla="*/ 8 w 8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8">
                      <a:moveTo>
                        <a:pt x="8" y="5"/>
                      </a:moveTo>
                      <a:lnTo>
                        <a:pt x="8" y="8"/>
                      </a:lnTo>
                      <a:lnTo>
                        <a:pt x="8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5" y="8"/>
                      </a:lnTo>
                      <a:lnTo>
                        <a:pt x="5" y="5"/>
                      </a:lnTo>
                      <a:lnTo>
                        <a:pt x="5" y="8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94" name="Freeform 1149"/>
                <p:cNvSpPr>
                  <a:spLocks noChangeAspect="1"/>
                </p:cNvSpPr>
                <p:nvPr/>
              </p:nvSpPr>
              <p:spPr bwMode="auto">
                <a:xfrm>
                  <a:off x="5504" y="1888"/>
                  <a:ext cx="7" cy="29"/>
                </a:xfrm>
                <a:custGeom>
                  <a:avLst/>
                  <a:gdLst>
                    <a:gd name="T0" fmla="*/ 5 w 7"/>
                    <a:gd name="T1" fmla="*/ 29 h 29"/>
                    <a:gd name="T2" fmla="*/ 5 w 7"/>
                    <a:gd name="T3" fmla="*/ 29 h 29"/>
                    <a:gd name="T4" fmla="*/ 7 w 7"/>
                    <a:gd name="T5" fmla="*/ 10 h 29"/>
                    <a:gd name="T6" fmla="*/ 5 w 7"/>
                    <a:gd name="T7" fmla="*/ 0 h 29"/>
                    <a:gd name="T8" fmla="*/ 2 w 7"/>
                    <a:gd name="T9" fmla="*/ 3 h 29"/>
                    <a:gd name="T10" fmla="*/ 2 w 7"/>
                    <a:gd name="T11" fmla="*/ 10 h 29"/>
                    <a:gd name="T12" fmla="*/ 0 w 7"/>
                    <a:gd name="T13" fmla="*/ 29 h 29"/>
                    <a:gd name="T14" fmla="*/ 0 w 7"/>
                    <a:gd name="T15" fmla="*/ 29 h 29"/>
                    <a:gd name="T16" fmla="*/ 5 w 7"/>
                    <a:gd name="T17" fmla="*/ 29 h 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29"/>
                    <a:gd name="T29" fmla="*/ 7 w 7"/>
                    <a:gd name="T30" fmla="*/ 29 h 2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29">
                      <a:moveTo>
                        <a:pt x="5" y="29"/>
                      </a:moveTo>
                      <a:lnTo>
                        <a:pt x="5" y="29"/>
                      </a:lnTo>
                      <a:lnTo>
                        <a:pt x="7" y="1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2" y="10"/>
                      </a:lnTo>
                      <a:lnTo>
                        <a:pt x="0" y="29"/>
                      </a:lnTo>
                      <a:lnTo>
                        <a:pt x="5" y="2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95" name="Freeform 1150"/>
                <p:cNvSpPr>
                  <a:spLocks noChangeAspect="1"/>
                </p:cNvSpPr>
                <p:nvPr/>
              </p:nvSpPr>
              <p:spPr bwMode="auto">
                <a:xfrm>
                  <a:off x="5491" y="1917"/>
                  <a:ext cx="18" cy="5"/>
                </a:xfrm>
                <a:custGeom>
                  <a:avLst/>
                  <a:gdLst>
                    <a:gd name="T0" fmla="*/ 0 w 18"/>
                    <a:gd name="T1" fmla="*/ 2 h 5"/>
                    <a:gd name="T2" fmla="*/ 2 w 18"/>
                    <a:gd name="T3" fmla="*/ 5 h 5"/>
                    <a:gd name="T4" fmla="*/ 7 w 18"/>
                    <a:gd name="T5" fmla="*/ 5 h 5"/>
                    <a:gd name="T6" fmla="*/ 18 w 18"/>
                    <a:gd name="T7" fmla="*/ 0 h 5"/>
                    <a:gd name="T8" fmla="*/ 13 w 18"/>
                    <a:gd name="T9" fmla="*/ 0 h 5"/>
                    <a:gd name="T10" fmla="*/ 7 w 18"/>
                    <a:gd name="T11" fmla="*/ 0 h 5"/>
                    <a:gd name="T12" fmla="*/ 2 w 18"/>
                    <a:gd name="T13" fmla="*/ 0 h 5"/>
                    <a:gd name="T14" fmla="*/ 5 w 18"/>
                    <a:gd name="T15" fmla="*/ 2 h 5"/>
                    <a:gd name="T16" fmla="*/ 0 w 18"/>
                    <a:gd name="T17" fmla="*/ 2 h 5"/>
                    <a:gd name="T18" fmla="*/ 0 w 18"/>
                    <a:gd name="T19" fmla="*/ 5 h 5"/>
                    <a:gd name="T20" fmla="*/ 2 w 18"/>
                    <a:gd name="T21" fmla="*/ 5 h 5"/>
                    <a:gd name="T22" fmla="*/ 0 w 18"/>
                    <a:gd name="T23" fmla="*/ 2 h 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8"/>
                    <a:gd name="T37" fmla="*/ 0 h 5"/>
                    <a:gd name="T38" fmla="*/ 18 w 18"/>
                    <a:gd name="T39" fmla="*/ 5 h 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8" h="5">
                      <a:moveTo>
                        <a:pt x="0" y="2"/>
                      </a:moveTo>
                      <a:lnTo>
                        <a:pt x="2" y="5"/>
                      </a:lnTo>
                      <a:lnTo>
                        <a:pt x="7" y="5"/>
                      </a:lnTo>
                      <a:lnTo>
                        <a:pt x="18" y="0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96" name="Freeform 1151"/>
                <p:cNvSpPr>
                  <a:spLocks noChangeAspect="1"/>
                </p:cNvSpPr>
                <p:nvPr/>
              </p:nvSpPr>
              <p:spPr bwMode="auto">
                <a:xfrm>
                  <a:off x="5457" y="1898"/>
                  <a:ext cx="28" cy="24"/>
                </a:xfrm>
                <a:custGeom>
                  <a:avLst/>
                  <a:gdLst>
                    <a:gd name="T0" fmla="*/ 23 w 28"/>
                    <a:gd name="T1" fmla="*/ 0 h 24"/>
                    <a:gd name="T2" fmla="*/ 23 w 28"/>
                    <a:gd name="T3" fmla="*/ 8 h 24"/>
                    <a:gd name="T4" fmla="*/ 28 w 28"/>
                    <a:gd name="T5" fmla="*/ 16 h 24"/>
                    <a:gd name="T6" fmla="*/ 23 w 28"/>
                    <a:gd name="T7" fmla="*/ 16 h 24"/>
                    <a:gd name="T8" fmla="*/ 13 w 28"/>
                    <a:gd name="T9" fmla="*/ 19 h 24"/>
                    <a:gd name="T10" fmla="*/ 13 w 28"/>
                    <a:gd name="T11" fmla="*/ 21 h 24"/>
                    <a:gd name="T12" fmla="*/ 13 w 28"/>
                    <a:gd name="T13" fmla="*/ 21 h 24"/>
                    <a:gd name="T14" fmla="*/ 10 w 28"/>
                    <a:gd name="T15" fmla="*/ 21 h 24"/>
                    <a:gd name="T16" fmla="*/ 7 w 28"/>
                    <a:gd name="T17" fmla="*/ 24 h 24"/>
                    <a:gd name="T18" fmla="*/ 2 w 28"/>
                    <a:gd name="T19" fmla="*/ 21 h 24"/>
                    <a:gd name="T20" fmla="*/ 0 w 28"/>
                    <a:gd name="T21" fmla="*/ 16 h 24"/>
                    <a:gd name="T22" fmla="*/ 0 w 28"/>
                    <a:gd name="T23" fmla="*/ 8 h 24"/>
                    <a:gd name="T24" fmla="*/ 0 w 28"/>
                    <a:gd name="T25" fmla="*/ 3 h 24"/>
                    <a:gd name="T26" fmla="*/ 13 w 28"/>
                    <a:gd name="T27" fmla="*/ 0 h 24"/>
                    <a:gd name="T28" fmla="*/ 23 w 28"/>
                    <a:gd name="T29" fmla="*/ 0 h 2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8"/>
                    <a:gd name="T46" fmla="*/ 0 h 24"/>
                    <a:gd name="T47" fmla="*/ 28 w 28"/>
                    <a:gd name="T48" fmla="*/ 24 h 2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8" h="24">
                      <a:moveTo>
                        <a:pt x="23" y="0"/>
                      </a:moveTo>
                      <a:lnTo>
                        <a:pt x="23" y="8"/>
                      </a:lnTo>
                      <a:lnTo>
                        <a:pt x="28" y="16"/>
                      </a:lnTo>
                      <a:lnTo>
                        <a:pt x="23" y="16"/>
                      </a:lnTo>
                      <a:lnTo>
                        <a:pt x="13" y="19"/>
                      </a:lnTo>
                      <a:lnTo>
                        <a:pt x="13" y="21"/>
                      </a:lnTo>
                      <a:lnTo>
                        <a:pt x="10" y="21"/>
                      </a:lnTo>
                      <a:lnTo>
                        <a:pt x="7" y="24"/>
                      </a:lnTo>
                      <a:lnTo>
                        <a:pt x="2" y="21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1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97" name="Freeform 1152"/>
                <p:cNvSpPr>
                  <a:spLocks noChangeAspect="1"/>
                </p:cNvSpPr>
                <p:nvPr/>
              </p:nvSpPr>
              <p:spPr bwMode="auto">
                <a:xfrm>
                  <a:off x="5477" y="1898"/>
                  <a:ext cx="11" cy="19"/>
                </a:xfrm>
                <a:custGeom>
                  <a:avLst/>
                  <a:gdLst>
                    <a:gd name="T0" fmla="*/ 11 w 11"/>
                    <a:gd name="T1" fmla="*/ 13 h 19"/>
                    <a:gd name="T2" fmla="*/ 11 w 11"/>
                    <a:gd name="T3" fmla="*/ 13 h 19"/>
                    <a:gd name="T4" fmla="*/ 6 w 11"/>
                    <a:gd name="T5" fmla="*/ 6 h 19"/>
                    <a:gd name="T6" fmla="*/ 3 w 11"/>
                    <a:gd name="T7" fmla="*/ 0 h 19"/>
                    <a:gd name="T8" fmla="*/ 0 w 11"/>
                    <a:gd name="T9" fmla="*/ 0 h 19"/>
                    <a:gd name="T10" fmla="*/ 3 w 11"/>
                    <a:gd name="T11" fmla="*/ 8 h 19"/>
                    <a:gd name="T12" fmla="*/ 8 w 11"/>
                    <a:gd name="T13" fmla="*/ 19 h 19"/>
                    <a:gd name="T14" fmla="*/ 8 w 11"/>
                    <a:gd name="T15" fmla="*/ 19 h 19"/>
                    <a:gd name="T16" fmla="*/ 11 w 11"/>
                    <a:gd name="T17" fmla="*/ 13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9"/>
                    <a:gd name="T29" fmla="*/ 11 w 11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9">
                      <a:moveTo>
                        <a:pt x="11" y="13"/>
                      </a:moveTo>
                      <a:lnTo>
                        <a:pt x="11" y="13"/>
                      </a:lnTo>
                      <a:lnTo>
                        <a:pt x="6" y="6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8"/>
                      </a:lnTo>
                      <a:lnTo>
                        <a:pt x="8" y="19"/>
                      </a:lnTo>
                      <a:lnTo>
                        <a:pt x="11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98" name="Freeform 1153"/>
                <p:cNvSpPr>
                  <a:spLocks noChangeAspect="1"/>
                </p:cNvSpPr>
                <p:nvPr/>
              </p:nvSpPr>
              <p:spPr bwMode="auto">
                <a:xfrm>
                  <a:off x="5470" y="1911"/>
                  <a:ext cx="18" cy="6"/>
                </a:xfrm>
                <a:custGeom>
                  <a:avLst/>
                  <a:gdLst>
                    <a:gd name="T0" fmla="*/ 2 w 18"/>
                    <a:gd name="T1" fmla="*/ 6 h 6"/>
                    <a:gd name="T2" fmla="*/ 2 w 18"/>
                    <a:gd name="T3" fmla="*/ 6 h 6"/>
                    <a:gd name="T4" fmla="*/ 10 w 18"/>
                    <a:gd name="T5" fmla="*/ 3 h 6"/>
                    <a:gd name="T6" fmla="*/ 18 w 18"/>
                    <a:gd name="T7" fmla="*/ 0 h 6"/>
                    <a:gd name="T8" fmla="*/ 15 w 18"/>
                    <a:gd name="T9" fmla="*/ 6 h 6"/>
                    <a:gd name="T10" fmla="*/ 10 w 18"/>
                    <a:gd name="T11" fmla="*/ 0 h 6"/>
                    <a:gd name="T12" fmla="*/ 0 w 18"/>
                    <a:gd name="T13" fmla="*/ 6 h 6"/>
                    <a:gd name="T14" fmla="*/ 0 w 18"/>
                    <a:gd name="T15" fmla="*/ 6 h 6"/>
                    <a:gd name="T16" fmla="*/ 2 w 18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6"/>
                    <a:gd name="T29" fmla="*/ 18 w 18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6">
                      <a:moveTo>
                        <a:pt x="2" y="6"/>
                      </a:moveTo>
                      <a:lnTo>
                        <a:pt x="2" y="6"/>
                      </a:lnTo>
                      <a:lnTo>
                        <a:pt x="10" y="3"/>
                      </a:lnTo>
                      <a:lnTo>
                        <a:pt x="18" y="0"/>
                      </a:lnTo>
                      <a:lnTo>
                        <a:pt x="15" y="6"/>
                      </a:lnTo>
                      <a:lnTo>
                        <a:pt x="10" y="0"/>
                      </a:lnTo>
                      <a:lnTo>
                        <a:pt x="0" y="6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99" name="Freeform 1154"/>
                <p:cNvSpPr>
                  <a:spLocks noChangeAspect="1"/>
                </p:cNvSpPr>
                <p:nvPr/>
              </p:nvSpPr>
              <p:spPr bwMode="auto">
                <a:xfrm>
                  <a:off x="5467" y="1917"/>
                  <a:ext cx="5" cy="5"/>
                </a:xfrm>
                <a:custGeom>
                  <a:avLst/>
                  <a:gdLst>
                    <a:gd name="T0" fmla="*/ 3 w 5"/>
                    <a:gd name="T1" fmla="*/ 5 h 5"/>
                    <a:gd name="T2" fmla="*/ 0 w 5"/>
                    <a:gd name="T3" fmla="*/ 2 h 5"/>
                    <a:gd name="T4" fmla="*/ 5 w 5"/>
                    <a:gd name="T5" fmla="*/ 5 h 5"/>
                    <a:gd name="T6" fmla="*/ 5 w 5"/>
                    <a:gd name="T7" fmla="*/ 0 h 5"/>
                    <a:gd name="T8" fmla="*/ 3 w 5"/>
                    <a:gd name="T9" fmla="*/ 0 h 5"/>
                    <a:gd name="T10" fmla="*/ 0 w 5"/>
                    <a:gd name="T11" fmla="*/ 2 h 5"/>
                    <a:gd name="T12" fmla="*/ 5 w 5"/>
                    <a:gd name="T13" fmla="*/ 2 h 5"/>
                    <a:gd name="T14" fmla="*/ 3 w 5"/>
                    <a:gd name="T15" fmla="*/ 0 h 5"/>
                    <a:gd name="T16" fmla="*/ 5 w 5"/>
                    <a:gd name="T17" fmla="*/ 2 h 5"/>
                    <a:gd name="T18" fmla="*/ 5 w 5"/>
                    <a:gd name="T19" fmla="*/ 0 h 5"/>
                    <a:gd name="T20" fmla="*/ 3 w 5"/>
                    <a:gd name="T21" fmla="*/ 0 h 5"/>
                    <a:gd name="T22" fmla="*/ 3 w 5"/>
                    <a:gd name="T23" fmla="*/ 5 h 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"/>
                    <a:gd name="T37" fmla="*/ 0 h 5"/>
                    <a:gd name="T38" fmla="*/ 5 w 5"/>
                    <a:gd name="T39" fmla="*/ 5 h 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" h="5">
                      <a:moveTo>
                        <a:pt x="3" y="5"/>
                      </a:move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5" y="2"/>
                      </a:ln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00" name="Freeform 1155"/>
                <p:cNvSpPr>
                  <a:spLocks noChangeAspect="1"/>
                </p:cNvSpPr>
                <p:nvPr/>
              </p:nvSpPr>
              <p:spPr bwMode="auto">
                <a:xfrm>
                  <a:off x="5462" y="1917"/>
                  <a:ext cx="8" cy="7"/>
                </a:xfrm>
                <a:custGeom>
                  <a:avLst/>
                  <a:gdLst>
                    <a:gd name="T0" fmla="*/ 2 w 8"/>
                    <a:gd name="T1" fmla="*/ 7 h 7"/>
                    <a:gd name="T2" fmla="*/ 2 w 8"/>
                    <a:gd name="T3" fmla="*/ 7 h 7"/>
                    <a:gd name="T4" fmla="*/ 8 w 8"/>
                    <a:gd name="T5" fmla="*/ 5 h 7"/>
                    <a:gd name="T6" fmla="*/ 8 w 8"/>
                    <a:gd name="T7" fmla="*/ 5 h 7"/>
                    <a:gd name="T8" fmla="*/ 8 w 8"/>
                    <a:gd name="T9" fmla="*/ 0 h 7"/>
                    <a:gd name="T10" fmla="*/ 5 w 8"/>
                    <a:gd name="T11" fmla="*/ 2 h 7"/>
                    <a:gd name="T12" fmla="*/ 0 w 8"/>
                    <a:gd name="T13" fmla="*/ 5 h 7"/>
                    <a:gd name="T14" fmla="*/ 0 w 8"/>
                    <a:gd name="T15" fmla="*/ 5 h 7"/>
                    <a:gd name="T16" fmla="*/ 2 w 8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7"/>
                    <a:gd name="T29" fmla="*/ 8 w 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7">
                      <a:moveTo>
                        <a:pt x="2" y="7"/>
                      </a:moveTo>
                      <a:lnTo>
                        <a:pt x="2" y="7"/>
                      </a:lnTo>
                      <a:lnTo>
                        <a:pt x="8" y="5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01" name="Freeform 1156"/>
                <p:cNvSpPr>
                  <a:spLocks noChangeAspect="1"/>
                </p:cNvSpPr>
                <p:nvPr/>
              </p:nvSpPr>
              <p:spPr bwMode="auto">
                <a:xfrm>
                  <a:off x="5454" y="1898"/>
                  <a:ext cx="10" cy="26"/>
                </a:xfrm>
                <a:custGeom>
                  <a:avLst/>
                  <a:gdLst>
                    <a:gd name="T0" fmla="*/ 3 w 10"/>
                    <a:gd name="T1" fmla="*/ 0 h 26"/>
                    <a:gd name="T2" fmla="*/ 3 w 10"/>
                    <a:gd name="T3" fmla="*/ 0 h 26"/>
                    <a:gd name="T4" fmla="*/ 0 w 10"/>
                    <a:gd name="T5" fmla="*/ 8 h 26"/>
                    <a:gd name="T6" fmla="*/ 3 w 10"/>
                    <a:gd name="T7" fmla="*/ 16 h 26"/>
                    <a:gd name="T8" fmla="*/ 5 w 10"/>
                    <a:gd name="T9" fmla="*/ 24 h 26"/>
                    <a:gd name="T10" fmla="*/ 10 w 10"/>
                    <a:gd name="T11" fmla="*/ 26 h 26"/>
                    <a:gd name="T12" fmla="*/ 8 w 10"/>
                    <a:gd name="T13" fmla="*/ 24 h 26"/>
                    <a:gd name="T14" fmla="*/ 8 w 10"/>
                    <a:gd name="T15" fmla="*/ 21 h 26"/>
                    <a:gd name="T16" fmla="*/ 5 w 10"/>
                    <a:gd name="T17" fmla="*/ 13 h 26"/>
                    <a:gd name="T18" fmla="*/ 5 w 10"/>
                    <a:gd name="T19" fmla="*/ 8 h 26"/>
                    <a:gd name="T20" fmla="*/ 5 w 10"/>
                    <a:gd name="T21" fmla="*/ 6 h 26"/>
                    <a:gd name="T22" fmla="*/ 5 w 10"/>
                    <a:gd name="T23" fmla="*/ 6 h 26"/>
                    <a:gd name="T24" fmla="*/ 3 w 10"/>
                    <a:gd name="T25" fmla="*/ 0 h 2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26"/>
                    <a:gd name="T41" fmla="*/ 10 w 10"/>
                    <a:gd name="T42" fmla="*/ 26 h 2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2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8"/>
                      </a:lnTo>
                      <a:lnTo>
                        <a:pt x="3" y="16"/>
                      </a:lnTo>
                      <a:lnTo>
                        <a:pt x="5" y="24"/>
                      </a:lnTo>
                      <a:lnTo>
                        <a:pt x="10" y="26"/>
                      </a:lnTo>
                      <a:lnTo>
                        <a:pt x="8" y="24"/>
                      </a:lnTo>
                      <a:lnTo>
                        <a:pt x="8" y="21"/>
                      </a:lnTo>
                      <a:lnTo>
                        <a:pt x="5" y="13"/>
                      </a:lnTo>
                      <a:lnTo>
                        <a:pt x="5" y="8"/>
                      </a:lnTo>
                      <a:lnTo>
                        <a:pt x="5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02" name="Freeform 1157"/>
                <p:cNvSpPr>
                  <a:spLocks noChangeAspect="1"/>
                </p:cNvSpPr>
                <p:nvPr/>
              </p:nvSpPr>
              <p:spPr bwMode="auto">
                <a:xfrm>
                  <a:off x="5457" y="1896"/>
                  <a:ext cx="23" cy="8"/>
                </a:xfrm>
                <a:custGeom>
                  <a:avLst/>
                  <a:gdLst>
                    <a:gd name="T0" fmla="*/ 23 w 23"/>
                    <a:gd name="T1" fmla="*/ 2 h 8"/>
                    <a:gd name="T2" fmla="*/ 23 w 23"/>
                    <a:gd name="T3" fmla="*/ 0 h 8"/>
                    <a:gd name="T4" fmla="*/ 13 w 23"/>
                    <a:gd name="T5" fmla="*/ 2 h 8"/>
                    <a:gd name="T6" fmla="*/ 0 w 23"/>
                    <a:gd name="T7" fmla="*/ 2 h 8"/>
                    <a:gd name="T8" fmla="*/ 2 w 23"/>
                    <a:gd name="T9" fmla="*/ 8 h 8"/>
                    <a:gd name="T10" fmla="*/ 13 w 23"/>
                    <a:gd name="T11" fmla="*/ 5 h 8"/>
                    <a:gd name="T12" fmla="*/ 23 w 23"/>
                    <a:gd name="T13" fmla="*/ 2 h 8"/>
                    <a:gd name="T14" fmla="*/ 20 w 23"/>
                    <a:gd name="T15" fmla="*/ 2 h 8"/>
                    <a:gd name="T16" fmla="*/ 23 w 23"/>
                    <a:gd name="T17" fmla="*/ 2 h 8"/>
                    <a:gd name="T18" fmla="*/ 23 w 23"/>
                    <a:gd name="T19" fmla="*/ 0 h 8"/>
                    <a:gd name="T20" fmla="*/ 23 w 23"/>
                    <a:gd name="T21" fmla="*/ 0 h 8"/>
                    <a:gd name="T22" fmla="*/ 23 w 23"/>
                    <a:gd name="T23" fmla="*/ 2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3"/>
                    <a:gd name="T37" fmla="*/ 0 h 8"/>
                    <a:gd name="T38" fmla="*/ 23 w 23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3" h="8">
                      <a:moveTo>
                        <a:pt x="23" y="2"/>
                      </a:moveTo>
                      <a:lnTo>
                        <a:pt x="23" y="0"/>
                      </a:lnTo>
                      <a:lnTo>
                        <a:pt x="13" y="2"/>
                      </a:lnTo>
                      <a:lnTo>
                        <a:pt x="0" y="2"/>
                      </a:lnTo>
                      <a:lnTo>
                        <a:pt x="2" y="8"/>
                      </a:lnTo>
                      <a:lnTo>
                        <a:pt x="13" y="5"/>
                      </a:lnTo>
                      <a:lnTo>
                        <a:pt x="23" y="2"/>
                      </a:lnTo>
                      <a:lnTo>
                        <a:pt x="20" y="2"/>
                      </a:lnTo>
                      <a:lnTo>
                        <a:pt x="23" y="2"/>
                      </a:lnTo>
                      <a:lnTo>
                        <a:pt x="23" y="0"/>
                      </a:lnTo>
                      <a:lnTo>
                        <a:pt x="23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03" name="Freeform 1158"/>
                <p:cNvSpPr>
                  <a:spLocks noChangeAspect="1"/>
                </p:cNvSpPr>
                <p:nvPr/>
              </p:nvSpPr>
              <p:spPr bwMode="auto">
                <a:xfrm>
                  <a:off x="5451" y="1938"/>
                  <a:ext cx="24" cy="23"/>
                </a:xfrm>
                <a:custGeom>
                  <a:avLst/>
                  <a:gdLst>
                    <a:gd name="T0" fmla="*/ 21 w 24"/>
                    <a:gd name="T1" fmla="*/ 0 h 23"/>
                    <a:gd name="T2" fmla="*/ 24 w 24"/>
                    <a:gd name="T3" fmla="*/ 2 h 23"/>
                    <a:gd name="T4" fmla="*/ 24 w 24"/>
                    <a:gd name="T5" fmla="*/ 7 h 23"/>
                    <a:gd name="T6" fmla="*/ 8 w 24"/>
                    <a:gd name="T7" fmla="*/ 18 h 23"/>
                    <a:gd name="T8" fmla="*/ 0 w 24"/>
                    <a:gd name="T9" fmla="*/ 23 h 23"/>
                    <a:gd name="T10" fmla="*/ 0 w 24"/>
                    <a:gd name="T11" fmla="*/ 20 h 23"/>
                    <a:gd name="T12" fmla="*/ 3 w 24"/>
                    <a:gd name="T13" fmla="*/ 13 h 23"/>
                    <a:gd name="T14" fmla="*/ 6 w 24"/>
                    <a:gd name="T15" fmla="*/ 7 h 23"/>
                    <a:gd name="T16" fmla="*/ 11 w 24"/>
                    <a:gd name="T17" fmla="*/ 5 h 23"/>
                    <a:gd name="T18" fmla="*/ 16 w 24"/>
                    <a:gd name="T19" fmla="*/ 2 h 23"/>
                    <a:gd name="T20" fmla="*/ 21 w 24"/>
                    <a:gd name="T21" fmla="*/ 0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"/>
                    <a:gd name="T34" fmla="*/ 0 h 23"/>
                    <a:gd name="T35" fmla="*/ 24 w 24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" h="23">
                      <a:moveTo>
                        <a:pt x="21" y="0"/>
                      </a:moveTo>
                      <a:lnTo>
                        <a:pt x="24" y="2"/>
                      </a:lnTo>
                      <a:lnTo>
                        <a:pt x="24" y="7"/>
                      </a:lnTo>
                      <a:lnTo>
                        <a:pt x="8" y="18"/>
                      </a:lnTo>
                      <a:lnTo>
                        <a:pt x="0" y="23"/>
                      </a:lnTo>
                      <a:lnTo>
                        <a:pt x="0" y="20"/>
                      </a:lnTo>
                      <a:lnTo>
                        <a:pt x="3" y="13"/>
                      </a:lnTo>
                      <a:lnTo>
                        <a:pt x="6" y="7"/>
                      </a:lnTo>
                      <a:lnTo>
                        <a:pt x="11" y="5"/>
                      </a:lnTo>
                      <a:lnTo>
                        <a:pt x="16" y="2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04" name="Freeform 1159"/>
                <p:cNvSpPr>
                  <a:spLocks noChangeAspect="1"/>
                </p:cNvSpPr>
                <p:nvPr/>
              </p:nvSpPr>
              <p:spPr bwMode="auto">
                <a:xfrm>
                  <a:off x="5470" y="1935"/>
                  <a:ext cx="7" cy="13"/>
                </a:xfrm>
                <a:custGeom>
                  <a:avLst/>
                  <a:gdLst>
                    <a:gd name="T0" fmla="*/ 5 w 7"/>
                    <a:gd name="T1" fmla="*/ 13 h 13"/>
                    <a:gd name="T2" fmla="*/ 5 w 7"/>
                    <a:gd name="T3" fmla="*/ 13 h 13"/>
                    <a:gd name="T4" fmla="*/ 7 w 7"/>
                    <a:gd name="T5" fmla="*/ 5 h 13"/>
                    <a:gd name="T6" fmla="*/ 5 w 7"/>
                    <a:gd name="T7" fmla="*/ 0 h 13"/>
                    <a:gd name="T8" fmla="*/ 0 w 7"/>
                    <a:gd name="T9" fmla="*/ 3 h 13"/>
                    <a:gd name="T10" fmla="*/ 2 w 7"/>
                    <a:gd name="T11" fmla="*/ 5 h 13"/>
                    <a:gd name="T12" fmla="*/ 2 w 7"/>
                    <a:gd name="T13" fmla="*/ 8 h 13"/>
                    <a:gd name="T14" fmla="*/ 2 w 7"/>
                    <a:gd name="T15" fmla="*/ 8 h 13"/>
                    <a:gd name="T16" fmla="*/ 5 w 7"/>
                    <a:gd name="T17" fmla="*/ 1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13"/>
                    <a:gd name="T29" fmla="*/ 7 w 7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13">
                      <a:moveTo>
                        <a:pt x="5" y="13"/>
                      </a:moveTo>
                      <a:lnTo>
                        <a:pt x="5" y="13"/>
                      </a:lnTo>
                      <a:lnTo>
                        <a:pt x="7" y="5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2" y="8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05" name="Freeform 1160"/>
                <p:cNvSpPr>
                  <a:spLocks noChangeAspect="1"/>
                </p:cNvSpPr>
                <p:nvPr/>
              </p:nvSpPr>
              <p:spPr bwMode="auto">
                <a:xfrm>
                  <a:off x="5449" y="1943"/>
                  <a:ext cx="26" cy="21"/>
                </a:xfrm>
                <a:custGeom>
                  <a:avLst/>
                  <a:gdLst>
                    <a:gd name="T0" fmla="*/ 2 w 26"/>
                    <a:gd name="T1" fmla="*/ 21 h 21"/>
                    <a:gd name="T2" fmla="*/ 0 w 26"/>
                    <a:gd name="T3" fmla="*/ 21 h 21"/>
                    <a:gd name="T4" fmla="*/ 13 w 26"/>
                    <a:gd name="T5" fmla="*/ 15 h 21"/>
                    <a:gd name="T6" fmla="*/ 26 w 26"/>
                    <a:gd name="T7" fmla="*/ 5 h 21"/>
                    <a:gd name="T8" fmla="*/ 23 w 26"/>
                    <a:gd name="T9" fmla="*/ 0 h 21"/>
                    <a:gd name="T10" fmla="*/ 10 w 26"/>
                    <a:gd name="T11" fmla="*/ 10 h 21"/>
                    <a:gd name="T12" fmla="*/ 2 w 26"/>
                    <a:gd name="T13" fmla="*/ 15 h 21"/>
                    <a:gd name="T14" fmla="*/ 2 w 26"/>
                    <a:gd name="T15" fmla="*/ 15 h 21"/>
                    <a:gd name="T16" fmla="*/ 2 w 26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21"/>
                    <a:gd name="T29" fmla="*/ 26 w 26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21">
                      <a:moveTo>
                        <a:pt x="2" y="21"/>
                      </a:moveTo>
                      <a:lnTo>
                        <a:pt x="0" y="21"/>
                      </a:lnTo>
                      <a:lnTo>
                        <a:pt x="13" y="15"/>
                      </a:lnTo>
                      <a:lnTo>
                        <a:pt x="26" y="5"/>
                      </a:lnTo>
                      <a:lnTo>
                        <a:pt x="23" y="0"/>
                      </a:lnTo>
                      <a:lnTo>
                        <a:pt x="10" y="10"/>
                      </a:lnTo>
                      <a:lnTo>
                        <a:pt x="2" y="15"/>
                      </a:lnTo>
                      <a:lnTo>
                        <a:pt x="2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06" name="Freeform 1161"/>
                <p:cNvSpPr>
                  <a:spLocks noChangeAspect="1"/>
                </p:cNvSpPr>
                <p:nvPr/>
              </p:nvSpPr>
              <p:spPr bwMode="auto">
                <a:xfrm>
                  <a:off x="5449" y="1940"/>
                  <a:ext cx="13" cy="24"/>
                </a:xfrm>
                <a:custGeom>
                  <a:avLst/>
                  <a:gdLst>
                    <a:gd name="T0" fmla="*/ 13 w 13"/>
                    <a:gd name="T1" fmla="*/ 0 h 24"/>
                    <a:gd name="T2" fmla="*/ 13 w 13"/>
                    <a:gd name="T3" fmla="*/ 0 h 24"/>
                    <a:gd name="T4" fmla="*/ 5 w 13"/>
                    <a:gd name="T5" fmla="*/ 5 h 24"/>
                    <a:gd name="T6" fmla="*/ 2 w 13"/>
                    <a:gd name="T7" fmla="*/ 11 h 24"/>
                    <a:gd name="T8" fmla="*/ 0 w 13"/>
                    <a:gd name="T9" fmla="*/ 18 h 24"/>
                    <a:gd name="T10" fmla="*/ 2 w 13"/>
                    <a:gd name="T11" fmla="*/ 24 h 24"/>
                    <a:gd name="T12" fmla="*/ 2 w 13"/>
                    <a:gd name="T13" fmla="*/ 18 h 24"/>
                    <a:gd name="T14" fmla="*/ 5 w 13"/>
                    <a:gd name="T15" fmla="*/ 18 h 24"/>
                    <a:gd name="T16" fmla="*/ 5 w 13"/>
                    <a:gd name="T17" fmla="*/ 13 h 24"/>
                    <a:gd name="T18" fmla="*/ 10 w 13"/>
                    <a:gd name="T19" fmla="*/ 8 h 24"/>
                    <a:gd name="T20" fmla="*/ 13 w 13"/>
                    <a:gd name="T21" fmla="*/ 5 h 24"/>
                    <a:gd name="T22" fmla="*/ 13 w 13"/>
                    <a:gd name="T23" fmla="*/ 5 h 24"/>
                    <a:gd name="T24" fmla="*/ 13 w 13"/>
                    <a:gd name="T25" fmla="*/ 0 h 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"/>
                    <a:gd name="T40" fmla="*/ 0 h 24"/>
                    <a:gd name="T41" fmla="*/ 13 w 13"/>
                    <a:gd name="T42" fmla="*/ 24 h 2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" h="24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5" y="5"/>
                      </a:lnTo>
                      <a:lnTo>
                        <a:pt x="2" y="11"/>
                      </a:lnTo>
                      <a:lnTo>
                        <a:pt x="0" y="18"/>
                      </a:lnTo>
                      <a:lnTo>
                        <a:pt x="2" y="24"/>
                      </a:lnTo>
                      <a:lnTo>
                        <a:pt x="2" y="18"/>
                      </a:lnTo>
                      <a:lnTo>
                        <a:pt x="5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3" y="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07" name="Freeform 1162"/>
                <p:cNvSpPr>
                  <a:spLocks noChangeAspect="1"/>
                </p:cNvSpPr>
                <p:nvPr/>
              </p:nvSpPr>
              <p:spPr bwMode="auto">
                <a:xfrm>
                  <a:off x="5462" y="1935"/>
                  <a:ext cx="13" cy="10"/>
                </a:xfrm>
                <a:custGeom>
                  <a:avLst/>
                  <a:gdLst>
                    <a:gd name="T0" fmla="*/ 13 w 13"/>
                    <a:gd name="T1" fmla="*/ 0 h 10"/>
                    <a:gd name="T2" fmla="*/ 8 w 13"/>
                    <a:gd name="T3" fmla="*/ 3 h 10"/>
                    <a:gd name="T4" fmla="*/ 5 w 13"/>
                    <a:gd name="T5" fmla="*/ 5 h 10"/>
                    <a:gd name="T6" fmla="*/ 0 w 13"/>
                    <a:gd name="T7" fmla="*/ 5 h 10"/>
                    <a:gd name="T8" fmla="*/ 0 w 13"/>
                    <a:gd name="T9" fmla="*/ 10 h 10"/>
                    <a:gd name="T10" fmla="*/ 5 w 13"/>
                    <a:gd name="T11" fmla="*/ 8 h 10"/>
                    <a:gd name="T12" fmla="*/ 13 w 13"/>
                    <a:gd name="T13" fmla="*/ 3 h 10"/>
                    <a:gd name="T14" fmla="*/ 8 w 13"/>
                    <a:gd name="T15" fmla="*/ 3 h 10"/>
                    <a:gd name="T16" fmla="*/ 13 w 13"/>
                    <a:gd name="T17" fmla="*/ 0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0"/>
                    <a:gd name="T29" fmla="*/ 13 w 13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0">
                      <a:moveTo>
                        <a:pt x="13" y="0"/>
                      </a:move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8"/>
                      </a:lnTo>
                      <a:lnTo>
                        <a:pt x="13" y="3"/>
                      </a:lnTo>
                      <a:lnTo>
                        <a:pt x="8" y="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08" name="Freeform 1163"/>
                <p:cNvSpPr>
                  <a:spLocks noChangeAspect="1"/>
                </p:cNvSpPr>
                <p:nvPr/>
              </p:nvSpPr>
              <p:spPr bwMode="auto">
                <a:xfrm>
                  <a:off x="5477" y="1791"/>
                  <a:ext cx="14" cy="21"/>
                </a:xfrm>
                <a:custGeom>
                  <a:avLst/>
                  <a:gdLst>
                    <a:gd name="T0" fmla="*/ 11 w 14"/>
                    <a:gd name="T1" fmla="*/ 21 h 21"/>
                    <a:gd name="T2" fmla="*/ 6 w 14"/>
                    <a:gd name="T3" fmla="*/ 21 h 21"/>
                    <a:gd name="T4" fmla="*/ 0 w 14"/>
                    <a:gd name="T5" fmla="*/ 16 h 21"/>
                    <a:gd name="T6" fmla="*/ 6 w 14"/>
                    <a:gd name="T7" fmla="*/ 8 h 21"/>
                    <a:gd name="T8" fmla="*/ 14 w 14"/>
                    <a:gd name="T9" fmla="*/ 3 h 21"/>
                    <a:gd name="T10" fmla="*/ 14 w 14"/>
                    <a:gd name="T11" fmla="*/ 0 h 21"/>
                    <a:gd name="T12" fmla="*/ 14 w 14"/>
                    <a:gd name="T13" fmla="*/ 5 h 21"/>
                    <a:gd name="T14" fmla="*/ 11 w 14"/>
                    <a:gd name="T15" fmla="*/ 13 h 21"/>
                    <a:gd name="T16" fmla="*/ 11 w 14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21"/>
                    <a:gd name="T29" fmla="*/ 14 w 14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21">
                      <a:moveTo>
                        <a:pt x="11" y="21"/>
                      </a:moveTo>
                      <a:lnTo>
                        <a:pt x="6" y="21"/>
                      </a:lnTo>
                      <a:lnTo>
                        <a:pt x="0" y="16"/>
                      </a:lnTo>
                      <a:lnTo>
                        <a:pt x="6" y="8"/>
                      </a:lnTo>
                      <a:lnTo>
                        <a:pt x="14" y="3"/>
                      </a:lnTo>
                      <a:lnTo>
                        <a:pt x="14" y="0"/>
                      </a:lnTo>
                      <a:lnTo>
                        <a:pt x="14" y="5"/>
                      </a:lnTo>
                      <a:lnTo>
                        <a:pt x="11" y="13"/>
                      </a:lnTo>
                      <a:lnTo>
                        <a:pt x="11" y="21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09" name="Freeform 1164"/>
                <p:cNvSpPr>
                  <a:spLocks noChangeAspect="1"/>
                </p:cNvSpPr>
                <p:nvPr/>
              </p:nvSpPr>
              <p:spPr bwMode="auto">
                <a:xfrm>
                  <a:off x="5477" y="1807"/>
                  <a:ext cx="11" cy="8"/>
                </a:xfrm>
                <a:custGeom>
                  <a:avLst/>
                  <a:gdLst>
                    <a:gd name="T0" fmla="*/ 0 w 11"/>
                    <a:gd name="T1" fmla="*/ 0 h 8"/>
                    <a:gd name="T2" fmla="*/ 0 w 11"/>
                    <a:gd name="T3" fmla="*/ 0 h 8"/>
                    <a:gd name="T4" fmla="*/ 6 w 11"/>
                    <a:gd name="T5" fmla="*/ 5 h 8"/>
                    <a:gd name="T6" fmla="*/ 11 w 11"/>
                    <a:gd name="T7" fmla="*/ 8 h 8"/>
                    <a:gd name="T8" fmla="*/ 11 w 11"/>
                    <a:gd name="T9" fmla="*/ 3 h 8"/>
                    <a:gd name="T10" fmla="*/ 8 w 11"/>
                    <a:gd name="T11" fmla="*/ 3 h 8"/>
                    <a:gd name="T12" fmla="*/ 3 w 11"/>
                    <a:gd name="T13" fmla="*/ 0 h 8"/>
                    <a:gd name="T14" fmla="*/ 3 w 11"/>
                    <a:gd name="T15" fmla="*/ 0 h 8"/>
                    <a:gd name="T16" fmla="*/ 0 w 11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8"/>
                    <a:gd name="T29" fmla="*/ 11 w 11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1" y="8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10" name="Freeform 1165"/>
                <p:cNvSpPr>
                  <a:spLocks noChangeAspect="1"/>
                </p:cNvSpPr>
                <p:nvPr/>
              </p:nvSpPr>
              <p:spPr bwMode="auto">
                <a:xfrm>
                  <a:off x="5477" y="1794"/>
                  <a:ext cx="14" cy="13"/>
                </a:xfrm>
                <a:custGeom>
                  <a:avLst/>
                  <a:gdLst>
                    <a:gd name="T0" fmla="*/ 11 w 14"/>
                    <a:gd name="T1" fmla="*/ 0 h 13"/>
                    <a:gd name="T2" fmla="*/ 11 w 14"/>
                    <a:gd name="T3" fmla="*/ 0 h 13"/>
                    <a:gd name="T4" fmla="*/ 6 w 14"/>
                    <a:gd name="T5" fmla="*/ 5 h 13"/>
                    <a:gd name="T6" fmla="*/ 0 w 14"/>
                    <a:gd name="T7" fmla="*/ 13 h 13"/>
                    <a:gd name="T8" fmla="*/ 3 w 14"/>
                    <a:gd name="T9" fmla="*/ 13 h 13"/>
                    <a:gd name="T10" fmla="*/ 8 w 14"/>
                    <a:gd name="T11" fmla="*/ 8 h 13"/>
                    <a:gd name="T12" fmla="*/ 14 w 14"/>
                    <a:gd name="T13" fmla="*/ 0 h 13"/>
                    <a:gd name="T14" fmla="*/ 14 w 14"/>
                    <a:gd name="T15" fmla="*/ 0 h 13"/>
                    <a:gd name="T16" fmla="*/ 11 w 14"/>
                    <a:gd name="T17" fmla="*/ 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13"/>
                    <a:gd name="T29" fmla="*/ 14 w 14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13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0" y="13"/>
                      </a:lnTo>
                      <a:lnTo>
                        <a:pt x="3" y="13"/>
                      </a:lnTo>
                      <a:lnTo>
                        <a:pt x="8" y="8"/>
                      </a:lnTo>
                      <a:lnTo>
                        <a:pt x="14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11" name="Freeform 1166"/>
                <p:cNvSpPr>
                  <a:spLocks noChangeAspect="1"/>
                </p:cNvSpPr>
                <p:nvPr/>
              </p:nvSpPr>
              <p:spPr bwMode="auto">
                <a:xfrm>
                  <a:off x="5488" y="1791"/>
                  <a:ext cx="5" cy="8"/>
                </a:xfrm>
                <a:custGeom>
                  <a:avLst/>
                  <a:gdLst>
                    <a:gd name="T0" fmla="*/ 5 w 5"/>
                    <a:gd name="T1" fmla="*/ 8 h 8"/>
                    <a:gd name="T2" fmla="*/ 5 w 5"/>
                    <a:gd name="T3" fmla="*/ 8 h 8"/>
                    <a:gd name="T4" fmla="*/ 5 w 5"/>
                    <a:gd name="T5" fmla="*/ 0 h 8"/>
                    <a:gd name="T6" fmla="*/ 0 w 5"/>
                    <a:gd name="T7" fmla="*/ 3 h 8"/>
                    <a:gd name="T8" fmla="*/ 3 w 5"/>
                    <a:gd name="T9" fmla="*/ 3 h 8"/>
                    <a:gd name="T10" fmla="*/ 3 w 5"/>
                    <a:gd name="T11" fmla="*/ 3 h 8"/>
                    <a:gd name="T12" fmla="*/ 3 w 5"/>
                    <a:gd name="T13" fmla="*/ 5 h 8"/>
                    <a:gd name="T14" fmla="*/ 3 w 5"/>
                    <a:gd name="T15" fmla="*/ 5 h 8"/>
                    <a:gd name="T16" fmla="*/ 5 w 5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8"/>
                    <a:gd name="T29" fmla="*/ 5 w 5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8">
                      <a:moveTo>
                        <a:pt x="5" y="8"/>
                      </a:moveTo>
                      <a:lnTo>
                        <a:pt x="5" y="8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12" name="Freeform 1167"/>
                <p:cNvSpPr>
                  <a:spLocks noChangeAspect="1"/>
                </p:cNvSpPr>
                <p:nvPr/>
              </p:nvSpPr>
              <p:spPr bwMode="auto">
                <a:xfrm>
                  <a:off x="5485" y="1796"/>
                  <a:ext cx="8" cy="19"/>
                </a:xfrm>
                <a:custGeom>
                  <a:avLst/>
                  <a:gdLst>
                    <a:gd name="T0" fmla="*/ 3 w 8"/>
                    <a:gd name="T1" fmla="*/ 19 h 19"/>
                    <a:gd name="T2" fmla="*/ 6 w 8"/>
                    <a:gd name="T3" fmla="*/ 14 h 19"/>
                    <a:gd name="T4" fmla="*/ 6 w 8"/>
                    <a:gd name="T5" fmla="*/ 8 h 19"/>
                    <a:gd name="T6" fmla="*/ 8 w 8"/>
                    <a:gd name="T7" fmla="*/ 3 h 19"/>
                    <a:gd name="T8" fmla="*/ 6 w 8"/>
                    <a:gd name="T9" fmla="*/ 0 h 19"/>
                    <a:gd name="T10" fmla="*/ 0 w 8"/>
                    <a:gd name="T11" fmla="*/ 8 h 19"/>
                    <a:gd name="T12" fmla="*/ 0 w 8"/>
                    <a:gd name="T13" fmla="*/ 16 h 19"/>
                    <a:gd name="T14" fmla="*/ 3 w 8"/>
                    <a:gd name="T15" fmla="*/ 14 h 19"/>
                    <a:gd name="T16" fmla="*/ 3 w 8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9"/>
                    <a:gd name="T29" fmla="*/ 8 w 8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9">
                      <a:moveTo>
                        <a:pt x="3" y="19"/>
                      </a:moveTo>
                      <a:lnTo>
                        <a:pt x="6" y="14"/>
                      </a:lnTo>
                      <a:lnTo>
                        <a:pt x="6" y="8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3" y="14"/>
                      </a:lnTo>
                      <a:lnTo>
                        <a:pt x="3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13" name="Freeform 1168"/>
                <p:cNvSpPr>
                  <a:spLocks noChangeAspect="1"/>
                </p:cNvSpPr>
                <p:nvPr/>
              </p:nvSpPr>
              <p:spPr bwMode="auto">
                <a:xfrm>
                  <a:off x="5480" y="1841"/>
                  <a:ext cx="16" cy="3"/>
                </a:xfrm>
                <a:custGeom>
                  <a:avLst/>
                  <a:gdLst>
                    <a:gd name="T0" fmla="*/ 13 w 16"/>
                    <a:gd name="T1" fmla="*/ 3 h 3"/>
                    <a:gd name="T2" fmla="*/ 5 w 16"/>
                    <a:gd name="T3" fmla="*/ 3 h 3"/>
                    <a:gd name="T4" fmla="*/ 0 w 16"/>
                    <a:gd name="T5" fmla="*/ 3 h 3"/>
                    <a:gd name="T6" fmla="*/ 0 w 16"/>
                    <a:gd name="T7" fmla="*/ 0 h 3"/>
                    <a:gd name="T8" fmla="*/ 0 w 16"/>
                    <a:gd name="T9" fmla="*/ 0 h 3"/>
                    <a:gd name="T10" fmla="*/ 3 w 16"/>
                    <a:gd name="T11" fmla="*/ 0 h 3"/>
                    <a:gd name="T12" fmla="*/ 11 w 16"/>
                    <a:gd name="T13" fmla="*/ 0 h 3"/>
                    <a:gd name="T14" fmla="*/ 16 w 16"/>
                    <a:gd name="T15" fmla="*/ 0 h 3"/>
                    <a:gd name="T16" fmla="*/ 13 w 16"/>
                    <a:gd name="T17" fmla="*/ 3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3"/>
                    <a:gd name="T29" fmla="*/ 16 w 16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3">
                      <a:moveTo>
                        <a:pt x="13" y="3"/>
                      </a:move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14" name="Freeform 1169"/>
                <p:cNvSpPr>
                  <a:spLocks noChangeAspect="1"/>
                </p:cNvSpPr>
                <p:nvPr/>
              </p:nvSpPr>
              <p:spPr bwMode="auto">
                <a:xfrm>
                  <a:off x="5477" y="1841"/>
                  <a:ext cx="16" cy="5"/>
                </a:xfrm>
                <a:custGeom>
                  <a:avLst/>
                  <a:gdLst>
                    <a:gd name="T0" fmla="*/ 0 w 16"/>
                    <a:gd name="T1" fmla="*/ 3 h 5"/>
                    <a:gd name="T2" fmla="*/ 0 w 16"/>
                    <a:gd name="T3" fmla="*/ 3 h 5"/>
                    <a:gd name="T4" fmla="*/ 8 w 16"/>
                    <a:gd name="T5" fmla="*/ 5 h 5"/>
                    <a:gd name="T6" fmla="*/ 16 w 16"/>
                    <a:gd name="T7" fmla="*/ 5 h 5"/>
                    <a:gd name="T8" fmla="*/ 16 w 16"/>
                    <a:gd name="T9" fmla="*/ 0 h 5"/>
                    <a:gd name="T10" fmla="*/ 8 w 16"/>
                    <a:gd name="T11" fmla="*/ 3 h 5"/>
                    <a:gd name="T12" fmla="*/ 3 w 16"/>
                    <a:gd name="T13" fmla="*/ 3 h 5"/>
                    <a:gd name="T14" fmla="*/ 3 w 16"/>
                    <a:gd name="T15" fmla="*/ 3 h 5"/>
                    <a:gd name="T16" fmla="*/ 0 w 16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5"/>
                    <a:gd name="T29" fmla="*/ 16 w 16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5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8" y="3"/>
                      </a:lnTo>
                      <a:lnTo>
                        <a:pt x="3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15" name="Freeform 1170"/>
                <p:cNvSpPr>
                  <a:spLocks noChangeAspect="1"/>
                </p:cNvSpPr>
                <p:nvPr/>
              </p:nvSpPr>
              <p:spPr bwMode="auto">
                <a:xfrm>
                  <a:off x="5477" y="1838"/>
                  <a:ext cx="6" cy="6"/>
                </a:xfrm>
                <a:custGeom>
                  <a:avLst/>
                  <a:gdLst>
                    <a:gd name="T0" fmla="*/ 3 w 6"/>
                    <a:gd name="T1" fmla="*/ 0 h 6"/>
                    <a:gd name="T2" fmla="*/ 3 w 6"/>
                    <a:gd name="T3" fmla="*/ 0 h 6"/>
                    <a:gd name="T4" fmla="*/ 0 w 6"/>
                    <a:gd name="T5" fmla="*/ 3 h 6"/>
                    <a:gd name="T6" fmla="*/ 0 w 6"/>
                    <a:gd name="T7" fmla="*/ 6 h 6"/>
                    <a:gd name="T8" fmla="*/ 3 w 6"/>
                    <a:gd name="T9" fmla="*/ 6 h 6"/>
                    <a:gd name="T10" fmla="*/ 6 w 6"/>
                    <a:gd name="T11" fmla="*/ 6 h 6"/>
                    <a:gd name="T12" fmla="*/ 6 w 6"/>
                    <a:gd name="T13" fmla="*/ 6 h 6"/>
                    <a:gd name="T14" fmla="*/ 3 w 6"/>
                    <a:gd name="T15" fmla="*/ 6 h 6"/>
                    <a:gd name="T16" fmla="*/ 3 w 6"/>
                    <a:gd name="T17" fmla="*/ 0 h 6"/>
                    <a:gd name="T18" fmla="*/ 3 w 6"/>
                    <a:gd name="T19" fmla="*/ 0 h 6"/>
                    <a:gd name="T20" fmla="*/ 3 w 6"/>
                    <a:gd name="T21" fmla="*/ 0 h 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"/>
                    <a:gd name="T34" fmla="*/ 0 h 6"/>
                    <a:gd name="T35" fmla="*/ 6 w 6"/>
                    <a:gd name="T36" fmla="*/ 6 h 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" h="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16" name="Freeform 1171"/>
                <p:cNvSpPr>
                  <a:spLocks noChangeAspect="1"/>
                </p:cNvSpPr>
                <p:nvPr/>
              </p:nvSpPr>
              <p:spPr bwMode="auto">
                <a:xfrm>
                  <a:off x="5480" y="1838"/>
                  <a:ext cx="13" cy="6"/>
                </a:xfrm>
                <a:custGeom>
                  <a:avLst/>
                  <a:gdLst>
                    <a:gd name="T0" fmla="*/ 11 w 13"/>
                    <a:gd name="T1" fmla="*/ 0 h 6"/>
                    <a:gd name="T2" fmla="*/ 11 w 13"/>
                    <a:gd name="T3" fmla="*/ 0 h 6"/>
                    <a:gd name="T4" fmla="*/ 3 w 13"/>
                    <a:gd name="T5" fmla="*/ 3 h 6"/>
                    <a:gd name="T6" fmla="*/ 0 w 13"/>
                    <a:gd name="T7" fmla="*/ 0 h 6"/>
                    <a:gd name="T8" fmla="*/ 0 w 13"/>
                    <a:gd name="T9" fmla="*/ 6 h 6"/>
                    <a:gd name="T10" fmla="*/ 3 w 13"/>
                    <a:gd name="T11" fmla="*/ 6 h 6"/>
                    <a:gd name="T12" fmla="*/ 13 w 13"/>
                    <a:gd name="T13" fmla="*/ 6 h 6"/>
                    <a:gd name="T14" fmla="*/ 13 w 13"/>
                    <a:gd name="T15" fmla="*/ 6 h 6"/>
                    <a:gd name="T16" fmla="*/ 11 w 13"/>
                    <a:gd name="T17" fmla="*/ 0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6"/>
                    <a:gd name="T29" fmla="*/ 13 w 13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6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13" y="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17" name="Freeform 1172"/>
                <p:cNvSpPr>
                  <a:spLocks noChangeAspect="1"/>
                </p:cNvSpPr>
                <p:nvPr/>
              </p:nvSpPr>
              <p:spPr bwMode="auto">
                <a:xfrm>
                  <a:off x="5491" y="1838"/>
                  <a:ext cx="5" cy="8"/>
                </a:xfrm>
                <a:custGeom>
                  <a:avLst/>
                  <a:gdLst>
                    <a:gd name="T0" fmla="*/ 2 w 5"/>
                    <a:gd name="T1" fmla="*/ 8 h 8"/>
                    <a:gd name="T2" fmla="*/ 2 w 5"/>
                    <a:gd name="T3" fmla="*/ 8 h 8"/>
                    <a:gd name="T4" fmla="*/ 5 w 5"/>
                    <a:gd name="T5" fmla="*/ 3 h 8"/>
                    <a:gd name="T6" fmla="*/ 0 w 5"/>
                    <a:gd name="T7" fmla="*/ 0 h 8"/>
                    <a:gd name="T8" fmla="*/ 2 w 5"/>
                    <a:gd name="T9" fmla="*/ 6 h 8"/>
                    <a:gd name="T10" fmla="*/ 2 w 5"/>
                    <a:gd name="T11" fmla="*/ 6 h 8"/>
                    <a:gd name="T12" fmla="*/ 0 w 5"/>
                    <a:gd name="T13" fmla="*/ 3 h 8"/>
                    <a:gd name="T14" fmla="*/ 2 w 5"/>
                    <a:gd name="T15" fmla="*/ 3 h 8"/>
                    <a:gd name="T16" fmla="*/ 2 w 5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8"/>
                    <a:gd name="T29" fmla="*/ 5 w 5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8">
                      <a:moveTo>
                        <a:pt x="2" y="8"/>
                      </a:moveTo>
                      <a:lnTo>
                        <a:pt x="2" y="8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18" name="Freeform 1173"/>
                <p:cNvSpPr>
                  <a:spLocks noChangeAspect="1"/>
                </p:cNvSpPr>
                <p:nvPr/>
              </p:nvSpPr>
              <p:spPr bwMode="auto">
                <a:xfrm>
                  <a:off x="5543" y="1867"/>
                  <a:ext cx="15" cy="16"/>
                </a:xfrm>
                <a:custGeom>
                  <a:avLst/>
                  <a:gdLst>
                    <a:gd name="T0" fmla="*/ 2 w 15"/>
                    <a:gd name="T1" fmla="*/ 3 h 16"/>
                    <a:gd name="T2" fmla="*/ 0 w 15"/>
                    <a:gd name="T3" fmla="*/ 5 h 16"/>
                    <a:gd name="T4" fmla="*/ 0 w 15"/>
                    <a:gd name="T5" fmla="*/ 10 h 16"/>
                    <a:gd name="T6" fmla="*/ 2 w 15"/>
                    <a:gd name="T7" fmla="*/ 13 h 16"/>
                    <a:gd name="T8" fmla="*/ 2 w 15"/>
                    <a:gd name="T9" fmla="*/ 13 h 16"/>
                    <a:gd name="T10" fmla="*/ 5 w 15"/>
                    <a:gd name="T11" fmla="*/ 16 h 16"/>
                    <a:gd name="T12" fmla="*/ 10 w 15"/>
                    <a:gd name="T13" fmla="*/ 13 h 16"/>
                    <a:gd name="T14" fmla="*/ 15 w 15"/>
                    <a:gd name="T15" fmla="*/ 8 h 16"/>
                    <a:gd name="T16" fmla="*/ 13 w 15"/>
                    <a:gd name="T17" fmla="*/ 0 h 16"/>
                    <a:gd name="T18" fmla="*/ 8 w 15"/>
                    <a:gd name="T19" fmla="*/ 0 h 16"/>
                    <a:gd name="T20" fmla="*/ 2 w 15"/>
                    <a:gd name="T21" fmla="*/ 3 h 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"/>
                    <a:gd name="T34" fmla="*/ 0 h 16"/>
                    <a:gd name="T35" fmla="*/ 15 w 15"/>
                    <a:gd name="T36" fmla="*/ 16 h 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" h="16">
                      <a:moveTo>
                        <a:pt x="2" y="3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2" y="13"/>
                      </a:lnTo>
                      <a:lnTo>
                        <a:pt x="5" y="16"/>
                      </a:lnTo>
                      <a:lnTo>
                        <a:pt x="10" y="13"/>
                      </a:lnTo>
                      <a:lnTo>
                        <a:pt x="15" y="8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19" name="Freeform 1174"/>
                <p:cNvSpPr>
                  <a:spLocks noChangeAspect="1"/>
                </p:cNvSpPr>
                <p:nvPr/>
              </p:nvSpPr>
              <p:spPr bwMode="auto">
                <a:xfrm>
                  <a:off x="5543" y="1870"/>
                  <a:ext cx="5" cy="7"/>
                </a:xfrm>
                <a:custGeom>
                  <a:avLst/>
                  <a:gdLst>
                    <a:gd name="T0" fmla="*/ 2 w 5"/>
                    <a:gd name="T1" fmla="*/ 5 h 7"/>
                    <a:gd name="T2" fmla="*/ 2 w 5"/>
                    <a:gd name="T3" fmla="*/ 5 h 7"/>
                    <a:gd name="T4" fmla="*/ 2 w 5"/>
                    <a:gd name="T5" fmla="*/ 5 h 7"/>
                    <a:gd name="T6" fmla="*/ 5 w 5"/>
                    <a:gd name="T7" fmla="*/ 2 h 7"/>
                    <a:gd name="T8" fmla="*/ 2 w 5"/>
                    <a:gd name="T9" fmla="*/ 0 h 7"/>
                    <a:gd name="T10" fmla="*/ 0 w 5"/>
                    <a:gd name="T11" fmla="*/ 2 h 7"/>
                    <a:gd name="T12" fmla="*/ 0 w 5"/>
                    <a:gd name="T13" fmla="*/ 7 h 7"/>
                    <a:gd name="T14" fmla="*/ 0 w 5"/>
                    <a:gd name="T15" fmla="*/ 7 h 7"/>
                    <a:gd name="T16" fmla="*/ 2 w 5"/>
                    <a:gd name="T17" fmla="*/ 5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7"/>
                    <a:gd name="T29" fmla="*/ 5 w 5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7">
                      <a:moveTo>
                        <a:pt x="2" y="5"/>
                      </a:moveTo>
                      <a:lnTo>
                        <a:pt x="2" y="5"/>
                      </a:lnTo>
                      <a:lnTo>
                        <a:pt x="5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7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20" name="Freeform 1175"/>
                <p:cNvSpPr>
                  <a:spLocks noChangeAspect="1"/>
                </p:cNvSpPr>
                <p:nvPr/>
              </p:nvSpPr>
              <p:spPr bwMode="auto">
                <a:xfrm>
                  <a:off x="5543" y="1875"/>
                  <a:ext cx="5" cy="8"/>
                </a:xfrm>
                <a:custGeom>
                  <a:avLst/>
                  <a:gdLst>
                    <a:gd name="T0" fmla="*/ 2 w 5"/>
                    <a:gd name="T1" fmla="*/ 5 h 8"/>
                    <a:gd name="T2" fmla="*/ 5 w 5"/>
                    <a:gd name="T3" fmla="*/ 5 h 8"/>
                    <a:gd name="T4" fmla="*/ 5 w 5"/>
                    <a:gd name="T5" fmla="*/ 5 h 8"/>
                    <a:gd name="T6" fmla="*/ 2 w 5"/>
                    <a:gd name="T7" fmla="*/ 0 h 8"/>
                    <a:gd name="T8" fmla="*/ 0 w 5"/>
                    <a:gd name="T9" fmla="*/ 2 h 8"/>
                    <a:gd name="T10" fmla="*/ 0 w 5"/>
                    <a:gd name="T11" fmla="*/ 8 h 8"/>
                    <a:gd name="T12" fmla="*/ 0 w 5"/>
                    <a:gd name="T13" fmla="*/ 5 h 8"/>
                    <a:gd name="T14" fmla="*/ 2 w 5"/>
                    <a:gd name="T15" fmla="*/ 8 h 8"/>
                    <a:gd name="T16" fmla="*/ 0 w 5"/>
                    <a:gd name="T17" fmla="*/ 5 h 8"/>
                    <a:gd name="T18" fmla="*/ 0 w 5"/>
                    <a:gd name="T19" fmla="*/ 8 h 8"/>
                    <a:gd name="T20" fmla="*/ 2 w 5"/>
                    <a:gd name="T21" fmla="*/ 8 h 8"/>
                    <a:gd name="T22" fmla="*/ 2 w 5"/>
                    <a:gd name="T23" fmla="*/ 5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"/>
                    <a:gd name="T37" fmla="*/ 0 h 8"/>
                    <a:gd name="T38" fmla="*/ 5 w 5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" h="8">
                      <a:moveTo>
                        <a:pt x="2" y="5"/>
                      </a:moveTo>
                      <a:lnTo>
                        <a:pt x="5" y="5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8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21" name="Freeform 1176"/>
                <p:cNvSpPr>
                  <a:spLocks noChangeAspect="1"/>
                </p:cNvSpPr>
                <p:nvPr/>
              </p:nvSpPr>
              <p:spPr bwMode="auto">
                <a:xfrm>
                  <a:off x="5545" y="1880"/>
                  <a:ext cx="11" cy="3"/>
                </a:xfrm>
                <a:custGeom>
                  <a:avLst/>
                  <a:gdLst>
                    <a:gd name="T0" fmla="*/ 8 w 11"/>
                    <a:gd name="T1" fmla="*/ 0 h 3"/>
                    <a:gd name="T2" fmla="*/ 8 w 11"/>
                    <a:gd name="T3" fmla="*/ 0 h 3"/>
                    <a:gd name="T4" fmla="*/ 3 w 11"/>
                    <a:gd name="T5" fmla="*/ 0 h 3"/>
                    <a:gd name="T6" fmla="*/ 0 w 11"/>
                    <a:gd name="T7" fmla="*/ 0 h 3"/>
                    <a:gd name="T8" fmla="*/ 0 w 11"/>
                    <a:gd name="T9" fmla="*/ 3 h 3"/>
                    <a:gd name="T10" fmla="*/ 3 w 11"/>
                    <a:gd name="T11" fmla="*/ 3 h 3"/>
                    <a:gd name="T12" fmla="*/ 11 w 11"/>
                    <a:gd name="T13" fmla="*/ 3 h 3"/>
                    <a:gd name="T14" fmla="*/ 11 w 11"/>
                    <a:gd name="T15" fmla="*/ 3 h 3"/>
                    <a:gd name="T16" fmla="*/ 8 w 11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"/>
                    <a:gd name="T29" fmla="*/ 11 w 11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11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22" name="Freeform 1177"/>
                <p:cNvSpPr>
                  <a:spLocks noChangeAspect="1"/>
                </p:cNvSpPr>
                <p:nvPr/>
              </p:nvSpPr>
              <p:spPr bwMode="auto">
                <a:xfrm>
                  <a:off x="5553" y="1864"/>
                  <a:ext cx="5" cy="19"/>
                </a:xfrm>
                <a:custGeom>
                  <a:avLst/>
                  <a:gdLst>
                    <a:gd name="T0" fmla="*/ 3 w 5"/>
                    <a:gd name="T1" fmla="*/ 3 h 19"/>
                    <a:gd name="T2" fmla="*/ 3 w 5"/>
                    <a:gd name="T3" fmla="*/ 3 h 19"/>
                    <a:gd name="T4" fmla="*/ 3 w 5"/>
                    <a:gd name="T5" fmla="*/ 11 h 19"/>
                    <a:gd name="T6" fmla="*/ 0 w 5"/>
                    <a:gd name="T7" fmla="*/ 16 h 19"/>
                    <a:gd name="T8" fmla="*/ 3 w 5"/>
                    <a:gd name="T9" fmla="*/ 19 h 19"/>
                    <a:gd name="T10" fmla="*/ 5 w 5"/>
                    <a:gd name="T11" fmla="*/ 11 h 19"/>
                    <a:gd name="T12" fmla="*/ 5 w 5"/>
                    <a:gd name="T13" fmla="*/ 0 h 19"/>
                    <a:gd name="T14" fmla="*/ 5 w 5"/>
                    <a:gd name="T15" fmla="*/ 0 h 19"/>
                    <a:gd name="T16" fmla="*/ 3 w 5"/>
                    <a:gd name="T17" fmla="*/ 3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9"/>
                    <a:gd name="T29" fmla="*/ 5 w 5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9">
                      <a:moveTo>
                        <a:pt x="3" y="3"/>
                      </a:moveTo>
                      <a:lnTo>
                        <a:pt x="3" y="3"/>
                      </a:lnTo>
                      <a:lnTo>
                        <a:pt x="3" y="11"/>
                      </a:lnTo>
                      <a:lnTo>
                        <a:pt x="0" y="16"/>
                      </a:lnTo>
                      <a:lnTo>
                        <a:pt x="3" y="19"/>
                      </a:lnTo>
                      <a:lnTo>
                        <a:pt x="5" y="11"/>
                      </a:lnTo>
                      <a:lnTo>
                        <a:pt x="5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23" name="Freeform 1178"/>
                <p:cNvSpPr>
                  <a:spLocks noChangeAspect="1"/>
                </p:cNvSpPr>
                <p:nvPr/>
              </p:nvSpPr>
              <p:spPr bwMode="auto">
                <a:xfrm>
                  <a:off x="5545" y="1864"/>
                  <a:ext cx="13" cy="8"/>
                </a:xfrm>
                <a:custGeom>
                  <a:avLst/>
                  <a:gdLst>
                    <a:gd name="T0" fmla="*/ 3 w 13"/>
                    <a:gd name="T1" fmla="*/ 8 h 8"/>
                    <a:gd name="T2" fmla="*/ 3 w 13"/>
                    <a:gd name="T3" fmla="*/ 8 h 8"/>
                    <a:gd name="T4" fmla="*/ 6 w 13"/>
                    <a:gd name="T5" fmla="*/ 6 h 8"/>
                    <a:gd name="T6" fmla="*/ 11 w 13"/>
                    <a:gd name="T7" fmla="*/ 3 h 8"/>
                    <a:gd name="T8" fmla="*/ 13 w 13"/>
                    <a:gd name="T9" fmla="*/ 0 h 8"/>
                    <a:gd name="T10" fmla="*/ 6 w 13"/>
                    <a:gd name="T11" fmla="*/ 0 h 8"/>
                    <a:gd name="T12" fmla="*/ 0 w 13"/>
                    <a:gd name="T13" fmla="*/ 6 h 8"/>
                    <a:gd name="T14" fmla="*/ 0 w 13"/>
                    <a:gd name="T15" fmla="*/ 6 h 8"/>
                    <a:gd name="T16" fmla="*/ 3 w 13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8"/>
                    <a:gd name="T29" fmla="*/ 13 w 13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8">
                      <a:moveTo>
                        <a:pt x="3" y="8"/>
                      </a:moveTo>
                      <a:lnTo>
                        <a:pt x="3" y="8"/>
                      </a:lnTo>
                      <a:lnTo>
                        <a:pt x="6" y="6"/>
                      </a:lnTo>
                      <a:lnTo>
                        <a:pt x="11" y="3"/>
                      </a:lnTo>
                      <a:lnTo>
                        <a:pt x="13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24" name="Freeform 1179"/>
                <p:cNvSpPr>
                  <a:spLocks noChangeAspect="1"/>
                </p:cNvSpPr>
                <p:nvPr/>
              </p:nvSpPr>
              <p:spPr bwMode="auto">
                <a:xfrm>
                  <a:off x="5483" y="1846"/>
                  <a:ext cx="23" cy="34"/>
                </a:xfrm>
                <a:custGeom>
                  <a:avLst/>
                  <a:gdLst>
                    <a:gd name="T0" fmla="*/ 23 w 23"/>
                    <a:gd name="T1" fmla="*/ 34 h 34"/>
                    <a:gd name="T2" fmla="*/ 15 w 23"/>
                    <a:gd name="T3" fmla="*/ 34 h 34"/>
                    <a:gd name="T4" fmla="*/ 0 w 23"/>
                    <a:gd name="T5" fmla="*/ 34 h 34"/>
                    <a:gd name="T6" fmla="*/ 0 w 23"/>
                    <a:gd name="T7" fmla="*/ 18 h 34"/>
                    <a:gd name="T8" fmla="*/ 5 w 23"/>
                    <a:gd name="T9" fmla="*/ 3 h 34"/>
                    <a:gd name="T10" fmla="*/ 5 w 23"/>
                    <a:gd name="T11" fmla="*/ 3 h 34"/>
                    <a:gd name="T12" fmla="*/ 10 w 23"/>
                    <a:gd name="T13" fmla="*/ 0 h 34"/>
                    <a:gd name="T14" fmla="*/ 18 w 23"/>
                    <a:gd name="T15" fmla="*/ 16 h 34"/>
                    <a:gd name="T16" fmla="*/ 23 w 23"/>
                    <a:gd name="T17" fmla="*/ 34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3"/>
                    <a:gd name="T28" fmla="*/ 0 h 34"/>
                    <a:gd name="T29" fmla="*/ 23 w 23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3" h="34">
                      <a:moveTo>
                        <a:pt x="23" y="34"/>
                      </a:moveTo>
                      <a:lnTo>
                        <a:pt x="15" y="34"/>
                      </a:lnTo>
                      <a:lnTo>
                        <a:pt x="0" y="34"/>
                      </a:lnTo>
                      <a:lnTo>
                        <a:pt x="0" y="18"/>
                      </a:lnTo>
                      <a:lnTo>
                        <a:pt x="5" y="3"/>
                      </a:lnTo>
                      <a:lnTo>
                        <a:pt x="10" y="0"/>
                      </a:lnTo>
                      <a:lnTo>
                        <a:pt x="18" y="16"/>
                      </a:lnTo>
                      <a:lnTo>
                        <a:pt x="23" y="34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25" name="Freeform 1180"/>
                <p:cNvSpPr>
                  <a:spLocks noChangeAspect="1"/>
                </p:cNvSpPr>
                <p:nvPr/>
              </p:nvSpPr>
              <p:spPr bwMode="auto">
                <a:xfrm>
                  <a:off x="5483" y="1877"/>
                  <a:ext cx="26" cy="6"/>
                </a:xfrm>
                <a:custGeom>
                  <a:avLst/>
                  <a:gdLst>
                    <a:gd name="T0" fmla="*/ 0 w 26"/>
                    <a:gd name="T1" fmla="*/ 6 h 6"/>
                    <a:gd name="T2" fmla="*/ 0 w 26"/>
                    <a:gd name="T3" fmla="*/ 6 h 6"/>
                    <a:gd name="T4" fmla="*/ 15 w 26"/>
                    <a:gd name="T5" fmla="*/ 6 h 6"/>
                    <a:gd name="T6" fmla="*/ 26 w 26"/>
                    <a:gd name="T7" fmla="*/ 3 h 6"/>
                    <a:gd name="T8" fmla="*/ 23 w 26"/>
                    <a:gd name="T9" fmla="*/ 0 h 6"/>
                    <a:gd name="T10" fmla="*/ 15 w 26"/>
                    <a:gd name="T11" fmla="*/ 3 h 6"/>
                    <a:gd name="T12" fmla="*/ 2 w 26"/>
                    <a:gd name="T13" fmla="*/ 3 h 6"/>
                    <a:gd name="T14" fmla="*/ 2 w 26"/>
                    <a:gd name="T15" fmla="*/ 3 h 6"/>
                    <a:gd name="T16" fmla="*/ 0 w 26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6"/>
                    <a:gd name="T29" fmla="*/ 26 w 26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5" y="6"/>
                      </a:lnTo>
                      <a:lnTo>
                        <a:pt x="26" y="3"/>
                      </a:lnTo>
                      <a:lnTo>
                        <a:pt x="23" y="0"/>
                      </a:lnTo>
                      <a:lnTo>
                        <a:pt x="15" y="3"/>
                      </a:lnTo>
                      <a:lnTo>
                        <a:pt x="2" y="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26" name="Freeform 1181"/>
                <p:cNvSpPr>
                  <a:spLocks noChangeAspect="1"/>
                </p:cNvSpPr>
                <p:nvPr/>
              </p:nvSpPr>
              <p:spPr bwMode="auto">
                <a:xfrm>
                  <a:off x="5480" y="1846"/>
                  <a:ext cx="8" cy="37"/>
                </a:xfrm>
                <a:custGeom>
                  <a:avLst/>
                  <a:gdLst>
                    <a:gd name="T0" fmla="*/ 5 w 8"/>
                    <a:gd name="T1" fmla="*/ 0 h 37"/>
                    <a:gd name="T2" fmla="*/ 5 w 8"/>
                    <a:gd name="T3" fmla="*/ 3 h 37"/>
                    <a:gd name="T4" fmla="*/ 0 w 8"/>
                    <a:gd name="T5" fmla="*/ 18 h 37"/>
                    <a:gd name="T6" fmla="*/ 3 w 8"/>
                    <a:gd name="T7" fmla="*/ 37 h 37"/>
                    <a:gd name="T8" fmla="*/ 5 w 8"/>
                    <a:gd name="T9" fmla="*/ 34 h 37"/>
                    <a:gd name="T10" fmla="*/ 5 w 8"/>
                    <a:gd name="T11" fmla="*/ 18 h 37"/>
                    <a:gd name="T12" fmla="*/ 8 w 8"/>
                    <a:gd name="T13" fmla="*/ 3 h 37"/>
                    <a:gd name="T14" fmla="*/ 8 w 8"/>
                    <a:gd name="T15" fmla="*/ 5 h 37"/>
                    <a:gd name="T16" fmla="*/ 5 w 8"/>
                    <a:gd name="T17" fmla="*/ 0 h 37"/>
                    <a:gd name="T18" fmla="*/ 5 w 8"/>
                    <a:gd name="T19" fmla="*/ 0 h 37"/>
                    <a:gd name="T20" fmla="*/ 5 w 8"/>
                    <a:gd name="T21" fmla="*/ 3 h 37"/>
                    <a:gd name="T22" fmla="*/ 5 w 8"/>
                    <a:gd name="T23" fmla="*/ 0 h 3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37"/>
                    <a:gd name="T38" fmla="*/ 8 w 8"/>
                    <a:gd name="T39" fmla="*/ 37 h 3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37">
                      <a:moveTo>
                        <a:pt x="5" y="0"/>
                      </a:moveTo>
                      <a:lnTo>
                        <a:pt x="5" y="3"/>
                      </a:lnTo>
                      <a:lnTo>
                        <a:pt x="0" y="18"/>
                      </a:lnTo>
                      <a:lnTo>
                        <a:pt x="3" y="37"/>
                      </a:lnTo>
                      <a:lnTo>
                        <a:pt x="5" y="34"/>
                      </a:lnTo>
                      <a:lnTo>
                        <a:pt x="5" y="18"/>
                      </a:lnTo>
                      <a:lnTo>
                        <a:pt x="8" y="3"/>
                      </a:lnTo>
                      <a:lnTo>
                        <a:pt x="8" y="5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27" name="Freeform 1182"/>
                <p:cNvSpPr>
                  <a:spLocks noChangeAspect="1"/>
                </p:cNvSpPr>
                <p:nvPr/>
              </p:nvSpPr>
              <p:spPr bwMode="auto">
                <a:xfrm>
                  <a:off x="5485" y="1844"/>
                  <a:ext cx="8" cy="7"/>
                </a:xfrm>
                <a:custGeom>
                  <a:avLst/>
                  <a:gdLst>
                    <a:gd name="T0" fmla="*/ 6 w 8"/>
                    <a:gd name="T1" fmla="*/ 0 h 7"/>
                    <a:gd name="T2" fmla="*/ 6 w 8"/>
                    <a:gd name="T3" fmla="*/ 0 h 7"/>
                    <a:gd name="T4" fmla="*/ 3 w 8"/>
                    <a:gd name="T5" fmla="*/ 2 h 7"/>
                    <a:gd name="T6" fmla="*/ 0 w 8"/>
                    <a:gd name="T7" fmla="*/ 2 h 7"/>
                    <a:gd name="T8" fmla="*/ 3 w 8"/>
                    <a:gd name="T9" fmla="*/ 7 h 7"/>
                    <a:gd name="T10" fmla="*/ 6 w 8"/>
                    <a:gd name="T11" fmla="*/ 5 h 7"/>
                    <a:gd name="T12" fmla="*/ 8 w 8"/>
                    <a:gd name="T13" fmla="*/ 5 h 7"/>
                    <a:gd name="T14" fmla="*/ 8 w 8"/>
                    <a:gd name="T15" fmla="*/ 5 h 7"/>
                    <a:gd name="T16" fmla="*/ 6 w 8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7"/>
                    <a:gd name="T29" fmla="*/ 8 w 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7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3" y="7"/>
                      </a:lnTo>
                      <a:lnTo>
                        <a:pt x="6" y="5"/>
                      </a:lnTo>
                      <a:lnTo>
                        <a:pt x="8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28" name="Freeform 1183"/>
                <p:cNvSpPr>
                  <a:spLocks noChangeAspect="1"/>
                </p:cNvSpPr>
                <p:nvPr/>
              </p:nvSpPr>
              <p:spPr bwMode="auto">
                <a:xfrm>
                  <a:off x="5491" y="1844"/>
                  <a:ext cx="18" cy="36"/>
                </a:xfrm>
                <a:custGeom>
                  <a:avLst/>
                  <a:gdLst>
                    <a:gd name="T0" fmla="*/ 18 w 18"/>
                    <a:gd name="T1" fmla="*/ 36 h 36"/>
                    <a:gd name="T2" fmla="*/ 18 w 18"/>
                    <a:gd name="T3" fmla="*/ 33 h 36"/>
                    <a:gd name="T4" fmla="*/ 13 w 18"/>
                    <a:gd name="T5" fmla="*/ 18 h 36"/>
                    <a:gd name="T6" fmla="*/ 0 w 18"/>
                    <a:gd name="T7" fmla="*/ 0 h 36"/>
                    <a:gd name="T8" fmla="*/ 2 w 18"/>
                    <a:gd name="T9" fmla="*/ 5 h 36"/>
                    <a:gd name="T10" fmla="*/ 7 w 18"/>
                    <a:gd name="T11" fmla="*/ 18 h 36"/>
                    <a:gd name="T12" fmla="*/ 15 w 18"/>
                    <a:gd name="T13" fmla="*/ 36 h 36"/>
                    <a:gd name="T14" fmla="*/ 15 w 18"/>
                    <a:gd name="T15" fmla="*/ 33 h 36"/>
                    <a:gd name="T16" fmla="*/ 18 w 18"/>
                    <a:gd name="T17" fmla="*/ 36 h 36"/>
                    <a:gd name="T18" fmla="*/ 18 w 18"/>
                    <a:gd name="T19" fmla="*/ 36 h 36"/>
                    <a:gd name="T20" fmla="*/ 18 w 18"/>
                    <a:gd name="T21" fmla="*/ 33 h 36"/>
                    <a:gd name="T22" fmla="*/ 18 w 18"/>
                    <a:gd name="T23" fmla="*/ 36 h 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8"/>
                    <a:gd name="T37" fmla="*/ 0 h 36"/>
                    <a:gd name="T38" fmla="*/ 18 w 18"/>
                    <a:gd name="T39" fmla="*/ 36 h 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8" h="36">
                      <a:moveTo>
                        <a:pt x="18" y="36"/>
                      </a:moveTo>
                      <a:lnTo>
                        <a:pt x="18" y="33"/>
                      </a:lnTo>
                      <a:lnTo>
                        <a:pt x="13" y="18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7" y="18"/>
                      </a:lnTo>
                      <a:lnTo>
                        <a:pt x="15" y="36"/>
                      </a:lnTo>
                      <a:lnTo>
                        <a:pt x="15" y="33"/>
                      </a:lnTo>
                      <a:lnTo>
                        <a:pt x="18" y="36"/>
                      </a:lnTo>
                      <a:lnTo>
                        <a:pt x="18" y="33"/>
                      </a:lnTo>
                      <a:lnTo>
                        <a:pt x="18" y="3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29" name="Freeform 1184"/>
                <p:cNvSpPr>
                  <a:spLocks noChangeAspect="1"/>
                </p:cNvSpPr>
                <p:nvPr/>
              </p:nvSpPr>
              <p:spPr bwMode="auto">
                <a:xfrm>
                  <a:off x="5506" y="1877"/>
                  <a:ext cx="55" cy="40"/>
                </a:xfrm>
                <a:custGeom>
                  <a:avLst/>
                  <a:gdLst>
                    <a:gd name="T0" fmla="*/ 8 w 55"/>
                    <a:gd name="T1" fmla="*/ 40 h 40"/>
                    <a:gd name="T2" fmla="*/ 5 w 55"/>
                    <a:gd name="T3" fmla="*/ 24 h 40"/>
                    <a:gd name="T4" fmla="*/ 0 w 55"/>
                    <a:gd name="T5" fmla="*/ 6 h 40"/>
                    <a:gd name="T6" fmla="*/ 11 w 55"/>
                    <a:gd name="T7" fmla="*/ 8 h 40"/>
                    <a:gd name="T8" fmla="*/ 16 w 55"/>
                    <a:gd name="T9" fmla="*/ 6 h 40"/>
                    <a:gd name="T10" fmla="*/ 21 w 55"/>
                    <a:gd name="T11" fmla="*/ 3 h 40"/>
                    <a:gd name="T12" fmla="*/ 26 w 55"/>
                    <a:gd name="T13" fmla="*/ 0 h 40"/>
                    <a:gd name="T14" fmla="*/ 29 w 55"/>
                    <a:gd name="T15" fmla="*/ 0 h 40"/>
                    <a:gd name="T16" fmla="*/ 32 w 55"/>
                    <a:gd name="T17" fmla="*/ 0 h 40"/>
                    <a:gd name="T18" fmla="*/ 39 w 55"/>
                    <a:gd name="T19" fmla="*/ 3 h 40"/>
                    <a:gd name="T20" fmla="*/ 47 w 55"/>
                    <a:gd name="T21" fmla="*/ 11 h 40"/>
                    <a:gd name="T22" fmla="*/ 55 w 55"/>
                    <a:gd name="T23" fmla="*/ 27 h 40"/>
                    <a:gd name="T24" fmla="*/ 55 w 55"/>
                    <a:gd name="T25" fmla="*/ 34 h 40"/>
                    <a:gd name="T26" fmla="*/ 47 w 55"/>
                    <a:gd name="T27" fmla="*/ 34 h 40"/>
                    <a:gd name="T28" fmla="*/ 32 w 55"/>
                    <a:gd name="T29" fmla="*/ 32 h 40"/>
                    <a:gd name="T30" fmla="*/ 24 w 55"/>
                    <a:gd name="T31" fmla="*/ 32 h 40"/>
                    <a:gd name="T32" fmla="*/ 16 w 55"/>
                    <a:gd name="T33" fmla="*/ 32 h 40"/>
                    <a:gd name="T34" fmla="*/ 11 w 55"/>
                    <a:gd name="T35" fmla="*/ 34 h 40"/>
                    <a:gd name="T36" fmla="*/ 8 w 55"/>
                    <a:gd name="T37" fmla="*/ 40 h 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"/>
                    <a:gd name="T58" fmla="*/ 0 h 40"/>
                    <a:gd name="T59" fmla="*/ 55 w 55"/>
                    <a:gd name="T60" fmla="*/ 40 h 4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" h="40">
                      <a:moveTo>
                        <a:pt x="8" y="40"/>
                      </a:moveTo>
                      <a:lnTo>
                        <a:pt x="5" y="24"/>
                      </a:lnTo>
                      <a:lnTo>
                        <a:pt x="0" y="6"/>
                      </a:lnTo>
                      <a:lnTo>
                        <a:pt x="11" y="8"/>
                      </a:lnTo>
                      <a:lnTo>
                        <a:pt x="16" y="6"/>
                      </a:lnTo>
                      <a:lnTo>
                        <a:pt x="21" y="3"/>
                      </a:lnTo>
                      <a:lnTo>
                        <a:pt x="26" y="0"/>
                      </a:lnTo>
                      <a:lnTo>
                        <a:pt x="29" y="0"/>
                      </a:lnTo>
                      <a:lnTo>
                        <a:pt x="32" y="0"/>
                      </a:lnTo>
                      <a:lnTo>
                        <a:pt x="39" y="3"/>
                      </a:lnTo>
                      <a:lnTo>
                        <a:pt x="47" y="11"/>
                      </a:lnTo>
                      <a:lnTo>
                        <a:pt x="55" y="27"/>
                      </a:lnTo>
                      <a:lnTo>
                        <a:pt x="55" y="34"/>
                      </a:lnTo>
                      <a:lnTo>
                        <a:pt x="47" y="34"/>
                      </a:lnTo>
                      <a:lnTo>
                        <a:pt x="32" y="32"/>
                      </a:lnTo>
                      <a:lnTo>
                        <a:pt x="24" y="32"/>
                      </a:lnTo>
                      <a:lnTo>
                        <a:pt x="16" y="32"/>
                      </a:lnTo>
                      <a:lnTo>
                        <a:pt x="11" y="34"/>
                      </a:lnTo>
                      <a:lnTo>
                        <a:pt x="8" y="40"/>
                      </a:lnTo>
                      <a:close/>
                    </a:path>
                  </a:pathLst>
                </a:custGeom>
                <a:solidFill>
                  <a:srgbClr val="4176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30" name="Freeform 1185"/>
                <p:cNvSpPr>
                  <a:spLocks noChangeAspect="1"/>
                </p:cNvSpPr>
                <p:nvPr/>
              </p:nvSpPr>
              <p:spPr bwMode="auto">
                <a:xfrm>
                  <a:off x="5506" y="1883"/>
                  <a:ext cx="8" cy="34"/>
                </a:xfrm>
                <a:custGeom>
                  <a:avLst/>
                  <a:gdLst>
                    <a:gd name="T0" fmla="*/ 0 w 8"/>
                    <a:gd name="T1" fmla="*/ 0 h 34"/>
                    <a:gd name="T2" fmla="*/ 0 w 8"/>
                    <a:gd name="T3" fmla="*/ 2 h 34"/>
                    <a:gd name="T4" fmla="*/ 5 w 8"/>
                    <a:gd name="T5" fmla="*/ 18 h 34"/>
                    <a:gd name="T6" fmla="*/ 5 w 8"/>
                    <a:gd name="T7" fmla="*/ 34 h 34"/>
                    <a:gd name="T8" fmla="*/ 8 w 8"/>
                    <a:gd name="T9" fmla="*/ 34 h 34"/>
                    <a:gd name="T10" fmla="*/ 8 w 8"/>
                    <a:gd name="T11" fmla="*/ 18 h 34"/>
                    <a:gd name="T12" fmla="*/ 0 w 8"/>
                    <a:gd name="T13" fmla="*/ 0 h 34"/>
                    <a:gd name="T14" fmla="*/ 0 w 8"/>
                    <a:gd name="T15" fmla="*/ 2 h 34"/>
                    <a:gd name="T16" fmla="*/ 0 w 8"/>
                    <a:gd name="T17" fmla="*/ 0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34"/>
                    <a:gd name="T29" fmla="*/ 8 w 8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3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5" y="18"/>
                      </a:lnTo>
                      <a:lnTo>
                        <a:pt x="5" y="34"/>
                      </a:lnTo>
                      <a:lnTo>
                        <a:pt x="8" y="34"/>
                      </a:lnTo>
                      <a:lnTo>
                        <a:pt x="8" y="18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31" name="Freeform 1186"/>
                <p:cNvSpPr>
                  <a:spLocks noChangeAspect="1"/>
                </p:cNvSpPr>
                <p:nvPr/>
              </p:nvSpPr>
              <p:spPr bwMode="auto">
                <a:xfrm>
                  <a:off x="5506" y="1875"/>
                  <a:ext cx="47" cy="16"/>
                </a:xfrm>
                <a:custGeom>
                  <a:avLst/>
                  <a:gdLst>
                    <a:gd name="T0" fmla="*/ 47 w 47"/>
                    <a:gd name="T1" fmla="*/ 13 h 16"/>
                    <a:gd name="T2" fmla="*/ 47 w 47"/>
                    <a:gd name="T3" fmla="*/ 13 h 16"/>
                    <a:gd name="T4" fmla="*/ 39 w 47"/>
                    <a:gd name="T5" fmla="*/ 5 h 16"/>
                    <a:gd name="T6" fmla="*/ 34 w 47"/>
                    <a:gd name="T7" fmla="*/ 0 h 16"/>
                    <a:gd name="T8" fmla="*/ 29 w 47"/>
                    <a:gd name="T9" fmla="*/ 0 h 16"/>
                    <a:gd name="T10" fmla="*/ 24 w 47"/>
                    <a:gd name="T11" fmla="*/ 2 h 16"/>
                    <a:gd name="T12" fmla="*/ 21 w 47"/>
                    <a:gd name="T13" fmla="*/ 5 h 16"/>
                    <a:gd name="T14" fmla="*/ 16 w 47"/>
                    <a:gd name="T15" fmla="*/ 8 h 16"/>
                    <a:gd name="T16" fmla="*/ 11 w 47"/>
                    <a:gd name="T17" fmla="*/ 8 h 16"/>
                    <a:gd name="T18" fmla="*/ 0 w 47"/>
                    <a:gd name="T19" fmla="*/ 8 h 16"/>
                    <a:gd name="T20" fmla="*/ 0 w 47"/>
                    <a:gd name="T21" fmla="*/ 10 h 16"/>
                    <a:gd name="T22" fmla="*/ 11 w 47"/>
                    <a:gd name="T23" fmla="*/ 13 h 16"/>
                    <a:gd name="T24" fmla="*/ 18 w 47"/>
                    <a:gd name="T25" fmla="*/ 10 h 16"/>
                    <a:gd name="T26" fmla="*/ 24 w 47"/>
                    <a:gd name="T27" fmla="*/ 8 h 16"/>
                    <a:gd name="T28" fmla="*/ 26 w 47"/>
                    <a:gd name="T29" fmla="*/ 5 h 16"/>
                    <a:gd name="T30" fmla="*/ 29 w 47"/>
                    <a:gd name="T31" fmla="*/ 5 h 16"/>
                    <a:gd name="T32" fmla="*/ 32 w 47"/>
                    <a:gd name="T33" fmla="*/ 5 h 16"/>
                    <a:gd name="T34" fmla="*/ 37 w 47"/>
                    <a:gd name="T35" fmla="*/ 8 h 16"/>
                    <a:gd name="T36" fmla="*/ 45 w 47"/>
                    <a:gd name="T37" fmla="*/ 16 h 16"/>
                    <a:gd name="T38" fmla="*/ 45 w 47"/>
                    <a:gd name="T39" fmla="*/ 16 h 16"/>
                    <a:gd name="T40" fmla="*/ 47 w 47"/>
                    <a:gd name="T41" fmla="*/ 13 h 1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7"/>
                    <a:gd name="T64" fmla="*/ 0 h 16"/>
                    <a:gd name="T65" fmla="*/ 47 w 47"/>
                    <a:gd name="T66" fmla="*/ 16 h 1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7" h="16">
                      <a:moveTo>
                        <a:pt x="47" y="13"/>
                      </a:moveTo>
                      <a:lnTo>
                        <a:pt x="47" y="13"/>
                      </a:lnTo>
                      <a:lnTo>
                        <a:pt x="39" y="5"/>
                      </a:ln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4" y="2"/>
                      </a:lnTo>
                      <a:lnTo>
                        <a:pt x="21" y="5"/>
                      </a:lnTo>
                      <a:lnTo>
                        <a:pt x="16" y="8"/>
                      </a:lnTo>
                      <a:lnTo>
                        <a:pt x="11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11" y="13"/>
                      </a:lnTo>
                      <a:lnTo>
                        <a:pt x="18" y="10"/>
                      </a:lnTo>
                      <a:lnTo>
                        <a:pt x="24" y="8"/>
                      </a:lnTo>
                      <a:lnTo>
                        <a:pt x="26" y="5"/>
                      </a:lnTo>
                      <a:lnTo>
                        <a:pt x="29" y="5"/>
                      </a:lnTo>
                      <a:lnTo>
                        <a:pt x="32" y="5"/>
                      </a:lnTo>
                      <a:lnTo>
                        <a:pt x="37" y="8"/>
                      </a:lnTo>
                      <a:lnTo>
                        <a:pt x="45" y="16"/>
                      </a:lnTo>
                      <a:lnTo>
                        <a:pt x="47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32" name="Freeform 1187"/>
                <p:cNvSpPr>
                  <a:spLocks noChangeAspect="1"/>
                </p:cNvSpPr>
                <p:nvPr/>
              </p:nvSpPr>
              <p:spPr bwMode="auto">
                <a:xfrm>
                  <a:off x="5551" y="1888"/>
                  <a:ext cx="13" cy="26"/>
                </a:xfrm>
                <a:custGeom>
                  <a:avLst/>
                  <a:gdLst>
                    <a:gd name="T0" fmla="*/ 10 w 13"/>
                    <a:gd name="T1" fmla="*/ 26 h 26"/>
                    <a:gd name="T2" fmla="*/ 13 w 13"/>
                    <a:gd name="T3" fmla="*/ 23 h 26"/>
                    <a:gd name="T4" fmla="*/ 10 w 13"/>
                    <a:gd name="T5" fmla="*/ 16 h 26"/>
                    <a:gd name="T6" fmla="*/ 2 w 13"/>
                    <a:gd name="T7" fmla="*/ 0 h 26"/>
                    <a:gd name="T8" fmla="*/ 0 w 13"/>
                    <a:gd name="T9" fmla="*/ 3 h 26"/>
                    <a:gd name="T10" fmla="*/ 7 w 13"/>
                    <a:gd name="T11" fmla="*/ 16 h 26"/>
                    <a:gd name="T12" fmla="*/ 7 w 13"/>
                    <a:gd name="T13" fmla="*/ 23 h 26"/>
                    <a:gd name="T14" fmla="*/ 10 w 13"/>
                    <a:gd name="T15" fmla="*/ 21 h 26"/>
                    <a:gd name="T16" fmla="*/ 10 w 13"/>
                    <a:gd name="T17" fmla="*/ 26 h 26"/>
                    <a:gd name="T18" fmla="*/ 10 w 13"/>
                    <a:gd name="T19" fmla="*/ 26 h 26"/>
                    <a:gd name="T20" fmla="*/ 13 w 13"/>
                    <a:gd name="T21" fmla="*/ 23 h 26"/>
                    <a:gd name="T22" fmla="*/ 10 w 13"/>
                    <a:gd name="T23" fmla="*/ 26 h 2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26"/>
                    <a:gd name="T38" fmla="*/ 13 w 13"/>
                    <a:gd name="T39" fmla="*/ 26 h 2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26">
                      <a:moveTo>
                        <a:pt x="10" y="26"/>
                      </a:moveTo>
                      <a:lnTo>
                        <a:pt x="13" y="23"/>
                      </a:lnTo>
                      <a:lnTo>
                        <a:pt x="10" y="16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7" y="16"/>
                      </a:lnTo>
                      <a:lnTo>
                        <a:pt x="7" y="23"/>
                      </a:lnTo>
                      <a:lnTo>
                        <a:pt x="10" y="21"/>
                      </a:lnTo>
                      <a:lnTo>
                        <a:pt x="10" y="26"/>
                      </a:lnTo>
                      <a:lnTo>
                        <a:pt x="13" y="23"/>
                      </a:lnTo>
                      <a:lnTo>
                        <a:pt x="10" y="2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33" name="Freeform 1188"/>
                <p:cNvSpPr>
                  <a:spLocks noChangeAspect="1"/>
                </p:cNvSpPr>
                <p:nvPr/>
              </p:nvSpPr>
              <p:spPr bwMode="auto">
                <a:xfrm>
                  <a:off x="5511" y="1906"/>
                  <a:ext cx="50" cy="11"/>
                </a:xfrm>
                <a:custGeom>
                  <a:avLst/>
                  <a:gdLst>
                    <a:gd name="T0" fmla="*/ 0 w 50"/>
                    <a:gd name="T1" fmla="*/ 11 h 11"/>
                    <a:gd name="T2" fmla="*/ 3 w 50"/>
                    <a:gd name="T3" fmla="*/ 11 h 11"/>
                    <a:gd name="T4" fmla="*/ 6 w 50"/>
                    <a:gd name="T5" fmla="*/ 8 h 11"/>
                    <a:gd name="T6" fmla="*/ 11 w 50"/>
                    <a:gd name="T7" fmla="*/ 5 h 11"/>
                    <a:gd name="T8" fmla="*/ 19 w 50"/>
                    <a:gd name="T9" fmla="*/ 5 h 11"/>
                    <a:gd name="T10" fmla="*/ 27 w 50"/>
                    <a:gd name="T11" fmla="*/ 5 h 11"/>
                    <a:gd name="T12" fmla="*/ 42 w 50"/>
                    <a:gd name="T13" fmla="*/ 5 h 11"/>
                    <a:gd name="T14" fmla="*/ 50 w 50"/>
                    <a:gd name="T15" fmla="*/ 8 h 11"/>
                    <a:gd name="T16" fmla="*/ 50 w 50"/>
                    <a:gd name="T17" fmla="*/ 3 h 11"/>
                    <a:gd name="T18" fmla="*/ 42 w 50"/>
                    <a:gd name="T19" fmla="*/ 3 h 11"/>
                    <a:gd name="T20" fmla="*/ 27 w 50"/>
                    <a:gd name="T21" fmla="*/ 0 h 11"/>
                    <a:gd name="T22" fmla="*/ 16 w 50"/>
                    <a:gd name="T23" fmla="*/ 0 h 11"/>
                    <a:gd name="T24" fmla="*/ 8 w 50"/>
                    <a:gd name="T25" fmla="*/ 3 h 11"/>
                    <a:gd name="T26" fmla="*/ 3 w 50"/>
                    <a:gd name="T27" fmla="*/ 5 h 11"/>
                    <a:gd name="T28" fmla="*/ 0 w 50"/>
                    <a:gd name="T29" fmla="*/ 11 h 11"/>
                    <a:gd name="T30" fmla="*/ 3 w 50"/>
                    <a:gd name="T31" fmla="*/ 11 h 11"/>
                    <a:gd name="T32" fmla="*/ 0 w 50"/>
                    <a:gd name="T33" fmla="*/ 11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0"/>
                    <a:gd name="T52" fmla="*/ 0 h 11"/>
                    <a:gd name="T53" fmla="*/ 50 w 50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0" h="11">
                      <a:moveTo>
                        <a:pt x="0" y="11"/>
                      </a:move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11" y="5"/>
                      </a:lnTo>
                      <a:lnTo>
                        <a:pt x="19" y="5"/>
                      </a:lnTo>
                      <a:lnTo>
                        <a:pt x="27" y="5"/>
                      </a:lnTo>
                      <a:lnTo>
                        <a:pt x="42" y="5"/>
                      </a:lnTo>
                      <a:lnTo>
                        <a:pt x="50" y="8"/>
                      </a:lnTo>
                      <a:lnTo>
                        <a:pt x="50" y="3"/>
                      </a:lnTo>
                      <a:lnTo>
                        <a:pt x="42" y="3"/>
                      </a:lnTo>
                      <a:lnTo>
                        <a:pt x="27" y="0"/>
                      </a:lnTo>
                      <a:lnTo>
                        <a:pt x="16" y="0"/>
                      </a:lnTo>
                      <a:lnTo>
                        <a:pt x="8" y="3"/>
                      </a:lnTo>
                      <a:lnTo>
                        <a:pt x="3" y="5"/>
                      </a:lnTo>
                      <a:lnTo>
                        <a:pt x="0" y="11"/>
                      </a:lnTo>
                      <a:lnTo>
                        <a:pt x="3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34" name="Freeform 1189"/>
                <p:cNvSpPr>
                  <a:spLocks noChangeAspect="1"/>
                </p:cNvSpPr>
                <p:nvPr/>
              </p:nvSpPr>
              <p:spPr bwMode="auto">
                <a:xfrm>
                  <a:off x="5472" y="1919"/>
                  <a:ext cx="5" cy="19"/>
                </a:xfrm>
                <a:custGeom>
                  <a:avLst/>
                  <a:gdLst>
                    <a:gd name="T0" fmla="*/ 0 w 5"/>
                    <a:gd name="T1" fmla="*/ 19 h 19"/>
                    <a:gd name="T2" fmla="*/ 3 w 5"/>
                    <a:gd name="T3" fmla="*/ 13 h 19"/>
                    <a:gd name="T4" fmla="*/ 5 w 5"/>
                    <a:gd name="T5" fmla="*/ 0 h 19"/>
                    <a:gd name="T6" fmla="*/ 3 w 5"/>
                    <a:gd name="T7" fmla="*/ 5 h 19"/>
                    <a:gd name="T8" fmla="*/ 0 w 5"/>
                    <a:gd name="T9" fmla="*/ 19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9"/>
                    <a:gd name="T17" fmla="*/ 5 w 5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9">
                      <a:moveTo>
                        <a:pt x="0" y="19"/>
                      </a:moveTo>
                      <a:lnTo>
                        <a:pt x="3" y="13"/>
                      </a:lnTo>
                      <a:lnTo>
                        <a:pt x="5" y="0"/>
                      </a:lnTo>
                      <a:lnTo>
                        <a:pt x="3" y="5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35" name="Freeform 1190"/>
                <p:cNvSpPr>
                  <a:spLocks noChangeAspect="1"/>
                </p:cNvSpPr>
                <p:nvPr/>
              </p:nvSpPr>
              <p:spPr bwMode="auto">
                <a:xfrm>
                  <a:off x="5470" y="1919"/>
                  <a:ext cx="10" cy="19"/>
                </a:xfrm>
                <a:custGeom>
                  <a:avLst/>
                  <a:gdLst>
                    <a:gd name="T0" fmla="*/ 5 w 10"/>
                    <a:gd name="T1" fmla="*/ 0 h 19"/>
                    <a:gd name="T2" fmla="*/ 5 w 10"/>
                    <a:gd name="T3" fmla="*/ 0 h 19"/>
                    <a:gd name="T4" fmla="*/ 2 w 10"/>
                    <a:gd name="T5" fmla="*/ 11 h 19"/>
                    <a:gd name="T6" fmla="*/ 0 w 10"/>
                    <a:gd name="T7" fmla="*/ 19 h 19"/>
                    <a:gd name="T8" fmla="*/ 2 w 10"/>
                    <a:gd name="T9" fmla="*/ 19 h 19"/>
                    <a:gd name="T10" fmla="*/ 7 w 10"/>
                    <a:gd name="T11" fmla="*/ 13 h 19"/>
                    <a:gd name="T12" fmla="*/ 10 w 10"/>
                    <a:gd name="T13" fmla="*/ 0 h 19"/>
                    <a:gd name="T14" fmla="*/ 10 w 10"/>
                    <a:gd name="T15" fmla="*/ 0 h 19"/>
                    <a:gd name="T16" fmla="*/ 5 w 10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19"/>
                    <a:gd name="T29" fmla="*/ 10 w 10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19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2" y="11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7" y="13"/>
                      </a:lnTo>
                      <a:lnTo>
                        <a:pt x="1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36" name="Freeform 1191"/>
                <p:cNvSpPr>
                  <a:spLocks noChangeAspect="1"/>
                </p:cNvSpPr>
                <p:nvPr/>
              </p:nvSpPr>
              <p:spPr bwMode="auto">
                <a:xfrm>
                  <a:off x="5470" y="1919"/>
                  <a:ext cx="10" cy="21"/>
                </a:xfrm>
                <a:custGeom>
                  <a:avLst/>
                  <a:gdLst>
                    <a:gd name="T0" fmla="*/ 0 w 10"/>
                    <a:gd name="T1" fmla="*/ 19 h 21"/>
                    <a:gd name="T2" fmla="*/ 2 w 10"/>
                    <a:gd name="T3" fmla="*/ 21 h 21"/>
                    <a:gd name="T4" fmla="*/ 7 w 10"/>
                    <a:gd name="T5" fmla="*/ 5 h 21"/>
                    <a:gd name="T6" fmla="*/ 5 w 10"/>
                    <a:gd name="T7" fmla="*/ 0 h 21"/>
                    <a:gd name="T8" fmla="*/ 10 w 10"/>
                    <a:gd name="T9" fmla="*/ 0 h 21"/>
                    <a:gd name="T10" fmla="*/ 2 w 10"/>
                    <a:gd name="T11" fmla="*/ 5 h 21"/>
                    <a:gd name="T12" fmla="*/ 0 w 10"/>
                    <a:gd name="T13" fmla="*/ 16 h 21"/>
                    <a:gd name="T14" fmla="*/ 2 w 10"/>
                    <a:gd name="T15" fmla="*/ 19 h 21"/>
                    <a:gd name="T16" fmla="*/ 0 w 10"/>
                    <a:gd name="T17" fmla="*/ 19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21"/>
                    <a:gd name="T29" fmla="*/ 10 w 10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21">
                      <a:moveTo>
                        <a:pt x="0" y="19"/>
                      </a:moveTo>
                      <a:lnTo>
                        <a:pt x="2" y="21"/>
                      </a:lnTo>
                      <a:lnTo>
                        <a:pt x="7" y="5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6"/>
                      </a:lnTo>
                      <a:lnTo>
                        <a:pt x="2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37" name="Freeform 1192"/>
                <p:cNvSpPr>
                  <a:spLocks noChangeAspect="1"/>
                </p:cNvSpPr>
                <p:nvPr/>
              </p:nvSpPr>
              <p:spPr bwMode="auto">
                <a:xfrm>
                  <a:off x="5527" y="1906"/>
                  <a:ext cx="34" cy="11"/>
                </a:xfrm>
                <a:custGeom>
                  <a:avLst/>
                  <a:gdLst>
                    <a:gd name="T0" fmla="*/ 0 w 34"/>
                    <a:gd name="T1" fmla="*/ 3 h 11"/>
                    <a:gd name="T2" fmla="*/ 8 w 34"/>
                    <a:gd name="T3" fmla="*/ 0 h 11"/>
                    <a:gd name="T4" fmla="*/ 18 w 34"/>
                    <a:gd name="T5" fmla="*/ 0 h 11"/>
                    <a:gd name="T6" fmla="*/ 24 w 34"/>
                    <a:gd name="T7" fmla="*/ 5 h 11"/>
                    <a:gd name="T8" fmla="*/ 29 w 34"/>
                    <a:gd name="T9" fmla="*/ 11 h 11"/>
                    <a:gd name="T10" fmla="*/ 31 w 34"/>
                    <a:gd name="T11" fmla="*/ 8 h 11"/>
                    <a:gd name="T12" fmla="*/ 34 w 34"/>
                    <a:gd name="T13" fmla="*/ 5 h 11"/>
                    <a:gd name="T14" fmla="*/ 31 w 34"/>
                    <a:gd name="T15" fmla="*/ 5 h 11"/>
                    <a:gd name="T16" fmla="*/ 26 w 34"/>
                    <a:gd name="T17" fmla="*/ 3 h 11"/>
                    <a:gd name="T18" fmla="*/ 21 w 34"/>
                    <a:gd name="T19" fmla="*/ 0 h 11"/>
                    <a:gd name="T20" fmla="*/ 16 w 34"/>
                    <a:gd name="T21" fmla="*/ 0 h 11"/>
                    <a:gd name="T22" fmla="*/ 8 w 34"/>
                    <a:gd name="T23" fmla="*/ 0 h 11"/>
                    <a:gd name="T24" fmla="*/ 3 w 34"/>
                    <a:gd name="T25" fmla="*/ 3 h 11"/>
                    <a:gd name="T26" fmla="*/ 0 w 34"/>
                    <a:gd name="T27" fmla="*/ 3 h 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4"/>
                    <a:gd name="T43" fmla="*/ 0 h 11"/>
                    <a:gd name="T44" fmla="*/ 34 w 34"/>
                    <a:gd name="T45" fmla="*/ 11 h 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4" h="11">
                      <a:moveTo>
                        <a:pt x="0" y="3"/>
                      </a:moveTo>
                      <a:lnTo>
                        <a:pt x="8" y="0"/>
                      </a:lnTo>
                      <a:lnTo>
                        <a:pt x="18" y="0"/>
                      </a:lnTo>
                      <a:lnTo>
                        <a:pt x="24" y="5"/>
                      </a:lnTo>
                      <a:lnTo>
                        <a:pt x="29" y="11"/>
                      </a:lnTo>
                      <a:lnTo>
                        <a:pt x="31" y="8"/>
                      </a:lnTo>
                      <a:lnTo>
                        <a:pt x="34" y="5"/>
                      </a:lnTo>
                      <a:lnTo>
                        <a:pt x="31" y="5"/>
                      </a:lnTo>
                      <a:lnTo>
                        <a:pt x="26" y="3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38" name="Freeform 1193"/>
                <p:cNvSpPr>
                  <a:spLocks noChangeAspect="1"/>
                </p:cNvSpPr>
                <p:nvPr/>
              </p:nvSpPr>
              <p:spPr bwMode="auto">
                <a:xfrm>
                  <a:off x="5527" y="1904"/>
                  <a:ext cx="18" cy="7"/>
                </a:xfrm>
                <a:custGeom>
                  <a:avLst/>
                  <a:gdLst>
                    <a:gd name="T0" fmla="*/ 18 w 18"/>
                    <a:gd name="T1" fmla="*/ 0 h 7"/>
                    <a:gd name="T2" fmla="*/ 18 w 18"/>
                    <a:gd name="T3" fmla="*/ 0 h 7"/>
                    <a:gd name="T4" fmla="*/ 8 w 18"/>
                    <a:gd name="T5" fmla="*/ 2 h 7"/>
                    <a:gd name="T6" fmla="*/ 0 w 18"/>
                    <a:gd name="T7" fmla="*/ 5 h 7"/>
                    <a:gd name="T8" fmla="*/ 3 w 18"/>
                    <a:gd name="T9" fmla="*/ 7 h 7"/>
                    <a:gd name="T10" fmla="*/ 8 w 18"/>
                    <a:gd name="T11" fmla="*/ 5 h 7"/>
                    <a:gd name="T12" fmla="*/ 18 w 18"/>
                    <a:gd name="T13" fmla="*/ 5 h 7"/>
                    <a:gd name="T14" fmla="*/ 18 w 18"/>
                    <a:gd name="T15" fmla="*/ 5 h 7"/>
                    <a:gd name="T16" fmla="*/ 18 w 18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7"/>
                    <a:gd name="T29" fmla="*/ 18 w 1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7">
                      <a:moveTo>
                        <a:pt x="18" y="0"/>
                      </a:moveTo>
                      <a:lnTo>
                        <a:pt x="18" y="0"/>
                      </a:lnTo>
                      <a:lnTo>
                        <a:pt x="8" y="2"/>
                      </a:lnTo>
                      <a:lnTo>
                        <a:pt x="0" y="5"/>
                      </a:lnTo>
                      <a:lnTo>
                        <a:pt x="3" y="7"/>
                      </a:lnTo>
                      <a:lnTo>
                        <a:pt x="8" y="5"/>
                      </a:lnTo>
                      <a:lnTo>
                        <a:pt x="18" y="5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39" name="Freeform 1194"/>
                <p:cNvSpPr>
                  <a:spLocks noChangeAspect="1"/>
                </p:cNvSpPr>
                <p:nvPr/>
              </p:nvSpPr>
              <p:spPr bwMode="auto">
                <a:xfrm>
                  <a:off x="5545" y="1904"/>
                  <a:ext cx="11" cy="13"/>
                </a:xfrm>
                <a:custGeom>
                  <a:avLst/>
                  <a:gdLst>
                    <a:gd name="T0" fmla="*/ 11 w 11"/>
                    <a:gd name="T1" fmla="*/ 10 h 13"/>
                    <a:gd name="T2" fmla="*/ 11 w 11"/>
                    <a:gd name="T3" fmla="*/ 10 h 13"/>
                    <a:gd name="T4" fmla="*/ 8 w 11"/>
                    <a:gd name="T5" fmla="*/ 5 h 13"/>
                    <a:gd name="T6" fmla="*/ 0 w 11"/>
                    <a:gd name="T7" fmla="*/ 0 h 13"/>
                    <a:gd name="T8" fmla="*/ 0 w 11"/>
                    <a:gd name="T9" fmla="*/ 5 h 13"/>
                    <a:gd name="T10" fmla="*/ 6 w 11"/>
                    <a:gd name="T11" fmla="*/ 7 h 13"/>
                    <a:gd name="T12" fmla="*/ 8 w 11"/>
                    <a:gd name="T13" fmla="*/ 13 h 13"/>
                    <a:gd name="T14" fmla="*/ 8 w 11"/>
                    <a:gd name="T15" fmla="*/ 13 h 13"/>
                    <a:gd name="T16" fmla="*/ 11 w 11"/>
                    <a:gd name="T17" fmla="*/ 1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3"/>
                    <a:gd name="T29" fmla="*/ 11 w 11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3">
                      <a:moveTo>
                        <a:pt x="11" y="10"/>
                      </a:moveTo>
                      <a:lnTo>
                        <a:pt x="11" y="10"/>
                      </a:lnTo>
                      <a:lnTo>
                        <a:pt x="8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6" y="7"/>
                      </a:lnTo>
                      <a:lnTo>
                        <a:pt x="8" y="13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40" name="Freeform 1195"/>
                <p:cNvSpPr>
                  <a:spLocks noChangeAspect="1"/>
                </p:cNvSpPr>
                <p:nvPr/>
              </p:nvSpPr>
              <p:spPr bwMode="auto">
                <a:xfrm>
                  <a:off x="5553" y="1909"/>
                  <a:ext cx="8" cy="8"/>
                </a:xfrm>
                <a:custGeom>
                  <a:avLst/>
                  <a:gdLst>
                    <a:gd name="T0" fmla="*/ 8 w 8"/>
                    <a:gd name="T1" fmla="*/ 0 h 8"/>
                    <a:gd name="T2" fmla="*/ 8 w 8"/>
                    <a:gd name="T3" fmla="*/ 0 h 8"/>
                    <a:gd name="T4" fmla="*/ 3 w 8"/>
                    <a:gd name="T5" fmla="*/ 5 h 8"/>
                    <a:gd name="T6" fmla="*/ 3 w 8"/>
                    <a:gd name="T7" fmla="*/ 5 h 8"/>
                    <a:gd name="T8" fmla="*/ 0 w 8"/>
                    <a:gd name="T9" fmla="*/ 8 h 8"/>
                    <a:gd name="T10" fmla="*/ 5 w 8"/>
                    <a:gd name="T11" fmla="*/ 8 h 8"/>
                    <a:gd name="T12" fmla="*/ 8 w 8"/>
                    <a:gd name="T13" fmla="*/ 5 h 8"/>
                    <a:gd name="T14" fmla="*/ 8 w 8"/>
                    <a:gd name="T15" fmla="*/ 5 h 8"/>
                    <a:gd name="T16" fmla="*/ 8 w 8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8"/>
                    <a:gd name="T29" fmla="*/ 8 w 8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8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5"/>
                      </a:lnTo>
                      <a:lnTo>
                        <a:pt x="0" y="8"/>
                      </a:lnTo>
                      <a:lnTo>
                        <a:pt x="5" y="8"/>
                      </a:lnTo>
                      <a:lnTo>
                        <a:pt x="8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41" name="Freeform 1196"/>
                <p:cNvSpPr>
                  <a:spLocks noChangeAspect="1"/>
                </p:cNvSpPr>
                <p:nvPr/>
              </p:nvSpPr>
              <p:spPr bwMode="auto">
                <a:xfrm>
                  <a:off x="5551" y="1909"/>
                  <a:ext cx="10" cy="5"/>
                </a:xfrm>
                <a:custGeom>
                  <a:avLst/>
                  <a:gdLst>
                    <a:gd name="T0" fmla="*/ 0 w 10"/>
                    <a:gd name="T1" fmla="*/ 2 h 5"/>
                    <a:gd name="T2" fmla="*/ 0 w 10"/>
                    <a:gd name="T3" fmla="*/ 2 h 5"/>
                    <a:gd name="T4" fmla="*/ 7 w 10"/>
                    <a:gd name="T5" fmla="*/ 5 h 5"/>
                    <a:gd name="T6" fmla="*/ 10 w 10"/>
                    <a:gd name="T7" fmla="*/ 0 h 5"/>
                    <a:gd name="T8" fmla="*/ 10 w 10"/>
                    <a:gd name="T9" fmla="*/ 5 h 5"/>
                    <a:gd name="T10" fmla="*/ 10 w 10"/>
                    <a:gd name="T11" fmla="*/ 0 h 5"/>
                    <a:gd name="T12" fmla="*/ 2 w 10"/>
                    <a:gd name="T13" fmla="*/ 0 h 5"/>
                    <a:gd name="T14" fmla="*/ 2 w 10"/>
                    <a:gd name="T15" fmla="*/ 0 h 5"/>
                    <a:gd name="T16" fmla="*/ 0 w 10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42" name="Freeform 1197"/>
                <p:cNvSpPr>
                  <a:spLocks noChangeAspect="1"/>
                </p:cNvSpPr>
                <p:nvPr/>
              </p:nvSpPr>
              <p:spPr bwMode="auto">
                <a:xfrm>
                  <a:off x="5543" y="1904"/>
                  <a:ext cx="10" cy="7"/>
                </a:xfrm>
                <a:custGeom>
                  <a:avLst/>
                  <a:gdLst>
                    <a:gd name="T0" fmla="*/ 0 w 10"/>
                    <a:gd name="T1" fmla="*/ 2 h 7"/>
                    <a:gd name="T2" fmla="*/ 0 w 10"/>
                    <a:gd name="T3" fmla="*/ 2 h 7"/>
                    <a:gd name="T4" fmla="*/ 5 w 10"/>
                    <a:gd name="T5" fmla="*/ 2 h 7"/>
                    <a:gd name="T6" fmla="*/ 8 w 10"/>
                    <a:gd name="T7" fmla="*/ 7 h 7"/>
                    <a:gd name="T8" fmla="*/ 10 w 10"/>
                    <a:gd name="T9" fmla="*/ 5 h 7"/>
                    <a:gd name="T10" fmla="*/ 5 w 10"/>
                    <a:gd name="T11" fmla="*/ 0 h 7"/>
                    <a:gd name="T12" fmla="*/ 0 w 10"/>
                    <a:gd name="T13" fmla="*/ 0 h 7"/>
                    <a:gd name="T14" fmla="*/ 0 w 10"/>
                    <a:gd name="T15" fmla="*/ 0 h 7"/>
                    <a:gd name="T16" fmla="*/ 0 w 10"/>
                    <a:gd name="T17" fmla="*/ 2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7"/>
                    <a:gd name="T29" fmla="*/ 10 w 10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7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5" y="2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43" name="Freeform 1198"/>
                <p:cNvSpPr>
                  <a:spLocks noChangeAspect="1"/>
                </p:cNvSpPr>
                <p:nvPr/>
              </p:nvSpPr>
              <p:spPr bwMode="auto">
                <a:xfrm>
                  <a:off x="5530" y="1904"/>
                  <a:ext cx="13" cy="7"/>
                </a:xfrm>
                <a:custGeom>
                  <a:avLst/>
                  <a:gdLst>
                    <a:gd name="T0" fmla="*/ 0 w 13"/>
                    <a:gd name="T1" fmla="*/ 7 h 7"/>
                    <a:gd name="T2" fmla="*/ 0 w 13"/>
                    <a:gd name="T3" fmla="*/ 7 h 7"/>
                    <a:gd name="T4" fmla="*/ 5 w 13"/>
                    <a:gd name="T5" fmla="*/ 5 h 7"/>
                    <a:gd name="T6" fmla="*/ 13 w 13"/>
                    <a:gd name="T7" fmla="*/ 2 h 7"/>
                    <a:gd name="T8" fmla="*/ 13 w 13"/>
                    <a:gd name="T9" fmla="*/ 0 h 7"/>
                    <a:gd name="T10" fmla="*/ 5 w 13"/>
                    <a:gd name="T11" fmla="*/ 2 h 7"/>
                    <a:gd name="T12" fmla="*/ 0 w 13"/>
                    <a:gd name="T13" fmla="*/ 2 h 7"/>
                    <a:gd name="T14" fmla="*/ 0 w 13"/>
                    <a:gd name="T15" fmla="*/ 2 h 7"/>
                    <a:gd name="T16" fmla="*/ 0 w 13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7"/>
                    <a:gd name="T29" fmla="*/ 13 w 13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5" y="5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44" name="Freeform 1199"/>
                <p:cNvSpPr>
                  <a:spLocks noChangeAspect="1"/>
                </p:cNvSpPr>
                <p:nvPr/>
              </p:nvSpPr>
              <p:spPr bwMode="auto">
                <a:xfrm>
                  <a:off x="5527" y="1906"/>
                  <a:ext cx="3" cy="5"/>
                </a:xfrm>
                <a:custGeom>
                  <a:avLst/>
                  <a:gdLst>
                    <a:gd name="T0" fmla="*/ 0 w 3"/>
                    <a:gd name="T1" fmla="*/ 3 h 5"/>
                    <a:gd name="T2" fmla="*/ 0 w 3"/>
                    <a:gd name="T3" fmla="*/ 5 h 5"/>
                    <a:gd name="T4" fmla="*/ 3 w 3"/>
                    <a:gd name="T5" fmla="*/ 5 h 5"/>
                    <a:gd name="T6" fmla="*/ 3 w 3"/>
                    <a:gd name="T7" fmla="*/ 0 h 5"/>
                    <a:gd name="T8" fmla="*/ 0 w 3"/>
                    <a:gd name="T9" fmla="*/ 3 h 5"/>
                    <a:gd name="T10" fmla="*/ 0 w 3"/>
                    <a:gd name="T11" fmla="*/ 3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5"/>
                    <a:gd name="T20" fmla="*/ 3 w 3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5">
                      <a:moveTo>
                        <a:pt x="0" y="3"/>
                      </a:move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45" name="Freeform 1200"/>
                <p:cNvSpPr>
                  <a:spLocks noChangeAspect="1"/>
                </p:cNvSpPr>
                <p:nvPr/>
              </p:nvSpPr>
              <p:spPr bwMode="auto">
                <a:xfrm>
                  <a:off x="5561" y="1917"/>
                  <a:ext cx="24" cy="13"/>
                </a:xfrm>
                <a:custGeom>
                  <a:avLst/>
                  <a:gdLst>
                    <a:gd name="T0" fmla="*/ 0 w 24"/>
                    <a:gd name="T1" fmla="*/ 0 h 13"/>
                    <a:gd name="T2" fmla="*/ 0 w 24"/>
                    <a:gd name="T3" fmla="*/ 2 h 13"/>
                    <a:gd name="T4" fmla="*/ 5 w 24"/>
                    <a:gd name="T5" fmla="*/ 5 h 13"/>
                    <a:gd name="T6" fmla="*/ 16 w 24"/>
                    <a:gd name="T7" fmla="*/ 10 h 13"/>
                    <a:gd name="T8" fmla="*/ 24 w 24"/>
                    <a:gd name="T9" fmla="*/ 13 h 13"/>
                    <a:gd name="T10" fmla="*/ 13 w 24"/>
                    <a:gd name="T11" fmla="*/ 7 h 13"/>
                    <a:gd name="T12" fmla="*/ 0 w 24"/>
                    <a:gd name="T13" fmla="*/ 0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"/>
                    <a:gd name="T22" fmla="*/ 0 h 13"/>
                    <a:gd name="T23" fmla="*/ 24 w 24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" h="1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16" y="10"/>
                      </a:lnTo>
                      <a:lnTo>
                        <a:pt x="24" y="13"/>
                      </a:lnTo>
                      <a:lnTo>
                        <a:pt x="13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46" name="Freeform 1201"/>
                <p:cNvSpPr>
                  <a:spLocks noChangeAspect="1"/>
                </p:cNvSpPr>
                <p:nvPr/>
              </p:nvSpPr>
              <p:spPr bwMode="auto">
                <a:xfrm>
                  <a:off x="5558" y="1917"/>
                  <a:ext cx="8" cy="7"/>
                </a:xfrm>
                <a:custGeom>
                  <a:avLst/>
                  <a:gdLst>
                    <a:gd name="T0" fmla="*/ 8 w 8"/>
                    <a:gd name="T1" fmla="*/ 5 h 7"/>
                    <a:gd name="T2" fmla="*/ 8 w 8"/>
                    <a:gd name="T3" fmla="*/ 5 h 7"/>
                    <a:gd name="T4" fmla="*/ 6 w 8"/>
                    <a:gd name="T5" fmla="*/ 2 h 7"/>
                    <a:gd name="T6" fmla="*/ 6 w 8"/>
                    <a:gd name="T7" fmla="*/ 0 h 7"/>
                    <a:gd name="T8" fmla="*/ 0 w 8"/>
                    <a:gd name="T9" fmla="*/ 0 h 7"/>
                    <a:gd name="T10" fmla="*/ 3 w 8"/>
                    <a:gd name="T11" fmla="*/ 5 h 7"/>
                    <a:gd name="T12" fmla="*/ 6 w 8"/>
                    <a:gd name="T13" fmla="*/ 7 h 7"/>
                    <a:gd name="T14" fmla="*/ 6 w 8"/>
                    <a:gd name="T15" fmla="*/ 7 h 7"/>
                    <a:gd name="T16" fmla="*/ 8 w 8"/>
                    <a:gd name="T17" fmla="*/ 5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7"/>
                    <a:gd name="T29" fmla="*/ 8 w 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7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6" y="7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47" name="Freeform 1202"/>
                <p:cNvSpPr>
                  <a:spLocks noChangeAspect="1"/>
                </p:cNvSpPr>
                <p:nvPr/>
              </p:nvSpPr>
              <p:spPr bwMode="auto">
                <a:xfrm>
                  <a:off x="5564" y="1922"/>
                  <a:ext cx="21" cy="10"/>
                </a:xfrm>
                <a:custGeom>
                  <a:avLst/>
                  <a:gdLst>
                    <a:gd name="T0" fmla="*/ 21 w 21"/>
                    <a:gd name="T1" fmla="*/ 5 h 10"/>
                    <a:gd name="T2" fmla="*/ 21 w 21"/>
                    <a:gd name="T3" fmla="*/ 5 h 10"/>
                    <a:gd name="T4" fmla="*/ 13 w 21"/>
                    <a:gd name="T5" fmla="*/ 2 h 10"/>
                    <a:gd name="T6" fmla="*/ 2 w 21"/>
                    <a:gd name="T7" fmla="*/ 0 h 10"/>
                    <a:gd name="T8" fmla="*/ 0 w 21"/>
                    <a:gd name="T9" fmla="*/ 2 h 10"/>
                    <a:gd name="T10" fmla="*/ 10 w 21"/>
                    <a:gd name="T11" fmla="*/ 8 h 10"/>
                    <a:gd name="T12" fmla="*/ 21 w 21"/>
                    <a:gd name="T13" fmla="*/ 10 h 10"/>
                    <a:gd name="T14" fmla="*/ 21 w 21"/>
                    <a:gd name="T15" fmla="*/ 10 h 10"/>
                    <a:gd name="T16" fmla="*/ 21 w 21"/>
                    <a:gd name="T17" fmla="*/ 5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"/>
                    <a:gd name="T28" fmla="*/ 0 h 10"/>
                    <a:gd name="T29" fmla="*/ 21 w 21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" h="10">
                      <a:moveTo>
                        <a:pt x="21" y="5"/>
                      </a:moveTo>
                      <a:lnTo>
                        <a:pt x="21" y="5"/>
                      </a:lnTo>
                      <a:lnTo>
                        <a:pt x="13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10" y="8"/>
                      </a:lnTo>
                      <a:lnTo>
                        <a:pt x="21" y="10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48" name="Freeform 1203"/>
                <p:cNvSpPr>
                  <a:spLocks noChangeAspect="1"/>
                </p:cNvSpPr>
                <p:nvPr/>
              </p:nvSpPr>
              <p:spPr bwMode="auto">
                <a:xfrm>
                  <a:off x="5558" y="1917"/>
                  <a:ext cx="27" cy="15"/>
                </a:xfrm>
                <a:custGeom>
                  <a:avLst/>
                  <a:gdLst>
                    <a:gd name="T0" fmla="*/ 6 w 27"/>
                    <a:gd name="T1" fmla="*/ 0 h 15"/>
                    <a:gd name="T2" fmla="*/ 0 w 27"/>
                    <a:gd name="T3" fmla="*/ 0 h 15"/>
                    <a:gd name="T4" fmla="*/ 16 w 27"/>
                    <a:gd name="T5" fmla="*/ 10 h 15"/>
                    <a:gd name="T6" fmla="*/ 27 w 27"/>
                    <a:gd name="T7" fmla="*/ 10 h 15"/>
                    <a:gd name="T8" fmla="*/ 27 w 27"/>
                    <a:gd name="T9" fmla="*/ 15 h 15"/>
                    <a:gd name="T10" fmla="*/ 19 w 27"/>
                    <a:gd name="T11" fmla="*/ 7 h 15"/>
                    <a:gd name="T12" fmla="*/ 6 w 27"/>
                    <a:gd name="T13" fmla="*/ 0 h 15"/>
                    <a:gd name="T14" fmla="*/ 0 w 27"/>
                    <a:gd name="T15" fmla="*/ 0 h 15"/>
                    <a:gd name="T16" fmla="*/ 6 w 27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"/>
                    <a:gd name="T28" fmla="*/ 0 h 15"/>
                    <a:gd name="T29" fmla="*/ 27 w 27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" h="15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16" y="10"/>
                      </a:lnTo>
                      <a:lnTo>
                        <a:pt x="27" y="10"/>
                      </a:lnTo>
                      <a:lnTo>
                        <a:pt x="27" y="15"/>
                      </a:lnTo>
                      <a:lnTo>
                        <a:pt x="19" y="7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49" name="Freeform 1204"/>
                <p:cNvSpPr>
                  <a:spLocks noChangeAspect="1"/>
                </p:cNvSpPr>
                <p:nvPr/>
              </p:nvSpPr>
              <p:spPr bwMode="auto">
                <a:xfrm>
                  <a:off x="5548" y="1888"/>
                  <a:ext cx="8" cy="16"/>
                </a:xfrm>
                <a:custGeom>
                  <a:avLst/>
                  <a:gdLst>
                    <a:gd name="T0" fmla="*/ 8 w 8"/>
                    <a:gd name="T1" fmla="*/ 16 h 16"/>
                    <a:gd name="T2" fmla="*/ 8 w 8"/>
                    <a:gd name="T3" fmla="*/ 10 h 16"/>
                    <a:gd name="T4" fmla="*/ 5 w 8"/>
                    <a:gd name="T5" fmla="*/ 5 h 16"/>
                    <a:gd name="T6" fmla="*/ 0 w 8"/>
                    <a:gd name="T7" fmla="*/ 0 h 16"/>
                    <a:gd name="T8" fmla="*/ 0 w 8"/>
                    <a:gd name="T9" fmla="*/ 0 h 16"/>
                    <a:gd name="T10" fmla="*/ 3 w 8"/>
                    <a:gd name="T11" fmla="*/ 5 h 16"/>
                    <a:gd name="T12" fmla="*/ 8 w 8"/>
                    <a:gd name="T13" fmla="*/ 16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16"/>
                    <a:gd name="T23" fmla="*/ 8 w 8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16">
                      <a:moveTo>
                        <a:pt x="8" y="16"/>
                      </a:moveTo>
                      <a:lnTo>
                        <a:pt x="8" y="10"/>
                      </a:lnTo>
                      <a:lnTo>
                        <a:pt x="5" y="5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50" name="Freeform 1205"/>
                <p:cNvSpPr>
                  <a:spLocks noChangeAspect="1"/>
                </p:cNvSpPr>
                <p:nvPr/>
              </p:nvSpPr>
              <p:spPr bwMode="auto">
                <a:xfrm>
                  <a:off x="5553" y="1891"/>
                  <a:ext cx="5" cy="13"/>
                </a:xfrm>
                <a:custGeom>
                  <a:avLst/>
                  <a:gdLst>
                    <a:gd name="T0" fmla="*/ 0 w 5"/>
                    <a:gd name="T1" fmla="*/ 2 h 13"/>
                    <a:gd name="T2" fmla="*/ 0 w 5"/>
                    <a:gd name="T3" fmla="*/ 2 h 13"/>
                    <a:gd name="T4" fmla="*/ 3 w 5"/>
                    <a:gd name="T5" fmla="*/ 7 h 13"/>
                    <a:gd name="T6" fmla="*/ 3 w 5"/>
                    <a:gd name="T7" fmla="*/ 13 h 13"/>
                    <a:gd name="T8" fmla="*/ 5 w 5"/>
                    <a:gd name="T9" fmla="*/ 13 h 13"/>
                    <a:gd name="T10" fmla="*/ 5 w 5"/>
                    <a:gd name="T11" fmla="*/ 7 h 13"/>
                    <a:gd name="T12" fmla="*/ 3 w 5"/>
                    <a:gd name="T13" fmla="*/ 0 h 13"/>
                    <a:gd name="T14" fmla="*/ 3 w 5"/>
                    <a:gd name="T15" fmla="*/ 0 h 13"/>
                    <a:gd name="T16" fmla="*/ 0 w 5"/>
                    <a:gd name="T17" fmla="*/ 2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3"/>
                    <a:gd name="T29" fmla="*/ 5 w 5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3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3" y="7"/>
                      </a:lnTo>
                      <a:lnTo>
                        <a:pt x="3" y="13"/>
                      </a:lnTo>
                      <a:lnTo>
                        <a:pt x="5" y="13"/>
                      </a:lnTo>
                      <a:lnTo>
                        <a:pt x="5" y="7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51" name="Freeform 1206"/>
                <p:cNvSpPr>
                  <a:spLocks noChangeAspect="1"/>
                </p:cNvSpPr>
                <p:nvPr/>
              </p:nvSpPr>
              <p:spPr bwMode="auto">
                <a:xfrm>
                  <a:off x="5545" y="1885"/>
                  <a:ext cx="11" cy="8"/>
                </a:xfrm>
                <a:custGeom>
                  <a:avLst/>
                  <a:gdLst>
                    <a:gd name="T0" fmla="*/ 3 w 11"/>
                    <a:gd name="T1" fmla="*/ 0 h 8"/>
                    <a:gd name="T2" fmla="*/ 0 w 11"/>
                    <a:gd name="T3" fmla="*/ 6 h 8"/>
                    <a:gd name="T4" fmla="*/ 3 w 11"/>
                    <a:gd name="T5" fmla="*/ 6 h 8"/>
                    <a:gd name="T6" fmla="*/ 8 w 11"/>
                    <a:gd name="T7" fmla="*/ 8 h 8"/>
                    <a:gd name="T8" fmla="*/ 11 w 11"/>
                    <a:gd name="T9" fmla="*/ 6 h 8"/>
                    <a:gd name="T10" fmla="*/ 6 w 11"/>
                    <a:gd name="T11" fmla="*/ 3 h 8"/>
                    <a:gd name="T12" fmla="*/ 3 w 11"/>
                    <a:gd name="T13" fmla="*/ 0 h 8"/>
                    <a:gd name="T14" fmla="*/ 0 w 11"/>
                    <a:gd name="T15" fmla="*/ 3 h 8"/>
                    <a:gd name="T16" fmla="*/ 3 w 11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8"/>
                    <a:gd name="T29" fmla="*/ 11 w 11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8">
                      <a:moveTo>
                        <a:pt x="3" y="0"/>
                      </a:move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8" y="8"/>
                      </a:lnTo>
                      <a:lnTo>
                        <a:pt x="11" y="6"/>
                      </a:ln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52" name="Freeform 1207"/>
                <p:cNvSpPr>
                  <a:spLocks noChangeAspect="1"/>
                </p:cNvSpPr>
                <p:nvPr/>
              </p:nvSpPr>
              <p:spPr bwMode="auto">
                <a:xfrm>
                  <a:off x="5545" y="1885"/>
                  <a:ext cx="13" cy="19"/>
                </a:xfrm>
                <a:custGeom>
                  <a:avLst/>
                  <a:gdLst>
                    <a:gd name="T0" fmla="*/ 11 w 13"/>
                    <a:gd name="T1" fmla="*/ 19 h 19"/>
                    <a:gd name="T2" fmla="*/ 13 w 13"/>
                    <a:gd name="T3" fmla="*/ 19 h 19"/>
                    <a:gd name="T4" fmla="*/ 8 w 13"/>
                    <a:gd name="T5" fmla="*/ 6 h 19"/>
                    <a:gd name="T6" fmla="*/ 3 w 13"/>
                    <a:gd name="T7" fmla="*/ 0 h 19"/>
                    <a:gd name="T8" fmla="*/ 0 w 13"/>
                    <a:gd name="T9" fmla="*/ 3 h 19"/>
                    <a:gd name="T10" fmla="*/ 6 w 13"/>
                    <a:gd name="T11" fmla="*/ 8 h 19"/>
                    <a:gd name="T12" fmla="*/ 11 w 13"/>
                    <a:gd name="T13" fmla="*/ 19 h 19"/>
                    <a:gd name="T14" fmla="*/ 13 w 13"/>
                    <a:gd name="T15" fmla="*/ 19 h 19"/>
                    <a:gd name="T16" fmla="*/ 11 w 13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9"/>
                    <a:gd name="T29" fmla="*/ 13 w 13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9">
                      <a:moveTo>
                        <a:pt x="11" y="19"/>
                      </a:moveTo>
                      <a:lnTo>
                        <a:pt x="13" y="19"/>
                      </a:lnTo>
                      <a:lnTo>
                        <a:pt x="8" y="6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6" y="8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1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53" name="Freeform 1208"/>
                <p:cNvSpPr>
                  <a:spLocks noChangeAspect="1"/>
                </p:cNvSpPr>
                <p:nvPr/>
              </p:nvSpPr>
              <p:spPr bwMode="auto">
                <a:xfrm>
                  <a:off x="5556" y="1864"/>
                  <a:ext cx="10" cy="21"/>
                </a:xfrm>
                <a:custGeom>
                  <a:avLst/>
                  <a:gdLst>
                    <a:gd name="T0" fmla="*/ 0 w 10"/>
                    <a:gd name="T1" fmla="*/ 21 h 21"/>
                    <a:gd name="T2" fmla="*/ 0 w 10"/>
                    <a:gd name="T3" fmla="*/ 21 h 21"/>
                    <a:gd name="T4" fmla="*/ 5 w 10"/>
                    <a:gd name="T5" fmla="*/ 19 h 21"/>
                    <a:gd name="T6" fmla="*/ 8 w 10"/>
                    <a:gd name="T7" fmla="*/ 19 h 21"/>
                    <a:gd name="T8" fmla="*/ 10 w 10"/>
                    <a:gd name="T9" fmla="*/ 13 h 21"/>
                    <a:gd name="T10" fmla="*/ 10 w 10"/>
                    <a:gd name="T11" fmla="*/ 11 h 21"/>
                    <a:gd name="T12" fmla="*/ 10 w 10"/>
                    <a:gd name="T13" fmla="*/ 6 h 21"/>
                    <a:gd name="T14" fmla="*/ 5 w 10"/>
                    <a:gd name="T15" fmla="*/ 3 h 21"/>
                    <a:gd name="T16" fmla="*/ 2 w 10"/>
                    <a:gd name="T17" fmla="*/ 0 h 21"/>
                    <a:gd name="T18" fmla="*/ 2 w 10"/>
                    <a:gd name="T19" fmla="*/ 3 h 21"/>
                    <a:gd name="T20" fmla="*/ 2 w 10"/>
                    <a:gd name="T21" fmla="*/ 16 h 21"/>
                    <a:gd name="T22" fmla="*/ 0 w 10"/>
                    <a:gd name="T23" fmla="*/ 21 h 21"/>
                    <a:gd name="T24" fmla="*/ 0 w 10"/>
                    <a:gd name="T25" fmla="*/ 21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21"/>
                    <a:gd name="T41" fmla="*/ 10 w 10"/>
                    <a:gd name="T42" fmla="*/ 21 h 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21">
                      <a:moveTo>
                        <a:pt x="0" y="21"/>
                      </a:moveTo>
                      <a:lnTo>
                        <a:pt x="0" y="21"/>
                      </a:lnTo>
                      <a:lnTo>
                        <a:pt x="5" y="19"/>
                      </a:lnTo>
                      <a:lnTo>
                        <a:pt x="8" y="19"/>
                      </a:lnTo>
                      <a:lnTo>
                        <a:pt x="10" y="13"/>
                      </a:lnTo>
                      <a:lnTo>
                        <a:pt x="10" y="11"/>
                      </a:lnTo>
                      <a:lnTo>
                        <a:pt x="10" y="6"/>
                      </a:lnTo>
                      <a:lnTo>
                        <a:pt x="5" y="3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2" y="16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54" name="Freeform 1209"/>
                <p:cNvSpPr>
                  <a:spLocks noChangeAspect="1"/>
                </p:cNvSpPr>
                <p:nvPr/>
              </p:nvSpPr>
              <p:spPr bwMode="auto">
                <a:xfrm>
                  <a:off x="5553" y="1880"/>
                  <a:ext cx="8" cy="5"/>
                </a:xfrm>
                <a:custGeom>
                  <a:avLst/>
                  <a:gdLst>
                    <a:gd name="T0" fmla="*/ 8 w 8"/>
                    <a:gd name="T1" fmla="*/ 0 h 5"/>
                    <a:gd name="T2" fmla="*/ 8 w 8"/>
                    <a:gd name="T3" fmla="*/ 0 h 5"/>
                    <a:gd name="T4" fmla="*/ 3 w 8"/>
                    <a:gd name="T5" fmla="*/ 3 h 5"/>
                    <a:gd name="T6" fmla="*/ 0 w 8"/>
                    <a:gd name="T7" fmla="*/ 5 h 5"/>
                    <a:gd name="T8" fmla="*/ 5 w 8"/>
                    <a:gd name="T9" fmla="*/ 5 h 5"/>
                    <a:gd name="T10" fmla="*/ 5 w 8"/>
                    <a:gd name="T11" fmla="*/ 5 h 5"/>
                    <a:gd name="T12" fmla="*/ 8 w 8"/>
                    <a:gd name="T13" fmla="*/ 5 h 5"/>
                    <a:gd name="T14" fmla="*/ 8 w 8"/>
                    <a:gd name="T15" fmla="*/ 5 h 5"/>
                    <a:gd name="T16" fmla="*/ 8 w 8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8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55" name="Freeform 1210"/>
                <p:cNvSpPr>
                  <a:spLocks noChangeAspect="1"/>
                </p:cNvSpPr>
                <p:nvPr/>
              </p:nvSpPr>
              <p:spPr bwMode="auto">
                <a:xfrm>
                  <a:off x="5561" y="1870"/>
                  <a:ext cx="8" cy="15"/>
                </a:xfrm>
                <a:custGeom>
                  <a:avLst/>
                  <a:gdLst>
                    <a:gd name="T0" fmla="*/ 3 w 8"/>
                    <a:gd name="T1" fmla="*/ 2 h 15"/>
                    <a:gd name="T2" fmla="*/ 3 w 8"/>
                    <a:gd name="T3" fmla="*/ 2 h 15"/>
                    <a:gd name="T4" fmla="*/ 3 w 8"/>
                    <a:gd name="T5" fmla="*/ 5 h 15"/>
                    <a:gd name="T6" fmla="*/ 3 w 8"/>
                    <a:gd name="T7" fmla="*/ 7 h 15"/>
                    <a:gd name="T8" fmla="*/ 0 w 8"/>
                    <a:gd name="T9" fmla="*/ 10 h 15"/>
                    <a:gd name="T10" fmla="*/ 0 w 8"/>
                    <a:gd name="T11" fmla="*/ 10 h 15"/>
                    <a:gd name="T12" fmla="*/ 0 w 8"/>
                    <a:gd name="T13" fmla="*/ 15 h 15"/>
                    <a:gd name="T14" fmla="*/ 5 w 8"/>
                    <a:gd name="T15" fmla="*/ 13 h 15"/>
                    <a:gd name="T16" fmla="*/ 5 w 8"/>
                    <a:gd name="T17" fmla="*/ 7 h 15"/>
                    <a:gd name="T18" fmla="*/ 8 w 8"/>
                    <a:gd name="T19" fmla="*/ 5 h 15"/>
                    <a:gd name="T20" fmla="*/ 5 w 8"/>
                    <a:gd name="T21" fmla="*/ 0 h 15"/>
                    <a:gd name="T22" fmla="*/ 5 w 8"/>
                    <a:gd name="T23" fmla="*/ 0 h 15"/>
                    <a:gd name="T24" fmla="*/ 3 w 8"/>
                    <a:gd name="T25" fmla="*/ 2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"/>
                    <a:gd name="T40" fmla="*/ 0 h 15"/>
                    <a:gd name="T41" fmla="*/ 8 w 8"/>
                    <a:gd name="T42" fmla="*/ 15 h 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" h="15">
                      <a:moveTo>
                        <a:pt x="3" y="2"/>
                      </a:moveTo>
                      <a:lnTo>
                        <a:pt x="3" y="2"/>
                      </a:lnTo>
                      <a:lnTo>
                        <a:pt x="3" y="5"/>
                      </a:lnTo>
                      <a:lnTo>
                        <a:pt x="3" y="7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5" y="13"/>
                      </a:lnTo>
                      <a:lnTo>
                        <a:pt x="5" y="7"/>
                      </a:lnTo>
                      <a:lnTo>
                        <a:pt x="8" y="5"/>
                      </a:lnTo>
                      <a:lnTo>
                        <a:pt x="5" y="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56" name="Freeform 1211"/>
                <p:cNvSpPr>
                  <a:spLocks noChangeAspect="1"/>
                </p:cNvSpPr>
                <p:nvPr/>
              </p:nvSpPr>
              <p:spPr bwMode="auto">
                <a:xfrm>
                  <a:off x="5556" y="1862"/>
                  <a:ext cx="10" cy="10"/>
                </a:xfrm>
                <a:custGeom>
                  <a:avLst/>
                  <a:gdLst>
                    <a:gd name="T0" fmla="*/ 0 w 10"/>
                    <a:gd name="T1" fmla="*/ 2 h 10"/>
                    <a:gd name="T2" fmla="*/ 0 w 10"/>
                    <a:gd name="T3" fmla="*/ 2 h 10"/>
                    <a:gd name="T4" fmla="*/ 5 w 10"/>
                    <a:gd name="T5" fmla="*/ 5 h 10"/>
                    <a:gd name="T6" fmla="*/ 8 w 10"/>
                    <a:gd name="T7" fmla="*/ 10 h 10"/>
                    <a:gd name="T8" fmla="*/ 10 w 10"/>
                    <a:gd name="T9" fmla="*/ 8 h 10"/>
                    <a:gd name="T10" fmla="*/ 8 w 10"/>
                    <a:gd name="T11" fmla="*/ 2 h 10"/>
                    <a:gd name="T12" fmla="*/ 2 w 10"/>
                    <a:gd name="T13" fmla="*/ 0 h 10"/>
                    <a:gd name="T14" fmla="*/ 2 w 10"/>
                    <a:gd name="T15" fmla="*/ 0 h 10"/>
                    <a:gd name="T16" fmla="*/ 0 w 10"/>
                    <a:gd name="T17" fmla="*/ 2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10"/>
                    <a:gd name="T29" fmla="*/ 10 w 10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1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8" y="10"/>
                      </a:lnTo>
                      <a:lnTo>
                        <a:pt x="10" y="8"/>
                      </a:lnTo>
                      <a:lnTo>
                        <a:pt x="8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57" name="Freeform 1212"/>
                <p:cNvSpPr>
                  <a:spLocks noChangeAspect="1"/>
                </p:cNvSpPr>
                <p:nvPr/>
              </p:nvSpPr>
              <p:spPr bwMode="auto">
                <a:xfrm>
                  <a:off x="5556" y="1862"/>
                  <a:ext cx="5" cy="18"/>
                </a:xfrm>
                <a:custGeom>
                  <a:avLst/>
                  <a:gdLst>
                    <a:gd name="T0" fmla="*/ 5 w 5"/>
                    <a:gd name="T1" fmla="*/ 18 h 18"/>
                    <a:gd name="T2" fmla="*/ 5 w 5"/>
                    <a:gd name="T3" fmla="*/ 18 h 18"/>
                    <a:gd name="T4" fmla="*/ 5 w 5"/>
                    <a:gd name="T5" fmla="*/ 5 h 18"/>
                    <a:gd name="T6" fmla="*/ 0 w 5"/>
                    <a:gd name="T7" fmla="*/ 2 h 18"/>
                    <a:gd name="T8" fmla="*/ 2 w 5"/>
                    <a:gd name="T9" fmla="*/ 0 h 18"/>
                    <a:gd name="T10" fmla="*/ 2 w 5"/>
                    <a:gd name="T11" fmla="*/ 5 h 18"/>
                    <a:gd name="T12" fmla="*/ 2 w 5"/>
                    <a:gd name="T13" fmla="*/ 15 h 18"/>
                    <a:gd name="T14" fmla="*/ 2 w 5"/>
                    <a:gd name="T15" fmla="*/ 15 h 18"/>
                    <a:gd name="T16" fmla="*/ 5 w 5"/>
                    <a:gd name="T17" fmla="*/ 18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8"/>
                    <a:gd name="T29" fmla="*/ 5 w 5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8">
                      <a:moveTo>
                        <a:pt x="5" y="18"/>
                      </a:moveTo>
                      <a:lnTo>
                        <a:pt x="5" y="18"/>
                      </a:lnTo>
                      <a:lnTo>
                        <a:pt x="5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5"/>
                      </a:lnTo>
                      <a:lnTo>
                        <a:pt x="2" y="15"/>
                      </a:lnTo>
                      <a:lnTo>
                        <a:pt x="5" y="1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58" name="Freeform 1213"/>
                <p:cNvSpPr>
                  <a:spLocks noChangeAspect="1"/>
                </p:cNvSpPr>
                <p:nvPr/>
              </p:nvSpPr>
              <p:spPr bwMode="auto">
                <a:xfrm>
                  <a:off x="5553" y="1877"/>
                  <a:ext cx="8" cy="11"/>
                </a:xfrm>
                <a:custGeom>
                  <a:avLst/>
                  <a:gdLst>
                    <a:gd name="T0" fmla="*/ 0 w 8"/>
                    <a:gd name="T1" fmla="*/ 8 h 11"/>
                    <a:gd name="T2" fmla="*/ 3 w 8"/>
                    <a:gd name="T3" fmla="*/ 8 h 11"/>
                    <a:gd name="T4" fmla="*/ 5 w 8"/>
                    <a:gd name="T5" fmla="*/ 11 h 11"/>
                    <a:gd name="T6" fmla="*/ 8 w 8"/>
                    <a:gd name="T7" fmla="*/ 3 h 11"/>
                    <a:gd name="T8" fmla="*/ 5 w 8"/>
                    <a:gd name="T9" fmla="*/ 0 h 11"/>
                    <a:gd name="T10" fmla="*/ 0 w 8"/>
                    <a:gd name="T11" fmla="*/ 8 h 11"/>
                    <a:gd name="T12" fmla="*/ 5 w 8"/>
                    <a:gd name="T13" fmla="*/ 11 h 11"/>
                    <a:gd name="T14" fmla="*/ 5 w 8"/>
                    <a:gd name="T15" fmla="*/ 8 h 11"/>
                    <a:gd name="T16" fmla="*/ 5 w 8"/>
                    <a:gd name="T17" fmla="*/ 11 h 11"/>
                    <a:gd name="T18" fmla="*/ 5 w 8"/>
                    <a:gd name="T19" fmla="*/ 11 h 11"/>
                    <a:gd name="T20" fmla="*/ 5 w 8"/>
                    <a:gd name="T21" fmla="*/ 8 h 11"/>
                    <a:gd name="T22" fmla="*/ 0 w 8"/>
                    <a:gd name="T23" fmla="*/ 8 h 1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11"/>
                    <a:gd name="T38" fmla="*/ 8 w 8"/>
                    <a:gd name="T39" fmla="*/ 11 h 1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11">
                      <a:moveTo>
                        <a:pt x="0" y="8"/>
                      </a:moveTo>
                      <a:lnTo>
                        <a:pt x="3" y="8"/>
                      </a:lnTo>
                      <a:lnTo>
                        <a:pt x="5" y="11"/>
                      </a:lnTo>
                      <a:lnTo>
                        <a:pt x="8" y="3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5" y="11"/>
                      </a:lnTo>
                      <a:lnTo>
                        <a:pt x="5" y="8"/>
                      </a:lnTo>
                      <a:lnTo>
                        <a:pt x="5" y="11"/>
                      </a:lnTo>
                      <a:lnTo>
                        <a:pt x="5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59" name="Freeform 1214"/>
                <p:cNvSpPr>
                  <a:spLocks noChangeAspect="1"/>
                </p:cNvSpPr>
                <p:nvPr/>
              </p:nvSpPr>
              <p:spPr bwMode="auto">
                <a:xfrm>
                  <a:off x="5459" y="1943"/>
                  <a:ext cx="16" cy="13"/>
                </a:xfrm>
                <a:custGeom>
                  <a:avLst/>
                  <a:gdLst>
                    <a:gd name="T0" fmla="*/ 11 w 16"/>
                    <a:gd name="T1" fmla="*/ 0 h 13"/>
                    <a:gd name="T2" fmla="*/ 13 w 16"/>
                    <a:gd name="T3" fmla="*/ 0 h 13"/>
                    <a:gd name="T4" fmla="*/ 16 w 16"/>
                    <a:gd name="T5" fmla="*/ 2 h 13"/>
                    <a:gd name="T6" fmla="*/ 3 w 16"/>
                    <a:gd name="T7" fmla="*/ 10 h 13"/>
                    <a:gd name="T8" fmla="*/ 0 w 16"/>
                    <a:gd name="T9" fmla="*/ 13 h 13"/>
                    <a:gd name="T10" fmla="*/ 3 w 16"/>
                    <a:gd name="T11" fmla="*/ 8 h 13"/>
                    <a:gd name="T12" fmla="*/ 11 w 16"/>
                    <a:gd name="T13" fmla="*/ 0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13"/>
                    <a:gd name="T23" fmla="*/ 16 w 16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13">
                      <a:moveTo>
                        <a:pt x="11" y="0"/>
                      </a:moveTo>
                      <a:lnTo>
                        <a:pt x="13" y="0"/>
                      </a:lnTo>
                      <a:lnTo>
                        <a:pt x="16" y="2"/>
                      </a:lnTo>
                      <a:lnTo>
                        <a:pt x="3" y="10"/>
                      </a:lnTo>
                      <a:lnTo>
                        <a:pt x="0" y="13"/>
                      </a:lnTo>
                      <a:lnTo>
                        <a:pt x="3" y="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60" name="Freeform 1215"/>
                <p:cNvSpPr>
                  <a:spLocks noChangeAspect="1"/>
                </p:cNvSpPr>
                <p:nvPr/>
              </p:nvSpPr>
              <p:spPr bwMode="auto">
                <a:xfrm>
                  <a:off x="5470" y="1940"/>
                  <a:ext cx="5" cy="8"/>
                </a:xfrm>
                <a:custGeom>
                  <a:avLst/>
                  <a:gdLst>
                    <a:gd name="T0" fmla="*/ 2 w 5"/>
                    <a:gd name="T1" fmla="*/ 8 h 8"/>
                    <a:gd name="T2" fmla="*/ 2 w 5"/>
                    <a:gd name="T3" fmla="*/ 8 h 8"/>
                    <a:gd name="T4" fmla="*/ 5 w 5"/>
                    <a:gd name="T5" fmla="*/ 3 h 8"/>
                    <a:gd name="T6" fmla="*/ 2 w 5"/>
                    <a:gd name="T7" fmla="*/ 0 h 8"/>
                    <a:gd name="T8" fmla="*/ 0 w 5"/>
                    <a:gd name="T9" fmla="*/ 3 h 8"/>
                    <a:gd name="T10" fmla="*/ 2 w 5"/>
                    <a:gd name="T11" fmla="*/ 5 h 8"/>
                    <a:gd name="T12" fmla="*/ 5 w 5"/>
                    <a:gd name="T13" fmla="*/ 3 h 8"/>
                    <a:gd name="T14" fmla="*/ 5 w 5"/>
                    <a:gd name="T15" fmla="*/ 3 h 8"/>
                    <a:gd name="T16" fmla="*/ 2 w 5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8"/>
                    <a:gd name="T29" fmla="*/ 5 w 5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8">
                      <a:moveTo>
                        <a:pt x="2" y="8"/>
                      </a:moveTo>
                      <a:lnTo>
                        <a:pt x="2" y="8"/>
                      </a:lnTo>
                      <a:lnTo>
                        <a:pt x="5" y="3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5" y="3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61" name="Freeform 1216"/>
                <p:cNvSpPr>
                  <a:spLocks noChangeAspect="1"/>
                </p:cNvSpPr>
                <p:nvPr/>
              </p:nvSpPr>
              <p:spPr bwMode="auto">
                <a:xfrm>
                  <a:off x="5457" y="1943"/>
                  <a:ext cx="18" cy="15"/>
                </a:xfrm>
                <a:custGeom>
                  <a:avLst/>
                  <a:gdLst>
                    <a:gd name="T0" fmla="*/ 0 w 18"/>
                    <a:gd name="T1" fmla="*/ 15 h 15"/>
                    <a:gd name="T2" fmla="*/ 0 w 18"/>
                    <a:gd name="T3" fmla="*/ 15 h 15"/>
                    <a:gd name="T4" fmla="*/ 7 w 18"/>
                    <a:gd name="T5" fmla="*/ 13 h 15"/>
                    <a:gd name="T6" fmla="*/ 15 w 18"/>
                    <a:gd name="T7" fmla="*/ 5 h 15"/>
                    <a:gd name="T8" fmla="*/ 18 w 18"/>
                    <a:gd name="T9" fmla="*/ 0 h 15"/>
                    <a:gd name="T10" fmla="*/ 5 w 18"/>
                    <a:gd name="T11" fmla="*/ 8 h 15"/>
                    <a:gd name="T12" fmla="*/ 5 w 18"/>
                    <a:gd name="T13" fmla="*/ 13 h 15"/>
                    <a:gd name="T14" fmla="*/ 5 w 18"/>
                    <a:gd name="T15" fmla="*/ 13 h 15"/>
                    <a:gd name="T16" fmla="*/ 0 w 18"/>
                    <a:gd name="T17" fmla="*/ 15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5"/>
                    <a:gd name="T29" fmla="*/ 18 w 18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7" y="13"/>
                      </a:lnTo>
                      <a:lnTo>
                        <a:pt x="15" y="5"/>
                      </a:lnTo>
                      <a:lnTo>
                        <a:pt x="18" y="0"/>
                      </a:lnTo>
                      <a:lnTo>
                        <a:pt x="5" y="8"/>
                      </a:lnTo>
                      <a:lnTo>
                        <a:pt x="5" y="1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62" name="Freeform 1217"/>
                <p:cNvSpPr>
                  <a:spLocks noChangeAspect="1"/>
                </p:cNvSpPr>
                <p:nvPr/>
              </p:nvSpPr>
              <p:spPr bwMode="auto">
                <a:xfrm>
                  <a:off x="5457" y="1940"/>
                  <a:ext cx="15" cy="18"/>
                </a:xfrm>
                <a:custGeom>
                  <a:avLst/>
                  <a:gdLst>
                    <a:gd name="T0" fmla="*/ 15 w 15"/>
                    <a:gd name="T1" fmla="*/ 0 h 18"/>
                    <a:gd name="T2" fmla="*/ 13 w 15"/>
                    <a:gd name="T3" fmla="*/ 0 h 18"/>
                    <a:gd name="T4" fmla="*/ 5 w 15"/>
                    <a:gd name="T5" fmla="*/ 8 h 18"/>
                    <a:gd name="T6" fmla="*/ 0 w 15"/>
                    <a:gd name="T7" fmla="*/ 18 h 18"/>
                    <a:gd name="T8" fmla="*/ 5 w 15"/>
                    <a:gd name="T9" fmla="*/ 16 h 18"/>
                    <a:gd name="T10" fmla="*/ 7 w 15"/>
                    <a:gd name="T11" fmla="*/ 11 h 18"/>
                    <a:gd name="T12" fmla="*/ 15 w 15"/>
                    <a:gd name="T13" fmla="*/ 3 h 18"/>
                    <a:gd name="T14" fmla="*/ 13 w 15"/>
                    <a:gd name="T15" fmla="*/ 3 h 18"/>
                    <a:gd name="T16" fmla="*/ 15 w 15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"/>
                    <a:gd name="T28" fmla="*/ 0 h 18"/>
                    <a:gd name="T29" fmla="*/ 15 w 15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" h="18">
                      <a:moveTo>
                        <a:pt x="15" y="0"/>
                      </a:moveTo>
                      <a:lnTo>
                        <a:pt x="13" y="0"/>
                      </a:lnTo>
                      <a:lnTo>
                        <a:pt x="5" y="8"/>
                      </a:lnTo>
                      <a:lnTo>
                        <a:pt x="0" y="18"/>
                      </a:lnTo>
                      <a:lnTo>
                        <a:pt x="5" y="16"/>
                      </a:lnTo>
                      <a:lnTo>
                        <a:pt x="7" y="11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63" name="Freeform 1218"/>
                <p:cNvSpPr>
                  <a:spLocks noChangeAspect="1"/>
                </p:cNvSpPr>
                <p:nvPr/>
              </p:nvSpPr>
              <p:spPr bwMode="auto">
                <a:xfrm>
                  <a:off x="5462" y="1901"/>
                  <a:ext cx="18" cy="31"/>
                </a:xfrm>
                <a:custGeom>
                  <a:avLst/>
                  <a:gdLst>
                    <a:gd name="T0" fmla="*/ 2 w 18"/>
                    <a:gd name="T1" fmla="*/ 31 h 31"/>
                    <a:gd name="T2" fmla="*/ 2 w 18"/>
                    <a:gd name="T3" fmla="*/ 23 h 31"/>
                    <a:gd name="T4" fmla="*/ 0 w 18"/>
                    <a:gd name="T5" fmla="*/ 8 h 31"/>
                    <a:gd name="T6" fmla="*/ 0 w 18"/>
                    <a:gd name="T7" fmla="*/ 3 h 31"/>
                    <a:gd name="T8" fmla="*/ 5 w 18"/>
                    <a:gd name="T9" fmla="*/ 0 h 31"/>
                    <a:gd name="T10" fmla="*/ 13 w 18"/>
                    <a:gd name="T11" fmla="*/ 0 h 31"/>
                    <a:gd name="T12" fmla="*/ 18 w 18"/>
                    <a:gd name="T13" fmla="*/ 0 h 31"/>
                    <a:gd name="T14" fmla="*/ 10 w 18"/>
                    <a:gd name="T15" fmla="*/ 3 h 31"/>
                    <a:gd name="T16" fmla="*/ 0 w 18"/>
                    <a:gd name="T17" fmla="*/ 10 h 31"/>
                    <a:gd name="T18" fmla="*/ 2 w 18"/>
                    <a:gd name="T19" fmla="*/ 23 h 31"/>
                    <a:gd name="T20" fmla="*/ 2 w 18"/>
                    <a:gd name="T21" fmla="*/ 31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"/>
                    <a:gd name="T34" fmla="*/ 0 h 31"/>
                    <a:gd name="T35" fmla="*/ 18 w 18"/>
                    <a:gd name="T36" fmla="*/ 31 h 3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" h="31">
                      <a:moveTo>
                        <a:pt x="2" y="31"/>
                      </a:moveTo>
                      <a:lnTo>
                        <a:pt x="2" y="23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10" y="3"/>
                      </a:lnTo>
                      <a:lnTo>
                        <a:pt x="0" y="10"/>
                      </a:lnTo>
                      <a:lnTo>
                        <a:pt x="2" y="23"/>
                      </a:lnTo>
                      <a:lnTo>
                        <a:pt x="2" y="3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64" name="Freeform 1219"/>
                <p:cNvSpPr>
                  <a:spLocks noChangeAspect="1"/>
                </p:cNvSpPr>
                <p:nvPr/>
              </p:nvSpPr>
              <p:spPr bwMode="auto">
                <a:xfrm>
                  <a:off x="5459" y="1909"/>
                  <a:ext cx="8" cy="23"/>
                </a:xfrm>
                <a:custGeom>
                  <a:avLst/>
                  <a:gdLst>
                    <a:gd name="T0" fmla="*/ 0 w 8"/>
                    <a:gd name="T1" fmla="*/ 2 h 23"/>
                    <a:gd name="T2" fmla="*/ 0 w 8"/>
                    <a:gd name="T3" fmla="*/ 2 h 23"/>
                    <a:gd name="T4" fmla="*/ 3 w 8"/>
                    <a:gd name="T5" fmla="*/ 15 h 23"/>
                    <a:gd name="T6" fmla="*/ 3 w 8"/>
                    <a:gd name="T7" fmla="*/ 23 h 23"/>
                    <a:gd name="T8" fmla="*/ 8 w 8"/>
                    <a:gd name="T9" fmla="*/ 23 h 23"/>
                    <a:gd name="T10" fmla="*/ 5 w 8"/>
                    <a:gd name="T11" fmla="*/ 15 h 23"/>
                    <a:gd name="T12" fmla="*/ 3 w 8"/>
                    <a:gd name="T13" fmla="*/ 0 h 23"/>
                    <a:gd name="T14" fmla="*/ 3 w 8"/>
                    <a:gd name="T15" fmla="*/ 0 h 23"/>
                    <a:gd name="T16" fmla="*/ 0 w 8"/>
                    <a:gd name="T17" fmla="*/ 2 h 2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23"/>
                    <a:gd name="T29" fmla="*/ 8 w 8"/>
                    <a:gd name="T30" fmla="*/ 23 h 2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23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3" y="15"/>
                      </a:lnTo>
                      <a:lnTo>
                        <a:pt x="3" y="23"/>
                      </a:lnTo>
                      <a:lnTo>
                        <a:pt x="8" y="23"/>
                      </a:lnTo>
                      <a:lnTo>
                        <a:pt x="5" y="15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65" name="Freeform 1220"/>
                <p:cNvSpPr>
                  <a:spLocks noChangeAspect="1"/>
                </p:cNvSpPr>
                <p:nvPr/>
              </p:nvSpPr>
              <p:spPr bwMode="auto">
                <a:xfrm>
                  <a:off x="5459" y="1898"/>
                  <a:ext cx="21" cy="13"/>
                </a:xfrm>
                <a:custGeom>
                  <a:avLst/>
                  <a:gdLst>
                    <a:gd name="T0" fmla="*/ 21 w 21"/>
                    <a:gd name="T1" fmla="*/ 0 h 13"/>
                    <a:gd name="T2" fmla="*/ 21 w 21"/>
                    <a:gd name="T3" fmla="*/ 0 h 13"/>
                    <a:gd name="T4" fmla="*/ 16 w 21"/>
                    <a:gd name="T5" fmla="*/ 0 h 13"/>
                    <a:gd name="T6" fmla="*/ 8 w 21"/>
                    <a:gd name="T7" fmla="*/ 0 h 13"/>
                    <a:gd name="T8" fmla="*/ 0 w 21"/>
                    <a:gd name="T9" fmla="*/ 6 h 13"/>
                    <a:gd name="T10" fmla="*/ 0 w 21"/>
                    <a:gd name="T11" fmla="*/ 13 h 13"/>
                    <a:gd name="T12" fmla="*/ 3 w 21"/>
                    <a:gd name="T13" fmla="*/ 11 h 13"/>
                    <a:gd name="T14" fmla="*/ 3 w 21"/>
                    <a:gd name="T15" fmla="*/ 8 h 13"/>
                    <a:gd name="T16" fmla="*/ 8 w 21"/>
                    <a:gd name="T17" fmla="*/ 6 h 13"/>
                    <a:gd name="T18" fmla="*/ 16 w 21"/>
                    <a:gd name="T19" fmla="*/ 3 h 13"/>
                    <a:gd name="T20" fmla="*/ 18 w 21"/>
                    <a:gd name="T21" fmla="*/ 3 h 13"/>
                    <a:gd name="T22" fmla="*/ 18 w 21"/>
                    <a:gd name="T23" fmla="*/ 3 h 13"/>
                    <a:gd name="T24" fmla="*/ 21 w 21"/>
                    <a:gd name="T25" fmla="*/ 0 h 1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1"/>
                    <a:gd name="T40" fmla="*/ 0 h 13"/>
                    <a:gd name="T41" fmla="*/ 21 w 21"/>
                    <a:gd name="T42" fmla="*/ 13 h 1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1" h="13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3" y="11"/>
                      </a:lnTo>
                      <a:lnTo>
                        <a:pt x="3" y="8"/>
                      </a:lnTo>
                      <a:lnTo>
                        <a:pt x="8" y="6"/>
                      </a:lnTo>
                      <a:lnTo>
                        <a:pt x="16" y="3"/>
                      </a:lnTo>
                      <a:lnTo>
                        <a:pt x="18" y="3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66" name="Freeform 1221"/>
                <p:cNvSpPr>
                  <a:spLocks noChangeAspect="1"/>
                </p:cNvSpPr>
                <p:nvPr/>
              </p:nvSpPr>
              <p:spPr bwMode="auto">
                <a:xfrm>
                  <a:off x="5462" y="1898"/>
                  <a:ext cx="18" cy="13"/>
                </a:xfrm>
                <a:custGeom>
                  <a:avLst/>
                  <a:gdLst>
                    <a:gd name="T0" fmla="*/ 2 w 18"/>
                    <a:gd name="T1" fmla="*/ 13 h 13"/>
                    <a:gd name="T2" fmla="*/ 2 w 18"/>
                    <a:gd name="T3" fmla="*/ 13 h 13"/>
                    <a:gd name="T4" fmla="*/ 13 w 18"/>
                    <a:gd name="T5" fmla="*/ 6 h 13"/>
                    <a:gd name="T6" fmla="*/ 18 w 18"/>
                    <a:gd name="T7" fmla="*/ 0 h 13"/>
                    <a:gd name="T8" fmla="*/ 15 w 18"/>
                    <a:gd name="T9" fmla="*/ 3 h 13"/>
                    <a:gd name="T10" fmla="*/ 10 w 18"/>
                    <a:gd name="T11" fmla="*/ 3 h 13"/>
                    <a:gd name="T12" fmla="*/ 0 w 18"/>
                    <a:gd name="T13" fmla="*/ 13 h 13"/>
                    <a:gd name="T14" fmla="*/ 0 w 18"/>
                    <a:gd name="T15" fmla="*/ 13 h 13"/>
                    <a:gd name="T16" fmla="*/ 2 w 18"/>
                    <a:gd name="T17" fmla="*/ 1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3"/>
                    <a:gd name="T29" fmla="*/ 18 w 18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3">
                      <a:moveTo>
                        <a:pt x="2" y="13"/>
                      </a:moveTo>
                      <a:lnTo>
                        <a:pt x="2" y="13"/>
                      </a:lnTo>
                      <a:lnTo>
                        <a:pt x="13" y="6"/>
                      </a:lnTo>
                      <a:lnTo>
                        <a:pt x="18" y="0"/>
                      </a:lnTo>
                      <a:lnTo>
                        <a:pt x="15" y="3"/>
                      </a:lnTo>
                      <a:lnTo>
                        <a:pt x="10" y="3"/>
                      </a:lnTo>
                      <a:lnTo>
                        <a:pt x="0" y="13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67" name="Freeform 1222"/>
                <p:cNvSpPr>
                  <a:spLocks noChangeAspect="1"/>
                </p:cNvSpPr>
                <p:nvPr/>
              </p:nvSpPr>
              <p:spPr bwMode="auto">
                <a:xfrm>
                  <a:off x="5462" y="1911"/>
                  <a:ext cx="5" cy="21"/>
                </a:xfrm>
                <a:custGeom>
                  <a:avLst/>
                  <a:gdLst>
                    <a:gd name="T0" fmla="*/ 0 w 5"/>
                    <a:gd name="T1" fmla="*/ 21 h 21"/>
                    <a:gd name="T2" fmla="*/ 5 w 5"/>
                    <a:gd name="T3" fmla="*/ 21 h 21"/>
                    <a:gd name="T4" fmla="*/ 2 w 5"/>
                    <a:gd name="T5" fmla="*/ 13 h 21"/>
                    <a:gd name="T6" fmla="*/ 2 w 5"/>
                    <a:gd name="T7" fmla="*/ 0 h 21"/>
                    <a:gd name="T8" fmla="*/ 0 w 5"/>
                    <a:gd name="T9" fmla="*/ 0 h 21"/>
                    <a:gd name="T10" fmla="*/ 0 w 5"/>
                    <a:gd name="T11" fmla="*/ 13 h 21"/>
                    <a:gd name="T12" fmla="*/ 0 w 5"/>
                    <a:gd name="T13" fmla="*/ 21 h 21"/>
                    <a:gd name="T14" fmla="*/ 5 w 5"/>
                    <a:gd name="T15" fmla="*/ 21 h 21"/>
                    <a:gd name="T16" fmla="*/ 0 w 5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21"/>
                    <a:gd name="T29" fmla="*/ 5 w 5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21">
                      <a:moveTo>
                        <a:pt x="0" y="21"/>
                      </a:moveTo>
                      <a:lnTo>
                        <a:pt x="5" y="21"/>
                      </a:lnTo>
                      <a:lnTo>
                        <a:pt x="2" y="13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0" y="21"/>
                      </a:lnTo>
                      <a:lnTo>
                        <a:pt x="5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68" name="Freeform 1223"/>
                <p:cNvSpPr>
                  <a:spLocks noChangeAspect="1"/>
                </p:cNvSpPr>
                <p:nvPr/>
              </p:nvSpPr>
              <p:spPr bwMode="auto">
                <a:xfrm>
                  <a:off x="5514" y="1870"/>
                  <a:ext cx="13" cy="15"/>
                </a:xfrm>
                <a:custGeom>
                  <a:avLst/>
                  <a:gdLst>
                    <a:gd name="T0" fmla="*/ 0 w 13"/>
                    <a:gd name="T1" fmla="*/ 15 h 15"/>
                    <a:gd name="T2" fmla="*/ 5 w 13"/>
                    <a:gd name="T3" fmla="*/ 15 h 15"/>
                    <a:gd name="T4" fmla="*/ 13 w 13"/>
                    <a:gd name="T5" fmla="*/ 13 h 15"/>
                    <a:gd name="T6" fmla="*/ 10 w 13"/>
                    <a:gd name="T7" fmla="*/ 5 h 15"/>
                    <a:gd name="T8" fmla="*/ 5 w 13"/>
                    <a:gd name="T9" fmla="*/ 0 h 15"/>
                    <a:gd name="T10" fmla="*/ 8 w 13"/>
                    <a:gd name="T11" fmla="*/ 2 h 15"/>
                    <a:gd name="T12" fmla="*/ 10 w 13"/>
                    <a:gd name="T13" fmla="*/ 7 h 15"/>
                    <a:gd name="T14" fmla="*/ 10 w 13"/>
                    <a:gd name="T15" fmla="*/ 10 h 15"/>
                    <a:gd name="T16" fmla="*/ 8 w 13"/>
                    <a:gd name="T17" fmla="*/ 13 h 15"/>
                    <a:gd name="T18" fmla="*/ 5 w 13"/>
                    <a:gd name="T19" fmla="*/ 13 h 15"/>
                    <a:gd name="T20" fmla="*/ 0 w 13"/>
                    <a:gd name="T21" fmla="*/ 15 h 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"/>
                    <a:gd name="T34" fmla="*/ 0 h 15"/>
                    <a:gd name="T35" fmla="*/ 13 w 13"/>
                    <a:gd name="T36" fmla="*/ 15 h 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" h="15">
                      <a:moveTo>
                        <a:pt x="0" y="15"/>
                      </a:moveTo>
                      <a:lnTo>
                        <a:pt x="5" y="15"/>
                      </a:lnTo>
                      <a:lnTo>
                        <a:pt x="13" y="13"/>
                      </a:ln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8" y="2"/>
                      </a:lnTo>
                      <a:lnTo>
                        <a:pt x="10" y="7"/>
                      </a:lnTo>
                      <a:lnTo>
                        <a:pt x="10" y="10"/>
                      </a:lnTo>
                      <a:lnTo>
                        <a:pt x="8" y="13"/>
                      </a:lnTo>
                      <a:lnTo>
                        <a:pt x="5" y="1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69" name="Freeform 1224"/>
                <p:cNvSpPr>
                  <a:spLocks noChangeAspect="1"/>
                </p:cNvSpPr>
                <p:nvPr/>
              </p:nvSpPr>
              <p:spPr bwMode="auto">
                <a:xfrm>
                  <a:off x="5514" y="1880"/>
                  <a:ext cx="16" cy="8"/>
                </a:xfrm>
                <a:custGeom>
                  <a:avLst/>
                  <a:gdLst>
                    <a:gd name="T0" fmla="*/ 10 w 16"/>
                    <a:gd name="T1" fmla="*/ 0 h 8"/>
                    <a:gd name="T2" fmla="*/ 10 w 16"/>
                    <a:gd name="T3" fmla="*/ 0 h 8"/>
                    <a:gd name="T4" fmla="*/ 5 w 16"/>
                    <a:gd name="T5" fmla="*/ 3 h 8"/>
                    <a:gd name="T6" fmla="*/ 0 w 16"/>
                    <a:gd name="T7" fmla="*/ 3 h 8"/>
                    <a:gd name="T8" fmla="*/ 0 w 16"/>
                    <a:gd name="T9" fmla="*/ 8 h 8"/>
                    <a:gd name="T10" fmla="*/ 5 w 16"/>
                    <a:gd name="T11" fmla="*/ 8 h 8"/>
                    <a:gd name="T12" fmla="*/ 16 w 16"/>
                    <a:gd name="T13" fmla="*/ 3 h 8"/>
                    <a:gd name="T14" fmla="*/ 16 w 16"/>
                    <a:gd name="T15" fmla="*/ 3 h 8"/>
                    <a:gd name="T16" fmla="*/ 10 w 16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8"/>
                    <a:gd name="T29" fmla="*/ 16 w 1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8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5" y="8"/>
                      </a:lnTo>
                      <a:lnTo>
                        <a:pt x="16" y="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70" name="Freeform 1225"/>
                <p:cNvSpPr>
                  <a:spLocks noChangeAspect="1"/>
                </p:cNvSpPr>
                <p:nvPr/>
              </p:nvSpPr>
              <p:spPr bwMode="auto">
                <a:xfrm>
                  <a:off x="5519" y="1870"/>
                  <a:ext cx="11" cy="13"/>
                </a:xfrm>
                <a:custGeom>
                  <a:avLst/>
                  <a:gdLst>
                    <a:gd name="T0" fmla="*/ 3 w 11"/>
                    <a:gd name="T1" fmla="*/ 0 h 13"/>
                    <a:gd name="T2" fmla="*/ 0 w 11"/>
                    <a:gd name="T3" fmla="*/ 2 h 13"/>
                    <a:gd name="T4" fmla="*/ 3 w 11"/>
                    <a:gd name="T5" fmla="*/ 5 h 13"/>
                    <a:gd name="T6" fmla="*/ 5 w 11"/>
                    <a:gd name="T7" fmla="*/ 10 h 13"/>
                    <a:gd name="T8" fmla="*/ 11 w 11"/>
                    <a:gd name="T9" fmla="*/ 13 h 13"/>
                    <a:gd name="T10" fmla="*/ 8 w 11"/>
                    <a:gd name="T11" fmla="*/ 5 h 13"/>
                    <a:gd name="T12" fmla="*/ 3 w 11"/>
                    <a:gd name="T13" fmla="*/ 0 h 13"/>
                    <a:gd name="T14" fmla="*/ 0 w 11"/>
                    <a:gd name="T15" fmla="*/ 2 h 13"/>
                    <a:gd name="T16" fmla="*/ 3 w 11"/>
                    <a:gd name="T17" fmla="*/ 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3"/>
                    <a:gd name="T29" fmla="*/ 11 w 11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3" y="5"/>
                      </a:lnTo>
                      <a:lnTo>
                        <a:pt x="5" y="10"/>
                      </a:lnTo>
                      <a:lnTo>
                        <a:pt x="11" y="13"/>
                      </a:lnTo>
                      <a:lnTo>
                        <a:pt x="8" y="5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71" name="Freeform 1226"/>
                <p:cNvSpPr>
                  <a:spLocks noChangeAspect="1"/>
                </p:cNvSpPr>
                <p:nvPr/>
              </p:nvSpPr>
              <p:spPr bwMode="auto">
                <a:xfrm>
                  <a:off x="5514" y="1870"/>
                  <a:ext cx="10" cy="18"/>
                </a:xfrm>
                <a:custGeom>
                  <a:avLst/>
                  <a:gdLst>
                    <a:gd name="T0" fmla="*/ 0 w 10"/>
                    <a:gd name="T1" fmla="*/ 13 h 18"/>
                    <a:gd name="T2" fmla="*/ 0 w 10"/>
                    <a:gd name="T3" fmla="*/ 18 h 18"/>
                    <a:gd name="T4" fmla="*/ 5 w 10"/>
                    <a:gd name="T5" fmla="*/ 15 h 18"/>
                    <a:gd name="T6" fmla="*/ 10 w 10"/>
                    <a:gd name="T7" fmla="*/ 13 h 18"/>
                    <a:gd name="T8" fmla="*/ 10 w 10"/>
                    <a:gd name="T9" fmla="*/ 10 h 18"/>
                    <a:gd name="T10" fmla="*/ 10 w 10"/>
                    <a:gd name="T11" fmla="*/ 7 h 18"/>
                    <a:gd name="T12" fmla="*/ 10 w 10"/>
                    <a:gd name="T13" fmla="*/ 2 h 18"/>
                    <a:gd name="T14" fmla="*/ 8 w 10"/>
                    <a:gd name="T15" fmla="*/ 0 h 18"/>
                    <a:gd name="T16" fmla="*/ 5 w 10"/>
                    <a:gd name="T17" fmla="*/ 2 h 18"/>
                    <a:gd name="T18" fmla="*/ 5 w 10"/>
                    <a:gd name="T19" fmla="*/ 5 h 18"/>
                    <a:gd name="T20" fmla="*/ 8 w 10"/>
                    <a:gd name="T21" fmla="*/ 7 h 18"/>
                    <a:gd name="T22" fmla="*/ 8 w 10"/>
                    <a:gd name="T23" fmla="*/ 10 h 18"/>
                    <a:gd name="T24" fmla="*/ 8 w 10"/>
                    <a:gd name="T25" fmla="*/ 10 h 18"/>
                    <a:gd name="T26" fmla="*/ 5 w 10"/>
                    <a:gd name="T27" fmla="*/ 13 h 18"/>
                    <a:gd name="T28" fmla="*/ 0 w 10"/>
                    <a:gd name="T29" fmla="*/ 13 h 18"/>
                    <a:gd name="T30" fmla="*/ 0 w 10"/>
                    <a:gd name="T31" fmla="*/ 18 h 18"/>
                    <a:gd name="T32" fmla="*/ 0 w 10"/>
                    <a:gd name="T33" fmla="*/ 13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8"/>
                    <a:gd name="T53" fmla="*/ 10 w 10"/>
                    <a:gd name="T54" fmla="*/ 18 h 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8">
                      <a:moveTo>
                        <a:pt x="0" y="13"/>
                      </a:moveTo>
                      <a:lnTo>
                        <a:pt x="0" y="18"/>
                      </a:lnTo>
                      <a:lnTo>
                        <a:pt x="5" y="15"/>
                      </a:lnTo>
                      <a:lnTo>
                        <a:pt x="10" y="13"/>
                      </a:lnTo>
                      <a:lnTo>
                        <a:pt x="10" y="10"/>
                      </a:lnTo>
                      <a:lnTo>
                        <a:pt x="10" y="7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5" y="5"/>
                      </a:lnTo>
                      <a:lnTo>
                        <a:pt x="8" y="7"/>
                      </a:lnTo>
                      <a:lnTo>
                        <a:pt x="8" y="10"/>
                      </a:lnTo>
                      <a:lnTo>
                        <a:pt x="5" y="13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72" name="Freeform 1227"/>
                <p:cNvSpPr>
                  <a:spLocks noChangeAspect="1"/>
                </p:cNvSpPr>
                <p:nvPr/>
              </p:nvSpPr>
              <p:spPr bwMode="auto">
                <a:xfrm>
                  <a:off x="5491" y="1849"/>
                  <a:ext cx="13" cy="36"/>
                </a:xfrm>
                <a:custGeom>
                  <a:avLst/>
                  <a:gdLst>
                    <a:gd name="T0" fmla="*/ 13 w 13"/>
                    <a:gd name="T1" fmla="*/ 34 h 36"/>
                    <a:gd name="T2" fmla="*/ 7 w 13"/>
                    <a:gd name="T3" fmla="*/ 34 h 36"/>
                    <a:gd name="T4" fmla="*/ 0 w 13"/>
                    <a:gd name="T5" fmla="*/ 36 h 36"/>
                    <a:gd name="T6" fmla="*/ 2 w 13"/>
                    <a:gd name="T7" fmla="*/ 34 h 36"/>
                    <a:gd name="T8" fmla="*/ 10 w 13"/>
                    <a:gd name="T9" fmla="*/ 31 h 36"/>
                    <a:gd name="T10" fmla="*/ 7 w 13"/>
                    <a:gd name="T11" fmla="*/ 15 h 36"/>
                    <a:gd name="T12" fmla="*/ 5 w 13"/>
                    <a:gd name="T13" fmla="*/ 0 h 36"/>
                    <a:gd name="T14" fmla="*/ 10 w 13"/>
                    <a:gd name="T15" fmla="*/ 13 h 36"/>
                    <a:gd name="T16" fmla="*/ 13 w 13"/>
                    <a:gd name="T17" fmla="*/ 34 h 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36"/>
                    <a:gd name="T29" fmla="*/ 13 w 13"/>
                    <a:gd name="T30" fmla="*/ 36 h 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36">
                      <a:moveTo>
                        <a:pt x="13" y="34"/>
                      </a:moveTo>
                      <a:lnTo>
                        <a:pt x="7" y="34"/>
                      </a:lnTo>
                      <a:lnTo>
                        <a:pt x="0" y="36"/>
                      </a:lnTo>
                      <a:lnTo>
                        <a:pt x="2" y="34"/>
                      </a:lnTo>
                      <a:lnTo>
                        <a:pt x="10" y="31"/>
                      </a:lnTo>
                      <a:lnTo>
                        <a:pt x="7" y="15"/>
                      </a:lnTo>
                      <a:lnTo>
                        <a:pt x="5" y="0"/>
                      </a:lnTo>
                      <a:lnTo>
                        <a:pt x="10" y="13"/>
                      </a:lnTo>
                      <a:lnTo>
                        <a:pt x="13" y="3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73" name="Freeform 1228"/>
                <p:cNvSpPr>
                  <a:spLocks noChangeAspect="1"/>
                </p:cNvSpPr>
                <p:nvPr/>
              </p:nvSpPr>
              <p:spPr bwMode="auto">
                <a:xfrm>
                  <a:off x="5491" y="1880"/>
                  <a:ext cx="13" cy="5"/>
                </a:xfrm>
                <a:custGeom>
                  <a:avLst/>
                  <a:gdLst>
                    <a:gd name="T0" fmla="*/ 0 w 13"/>
                    <a:gd name="T1" fmla="*/ 5 h 5"/>
                    <a:gd name="T2" fmla="*/ 0 w 13"/>
                    <a:gd name="T3" fmla="*/ 5 h 5"/>
                    <a:gd name="T4" fmla="*/ 7 w 13"/>
                    <a:gd name="T5" fmla="*/ 5 h 5"/>
                    <a:gd name="T6" fmla="*/ 13 w 13"/>
                    <a:gd name="T7" fmla="*/ 3 h 5"/>
                    <a:gd name="T8" fmla="*/ 10 w 13"/>
                    <a:gd name="T9" fmla="*/ 0 h 5"/>
                    <a:gd name="T10" fmla="*/ 7 w 13"/>
                    <a:gd name="T11" fmla="*/ 3 h 5"/>
                    <a:gd name="T12" fmla="*/ 2 w 13"/>
                    <a:gd name="T13" fmla="*/ 3 h 5"/>
                    <a:gd name="T14" fmla="*/ 2 w 13"/>
                    <a:gd name="T15" fmla="*/ 3 h 5"/>
                    <a:gd name="T16" fmla="*/ 0 w 13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5"/>
                    <a:gd name="T29" fmla="*/ 13 w 13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7" y="5"/>
                      </a:lnTo>
                      <a:lnTo>
                        <a:pt x="13" y="3"/>
                      </a:lnTo>
                      <a:lnTo>
                        <a:pt x="10" y="0"/>
                      </a:lnTo>
                      <a:lnTo>
                        <a:pt x="7" y="3"/>
                      </a:lnTo>
                      <a:lnTo>
                        <a:pt x="2" y="3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74" name="Freeform 1229"/>
                <p:cNvSpPr>
                  <a:spLocks noChangeAspect="1"/>
                </p:cNvSpPr>
                <p:nvPr/>
              </p:nvSpPr>
              <p:spPr bwMode="auto">
                <a:xfrm>
                  <a:off x="5491" y="1880"/>
                  <a:ext cx="13" cy="5"/>
                </a:xfrm>
                <a:custGeom>
                  <a:avLst/>
                  <a:gdLst>
                    <a:gd name="T0" fmla="*/ 7 w 13"/>
                    <a:gd name="T1" fmla="*/ 0 h 5"/>
                    <a:gd name="T2" fmla="*/ 7 w 13"/>
                    <a:gd name="T3" fmla="*/ 0 h 5"/>
                    <a:gd name="T4" fmla="*/ 2 w 13"/>
                    <a:gd name="T5" fmla="*/ 0 h 5"/>
                    <a:gd name="T6" fmla="*/ 0 w 13"/>
                    <a:gd name="T7" fmla="*/ 5 h 5"/>
                    <a:gd name="T8" fmla="*/ 2 w 13"/>
                    <a:gd name="T9" fmla="*/ 3 h 5"/>
                    <a:gd name="T10" fmla="*/ 5 w 13"/>
                    <a:gd name="T11" fmla="*/ 5 h 5"/>
                    <a:gd name="T12" fmla="*/ 13 w 13"/>
                    <a:gd name="T13" fmla="*/ 0 h 5"/>
                    <a:gd name="T14" fmla="*/ 13 w 13"/>
                    <a:gd name="T15" fmla="*/ 0 h 5"/>
                    <a:gd name="T16" fmla="*/ 7 w 13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5"/>
                    <a:gd name="T29" fmla="*/ 13 w 13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5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5" y="5"/>
                      </a:lnTo>
                      <a:lnTo>
                        <a:pt x="13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75" name="Freeform 1230"/>
                <p:cNvSpPr>
                  <a:spLocks noChangeAspect="1"/>
                </p:cNvSpPr>
                <p:nvPr/>
              </p:nvSpPr>
              <p:spPr bwMode="auto">
                <a:xfrm>
                  <a:off x="5493" y="1846"/>
                  <a:ext cx="11" cy="34"/>
                </a:xfrm>
                <a:custGeom>
                  <a:avLst/>
                  <a:gdLst>
                    <a:gd name="T0" fmla="*/ 0 w 11"/>
                    <a:gd name="T1" fmla="*/ 3 h 34"/>
                    <a:gd name="T2" fmla="*/ 0 w 11"/>
                    <a:gd name="T3" fmla="*/ 3 h 34"/>
                    <a:gd name="T4" fmla="*/ 5 w 11"/>
                    <a:gd name="T5" fmla="*/ 18 h 34"/>
                    <a:gd name="T6" fmla="*/ 5 w 11"/>
                    <a:gd name="T7" fmla="*/ 34 h 34"/>
                    <a:gd name="T8" fmla="*/ 11 w 11"/>
                    <a:gd name="T9" fmla="*/ 34 h 34"/>
                    <a:gd name="T10" fmla="*/ 8 w 11"/>
                    <a:gd name="T11" fmla="*/ 16 h 34"/>
                    <a:gd name="T12" fmla="*/ 3 w 11"/>
                    <a:gd name="T13" fmla="*/ 0 h 34"/>
                    <a:gd name="T14" fmla="*/ 3 w 11"/>
                    <a:gd name="T15" fmla="*/ 0 h 34"/>
                    <a:gd name="T16" fmla="*/ 0 w 11"/>
                    <a:gd name="T17" fmla="*/ 3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4"/>
                    <a:gd name="T29" fmla="*/ 11 w 11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5" y="18"/>
                      </a:lnTo>
                      <a:lnTo>
                        <a:pt x="5" y="34"/>
                      </a:lnTo>
                      <a:lnTo>
                        <a:pt x="11" y="34"/>
                      </a:lnTo>
                      <a:lnTo>
                        <a:pt x="8" y="16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76" name="Freeform 1231"/>
                <p:cNvSpPr>
                  <a:spLocks noChangeAspect="1"/>
                </p:cNvSpPr>
                <p:nvPr/>
              </p:nvSpPr>
              <p:spPr bwMode="auto">
                <a:xfrm>
                  <a:off x="5493" y="1846"/>
                  <a:ext cx="11" cy="37"/>
                </a:xfrm>
                <a:custGeom>
                  <a:avLst/>
                  <a:gdLst>
                    <a:gd name="T0" fmla="*/ 11 w 11"/>
                    <a:gd name="T1" fmla="*/ 37 h 37"/>
                    <a:gd name="T2" fmla="*/ 11 w 11"/>
                    <a:gd name="T3" fmla="*/ 37 h 37"/>
                    <a:gd name="T4" fmla="*/ 8 w 11"/>
                    <a:gd name="T5" fmla="*/ 16 h 37"/>
                    <a:gd name="T6" fmla="*/ 0 w 11"/>
                    <a:gd name="T7" fmla="*/ 3 h 37"/>
                    <a:gd name="T8" fmla="*/ 3 w 11"/>
                    <a:gd name="T9" fmla="*/ 0 h 37"/>
                    <a:gd name="T10" fmla="*/ 5 w 11"/>
                    <a:gd name="T11" fmla="*/ 18 h 37"/>
                    <a:gd name="T12" fmla="*/ 8 w 11"/>
                    <a:gd name="T13" fmla="*/ 34 h 37"/>
                    <a:gd name="T14" fmla="*/ 8 w 11"/>
                    <a:gd name="T15" fmla="*/ 34 h 37"/>
                    <a:gd name="T16" fmla="*/ 11 w 11"/>
                    <a:gd name="T17" fmla="*/ 37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7"/>
                    <a:gd name="T29" fmla="*/ 11 w 11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7">
                      <a:moveTo>
                        <a:pt x="11" y="37"/>
                      </a:moveTo>
                      <a:lnTo>
                        <a:pt x="11" y="37"/>
                      </a:lnTo>
                      <a:lnTo>
                        <a:pt x="8" y="1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5" y="18"/>
                      </a:lnTo>
                      <a:lnTo>
                        <a:pt x="8" y="34"/>
                      </a:lnTo>
                      <a:lnTo>
                        <a:pt x="11" y="3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77" name="Freeform 1232"/>
                <p:cNvSpPr>
                  <a:spLocks noChangeAspect="1"/>
                </p:cNvSpPr>
                <p:nvPr/>
              </p:nvSpPr>
              <p:spPr bwMode="auto">
                <a:xfrm>
                  <a:off x="5483" y="1828"/>
                  <a:ext cx="8" cy="21"/>
                </a:xfrm>
                <a:custGeom>
                  <a:avLst/>
                  <a:gdLst>
                    <a:gd name="T0" fmla="*/ 8 w 8"/>
                    <a:gd name="T1" fmla="*/ 21 h 21"/>
                    <a:gd name="T2" fmla="*/ 5 w 8"/>
                    <a:gd name="T3" fmla="*/ 21 h 21"/>
                    <a:gd name="T4" fmla="*/ 0 w 8"/>
                    <a:gd name="T5" fmla="*/ 21 h 21"/>
                    <a:gd name="T6" fmla="*/ 0 w 8"/>
                    <a:gd name="T7" fmla="*/ 10 h 21"/>
                    <a:gd name="T8" fmla="*/ 0 w 8"/>
                    <a:gd name="T9" fmla="*/ 0 h 21"/>
                    <a:gd name="T10" fmla="*/ 0 w 8"/>
                    <a:gd name="T11" fmla="*/ 0 h 21"/>
                    <a:gd name="T12" fmla="*/ 0 w 8"/>
                    <a:gd name="T13" fmla="*/ 8 h 21"/>
                    <a:gd name="T14" fmla="*/ 0 w 8"/>
                    <a:gd name="T15" fmla="*/ 13 h 21"/>
                    <a:gd name="T16" fmla="*/ 2 w 8"/>
                    <a:gd name="T17" fmla="*/ 16 h 21"/>
                    <a:gd name="T18" fmla="*/ 5 w 8"/>
                    <a:gd name="T19" fmla="*/ 21 h 21"/>
                    <a:gd name="T20" fmla="*/ 8 w 8"/>
                    <a:gd name="T21" fmla="*/ 21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"/>
                    <a:gd name="T34" fmla="*/ 0 h 21"/>
                    <a:gd name="T35" fmla="*/ 8 w 8"/>
                    <a:gd name="T36" fmla="*/ 21 h 2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" h="21">
                      <a:moveTo>
                        <a:pt x="8" y="21"/>
                      </a:moveTo>
                      <a:lnTo>
                        <a:pt x="5" y="21"/>
                      </a:lnTo>
                      <a:lnTo>
                        <a:pt x="0" y="21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2" y="16"/>
                      </a:lnTo>
                      <a:lnTo>
                        <a:pt x="5" y="21"/>
                      </a:lnTo>
                      <a:lnTo>
                        <a:pt x="8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78" name="Freeform 1233"/>
                <p:cNvSpPr>
                  <a:spLocks noChangeAspect="1"/>
                </p:cNvSpPr>
                <p:nvPr/>
              </p:nvSpPr>
              <p:spPr bwMode="auto">
                <a:xfrm>
                  <a:off x="5480" y="1846"/>
                  <a:ext cx="11" cy="5"/>
                </a:xfrm>
                <a:custGeom>
                  <a:avLst/>
                  <a:gdLst>
                    <a:gd name="T0" fmla="*/ 0 w 11"/>
                    <a:gd name="T1" fmla="*/ 3 h 5"/>
                    <a:gd name="T2" fmla="*/ 0 w 11"/>
                    <a:gd name="T3" fmla="*/ 3 h 5"/>
                    <a:gd name="T4" fmla="*/ 8 w 11"/>
                    <a:gd name="T5" fmla="*/ 5 h 5"/>
                    <a:gd name="T6" fmla="*/ 11 w 11"/>
                    <a:gd name="T7" fmla="*/ 5 h 5"/>
                    <a:gd name="T8" fmla="*/ 11 w 11"/>
                    <a:gd name="T9" fmla="*/ 0 h 5"/>
                    <a:gd name="T10" fmla="*/ 8 w 11"/>
                    <a:gd name="T11" fmla="*/ 0 h 5"/>
                    <a:gd name="T12" fmla="*/ 3 w 11"/>
                    <a:gd name="T13" fmla="*/ 0 h 5"/>
                    <a:gd name="T14" fmla="*/ 3 w 11"/>
                    <a:gd name="T15" fmla="*/ 0 h 5"/>
                    <a:gd name="T16" fmla="*/ 0 w 11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5"/>
                    <a:gd name="T29" fmla="*/ 11 w 11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5"/>
                      </a:lnTo>
                      <a:lnTo>
                        <a:pt x="11" y="5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79" name="Freeform 1234"/>
                <p:cNvSpPr>
                  <a:spLocks noChangeAspect="1"/>
                </p:cNvSpPr>
                <p:nvPr/>
              </p:nvSpPr>
              <p:spPr bwMode="auto">
                <a:xfrm>
                  <a:off x="5480" y="1828"/>
                  <a:ext cx="5" cy="21"/>
                </a:xfrm>
                <a:custGeom>
                  <a:avLst/>
                  <a:gdLst>
                    <a:gd name="T0" fmla="*/ 0 w 5"/>
                    <a:gd name="T1" fmla="*/ 0 h 21"/>
                    <a:gd name="T2" fmla="*/ 0 w 5"/>
                    <a:gd name="T3" fmla="*/ 0 h 21"/>
                    <a:gd name="T4" fmla="*/ 0 w 5"/>
                    <a:gd name="T5" fmla="*/ 10 h 21"/>
                    <a:gd name="T6" fmla="*/ 0 w 5"/>
                    <a:gd name="T7" fmla="*/ 21 h 21"/>
                    <a:gd name="T8" fmla="*/ 3 w 5"/>
                    <a:gd name="T9" fmla="*/ 18 h 21"/>
                    <a:gd name="T10" fmla="*/ 3 w 5"/>
                    <a:gd name="T11" fmla="*/ 10 h 21"/>
                    <a:gd name="T12" fmla="*/ 5 w 5"/>
                    <a:gd name="T13" fmla="*/ 0 h 21"/>
                    <a:gd name="T14" fmla="*/ 5 w 5"/>
                    <a:gd name="T15" fmla="*/ 0 h 21"/>
                    <a:gd name="T16" fmla="*/ 0 w 5"/>
                    <a:gd name="T17" fmla="*/ 0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21"/>
                    <a:gd name="T29" fmla="*/ 5 w 5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2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21"/>
                      </a:lnTo>
                      <a:lnTo>
                        <a:pt x="3" y="18"/>
                      </a:lnTo>
                      <a:lnTo>
                        <a:pt x="3" y="10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80" name="Freeform 1235"/>
                <p:cNvSpPr>
                  <a:spLocks noChangeAspect="1"/>
                </p:cNvSpPr>
                <p:nvPr/>
              </p:nvSpPr>
              <p:spPr bwMode="auto">
                <a:xfrm>
                  <a:off x="5480" y="1828"/>
                  <a:ext cx="11" cy="23"/>
                </a:xfrm>
                <a:custGeom>
                  <a:avLst/>
                  <a:gdLst>
                    <a:gd name="T0" fmla="*/ 11 w 11"/>
                    <a:gd name="T1" fmla="*/ 23 h 23"/>
                    <a:gd name="T2" fmla="*/ 11 w 11"/>
                    <a:gd name="T3" fmla="*/ 18 h 23"/>
                    <a:gd name="T4" fmla="*/ 8 w 11"/>
                    <a:gd name="T5" fmla="*/ 18 h 23"/>
                    <a:gd name="T6" fmla="*/ 5 w 11"/>
                    <a:gd name="T7" fmla="*/ 16 h 23"/>
                    <a:gd name="T8" fmla="*/ 5 w 11"/>
                    <a:gd name="T9" fmla="*/ 13 h 23"/>
                    <a:gd name="T10" fmla="*/ 5 w 11"/>
                    <a:gd name="T11" fmla="*/ 8 h 23"/>
                    <a:gd name="T12" fmla="*/ 5 w 11"/>
                    <a:gd name="T13" fmla="*/ 0 h 23"/>
                    <a:gd name="T14" fmla="*/ 0 w 11"/>
                    <a:gd name="T15" fmla="*/ 0 h 23"/>
                    <a:gd name="T16" fmla="*/ 5 w 11"/>
                    <a:gd name="T17" fmla="*/ 0 h 23"/>
                    <a:gd name="T18" fmla="*/ 0 w 11"/>
                    <a:gd name="T19" fmla="*/ 0 h 23"/>
                    <a:gd name="T20" fmla="*/ 0 w 11"/>
                    <a:gd name="T21" fmla="*/ 8 h 23"/>
                    <a:gd name="T22" fmla="*/ 0 w 11"/>
                    <a:gd name="T23" fmla="*/ 13 h 23"/>
                    <a:gd name="T24" fmla="*/ 3 w 11"/>
                    <a:gd name="T25" fmla="*/ 18 h 23"/>
                    <a:gd name="T26" fmla="*/ 5 w 11"/>
                    <a:gd name="T27" fmla="*/ 21 h 23"/>
                    <a:gd name="T28" fmla="*/ 11 w 11"/>
                    <a:gd name="T29" fmla="*/ 23 h 23"/>
                    <a:gd name="T30" fmla="*/ 11 w 11"/>
                    <a:gd name="T31" fmla="*/ 18 h 23"/>
                    <a:gd name="T32" fmla="*/ 11 w 11"/>
                    <a:gd name="T33" fmla="*/ 23 h 2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"/>
                    <a:gd name="T52" fmla="*/ 0 h 23"/>
                    <a:gd name="T53" fmla="*/ 11 w 11"/>
                    <a:gd name="T54" fmla="*/ 23 h 2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" h="23">
                      <a:moveTo>
                        <a:pt x="11" y="23"/>
                      </a:moveTo>
                      <a:lnTo>
                        <a:pt x="11" y="18"/>
                      </a:lnTo>
                      <a:lnTo>
                        <a:pt x="8" y="18"/>
                      </a:lnTo>
                      <a:lnTo>
                        <a:pt x="5" y="16"/>
                      </a:lnTo>
                      <a:lnTo>
                        <a:pt x="5" y="13"/>
                      </a:lnTo>
                      <a:lnTo>
                        <a:pt x="5" y="8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3" y="18"/>
                      </a:lnTo>
                      <a:lnTo>
                        <a:pt x="5" y="21"/>
                      </a:lnTo>
                      <a:lnTo>
                        <a:pt x="11" y="23"/>
                      </a:lnTo>
                      <a:lnTo>
                        <a:pt x="11" y="18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81" name="Freeform 1236"/>
                <p:cNvSpPr>
                  <a:spLocks noChangeAspect="1"/>
                </p:cNvSpPr>
                <p:nvPr/>
              </p:nvSpPr>
              <p:spPr bwMode="auto">
                <a:xfrm>
                  <a:off x="5491" y="1904"/>
                  <a:ext cx="18" cy="13"/>
                </a:xfrm>
                <a:custGeom>
                  <a:avLst/>
                  <a:gdLst>
                    <a:gd name="T0" fmla="*/ 0 w 18"/>
                    <a:gd name="T1" fmla="*/ 13 h 13"/>
                    <a:gd name="T2" fmla="*/ 7 w 18"/>
                    <a:gd name="T3" fmla="*/ 13 h 13"/>
                    <a:gd name="T4" fmla="*/ 18 w 18"/>
                    <a:gd name="T5" fmla="*/ 13 h 13"/>
                    <a:gd name="T6" fmla="*/ 18 w 18"/>
                    <a:gd name="T7" fmla="*/ 7 h 13"/>
                    <a:gd name="T8" fmla="*/ 18 w 18"/>
                    <a:gd name="T9" fmla="*/ 0 h 13"/>
                    <a:gd name="T10" fmla="*/ 18 w 18"/>
                    <a:gd name="T11" fmla="*/ 0 h 13"/>
                    <a:gd name="T12" fmla="*/ 15 w 18"/>
                    <a:gd name="T13" fmla="*/ 5 h 13"/>
                    <a:gd name="T14" fmla="*/ 10 w 18"/>
                    <a:gd name="T15" fmla="*/ 10 h 13"/>
                    <a:gd name="T16" fmla="*/ 0 w 18"/>
                    <a:gd name="T17" fmla="*/ 1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3"/>
                    <a:gd name="T29" fmla="*/ 18 w 18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3">
                      <a:moveTo>
                        <a:pt x="0" y="13"/>
                      </a:moveTo>
                      <a:lnTo>
                        <a:pt x="7" y="13"/>
                      </a:lnTo>
                      <a:lnTo>
                        <a:pt x="18" y="13"/>
                      </a:lnTo>
                      <a:lnTo>
                        <a:pt x="18" y="7"/>
                      </a:lnTo>
                      <a:lnTo>
                        <a:pt x="18" y="0"/>
                      </a:lnTo>
                      <a:lnTo>
                        <a:pt x="15" y="5"/>
                      </a:lnTo>
                      <a:lnTo>
                        <a:pt x="10" y="1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82" name="Freeform 1237"/>
                <p:cNvSpPr>
                  <a:spLocks noChangeAspect="1"/>
                </p:cNvSpPr>
                <p:nvPr/>
              </p:nvSpPr>
              <p:spPr bwMode="auto">
                <a:xfrm>
                  <a:off x="5491" y="1914"/>
                  <a:ext cx="20" cy="5"/>
                </a:xfrm>
                <a:custGeom>
                  <a:avLst/>
                  <a:gdLst>
                    <a:gd name="T0" fmla="*/ 20 w 20"/>
                    <a:gd name="T1" fmla="*/ 0 h 5"/>
                    <a:gd name="T2" fmla="*/ 20 w 20"/>
                    <a:gd name="T3" fmla="*/ 0 h 5"/>
                    <a:gd name="T4" fmla="*/ 7 w 20"/>
                    <a:gd name="T5" fmla="*/ 0 h 5"/>
                    <a:gd name="T6" fmla="*/ 0 w 20"/>
                    <a:gd name="T7" fmla="*/ 0 h 5"/>
                    <a:gd name="T8" fmla="*/ 0 w 20"/>
                    <a:gd name="T9" fmla="*/ 5 h 5"/>
                    <a:gd name="T10" fmla="*/ 7 w 20"/>
                    <a:gd name="T11" fmla="*/ 5 h 5"/>
                    <a:gd name="T12" fmla="*/ 18 w 20"/>
                    <a:gd name="T13" fmla="*/ 5 h 5"/>
                    <a:gd name="T14" fmla="*/ 18 w 20"/>
                    <a:gd name="T15" fmla="*/ 5 h 5"/>
                    <a:gd name="T16" fmla="*/ 20 w 20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"/>
                    <a:gd name="T28" fmla="*/ 0 h 5"/>
                    <a:gd name="T29" fmla="*/ 20 w 2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" h="5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7" y="5"/>
                      </a:lnTo>
                      <a:lnTo>
                        <a:pt x="18" y="5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83" name="Freeform 1238"/>
                <p:cNvSpPr>
                  <a:spLocks noChangeAspect="1"/>
                </p:cNvSpPr>
                <p:nvPr/>
              </p:nvSpPr>
              <p:spPr bwMode="auto">
                <a:xfrm>
                  <a:off x="5506" y="1901"/>
                  <a:ext cx="5" cy="18"/>
                </a:xfrm>
                <a:custGeom>
                  <a:avLst/>
                  <a:gdLst>
                    <a:gd name="T0" fmla="*/ 0 w 5"/>
                    <a:gd name="T1" fmla="*/ 0 h 18"/>
                    <a:gd name="T2" fmla="*/ 0 w 5"/>
                    <a:gd name="T3" fmla="*/ 0 h 18"/>
                    <a:gd name="T4" fmla="*/ 3 w 5"/>
                    <a:gd name="T5" fmla="*/ 10 h 18"/>
                    <a:gd name="T6" fmla="*/ 5 w 5"/>
                    <a:gd name="T7" fmla="*/ 13 h 18"/>
                    <a:gd name="T8" fmla="*/ 3 w 5"/>
                    <a:gd name="T9" fmla="*/ 18 h 18"/>
                    <a:gd name="T10" fmla="*/ 5 w 5"/>
                    <a:gd name="T11" fmla="*/ 10 h 18"/>
                    <a:gd name="T12" fmla="*/ 5 w 5"/>
                    <a:gd name="T13" fmla="*/ 3 h 18"/>
                    <a:gd name="T14" fmla="*/ 5 w 5"/>
                    <a:gd name="T15" fmla="*/ 3 h 18"/>
                    <a:gd name="T16" fmla="*/ 0 w 5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8"/>
                    <a:gd name="T29" fmla="*/ 5 w 5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10"/>
                      </a:lnTo>
                      <a:lnTo>
                        <a:pt x="5" y="13"/>
                      </a:lnTo>
                      <a:lnTo>
                        <a:pt x="3" y="18"/>
                      </a:lnTo>
                      <a:lnTo>
                        <a:pt x="5" y="10"/>
                      </a:lnTo>
                      <a:lnTo>
                        <a:pt x="5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84" name="Freeform 1239"/>
                <p:cNvSpPr>
                  <a:spLocks noChangeAspect="1"/>
                </p:cNvSpPr>
                <p:nvPr/>
              </p:nvSpPr>
              <p:spPr bwMode="auto">
                <a:xfrm>
                  <a:off x="5491" y="1901"/>
                  <a:ext cx="20" cy="18"/>
                </a:xfrm>
                <a:custGeom>
                  <a:avLst/>
                  <a:gdLst>
                    <a:gd name="T0" fmla="*/ 0 w 20"/>
                    <a:gd name="T1" fmla="*/ 13 h 18"/>
                    <a:gd name="T2" fmla="*/ 0 w 20"/>
                    <a:gd name="T3" fmla="*/ 18 h 18"/>
                    <a:gd name="T4" fmla="*/ 13 w 20"/>
                    <a:gd name="T5" fmla="*/ 16 h 18"/>
                    <a:gd name="T6" fmla="*/ 18 w 20"/>
                    <a:gd name="T7" fmla="*/ 8 h 18"/>
                    <a:gd name="T8" fmla="*/ 20 w 20"/>
                    <a:gd name="T9" fmla="*/ 3 h 18"/>
                    <a:gd name="T10" fmla="*/ 15 w 20"/>
                    <a:gd name="T11" fmla="*/ 0 h 18"/>
                    <a:gd name="T12" fmla="*/ 20 w 20"/>
                    <a:gd name="T13" fmla="*/ 3 h 18"/>
                    <a:gd name="T14" fmla="*/ 15 w 20"/>
                    <a:gd name="T15" fmla="*/ 3 h 18"/>
                    <a:gd name="T16" fmla="*/ 15 w 20"/>
                    <a:gd name="T17" fmla="*/ 8 h 18"/>
                    <a:gd name="T18" fmla="*/ 10 w 20"/>
                    <a:gd name="T19" fmla="*/ 10 h 18"/>
                    <a:gd name="T20" fmla="*/ 0 w 20"/>
                    <a:gd name="T21" fmla="*/ 13 h 18"/>
                    <a:gd name="T22" fmla="*/ 0 w 20"/>
                    <a:gd name="T23" fmla="*/ 18 h 18"/>
                    <a:gd name="T24" fmla="*/ 0 w 20"/>
                    <a:gd name="T25" fmla="*/ 13 h 1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0"/>
                    <a:gd name="T40" fmla="*/ 0 h 18"/>
                    <a:gd name="T41" fmla="*/ 20 w 20"/>
                    <a:gd name="T42" fmla="*/ 18 h 1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0" h="18">
                      <a:moveTo>
                        <a:pt x="0" y="13"/>
                      </a:moveTo>
                      <a:lnTo>
                        <a:pt x="0" y="18"/>
                      </a:lnTo>
                      <a:lnTo>
                        <a:pt x="13" y="16"/>
                      </a:lnTo>
                      <a:lnTo>
                        <a:pt x="18" y="8"/>
                      </a:lnTo>
                      <a:lnTo>
                        <a:pt x="20" y="3"/>
                      </a:lnTo>
                      <a:lnTo>
                        <a:pt x="15" y="0"/>
                      </a:lnTo>
                      <a:lnTo>
                        <a:pt x="20" y="3"/>
                      </a:lnTo>
                      <a:lnTo>
                        <a:pt x="15" y="3"/>
                      </a:lnTo>
                      <a:lnTo>
                        <a:pt x="15" y="8"/>
                      </a:lnTo>
                      <a:lnTo>
                        <a:pt x="10" y="10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85" name="Freeform 1240"/>
                <p:cNvSpPr>
                  <a:spLocks noChangeAspect="1"/>
                </p:cNvSpPr>
                <p:nvPr/>
              </p:nvSpPr>
              <p:spPr bwMode="auto">
                <a:xfrm>
                  <a:off x="5483" y="1896"/>
                  <a:ext cx="5" cy="5"/>
                </a:xfrm>
                <a:custGeom>
                  <a:avLst/>
                  <a:gdLst>
                    <a:gd name="T0" fmla="*/ 2 w 5"/>
                    <a:gd name="T1" fmla="*/ 5 h 5"/>
                    <a:gd name="T2" fmla="*/ 2 w 5"/>
                    <a:gd name="T3" fmla="*/ 2 h 5"/>
                    <a:gd name="T4" fmla="*/ 0 w 5"/>
                    <a:gd name="T5" fmla="*/ 2 h 5"/>
                    <a:gd name="T6" fmla="*/ 2 w 5"/>
                    <a:gd name="T7" fmla="*/ 0 h 5"/>
                    <a:gd name="T8" fmla="*/ 5 w 5"/>
                    <a:gd name="T9" fmla="*/ 0 h 5"/>
                    <a:gd name="T10" fmla="*/ 2 w 5"/>
                    <a:gd name="T11" fmla="*/ 0 h 5"/>
                    <a:gd name="T12" fmla="*/ 2 w 5"/>
                    <a:gd name="T13" fmla="*/ 5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5"/>
                    <a:gd name="T23" fmla="*/ 5 w 5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5">
                      <a:moveTo>
                        <a:pt x="2" y="5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86" name="Freeform 1241"/>
                <p:cNvSpPr>
                  <a:spLocks noChangeAspect="1"/>
                </p:cNvSpPr>
                <p:nvPr/>
              </p:nvSpPr>
              <p:spPr bwMode="auto">
                <a:xfrm>
                  <a:off x="5483" y="1896"/>
                  <a:ext cx="5" cy="5"/>
                </a:xfrm>
                <a:custGeom>
                  <a:avLst/>
                  <a:gdLst>
                    <a:gd name="T0" fmla="*/ 0 w 5"/>
                    <a:gd name="T1" fmla="*/ 2 h 5"/>
                    <a:gd name="T2" fmla="*/ 0 w 5"/>
                    <a:gd name="T3" fmla="*/ 2 h 5"/>
                    <a:gd name="T4" fmla="*/ 0 w 5"/>
                    <a:gd name="T5" fmla="*/ 5 h 5"/>
                    <a:gd name="T6" fmla="*/ 0 w 5"/>
                    <a:gd name="T7" fmla="*/ 5 h 5"/>
                    <a:gd name="T8" fmla="*/ 5 w 5"/>
                    <a:gd name="T9" fmla="*/ 5 h 5"/>
                    <a:gd name="T10" fmla="*/ 2 w 5"/>
                    <a:gd name="T11" fmla="*/ 2 h 5"/>
                    <a:gd name="T12" fmla="*/ 0 w 5"/>
                    <a:gd name="T13" fmla="*/ 0 h 5"/>
                    <a:gd name="T14" fmla="*/ 0 w 5"/>
                    <a:gd name="T15" fmla="*/ 0 h 5"/>
                    <a:gd name="T16" fmla="*/ 0 w 5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87" name="Freeform 1242"/>
                <p:cNvSpPr>
                  <a:spLocks noChangeAspect="1"/>
                </p:cNvSpPr>
                <p:nvPr/>
              </p:nvSpPr>
              <p:spPr bwMode="auto">
                <a:xfrm>
                  <a:off x="5483" y="1893"/>
                  <a:ext cx="8" cy="5"/>
                </a:xfrm>
                <a:custGeom>
                  <a:avLst/>
                  <a:gdLst>
                    <a:gd name="T0" fmla="*/ 8 w 8"/>
                    <a:gd name="T1" fmla="*/ 3 h 5"/>
                    <a:gd name="T2" fmla="*/ 5 w 8"/>
                    <a:gd name="T3" fmla="*/ 0 h 5"/>
                    <a:gd name="T4" fmla="*/ 2 w 8"/>
                    <a:gd name="T5" fmla="*/ 0 h 5"/>
                    <a:gd name="T6" fmla="*/ 0 w 8"/>
                    <a:gd name="T7" fmla="*/ 5 h 5"/>
                    <a:gd name="T8" fmla="*/ 0 w 8"/>
                    <a:gd name="T9" fmla="*/ 3 h 5"/>
                    <a:gd name="T10" fmla="*/ 2 w 8"/>
                    <a:gd name="T11" fmla="*/ 5 h 5"/>
                    <a:gd name="T12" fmla="*/ 8 w 8"/>
                    <a:gd name="T13" fmla="*/ 3 h 5"/>
                    <a:gd name="T14" fmla="*/ 5 w 8"/>
                    <a:gd name="T15" fmla="*/ 0 h 5"/>
                    <a:gd name="T16" fmla="*/ 8 w 8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8" y="3"/>
                      </a:move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8" y="3"/>
                      </a:lnTo>
                      <a:lnTo>
                        <a:pt x="5" y="0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88" name="Freeform 1243"/>
                <p:cNvSpPr>
                  <a:spLocks noChangeAspect="1"/>
                </p:cNvSpPr>
                <p:nvPr/>
              </p:nvSpPr>
              <p:spPr bwMode="auto">
                <a:xfrm>
                  <a:off x="5483" y="1893"/>
                  <a:ext cx="8" cy="8"/>
                </a:xfrm>
                <a:custGeom>
                  <a:avLst/>
                  <a:gdLst>
                    <a:gd name="T0" fmla="*/ 0 w 8"/>
                    <a:gd name="T1" fmla="*/ 8 h 8"/>
                    <a:gd name="T2" fmla="*/ 5 w 8"/>
                    <a:gd name="T3" fmla="*/ 8 h 8"/>
                    <a:gd name="T4" fmla="*/ 5 w 8"/>
                    <a:gd name="T5" fmla="*/ 5 h 8"/>
                    <a:gd name="T6" fmla="*/ 8 w 8"/>
                    <a:gd name="T7" fmla="*/ 3 h 8"/>
                    <a:gd name="T8" fmla="*/ 5 w 8"/>
                    <a:gd name="T9" fmla="*/ 0 h 8"/>
                    <a:gd name="T10" fmla="*/ 2 w 8"/>
                    <a:gd name="T11" fmla="*/ 3 h 8"/>
                    <a:gd name="T12" fmla="*/ 0 w 8"/>
                    <a:gd name="T13" fmla="*/ 8 h 8"/>
                    <a:gd name="T14" fmla="*/ 5 w 8"/>
                    <a:gd name="T15" fmla="*/ 8 h 8"/>
                    <a:gd name="T16" fmla="*/ 0 w 8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8"/>
                    <a:gd name="T29" fmla="*/ 8 w 8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8">
                      <a:moveTo>
                        <a:pt x="0" y="8"/>
                      </a:moveTo>
                      <a:lnTo>
                        <a:pt x="5" y="8"/>
                      </a:lnTo>
                      <a:lnTo>
                        <a:pt x="5" y="5"/>
                      </a:lnTo>
                      <a:lnTo>
                        <a:pt x="8" y="3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5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89" name="Freeform 1244"/>
                <p:cNvSpPr>
                  <a:spLocks noChangeAspect="1"/>
                </p:cNvSpPr>
                <p:nvPr/>
              </p:nvSpPr>
              <p:spPr bwMode="auto">
                <a:xfrm>
                  <a:off x="5477" y="1799"/>
                  <a:ext cx="8" cy="13"/>
                </a:xfrm>
                <a:custGeom>
                  <a:avLst/>
                  <a:gdLst>
                    <a:gd name="T0" fmla="*/ 6 w 8"/>
                    <a:gd name="T1" fmla="*/ 13 h 13"/>
                    <a:gd name="T2" fmla="*/ 0 w 8"/>
                    <a:gd name="T3" fmla="*/ 11 h 13"/>
                    <a:gd name="T4" fmla="*/ 0 w 8"/>
                    <a:gd name="T5" fmla="*/ 5 h 13"/>
                    <a:gd name="T6" fmla="*/ 6 w 8"/>
                    <a:gd name="T7" fmla="*/ 3 h 13"/>
                    <a:gd name="T8" fmla="*/ 8 w 8"/>
                    <a:gd name="T9" fmla="*/ 0 h 13"/>
                    <a:gd name="T10" fmla="*/ 6 w 8"/>
                    <a:gd name="T11" fmla="*/ 3 h 13"/>
                    <a:gd name="T12" fmla="*/ 6 w 8"/>
                    <a:gd name="T13" fmla="*/ 13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13"/>
                    <a:gd name="T23" fmla="*/ 8 w 8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13">
                      <a:moveTo>
                        <a:pt x="6" y="13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6" y="3"/>
                      </a:lnTo>
                      <a:lnTo>
                        <a:pt x="8" y="0"/>
                      </a:lnTo>
                      <a:lnTo>
                        <a:pt x="6" y="3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90" name="Freeform 1245"/>
                <p:cNvSpPr>
                  <a:spLocks noChangeAspect="1"/>
                </p:cNvSpPr>
                <p:nvPr/>
              </p:nvSpPr>
              <p:spPr bwMode="auto">
                <a:xfrm>
                  <a:off x="5477" y="1804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0 h 11"/>
                    <a:gd name="T4" fmla="*/ 0 w 6"/>
                    <a:gd name="T5" fmla="*/ 8 h 11"/>
                    <a:gd name="T6" fmla="*/ 3 w 6"/>
                    <a:gd name="T7" fmla="*/ 11 h 11"/>
                    <a:gd name="T8" fmla="*/ 6 w 6"/>
                    <a:gd name="T9" fmla="*/ 8 h 11"/>
                    <a:gd name="T10" fmla="*/ 3 w 6"/>
                    <a:gd name="T11" fmla="*/ 6 h 11"/>
                    <a:gd name="T12" fmla="*/ 3 w 6"/>
                    <a:gd name="T13" fmla="*/ 3 h 11"/>
                    <a:gd name="T14" fmla="*/ 3 w 6"/>
                    <a:gd name="T15" fmla="*/ 3 h 11"/>
                    <a:gd name="T16" fmla="*/ 0 w 6"/>
                    <a:gd name="T17" fmla="*/ 0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1"/>
                    <a:gd name="T29" fmla="*/ 6 w 6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3" y="6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91" name="Freeform 1246"/>
                <p:cNvSpPr>
                  <a:spLocks noChangeAspect="1"/>
                </p:cNvSpPr>
                <p:nvPr/>
              </p:nvSpPr>
              <p:spPr bwMode="auto">
                <a:xfrm>
                  <a:off x="5477" y="1796"/>
                  <a:ext cx="11" cy="11"/>
                </a:xfrm>
                <a:custGeom>
                  <a:avLst/>
                  <a:gdLst>
                    <a:gd name="T0" fmla="*/ 8 w 11"/>
                    <a:gd name="T1" fmla="*/ 0 h 11"/>
                    <a:gd name="T2" fmla="*/ 8 w 11"/>
                    <a:gd name="T3" fmla="*/ 0 h 11"/>
                    <a:gd name="T4" fmla="*/ 3 w 11"/>
                    <a:gd name="T5" fmla="*/ 3 h 11"/>
                    <a:gd name="T6" fmla="*/ 0 w 11"/>
                    <a:gd name="T7" fmla="*/ 8 h 11"/>
                    <a:gd name="T8" fmla="*/ 3 w 11"/>
                    <a:gd name="T9" fmla="*/ 11 h 11"/>
                    <a:gd name="T10" fmla="*/ 6 w 11"/>
                    <a:gd name="T11" fmla="*/ 8 h 11"/>
                    <a:gd name="T12" fmla="*/ 11 w 11"/>
                    <a:gd name="T13" fmla="*/ 3 h 11"/>
                    <a:gd name="T14" fmla="*/ 11 w 11"/>
                    <a:gd name="T15" fmla="*/ 3 h 11"/>
                    <a:gd name="T16" fmla="*/ 8 w 11"/>
                    <a:gd name="T17" fmla="*/ 0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1"/>
                    <a:gd name="T29" fmla="*/ 11 w 11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1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3"/>
                      </a:lnTo>
                      <a:lnTo>
                        <a:pt x="0" y="8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11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92" name="Freeform 1247"/>
                <p:cNvSpPr>
                  <a:spLocks noChangeAspect="1"/>
                </p:cNvSpPr>
                <p:nvPr/>
              </p:nvSpPr>
              <p:spPr bwMode="auto">
                <a:xfrm>
                  <a:off x="5480" y="1796"/>
                  <a:ext cx="8" cy="19"/>
                </a:xfrm>
                <a:custGeom>
                  <a:avLst/>
                  <a:gdLst>
                    <a:gd name="T0" fmla="*/ 0 w 8"/>
                    <a:gd name="T1" fmla="*/ 19 h 19"/>
                    <a:gd name="T2" fmla="*/ 3 w 8"/>
                    <a:gd name="T3" fmla="*/ 16 h 19"/>
                    <a:gd name="T4" fmla="*/ 3 w 8"/>
                    <a:gd name="T5" fmla="*/ 8 h 19"/>
                    <a:gd name="T6" fmla="*/ 5 w 8"/>
                    <a:gd name="T7" fmla="*/ 0 h 19"/>
                    <a:gd name="T8" fmla="*/ 8 w 8"/>
                    <a:gd name="T9" fmla="*/ 3 h 19"/>
                    <a:gd name="T10" fmla="*/ 0 w 8"/>
                    <a:gd name="T11" fmla="*/ 6 h 19"/>
                    <a:gd name="T12" fmla="*/ 0 w 8"/>
                    <a:gd name="T13" fmla="*/ 19 h 19"/>
                    <a:gd name="T14" fmla="*/ 3 w 8"/>
                    <a:gd name="T15" fmla="*/ 16 h 19"/>
                    <a:gd name="T16" fmla="*/ 0 w 8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9"/>
                    <a:gd name="T29" fmla="*/ 8 w 8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9">
                      <a:moveTo>
                        <a:pt x="0" y="19"/>
                      </a:moveTo>
                      <a:lnTo>
                        <a:pt x="3" y="16"/>
                      </a:lnTo>
                      <a:lnTo>
                        <a:pt x="3" y="8"/>
                      </a:lnTo>
                      <a:lnTo>
                        <a:pt x="5" y="0"/>
                      </a:lnTo>
                      <a:lnTo>
                        <a:pt x="8" y="3"/>
                      </a:lnTo>
                      <a:lnTo>
                        <a:pt x="0" y="6"/>
                      </a:lnTo>
                      <a:lnTo>
                        <a:pt x="0" y="19"/>
                      </a:lnTo>
                      <a:lnTo>
                        <a:pt x="3" y="16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93" name="Freeform 1248"/>
                <p:cNvSpPr>
                  <a:spLocks noChangeAspect="1"/>
                </p:cNvSpPr>
                <p:nvPr/>
              </p:nvSpPr>
              <p:spPr bwMode="auto">
                <a:xfrm>
                  <a:off x="5598" y="1930"/>
                  <a:ext cx="10" cy="2"/>
                </a:xfrm>
                <a:custGeom>
                  <a:avLst/>
                  <a:gdLst>
                    <a:gd name="T0" fmla="*/ 10 w 10"/>
                    <a:gd name="T1" fmla="*/ 0 h 2"/>
                    <a:gd name="T2" fmla="*/ 5 w 10"/>
                    <a:gd name="T3" fmla="*/ 2 h 2"/>
                    <a:gd name="T4" fmla="*/ 0 w 10"/>
                    <a:gd name="T5" fmla="*/ 2 h 2"/>
                    <a:gd name="T6" fmla="*/ 0 w 10"/>
                    <a:gd name="T7" fmla="*/ 0 h 2"/>
                    <a:gd name="T8" fmla="*/ 10 w 10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2"/>
                    <a:gd name="T17" fmla="*/ 10 w 10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2">
                      <a:moveTo>
                        <a:pt x="10" y="0"/>
                      </a:move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94" name="Freeform 1249"/>
                <p:cNvSpPr>
                  <a:spLocks noChangeAspect="1"/>
                </p:cNvSpPr>
                <p:nvPr/>
              </p:nvSpPr>
              <p:spPr bwMode="auto">
                <a:xfrm>
                  <a:off x="5598" y="1930"/>
                  <a:ext cx="10" cy="5"/>
                </a:xfrm>
                <a:custGeom>
                  <a:avLst/>
                  <a:gdLst>
                    <a:gd name="T0" fmla="*/ 2 w 10"/>
                    <a:gd name="T1" fmla="*/ 5 h 5"/>
                    <a:gd name="T2" fmla="*/ 2 w 10"/>
                    <a:gd name="T3" fmla="*/ 5 h 5"/>
                    <a:gd name="T4" fmla="*/ 7 w 10"/>
                    <a:gd name="T5" fmla="*/ 2 h 5"/>
                    <a:gd name="T6" fmla="*/ 10 w 10"/>
                    <a:gd name="T7" fmla="*/ 2 h 5"/>
                    <a:gd name="T8" fmla="*/ 10 w 10"/>
                    <a:gd name="T9" fmla="*/ 0 h 5"/>
                    <a:gd name="T10" fmla="*/ 5 w 10"/>
                    <a:gd name="T11" fmla="*/ 0 h 5"/>
                    <a:gd name="T12" fmla="*/ 0 w 10"/>
                    <a:gd name="T13" fmla="*/ 2 h 5"/>
                    <a:gd name="T14" fmla="*/ 0 w 10"/>
                    <a:gd name="T15" fmla="*/ 2 h 5"/>
                    <a:gd name="T16" fmla="*/ 2 w 10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2" y="5"/>
                      </a:moveTo>
                      <a:lnTo>
                        <a:pt x="2" y="5"/>
                      </a:lnTo>
                      <a:lnTo>
                        <a:pt x="7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95" name="Freeform 1250"/>
                <p:cNvSpPr>
                  <a:spLocks noChangeAspect="1"/>
                </p:cNvSpPr>
                <p:nvPr/>
              </p:nvSpPr>
              <p:spPr bwMode="auto">
                <a:xfrm>
                  <a:off x="5598" y="1930"/>
                  <a:ext cx="10" cy="5"/>
                </a:xfrm>
                <a:custGeom>
                  <a:avLst/>
                  <a:gdLst>
                    <a:gd name="T0" fmla="*/ 10 w 10"/>
                    <a:gd name="T1" fmla="*/ 2 h 5"/>
                    <a:gd name="T2" fmla="*/ 10 w 10"/>
                    <a:gd name="T3" fmla="*/ 0 h 5"/>
                    <a:gd name="T4" fmla="*/ 0 w 10"/>
                    <a:gd name="T5" fmla="*/ 0 h 5"/>
                    <a:gd name="T6" fmla="*/ 2 w 10"/>
                    <a:gd name="T7" fmla="*/ 5 h 5"/>
                    <a:gd name="T8" fmla="*/ 0 w 10"/>
                    <a:gd name="T9" fmla="*/ 2 h 5"/>
                    <a:gd name="T10" fmla="*/ 2 w 10"/>
                    <a:gd name="T11" fmla="*/ 2 h 5"/>
                    <a:gd name="T12" fmla="*/ 7 w 10"/>
                    <a:gd name="T13" fmla="*/ 2 h 5"/>
                    <a:gd name="T14" fmla="*/ 10 w 10"/>
                    <a:gd name="T15" fmla="*/ 0 h 5"/>
                    <a:gd name="T16" fmla="*/ 10 w 10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10" y="2"/>
                      </a:move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7" y="2"/>
                      </a:lnTo>
                      <a:lnTo>
                        <a:pt x="10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96" name="Freeform 1251"/>
                <p:cNvSpPr>
                  <a:spLocks noChangeAspect="1"/>
                </p:cNvSpPr>
                <p:nvPr/>
              </p:nvSpPr>
              <p:spPr bwMode="auto">
                <a:xfrm>
                  <a:off x="5524" y="1841"/>
                  <a:ext cx="27" cy="26"/>
                </a:xfrm>
                <a:custGeom>
                  <a:avLst/>
                  <a:gdLst>
                    <a:gd name="T0" fmla="*/ 8 w 27"/>
                    <a:gd name="T1" fmla="*/ 26 h 26"/>
                    <a:gd name="T2" fmla="*/ 6 w 27"/>
                    <a:gd name="T3" fmla="*/ 23 h 26"/>
                    <a:gd name="T4" fmla="*/ 6 w 27"/>
                    <a:gd name="T5" fmla="*/ 16 h 26"/>
                    <a:gd name="T6" fmla="*/ 14 w 27"/>
                    <a:gd name="T7" fmla="*/ 8 h 26"/>
                    <a:gd name="T8" fmla="*/ 19 w 27"/>
                    <a:gd name="T9" fmla="*/ 3 h 26"/>
                    <a:gd name="T10" fmla="*/ 21 w 27"/>
                    <a:gd name="T11" fmla="*/ 3 h 26"/>
                    <a:gd name="T12" fmla="*/ 27 w 27"/>
                    <a:gd name="T13" fmla="*/ 0 h 26"/>
                    <a:gd name="T14" fmla="*/ 24 w 27"/>
                    <a:gd name="T15" fmla="*/ 0 h 26"/>
                    <a:gd name="T16" fmla="*/ 19 w 27"/>
                    <a:gd name="T17" fmla="*/ 0 h 26"/>
                    <a:gd name="T18" fmla="*/ 14 w 27"/>
                    <a:gd name="T19" fmla="*/ 5 h 26"/>
                    <a:gd name="T20" fmla="*/ 3 w 27"/>
                    <a:gd name="T21" fmla="*/ 16 h 26"/>
                    <a:gd name="T22" fmla="*/ 0 w 27"/>
                    <a:gd name="T23" fmla="*/ 18 h 26"/>
                    <a:gd name="T24" fmla="*/ 3 w 27"/>
                    <a:gd name="T25" fmla="*/ 21 h 26"/>
                    <a:gd name="T26" fmla="*/ 6 w 27"/>
                    <a:gd name="T27" fmla="*/ 23 h 26"/>
                    <a:gd name="T28" fmla="*/ 8 w 27"/>
                    <a:gd name="T29" fmla="*/ 26 h 2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7"/>
                    <a:gd name="T46" fmla="*/ 0 h 26"/>
                    <a:gd name="T47" fmla="*/ 27 w 27"/>
                    <a:gd name="T48" fmla="*/ 26 h 2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7" h="26">
                      <a:moveTo>
                        <a:pt x="8" y="26"/>
                      </a:moveTo>
                      <a:lnTo>
                        <a:pt x="6" y="23"/>
                      </a:lnTo>
                      <a:lnTo>
                        <a:pt x="6" y="16"/>
                      </a:lnTo>
                      <a:lnTo>
                        <a:pt x="14" y="8"/>
                      </a:lnTo>
                      <a:lnTo>
                        <a:pt x="19" y="3"/>
                      </a:lnTo>
                      <a:lnTo>
                        <a:pt x="21" y="3"/>
                      </a:lnTo>
                      <a:lnTo>
                        <a:pt x="27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4" y="5"/>
                      </a:lnTo>
                      <a:lnTo>
                        <a:pt x="3" y="16"/>
                      </a:lnTo>
                      <a:lnTo>
                        <a:pt x="0" y="18"/>
                      </a:lnTo>
                      <a:lnTo>
                        <a:pt x="3" y="21"/>
                      </a:lnTo>
                      <a:lnTo>
                        <a:pt x="6" y="23"/>
                      </a:lnTo>
                      <a:lnTo>
                        <a:pt x="8" y="2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97" name="Freeform 1252"/>
                <p:cNvSpPr>
                  <a:spLocks noChangeAspect="1"/>
                </p:cNvSpPr>
                <p:nvPr/>
              </p:nvSpPr>
              <p:spPr bwMode="auto">
                <a:xfrm>
                  <a:off x="5527" y="1854"/>
                  <a:ext cx="8" cy="16"/>
                </a:xfrm>
                <a:custGeom>
                  <a:avLst/>
                  <a:gdLst>
                    <a:gd name="T0" fmla="*/ 3 w 8"/>
                    <a:gd name="T1" fmla="*/ 0 h 16"/>
                    <a:gd name="T2" fmla="*/ 3 w 8"/>
                    <a:gd name="T3" fmla="*/ 0 h 16"/>
                    <a:gd name="T4" fmla="*/ 0 w 8"/>
                    <a:gd name="T5" fmla="*/ 10 h 16"/>
                    <a:gd name="T6" fmla="*/ 5 w 8"/>
                    <a:gd name="T7" fmla="*/ 16 h 16"/>
                    <a:gd name="T8" fmla="*/ 8 w 8"/>
                    <a:gd name="T9" fmla="*/ 13 h 16"/>
                    <a:gd name="T10" fmla="*/ 5 w 8"/>
                    <a:gd name="T11" fmla="*/ 8 h 16"/>
                    <a:gd name="T12" fmla="*/ 3 w 8"/>
                    <a:gd name="T13" fmla="*/ 5 h 16"/>
                    <a:gd name="T14" fmla="*/ 3 w 8"/>
                    <a:gd name="T15" fmla="*/ 5 h 16"/>
                    <a:gd name="T16" fmla="*/ 3 w 8"/>
                    <a:gd name="T17" fmla="*/ 0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6"/>
                    <a:gd name="T29" fmla="*/ 8 w 8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10"/>
                      </a:lnTo>
                      <a:lnTo>
                        <a:pt x="5" y="16"/>
                      </a:lnTo>
                      <a:lnTo>
                        <a:pt x="8" y="13"/>
                      </a:lnTo>
                      <a:lnTo>
                        <a:pt x="5" y="8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98" name="Freeform 1253"/>
                <p:cNvSpPr>
                  <a:spLocks noChangeAspect="1"/>
                </p:cNvSpPr>
                <p:nvPr/>
              </p:nvSpPr>
              <p:spPr bwMode="auto">
                <a:xfrm>
                  <a:off x="5530" y="1841"/>
                  <a:ext cx="13" cy="18"/>
                </a:xfrm>
                <a:custGeom>
                  <a:avLst/>
                  <a:gdLst>
                    <a:gd name="T0" fmla="*/ 13 w 13"/>
                    <a:gd name="T1" fmla="*/ 0 h 18"/>
                    <a:gd name="T2" fmla="*/ 10 w 13"/>
                    <a:gd name="T3" fmla="*/ 0 h 18"/>
                    <a:gd name="T4" fmla="*/ 5 w 13"/>
                    <a:gd name="T5" fmla="*/ 8 h 18"/>
                    <a:gd name="T6" fmla="*/ 0 w 13"/>
                    <a:gd name="T7" fmla="*/ 13 h 18"/>
                    <a:gd name="T8" fmla="*/ 0 w 13"/>
                    <a:gd name="T9" fmla="*/ 18 h 18"/>
                    <a:gd name="T10" fmla="*/ 8 w 13"/>
                    <a:gd name="T11" fmla="*/ 10 h 18"/>
                    <a:gd name="T12" fmla="*/ 13 w 13"/>
                    <a:gd name="T13" fmla="*/ 3 h 18"/>
                    <a:gd name="T14" fmla="*/ 13 w 13"/>
                    <a:gd name="T15" fmla="*/ 5 h 18"/>
                    <a:gd name="T16" fmla="*/ 13 w 13"/>
                    <a:gd name="T17" fmla="*/ 0 h 18"/>
                    <a:gd name="T18" fmla="*/ 10 w 13"/>
                    <a:gd name="T19" fmla="*/ 0 h 18"/>
                    <a:gd name="T20" fmla="*/ 10 w 13"/>
                    <a:gd name="T21" fmla="*/ 0 h 18"/>
                    <a:gd name="T22" fmla="*/ 13 w 13"/>
                    <a:gd name="T23" fmla="*/ 0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18"/>
                    <a:gd name="T38" fmla="*/ 13 w 13"/>
                    <a:gd name="T39" fmla="*/ 18 h 1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18">
                      <a:moveTo>
                        <a:pt x="13" y="0"/>
                      </a:moveTo>
                      <a:lnTo>
                        <a:pt x="10" y="0"/>
                      </a:lnTo>
                      <a:lnTo>
                        <a:pt x="5" y="8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8" y="10"/>
                      </a:lnTo>
                      <a:lnTo>
                        <a:pt x="13" y="3"/>
                      </a:ln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99" name="Freeform 1254"/>
                <p:cNvSpPr>
                  <a:spLocks noChangeAspect="1"/>
                </p:cNvSpPr>
                <p:nvPr/>
              </p:nvSpPr>
              <p:spPr bwMode="auto">
                <a:xfrm>
                  <a:off x="5543" y="1841"/>
                  <a:ext cx="10" cy="5"/>
                </a:xfrm>
                <a:custGeom>
                  <a:avLst/>
                  <a:gdLst>
                    <a:gd name="T0" fmla="*/ 8 w 10"/>
                    <a:gd name="T1" fmla="*/ 0 h 5"/>
                    <a:gd name="T2" fmla="*/ 8 w 10"/>
                    <a:gd name="T3" fmla="*/ 0 h 5"/>
                    <a:gd name="T4" fmla="*/ 2 w 10"/>
                    <a:gd name="T5" fmla="*/ 0 h 5"/>
                    <a:gd name="T6" fmla="*/ 0 w 10"/>
                    <a:gd name="T7" fmla="*/ 0 h 5"/>
                    <a:gd name="T8" fmla="*/ 0 w 10"/>
                    <a:gd name="T9" fmla="*/ 5 h 5"/>
                    <a:gd name="T10" fmla="*/ 2 w 10"/>
                    <a:gd name="T11" fmla="*/ 5 h 5"/>
                    <a:gd name="T12" fmla="*/ 10 w 10"/>
                    <a:gd name="T13" fmla="*/ 3 h 5"/>
                    <a:gd name="T14" fmla="*/ 10 w 10"/>
                    <a:gd name="T15" fmla="*/ 3 h 5"/>
                    <a:gd name="T16" fmla="*/ 8 w 10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00" name="Freeform 1255"/>
                <p:cNvSpPr>
                  <a:spLocks noChangeAspect="1"/>
                </p:cNvSpPr>
                <p:nvPr/>
              </p:nvSpPr>
              <p:spPr bwMode="auto">
                <a:xfrm>
                  <a:off x="5540" y="1841"/>
                  <a:ext cx="13" cy="3"/>
                </a:xfrm>
                <a:custGeom>
                  <a:avLst/>
                  <a:gdLst>
                    <a:gd name="T0" fmla="*/ 0 w 13"/>
                    <a:gd name="T1" fmla="*/ 3 h 3"/>
                    <a:gd name="T2" fmla="*/ 0 w 13"/>
                    <a:gd name="T3" fmla="*/ 3 h 3"/>
                    <a:gd name="T4" fmla="*/ 8 w 13"/>
                    <a:gd name="T5" fmla="*/ 3 h 3"/>
                    <a:gd name="T6" fmla="*/ 11 w 13"/>
                    <a:gd name="T7" fmla="*/ 0 h 3"/>
                    <a:gd name="T8" fmla="*/ 13 w 13"/>
                    <a:gd name="T9" fmla="*/ 3 h 3"/>
                    <a:gd name="T10" fmla="*/ 8 w 13"/>
                    <a:gd name="T11" fmla="*/ 0 h 3"/>
                    <a:gd name="T12" fmla="*/ 3 w 13"/>
                    <a:gd name="T13" fmla="*/ 0 h 3"/>
                    <a:gd name="T14" fmla="*/ 3 w 13"/>
                    <a:gd name="T15" fmla="*/ 0 h 3"/>
                    <a:gd name="T16" fmla="*/ 0 w 13"/>
                    <a:gd name="T17" fmla="*/ 3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3"/>
                    <a:gd name="T29" fmla="*/ 13 w 13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3" y="3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01" name="Freeform 1256"/>
                <p:cNvSpPr>
                  <a:spLocks noChangeAspect="1"/>
                </p:cNvSpPr>
                <p:nvPr/>
              </p:nvSpPr>
              <p:spPr bwMode="auto">
                <a:xfrm>
                  <a:off x="5527" y="1841"/>
                  <a:ext cx="16" cy="16"/>
                </a:xfrm>
                <a:custGeom>
                  <a:avLst/>
                  <a:gdLst>
                    <a:gd name="T0" fmla="*/ 3 w 16"/>
                    <a:gd name="T1" fmla="*/ 16 h 16"/>
                    <a:gd name="T2" fmla="*/ 3 w 16"/>
                    <a:gd name="T3" fmla="*/ 16 h 16"/>
                    <a:gd name="T4" fmla="*/ 11 w 16"/>
                    <a:gd name="T5" fmla="*/ 8 h 16"/>
                    <a:gd name="T6" fmla="*/ 13 w 16"/>
                    <a:gd name="T7" fmla="*/ 3 h 16"/>
                    <a:gd name="T8" fmla="*/ 16 w 16"/>
                    <a:gd name="T9" fmla="*/ 0 h 16"/>
                    <a:gd name="T10" fmla="*/ 8 w 16"/>
                    <a:gd name="T11" fmla="*/ 5 h 16"/>
                    <a:gd name="T12" fmla="*/ 0 w 16"/>
                    <a:gd name="T13" fmla="*/ 13 h 16"/>
                    <a:gd name="T14" fmla="*/ 0 w 16"/>
                    <a:gd name="T15" fmla="*/ 13 h 16"/>
                    <a:gd name="T16" fmla="*/ 3 w 16"/>
                    <a:gd name="T17" fmla="*/ 16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16"/>
                    <a:gd name="T29" fmla="*/ 16 w 16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16">
                      <a:moveTo>
                        <a:pt x="3" y="16"/>
                      </a:moveTo>
                      <a:lnTo>
                        <a:pt x="3" y="16"/>
                      </a:lnTo>
                      <a:lnTo>
                        <a:pt x="11" y="8"/>
                      </a:lnTo>
                      <a:lnTo>
                        <a:pt x="13" y="3"/>
                      </a:lnTo>
                      <a:lnTo>
                        <a:pt x="16" y="0"/>
                      </a:lnTo>
                      <a:lnTo>
                        <a:pt x="8" y="5"/>
                      </a:lnTo>
                      <a:lnTo>
                        <a:pt x="0" y="13"/>
                      </a:lnTo>
                      <a:lnTo>
                        <a:pt x="3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02" name="Freeform 1257"/>
                <p:cNvSpPr>
                  <a:spLocks noChangeAspect="1"/>
                </p:cNvSpPr>
                <p:nvPr/>
              </p:nvSpPr>
              <p:spPr bwMode="auto">
                <a:xfrm>
                  <a:off x="5524" y="1854"/>
                  <a:ext cx="11" cy="16"/>
                </a:xfrm>
                <a:custGeom>
                  <a:avLst/>
                  <a:gdLst>
                    <a:gd name="T0" fmla="*/ 8 w 11"/>
                    <a:gd name="T1" fmla="*/ 16 h 16"/>
                    <a:gd name="T2" fmla="*/ 11 w 11"/>
                    <a:gd name="T3" fmla="*/ 13 h 16"/>
                    <a:gd name="T4" fmla="*/ 8 w 11"/>
                    <a:gd name="T5" fmla="*/ 10 h 16"/>
                    <a:gd name="T6" fmla="*/ 6 w 11"/>
                    <a:gd name="T7" fmla="*/ 8 h 16"/>
                    <a:gd name="T8" fmla="*/ 3 w 11"/>
                    <a:gd name="T9" fmla="*/ 5 h 16"/>
                    <a:gd name="T10" fmla="*/ 6 w 11"/>
                    <a:gd name="T11" fmla="*/ 3 h 16"/>
                    <a:gd name="T12" fmla="*/ 3 w 11"/>
                    <a:gd name="T13" fmla="*/ 0 h 16"/>
                    <a:gd name="T14" fmla="*/ 0 w 11"/>
                    <a:gd name="T15" fmla="*/ 5 h 16"/>
                    <a:gd name="T16" fmla="*/ 0 w 11"/>
                    <a:gd name="T17" fmla="*/ 8 h 16"/>
                    <a:gd name="T18" fmla="*/ 6 w 11"/>
                    <a:gd name="T19" fmla="*/ 13 h 16"/>
                    <a:gd name="T20" fmla="*/ 8 w 11"/>
                    <a:gd name="T21" fmla="*/ 16 h 16"/>
                    <a:gd name="T22" fmla="*/ 11 w 11"/>
                    <a:gd name="T23" fmla="*/ 13 h 16"/>
                    <a:gd name="T24" fmla="*/ 8 w 11"/>
                    <a:gd name="T25" fmla="*/ 16 h 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"/>
                    <a:gd name="T40" fmla="*/ 0 h 16"/>
                    <a:gd name="T41" fmla="*/ 11 w 11"/>
                    <a:gd name="T42" fmla="*/ 16 h 1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" h="16">
                      <a:moveTo>
                        <a:pt x="8" y="16"/>
                      </a:moveTo>
                      <a:lnTo>
                        <a:pt x="11" y="13"/>
                      </a:lnTo>
                      <a:lnTo>
                        <a:pt x="8" y="10"/>
                      </a:lnTo>
                      <a:lnTo>
                        <a:pt x="6" y="8"/>
                      </a:lnTo>
                      <a:lnTo>
                        <a:pt x="3" y="5"/>
                      </a:ln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6" y="13"/>
                      </a:ln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03" name="Freeform 1258"/>
                <p:cNvSpPr>
                  <a:spLocks noChangeAspect="1"/>
                </p:cNvSpPr>
                <p:nvPr/>
              </p:nvSpPr>
              <p:spPr bwMode="auto">
                <a:xfrm>
                  <a:off x="5535" y="1789"/>
                  <a:ext cx="5" cy="5"/>
                </a:xfrm>
                <a:custGeom>
                  <a:avLst/>
                  <a:gdLst>
                    <a:gd name="T0" fmla="*/ 3 w 5"/>
                    <a:gd name="T1" fmla="*/ 0 h 5"/>
                    <a:gd name="T2" fmla="*/ 3 w 5"/>
                    <a:gd name="T3" fmla="*/ 2 h 5"/>
                    <a:gd name="T4" fmla="*/ 5 w 5"/>
                    <a:gd name="T5" fmla="*/ 5 h 5"/>
                    <a:gd name="T6" fmla="*/ 5 w 5"/>
                    <a:gd name="T7" fmla="*/ 5 h 5"/>
                    <a:gd name="T8" fmla="*/ 0 w 5"/>
                    <a:gd name="T9" fmla="*/ 5 h 5"/>
                    <a:gd name="T10" fmla="*/ 3 w 5"/>
                    <a:gd name="T11" fmla="*/ 5 h 5"/>
                    <a:gd name="T12" fmla="*/ 3 w 5"/>
                    <a:gd name="T13" fmla="*/ 0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5"/>
                    <a:gd name="T23" fmla="*/ 5 w 5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5">
                      <a:moveTo>
                        <a:pt x="3" y="0"/>
                      </a:moveTo>
                      <a:lnTo>
                        <a:pt x="3" y="2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04" name="Freeform 1259"/>
                <p:cNvSpPr>
                  <a:spLocks noChangeAspect="1"/>
                </p:cNvSpPr>
                <p:nvPr/>
              </p:nvSpPr>
              <p:spPr bwMode="auto">
                <a:xfrm>
                  <a:off x="5535" y="1789"/>
                  <a:ext cx="5" cy="5"/>
                </a:xfrm>
                <a:custGeom>
                  <a:avLst/>
                  <a:gdLst>
                    <a:gd name="T0" fmla="*/ 5 w 5"/>
                    <a:gd name="T1" fmla="*/ 2 h 5"/>
                    <a:gd name="T2" fmla="*/ 5 w 5"/>
                    <a:gd name="T3" fmla="*/ 2 h 5"/>
                    <a:gd name="T4" fmla="*/ 5 w 5"/>
                    <a:gd name="T5" fmla="*/ 0 h 5"/>
                    <a:gd name="T6" fmla="*/ 3 w 5"/>
                    <a:gd name="T7" fmla="*/ 0 h 5"/>
                    <a:gd name="T8" fmla="*/ 0 w 5"/>
                    <a:gd name="T9" fmla="*/ 2 h 5"/>
                    <a:gd name="T10" fmla="*/ 3 w 5"/>
                    <a:gd name="T11" fmla="*/ 5 h 5"/>
                    <a:gd name="T12" fmla="*/ 5 w 5"/>
                    <a:gd name="T13" fmla="*/ 5 h 5"/>
                    <a:gd name="T14" fmla="*/ 5 w 5"/>
                    <a:gd name="T15" fmla="*/ 5 h 5"/>
                    <a:gd name="T16" fmla="*/ 5 w 5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5" y="2"/>
                      </a:move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05" name="Freeform 1260"/>
                <p:cNvSpPr>
                  <a:spLocks noChangeAspect="1"/>
                </p:cNvSpPr>
                <p:nvPr/>
              </p:nvSpPr>
              <p:spPr bwMode="auto">
                <a:xfrm>
                  <a:off x="5535" y="1791"/>
                  <a:ext cx="5" cy="5"/>
                </a:xfrm>
                <a:custGeom>
                  <a:avLst/>
                  <a:gdLst>
                    <a:gd name="T0" fmla="*/ 3 w 5"/>
                    <a:gd name="T1" fmla="*/ 5 h 5"/>
                    <a:gd name="T2" fmla="*/ 3 w 5"/>
                    <a:gd name="T3" fmla="*/ 5 h 5"/>
                    <a:gd name="T4" fmla="*/ 5 w 5"/>
                    <a:gd name="T5" fmla="*/ 3 h 5"/>
                    <a:gd name="T6" fmla="*/ 5 w 5"/>
                    <a:gd name="T7" fmla="*/ 0 h 5"/>
                    <a:gd name="T8" fmla="*/ 5 w 5"/>
                    <a:gd name="T9" fmla="*/ 3 h 5"/>
                    <a:gd name="T10" fmla="*/ 5 w 5"/>
                    <a:gd name="T11" fmla="*/ 0 h 5"/>
                    <a:gd name="T12" fmla="*/ 0 w 5"/>
                    <a:gd name="T13" fmla="*/ 3 h 5"/>
                    <a:gd name="T14" fmla="*/ 0 w 5"/>
                    <a:gd name="T15" fmla="*/ 3 h 5"/>
                    <a:gd name="T16" fmla="*/ 3 w 5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3" y="5"/>
                      </a:move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06" name="Freeform 1261"/>
                <p:cNvSpPr>
                  <a:spLocks noChangeAspect="1"/>
                </p:cNvSpPr>
                <p:nvPr/>
              </p:nvSpPr>
              <p:spPr bwMode="auto">
                <a:xfrm>
                  <a:off x="5535" y="1789"/>
                  <a:ext cx="3" cy="7"/>
                </a:xfrm>
                <a:custGeom>
                  <a:avLst/>
                  <a:gdLst>
                    <a:gd name="T0" fmla="*/ 3 w 3"/>
                    <a:gd name="T1" fmla="*/ 0 h 7"/>
                    <a:gd name="T2" fmla="*/ 0 w 3"/>
                    <a:gd name="T3" fmla="*/ 2 h 7"/>
                    <a:gd name="T4" fmla="*/ 0 w 3"/>
                    <a:gd name="T5" fmla="*/ 5 h 7"/>
                    <a:gd name="T6" fmla="*/ 3 w 3"/>
                    <a:gd name="T7" fmla="*/ 7 h 7"/>
                    <a:gd name="T8" fmla="*/ 0 w 3"/>
                    <a:gd name="T9" fmla="*/ 5 h 7"/>
                    <a:gd name="T10" fmla="*/ 3 w 3"/>
                    <a:gd name="T11" fmla="*/ 5 h 7"/>
                    <a:gd name="T12" fmla="*/ 3 w 3"/>
                    <a:gd name="T13" fmla="*/ 0 h 7"/>
                    <a:gd name="T14" fmla="*/ 0 w 3"/>
                    <a:gd name="T15" fmla="*/ 2 h 7"/>
                    <a:gd name="T16" fmla="*/ 3 w 3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7"/>
                    <a:gd name="T29" fmla="*/ 3 w 3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7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3" y="7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07" name="Freeform 1262"/>
                <p:cNvSpPr>
                  <a:spLocks noChangeAspect="1"/>
                </p:cNvSpPr>
                <p:nvPr/>
              </p:nvSpPr>
              <p:spPr bwMode="auto">
                <a:xfrm>
                  <a:off x="5530" y="1799"/>
                  <a:ext cx="23" cy="8"/>
                </a:xfrm>
                <a:custGeom>
                  <a:avLst/>
                  <a:gdLst>
                    <a:gd name="T0" fmla="*/ 23 w 23"/>
                    <a:gd name="T1" fmla="*/ 0 h 8"/>
                    <a:gd name="T2" fmla="*/ 21 w 23"/>
                    <a:gd name="T3" fmla="*/ 3 h 8"/>
                    <a:gd name="T4" fmla="*/ 13 w 23"/>
                    <a:gd name="T5" fmla="*/ 8 h 8"/>
                    <a:gd name="T6" fmla="*/ 5 w 23"/>
                    <a:gd name="T7" fmla="*/ 5 h 8"/>
                    <a:gd name="T8" fmla="*/ 0 w 23"/>
                    <a:gd name="T9" fmla="*/ 3 h 8"/>
                    <a:gd name="T10" fmla="*/ 2 w 23"/>
                    <a:gd name="T11" fmla="*/ 5 h 8"/>
                    <a:gd name="T12" fmla="*/ 8 w 23"/>
                    <a:gd name="T13" fmla="*/ 8 h 8"/>
                    <a:gd name="T14" fmla="*/ 10 w 23"/>
                    <a:gd name="T15" fmla="*/ 8 h 8"/>
                    <a:gd name="T16" fmla="*/ 13 w 23"/>
                    <a:gd name="T17" fmla="*/ 8 h 8"/>
                    <a:gd name="T18" fmla="*/ 18 w 23"/>
                    <a:gd name="T19" fmla="*/ 5 h 8"/>
                    <a:gd name="T20" fmla="*/ 23 w 23"/>
                    <a:gd name="T21" fmla="*/ 0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"/>
                    <a:gd name="T34" fmla="*/ 0 h 8"/>
                    <a:gd name="T35" fmla="*/ 23 w 23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" h="8">
                      <a:moveTo>
                        <a:pt x="23" y="0"/>
                      </a:moveTo>
                      <a:lnTo>
                        <a:pt x="21" y="3"/>
                      </a:lnTo>
                      <a:lnTo>
                        <a:pt x="13" y="8"/>
                      </a:lnTo>
                      <a:lnTo>
                        <a:pt x="5" y="5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13" y="8"/>
                      </a:lnTo>
                      <a:lnTo>
                        <a:pt x="18" y="5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08" name="Freeform 1263"/>
                <p:cNvSpPr>
                  <a:spLocks noChangeAspect="1"/>
                </p:cNvSpPr>
                <p:nvPr/>
              </p:nvSpPr>
              <p:spPr bwMode="auto">
                <a:xfrm>
                  <a:off x="5543" y="1799"/>
                  <a:ext cx="13" cy="11"/>
                </a:xfrm>
                <a:custGeom>
                  <a:avLst/>
                  <a:gdLst>
                    <a:gd name="T0" fmla="*/ 0 w 13"/>
                    <a:gd name="T1" fmla="*/ 11 h 11"/>
                    <a:gd name="T2" fmla="*/ 0 w 13"/>
                    <a:gd name="T3" fmla="*/ 11 h 11"/>
                    <a:gd name="T4" fmla="*/ 8 w 13"/>
                    <a:gd name="T5" fmla="*/ 5 h 11"/>
                    <a:gd name="T6" fmla="*/ 13 w 13"/>
                    <a:gd name="T7" fmla="*/ 0 h 11"/>
                    <a:gd name="T8" fmla="*/ 8 w 13"/>
                    <a:gd name="T9" fmla="*/ 0 h 11"/>
                    <a:gd name="T10" fmla="*/ 5 w 13"/>
                    <a:gd name="T11" fmla="*/ 3 h 11"/>
                    <a:gd name="T12" fmla="*/ 0 w 13"/>
                    <a:gd name="T13" fmla="*/ 8 h 11"/>
                    <a:gd name="T14" fmla="*/ 0 w 13"/>
                    <a:gd name="T15" fmla="*/ 8 h 11"/>
                    <a:gd name="T16" fmla="*/ 0 w 13"/>
                    <a:gd name="T17" fmla="*/ 11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1"/>
                    <a:gd name="T29" fmla="*/ 13 w 13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8" y="5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5" y="3"/>
                      </a:lnTo>
                      <a:lnTo>
                        <a:pt x="0" y="8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09" name="Freeform 1264"/>
                <p:cNvSpPr>
                  <a:spLocks noChangeAspect="1"/>
                </p:cNvSpPr>
                <p:nvPr/>
              </p:nvSpPr>
              <p:spPr bwMode="auto">
                <a:xfrm>
                  <a:off x="5527" y="1799"/>
                  <a:ext cx="16" cy="11"/>
                </a:xfrm>
                <a:custGeom>
                  <a:avLst/>
                  <a:gdLst>
                    <a:gd name="T0" fmla="*/ 5 w 16"/>
                    <a:gd name="T1" fmla="*/ 3 h 11"/>
                    <a:gd name="T2" fmla="*/ 0 w 16"/>
                    <a:gd name="T3" fmla="*/ 3 h 11"/>
                    <a:gd name="T4" fmla="*/ 5 w 16"/>
                    <a:gd name="T5" fmla="*/ 8 h 11"/>
                    <a:gd name="T6" fmla="*/ 16 w 16"/>
                    <a:gd name="T7" fmla="*/ 11 h 11"/>
                    <a:gd name="T8" fmla="*/ 16 w 16"/>
                    <a:gd name="T9" fmla="*/ 8 h 11"/>
                    <a:gd name="T10" fmla="*/ 8 w 16"/>
                    <a:gd name="T11" fmla="*/ 5 h 11"/>
                    <a:gd name="T12" fmla="*/ 5 w 16"/>
                    <a:gd name="T13" fmla="*/ 0 h 11"/>
                    <a:gd name="T14" fmla="*/ 0 w 16"/>
                    <a:gd name="T15" fmla="*/ 3 h 11"/>
                    <a:gd name="T16" fmla="*/ 5 w 16"/>
                    <a:gd name="T17" fmla="*/ 3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11"/>
                    <a:gd name="T29" fmla="*/ 16 w 16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11">
                      <a:moveTo>
                        <a:pt x="5" y="3"/>
                      </a:moveTo>
                      <a:lnTo>
                        <a:pt x="0" y="3"/>
                      </a:lnTo>
                      <a:lnTo>
                        <a:pt x="5" y="8"/>
                      </a:lnTo>
                      <a:lnTo>
                        <a:pt x="16" y="11"/>
                      </a:lnTo>
                      <a:lnTo>
                        <a:pt x="16" y="8"/>
                      </a:lnTo>
                      <a:lnTo>
                        <a:pt x="8" y="5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10" name="Freeform 1265"/>
                <p:cNvSpPr>
                  <a:spLocks noChangeAspect="1"/>
                </p:cNvSpPr>
                <p:nvPr/>
              </p:nvSpPr>
              <p:spPr bwMode="auto">
                <a:xfrm>
                  <a:off x="5527" y="1796"/>
                  <a:ext cx="29" cy="14"/>
                </a:xfrm>
                <a:custGeom>
                  <a:avLst/>
                  <a:gdLst>
                    <a:gd name="T0" fmla="*/ 29 w 29"/>
                    <a:gd name="T1" fmla="*/ 3 h 14"/>
                    <a:gd name="T2" fmla="*/ 24 w 29"/>
                    <a:gd name="T3" fmla="*/ 0 h 14"/>
                    <a:gd name="T4" fmla="*/ 21 w 29"/>
                    <a:gd name="T5" fmla="*/ 6 h 14"/>
                    <a:gd name="T6" fmla="*/ 16 w 29"/>
                    <a:gd name="T7" fmla="*/ 8 h 14"/>
                    <a:gd name="T8" fmla="*/ 13 w 29"/>
                    <a:gd name="T9" fmla="*/ 11 h 14"/>
                    <a:gd name="T10" fmla="*/ 11 w 29"/>
                    <a:gd name="T11" fmla="*/ 8 h 14"/>
                    <a:gd name="T12" fmla="*/ 5 w 29"/>
                    <a:gd name="T13" fmla="*/ 6 h 14"/>
                    <a:gd name="T14" fmla="*/ 5 w 29"/>
                    <a:gd name="T15" fmla="*/ 6 h 14"/>
                    <a:gd name="T16" fmla="*/ 0 w 29"/>
                    <a:gd name="T17" fmla="*/ 6 h 14"/>
                    <a:gd name="T18" fmla="*/ 3 w 29"/>
                    <a:gd name="T19" fmla="*/ 8 h 14"/>
                    <a:gd name="T20" fmla="*/ 8 w 29"/>
                    <a:gd name="T21" fmla="*/ 14 h 14"/>
                    <a:gd name="T22" fmla="*/ 13 w 29"/>
                    <a:gd name="T23" fmla="*/ 14 h 14"/>
                    <a:gd name="T24" fmla="*/ 18 w 29"/>
                    <a:gd name="T25" fmla="*/ 14 h 14"/>
                    <a:gd name="T26" fmla="*/ 24 w 29"/>
                    <a:gd name="T27" fmla="*/ 8 h 14"/>
                    <a:gd name="T28" fmla="*/ 29 w 29"/>
                    <a:gd name="T29" fmla="*/ 3 h 14"/>
                    <a:gd name="T30" fmla="*/ 24 w 29"/>
                    <a:gd name="T31" fmla="*/ 3 h 14"/>
                    <a:gd name="T32" fmla="*/ 29 w 29"/>
                    <a:gd name="T33" fmla="*/ 3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4"/>
                    <a:gd name="T53" fmla="*/ 29 w 29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4">
                      <a:moveTo>
                        <a:pt x="29" y="3"/>
                      </a:moveTo>
                      <a:lnTo>
                        <a:pt x="24" y="0"/>
                      </a:lnTo>
                      <a:lnTo>
                        <a:pt x="21" y="6"/>
                      </a:lnTo>
                      <a:lnTo>
                        <a:pt x="16" y="8"/>
                      </a:lnTo>
                      <a:lnTo>
                        <a:pt x="13" y="11"/>
                      </a:lnTo>
                      <a:lnTo>
                        <a:pt x="11" y="8"/>
                      </a:ln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3" y="8"/>
                      </a:lnTo>
                      <a:lnTo>
                        <a:pt x="8" y="14"/>
                      </a:lnTo>
                      <a:lnTo>
                        <a:pt x="13" y="14"/>
                      </a:lnTo>
                      <a:lnTo>
                        <a:pt x="18" y="14"/>
                      </a:lnTo>
                      <a:lnTo>
                        <a:pt x="24" y="8"/>
                      </a:lnTo>
                      <a:lnTo>
                        <a:pt x="29" y="3"/>
                      </a:lnTo>
                      <a:lnTo>
                        <a:pt x="24" y="3"/>
                      </a:lnTo>
                      <a:lnTo>
                        <a:pt x="29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11" name="Freeform 1266"/>
                <p:cNvSpPr>
                  <a:spLocks noChangeAspect="1"/>
                </p:cNvSpPr>
                <p:nvPr/>
              </p:nvSpPr>
              <p:spPr bwMode="auto">
                <a:xfrm>
                  <a:off x="5543" y="1791"/>
                  <a:ext cx="5" cy="5"/>
                </a:xfrm>
                <a:custGeom>
                  <a:avLst/>
                  <a:gdLst>
                    <a:gd name="T0" fmla="*/ 0 w 5"/>
                    <a:gd name="T1" fmla="*/ 3 h 5"/>
                    <a:gd name="T2" fmla="*/ 2 w 5"/>
                    <a:gd name="T3" fmla="*/ 0 h 5"/>
                    <a:gd name="T4" fmla="*/ 5 w 5"/>
                    <a:gd name="T5" fmla="*/ 0 h 5"/>
                    <a:gd name="T6" fmla="*/ 5 w 5"/>
                    <a:gd name="T7" fmla="*/ 0 h 5"/>
                    <a:gd name="T8" fmla="*/ 5 w 5"/>
                    <a:gd name="T9" fmla="*/ 5 h 5"/>
                    <a:gd name="T10" fmla="*/ 5 w 5"/>
                    <a:gd name="T11" fmla="*/ 3 h 5"/>
                    <a:gd name="T12" fmla="*/ 0 w 5"/>
                    <a:gd name="T13" fmla="*/ 3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5"/>
                    <a:gd name="T23" fmla="*/ 5 w 5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5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12" name="Freeform 1267"/>
                <p:cNvSpPr>
                  <a:spLocks noChangeAspect="1"/>
                </p:cNvSpPr>
                <p:nvPr/>
              </p:nvSpPr>
              <p:spPr bwMode="auto">
                <a:xfrm>
                  <a:off x="5543" y="1789"/>
                  <a:ext cx="8" cy="5"/>
                </a:xfrm>
                <a:custGeom>
                  <a:avLst/>
                  <a:gdLst>
                    <a:gd name="T0" fmla="*/ 2 w 8"/>
                    <a:gd name="T1" fmla="*/ 2 h 5"/>
                    <a:gd name="T2" fmla="*/ 2 w 8"/>
                    <a:gd name="T3" fmla="*/ 0 h 5"/>
                    <a:gd name="T4" fmla="*/ 0 w 8"/>
                    <a:gd name="T5" fmla="*/ 2 h 5"/>
                    <a:gd name="T6" fmla="*/ 0 w 8"/>
                    <a:gd name="T7" fmla="*/ 2 h 5"/>
                    <a:gd name="T8" fmla="*/ 0 w 8"/>
                    <a:gd name="T9" fmla="*/ 5 h 5"/>
                    <a:gd name="T10" fmla="*/ 2 w 8"/>
                    <a:gd name="T11" fmla="*/ 5 h 5"/>
                    <a:gd name="T12" fmla="*/ 8 w 8"/>
                    <a:gd name="T13" fmla="*/ 2 h 5"/>
                    <a:gd name="T14" fmla="*/ 8 w 8"/>
                    <a:gd name="T15" fmla="*/ 2 h 5"/>
                    <a:gd name="T16" fmla="*/ 2 w 8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8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13" name="Freeform 1268"/>
                <p:cNvSpPr>
                  <a:spLocks noChangeAspect="1"/>
                </p:cNvSpPr>
                <p:nvPr/>
              </p:nvSpPr>
              <p:spPr bwMode="auto">
                <a:xfrm>
                  <a:off x="5545" y="1791"/>
                  <a:ext cx="6" cy="5"/>
                </a:xfrm>
                <a:custGeom>
                  <a:avLst/>
                  <a:gdLst>
                    <a:gd name="T0" fmla="*/ 6 w 6"/>
                    <a:gd name="T1" fmla="*/ 3 h 5"/>
                    <a:gd name="T2" fmla="*/ 6 w 6"/>
                    <a:gd name="T3" fmla="*/ 3 h 5"/>
                    <a:gd name="T4" fmla="*/ 3 w 6"/>
                    <a:gd name="T5" fmla="*/ 0 h 5"/>
                    <a:gd name="T6" fmla="*/ 0 w 6"/>
                    <a:gd name="T7" fmla="*/ 0 h 5"/>
                    <a:gd name="T8" fmla="*/ 6 w 6"/>
                    <a:gd name="T9" fmla="*/ 0 h 5"/>
                    <a:gd name="T10" fmla="*/ 0 w 6"/>
                    <a:gd name="T11" fmla="*/ 0 h 5"/>
                    <a:gd name="T12" fmla="*/ 3 w 6"/>
                    <a:gd name="T13" fmla="*/ 5 h 5"/>
                    <a:gd name="T14" fmla="*/ 3 w 6"/>
                    <a:gd name="T15" fmla="*/ 5 h 5"/>
                    <a:gd name="T16" fmla="*/ 6 w 6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5"/>
                    <a:gd name="T29" fmla="*/ 6 w 6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5">
                      <a:moveTo>
                        <a:pt x="6" y="3"/>
                      </a:move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14" name="Freeform 1269"/>
                <p:cNvSpPr>
                  <a:spLocks noChangeAspect="1"/>
                </p:cNvSpPr>
                <p:nvPr/>
              </p:nvSpPr>
              <p:spPr bwMode="auto">
                <a:xfrm>
                  <a:off x="5543" y="1791"/>
                  <a:ext cx="8" cy="5"/>
                </a:xfrm>
                <a:custGeom>
                  <a:avLst/>
                  <a:gdLst>
                    <a:gd name="T0" fmla="*/ 0 w 8"/>
                    <a:gd name="T1" fmla="*/ 0 h 5"/>
                    <a:gd name="T2" fmla="*/ 0 w 8"/>
                    <a:gd name="T3" fmla="*/ 3 h 5"/>
                    <a:gd name="T4" fmla="*/ 5 w 8"/>
                    <a:gd name="T5" fmla="*/ 5 h 5"/>
                    <a:gd name="T6" fmla="*/ 8 w 8"/>
                    <a:gd name="T7" fmla="*/ 3 h 5"/>
                    <a:gd name="T8" fmla="*/ 5 w 8"/>
                    <a:gd name="T9" fmla="*/ 5 h 5"/>
                    <a:gd name="T10" fmla="*/ 5 w 8"/>
                    <a:gd name="T11" fmla="*/ 0 h 5"/>
                    <a:gd name="T12" fmla="*/ 0 w 8"/>
                    <a:gd name="T13" fmla="*/ 0 h 5"/>
                    <a:gd name="T14" fmla="*/ 0 w 8"/>
                    <a:gd name="T15" fmla="*/ 3 h 5"/>
                    <a:gd name="T16" fmla="*/ 0 w 8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5" y="5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15" name="Freeform 1270"/>
                <p:cNvSpPr>
                  <a:spLocks noChangeAspect="1"/>
                </p:cNvSpPr>
                <p:nvPr/>
              </p:nvSpPr>
              <p:spPr bwMode="auto">
                <a:xfrm>
                  <a:off x="5530" y="1796"/>
                  <a:ext cx="5" cy="6"/>
                </a:xfrm>
                <a:custGeom>
                  <a:avLst/>
                  <a:gdLst>
                    <a:gd name="T0" fmla="*/ 5 w 5"/>
                    <a:gd name="T1" fmla="*/ 0 h 6"/>
                    <a:gd name="T2" fmla="*/ 2 w 5"/>
                    <a:gd name="T3" fmla="*/ 3 h 6"/>
                    <a:gd name="T4" fmla="*/ 0 w 5"/>
                    <a:gd name="T5" fmla="*/ 3 h 6"/>
                    <a:gd name="T6" fmla="*/ 2 w 5"/>
                    <a:gd name="T7" fmla="*/ 3 h 6"/>
                    <a:gd name="T8" fmla="*/ 5 w 5"/>
                    <a:gd name="T9" fmla="*/ 6 h 6"/>
                    <a:gd name="T10" fmla="*/ 5 w 5"/>
                    <a:gd name="T11" fmla="*/ 3 h 6"/>
                    <a:gd name="T12" fmla="*/ 5 w 5"/>
                    <a:gd name="T13" fmla="*/ 0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6"/>
                    <a:gd name="T23" fmla="*/ 5 w 5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6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5" y="6"/>
                      </a:lnTo>
                      <a:lnTo>
                        <a:pt x="5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16" name="Freeform 1271"/>
                <p:cNvSpPr>
                  <a:spLocks noChangeAspect="1"/>
                </p:cNvSpPr>
                <p:nvPr/>
              </p:nvSpPr>
              <p:spPr bwMode="auto">
                <a:xfrm>
                  <a:off x="5530" y="1796"/>
                  <a:ext cx="5" cy="6"/>
                </a:xfrm>
                <a:custGeom>
                  <a:avLst/>
                  <a:gdLst>
                    <a:gd name="T0" fmla="*/ 0 w 5"/>
                    <a:gd name="T1" fmla="*/ 6 h 6"/>
                    <a:gd name="T2" fmla="*/ 0 w 5"/>
                    <a:gd name="T3" fmla="*/ 6 h 6"/>
                    <a:gd name="T4" fmla="*/ 5 w 5"/>
                    <a:gd name="T5" fmla="*/ 3 h 6"/>
                    <a:gd name="T6" fmla="*/ 5 w 5"/>
                    <a:gd name="T7" fmla="*/ 0 h 6"/>
                    <a:gd name="T8" fmla="*/ 2 w 5"/>
                    <a:gd name="T9" fmla="*/ 0 h 6"/>
                    <a:gd name="T10" fmla="*/ 2 w 5"/>
                    <a:gd name="T11" fmla="*/ 0 h 6"/>
                    <a:gd name="T12" fmla="*/ 0 w 5"/>
                    <a:gd name="T13" fmla="*/ 0 h 6"/>
                    <a:gd name="T14" fmla="*/ 0 w 5"/>
                    <a:gd name="T15" fmla="*/ 0 h 6"/>
                    <a:gd name="T16" fmla="*/ 0 w 5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6"/>
                    <a:gd name="T29" fmla="*/ 5 w 5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17" name="Freeform 1272"/>
                <p:cNvSpPr>
                  <a:spLocks noChangeAspect="1"/>
                </p:cNvSpPr>
                <p:nvPr/>
              </p:nvSpPr>
              <p:spPr bwMode="auto">
                <a:xfrm>
                  <a:off x="5530" y="1796"/>
                  <a:ext cx="8" cy="6"/>
                </a:xfrm>
                <a:custGeom>
                  <a:avLst/>
                  <a:gdLst>
                    <a:gd name="T0" fmla="*/ 8 w 8"/>
                    <a:gd name="T1" fmla="*/ 6 h 6"/>
                    <a:gd name="T2" fmla="*/ 8 w 8"/>
                    <a:gd name="T3" fmla="*/ 6 h 6"/>
                    <a:gd name="T4" fmla="*/ 2 w 8"/>
                    <a:gd name="T5" fmla="*/ 3 h 6"/>
                    <a:gd name="T6" fmla="*/ 0 w 8"/>
                    <a:gd name="T7" fmla="*/ 6 h 6"/>
                    <a:gd name="T8" fmla="*/ 0 w 8"/>
                    <a:gd name="T9" fmla="*/ 0 h 6"/>
                    <a:gd name="T10" fmla="*/ 2 w 8"/>
                    <a:gd name="T11" fmla="*/ 6 h 6"/>
                    <a:gd name="T12" fmla="*/ 5 w 8"/>
                    <a:gd name="T13" fmla="*/ 6 h 6"/>
                    <a:gd name="T14" fmla="*/ 5 w 8"/>
                    <a:gd name="T15" fmla="*/ 6 h 6"/>
                    <a:gd name="T16" fmla="*/ 8 w 8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6"/>
                    <a:gd name="T29" fmla="*/ 8 w 8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5" y="6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18" name="Freeform 1273"/>
                <p:cNvSpPr>
                  <a:spLocks noChangeAspect="1"/>
                </p:cNvSpPr>
                <p:nvPr/>
              </p:nvSpPr>
              <p:spPr bwMode="auto">
                <a:xfrm>
                  <a:off x="5532" y="1796"/>
                  <a:ext cx="6" cy="6"/>
                </a:xfrm>
                <a:custGeom>
                  <a:avLst/>
                  <a:gdLst>
                    <a:gd name="T0" fmla="*/ 3 w 6"/>
                    <a:gd name="T1" fmla="*/ 0 h 6"/>
                    <a:gd name="T2" fmla="*/ 3 w 6"/>
                    <a:gd name="T3" fmla="*/ 0 h 6"/>
                    <a:gd name="T4" fmla="*/ 0 w 6"/>
                    <a:gd name="T5" fmla="*/ 6 h 6"/>
                    <a:gd name="T6" fmla="*/ 6 w 6"/>
                    <a:gd name="T7" fmla="*/ 6 h 6"/>
                    <a:gd name="T8" fmla="*/ 3 w 6"/>
                    <a:gd name="T9" fmla="*/ 6 h 6"/>
                    <a:gd name="T10" fmla="*/ 6 w 6"/>
                    <a:gd name="T11" fmla="*/ 3 h 6"/>
                    <a:gd name="T12" fmla="*/ 0 w 6"/>
                    <a:gd name="T13" fmla="*/ 0 h 6"/>
                    <a:gd name="T14" fmla="*/ 0 w 6"/>
                    <a:gd name="T15" fmla="*/ 0 h 6"/>
                    <a:gd name="T16" fmla="*/ 3 w 6"/>
                    <a:gd name="T17" fmla="*/ 0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6"/>
                    <a:gd name="T29" fmla="*/ 6 w 6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6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19" name="Freeform 1274"/>
                <p:cNvSpPr>
                  <a:spLocks noChangeAspect="1"/>
                </p:cNvSpPr>
                <p:nvPr/>
              </p:nvSpPr>
              <p:spPr bwMode="auto">
                <a:xfrm>
                  <a:off x="5530" y="1789"/>
                  <a:ext cx="2" cy="5"/>
                </a:xfrm>
                <a:custGeom>
                  <a:avLst/>
                  <a:gdLst>
                    <a:gd name="T0" fmla="*/ 2 w 2"/>
                    <a:gd name="T1" fmla="*/ 0 h 5"/>
                    <a:gd name="T2" fmla="*/ 2 w 2"/>
                    <a:gd name="T3" fmla="*/ 2 h 5"/>
                    <a:gd name="T4" fmla="*/ 2 w 2"/>
                    <a:gd name="T5" fmla="*/ 5 h 5"/>
                    <a:gd name="T6" fmla="*/ 2 w 2"/>
                    <a:gd name="T7" fmla="*/ 5 h 5"/>
                    <a:gd name="T8" fmla="*/ 0 w 2"/>
                    <a:gd name="T9" fmla="*/ 5 h 5"/>
                    <a:gd name="T10" fmla="*/ 0 w 2"/>
                    <a:gd name="T11" fmla="*/ 2 h 5"/>
                    <a:gd name="T12" fmla="*/ 2 w 2"/>
                    <a:gd name="T13" fmla="*/ 0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5"/>
                    <a:gd name="T23" fmla="*/ 2 w 2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5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20" name="Freeform 1275"/>
                <p:cNvSpPr>
                  <a:spLocks noChangeAspect="1"/>
                </p:cNvSpPr>
                <p:nvPr/>
              </p:nvSpPr>
              <p:spPr bwMode="auto">
                <a:xfrm>
                  <a:off x="5530" y="1789"/>
                  <a:ext cx="5" cy="7"/>
                </a:xfrm>
                <a:custGeom>
                  <a:avLst/>
                  <a:gdLst>
                    <a:gd name="T0" fmla="*/ 5 w 5"/>
                    <a:gd name="T1" fmla="*/ 2 h 7"/>
                    <a:gd name="T2" fmla="*/ 2 w 5"/>
                    <a:gd name="T3" fmla="*/ 2 h 7"/>
                    <a:gd name="T4" fmla="*/ 5 w 5"/>
                    <a:gd name="T5" fmla="*/ 2 h 7"/>
                    <a:gd name="T6" fmla="*/ 5 w 5"/>
                    <a:gd name="T7" fmla="*/ 0 h 7"/>
                    <a:gd name="T8" fmla="*/ 0 w 5"/>
                    <a:gd name="T9" fmla="*/ 0 h 7"/>
                    <a:gd name="T10" fmla="*/ 0 w 5"/>
                    <a:gd name="T11" fmla="*/ 2 h 7"/>
                    <a:gd name="T12" fmla="*/ 2 w 5"/>
                    <a:gd name="T13" fmla="*/ 7 h 7"/>
                    <a:gd name="T14" fmla="*/ 2 w 5"/>
                    <a:gd name="T15" fmla="*/ 7 h 7"/>
                    <a:gd name="T16" fmla="*/ 5 w 5"/>
                    <a:gd name="T17" fmla="*/ 2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7"/>
                    <a:gd name="T29" fmla="*/ 5 w 5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7">
                      <a:moveTo>
                        <a:pt x="5" y="2"/>
                      </a:move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7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21" name="Freeform 1276"/>
                <p:cNvSpPr>
                  <a:spLocks noChangeAspect="1"/>
                </p:cNvSpPr>
                <p:nvPr/>
              </p:nvSpPr>
              <p:spPr bwMode="auto">
                <a:xfrm>
                  <a:off x="5530" y="1791"/>
                  <a:ext cx="5" cy="5"/>
                </a:xfrm>
                <a:custGeom>
                  <a:avLst/>
                  <a:gdLst>
                    <a:gd name="T0" fmla="*/ 0 w 5"/>
                    <a:gd name="T1" fmla="*/ 3 h 5"/>
                    <a:gd name="T2" fmla="*/ 0 w 5"/>
                    <a:gd name="T3" fmla="*/ 3 h 5"/>
                    <a:gd name="T4" fmla="*/ 2 w 5"/>
                    <a:gd name="T5" fmla="*/ 5 h 5"/>
                    <a:gd name="T6" fmla="*/ 5 w 5"/>
                    <a:gd name="T7" fmla="*/ 0 h 5"/>
                    <a:gd name="T8" fmla="*/ 2 w 5"/>
                    <a:gd name="T9" fmla="*/ 5 h 5"/>
                    <a:gd name="T10" fmla="*/ 2 w 5"/>
                    <a:gd name="T11" fmla="*/ 0 h 5"/>
                    <a:gd name="T12" fmla="*/ 0 w 5"/>
                    <a:gd name="T13" fmla="*/ 0 h 5"/>
                    <a:gd name="T14" fmla="*/ 0 w 5"/>
                    <a:gd name="T15" fmla="*/ 0 h 5"/>
                    <a:gd name="T16" fmla="*/ 0 w 5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5" y="0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22" name="Freeform 1277"/>
                <p:cNvSpPr>
                  <a:spLocks noChangeAspect="1"/>
                </p:cNvSpPr>
                <p:nvPr/>
              </p:nvSpPr>
              <p:spPr bwMode="auto">
                <a:xfrm>
                  <a:off x="5530" y="1789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0 w 5"/>
                    <a:gd name="T3" fmla="*/ 0 h 5"/>
                    <a:gd name="T4" fmla="*/ 0 w 5"/>
                    <a:gd name="T5" fmla="*/ 2 h 5"/>
                    <a:gd name="T6" fmla="*/ 0 w 5"/>
                    <a:gd name="T7" fmla="*/ 5 h 5"/>
                    <a:gd name="T8" fmla="*/ 0 w 5"/>
                    <a:gd name="T9" fmla="*/ 2 h 5"/>
                    <a:gd name="T10" fmla="*/ 2 w 5"/>
                    <a:gd name="T11" fmla="*/ 5 h 5"/>
                    <a:gd name="T12" fmla="*/ 5 w 5"/>
                    <a:gd name="T13" fmla="*/ 0 h 5"/>
                    <a:gd name="T14" fmla="*/ 0 w 5"/>
                    <a:gd name="T15" fmla="*/ 0 h 5"/>
                    <a:gd name="T16" fmla="*/ 5 w 5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23" name="Freeform 1278"/>
                <p:cNvSpPr>
                  <a:spLocks noChangeAspect="1"/>
                </p:cNvSpPr>
                <p:nvPr/>
              </p:nvSpPr>
              <p:spPr bwMode="auto">
                <a:xfrm>
                  <a:off x="5511" y="1893"/>
                  <a:ext cx="16" cy="11"/>
                </a:xfrm>
                <a:custGeom>
                  <a:avLst/>
                  <a:gdLst>
                    <a:gd name="T0" fmla="*/ 8 w 16"/>
                    <a:gd name="T1" fmla="*/ 11 h 11"/>
                    <a:gd name="T2" fmla="*/ 6 w 16"/>
                    <a:gd name="T3" fmla="*/ 8 h 11"/>
                    <a:gd name="T4" fmla="*/ 0 w 16"/>
                    <a:gd name="T5" fmla="*/ 0 h 11"/>
                    <a:gd name="T6" fmla="*/ 3 w 16"/>
                    <a:gd name="T7" fmla="*/ 5 h 11"/>
                    <a:gd name="T8" fmla="*/ 13 w 16"/>
                    <a:gd name="T9" fmla="*/ 11 h 11"/>
                    <a:gd name="T10" fmla="*/ 16 w 16"/>
                    <a:gd name="T11" fmla="*/ 11 h 11"/>
                    <a:gd name="T12" fmla="*/ 8 w 16"/>
                    <a:gd name="T13" fmla="*/ 11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11"/>
                    <a:gd name="T23" fmla="*/ 16 w 16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11">
                      <a:moveTo>
                        <a:pt x="8" y="11"/>
                      </a:moveTo>
                      <a:lnTo>
                        <a:pt x="6" y="8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13" y="11"/>
                      </a:lnTo>
                      <a:lnTo>
                        <a:pt x="16" y="11"/>
                      </a:lnTo>
                      <a:lnTo>
                        <a:pt x="8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24" name="Freeform 1279"/>
                <p:cNvSpPr>
                  <a:spLocks noChangeAspect="1"/>
                </p:cNvSpPr>
                <p:nvPr/>
              </p:nvSpPr>
              <p:spPr bwMode="auto">
                <a:xfrm>
                  <a:off x="5511" y="1893"/>
                  <a:ext cx="11" cy="13"/>
                </a:xfrm>
                <a:custGeom>
                  <a:avLst/>
                  <a:gdLst>
                    <a:gd name="T0" fmla="*/ 0 w 11"/>
                    <a:gd name="T1" fmla="*/ 3 h 13"/>
                    <a:gd name="T2" fmla="*/ 0 w 11"/>
                    <a:gd name="T3" fmla="*/ 3 h 13"/>
                    <a:gd name="T4" fmla="*/ 6 w 11"/>
                    <a:gd name="T5" fmla="*/ 8 h 13"/>
                    <a:gd name="T6" fmla="*/ 8 w 11"/>
                    <a:gd name="T7" fmla="*/ 13 h 13"/>
                    <a:gd name="T8" fmla="*/ 11 w 11"/>
                    <a:gd name="T9" fmla="*/ 11 h 13"/>
                    <a:gd name="T10" fmla="*/ 8 w 11"/>
                    <a:gd name="T11" fmla="*/ 5 h 13"/>
                    <a:gd name="T12" fmla="*/ 3 w 11"/>
                    <a:gd name="T13" fmla="*/ 0 h 13"/>
                    <a:gd name="T14" fmla="*/ 3 w 11"/>
                    <a:gd name="T15" fmla="*/ 0 h 13"/>
                    <a:gd name="T16" fmla="*/ 0 w 11"/>
                    <a:gd name="T17" fmla="*/ 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3"/>
                    <a:gd name="T29" fmla="*/ 11 w 11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6" y="8"/>
                      </a:lnTo>
                      <a:lnTo>
                        <a:pt x="8" y="13"/>
                      </a:lnTo>
                      <a:lnTo>
                        <a:pt x="11" y="11"/>
                      </a:lnTo>
                      <a:lnTo>
                        <a:pt x="8" y="5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25" name="Freeform 1280"/>
                <p:cNvSpPr>
                  <a:spLocks noChangeAspect="1"/>
                </p:cNvSpPr>
                <p:nvPr/>
              </p:nvSpPr>
              <p:spPr bwMode="auto">
                <a:xfrm>
                  <a:off x="5511" y="1893"/>
                  <a:ext cx="13" cy="13"/>
                </a:xfrm>
                <a:custGeom>
                  <a:avLst/>
                  <a:gdLst>
                    <a:gd name="T0" fmla="*/ 13 w 13"/>
                    <a:gd name="T1" fmla="*/ 11 h 13"/>
                    <a:gd name="T2" fmla="*/ 13 w 13"/>
                    <a:gd name="T3" fmla="*/ 11 h 13"/>
                    <a:gd name="T4" fmla="*/ 6 w 13"/>
                    <a:gd name="T5" fmla="*/ 3 h 13"/>
                    <a:gd name="T6" fmla="*/ 0 w 13"/>
                    <a:gd name="T7" fmla="*/ 3 h 13"/>
                    <a:gd name="T8" fmla="*/ 3 w 13"/>
                    <a:gd name="T9" fmla="*/ 0 h 13"/>
                    <a:gd name="T10" fmla="*/ 3 w 13"/>
                    <a:gd name="T11" fmla="*/ 5 h 13"/>
                    <a:gd name="T12" fmla="*/ 13 w 13"/>
                    <a:gd name="T13" fmla="*/ 13 h 13"/>
                    <a:gd name="T14" fmla="*/ 13 w 13"/>
                    <a:gd name="T15" fmla="*/ 13 h 13"/>
                    <a:gd name="T16" fmla="*/ 13 w 13"/>
                    <a:gd name="T17" fmla="*/ 11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3"/>
                    <a:gd name="T29" fmla="*/ 13 w 13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6" y="3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5"/>
                      </a:lnTo>
                      <a:lnTo>
                        <a:pt x="13" y="13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26" name="Freeform 1281"/>
                <p:cNvSpPr>
                  <a:spLocks noChangeAspect="1"/>
                </p:cNvSpPr>
                <p:nvPr/>
              </p:nvSpPr>
              <p:spPr bwMode="auto">
                <a:xfrm>
                  <a:off x="5519" y="1904"/>
                  <a:ext cx="8" cy="2"/>
                </a:xfrm>
                <a:custGeom>
                  <a:avLst/>
                  <a:gdLst>
                    <a:gd name="T0" fmla="*/ 0 w 8"/>
                    <a:gd name="T1" fmla="*/ 2 h 2"/>
                    <a:gd name="T2" fmla="*/ 3 w 8"/>
                    <a:gd name="T3" fmla="*/ 2 h 2"/>
                    <a:gd name="T4" fmla="*/ 8 w 8"/>
                    <a:gd name="T5" fmla="*/ 2 h 2"/>
                    <a:gd name="T6" fmla="*/ 5 w 8"/>
                    <a:gd name="T7" fmla="*/ 0 h 2"/>
                    <a:gd name="T8" fmla="*/ 5 w 8"/>
                    <a:gd name="T9" fmla="*/ 2 h 2"/>
                    <a:gd name="T10" fmla="*/ 8 w 8"/>
                    <a:gd name="T11" fmla="*/ 0 h 2"/>
                    <a:gd name="T12" fmla="*/ 0 w 8"/>
                    <a:gd name="T13" fmla="*/ 0 h 2"/>
                    <a:gd name="T14" fmla="*/ 3 w 8"/>
                    <a:gd name="T15" fmla="*/ 0 h 2"/>
                    <a:gd name="T16" fmla="*/ 0 w 8"/>
                    <a:gd name="T17" fmla="*/ 2 h 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2"/>
                    <a:gd name="T29" fmla="*/ 8 w 8"/>
                    <a:gd name="T30" fmla="*/ 2 h 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2">
                      <a:moveTo>
                        <a:pt x="0" y="2"/>
                      </a:moveTo>
                      <a:lnTo>
                        <a:pt x="3" y="2"/>
                      </a:lnTo>
                      <a:lnTo>
                        <a:pt x="8" y="2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3578" name="Group 1282"/>
            <p:cNvGrpSpPr>
              <a:grpSpLocks noChangeAspect="1"/>
            </p:cNvGrpSpPr>
            <p:nvPr/>
          </p:nvGrpSpPr>
          <p:grpSpPr bwMode="auto">
            <a:xfrm>
              <a:off x="408" y="2525"/>
              <a:ext cx="438" cy="497"/>
              <a:chOff x="4666" y="2982"/>
              <a:chExt cx="624" cy="709"/>
            </a:xfrm>
          </p:grpSpPr>
          <p:grpSp>
            <p:nvGrpSpPr>
              <p:cNvPr id="24106" name="Group 1283"/>
              <p:cNvGrpSpPr>
                <a:grpSpLocks noChangeAspect="1"/>
              </p:cNvGrpSpPr>
              <p:nvPr/>
            </p:nvGrpSpPr>
            <p:grpSpPr bwMode="auto">
              <a:xfrm flipH="1">
                <a:off x="4666" y="2982"/>
                <a:ext cx="624" cy="709"/>
                <a:chOff x="4666" y="2982"/>
                <a:chExt cx="481" cy="568"/>
              </a:xfrm>
            </p:grpSpPr>
            <p:sp>
              <p:nvSpPr>
                <p:cNvPr id="24257" name="AutoShape 128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666" y="2982"/>
                  <a:ext cx="481" cy="5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58" name="Freeform 1285"/>
                <p:cNvSpPr>
                  <a:spLocks noChangeAspect="1"/>
                </p:cNvSpPr>
                <p:nvPr/>
              </p:nvSpPr>
              <p:spPr bwMode="auto">
                <a:xfrm>
                  <a:off x="4666" y="2982"/>
                  <a:ext cx="362" cy="517"/>
                </a:xfrm>
                <a:custGeom>
                  <a:avLst/>
                  <a:gdLst>
                    <a:gd name="T0" fmla="*/ 5 w 724"/>
                    <a:gd name="T1" fmla="*/ 2 h 1033"/>
                    <a:gd name="T2" fmla="*/ 1 w 724"/>
                    <a:gd name="T3" fmla="*/ 21 h 1033"/>
                    <a:gd name="T4" fmla="*/ 5 w 724"/>
                    <a:gd name="T5" fmla="*/ 23 h 1033"/>
                    <a:gd name="T6" fmla="*/ 5 w 724"/>
                    <a:gd name="T7" fmla="*/ 23 h 1033"/>
                    <a:gd name="T8" fmla="*/ 6 w 724"/>
                    <a:gd name="T9" fmla="*/ 23 h 1033"/>
                    <a:gd name="T10" fmla="*/ 7 w 724"/>
                    <a:gd name="T11" fmla="*/ 23 h 1033"/>
                    <a:gd name="T12" fmla="*/ 8 w 724"/>
                    <a:gd name="T13" fmla="*/ 23 h 1033"/>
                    <a:gd name="T14" fmla="*/ 10 w 724"/>
                    <a:gd name="T15" fmla="*/ 23 h 1033"/>
                    <a:gd name="T16" fmla="*/ 11 w 724"/>
                    <a:gd name="T17" fmla="*/ 23 h 1033"/>
                    <a:gd name="T18" fmla="*/ 13 w 724"/>
                    <a:gd name="T19" fmla="*/ 24 h 1033"/>
                    <a:gd name="T20" fmla="*/ 13 w 724"/>
                    <a:gd name="T21" fmla="*/ 24 h 1033"/>
                    <a:gd name="T22" fmla="*/ 13 w 724"/>
                    <a:gd name="T23" fmla="*/ 24 h 1033"/>
                    <a:gd name="T24" fmla="*/ 13 w 724"/>
                    <a:gd name="T25" fmla="*/ 25 h 1033"/>
                    <a:gd name="T26" fmla="*/ 13 w 724"/>
                    <a:gd name="T27" fmla="*/ 26 h 1033"/>
                    <a:gd name="T28" fmla="*/ 13 w 724"/>
                    <a:gd name="T29" fmla="*/ 27 h 1033"/>
                    <a:gd name="T30" fmla="*/ 12 w 724"/>
                    <a:gd name="T31" fmla="*/ 27 h 1033"/>
                    <a:gd name="T32" fmla="*/ 11 w 724"/>
                    <a:gd name="T33" fmla="*/ 27 h 1033"/>
                    <a:gd name="T34" fmla="*/ 10 w 724"/>
                    <a:gd name="T35" fmla="*/ 27 h 1033"/>
                    <a:gd name="T36" fmla="*/ 9 w 724"/>
                    <a:gd name="T37" fmla="*/ 28 h 1033"/>
                    <a:gd name="T38" fmla="*/ 7 w 724"/>
                    <a:gd name="T39" fmla="*/ 28 h 1033"/>
                    <a:gd name="T40" fmla="*/ 6 w 724"/>
                    <a:gd name="T41" fmla="*/ 28 h 1033"/>
                    <a:gd name="T42" fmla="*/ 5 w 724"/>
                    <a:gd name="T43" fmla="*/ 28 h 1033"/>
                    <a:gd name="T44" fmla="*/ 4 w 724"/>
                    <a:gd name="T45" fmla="*/ 29 h 1033"/>
                    <a:gd name="T46" fmla="*/ 4 w 724"/>
                    <a:gd name="T47" fmla="*/ 29 h 1033"/>
                    <a:gd name="T48" fmla="*/ 4 w 724"/>
                    <a:gd name="T49" fmla="*/ 30 h 1033"/>
                    <a:gd name="T50" fmla="*/ 4 w 724"/>
                    <a:gd name="T51" fmla="*/ 30 h 1033"/>
                    <a:gd name="T52" fmla="*/ 5 w 724"/>
                    <a:gd name="T53" fmla="*/ 31 h 1033"/>
                    <a:gd name="T54" fmla="*/ 5 w 724"/>
                    <a:gd name="T55" fmla="*/ 31 h 1033"/>
                    <a:gd name="T56" fmla="*/ 6 w 724"/>
                    <a:gd name="T57" fmla="*/ 31 h 1033"/>
                    <a:gd name="T58" fmla="*/ 8 w 724"/>
                    <a:gd name="T59" fmla="*/ 31 h 1033"/>
                    <a:gd name="T60" fmla="*/ 9 w 724"/>
                    <a:gd name="T61" fmla="*/ 32 h 1033"/>
                    <a:gd name="T62" fmla="*/ 11 w 724"/>
                    <a:gd name="T63" fmla="*/ 32 h 1033"/>
                    <a:gd name="T64" fmla="*/ 12 w 724"/>
                    <a:gd name="T65" fmla="*/ 32 h 1033"/>
                    <a:gd name="T66" fmla="*/ 14 w 724"/>
                    <a:gd name="T67" fmla="*/ 33 h 1033"/>
                    <a:gd name="T68" fmla="*/ 15 w 724"/>
                    <a:gd name="T69" fmla="*/ 33 h 1033"/>
                    <a:gd name="T70" fmla="*/ 16 w 724"/>
                    <a:gd name="T71" fmla="*/ 33 h 1033"/>
                    <a:gd name="T72" fmla="*/ 17 w 724"/>
                    <a:gd name="T73" fmla="*/ 32 h 1033"/>
                    <a:gd name="T74" fmla="*/ 18 w 724"/>
                    <a:gd name="T75" fmla="*/ 32 h 1033"/>
                    <a:gd name="T76" fmla="*/ 19 w 724"/>
                    <a:gd name="T77" fmla="*/ 31 h 1033"/>
                    <a:gd name="T78" fmla="*/ 20 w 724"/>
                    <a:gd name="T79" fmla="*/ 31 h 1033"/>
                    <a:gd name="T80" fmla="*/ 21 w 724"/>
                    <a:gd name="T81" fmla="*/ 30 h 1033"/>
                    <a:gd name="T82" fmla="*/ 22 w 724"/>
                    <a:gd name="T83" fmla="*/ 30 h 1033"/>
                    <a:gd name="T84" fmla="*/ 22 w 724"/>
                    <a:gd name="T85" fmla="*/ 29 h 1033"/>
                    <a:gd name="T86" fmla="*/ 22 w 724"/>
                    <a:gd name="T87" fmla="*/ 29 h 1033"/>
                    <a:gd name="T88" fmla="*/ 22 w 724"/>
                    <a:gd name="T89" fmla="*/ 29 h 1033"/>
                    <a:gd name="T90" fmla="*/ 21 w 724"/>
                    <a:gd name="T91" fmla="*/ 28 h 1033"/>
                    <a:gd name="T92" fmla="*/ 20 w 724"/>
                    <a:gd name="T93" fmla="*/ 28 h 1033"/>
                    <a:gd name="T94" fmla="*/ 20 w 724"/>
                    <a:gd name="T95" fmla="*/ 27 h 1033"/>
                    <a:gd name="T96" fmla="*/ 20 w 724"/>
                    <a:gd name="T97" fmla="*/ 25 h 1033"/>
                    <a:gd name="T98" fmla="*/ 20 w 724"/>
                    <a:gd name="T99" fmla="*/ 23 h 1033"/>
                    <a:gd name="T100" fmla="*/ 19 w 724"/>
                    <a:gd name="T101" fmla="*/ 21 h 1033"/>
                    <a:gd name="T102" fmla="*/ 22 w 724"/>
                    <a:gd name="T103" fmla="*/ 3 h 1033"/>
                    <a:gd name="T104" fmla="*/ 21 w 724"/>
                    <a:gd name="T105" fmla="*/ 0 h 1033"/>
                    <a:gd name="T106" fmla="*/ 6 w 724"/>
                    <a:gd name="T107" fmla="*/ 2 h 103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724"/>
                    <a:gd name="T163" fmla="*/ 0 h 1033"/>
                    <a:gd name="T164" fmla="*/ 724 w 724"/>
                    <a:gd name="T165" fmla="*/ 1033 h 1033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724" h="1033">
                      <a:moveTo>
                        <a:pt x="179" y="62"/>
                      </a:moveTo>
                      <a:lnTo>
                        <a:pt x="152" y="56"/>
                      </a:lnTo>
                      <a:lnTo>
                        <a:pt x="0" y="623"/>
                      </a:lnTo>
                      <a:lnTo>
                        <a:pt x="31" y="642"/>
                      </a:lnTo>
                      <a:lnTo>
                        <a:pt x="31" y="671"/>
                      </a:lnTo>
                      <a:lnTo>
                        <a:pt x="132" y="719"/>
                      </a:lnTo>
                      <a:lnTo>
                        <a:pt x="135" y="719"/>
                      </a:lnTo>
                      <a:lnTo>
                        <a:pt x="143" y="720"/>
                      </a:lnTo>
                      <a:lnTo>
                        <a:pt x="154" y="720"/>
                      </a:lnTo>
                      <a:lnTo>
                        <a:pt x="169" y="721"/>
                      </a:lnTo>
                      <a:lnTo>
                        <a:pt x="188" y="724"/>
                      </a:lnTo>
                      <a:lnTo>
                        <a:pt x="209" y="725"/>
                      </a:lnTo>
                      <a:lnTo>
                        <a:pt x="230" y="727"/>
                      </a:lnTo>
                      <a:lnTo>
                        <a:pt x="255" y="728"/>
                      </a:lnTo>
                      <a:lnTo>
                        <a:pt x="278" y="730"/>
                      </a:lnTo>
                      <a:lnTo>
                        <a:pt x="302" y="733"/>
                      </a:lnTo>
                      <a:lnTo>
                        <a:pt x="326" y="734"/>
                      </a:lnTo>
                      <a:lnTo>
                        <a:pt x="348" y="736"/>
                      </a:lnTo>
                      <a:lnTo>
                        <a:pt x="369" y="739"/>
                      </a:lnTo>
                      <a:lnTo>
                        <a:pt x="387" y="740"/>
                      </a:lnTo>
                      <a:lnTo>
                        <a:pt x="402" y="742"/>
                      </a:lnTo>
                      <a:lnTo>
                        <a:pt x="414" y="743"/>
                      </a:lnTo>
                      <a:lnTo>
                        <a:pt x="414" y="745"/>
                      </a:lnTo>
                      <a:lnTo>
                        <a:pt x="415" y="752"/>
                      </a:lnTo>
                      <a:lnTo>
                        <a:pt x="415" y="763"/>
                      </a:lnTo>
                      <a:lnTo>
                        <a:pt x="414" y="777"/>
                      </a:lnTo>
                      <a:lnTo>
                        <a:pt x="411" y="793"/>
                      </a:lnTo>
                      <a:lnTo>
                        <a:pt x="407" y="811"/>
                      </a:lnTo>
                      <a:lnTo>
                        <a:pt x="399" y="832"/>
                      </a:lnTo>
                      <a:lnTo>
                        <a:pt x="387" y="853"/>
                      </a:lnTo>
                      <a:lnTo>
                        <a:pt x="385" y="853"/>
                      </a:lnTo>
                      <a:lnTo>
                        <a:pt x="377" y="854"/>
                      </a:lnTo>
                      <a:lnTo>
                        <a:pt x="365" y="855"/>
                      </a:lnTo>
                      <a:lnTo>
                        <a:pt x="350" y="857"/>
                      </a:lnTo>
                      <a:lnTo>
                        <a:pt x="333" y="859"/>
                      </a:lnTo>
                      <a:lnTo>
                        <a:pt x="313" y="862"/>
                      </a:lnTo>
                      <a:lnTo>
                        <a:pt x="291" y="865"/>
                      </a:lnTo>
                      <a:lnTo>
                        <a:pt x="268" y="869"/>
                      </a:lnTo>
                      <a:lnTo>
                        <a:pt x="245" y="872"/>
                      </a:lnTo>
                      <a:lnTo>
                        <a:pt x="222" y="876"/>
                      </a:lnTo>
                      <a:lnTo>
                        <a:pt x="200" y="879"/>
                      </a:lnTo>
                      <a:lnTo>
                        <a:pt x="181" y="884"/>
                      </a:lnTo>
                      <a:lnTo>
                        <a:pt x="162" y="887"/>
                      </a:lnTo>
                      <a:lnTo>
                        <a:pt x="146" y="891"/>
                      </a:lnTo>
                      <a:lnTo>
                        <a:pt x="135" y="895"/>
                      </a:lnTo>
                      <a:lnTo>
                        <a:pt x="127" y="899"/>
                      </a:lnTo>
                      <a:lnTo>
                        <a:pt x="119" y="906"/>
                      </a:lnTo>
                      <a:lnTo>
                        <a:pt x="113" y="914"/>
                      </a:lnTo>
                      <a:lnTo>
                        <a:pt x="111" y="922"/>
                      </a:lnTo>
                      <a:lnTo>
                        <a:pt x="109" y="930"/>
                      </a:lnTo>
                      <a:lnTo>
                        <a:pt x="112" y="940"/>
                      </a:lnTo>
                      <a:lnTo>
                        <a:pt x="118" y="951"/>
                      </a:lnTo>
                      <a:lnTo>
                        <a:pt x="126" y="959"/>
                      </a:lnTo>
                      <a:lnTo>
                        <a:pt x="136" y="963"/>
                      </a:lnTo>
                      <a:lnTo>
                        <a:pt x="144" y="965"/>
                      </a:lnTo>
                      <a:lnTo>
                        <a:pt x="156" y="969"/>
                      </a:lnTo>
                      <a:lnTo>
                        <a:pt x="172" y="974"/>
                      </a:lnTo>
                      <a:lnTo>
                        <a:pt x="190" y="978"/>
                      </a:lnTo>
                      <a:lnTo>
                        <a:pt x="212" y="984"/>
                      </a:lnTo>
                      <a:lnTo>
                        <a:pt x="235" y="990"/>
                      </a:lnTo>
                      <a:lnTo>
                        <a:pt x="259" y="995"/>
                      </a:lnTo>
                      <a:lnTo>
                        <a:pt x="285" y="1001"/>
                      </a:lnTo>
                      <a:lnTo>
                        <a:pt x="310" y="1008"/>
                      </a:lnTo>
                      <a:lnTo>
                        <a:pt x="335" y="1014"/>
                      </a:lnTo>
                      <a:lnTo>
                        <a:pt x="361" y="1018"/>
                      </a:lnTo>
                      <a:lnTo>
                        <a:pt x="384" y="1024"/>
                      </a:lnTo>
                      <a:lnTo>
                        <a:pt x="406" y="1028"/>
                      </a:lnTo>
                      <a:lnTo>
                        <a:pt x="425" y="1031"/>
                      </a:lnTo>
                      <a:lnTo>
                        <a:pt x="441" y="1032"/>
                      </a:lnTo>
                      <a:lnTo>
                        <a:pt x="455" y="1033"/>
                      </a:lnTo>
                      <a:lnTo>
                        <a:pt x="468" y="1032"/>
                      </a:lnTo>
                      <a:lnTo>
                        <a:pt x="483" y="1030"/>
                      </a:lnTo>
                      <a:lnTo>
                        <a:pt x="500" y="1025"/>
                      </a:lnTo>
                      <a:lnTo>
                        <a:pt x="517" y="1020"/>
                      </a:lnTo>
                      <a:lnTo>
                        <a:pt x="536" y="1013"/>
                      </a:lnTo>
                      <a:lnTo>
                        <a:pt x="555" y="1005"/>
                      </a:lnTo>
                      <a:lnTo>
                        <a:pt x="575" y="997"/>
                      </a:lnTo>
                      <a:lnTo>
                        <a:pt x="594" y="987"/>
                      </a:lnTo>
                      <a:lnTo>
                        <a:pt x="614" y="978"/>
                      </a:lnTo>
                      <a:lnTo>
                        <a:pt x="631" y="969"/>
                      </a:lnTo>
                      <a:lnTo>
                        <a:pt x="649" y="960"/>
                      </a:lnTo>
                      <a:lnTo>
                        <a:pt x="664" y="952"/>
                      </a:lnTo>
                      <a:lnTo>
                        <a:pt x="676" y="944"/>
                      </a:lnTo>
                      <a:lnTo>
                        <a:pt x="687" y="936"/>
                      </a:lnTo>
                      <a:lnTo>
                        <a:pt x="695" y="930"/>
                      </a:lnTo>
                      <a:lnTo>
                        <a:pt x="699" y="925"/>
                      </a:lnTo>
                      <a:lnTo>
                        <a:pt x="702" y="917"/>
                      </a:lnTo>
                      <a:lnTo>
                        <a:pt x="699" y="910"/>
                      </a:lnTo>
                      <a:lnTo>
                        <a:pt x="692" y="904"/>
                      </a:lnTo>
                      <a:lnTo>
                        <a:pt x="682" y="900"/>
                      </a:lnTo>
                      <a:lnTo>
                        <a:pt x="669" y="895"/>
                      </a:lnTo>
                      <a:lnTo>
                        <a:pt x="657" y="892"/>
                      </a:lnTo>
                      <a:lnTo>
                        <a:pt x="644" y="888"/>
                      </a:lnTo>
                      <a:lnTo>
                        <a:pt x="634" y="886"/>
                      </a:lnTo>
                      <a:lnTo>
                        <a:pt x="633" y="879"/>
                      </a:lnTo>
                      <a:lnTo>
                        <a:pt x="631" y="861"/>
                      </a:lnTo>
                      <a:lnTo>
                        <a:pt x="628" y="833"/>
                      </a:lnTo>
                      <a:lnTo>
                        <a:pt x="623" y="798"/>
                      </a:lnTo>
                      <a:lnTo>
                        <a:pt x="618" y="760"/>
                      </a:lnTo>
                      <a:lnTo>
                        <a:pt x="611" y="720"/>
                      </a:lnTo>
                      <a:lnTo>
                        <a:pt x="603" y="682"/>
                      </a:lnTo>
                      <a:lnTo>
                        <a:pt x="592" y="647"/>
                      </a:lnTo>
                      <a:lnTo>
                        <a:pt x="724" y="137"/>
                      </a:lnTo>
                      <a:lnTo>
                        <a:pt x="697" y="86"/>
                      </a:lnTo>
                      <a:lnTo>
                        <a:pt x="712" y="52"/>
                      </a:lnTo>
                      <a:lnTo>
                        <a:pt x="643" y="0"/>
                      </a:lnTo>
                      <a:lnTo>
                        <a:pt x="627" y="9"/>
                      </a:lnTo>
                      <a:lnTo>
                        <a:pt x="179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59" name="Freeform 1286"/>
                <p:cNvSpPr>
                  <a:spLocks noChangeAspect="1"/>
                </p:cNvSpPr>
                <p:nvPr/>
              </p:nvSpPr>
              <p:spPr bwMode="auto">
                <a:xfrm>
                  <a:off x="4685" y="2998"/>
                  <a:ext cx="299" cy="300"/>
                </a:xfrm>
                <a:custGeom>
                  <a:avLst/>
                  <a:gdLst>
                    <a:gd name="T0" fmla="*/ 0 w 598"/>
                    <a:gd name="T1" fmla="*/ 17 h 602"/>
                    <a:gd name="T2" fmla="*/ 14 w 598"/>
                    <a:gd name="T3" fmla="*/ 18 h 602"/>
                    <a:gd name="T4" fmla="*/ 19 w 598"/>
                    <a:gd name="T5" fmla="*/ 0 h 602"/>
                    <a:gd name="T6" fmla="*/ 19 w 598"/>
                    <a:gd name="T7" fmla="*/ 0 h 602"/>
                    <a:gd name="T8" fmla="*/ 5 w 598"/>
                    <a:gd name="T9" fmla="*/ 1 h 602"/>
                    <a:gd name="T10" fmla="*/ 5 w 598"/>
                    <a:gd name="T11" fmla="*/ 1 h 602"/>
                    <a:gd name="T12" fmla="*/ 0 w 598"/>
                    <a:gd name="T13" fmla="*/ 17 h 6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8"/>
                    <a:gd name="T22" fmla="*/ 0 h 602"/>
                    <a:gd name="T23" fmla="*/ 598 w 598"/>
                    <a:gd name="T24" fmla="*/ 602 h 6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8" h="602">
                      <a:moveTo>
                        <a:pt x="0" y="573"/>
                      </a:moveTo>
                      <a:lnTo>
                        <a:pt x="436" y="602"/>
                      </a:lnTo>
                      <a:lnTo>
                        <a:pt x="598" y="0"/>
                      </a:lnTo>
                      <a:lnTo>
                        <a:pt x="578" y="9"/>
                      </a:lnTo>
                      <a:lnTo>
                        <a:pt x="147" y="54"/>
                      </a:lnTo>
                      <a:lnTo>
                        <a:pt x="131" y="51"/>
                      </a:lnTo>
                      <a:lnTo>
                        <a:pt x="0" y="573"/>
                      </a:lnTo>
                      <a:close/>
                    </a:path>
                  </a:pathLst>
                </a:custGeom>
                <a:solidFill>
                  <a:srgbClr val="E5E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60" name="Freeform 1287"/>
                <p:cNvSpPr>
                  <a:spLocks noChangeAspect="1"/>
                </p:cNvSpPr>
                <p:nvPr/>
              </p:nvSpPr>
              <p:spPr bwMode="auto">
                <a:xfrm>
                  <a:off x="4910" y="2999"/>
                  <a:ext cx="88" cy="308"/>
                </a:xfrm>
                <a:custGeom>
                  <a:avLst/>
                  <a:gdLst>
                    <a:gd name="T0" fmla="*/ 5 w 177"/>
                    <a:gd name="T1" fmla="*/ 0 h 617"/>
                    <a:gd name="T2" fmla="*/ 5 w 177"/>
                    <a:gd name="T3" fmla="*/ 0 h 617"/>
                    <a:gd name="T4" fmla="*/ 0 w 177"/>
                    <a:gd name="T5" fmla="*/ 19 h 617"/>
                    <a:gd name="T6" fmla="*/ 0 w 177"/>
                    <a:gd name="T7" fmla="*/ 19 h 617"/>
                    <a:gd name="T8" fmla="*/ 5 w 177"/>
                    <a:gd name="T9" fmla="*/ 0 h 6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7"/>
                    <a:gd name="T16" fmla="*/ 0 h 617"/>
                    <a:gd name="T17" fmla="*/ 177 w 177"/>
                    <a:gd name="T18" fmla="*/ 617 h 6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7" h="617">
                      <a:moveTo>
                        <a:pt x="165" y="0"/>
                      </a:moveTo>
                      <a:lnTo>
                        <a:pt x="177" y="5"/>
                      </a:lnTo>
                      <a:lnTo>
                        <a:pt x="10" y="617"/>
                      </a:lnTo>
                      <a:lnTo>
                        <a:pt x="0" y="609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61" name="Freeform 1288"/>
                <p:cNvSpPr>
                  <a:spLocks noChangeAspect="1"/>
                </p:cNvSpPr>
                <p:nvPr/>
              </p:nvSpPr>
              <p:spPr bwMode="auto">
                <a:xfrm>
                  <a:off x="4921" y="3005"/>
                  <a:ext cx="88" cy="311"/>
                </a:xfrm>
                <a:custGeom>
                  <a:avLst/>
                  <a:gdLst>
                    <a:gd name="T0" fmla="*/ 5 w 178"/>
                    <a:gd name="T1" fmla="*/ 0 h 621"/>
                    <a:gd name="T2" fmla="*/ 5 w 178"/>
                    <a:gd name="T3" fmla="*/ 1 h 621"/>
                    <a:gd name="T4" fmla="*/ 0 w 178"/>
                    <a:gd name="T5" fmla="*/ 20 h 621"/>
                    <a:gd name="T6" fmla="*/ 0 w 178"/>
                    <a:gd name="T7" fmla="*/ 20 h 621"/>
                    <a:gd name="T8" fmla="*/ 5 w 178"/>
                    <a:gd name="T9" fmla="*/ 0 h 6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8"/>
                    <a:gd name="T16" fmla="*/ 0 h 621"/>
                    <a:gd name="T17" fmla="*/ 178 w 178"/>
                    <a:gd name="T18" fmla="*/ 621 h 6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8" h="621">
                      <a:moveTo>
                        <a:pt x="167" y="0"/>
                      </a:moveTo>
                      <a:lnTo>
                        <a:pt x="178" y="12"/>
                      </a:lnTo>
                      <a:lnTo>
                        <a:pt x="9" y="621"/>
                      </a:lnTo>
                      <a:lnTo>
                        <a:pt x="0" y="612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62" name="Freeform 1289"/>
                <p:cNvSpPr>
                  <a:spLocks noChangeAspect="1"/>
                </p:cNvSpPr>
                <p:nvPr/>
              </p:nvSpPr>
              <p:spPr bwMode="auto">
                <a:xfrm>
                  <a:off x="4896" y="3307"/>
                  <a:ext cx="14" cy="11"/>
                </a:xfrm>
                <a:custGeom>
                  <a:avLst/>
                  <a:gdLst>
                    <a:gd name="T0" fmla="*/ 1 w 27"/>
                    <a:gd name="T1" fmla="*/ 0 h 22"/>
                    <a:gd name="T2" fmla="*/ 0 w 27"/>
                    <a:gd name="T3" fmla="*/ 1 h 22"/>
                    <a:gd name="T4" fmla="*/ 1 w 27"/>
                    <a:gd name="T5" fmla="*/ 1 h 22"/>
                    <a:gd name="T6" fmla="*/ 1 w 27"/>
                    <a:gd name="T7" fmla="*/ 1 h 22"/>
                    <a:gd name="T8" fmla="*/ 1 w 2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22"/>
                    <a:gd name="T17" fmla="*/ 27 w 2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22">
                      <a:moveTo>
                        <a:pt x="18" y="0"/>
                      </a:moveTo>
                      <a:lnTo>
                        <a:pt x="0" y="12"/>
                      </a:lnTo>
                      <a:lnTo>
                        <a:pt x="8" y="22"/>
                      </a:lnTo>
                      <a:lnTo>
                        <a:pt x="27" y="9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63" name="Freeform 1290"/>
                <p:cNvSpPr>
                  <a:spLocks noChangeAspect="1"/>
                </p:cNvSpPr>
                <p:nvPr/>
              </p:nvSpPr>
              <p:spPr bwMode="auto">
                <a:xfrm>
                  <a:off x="4905" y="3315"/>
                  <a:ext cx="14" cy="11"/>
                </a:xfrm>
                <a:custGeom>
                  <a:avLst/>
                  <a:gdLst>
                    <a:gd name="T0" fmla="*/ 1 w 28"/>
                    <a:gd name="T1" fmla="*/ 0 h 22"/>
                    <a:gd name="T2" fmla="*/ 0 w 28"/>
                    <a:gd name="T3" fmla="*/ 1 h 22"/>
                    <a:gd name="T4" fmla="*/ 1 w 28"/>
                    <a:gd name="T5" fmla="*/ 1 h 22"/>
                    <a:gd name="T6" fmla="*/ 1 w 28"/>
                    <a:gd name="T7" fmla="*/ 1 h 22"/>
                    <a:gd name="T8" fmla="*/ 1 w 28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22"/>
                    <a:gd name="T17" fmla="*/ 28 w 28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22">
                      <a:moveTo>
                        <a:pt x="19" y="0"/>
                      </a:moveTo>
                      <a:lnTo>
                        <a:pt x="0" y="13"/>
                      </a:lnTo>
                      <a:lnTo>
                        <a:pt x="8" y="22"/>
                      </a:lnTo>
                      <a:lnTo>
                        <a:pt x="28" y="8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64" name="Freeform 1291"/>
                <p:cNvSpPr>
                  <a:spLocks noChangeAspect="1"/>
                </p:cNvSpPr>
                <p:nvPr/>
              </p:nvSpPr>
              <p:spPr bwMode="auto">
                <a:xfrm>
                  <a:off x="4700" y="3302"/>
                  <a:ext cx="183" cy="22"/>
                </a:xfrm>
                <a:custGeom>
                  <a:avLst/>
                  <a:gdLst>
                    <a:gd name="T0" fmla="*/ 12 w 366"/>
                    <a:gd name="T1" fmla="*/ 0 h 45"/>
                    <a:gd name="T2" fmla="*/ 12 w 366"/>
                    <a:gd name="T3" fmla="*/ 1 h 45"/>
                    <a:gd name="T4" fmla="*/ 12 w 366"/>
                    <a:gd name="T5" fmla="*/ 1 h 45"/>
                    <a:gd name="T6" fmla="*/ 12 w 366"/>
                    <a:gd name="T7" fmla="*/ 1 h 45"/>
                    <a:gd name="T8" fmla="*/ 11 w 366"/>
                    <a:gd name="T9" fmla="*/ 1 h 45"/>
                    <a:gd name="T10" fmla="*/ 11 w 366"/>
                    <a:gd name="T11" fmla="*/ 1 h 45"/>
                    <a:gd name="T12" fmla="*/ 10 w 366"/>
                    <a:gd name="T13" fmla="*/ 1 h 45"/>
                    <a:gd name="T14" fmla="*/ 10 w 366"/>
                    <a:gd name="T15" fmla="*/ 1 h 45"/>
                    <a:gd name="T16" fmla="*/ 9 w 366"/>
                    <a:gd name="T17" fmla="*/ 1 h 45"/>
                    <a:gd name="T18" fmla="*/ 8 w 366"/>
                    <a:gd name="T19" fmla="*/ 0 h 45"/>
                    <a:gd name="T20" fmla="*/ 7 w 366"/>
                    <a:gd name="T21" fmla="*/ 0 h 45"/>
                    <a:gd name="T22" fmla="*/ 6 w 366"/>
                    <a:gd name="T23" fmla="*/ 0 h 45"/>
                    <a:gd name="T24" fmla="*/ 6 w 366"/>
                    <a:gd name="T25" fmla="*/ 0 h 45"/>
                    <a:gd name="T26" fmla="*/ 5 w 366"/>
                    <a:gd name="T27" fmla="*/ 0 h 45"/>
                    <a:gd name="T28" fmla="*/ 4 w 366"/>
                    <a:gd name="T29" fmla="*/ 0 h 45"/>
                    <a:gd name="T30" fmla="*/ 3 w 366"/>
                    <a:gd name="T31" fmla="*/ 0 h 45"/>
                    <a:gd name="T32" fmla="*/ 2 w 366"/>
                    <a:gd name="T33" fmla="*/ 0 h 45"/>
                    <a:gd name="T34" fmla="*/ 0 w 366"/>
                    <a:gd name="T35" fmla="*/ 0 h 45"/>
                    <a:gd name="T36" fmla="*/ 1 w 366"/>
                    <a:gd name="T37" fmla="*/ 0 h 45"/>
                    <a:gd name="T38" fmla="*/ 1 w 366"/>
                    <a:gd name="T39" fmla="*/ 0 h 45"/>
                    <a:gd name="T40" fmla="*/ 1 w 366"/>
                    <a:gd name="T41" fmla="*/ 0 h 45"/>
                    <a:gd name="T42" fmla="*/ 1 w 366"/>
                    <a:gd name="T43" fmla="*/ 0 h 45"/>
                    <a:gd name="T44" fmla="*/ 1 w 366"/>
                    <a:gd name="T45" fmla="*/ 0 h 45"/>
                    <a:gd name="T46" fmla="*/ 2 w 366"/>
                    <a:gd name="T47" fmla="*/ 0 h 45"/>
                    <a:gd name="T48" fmla="*/ 2 w 366"/>
                    <a:gd name="T49" fmla="*/ 0 h 45"/>
                    <a:gd name="T50" fmla="*/ 2 w 366"/>
                    <a:gd name="T51" fmla="*/ 0 h 45"/>
                    <a:gd name="T52" fmla="*/ 3 w 366"/>
                    <a:gd name="T53" fmla="*/ 0 h 45"/>
                    <a:gd name="T54" fmla="*/ 4 w 366"/>
                    <a:gd name="T55" fmla="*/ 0 h 45"/>
                    <a:gd name="T56" fmla="*/ 5 w 366"/>
                    <a:gd name="T57" fmla="*/ 0 h 45"/>
                    <a:gd name="T58" fmla="*/ 6 w 366"/>
                    <a:gd name="T59" fmla="*/ 0 h 45"/>
                    <a:gd name="T60" fmla="*/ 7 w 366"/>
                    <a:gd name="T61" fmla="*/ 0 h 45"/>
                    <a:gd name="T62" fmla="*/ 8 w 366"/>
                    <a:gd name="T63" fmla="*/ 0 h 45"/>
                    <a:gd name="T64" fmla="*/ 9 w 366"/>
                    <a:gd name="T65" fmla="*/ 0 h 45"/>
                    <a:gd name="T66" fmla="*/ 10 w 366"/>
                    <a:gd name="T67" fmla="*/ 0 h 45"/>
                    <a:gd name="T68" fmla="*/ 12 w 366"/>
                    <a:gd name="T69" fmla="*/ 0 h 4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66"/>
                    <a:gd name="T106" fmla="*/ 0 h 45"/>
                    <a:gd name="T107" fmla="*/ 366 w 366"/>
                    <a:gd name="T108" fmla="*/ 45 h 4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66" h="45">
                      <a:moveTo>
                        <a:pt x="366" y="23"/>
                      </a:moveTo>
                      <a:lnTo>
                        <a:pt x="364" y="45"/>
                      </a:lnTo>
                      <a:lnTo>
                        <a:pt x="362" y="45"/>
                      </a:lnTo>
                      <a:lnTo>
                        <a:pt x="356" y="44"/>
                      </a:lnTo>
                      <a:lnTo>
                        <a:pt x="346" y="42"/>
                      </a:lnTo>
                      <a:lnTo>
                        <a:pt x="332" y="41"/>
                      </a:lnTo>
                      <a:lnTo>
                        <a:pt x="316" y="38"/>
                      </a:lnTo>
                      <a:lnTo>
                        <a:pt x="295" y="36"/>
                      </a:lnTo>
                      <a:lnTo>
                        <a:pt x="273" y="33"/>
                      </a:lnTo>
                      <a:lnTo>
                        <a:pt x="248" y="30"/>
                      </a:lnTo>
                      <a:lnTo>
                        <a:pt x="221" y="28"/>
                      </a:lnTo>
                      <a:lnTo>
                        <a:pt x="192" y="26"/>
                      </a:lnTo>
                      <a:lnTo>
                        <a:pt x="162" y="23"/>
                      </a:lnTo>
                      <a:lnTo>
                        <a:pt x="131" y="22"/>
                      </a:lnTo>
                      <a:lnTo>
                        <a:pt x="99" y="21"/>
                      </a:lnTo>
                      <a:lnTo>
                        <a:pt x="67" y="21"/>
                      </a:lnTo>
                      <a:lnTo>
                        <a:pt x="33" y="21"/>
                      </a:lnTo>
                      <a:lnTo>
                        <a:pt x="0" y="22"/>
                      </a:lnTo>
                      <a:lnTo>
                        <a:pt x="5" y="5"/>
                      </a:lnTo>
                      <a:lnTo>
                        <a:pt x="6" y="5"/>
                      </a:lnTo>
                      <a:lnTo>
                        <a:pt x="9" y="4"/>
                      </a:lnTo>
                      <a:lnTo>
                        <a:pt x="15" y="4"/>
                      </a:lnTo>
                      <a:lnTo>
                        <a:pt x="23" y="3"/>
                      </a:lnTo>
                      <a:lnTo>
                        <a:pt x="35" y="2"/>
                      </a:lnTo>
                      <a:lnTo>
                        <a:pt x="48" y="2"/>
                      </a:lnTo>
                      <a:lnTo>
                        <a:pt x="64" y="0"/>
                      </a:lnTo>
                      <a:lnTo>
                        <a:pt x="84" y="0"/>
                      </a:lnTo>
                      <a:lnTo>
                        <a:pt x="107" y="0"/>
                      </a:lnTo>
                      <a:lnTo>
                        <a:pt x="134" y="2"/>
                      </a:lnTo>
                      <a:lnTo>
                        <a:pt x="162" y="3"/>
                      </a:lnTo>
                      <a:lnTo>
                        <a:pt x="196" y="5"/>
                      </a:lnTo>
                      <a:lnTo>
                        <a:pt x="233" y="8"/>
                      </a:lnTo>
                      <a:lnTo>
                        <a:pt x="273" y="12"/>
                      </a:lnTo>
                      <a:lnTo>
                        <a:pt x="318" y="18"/>
                      </a:lnTo>
                      <a:lnTo>
                        <a:pt x="366" y="23"/>
                      </a:lnTo>
                      <a:close/>
                    </a:path>
                  </a:pathLst>
                </a:custGeom>
                <a:solidFill>
                  <a:srgbClr val="6BAD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65" name="Freeform 1292"/>
                <p:cNvSpPr>
                  <a:spLocks noChangeAspect="1"/>
                </p:cNvSpPr>
                <p:nvPr/>
              </p:nvSpPr>
              <p:spPr bwMode="auto">
                <a:xfrm>
                  <a:off x="4775" y="3263"/>
                  <a:ext cx="20" cy="19"/>
                </a:xfrm>
                <a:custGeom>
                  <a:avLst/>
                  <a:gdLst>
                    <a:gd name="T0" fmla="*/ 1 w 39"/>
                    <a:gd name="T1" fmla="*/ 2 h 38"/>
                    <a:gd name="T2" fmla="*/ 1 w 39"/>
                    <a:gd name="T3" fmla="*/ 1 h 38"/>
                    <a:gd name="T4" fmla="*/ 1 w 39"/>
                    <a:gd name="T5" fmla="*/ 2 h 38"/>
                    <a:gd name="T6" fmla="*/ 1 w 39"/>
                    <a:gd name="T7" fmla="*/ 1 h 38"/>
                    <a:gd name="T8" fmla="*/ 0 w 39"/>
                    <a:gd name="T9" fmla="*/ 1 h 38"/>
                    <a:gd name="T10" fmla="*/ 1 w 39"/>
                    <a:gd name="T11" fmla="*/ 1 h 38"/>
                    <a:gd name="T12" fmla="*/ 1 w 39"/>
                    <a:gd name="T13" fmla="*/ 0 h 38"/>
                    <a:gd name="T14" fmla="*/ 1 w 39"/>
                    <a:gd name="T15" fmla="*/ 1 h 38"/>
                    <a:gd name="T16" fmla="*/ 2 w 39"/>
                    <a:gd name="T17" fmla="*/ 1 h 38"/>
                    <a:gd name="T18" fmla="*/ 1 w 39"/>
                    <a:gd name="T19" fmla="*/ 1 h 38"/>
                    <a:gd name="T20" fmla="*/ 1 w 39"/>
                    <a:gd name="T21" fmla="*/ 2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9"/>
                    <a:gd name="T34" fmla="*/ 0 h 38"/>
                    <a:gd name="T35" fmla="*/ 39 w 39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9" h="38">
                      <a:moveTo>
                        <a:pt x="30" y="38"/>
                      </a:moveTo>
                      <a:lnTo>
                        <a:pt x="18" y="31"/>
                      </a:lnTo>
                      <a:lnTo>
                        <a:pt x="6" y="37"/>
                      </a:lnTo>
                      <a:lnTo>
                        <a:pt x="9" y="23"/>
                      </a:lnTo>
                      <a:lnTo>
                        <a:pt x="0" y="13"/>
                      </a:lnTo>
                      <a:lnTo>
                        <a:pt x="14" y="13"/>
                      </a:lnTo>
                      <a:lnTo>
                        <a:pt x="21" y="0"/>
                      </a:lnTo>
                      <a:lnTo>
                        <a:pt x="25" y="13"/>
                      </a:lnTo>
                      <a:lnTo>
                        <a:pt x="39" y="16"/>
                      </a:lnTo>
                      <a:lnTo>
                        <a:pt x="29" y="25"/>
                      </a:lnTo>
                      <a:lnTo>
                        <a:pt x="30" y="38"/>
                      </a:lnTo>
                      <a:close/>
                    </a:path>
                  </a:pathLst>
                </a:custGeom>
                <a:solidFill>
                  <a:srgbClr val="FF1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66" name="Freeform 1293"/>
                <p:cNvSpPr>
                  <a:spLocks noChangeAspect="1"/>
                </p:cNvSpPr>
                <p:nvPr/>
              </p:nvSpPr>
              <p:spPr bwMode="auto">
                <a:xfrm>
                  <a:off x="4714" y="3028"/>
                  <a:ext cx="234" cy="229"/>
                </a:xfrm>
                <a:custGeom>
                  <a:avLst/>
                  <a:gdLst>
                    <a:gd name="T0" fmla="*/ 15 w 466"/>
                    <a:gd name="T1" fmla="*/ 0 h 459"/>
                    <a:gd name="T2" fmla="*/ 15 w 466"/>
                    <a:gd name="T3" fmla="*/ 0 h 459"/>
                    <a:gd name="T4" fmla="*/ 4 w 466"/>
                    <a:gd name="T5" fmla="*/ 0 h 459"/>
                    <a:gd name="T6" fmla="*/ 0 w 466"/>
                    <a:gd name="T7" fmla="*/ 14 h 459"/>
                    <a:gd name="T8" fmla="*/ 1 w 466"/>
                    <a:gd name="T9" fmla="*/ 14 h 459"/>
                    <a:gd name="T10" fmla="*/ 4 w 466"/>
                    <a:gd name="T11" fmla="*/ 1 h 459"/>
                    <a:gd name="T12" fmla="*/ 15 w 466"/>
                    <a:gd name="T13" fmla="*/ 0 h 4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66"/>
                    <a:gd name="T22" fmla="*/ 0 h 459"/>
                    <a:gd name="T23" fmla="*/ 466 w 466"/>
                    <a:gd name="T24" fmla="*/ 459 h 45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66" h="459">
                      <a:moveTo>
                        <a:pt x="464" y="7"/>
                      </a:moveTo>
                      <a:lnTo>
                        <a:pt x="466" y="0"/>
                      </a:lnTo>
                      <a:lnTo>
                        <a:pt x="108" y="30"/>
                      </a:lnTo>
                      <a:lnTo>
                        <a:pt x="0" y="459"/>
                      </a:lnTo>
                      <a:lnTo>
                        <a:pt x="14" y="457"/>
                      </a:lnTo>
                      <a:lnTo>
                        <a:pt x="118" y="38"/>
                      </a:lnTo>
                      <a:lnTo>
                        <a:pt x="46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67" name="Freeform 1294"/>
                <p:cNvSpPr>
                  <a:spLocks noChangeAspect="1"/>
                </p:cNvSpPr>
                <p:nvPr/>
              </p:nvSpPr>
              <p:spPr bwMode="auto">
                <a:xfrm>
                  <a:off x="4934" y="3034"/>
                  <a:ext cx="79" cy="280"/>
                </a:xfrm>
                <a:custGeom>
                  <a:avLst/>
                  <a:gdLst>
                    <a:gd name="T0" fmla="*/ 5 w 157"/>
                    <a:gd name="T1" fmla="*/ 1 h 560"/>
                    <a:gd name="T2" fmla="*/ 1 w 157"/>
                    <a:gd name="T3" fmla="*/ 18 h 560"/>
                    <a:gd name="T4" fmla="*/ 0 w 157"/>
                    <a:gd name="T5" fmla="*/ 18 h 560"/>
                    <a:gd name="T6" fmla="*/ 5 w 157"/>
                    <a:gd name="T7" fmla="*/ 0 h 560"/>
                    <a:gd name="T8" fmla="*/ 5 w 157"/>
                    <a:gd name="T9" fmla="*/ 1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60"/>
                    <a:gd name="T17" fmla="*/ 157 w 157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60">
                      <a:moveTo>
                        <a:pt x="157" y="15"/>
                      </a:moveTo>
                      <a:lnTo>
                        <a:pt x="15" y="553"/>
                      </a:lnTo>
                      <a:lnTo>
                        <a:pt x="0" y="560"/>
                      </a:lnTo>
                      <a:lnTo>
                        <a:pt x="154" y="0"/>
                      </a:lnTo>
                      <a:lnTo>
                        <a:pt x="157" y="15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68" name="Freeform 1295"/>
                <p:cNvSpPr>
                  <a:spLocks noChangeAspect="1"/>
                </p:cNvSpPr>
                <p:nvPr/>
              </p:nvSpPr>
              <p:spPr bwMode="auto">
                <a:xfrm>
                  <a:off x="4733" y="3319"/>
                  <a:ext cx="143" cy="21"/>
                </a:xfrm>
                <a:custGeom>
                  <a:avLst/>
                  <a:gdLst>
                    <a:gd name="T0" fmla="*/ 0 w 287"/>
                    <a:gd name="T1" fmla="*/ 0 h 43"/>
                    <a:gd name="T2" fmla="*/ 0 w 287"/>
                    <a:gd name="T3" fmla="*/ 0 h 43"/>
                    <a:gd name="T4" fmla="*/ 0 w 287"/>
                    <a:gd name="T5" fmla="*/ 0 h 43"/>
                    <a:gd name="T6" fmla="*/ 0 w 287"/>
                    <a:gd name="T7" fmla="*/ 0 h 43"/>
                    <a:gd name="T8" fmla="*/ 0 w 287"/>
                    <a:gd name="T9" fmla="*/ 0 h 43"/>
                    <a:gd name="T10" fmla="*/ 0 w 287"/>
                    <a:gd name="T11" fmla="*/ 0 h 43"/>
                    <a:gd name="T12" fmla="*/ 0 w 287"/>
                    <a:gd name="T13" fmla="*/ 0 h 43"/>
                    <a:gd name="T14" fmla="*/ 0 w 287"/>
                    <a:gd name="T15" fmla="*/ 0 h 43"/>
                    <a:gd name="T16" fmla="*/ 0 w 287"/>
                    <a:gd name="T17" fmla="*/ 0 h 43"/>
                    <a:gd name="T18" fmla="*/ 0 w 287"/>
                    <a:gd name="T19" fmla="*/ 0 h 43"/>
                    <a:gd name="T20" fmla="*/ 0 w 287"/>
                    <a:gd name="T21" fmla="*/ 0 h 43"/>
                    <a:gd name="T22" fmla="*/ 1 w 287"/>
                    <a:gd name="T23" fmla="*/ 1 h 43"/>
                    <a:gd name="T24" fmla="*/ 1 w 287"/>
                    <a:gd name="T25" fmla="*/ 1 h 43"/>
                    <a:gd name="T26" fmla="*/ 2 w 287"/>
                    <a:gd name="T27" fmla="*/ 1 h 43"/>
                    <a:gd name="T28" fmla="*/ 3 w 287"/>
                    <a:gd name="T29" fmla="*/ 1 h 43"/>
                    <a:gd name="T30" fmla="*/ 4 w 287"/>
                    <a:gd name="T31" fmla="*/ 1 h 43"/>
                    <a:gd name="T32" fmla="*/ 4 w 287"/>
                    <a:gd name="T33" fmla="*/ 1 h 43"/>
                    <a:gd name="T34" fmla="*/ 5 w 287"/>
                    <a:gd name="T35" fmla="*/ 1 h 43"/>
                    <a:gd name="T36" fmla="*/ 6 w 287"/>
                    <a:gd name="T37" fmla="*/ 1 h 43"/>
                    <a:gd name="T38" fmla="*/ 7 w 287"/>
                    <a:gd name="T39" fmla="*/ 1 h 43"/>
                    <a:gd name="T40" fmla="*/ 7 w 287"/>
                    <a:gd name="T41" fmla="*/ 1 h 43"/>
                    <a:gd name="T42" fmla="*/ 8 w 287"/>
                    <a:gd name="T43" fmla="*/ 1 h 43"/>
                    <a:gd name="T44" fmla="*/ 8 w 287"/>
                    <a:gd name="T45" fmla="*/ 1 h 43"/>
                    <a:gd name="T46" fmla="*/ 8 w 287"/>
                    <a:gd name="T47" fmla="*/ 1 h 43"/>
                    <a:gd name="T48" fmla="*/ 8 w 287"/>
                    <a:gd name="T49" fmla="*/ 1 h 43"/>
                    <a:gd name="T50" fmla="*/ 8 w 287"/>
                    <a:gd name="T51" fmla="*/ 1 h 43"/>
                    <a:gd name="T52" fmla="*/ 8 w 287"/>
                    <a:gd name="T53" fmla="*/ 1 h 43"/>
                    <a:gd name="T54" fmla="*/ 8 w 287"/>
                    <a:gd name="T55" fmla="*/ 1 h 43"/>
                    <a:gd name="T56" fmla="*/ 7 w 287"/>
                    <a:gd name="T57" fmla="*/ 1 h 43"/>
                    <a:gd name="T58" fmla="*/ 7 w 287"/>
                    <a:gd name="T59" fmla="*/ 1 h 43"/>
                    <a:gd name="T60" fmla="*/ 6 w 287"/>
                    <a:gd name="T61" fmla="*/ 1 h 43"/>
                    <a:gd name="T62" fmla="*/ 6 w 287"/>
                    <a:gd name="T63" fmla="*/ 1 h 43"/>
                    <a:gd name="T64" fmla="*/ 5 w 287"/>
                    <a:gd name="T65" fmla="*/ 1 h 43"/>
                    <a:gd name="T66" fmla="*/ 4 w 287"/>
                    <a:gd name="T67" fmla="*/ 0 h 43"/>
                    <a:gd name="T68" fmla="*/ 3 w 287"/>
                    <a:gd name="T69" fmla="*/ 0 h 43"/>
                    <a:gd name="T70" fmla="*/ 3 w 287"/>
                    <a:gd name="T71" fmla="*/ 0 h 43"/>
                    <a:gd name="T72" fmla="*/ 2 w 287"/>
                    <a:gd name="T73" fmla="*/ 0 h 43"/>
                    <a:gd name="T74" fmla="*/ 2 w 287"/>
                    <a:gd name="T75" fmla="*/ 0 h 43"/>
                    <a:gd name="T76" fmla="*/ 1 w 287"/>
                    <a:gd name="T77" fmla="*/ 0 h 43"/>
                    <a:gd name="T78" fmla="*/ 1 w 287"/>
                    <a:gd name="T79" fmla="*/ 0 h 43"/>
                    <a:gd name="T80" fmla="*/ 1 w 287"/>
                    <a:gd name="T81" fmla="*/ 0 h 43"/>
                    <a:gd name="T82" fmla="*/ 0 w 287"/>
                    <a:gd name="T83" fmla="*/ 0 h 43"/>
                    <a:gd name="T84" fmla="*/ 0 w 287"/>
                    <a:gd name="T85" fmla="*/ 0 h 43"/>
                    <a:gd name="T86" fmla="*/ 0 w 287"/>
                    <a:gd name="T87" fmla="*/ 0 h 43"/>
                    <a:gd name="T88" fmla="*/ 0 w 287"/>
                    <a:gd name="T89" fmla="*/ 0 h 4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87"/>
                    <a:gd name="T136" fmla="*/ 0 h 43"/>
                    <a:gd name="T137" fmla="*/ 287 w 287"/>
                    <a:gd name="T138" fmla="*/ 43 h 4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87" h="43">
                      <a:moveTo>
                        <a:pt x="18" y="0"/>
                      </a:moveTo>
                      <a:lnTo>
                        <a:pt x="17" y="0"/>
                      </a:lnTo>
                      <a:lnTo>
                        <a:pt x="13" y="1"/>
                      </a:lnTo>
                      <a:lnTo>
                        <a:pt x="8" y="3"/>
                      </a:lnTo>
                      <a:lnTo>
                        <a:pt x="3" y="7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9" y="24"/>
                      </a:lnTo>
                      <a:lnTo>
                        <a:pt x="16" y="26"/>
                      </a:lnTo>
                      <a:lnTo>
                        <a:pt x="28" y="30"/>
                      </a:lnTo>
                      <a:lnTo>
                        <a:pt x="45" y="32"/>
                      </a:lnTo>
                      <a:lnTo>
                        <a:pt x="63" y="33"/>
                      </a:lnTo>
                      <a:lnTo>
                        <a:pt x="85" y="36"/>
                      </a:lnTo>
                      <a:lnTo>
                        <a:pt x="108" y="37"/>
                      </a:lnTo>
                      <a:lnTo>
                        <a:pt x="133" y="38"/>
                      </a:lnTo>
                      <a:lnTo>
                        <a:pt x="157" y="39"/>
                      </a:lnTo>
                      <a:lnTo>
                        <a:pt x="182" y="40"/>
                      </a:lnTo>
                      <a:lnTo>
                        <a:pt x="206" y="41"/>
                      </a:lnTo>
                      <a:lnTo>
                        <a:pt x="228" y="41"/>
                      </a:lnTo>
                      <a:lnTo>
                        <a:pt x="247" y="41"/>
                      </a:lnTo>
                      <a:lnTo>
                        <a:pt x="263" y="43"/>
                      </a:lnTo>
                      <a:lnTo>
                        <a:pt x="276" y="43"/>
                      </a:lnTo>
                      <a:lnTo>
                        <a:pt x="284" y="43"/>
                      </a:lnTo>
                      <a:lnTo>
                        <a:pt x="287" y="43"/>
                      </a:lnTo>
                      <a:lnTo>
                        <a:pt x="284" y="43"/>
                      </a:lnTo>
                      <a:lnTo>
                        <a:pt x="276" y="41"/>
                      </a:lnTo>
                      <a:lnTo>
                        <a:pt x="266" y="41"/>
                      </a:lnTo>
                      <a:lnTo>
                        <a:pt x="251" y="39"/>
                      </a:lnTo>
                      <a:lnTo>
                        <a:pt x="232" y="38"/>
                      </a:lnTo>
                      <a:lnTo>
                        <a:pt x="213" y="37"/>
                      </a:lnTo>
                      <a:lnTo>
                        <a:pt x="192" y="35"/>
                      </a:lnTo>
                      <a:lnTo>
                        <a:pt x="170" y="33"/>
                      </a:lnTo>
                      <a:lnTo>
                        <a:pt x="147" y="31"/>
                      </a:lnTo>
                      <a:lnTo>
                        <a:pt x="125" y="29"/>
                      </a:lnTo>
                      <a:lnTo>
                        <a:pt x="103" y="28"/>
                      </a:lnTo>
                      <a:lnTo>
                        <a:pt x="85" y="25"/>
                      </a:lnTo>
                      <a:lnTo>
                        <a:pt x="68" y="24"/>
                      </a:lnTo>
                      <a:lnTo>
                        <a:pt x="53" y="23"/>
                      </a:lnTo>
                      <a:lnTo>
                        <a:pt x="42" y="22"/>
                      </a:lnTo>
                      <a:lnTo>
                        <a:pt x="35" y="21"/>
                      </a:lnTo>
                      <a:lnTo>
                        <a:pt x="24" y="15"/>
                      </a:lnTo>
                      <a:lnTo>
                        <a:pt x="18" y="8"/>
                      </a:lnTo>
                      <a:lnTo>
                        <a:pt x="18" y="2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69" name="Freeform 1296"/>
                <p:cNvSpPr>
                  <a:spLocks noChangeAspect="1"/>
                </p:cNvSpPr>
                <p:nvPr/>
              </p:nvSpPr>
              <p:spPr bwMode="auto">
                <a:xfrm>
                  <a:off x="4885" y="3354"/>
                  <a:ext cx="52" cy="30"/>
                </a:xfrm>
                <a:custGeom>
                  <a:avLst/>
                  <a:gdLst>
                    <a:gd name="T0" fmla="*/ 3 w 103"/>
                    <a:gd name="T1" fmla="*/ 1 h 60"/>
                    <a:gd name="T2" fmla="*/ 0 w 103"/>
                    <a:gd name="T3" fmla="*/ 0 h 60"/>
                    <a:gd name="T4" fmla="*/ 1 w 103"/>
                    <a:gd name="T5" fmla="*/ 1 h 60"/>
                    <a:gd name="T6" fmla="*/ 1 w 103"/>
                    <a:gd name="T7" fmla="*/ 1 h 60"/>
                    <a:gd name="T8" fmla="*/ 1 w 103"/>
                    <a:gd name="T9" fmla="*/ 1 h 60"/>
                    <a:gd name="T10" fmla="*/ 1 w 103"/>
                    <a:gd name="T11" fmla="*/ 2 h 60"/>
                    <a:gd name="T12" fmla="*/ 4 w 103"/>
                    <a:gd name="T13" fmla="*/ 2 h 60"/>
                    <a:gd name="T14" fmla="*/ 4 w 103"/>
                    <a:gd name="T15" fmla="*/ 2 h 60"/>
                    <a:gd name="T16" fmla="*/ 4 w 103"/>
                    <a:gd name="T17" fmla="*/ 1 h 60"/>
                    <a:gd name="T18" fmla="*/ 3 w 103"/>
                    <a:gd name="T19" fmla="*/ 1 h 60"/>
                    <a:gd name="T20" fmla="*/ 3 w 103"/>
                    <a:gd name="T21" fmla="*/ 1 h 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3"/>
                    <a:gd name="T34" fmla="*/ 0 h 60"/>
                    <a:gd name="T35" fmla="*/ 103 w 103"/>
                    <a:gd name="T36" fmla="*/ 60 h 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3" h="60">
                      <a:moveTo>
                        <a:pt x="94" y="5"/>
                      </a:moveTo>
                      <a:lnTo>
                        <a:pt x="0" y="0"/>
                      </a:lnTo>
                      <a:lnTo>
                        <a:pt x="1" y="11"/>
                      </a:lnTo>
                      <a:lnTo>
                        <a:pt x="1" y="20"/>
                      </a:lnTo>
                      <a:lnTo>
                        <a:pt x="1" y="29"/>
                      </a:lnTo>
                      <a:lnTo>
                        <a:pt x="1" y="38"/>
                      </a:lnTo>
                      <a:lnTo>
                        <a:pt x="103" y="60"/>
                      </a:lnTo>
                      <a:lnTo>
                        <a:pt x="100" y="37"/>
                      </a:lnTo>
                      <a:lnTo>
                        <a:pt x="98" y="20"/>
                      </a:lnTo>
                      <a:lnTo>
                        <a:pt x="95" y="8"/>
                      </a:lnTo>
                      <a:lnTo>
                        <a:pt x="94" y="5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70" name="Freeform 1297"/>
                <p:cNvSpPr>
                  <a:spLocks noChangeAspect="1"/>
                </p:cNvSpPr>
                <p:nvPr/>
              </p:nvSpPr>
              <p:spPr bwMode="auto">
                <a:xfrm>
                  <a:off x="4870" y="3373"/>
                  <a:ext cx="67" cy="65"/>
                </a:xfrm>
                <a:custGeom>
                  <a:avLst/>
                  <a:gdLst>
                    <a:gd name="T0" fmla="*/ 1 w 134"/>
                    <a:gd name="T1" fmla="*/ 0 h 129"/>
                    <a:gd name="T2" fmla="*/ 1 w 134"/>
                    <a:gd name="T3" fmla="*/ 2 h 129"/>
                    <a:gd name="T4" fmla="*/ 1 w 134"/>
                    <a:gd name="T5" fmla="*/ 3 h 129"/>
                    <a:gd name="T6" fmla="*/ 1 w 134"/>
                    <a:gd name="T7" fmla="*/ 3 h 129"/>
                    <a:gd name="T8" fmla="*/ 0 w 134"/>
                    <a:gd name="T9" fmla="*/ 4 h 129"/>
                    <a:gd name="T10" fmla="*/ 5 w 134"/>
                    <a:gd name="T11" fmla="*/ 5 h 129"/>
                    <a:gd name="T12" fmla="*/ 5 w 134"/>
                    <a:gd name="T13" fmla="*/ 4 h 129"/>
                    <a:gd name="T14" fmla="*/ 5 w 134"/>
                    <a:gd name="T15" fmla="*/ 3 h 129"/>
                    <a:gd name="T16" fmla="*/ 5 w 134"/>
                    <a:gd name="T17" fmla="*/ 2 h 129"/>
                    <a:gd name="T18" fmla="*/ 5 w 134"/>
                    <a:gd name="T19" fmla="*/ 1 h 129"/>
                    <a:gd name="T20" fmla="*/ 1 w 134"/>
                    <a:gd name="T21" fmla="*/ 0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4"/>
                    <a:gd name="T34" fmla="*/ 0 h 129"/>
                    <a:gd name="T35" fmla="*/ 134 w 134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4" h="129">
                      <a:moveTo>
                        <a:pt x="30" y="0"/>
                      </a:moveTo>
                      <a:lnTo>
                        <a:pt x="24" y="43"/>
                      </a:lnTo>
                      <a:lnTo>
                        <a:pt x="14" y="73"/>
                      </a:lnTo>
                      <a:lnTo>
                        <a:pt x="5" y="91"/>
                      </a:lnTo>
                      <a:lnTo>
                        <a:pt x="0" y="97"/>
                      </a:lnTo>
                      <a:lnTo>
                        <a:pt x="130" y="129"/>
                      </a:lnTo>
                      <a:lnTo>
                        <a:pt x="132" y="98"/>
                      </a:lnTo>
                      <a:lnTo>
                        <a:pt x="134" y="71"/>
                      </a:lnTo>
                      <a:lnTo>
                        <a:pt x="134" y="44"/>
                      </a:lnTo>
                      <a:lnTo>
                        <a:pt x="132" y="22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DDD8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71" name="Freeform 1298"/>
                <p:cNvSpPr>
                  <a:spLocks noChangeAspect="1"/>
                </p:cNvSpPr>
                <p:nvPr/>
              </p:nvSpPr>
              <p:spPr bwMode="auto">
                <a:xfrm>
                  <a:off x="4945" y="3358"/>
                  <a:ext cx="30" cy="79"/>
                </a:xfrm>
                <a:custGeom>
                  <a:avLst/>
                  <a:gdLst>
                    <a:gd name="T0" fmla="*/ 0 w 60"/>
                    <a:gd name="T1" fmla="*/ 0 h 159"/>
                    <a:gd name="T2" fmla="*/ 1 w 60"/>
                    <a:gd name="T3" fmla="*/ 0 h 159"/>
                    <a:gd name="T4" fmla="*/ 1 w 60"/>
                    <a:gd name="T5" fmla="*/ 0 h 159"/>
                    <a:gd name="T6" fmla="*/ 1 w 60"/>
                    <a:gd name="T7" fmla="*/ 0 h 159"/>
                    <a:gd name="T8" fmla="*/ 1 w 60"/>
                    <a:gd name="T9" fmla="*/ 1 h 159"/>
                    <a:gd name="T10" fmla="*/ 2 w 60"/>
                    <a:gd name="T11" fmla="*/ 2 h 159"/>
                    <a:gd name="T12" fmla="*/ 2 w 60"/>
                    <a:gd name="T13" fmla="*/ 2 h 159"/>
                    <a:gd name="T14" fmla="*/ 2 w 60"/>
                    <a:gd name="T15" fmla="*/ 3 h 159"/>
                    <a:gd name="T16" fmla="*/ 2 w 60"/>
                    <a:gd name="T17" fmla="*/ 4 h 159"/>
                    <a:gd name="T18" fmla="*/ 2 w 60"/>
                    <a:gd name="T19" fmla="*/ 4 h 159"/>
                    <a:gd name="T20" fmla="*/ 2 w 60"/>
                    <a:gd name="T21" fmla="*/ 4 h 159"/>
                    <a:gd name="T22" fmla="*/ 2 w 60"/>
                    <a:gd name="T23" fmla="*/ 4 h 159"/>
                    <a:gd name="T24" fmla="*/ 2 w 60"/>
                    <a:gd name="T25" fmla="*/ 4 h 159"/>
                    <a:gd name="T26" fmla="*/ 1 w 60"/>
                    <a:gd name="T27" fmla="*/ 4 h 159"/>
                    <a:gd name="T28" fmla="*/ 1 w 60"/>
                    <a:gd name="T29" fmla="*/ 4 h 159"/>
                    <a:gd name="T30" fmla="*/ 1 w 60"/>
                    <a:gd name="T31" fmla="*/ 4 h 159"/>
                    <a:gd name="T32" fmla="*/ 1 w 60"/>
                    <a:gd name="T33" fmla="*/ 4 h 159"/>
                    <a:gd name="T34" fmla="*/ 1 w 60"/>
                    <a:gd name="T35" fmla="*/ 4 h 159"/>
                    <a:gd name="T36" fmla="*/ 1 w 60"/>
                    <a:gd name="T37" fmla="*/ 3 h 159"/>
                    <a:gd name="T38" fmla="*/ 1 w 60"/>
                    <a:gd name="T39" fmla="*/ 1 h 159"/>
                    <a:gd name="T40" fmla="*/ 0 w 60"/>
                    <a:gd name="T41" fmla="*/ 0 h 15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0"/>
                    <a:gd name="T64" fmla="*/ 0 h 159"/>
                    <a:gd name="T65" fmla="*/ 60 w 60"/>
                    <a:gd name="T66" fmla="*/ 159 h 15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0" h="159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7" y="14"/>
                      </a:lnTo>
                      <a:lnTo>
                        <a:pt x="15" y="28"/>
                      </a:lnTo>
                      <a:lnTo>
                        <a:pt x="24" y="46"/>
                      </a:lnTo>
                      <a:lnTo>
                        <a:pt x="33" y="68"/>
                      </a:lnTo>
                      <a:lnTo>
                        <a:pt x="44" y="90"/>
                      </a:lnTo>
                      <a:lnTo>
                        <a:pt x="53" y="113"/>
                      </a:lnTo>
                      <a:lnTo>
                        <a:pt x="60" y="135"/>
                      </a:lnTo>
                      <a:lnTo>
                        <a:pt x="59" y="136"/>
                      </a:lnTo>
                      <a:lnTo>
                        <a:pt x="54" y="138"/>
                      </a:lnTo>
                      <a:lnTo>
                        <a:pt x="48" y="142"/>
                      </a:lnTo>
                      <a:lnTo>
                        <a:pt x="40" y="145"/>
                      </a:lnTo>
                      <a:lnTo>
                        <a:pt x="32" y="150"/>
                      </a:lnTo>
                      <a:lnTo>
                        <a:pt x="23" y="153"/>
                      </a:lnTo>
                      <a:lnTo>
                        <a:pt x="15" y="157"/>
                      </a:lnTo>
                      <a:lnTo>
                        <a:pt x="7" y="159"/>
                      </a:lnTo>
                      <a:lnTo>
                        <a:pt x="8" y="144"/>
                      </a:lnTo>
                      <a:lnTo>
                        <a:pt x="10" y="105"/>
                      </a:lnTo>
                      <a:lnTo>
                        <a:pt x="9" y="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72" name="Freeform 1299"/>
                <p:cNvSpPr>
                  <a:spLocks noChangeAspect="1"/>
                </p:cNvSpPr>
                <p:nvPr/>
              </p:nvSpPr>
              <p:spPr bwMode="auto">
                <a:xfrm>
                  <a:off x="4745" y="3425"/>
                  <a:ext cx="149" cy="51"/>
                </a:xfrm>
                <a:custGeom>
                  <a:avLst/>
                  <a:gdLst>
                    <a:gd name="T0" fmla="*/ 7 w 297"/>
                    <a:gd name="T1" fmla="*/ 1 h 101"/>
                    <a:gd name="T2" fmla="*/ 6 w 297"/>
                    <a:gd name="T3" fmla="*/ 0 h 101"/>
                    <a:gd name="T4" fmla="*/ 6 w 297"/>
                    <a:gd name="T5" fmla="*/ 1 h 101"/>
                    <a:gd name="T6" fmla="*/ 5 w 297"/>
                    <a:gd name="T7" fmla="*/ 1 h 101"/>
                    <a:gd name="T8" fmla="*/ 4 w 297"/>
                    <a:gd name="T9" fmla="*/ 1 h 101"/>
                    <a:gd name="T10" fmla="*/ 3 w 297"/>
                    <a:gd name="T11" fmla="*/ 1 h 101"/>
                    <a:gd name="T12" fmla="*/ 2 w 297"/>
                    <a:gd name="T13" fmla="*/ 1 h 101"/>
                    <a:gd name="T14" fmla="*/ 1 w 297"/>
                    <a:gd name="T15" fmla="*/ 1 h 101"/>
                    <a:gd name="T16" fmla="*/ 1 w 297"/>
                    <a:gd name="T17" fmla="*/ 1 h 101"/>
                    <a:gd name="T18" fmla="*/ 0 w 297"/>
                    <a:gd name="T19" fmla="*/ 2 h 101"/>
                    <a:gd name="T20" fmla="*/ 1 w 297"/>
                    <a:gd name="T21" fmla="*/ 2 h 101"/>
                    <a:gd name="T22" fmla="*/ 1 w 297"/>
                    <a:gd name="T23" fmla="*/ 2 h 101"/>
                    <a:gd name="T24" fmla="*/ 1 w 297"/>
                    <a:gd name="T25" fmla="*/ 2 h 101"/>
                    <a:gd name="T26" fmla="*/ 2 w 297"/>
                    <a:gd name="T27" fmla="*/ 2 h 101"/>
                    <a:gd name="T28" fmla="*/ 2 w 297"/>
                    <a:gd name="T29" fmla="*/ 2 h 101"/>
                    <a:gd name="T30" fmla="*/ 3 w 297"/>
                    <a:gd name="T31" fmla="*/ 2 h 101"/>
                    <a:gd name="T32" fmla="*/ 4 w 297"/>
                    <a:gd name="T33" fmla="*/ 3 h 101"/>
                    <a:gd name="T34" fmla="*/ 4 w 297"/>
                    <a:gd name="T35" fmla="*/ 3 h 101"/>
                    <a:gd name="T36" fmla="*/ 5 w 297"/>
                    <a:gd name="T37" fmla="*/ 3 h 101"/>
                    <a:gd name="T38" fmla="*/ 6 w 297"/>
                    <a:gd name="T39" fmla="*/ 3 h 101"/>
                    <a:gd name="T40" fmla="*/ 7 w 297"/>
                    <a:gd name="T41" fmla="*/ 3 h 101"/>
                    <a:gd name="T42" fmla="*/ 7 w 297"/>
                    <a:gd name="T43" fmla="*/ 3 h 101"/>
                    <a:gd name="T44" fmla="*/ 8 w 297"/>
                    <a:gd name="T45" fmla="*/ 3 h 101"/>
                    <a:gd name="T46" fmla="*/ 9 w 297"/>
                    <a:gd name="T47" fmla="*/ 4 h 101"/>
                    <a:gd name="T48" fmla="*/ 9 w 297"/>
                    <a:gd name="T49" fmla="*/ 4 h 101"/>
                    <a:gd name="T50" fmla="*/ 10 w 297"/>
                    <a:gd name="T51" fmla="*/ 4 h 101"/>
                    <a:gd name="T52" fmla="*/ 6 w 297"/>
                    <a:gd name="T53" fmla="*/ 2 h 101"/>
                    <a:gd name="T54" fmla="*/ 7 w 297"/>
                    <a:gd name="T55" fmla="*/ 1 h 10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97"/>
                    <a:gd name="T85" fmla="*/ 0 h 101"/>
                    <a:gd name="T86" fmla="*/ 297 w 297"/>
                    <a:gd name="T87" fmla="*/ 101 h 10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97" h="101">
                      <a:moveTo>
                        <a:pt x="199" y="7"/>
                      </a:moveTo>
                      <a:lnTo>
                        <a:pt x="169" y="0"/>
                      </a:lnTo>
                      <a:lnTo>
                        <a:pt x="162" y="1"/>
                      </a:lnTo>
                      <a:lnTo>
                        <a:pt x="143" y="3"/>
                      </a:lnTo>
                      <a:lnTo>
                        <a:pt x="116" y="8"/>
                      </a:lnTo>
                      <a:lnTo>
                        <a:pt x="85" y="13"/>
                      </a:lnTo>
                      <a:lnTo>
                        <a:pt x="54" y="18"/>
                      </a:lnTo>
                      <a:lnTo>
                        <a:pt x="26" y="24"/>
                      </a:lnTo>
                      <a:lnTo>
                        <a:pt x="8" y="30"/>
                      </a:lnTo>
                      <a:lnTo>
                        <a:pt x="0" y="35"/>
                      </a:lnTo>
                      <a:lnTo>
                        <a:pt x="2" y="38"/>
                      </a:lnTo>
                      <a:lnTo>
                        <a:pt x="9" y="41"/>
                      </a:lnTo>
                      <a:lnTo>
                        <a:pt x="21" y="46"/>
                      </a:lnTo>
                      <a:lnTo>
                        <a:pt x="36" y="51"/>
                      </a:lnTo>
                      <a:lnTo>
                        <a:pt x="53" y="56"/>
                      </a:lnTo>
                      <a:lnTo>
                        <a:pt x="74" y="61"/>
                      </a:lnTo>
                      <a:lnTo>
                        <a:pt x="97" y="67"/>
                      </a:lnTo>
                      <a:lnTo>
                        <a:pt x="121" y="73"/>
                      </a:lnTo>
                      <a:lnTo>
                        <a:pt x="146" y="77"/>
                      </a:lnTo>
                      <a:lnTo>
                        <a:pt x="172" y="83"/>
                      </a:lnTo>
                      <a:lnTo>
                        <a:pt x="196" y="88"/>
                      </a:lnTo>
                      <a:lnTo>
                        <a:pt x="220" y="91"/>
                      </a:lnTo>
                      <a:lnTo>
                        <a:pt x="243" y="96"/>
                      </a:lnTo>
                      <a:lnTo>
                        <a:pt x="264" y="98"/>
                      </a:lnTo>
                      <a:lnTo>
                        <a:pt x="282" y="100"/>
                      </a:lnTo>
                      <a:lnTo>
                        <a:pt x="297" y="101"/>
                      </a:lnTo>
                      <a:lnTo>
                        <a:pt x="177" y="37"/>
                      </a:lnTo>
                      <a:lnTo>
                        <a:pt x="199" y="7"/>
                      </a:lnTo>
                      <a:close/>
                    </a:path>
                  </a:pathLst>
                </a:custGeom>
                <a:solidFill>
                  <a:srgbClr val="E5E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73" name="Freeform 1300"/>
                <p:cNvSpPr>
                  <a:spLocks noChangeAspect="1"/>
                </p:cNvSpPr>
                <p:nvPr/>
              </p:nvSpPr>
              <p:spPr bwMode="auto">
                <a:xfrm>
                  <a:off x="4834" y="3428"/>
                  <a:ext cx="167" cy="48"/>
                </a:xfrm>
                <a:custGeom>
                  <a:avLst/>
                  <a:gdLst>
                    <a:gd name="T0" fmla="*/ 4 w 335"/>
                    <a:gd name="T1" fmla="*/ 4 h 94"/>
                    <a:gd name="T2" fmla="*/ 4 w 335"/>
                    <a:gd name="T3" fmla="*/ 3 h 94"/>
                    <a:gd name="T4" fmla="*/ 4 w 335"/>
                    <a:gd name="T5" fmla="*/ 3 h 94"/>
                    <a:gd name="T6" fmla="*/ 5 w 335"/>
                    <a:gd name="T7" fmla="*/ 3 h 94"/>
                    <a:gd name="T8" fmla="*/ 5 w 335"/>
                    <a:gd name="T9" fmla="*/ 3 h 94"/>
                    <a:gd name="T10" fmla="*/ 6 w 335"/>
                    <a:gd name="T11" fmla="*/ 3 h 94"/>
                    <a:gd name="T12" fmla="*/ 6 w 335"/>
                    <a:gd name="T13" fmla="*/ 3 h 94"/>
                    <a:gd name="T14" fmla="*/ 7 w 335"/>
                    <a:gd name="T15" fmla="*/ 2 h 94"/>
                    <a:gd name="T16" fmla="*/ 8 w 335"/>
                    <a:gd name="T17" fmla="*/ 2 h 94"/>
                    <a:gd name="T18" fmla="*/ 8 w 335"/>
                    <a:gd name="T19" fmla="*/ 2 h 94"/>
                    <a:gd name="T20" fmla="*/ 8 w 335"/>
                    <a:gd name="T21" fmla="*/ 2 h 94"/>
                    <a:gd name="T22" fmla="*/ 9 w 335"/>
                    <a:gd name="T23" fmla="*/ 2 h 94"/>
                    <a:gd name="T24" fmla="*/ 9 w 335"/>
                    <a:gd name="T25" fmla="*/ 1 h 94"/>
                    <a:gd name="T26" fmla="*/ 10 w 335"/>
                    <a:gd name="T27" fmla="*/ 1 h 94"/>
                    <a:gd name="T28" fmla="*/ 10 w 335"/>
                    <a:gd name="T29" fmla="*/ 1 h 94"/>
                    <a:gd name="T30" fmla="*/ 10 w 335"/>
                    <a:gd name="T31" fmla="*/ 1 h 94"/>
                    <a:gd name="T32" fmla="*/ 10 w 335"/>
                    <a:gd name="T33" fmla="*/ 1 h 94"/>
                    <a:gd name="T34" fmla="*/ 8 w 335"/>
                    <a:gd name="T35" fmla="*/ 1 h 94"/>
                    <a:gd name="T36" fmla="*/ 6 w 335"/>
                    <a:gd name="T37" fmla="*/ 2 h 94"/>
                    <a:gd name="T38" fmla="*/ 0 w 335"/>
                    <a:gd name="T39" fmla="*/ 0 h 94"/>
                    <a:gd name="T40" fmla="*/ 0 w 335"/>
                    <a:gd name="T41" fmla="*/ 1 h 94"/>
                    <a:gd name="T42" fmla="*/ 3 w 335"/>
                    <a:gd name="T43" fmla="*/ 4 h 94"/>
                    <a:gd name="T44" fmla="*/ 3 w 335"/>
                    <a:gd name="T45" fmla="*/ 4 h 94"/>
                    <a:gd name="T46" fmla="*/ 3 w 335"/>
                    <a:gd name="T47" fmla="*/ 4 h 94"/>
                    <a:gd name="T48" fmla="*/ 3 w 335"/>
                    <a:gd name="T49" fmla="*/ 4 h 94"/>
                    <a:gd name="T50" fmla="*/ 4 w 335"/>
                    <a:gd name="T51" fmla="*/ 4 h 9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35"/>
                    <a:gd name="T79" fmla="*/ 0 h 94"/>
                    <a:gd name="T80" fmla="*/ 335 w 335"/>
                    <a:gd name="T81" fmla="*/ 94 h 9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35" h="94">
                      <a:moveTo>
                        <a:pt x="129" y="94"/>
                      </a:moveTo>
                      <a:lnTo>
                        <a:pt x="142" y="93"/>
                      </a:lnTo>
                      <a:lnTo>
                        <a:pt x="157" y="91"/>
                      </a:lnTo>
                      <a:lnTo>
                        <a:pt x="172" y="86"/>
                      </a:lnTo>
                      <a:lnTo>
                        <a:pt x="188" y="82"/>
                      </a:lnTo>
                      <a:lnTo>
                        <a:pt x="205" y="76"/>
                      </a:lnTo>
                      <a:lnTo>
                        <a:pt x="223" y="70"/>
                      </a:lnTo>
                      <a:lnTo>
                        <a:pt x="240" y="63"/>
                      </a:lnTo>
                      <a:lnTo>
                        <a:pt x="256" y="56"/>
                      </a:lnTo>
                      <a:lnTo>
                        <a:pt x="272" y="49"/>
                      </a:lnTo>
                      <a:lnTo>
                        <a:pt x="286" y="44"/>
                      </a:lnTo>
                      <a:lnTo>
                        <a:pt x="300" y="37"/>
                      </a:lnTo>
                      <a:lnTo>
                        <a:pt x="311" y="32"/>
                      </a:lnTo>
                      <a:lnTo>
                        <a:pt x="321" y="28"/>
                      </a:lnTo>
                      <a:lnTo>
                        <a:pt x="329" y="24"/>
                      </a:lnTo>
                      <a:lnTo>
                        <a:pt x="333" y="22"/>
                      </a:lnTo>
                      <a:lnTo>
                        <a:pt x="335" y="21"/>
                      </a:lnTo>
                      <a:lnTo>
                        <a:pt x="267" y="25"/>
                      </a:lnTo>
                      <a:lnTo>
                        <a:pt x="210" y="46"/>
                      </a:lnTo>
                      <a:lnTo>
                        <a:pt x="22" y="0"/>
                      </a:lnTo>
                      <a:lnTo>
                        <a:pt x="0" y="30"/>
                      </a:lnTo>
                      <a:lnTo>
                        <a:pt x="120" y="94"/>
                      </a:lnTo>
                      <a:lnTo>
                        <a:pt x="123" y="94"/>
                      </a:lnTo>
                      <a:lnTo>
                        <a:pt x="125" y="94"/>
                      </a:lnTo>
                      <a:lnTo>
                        <a:pt x="127" y="94"/>
                      </a:lnTo>
                      <a:lnTo>
                        <a:pt x="129" y="94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74" name="Freeform 1301"/>
                <p:cNvSpPr>
                  <a:spLocks noChangeAspect="1"/>
                </p:cNvSpPr>
                <p:nvPr/>
              </p:nvSpPr>
              <p:spPr bwMode="auto">
                <a:xfrm>
                  <a:off x="4731" y="3445"/>
                  <a:ext cx="139" cy="41"/>
                </a:xfrm>
                <a:custGeom>
                  <a:avLst/>
                  <a:gdLst>
                    <a:gd name="T0" fmla="*/ 0 w 279"/>
                    <a:gd name="T1" fmla="*/ 0 h 83"/>
                    <a:gd name="T2" fmla="*/ 0 w 279"/>
                    <a:gd name="T3" fmla="*/ 0 h 83"/>
                    <a:gd name="T4" fmla="*/ 0 w 279"/>
                    <a:gd name="T5" fmla="*/ 0 h 83"/>
                    <a:gd name="T6" fmla="*/ 0 w 279"/>
                    <a:gd name="T7" fmla="*/ 0 h 83"/>
                    <a:gd name="T8" fmla="*/ 0 w 279"/>
                    <a:gd name="T9" fmla="*/ 0 h 83"/>
                    <a:gd name="T10" fmla="*/ 0 w 279"/>
                    <a:gd name="T11" fmla="*/ 0 h 83"/>
                    <a:gd name="T12" fmla="*/ 1 w 279"/>
                    <a:gd name="T13" fmla="*/ 0 h 83"/>
                    <a:gd name="T14" fmla="*/ 1 w 279"/>
                    <a:gd name="T15" fmla="*/ 1 h 83"/>
                    <a:gd name="T16" fmla="*/ 2 w 279"/>
                    <a:gd name="T17" fmla="*/ 1 h 83"/>
                    <a:gd name="T18" fmla="*/ 2 w 279"/>
                    <a:gd name="T19" fmla="*/ 1 h 83"/>
                    <a:gd name="T20" fmla="*/ 3 w 279"/>
                    <a:gd name="T21" fmla="*/ 1 h 83"/>
                    <a:gd name="T22" fmla="*/ 4 w 279"/>
                    <a:gd name="T23" fmla="*/ 1 h 83"/>
                    <a:gd name="T24" fmla="*/ 4 w 279"/>
                    <a:gd name="T25" fmla="*/ 2 h 83"/>
                    <a:gd name="T26" fmla="*/ 5 w 279"/>
                    <a:gd name="T27" fmla="*/ 2 h 83"/>
                    <a:gd name="T28" fmla="*/ 5 w 279"/>
                    <a:gd name="T29" fmla="*/ 2 h 83"/>
                    <a:gd name="T30" fmla="*/ 6 w 279"/>
                    <a:gd name="T31" fmla="*/ 2 h 83"/>
                    <a:gd name="T32" fmla="*/ 6 w 279"/>
                    <a:gd name="T33" fmla="*/ 2 h 83"/>
                    <a:gd name="T34" fmla="*/ 7 w 279"/>
                    <a:gd name="T35" fmla="*/ 2 h 83"/>
                    <a:gd name="T36" fmla="*/ 7 w 279"/>
                    <a:gd name="T37" fmla="*/ 2 h 83"/>
                    <a:gd name="T38" fmla="*/ 8 w 279"/>
                    <a:gd name="T39" fmla="*/ 2 h 83"/>
                    <a:gd name="T40" fmla="*/ 8 w 279"/>
                    <a:gd name="T41" fmla="*/ 2 h 83"/>
                    <a:gd name="T42" fmla="*/ 8 w 279"/>
                    <a:gd name="T43" fmla="*/ 2 h 83"/>
                    <a:gd name="T44" fmla="*/ 8 w 279"/>
                    <a:gd name="T45" fmla="*/ 2 h 83"/>
                    <a:gd name="T46" fmla="*/ 7 w 279"/>
                    <a:gd name="T47" fmla="*/ 2 h 83"/>
                    <a:gd name="T48" fmla="*/ 7 w 279"/>
                    <a:gd name="T49" fmla="*/ 2 h 83"/>
                    <a:gd name="T50" fmla="*/ 6 w 279"/>
                    <a:gd name="T51" fmla="*/ 2 h 83"/>
                    <a:gd name="T52" fmla="*/ 6 w 279"/>
                    <a:gd name="T53" fmla="*/ 2 h 83"/>
                    <a:gd name="T54" fmla="*/ 5 w 279"/>
                    <a:gd name="T55" fmla="*/ 1 h 83"/>
                    <a:gd name="T56" fmla="*/ 4 w 279"/>
                    <a:gd name="T57" fmla="*/ 1 h 83"/>
                    <a:gd name="T58" fmla="*/ 3 w 279"/>
                    <a:gd name="T59" fmla="*/ 1 h 83"/>
                    <a:gd name="T60" fmla="*/ 3 w 279"/>
                    <a:gd name="T61" fmla="*/ 1 h 83"/>
                    <a:gd name="T62" fmla="*/ 2 w 279"/>
                    <a:gd name="T63" fmla="*/ 1 h 83"/>
                    <a:gd name="T64" fmla="*/ 1 w 279"/>
                    <a:gd name="T65" fmla="*/ 0 h 83"/>
                    <a:gd name="T66" fmla="*/ 1 w 279"/>
                    <a:gd name="T67" fmla="*/ 0 h 83"/>
                    <a:gd name="T68" fmla="*/ 0 w 279"/>
                    <a:gd name="T69" fmla="*/ 0 h 83"/>
                    <a:gd name="T70" fmla="*/ 0 w 279"/>
                    <a:gd name="T71" fmla="*/ 0 h 83"/>
                    <a:gd name="T72" fmla="*/ 0 w 279"/>
                    <a:gd name="T73" fmla="*/ 0 h 8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79"/>
                    <a:gd name="T112" fmla="*/ 0 h 83"/>
                    <a:gd name="T113" fmla="*/ 279 w 279"/>
                    <a:gd name="T114" fmla="*/ 83 h 8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79" h="83">
                      <a:moveTo>
                        <a:pt x="2" y="0"/>
                      </a:moveTo>
                      <a:lnTo>
                        <a:pt x="1" y="1"/>
                      </a:lnTo>
                      <a:lnTo>
                        <a:pt x="0" y="6"/>
                      </a:lnTo>
                      <a:lnTo>
                        <a:pt x="1" y="11"/>
                      </a:lnTo>
                      <a:lnTo>
                        <a:pt x="7" y="15"/>
                      </a:lnTo>
                      <a:lnTo>
                        <a:pt x="22" y="22"/>
                      </a:lnTo>
                      <a:lnTo>
                        <a:pt x="38" y="29"/>
                      </a:lnTo>
                      <a:lnTo>
                        <a:pt x="55" y="36"/>
                      </a:lnTo>
                      <a:lnTo>
                        <a:pt x="74" y="43"/>
                      </a:lnTo>
                      <a:lnTo>
                        <a:pt x="92" y="50"/>
                      </a:lnTo>
                      <a:lnTo>
                        <a:pt x="112" y="55"/>
                      </a:lnTo>
                      <a:lnTo>
                        <a:pt x="130" y="61"/>
                      </a:lnTo>
                      <a:lnTo>
                        <a:pt x="150" y="67"/>
                      </a:lnTo>
                      <a:lnTo>
                        <a:pt x="168" y="72"/>
                      </a:lnTo>
                      <a:lnTo>
                        <a:pt x="187" y="75"/>
                      </a:lnTo>
                      <a:lnTo>
                        <a:pt x="204" y="79"/>
                      </a:lnTo>
                      <a:lnTo>
                        <a:pt x="221" y="81"/>
                      </a:lnTo>
                      <a:lnTo>
                        <a:pt x="238" y="83"/>
                      </a:lnTo>
                      <a:lnTo>
                        <a:pt x="252" y="83"/>
                      </a:lnTo>
                      <a:lnTo>
                        <a:pt x="266" y="83"/>
                      </a:lnTo>
                      <a:lnTo>
                        <a:pt x="279" y="82"/>
                      </a:lnTo>
                      <a:lnTo>
                        <a:pt x="276" y="81"/>
                      </a:lnTo>
                      <a:lnTo>
                        <a:pt x="267" y="80"/>
                      </a:lnTo>
                      <a:lnTo>
                        <a:pt x="255" y="77"/>
                      </a:lnTo>
                      <a:lnTo>
                        <a:pt x="238" y="73"/>
                      </a:lnTo>
                      <a:lnTo>
                        <a:pt x="218" y="69"/>
                      </a:lnTo>
                      <a:lnTo>
                        <a:pt x="195" y="64"/>
                      </a:lnTo>
                      <a:lnTo>
                        <a:pt x="172" y="58"/>
                      </a:lnTo>
                      <a:lnTo>
                        <a:pt x="147" y="52"/>
                      </a:lnTo>
                      <a:lnTo>
                        <a:pt x="121" y="45"/>
                      </a:lnTo>
                      <a:lnTo>
                        <a:pt x="97" y="38"/>
                      </a:lnTo>
                      <a:lnTo>
                        <a:pt x="73" y="32"/>
                      </a:lnTo>
                      <a:lnTo>
                        <a:pt x="52" y="26"/>
                      </a:lnTo>
                      <a:lnTo>
                        <a:pt x="34" y="19"/>
                      </a:lnTo>
                      <a:lnTo>
                        <a:pt x="19" y="12"/>
                      </a:lnTo>
                      <a:lnTo>
                        <a:pt x="8" y="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75" name="Freeform 1302"/>
                <p:cNvSpPr>
                  <a:spLocks noChangeAspect="1"/>
                </p:cNvSpPr>
                <p:nvPr/>
              </p:nvSpPr>
              <p:spPr bwMode="auto">
                <a:xfrm>
                  <a:off x="4898" y="3055"/>
                  <a:ext cx="19" cy="17"/>
                </a:xfrm>
                <a:custGeom>
                  <a:avLst/>
                  <a:gdLst>
                    <a:gd name="T0" fmla="*/ 0 w 39"/>
                    <a:gd name="T1" fmla="*/ 1 h 36"/>
                    <a:gd name="T2" fmla="*/ 0 w 39"/>
                    <a:gd name="T3" fmla="*/ 1 h 36"/>
                    <a:gd name="T4" fmla="*/ 1 w 39"/>
                    <a:gd name="T5" fmla="*/ 0 h 36"/>
                    <a:gd name="T6" fmla="*/ 1 w 39"/>
                    <a:gd name="T7" fmla="*/ 0 h 36"/>
                    <a:gd name="T8" fmla="*/ 1 w 39"/>
                    <a:gd name="T9" fmla="*/ 0 h 36"/>
                    <a:gd name="T10" fmla="*/ 1 w 39"/>
                    <a:gd name="T11" fmla="*/ 0 h 36"/>
                    <a:gd name="T12" fmla="*/ 1 w 39"/>
                    <a:gd name="T13" fmla="*/ 0 h 36"/>
                    <a:gd name="T14" fmla="*/ 0 w 39"/>
                    <a:gd name="T15" fmla="*/ 0 h 36"/>
                    <a:gd name="T16" fmla="*/ 0 w 39"/>
                    <a:gd name="T17" fmla="*/ 0 h 36"/>
                    <a:gd name="T18" fmla="*/ 0 w 39"/>
                    <a:gd name="T19" fmla="*/ 0 h 36"/>
                    <a:gd name="T20" fmla="*/ 0 w 39"/>
                    <a:gd name="T21" fmla="*/ 0 h 36"/>
                    <a:gd name="T22" fmla="*/ 0 w 39"/>
                    <a:gd name="T23" fmla="*/ 0 h 36"/>
                    <a:gd name="T24" fmla="*/ 0 w 39"/>
                    <a:gd name="T25" fmla="*/ 0 h 36"/>
                    <a:gd name="T26" fmla="*/ 0 w 39"/>
                    <a:gd name="T27" fmla="*/ 0 h 36"/>
                    <a:gd name="T28" fmla="*/ 0 w 39"/>
                    <a:gd name="T29" fmla="*/ 0 h 36"/>
                    <a:gd name="T30" fmla="*/ 0 w 39"/>
                    <a:gd name="T31" fmla="*/ 1 h 36"/>
                    <a:gd name="T32" fmla="*/ 0 w 39"/>
                    <a:gd name="T33" fmla="*/ 1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36"/>
                    <a:gd name="T53" fmla="*/ 39 w 39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36">
                      <a:moveTo>
                        <a:pt x="20" y="36"/>
                      </a:moveTo>
                      <a:lnTo>
                        <a:pt x="27" y="35"/>
                      </a:lnTo>
                      <a:lnTo>
                        <a:pt x="34" y="30"/>
                      </a:lnTo>
                      <a:lnTo>
                        <a:pt x="38" y="26"/>
                      </a:lnTo>
                      <a:lnTo>
                        <a:pt x="39" y="19"/>
                      </a:lnTo>
                      <a:lnTo>
                        <a:pt x="38" y="12"/>
                      </a:lnTo>
                      <a:lnTo>
                        <a:pt x="34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2"/>
                      </a:lnTo>
                      <a:lnTo>
                        <a:pt x="0" y="19"/>
                      </a:lnTo>
                      <a:lnTo>
                        <a:pt x="1" y="26"/>
                      </a:lnTo>
                      <a:lnTo>
                        <a:pt x="6" y="30"/>
                      </a:lnTo>
                      <a:lnTo>
                        <a:pt x="12" y="35"/>
                      </a:lnTo>
                      <a:lnTo>
                        <a:pt x="20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107" name="Group 1303"/>
              <p:cNvGrpSpPr>
                <a:grpSpLocks noChangeAspect="1"/>
              </p:cNvGrpSpPr>
              <p:nvPr/>
            </p:nvGrpSpPr>
            <p:grpSpPr bwMode="auto">
              <a:xfrm>
                <a:off x="4978" y="3067"/>
                <a:ext cx="199" cy="226"/>
                <a:chOff x="5449" y="1789"/>
                <a:chExt cx="159" cy="175"/>
              </a:xfrm>
            </p:grpSpPr>
            <p:sp>
              <p:nvSpPr>
                <p:cNvPr id="24108" name="Freeform 1304"/>
                <p:cNvSpPr>
                  <a:spLocks noChangeAspect="1"/>
                </p:cNvSpPr>
                <p:nvPr/>
              </p:nvSpPr>
              <p:spPr bwMode="auto">
                <a:xfrm>
                  <a:off x="5524" y="1872"/>
                  <a:ext cx="14" cy="3"/>
                </a:xfrm>
                <a:custGeom>
                  <a:avLst/>
                  <a:gdLst>
                    <a:gd name="T0" fmla="*/ 14 w 14"/>
                    <a:gd name="T1" fmla="*/ 0 h 3"/>
                    <a:gd name="T2" fmla="*/ 11 w 14"/>
                    <a:gd name="T3" fmla="*/ 0 h 3"/>
                    <a:gd name="T4" fmla="*/ 0 w 14"/>
                    <a:gd name="T5" fmla="*/ 0 h 3"/>
                    <a:gd name="T6" fmla="*/ 0 w 14"/>
                    <a:gd name="T7" fmla="*/ 3 h 3"/>
                    <a:gd name="T8" fmla="*/ 11 w 14"/>
                    <a:gd name="T9" fmla="*/ 3 h 3"/>
                    <a:gd name="T10" fmla="*/ 14 w 14"/>
                    <a:gd name="T11" fmla="*/ 0 h 3"/>
                    <a:gd name="T12" fmla="*/ 11 w 14"/>
                    <a:gd name="T13" fmla="*/ 3 h 3"/>
                    <a:gd name="T14" fmla="*/ 14 w 14"/>
                    <a:gd name="T15" fmla="*/ 3 h 3"/>
                    <a:gd name="T16" fmla="*/ 14 w 14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3"/>
                    <a:gd name="T29" fmla="*/ 14 w 14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3">
                      <a:moveTo>
                        <a:pt x="14" y="0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1" y="3"/>
                      </a:lnTo>
                      <a:lnTo>
                        <a:pt x="14" y="0"/>
                      </a:lnTo>
                      <a:lnTo>
                        <a:pt x="11" y="3"/>
                      </a:lnTo>
                      <a:lnTo>
                        <a:pt x="14" y="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09" name="Freeform 1305"/>
                <p:cNvSpPr>
                  <a:spLocks noChangeAspect="1"/>
                </p:cNvSpPr>
                <p:nvPr/>
              </p:nvSpPr>
              <p:spPr bwMode="auto">
                <a:xfrm>
                  <a:off x="5558" y="1911"/>
                  <a:ext cx="50" cy="27"/>
                </a:xfrm>
                <a:custGeom>
                  <a:avLst/>
                  <a:gdLst>
                    <a:gd name="T0" fmla="*/ 0 w 50"/>
                    <a:gd name="T1" fmla="*/ 6 h 27"/>
                    <a:gd name="T2" fmla="*/ 3 w 50"/>
                    <a:gd name="T3" fmla="*/ 11 h 27"/>
                    <a:gd name="T4" fmla="*/ 8 w 50"/>
                    <a:gd name="T5" fmla="*/ 16 h 27"/>
                    <a:gd name="T6" fmla="*/ 21 w 50"/>
                    <a:gd name="T7" fmla="*/ 19 h 27"/>
                    <a:gd name="T8" fmla="*/ 32 w 50"/>
                    <a:gd name="T9" fmla="*/ 21 h 27"/>
                    <a:gd name="T10" fmla="*/ 34 w 50"/>
                    <a:gd name="T11" fmla="*/ 24 h 27"/>
                    <a:gd name="T12" fmla="*/ 37 w 50"/>
                    <a:gd name="T13" fmla="*/ 27 h 27"/>
                    <a:gd name="T14" fmla="*/ 40 w 50"/>
                    <a:gd name="T15" fmla="*/ 21 h 27"/>
                    <a:gd name="T16" fmla="*/ 50 w 50"/>
                    <a:gd name="T17" fmla="*/ 19 h 27"/>
                    <a:gd name="T18" fmla="*/ 50 w 50"/>
                    <a:gd name="T19" fmla="*/ 19 h 27"/>
                    <a:gd name="T20" fmla="*/ 37 w 50"/>
                    <a:gd name="T21" fmla="*/ 16 h 27"/>
                    <a:gd name="T22" fmla="*/ 24 w 50"/>
                    <a:gd name="T23" fmla="*/ 13 h 27"/>
                    <a:gd name="T24" fmla="*/ 19 w 50"/>
                    <a:gd name="T25" fmla="*/ 11 h 27"/>
                    <a:gd name="T26" fmla="*/ 11 w 50"/>
                    <a:gd name="T27" fmla="*/ 3 h 27"/>
                    <a:gd name="T28" fmla="*/ 6 w 50"/>
                    <a:gd name="T29" fmla="*/ 0 h 27"/>
                    <a:gd name="T30" fmla="*/ 0 w 50"/>
                    <a:gd name="T31" fmla="*/ 6 h 2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0"/>
                    <a:gd name="T49" fmla="*/ 0 h 27"/>
                    <a:gd name="T50" fmla="*/ 50 w 50"/>
                    <a:gd name="T51" fmla="*/ 27 h 2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0" h="27">
                      <a:moveTo>
                        <a:pt x="0" y="6"/>
                      </a:moveTo>
                      <a:lnTo>
                        <a:pt x="3" y="11"/>
                      </a:lnTo>
                      <a:lnTo>
                        <a:pt x="8" y="16"/>
                      </a:lnTo>
                      <a:lnTo>
                        <a:pt x="21" y="19"/>
                      </a:lnTo>
                      <a:lnTo>
                        <a:pt x="32" y="21"/>
                      </a:lnTo>
                      <a:lnTo>
                        <a:pt x="34" y="24"/>
                      </a:lnTo>
                      <a:lnTo>
                        <a:pt x="37" y="27"/>
                      </a:lnTo>
                      <a:lnTo>
                        <a:pt x="40" y="21"/>
                      </a:lnTo>
                      <a:lnTo>
                        <a:pt x="50" y="19"/>
                      </a:lnTo>
                      <a:lnTo>
                        <a:pt x="37" y="16"/>
                      </a:lnTo>
                      <a:lnTo>
                        <a:pt x="24" y="13"/>
                      </a:lnTo>
                      <a:lnTo>
                        <a:pt x="19" y="11"/>
                      </a:lnTo>
                      <a:lnTo>
                        <a:pt x="11" y="3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10" name="Freeform 1306"/>
                <p:cNvSpPr>
                  <a:spLocks noChangeAspect="1"/>
                </p:cNvSpPr>
                <p:nvPr/>
              </p:nvSpPr>
              <p:spPr bwMode="auto">
                <a:xfrm>
                  <a:off x="5558" y="1917"/>
                  <a:ext cx="8" cy="13"/>
                </a:xfrm>
                <a:custGeom>
                  <a:avLst/>
                  <a:gdLst>
                    <a:gd name="T0" fmla="*/ 8 w 8"/>
                    <a:gd name="T1" fmla="*/ 7 h 13"/>
                    <a:gd name="T2" fmla="*/ 8 w 8"/>
                    <a:gd name="T3" fmla="*/ 7 h 13"/>
                    <a:gd name="T4" fmla="*/ 6 w 8"/>
                    <a:gd name="T5" fmla="*/ 2 h 13"/>
                    <a:gd name="T6" fmla="*/ 3 w 8"/>
                    <a:gd name="T7" fmla="*/ 0 h 13"/>
                    <a:gd name="T8" fmla="*/ 0 w 8"/>
                    <a:gd name="T9" fmla="*/ 0 h 13"/>
                    <a:gd name="T10" fmla="*/ 0 w 8"/>
                    <a:gd name="T11" fmla="*/ 5 h 13"/>
                    <a:gd name="T12" fmla="*/ 8 w 8"/>
                    <a:gd name="T13" fmla="*/ 13 h 13"/>
                    <a:gd name="T14" fmla="*/ 8 w 8"/>
                    <a:gd name="T15" fmla="*/ 13 h 13"/>
                    <a:gd name="T16" fmla="*/ 8 w 8"/>
                    <a:gd name="T17" fmla="*/ 7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3"/>
                    <a:gd name="T29" fmla="*/ 8 w 8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3">
                      <a:moveTo>
                        <a:pt x="8" y="7"/>
                      </a:moveTo>
                      <a:lnTo>
                        <a:pt x="8" y="7"/>
                      </a:lnTo>
                      <a:lnTo>
                        <a:pt x="6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8" y="13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11" name="Freeform 1307"/>
                <p:cNvSpPr>
                  <a:spLocks noChangeAspect="1"/>
                </p:cNvSpPr>
                <p:nvPr/>
              </p:nvSpPr>
              <p:spPr bwMode="auto">
                <a:xfrm>
                  <a:off x="5566" y="1924"/>
                  <a:ext cx="26" cy="8"/>
                </a:xfrm>
                <a:custGeom>
                  <a:avLst/>
                  <a:gdLst>
                    <a:gd name="T0" fmla="*/ 26 w 26"/>
                    <a:gd name="T1" fmla="*/ 6 h 8"/>
                    <a:gd name="T2" fmla="*/ 26 w 26"/>
                    <a:gd name="T3" fmla="*/ 6 h 8"/>
                    <a:gd name="T4" fmla="*/ 13 w 26"/>
                    <a:gd name="T5" fmla="*/ 3 h 8"/>
                    <a:gd name="T6" fmla="*/ 0 w 26"/>
                    <a:gd name="T7" fmla="*/ 0 h 8"/>
                    <a:gd name="T8" fmla="*/ 0 w 26"/>
                    <a:gd name="T9" fmla="*/ 6 h 8"/>
                    <a:gd name="T10" fmla="*/ 13 w 26"/>
                    <a:gd name="T11" fmla="*/ 8 h 8"/>
                    <a:gd name="T12" fmla="*/ 24 w 26"/>
                    <a:gd name="T13" fmla="*/ 8 h 8"/>
                    <a:gd name="T14" fmla="*/ 24 w 26"/>
                    <a:gd name="T15" fmla="*/ 8 h 8"/>
                    <a:gd name="T16" fmla="*/ 26 w 26"/>
                    <a:gd name="T17" fmla="*/ 6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8"/>
                    <a:gd name="T29" fmla="*/ 26 w 2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8">
                      <a:moveTo>
                        <a:pt x="26" y="6"/>
                      </a:moveTo>
                      <a:lnTo>
                        <a:pt x="26" y="6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3" y="8"/>
                      </a:lnTo>
                      <a:lnTo>
                        <a:pt x="24" y="8"/>
                      </a:lnTo>
                      <a:lnTo>
                        <a:pt x="26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12" name="Freeform 1308"/>
                <p:cNvSpPr>
                  <a:spLocks noChangeAspect="1"/>
                </p:cNvSpPr>
                <p:nvPr/>
              </p:nvSpPr>
              <p:spPr bwMode="auto">
                <a:xfrm>
                  <a:off x="5590" y="1930"/>
                  <a:ext cx="8" cy="10"/>
                </a:xfrm>
                <a:custGeom>
                  <a:avLst/>
                  <a:gdLst>
                    <a:gd name="T0" fmla="*/ 2 w 8"/>
                    <a:gd name="T1" fmla="*/ 8 h 10"/>
                    <a:gd name="T2" fmla="*/ 5 w 8"/>
                    <a:gd name="T3" fmla="*/ 5 h 10"/>
                    <a:gd name="T4" fmla="*/ 5 w 8"/>
                    <a:gd name="T5" fmla="*/ 5 h 10"/>
                    <a:gd name="T6" fmla="*/ 2 w 8"/>
                    <a:gd name="T7" fmla="*/ 0 h 10"/>
                    <a:gd name="T8" fmla="*/ 0 w 8"/>
                    <a:gd name="T9" fmla="*/ 2 h 10"/>
                    <a:gd name="T10" fmla="*/ 2 w 8"/>
                    <a:gd name="T11" fmla="*/ 8 h 10"/>
                    <a:gd name="T12" fmla="*/ 2 w 8"/>
                    <a:gd name="T13" fmla="*/ 8 h 10"/>
                    <a:gd name="T14" fmla="*/ 8 w 8"/>
                    <a:gd name="T15" fmla="*/ 8 h 10"/>
                    <a:gd name="T16" fmla="*/ 2 w 8"/>
                    <a:gd name="T17" fmla="*/ 8 h 10"/>
                    <a:gd name="T18" fmla="*/ 5 w 8"/>
                    <a:gd name="T19" fmla="*/ 10 h 10"/>
                    <a:gd name="T20" fmla="*/ 8 w 8"/>
                    <a:gd name="T21" fmla="*/ 8 h 10"/>
                    <a:gd name="T22" fmla="*/ 2 w 8"/>
                    <a:gd name="T23" fmla="*/ 8 h 1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10"/>
                    <a:gd name="T38" fmla="*/ 8 w 8"/>
                    <a:gd name="T39" fmla="*/ 10 h 1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10">
                      <a:moveTo>
                        <a:pt x="2" y="8"/>
                      </a:moveTo>
                      <a:lnTo>
                        <a:pt x="5" y="5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8"/>
                      </a:lnTo>
                      <a:lnTo>
                        <a:pt x="8" y="8"/>
                      </a:lnTo>
                      <a:lnTo>
                        <a:pt x="2" y="8"/>
                      </a:lnTo>
                      <a:lnTo>
                        <a:pt x="5" y="10"/>
                      </a:lnTo>
                      <a:lnTo>
                        <a:pt x="8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13" name="Freeform 1309"/>
                <p:cNvSpPr>
                  <a:spLocks noChangeAspect="1"/>
                </p:cNvSpPr>
                <p:nvPr/>
              </p:nvSpPr>
              <p:spPr bwMode="auto">
                <a:xfrm>
                  <a:off x="5592" y="1930"/>
                  <a:ext cx="16" cy="8"/>
                </a:xfrm>
                <a:custGeom>
                  <a:avLst/>
                  <a:gdLst>
                    <a:gd name="T0" fmla="*/ 16 w 16"/>
                    <a:gd name="T1" fmla="*/ 0 h 8"/>
                    <a:gd name="T2" fmla="*/ 16 w 16"/>
                    <a:gd name="T3" fmla="*/ 0 h 8"/>
                    <a:gd name="T4" fmla="*/ 6 w 16"/>
                    <a:gd name="T5" fmla="*/ 2 h 8"/>
                    <a:gd name="T6" fmla="*/ 0 w 16"/>
                    <a:gd name="T7" fmla="*/ 8 h 8"/>
                    <a:gd name="T8" fmla="*/ 6 w 16"/>
                    <a:gd name="T9" fmla="*/ 8 h 8"/>
                    <a:gd name="T10" fmla="*/ 6 w 16"/>
                    <a:gd name="T11" fmla="*/ 5 h 8"/>
                    <a:gd name="T12" fmla="*/ 16 w 16"/>
                    <a:gd name="T13" fmla="*/ 2 h 8"/>
                    <a:gd name="T14" fmla="*/ 16 w 16"/>
                    <a:gd name="T15" fmla="*/ 2 h 8"/>
                    <a:gd name="T16" fmla="*/ 16 w 16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8"/>
                    <a:gd name="T29" fmla="*/ 16 w 1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8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6" y="2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6" y="5"/>
                      </a:lnTo>
                      <a:lnTo>
                        <a:pt x="16" y="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14" name="Freeform 1310"/>
                <p:cNvSpPr>
                  <a:spLocks noChangeAspect="1"/>
                </p:cNvSpPr>
                <p:nvPr/>
              </p:nvSpPr>
              <p:spPr bwMode="auto">
                <a:xfrm>
                  <a:off x="5595" y="1924"/>
                  <a:ext cx="13" cy="8"/>
                </a:xfrm>
                <a:custGeom>
                  <a:avLst/>
                  <a:gdLst>
                    <a:gd name="T0" fmla="*/ 0 w 13"/>
                    <a:gd name="T1" fmla="*/ 6 h 8"/>
                    <a:gd name="T2" fmla="*/ 0 w 13"/>
                    <a:gd name="T3" fmla="*/ 6 h 8"/>
                    <a:gd name="T4" fmla="*/ 13 w 13"/>
                    <a:gd name="T5" fmla="*/ 8 h 8"/>
                    <a:gd name="T6" fmla="*/ 13 w 13"/>
                    <a:gd name="T7" fmla="*/ 6 h 8"/>
                    <a:gd name="T8" fmla="*/ 13 w 13"/>
                    <a:gd name="T9" fmla="*/ 8 h 8"/>
                    <a:gd name="T10" fmla="*/ 13 w 13"/>
                    <a:gd name="T11" fmla="*/ 6 h 8"/>
                    <a:gd name="T12" fmla="*/ 0 w 13"/>
                    <a:gd name="T13" fmla="*/ 0 h 8"/>
                    <a:gd name="T14" fmla="*/ 0 w 13"/>
                    <a:gd name="T15" fmla="*/ 0 h 8"/>
                    <a:gd name="T16" fmla="*/ 0 w 13"/>
                    <a:gd name="T17" fmla="*/ 6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8"/>
                    <a:gd name="T29" fmla="*/ 13 w 13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8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15" name="Freeform 1311"/>
                <p:cNvSpPr>
                  <a:spLocks noChangeAspect="1"/>
                </p:cNvSpPr>
                <p:nvPr/>
              </p:nvSpPr>
              <p:spPr bwMode="auto">
                <a:xfrm>
                  <a:off x="5574" y="1919"/>
                  <a:ext cx="21" cy="11"/>
                </a:xfrm>
                <a:custGeom>
                  <a:avLst/>
                  <a:gdLst>
                    <a:gd name="T0" fmla="*/ 0 w 21"/>
                    <a:gd name="T1" fmla="*/ 3 h 11"/>
                    <a:gd name="T2" fmla="*/ 0 w 21"/>
                    <a:gd name="T3" fmla="*/ 3 h 11"/>
                    <a:gd name="T4" fmla="*/ 8 w 21"/>
                    <a:gd name="T5" fmla="*/ 8 h 11"/>
                    <a:gd name="T6" fmla="*/ 21 w 21"/>
                    <a:gd name="T7" fmla="*/ 11 h 11"/>
                    <a:gd name="T8" fmla="*/ 21 w 21"/>
                    <a:gd name="T9" fmla="*/ 5 h 11"/>
                    <a:gd name="T10" fmla="*/ 11 w 21"/>
                    <a:gd name="T11" fmla="*/ 3 h 11"/>
                    <a:gd name="T12" fmla="*/ 3 w 21"/>
                    <a:gd name="T13" fmla="*/ 0 h 11"/>
                    <a:gd name="T14" fmla="*/ 3 w 21"/>
                    <a:gd name="T15" fmla="*/ 0 h 11"/>
                    <a:gd name="T16" fmla="*/ 0 w 21"/>
                    <a:gd name="T17" fmla="*/ 3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"/>
                    <a:gd name="T28" fmla="*/ 0 h 11"/>
                    <a:gd name="T29" fmla="*/ 21 w 21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" h="11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8"/>
                      </a:lnTo>
                      <a:lnTo>
                        <a:pt x="21" y="11"/>
                      </a:lnTo>
                      <a:lnTo>
                        <a:pt x="21" y="5"/>
                      </a:lnTo>
                      <a:lnTo>
                        <a:pt x="11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16" name="Freeform 1312"/>
                <p:cNvSpPr>
                  <a:spLocks noChangeAspect="1"/>
                </p:cNvSpPr>
                <p:nvPr/>
              </p:nvSpPr>
              <p:spPr bwMode="auto">
                <a:xfrm>
                  <a:off x="5564" y="1909"/>
                  <a:ext cx="13" cy="13"/>
                </a:xfrm>
                <a:custGeom>
                  <a:avLst/>
                  <a:gdLst>
                    <a:gd name="T0" fmla="*/ 2 w 13"/>
                    <a:gd name="T1" fmla="*/ 2 h 13"/>
                    <a:gd name="T2" fmla="*/ 0 w 13"/>
                    <a:gd name="T3" fmla="*/ 2 h 13"/>
                    <a:gd name="T4" fmla="*/ 5 w 13"/>
                    <a:gd name="T5" fmla="*/ 8 h 13"/>
                    <a:gd name="T6" fmla="*/ 10 w 13"/>
                    <a:gd name="T7" fmla="*/ 13 h 13"/>
                    <a:gd name="T8" fmla="*/ 13 w 13"/>
                    <a:gd name="T9" fmla="*/ 10 h 13"/>
                    <a:gd name="T10" fmla="*/ 7 w 13"/>
                    <a:gd name="T11" fmla="*/ 5 h 13"/>
                    <a:gd name="T12" fmla="*/ 2 w 13"/>
                    <a:gd name="T13" fmla="*/ 0 h 13"/>
                    <a:gd name="T14" fmla="*/ 0 w 13"/>
                    <a:gd name="T15" fmla="*/ 0 h 13"/>
                    <a:gd name="T16" fmla="*/ 2 w 13"/>
                    <a:gd name="T17" fmla="*/ 0 h 13"/>
                    <a:gd name="T18" fmla="*/ 0 w 13"/>
                    <a:gd name="T19" fmla="*/ 0 h 13"/>
                    <a:gd name="T20" fmla="*/ 0 w 13"/>
                    <a:gd name="T21" fmla="*/ 0 h 13"/>
                    <a:gd name="T22" fmla="*/ 2 w 13"/>
                    <a:gd name="T23" fmla="*/ 2 h 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13"/>
                    <a:gd name="T38" fmla="*/ 13 w 13"/>
                    <a:gd name="T39" fmla="*/ 13 h 1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13"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5" y="8"/>
                      </a:lnTo>
                      <a:lnTo>
                        <a:pt x="10" y="13"/>
                      </a:lnTo>
                      <a:lnTo>
                        <a:pt x="13" y="10"/>
                      </a:lnTo>
                      <a:lnTo>
                        <a:pt x="7" y="5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17" name="Freeform 1313"/>
                <p:cNvSpPr>
                  <a:spLocks noChangeAspect="1"/>
                </p:cNvSpPr>
                <p:nvPr/>
              </p:nvSpPr>
              <p:spPr bwMode="auto">
                <a:xfrm>
                  <a:off x="5556" y="1909"/>
                  <a:ext cx="10" cy="8"/>
                </a:xfrm>
                <a:custGeom>
                  <a:avLst/>
                  <a:gdLst>
                    <a:gd name="T0" fmla="*/ 2 w 10"/>
                    <a:gd name="T1" fmla="*/ 8 h 8"/>
                    <a:gd name="T2" fmla="*/ 5 w 10"/>
                    <a:gd name="T3" fmla="*/ 8 h 8"/>
                    <a:gd name="T4" fmla="*/ 10 w 10"/>
                    <a:gd name="T5" fmla="*/ 2 h 8"/>
                    <a:gd name="T6" fmla="*/ 8 w 10"/>
                    <a:gd name="T7" fmla="*/ 0 h 8"/>
                    <a:gd name="T8" fmla="*/ 2 w 10"/>
                    <a:gd name="T9" fmla="*/ 5 h 8"/>
                    <a:gd name="T10" fmla="*/ 2 w 10"/>
                    <a:gd name="T11" fmla="*/ 8 h 8"/>
                    <a:gd name="T12" fmla="*/ 2 w 10"/>
                    <a:gd name="T13" fmla="*/ 5 h 8"/>
                    <a:gd name="T14" fmla="*/ 0 w 10"/>
                    <a:gd name="T15" fmla="*/ 8 h 8"/>
                    <a:gd name="T16" fmla="*/ 2 w 10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8"/>
                    <a:gd name="T29" fmla="*/ 10 w 10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8">
                      <a:moveTo>
                        <a:pt x="2" y="8"/>
                      </a:moveTo>
                      <a:lnTo>
                        <a:pt x="5" y="8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2" y="5"/>
                      </a:lnTo>
                      <a:lnTo>
                        <a:pt x="2" y="8"/>
                      </a:lnTo>
                      <a:lnTo>
                        <a:pt x="2" y="5"/>
                      </a:lnTo>
                      <a:lnTo>
                        <a:pt x="0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18" name="Freeform 1314"/>
                <p:cNvSpPr>
                  <a:spLocks noChangeAspect="1"/>
                </p:cNvSpPr>
                <p:nvPr/>
              </p:nvSpPr>
              <p:spPr bwMode="auto">
                <a:xfrm>
                  <a:off x="5488" y="1885"/>
                  <a:ext cx="21" cy="34"/>
                </a:xfrm>
                <a:custGeom>
                  <a:avLst/>
                  <a:gdLst>
                    <a:gd name="T0" fmla="*/ 5 w 21"/>
                    <a:gd name="T1" fmla="*/ 34 h 34"/>
                    <a:gd name="T2" fmla="*/ 3 w 21"/>
                    <a:gd name="T3" fmla="*/ 26 h 34"/>
                    <a:gd name="T4" fmla="*/ 0 w 21"/>
                    <a:gd name="T5" fmla="*/ 19 h 34"/>
                    <a:gd name="T6" fmla="*/ 0 w 21"/>
                    <a:gd name="T7" fmla="*/ 16 h 34"/>
                    <a:gd name="T8" fmla="*/ 0 w 21"/>
                    <a:gd name="T9" fmla="*/ 11 h 34"/>
                    <a:gd name="T10" fmla="*/ 5 w 21"/>
                    <a:gd name="T11" fmla="*/ 8 h 34"/>
                    <a:gd name="T12" fmla="*/ 8 w 21"/>
                    <a:gd name="T13" fmla="*/ 8 h 34"/>
                    <a:gd name="T14" fmla="*/ 8 w 21"/>
                    <a:gd name="T15" fmla="*/ 6 h 34"/>
                    <a:gd name="T16" fmla="*/ 3 w 21"/>
                    <a:gd name="T17" fmla="*/ 3 h 34"/>
                    <a:gd name="T18" fmla="*/ 5 w 21"/>
                    <a:gd name="T19" fmla="*/ 0 h 34"/>
                    <a:gd name="T20" fmla="*/ 13 w 21"/>
                    <a:gd name="T21" fmla="*/ 0 h 34"/>
                    <a:gd name="T22" fmla="*/ 18 w 21"/>
                    <a:gd name="T23" fmla="*/ 3 h 34"/>
                    <a:gd name="T24" fmla="*/ 18 w 21"/>
                    <a:gd name="T25" fmla="*/ 3 h 34"/>
                    <a:gd name="T26" fmla="*/ 21 w 21"/>
                    <a:gd name="T27" fmla="*/ 13 h 34"/>
                    <a:gd name="T28" fmla="*/ 18 w 21"/>
                    <a:gd name="T29" fmla="*/ 32 h 34"/>
                    <a:gd name="T30" fmla="*/ 10 w 21"/>
                    <a:gd name="T31" fmla="*/ 34 h 34"/>
                    <a:gd name="T32" fmla="*/ 5 w 21"/>
                    <a:gd name="T33" fmla="*/ 34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1"/>
                    <a:gd name="T52" fmla="*/ 0 h 34"/>
                    <a:gd name="T53" fmla="*/ 21 w 21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1" h="34">
                      <a:moveTo>
                        <a:pt x="5" y="34"/>
                      </a:moveTo>
                      <a:lnTo>
                        <a:pt x="3" y="26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5" y="8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8" y="3"/>
                      </a:lnTo>
                      <a:lnTo>
                        <a:pt x="21" y="13"/>
                      </a:lnTo>
                      <a:lnTo>
                        <a:pt x="18" y="32"/>
                      </a:lnTo>
                      <a:lnTo>
                        <a:pt x="10" y="34"/>
                      </a:lnTo>
                      <a:lnTo>
                        <a:pt x="5" y="34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19" name="Freeform 1315"/>
                <p:cNvSpPr>
                  <a:spLocks noChangeAspect="1"/>
                </p:cNvSpPr>
                <p:nvPr/>
              </p:nvSpPr>
              <p:spPr bwMode="auto">
                <a:xfrm>
                  <a:off x="5485" y="1904"/>
                  <a:ext cx="11" cy="15"/>
                </a:xfrm>
                <a:custGeom>
                  <a:avLst/>
                  <a:gdLst>
                    <a:gd name="T0" fmla="*/ 0 w 11"/>
                    <a:gd name="T1" fmla="*/ 2 h 15"/>
                    <a:gd name="T2" fmla="*/ 0 w 11"/>
                    <a:gd name="T3" fmla="*/ 2 h 15"/>
                    <a:gd name="T4" fmla="*/ 6 w 11"/>
                    <a:gd name="T5" fmla="*/ 10 h 15"/>
                    <a:gd name="T6" fmla="*/ 6 w 11"/>
                    <a:gd name="T7" fmla="*/ 15 h 15"/>
                    <a:gd name="T8" fmla="*/ 11 w 11"/>
                    <a:gd name="T9" fmla="*/ 15 h 15"/>
                    <a:gd name="T10" fmla="*/ 8 w 11"/>
                    <a:gd name="T11" fmla="*/ 7 h 15"/>
                    <a:gd name="T12" fmla="*/ 6 w 11"/>
                    <a:gd name="T13" fmla="*/ 0 h 15"/>
                    <a:gd name="T14" fmla="*/ 6 w 11"/>
                    <a:gd name="T15" fmla="*/ 0 h 15"/>
                    <a:gd name="T16" fmla="*/ 0 w 11"/>
                    <a:gd name="T17" fmla="*/ 2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5"/>
                    <a:gd name="T29" fmla="*/ 11 w 11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6" y="10"/>
                      </a:lnTo>
                      <a:lnTo>
                        <a:pt x="6" y="15"/>
                      </a:lnTo>
                      <a:lnTo>
                        <a:pt x="11" y="15"/>
                      </a:lnTo>
                      <a:lnTo>
                        <a:pt x="8" y="7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20" name="Freeform 1316"/>
                <p:cNvSpPr>
                  <a:spLocks noChangeAspect="1"/>
                </p:cNvSpPr>
                <p:nvPr/>
              </p:nvSpPr>
              <p:spPr bwMode="auto">
                <a:xfrm>
                  <a:off x="5485" y="1891"/>
                  <a:ext cx="11" cy="15"/>
                </a:xfrm>
                <a:custGeom>
                  <a:avLst/>
                  <a:gdLst>
                    <a:gd name="T0" fmla="*/ 11 w 11"/>
                    <a:gd name="T1" fmla="*/ 0 h 15"/>
                    <a:gd name="T2" fmla="*/ 11 w 11"/>
                    <a:gd name="T3" fmla="*/ 0 h 15"/>
                    <a:gd name="T4" fmla="*/ 6 w 11"/>
                    <a:gd name="T5" fmla="*/ 2 h 15"/>
                    <a:gd name="T6" fmla="*/ 3 w 11"/>
                    <a:gd name="T7" fmla="*/ 5 h 15"/>
                    <a:gd name="T8" fmla="*/ 0 w 11"/>
                    <a:gd name="T9" fmla="*/ 10 h 15"/>
                    <a:gd name="T10" fmla="*/ 0 w 11"/>
                    <a:gd name="T11" fmla="*/ 15 h 15"/>
                    <a:gd name="T12" fmla="*/ 6 w 11"/>
                    <a:gd name="T13" fmla="*/ 13 h 15"/>
                    <a:gd name="T14" fmla="*/ 6 w 11"/>
                    <a:gd name="T15" fmla="*/ 10 h 15"/>
                    <a:gd name="T16" fmla="*/ 6 w 11"/>
                    <a:gd name="T17" fmla="*/ 7 h 15"/>
                    <a:gd name="T18" fmla="*/ 8 w 11"/>
                    <a:gd name="T19" fmla="*/ 5 h 15"/>
                    <a:gd name="T20" fmla="*/ 11 w 11"/>
                    <a:gd name="T21" fmla="*/ 2 h 15"/>
                    <a:gd name="T22" fmla="*/ 11 w 11"/>
                    <a:gd name="T23" fmla="*/ 2 h 15"/>
                    <a:gd name="T24" fmla="*/ 11 w 11"/>
                    <a:gd name="T25" fmla="*/ 0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"/>
                    <a:gd name="T40" fmla="*/ 0 h 15"/>
                    <a:gd name="T41" fmla="*/ 11 w 11"/>
                    <a:gd name="T42" fmla="*/ 15 h 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" h="15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6" y="2"/>
                      </a:lnTo>
                      <a:lnTo>
                        <a:pt x="3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6" y="13"/>
                      </a:lnTo>
                      <a:lnTo>
                        <a:pt x="6" y="10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11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21" name="Freeform 1317"/>
                <p:cNvSpPr>
                  <a:spLocks noChangeAspect="1"/>
                </p:cNvSpPr>
                <p:nvPr/>
              </p:nvSpPr>
              <p:spPr bwMode="auto">
                <a:xfrm>
                  <a:off x="5488" y="1885"/>
                  <a:ext cx="8" cy="8"/>
                </a:xfrm>
                <a:custGeom>
                  <a:avLst/>
                  <a:gdLst>
                    <a:gd name="T0" fmla="*/ 0 w 8"/>
                    <a:gd name="T1" fmla="*/ 0 h 8"/>
                    <a:gd name="T2" fmla="*/ 3 w 8"/>
                    <a:gd name="T3" fmla="*/ 3 h 8"/>
                    <a:gd name="T4" fmla="*/ 5 w 8"/>
                    <a:gd name="T5" fmla="*/ 6 h 8"/>
                    <a:gd name="T6" fmla="*/ 8 w 8"/>
                    <a:gd name="T7" fmla="*/ 6 h 8"/>
                    <a:gd name="T8" fmla="*/ 8 w 8"/>
                    <a:gd name="T9" fmla="*/ 8 h 8"/>
                    <a:gd name="T10" fmla="*/ 8 w 8"/>
                    <a:gd name="T11" fmla="*/ 3 h 8"/>
                    <a:gd name="T12" fmla="*/ 3 w 8"/>
                    <a:gd name="T13" fmla="*/ 0 h 8"/>
                    <a:gd name="T14" fmla="*/ 5 w 8"/>
                    <a:gd name="T15" fmla="*/ 3 h 8"/>
                    <a:gd name="T16" fmla="*/ 0 w 8"/>
                    <a:gd name="T17" fmla="*/ 0 h 8"/>
                    <a:gd name="T18" fmla="*/ 0 w 8"/>
                    <a:gd name="T19" fmla="*/ 3 h 8"/>
                    <a:gd name="T20" fmla="*/ 3 w 8"/>
                    <a:gd name="T21" fmla="*/ 3 h 8"/>
                    <a:gd name="T22" fmla="*/ 0 w 8"/>
                    <a:gd name="T23" fmla="*/ 0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8"/>
                    <a:gd name="T38" fmla="*/ 8 w 8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8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5" y="6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8" y="3"/>
                      </a:lnTo>
                      <a:lnTo>
                        <a:pt x="3" y="0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22" name="Freeform 1318"/>
                <p:cNvSpPr>
                  <a:spLocks noChangeAspect="1"/>
                </p:cNvSpPr>
                <p:nvPr/>
              </p:nvSpPr>
              <p:spPr bwMode="auto">
                <a:xfrm>
                  <a:off x="5488" y="1883"/>
                  <a:ext cx="13" cy="5"/>
                </a:xfrm>
                <a:custGeom>
                  <a:avLst/>
                  <a:gdLst>
                    <a:gd name="T0" fmla="*/ 13 w 13"/>
                    <a:gd name="T1" fmla="*/ 0 h 5"/>
                    <a:gd name="T2" fmla="*/ 13 w 13"/>
                    <a:gd name="T3" fmla="*/ 0 h 5"/>
                    <a:gd name="T4" fmla="*/ 5 w 13"/>
                    <a:gd name="T5" fmla="*/ 0 h 5"/>
                    <a:gd name="T6" fmla="*/ 0 w 13"/>
                    <a:gd name="T7" fmla="*/ 2 h 5"/>
                    <a:gd name="T8" fmla="*/ 5 w 13"/>
                    <a:gd name="T9" fmla="*/ 5 h 5"/>
                    <a:gd name="T10" fmla="*/ 5 w 13"/>
                    <a:gd name="T11" fmla="*/ 5 h 5"/>
                    <a:gd name="T12" fmla="*/ 13 w 13"/>
                    <a:gd name="T13" fmla="*/ 2 h 5"/>
                    <a:gd name="T14" fmla="*/ 13 w 13"/>
                    <a:gd name="T15" fmla="*/ 2 h 5"/>
                    <a:gd name="T16" fmla="*/ 13 w 13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5"/>
                    <a:gd name="T29" fmla="*/ 13 w 13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5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13" y="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23" name="Freeform 1319"/>
                <p:cNvSpPr>
                  <a:spLocks noChangeAspect="1"/>
                </p:cNvSpPr>
                <p:nvPr/>
              </p:nvSpPr>
              <p:spPr bwMode="auto">
                <a:xfrm>
                  <a:off x="5501" y="1883"/>
                  <a:ext cx="8" cy="8"/>
                </a:xfrm>
                <a:custGeom>
                  <a:avLst/>
                  <a:gdLst>
                    <a:gd name="T0" fmla="*/ 8 w 8"/>
                    <a:gd name="T1" fmla="*/ 5 h 8"/>
                    <a:gd name="T2" fmla="*/ 8 w 8"/>
                    <a:gd name="T3" fmla="*/ 8 h 8"/>
                    <a:gd name="T4" fmla="*/ 8 w 8"/>
                    <a:gd name="T5" fmla="*/ 2 h 8"/>
                    <a:gd name="T6" fmla="*/ 0 w 8"/>
                    <a:gd name="T7" fmla="*/ 0 h 8"/>
                    <a:gd name="T8" fmla="*/ 0 w 8"/>
                    <a:gd name="T9" fmla="*/ 2 h 8"/>
                    <a:gd name="T10" fmla="*/ 5 w 8"/>
                    <a:gd name="T11" fmla="*/ 8 h 8"/>
                    <a:gd name="T12" fmla="*/ 5 w 8"/>
                    <a:gd name="T13" fmla="*/ 5 h 8"/>
                    <a:gd name="T14" fmla="*/ 5 w 8"/>
                    <a:gd name="T15" fmla="*/ 8 h 8"/>
                    <a:gd name="T16" fmla="*/ 8 w 8"/>
                    <a:gd name="T17" fmla="*/ 5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8"/>
                    <a:gd name="T29" fmla="*/ 8 w 8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8">
                      <a:moveTo>
                        <a:pt x="8" y="5"/>
                      </a:moveTo>
                      <a:lnTo>
                        <a:pt x="8" y="8"/>
                      </a:lnTo>
                      <a:lnTo>
                        <a:pt x="8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5" y="8"/>
                      </a:lnTo>
                      <a:lnTo>
                        <a:pt x="5" y="5"/>
                      </a:lnTo>
                      <a:lnTo>
                        <a:pt x="5" y="8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24" name="Freeform 1320"/>
                <p:cNvSpPr>
                  <a:spLocks noChangeAspect="1"/>
                </p:cNvSpPr>
                <p:nvPr/>
              </p:nvSpPr>
              <p:spPr bwMode="auto">
                <a:xfrm>
                  <a:off x="5504" y="1888"/>
                  <a:ext cx="7" cy="29"/>
                </a:xfrm>
                <a:custGeom>
                  <a:avLst/>
                  <a:gdLst>
                    <a:gd name="T0" fmla="*/ 5 w 7"/>
                    <a:gd name="T1" fmla="*/ 29 h 29"/>
                    <a:gd name="T2" fmla="*/ 5 w 7"/>
                    <a:gd name="T3" fmla="*/ 29 h 29"/>
                    <a:gd name="T4" fmla="*/ 7 w 7"/>
                    <a:gd name="T5" fmla="*/ 10 h 29"/>
                    <a:gd name="T6" fmla="*/ 5 w 7"/>
                    <a:gd name="T7" fmla="*/ 0 h 29"/>
                    <a:gd name="T8" fmla="*/ 2 w 7"/>
                    <a:gd name="T9" fmla="*/ 3 h 29"/>
                    <a:gd name="T10" fmla="*/ 2 w 7"/>
                    <a:gd name="T11" fmla="*/ 10 h 29"/>
                    <a:gd name="T12" fmla="*/ 0 w 7"/>
                    <a:gd name="T13" fmla="*/ 29 h 29"/>
                    <a:gd name="T14" fmla="*/ 0 w 7"/>
                    <a:gd name="T15" fmla="*/ 29 h 29"/>
                    <a:gd name="T16" fmla="*/ 5 w 7"/>
                    <a:gd name="T17" fmla="*/ 29 h 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29"/>
                    <a:gd name="T29" fmla="*/ 7 w 7"/>
                    <a:gd name="T30" fmla="*/ 29 h 2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29">
                      <a:moveTo>
                        <a:pt x="5" y="29"/>
                      </a:moveTo>
                      <a:lnTo>
                        <a:pt x="5" y="29"/>
                      </a:lnTo>
                      <a:lnTo>
                        <a:pt x="7" y="1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2" y="10"/>
                      </a:lnTo>
                      <a:lnTo>
                        <a:pt x="0" y="29"/>
                      </a:lnTo>
                      <a:lnTo>
                        <a:pt x="5" y="2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25" name="Freeform 1321"/>
                <p:cNvSpPr>
                  <a:spLocks noChangeAspect="1"/>
                </p:cNvSpPr>
                <p:nvPr/>
              </p:nvSpPr>
              <p:spPr bwMode="auto">
                <a:xfrm>
                  <a:off x="5491" y="1917"/>
                  <a:ext cx="18" cy="5"/>
                </a:xfrm>
                <a:custGeom>
                  <a:avLst/>
                  <a:gdLst>
                    <a:gd name="T0" fmla="*/ 0 w 18"/>
                    <a:gd name="T1" fmla="*/ 2 h 5"/>
                    <a:gd name="T2" fmla="*/ 2 w 18"/>
                    <a:gd name="T3" fmla="*/ 5 h 5"/>
                    <a:gd name="T4" fmla="*/ 7 w 18"/>
                    <a:gd name="T5" fmla="*/ 5 h 5"/>
                    <a:gd name="T6" fmla="*/ 18 w 18"/>
                    <a:gd name="T7" fmla="*/ 0 h 5"/>
                    <a:gd name="T8" fmla="*/ 13 w 18"/>
                    <a:gd name="T9" fmla="*/ 0 h 5"/>
                    <a:gd name="T10" fmla="*/ 7 w 18"/>
                    <a:gd name="T11" fmla="*/ 0 h 5"/>
                    <a:gd name="T12" fmla="*/ 2 w 18"/>
                    <a:gd name="T13" fmla="*/ 0 h 5"/>
                    <a:gd name="T14" fmla="*/ 5 w 18"/>
                    <a:gd name="T15" fmla="*/ 2 h 5"/>
                    <a:gd name="T16" fmla="*/ 0 w 18"/>
                    <a:gd name="T17" fmla="*/ 2 h 5"/>
                    <a:gd name="T18" fmla="*/ 0 w 18"/>
                    <a:gd name="T19" fmla="*/ 5 h 5"/>
                    <a:gd name="T20" fmla="*/ 2 w 18"/>
                    <a:gd name="T21" fmla="*/ 5 h 5"/>
                    <a:gd name="T22" fmla="*/ 0 w 18"/>
                    <a:gd name="T23" fmla="*/ 2 h 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8"/>
                    <a:gd name="T37" fmla="*/ 0 h 5"/>
                    <a:gd name="T38" fmla="*/ 18 w 18"/>
                    <a:gd name="T39" fmla="*/ 5 h 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8" h="5">
                      <a:moveTo>
                        <a:pt x="0" y="2"/>
                      </a:moveTo>
                      <a:lnTo>
                        <a:pt x="2" y="5"/>
                      </a:lnTo>
                      <a:lnTo>
                        <a:pt x="7" y="5"/>
                      </a:lnTo>
                      <a:lnTo>
                        <a:pt x="18" y="0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26" name="Freeform 1322"/>
                <p:cNvSpPr>
                  <a:spLocks noChangeAspect="1"/>
                </p:cNvSpPr>
                <p:nvPr/>
              </p:nvSpPr>
              <p:spPr bwMode="auto">
                <a:xfrm>
                  <a:off x="5457" y="1898"/>
                  <a:ext cx="28" cy="24"/>
                </a:xfrm>
                <a:custGeom>
                  <a:avLst/>
                  <a:gdLst>
                    <a:gd name="T0" fmla="*/ 23 w 28"/>
                    <a:gd name="T1" fmla="*/ 0 h 24"/>
                    <a:gd name="T2" fmla="*/ 23 w 28"/>
                    <a:gd name="T3" fmla="*/ 8 h 24"/>
                    <a:gd name="T4" fmla="*/ 28 w 28"/>
                    <a:gd name="T5" fmla="*/ 16 h 24"/>
                    <a:gd name="T6" fmla="*/ 23 w 28"/>
                    <a:gd name="T7" fmla="*/ 16 h 24"/>
                    <a:gd name="T8" fmla="*/ 13 w 28"/>
                    <a:gd name="T9" fmla="*/ 19 h 24"/>
                    <a:gd name="T10" fmla="*/ 13 w 28"/>
                    <a:gd name="T11" fmla="*/ 21 h 24"/>
                    <a:gd name="T12" fmla="*/ 13 w 28"/>
                    <a:gd name="T13" fmla="*/ 21 h 24"/>
                    <a:gd name="T14" fmla="*/ 10 w 28"/>
                    <a:gd name="T15" fmla="*/ 21 h 24"/>
                    <a:gd name="T16" fmla="*/ 7 w 28"/>
                    <a:gd name="T17" fmla="*/ 24 h 24"/>
                    <a:gd name="T18" fmla="*/ 2 w 28"/>
                    <a:gd name="T19" fmla="*/ 21 h 24"/>
                    <a:gd name="T20" fmla="*/ 0 w 28"/>
                    <a:gd name="T21" fmla="*/ 16 h 24"/>
                    <a:gd name="T22" fmla="*/ 0 w 28"/>
                    <a:gd name="T23" fmla="*/ 8 h 24"/>
                    <a:gd name="T24" fmla="*/ 0 w 28"/>
                    <a:gd name="T25" fmla="*/ 3 h 24"/>
                    <a:gd name="T26" fmla="*/ 13 w 28"/>
                    <a:gd name="T27" fmla="*/ 0 h 24"/>
                    <a:gd name="T28" fmla="*/ 23 w 28"/>
                    <a:gd name="T29" fmla="*/ 0 h 2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8"/>
                    <a:gd name="T46" fmla="*/ 0 h 24"/>
                    <a:gd name="T47" fmla="*/ 28 w 28"/>
                    <a:gd name="T48" fmla="*/ 24 h 2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8" h="24">
                      <a:moveTo>
                        <a:pt x="23" y="0"/>
                      </a:moveTo>
                      <a:lnTo>
                        <a:pt x="23" y="8"/>
                      </a:lnTo>
                      <a:lnTo>
                        <a:pt x="28" y="16"/>
                      </a:lnTo>
                      <a:lnTo>
                        <a:pt x="23" y="16"/>
                      </a:lnTo>
                      <a:lnTo>
                        <a:pt x="13" y="19"/>
                      </a:lnTo>
                      <a:lnTo>
                        <a:pt x="13" y="21"/>
                      </a:lnTo>
                      <a:lnTo>
                        <a:pt x="10" y="21"/>
                      </a:lnTo>
                      <a:lnTo>
                        <a:pt x="7" y="24"/>
                      </a:lnTo>
                      <a:lnTo>
                        <a:pt x="2" y="21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1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27" name="Freeform 1323"/>
                <p:cNvSpPr>
                  <a:spLocks noChangeAspect="1"/>
                </p:cNvSpPr>
                <p:nvPr/>
              </p:nvSpPr>
              <p:spPr bwMode="auto">
                <a:xfrm>
                  <a:off x="5477" y="1898"/>
                  <a:ext cx="11" cy="19"/>
                </a:xfrm>
                <a:custGeom>
                  <a:avLst/>
                  <a:gdLst>
                    <a:gd name="T0" fmla="*/ 11 w 11"/>
                    <a:gd name="T1" fmla="*/ 13 h 19"/>
                    <a:gd name="T2" fmla="*/ 11 w 11"/>
                    <a:gd name="T3" fmla="*/ 13 h 19"/>
                    <a:gd name="T4" fmla="*/ 6 w 11"/>
                    <a:gd name="T5" fmla="*/ 6 h 19"/>
                    <a:gd name="T6" fmla="*/ 3 w 11"/>
                    <a:gd name="T7" fmla="*/ 0 h 19"/>
                    <a:gd name="T8" fmla="*/ 0 w 11"/>
                    <a:gd name="T9" fmla="*/ 0 h 19"/>
                    <a:gd name="T10" fmla="*/ 3 w 11"/>
                    <a:gd name="T11" fmla="*/ 8 h 19"/>
                    <a:gd name="T12" fmla="*/ 8 w 11"/>
                    <a:gd name="T13" fmla="*/ 19 h 19"/>
                    <a:gd name="T14" fmla="*/ 8 w 11"/>
                    <a:gd name="T15" fmla="*/ 19 h 19"/>
                    <a:gd name="T16" fmla="*/ 11 w 11"/>
                    <a:gd name="T17" fmla="*/ 13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9"/>
                    <a:gd name="T29" fmla="*/ 11 w 11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9">
                      <a:moveTo>
                        <a:pt x="11" y="13"/>
                      </a:moveTo>
                      <a:lnTo>
                        <a:pt x="11" y="13"/>
                      </a:lnTo>
                      <a:lnTo>
                        <a:pt x="6" y="6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8"/>
                      </a:lnTo>
                      <a:lnTo>
                        <a:pt x="8" y="19"/>
                      </a:lnTo>
                      <a:lnTo>
                        <a:pt x="11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28" name="Freeform 1324"/>
                <p:cNvSpPr>
                  <a:spLocks noChangeAspect="1"/>
                </p:cNvSpPr>
                <p:nvPr/>
              </p:nvSpPr>
              <p:spPr bwMode="auto">
                <a:xfrm>
                  <a:off x="5470" y="1911"/>
                  <a:ext cx="18" cy="6"/>
                </a:xfrm>
                <a:custGeom>
                  <a:avLst/>
                  <a:gdLst>
                    <a:gd name="T0" fmla="*/ 2 w 18"/>
                    <a:gd name="T1" fmla="*/ 6 h 6"/>
                    <a:gd name="T2" fmla="*/ 2 w 18"/>
                    <a:gd name="T3" fmla="*/ 6 h 6"/>
                    <a:gd name="T4" fmla="*/ 10 w 18"/>
                    <a:gd name="T5" fmla="*/ 3 h 6"/>
                    <a:gd name="T6" fmla="*/ 18 w 18"/>
                    <a:gd name="T7" fmla="*/ 0 h 6"/>
                    <a:gd name="T8" fmla="*/ 15 w 18"/>
                    <a:gd name="T9" fmla="*/ 6 h 6"/>
                    <a:gd name="T10" fmla="*/ 10 w 18"/>
                    <a:gd name="T11" fmla="*/ 0 h 6"/>
                    <a:gd name="T12" fmla="*/ 0 w 18"/>
                    <a:gd name="T13" fmla="*/ 6 h 6"/>
                    <a:gd name="T14" fmla="*/ 0 w 18"/>
                    <a:gd name="T15" fmla="*/ 6 h 6"/>
                    <a:gd name="T16" fmla="*/ 2 w 18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6"/>
                    <a:gd name="T29" fmla="*/ 18 w 18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6">
                      <a:moveTo>
                        <a:pt x="2" y="6"/>
                      </a:moveTo>
                      <a:lnTo>
                        <a:pt x="2" y="6"/>
                      </a:lnTo>
                      <a:lnTo>
                        <a:pt x="10" y="3"/>
                      </a:lnTo>
                      <a:lnTo>
                        <a:pt x="18" y="0"/>
                      </a:lnTo>
                      <a:lnTo>
                        <a:pt x="15" y="6"/>
                      </a:lnTo>
                      <a:lnTo>
                        <a:pt x="10" y="0"/>
                      </a:lnTo>
                      <a:lnTo>
                        <a:pt x="0" y="6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29" name="Freeform 1325"/>
                <p:cNvSpPr>
                  <a:spLocks noChangeAspect="1"/>
                </p:cNvSpPr>
                <p:nvPr/>
              </p:nvSpPr>
              <p:spPr bwMode="auto">
                <a:xfrm>
                  <a:off x="5467" y="1917"/>
                  <a:ext cx="5" cy="5"/>
                </a:xfrm>
                <a:custGeom>
                  <a:avLst/>
                  <a:gdLst>
                    <a:gd name="T0" fmla="*/ 3 w 5"/>
                    <a:gd name="T1" fmla="*/ 5 h 5"/>
                    <a:gd name="T2" fmla="*/ 0 w 5"/>
                    <a:gd name="T3" fmla="*/ 2 h 5"/>
                    <a:gd name="T4" fmla="*/ 5 w 5"/>
                    <a:gd name="T5" fmla="*/ 5 h 5"/>
                    <a:gd name="T6" fmla="*/ 5 w 5"/>
                    <a:gd name="T7" fmla="*/ 0 h 5"/>
                    <a:gd name="T8" fmla="*/ 3 w 5"/>
                    <a:gd name="T9" fmla="*/ 0 h 5"/>
                    <a:gd name="T10" fmla="*/ 0 w 5"/>
                    <a:gd name="T11" fmla="*/ 2 h 5"/>
                    <a:gd name="T12" fmla="*/ 5 w 5"/>
                    <a:gd name="T13" fmla="*/ 2 h 5"/>
                    <a:gd name="T14" fmla="*/ 3 w 5"/>
                    <a:gd name="T15" fmla="*/ 0 h 5"/>
                    <a:gd name="T16" fmla="*/ 5 w 5"/>
                    <a:gd name="T17" fmla="*/ 2 h 5"/>
                    <a:gd name="T18" fmla="*/ 5 w 5"/>
                    <a:gd name="T19" fmla="*/ 0 h 5"/>
                    <a:gd name="T20" fmla="*/ 3 w 5"/>
                    <a:gd name="T21" fmla="*/ 0 h 5"/>
                    <a:gd name="T22" fmla="*/ 3 w 5"/>
                    <a:gd name="T23" fmla="*/ 5 h 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"/>
                    <a:gd name="T37" fmla="*/ 0 h 5"/>
                    <a:gd name="T38" fmla="*/ 5 w 5"/>
                    <a:gd name="T39" fmla="*/ 5 h 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" h="5">
                      <a:moveTo>
                        <a:pt x="3" y="5"/>
                      </a:move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5" y="2"/>
                      </a:ln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30" name="Freeform 1326"/>
                <p:cNvSpPr>
                  <a:spLocks noChangeAspect="1"/>
                </p:cNvSpPr>
                <p:nvPr/>
              </p:nvSpPr>
              <p:spPr bwMode="auto">
                <a:xfrm>
                  <a:off x="5462" y="1917"/>
                  <a:ext cx="8" cy="7"/>
                </a:xfrm>
                <a:custGeom>
                  <a:avLst/>
                  <a:gdLst>
                    <a:gd name="T0" fmla="*/ 2 w 8"/>
                    <a:gd name="T1" fmla="*/ 7 h 7"/>
                    <a:gd name="T2" fmla="*/ 2 w 8"/>
                    <a:gd name="T3" fmla="*/ 7 h 7"/>
                    <a:gd name="T4" fmla="*/ 8 w 8"/>
                    <a:gd name="T5" fmla="*/ 5 h 7"/>
                    <a:gd name="T6" fmla="*/ 8 w 8"/>
                    <a:gd name="T7" fmla="*/ 5 h 7"/>
                    <a:gd name="T8" fmla="*/ 8 w 8"/>
                    <a:gd name="T9" fmla="*/ 0 h 7"/>
                    <a:gd name="T10" fmla="*/ 5 w 8"/>
                    <a:gd name="T11" fmla="*/ 2 h 7"/>
                    <a:gd name="T12" fmla="*/ 0 w 8"/>
                    <a:gd name="T13" fmla="*/ 5 h 7"/>
                    <a:gd name="T14" fmla="*/ 0 w 8"/>
                    <a:gd name="T15" fmla="*/ 5 h 7"/>
                    <a:gd name="T16" fmla="*/ 2 w 8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7"/>
                    <a:gd name="T29" fmla="*/ 8 w 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7">
                      <a:moveTo>
                        <a:pt x="2" y="7"/>
                      </a:moveTo>
                      <a:lnTo>
                        <a:pt x="2" y="7"/>
                      </a:lnTo>
                      <a:lnTo>
                        <a:pt x="8" y="5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31" name="Freeform 1327"/>
                <p:cNvSpPr>
                  <a:spLocks noChangeAspect="1"/>
                </p:cNvSpPr>
                <p:nvPr/>
              </p:nvSpPr>
              <p:spPr bwMode="auto">
                <a:xfrm>
                  <a:off x="5454" y="1898"/>
                  <a:ext cx="10" cy="26"/>
                </a:xfrm>
                <a:custGeom>
                  <a:avLst/>
                  <a:gdLst>
                    <a:gd name="T0" fmla="*/ 3 w 10"/>
                    <a:gd name="T1" fmla="*/ 0 h 26"/>
                    <a:gd name="T2" fmla="*/ 3 w 10"/>
                    <a:gd name="T3" fmla="*/ 0 h 26"/>
                    <a:gd name="T4" fmla="*/ 0 w 10"/>
                    <a:gd name="T5" fmla="*/ 8 h 26"/>
                    <a:gd name="T6" fmla="*/ 3 w 10"/>
                    <a:gd name="T7" fmla="*/ 16 h 26"/>
                    <a:gd name="T8" fmla="*/ 5 w 10"/>
                    <a:gd name="T9" fmla="*/ 24 h 26"/>
                    <a:gd name="T10" fmla="*/ 10 w 10"/>
                    <a:gd name="T11" fmla="*/ 26 h 26"/>
                    <a:gd name="T12" fmla="*/ 8 w 10"/>
                    <a:gd name="T13" fmla="*/ 24 h 26"/>
                    <a:gd name="T14" fmla="*/ 8 w 10"/>
                    <a:gd name="T15" fmla="*/ 21 h 26"/>
                    <a:gd name="T16" fmla="*/ 5 w 10"/>
                    <a:gd name="T17" fmla="*/ 13 h 26"/>
                    <a:gd name="T18" fmla="*/ 5 w 10"/>
                    <a:gd name="T19" fmla="*/ 8 h 26"/>
                    <a:gd name="T20" fmla="*/ 5 w 10"/>
                    <a:gd name="T21" fmla="*/ 6 h 26"/>
                    <a:gd name="T22" fmla="*/ 5 w 10"/>
                    <a:gd name="T23" fmla="*/ 6 h 26"/>
                    <a:gd name="T24" fmla="*/ 3 w 10"/>
                    <a:gd name="T25" fmla="*/ 0 h 2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26"/>
                    <a:gd name="T41" fmla="*/ 10 w 10"/>
                    <a:gd name="T42" fmla="*/ 26 h 2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2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8"/>
                      </a:lnTo>
                      <a:lnTo>
                        <a:pt x="3" y="16"/>
                      </a:lnTo>
                      <a:lnTo>
                        <a:pt x="5" y="24"/>
                      </a:lnTo>
                      <a:lnTo>
                        <a:pt x="10" y="26"/>
                      </a:lnTo>
                      <a:lnTo>
                        <a:pt x="8" y="24"/>
                      </a:lnTo>
                      <a:lnTo>
                        <a:pt x="8" y="21"/>
                      </a:lnTo>
                      <a:lnTo>
                        <a:pt x="5" y="13"/>
                      </a:lnTo>
                      <a:lnTo>
                        <a:pt x="5" y="8"/>
                      </a:lnTo>
                      <a:lnTo>
                        <a:pt x="5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32" name="Freeform 1328"/>
                <p:cNvSpPr>
                  <a:spLocks noChangeAspect="1"/>
                </p:cNvSpPr>
                <p:nvPr/>
              </p:nvSpPr>
              <p:spPr bwMode="auto">
                <a:xfrm>
                  <a:off x="5457" y="1896"/>
                  <a:ext cx="23" cy="8"/>
                </a:xfrm>
                <a:custGeom>
                  <a:avLst/>
                  <a:gdLst>
                    <a:gd name="T0" fmla="*/ 23 w 23"/>
                    <a:gd name="T1" fmla="*/ 2 h 8"/>
                    <a:gd name="T2" fmla="*/ 23 w 23"/>
                    <a:gd name="T3" fmla="*/ 0 h 8"/>
                    <a:gd name="T4" fmla="*/ 13 w 23"/>
                    <a:gd name="T5" fmla="*/ 2 h 8"/>
                    <a:gd name="T6" fmla="*/ 0 w 23"/>
                    <a:gd name="T7" fmla="*/ 2 h 8"/>
                    <a:gd name="T8" fmla="*/ 2 w 23"/>
                    <a:gd name="T9" fmla="*/ 8 h 8"/>
                    <a:gd name="T10" fmla="*/ 13 w 23"/>
                    <a:gd name="T11" fmla="*/ 5 h 8"/>
                    <a:gd name="T12" fmla="*/ 23 w 23"/>
                    <a:gd name="T13" fmla="*/ 2 h 8"/>
                    <a:gd name="T14" fmla="*/ 20 w 23"/>
                    <a:gd name="T15" fmla="*/ 2 h 8"/>
                    <a:gd name="T16" fmla="*/ 23 w 23"/>
                    <a:gd name="T17" fmla="*/ 2 h 8"/>
                    <a:gd name="T18" fmla="*/ 23 w 23"/>
                    <a:gd name="T19" fmla="*/ 0 h 8"/>
                    <a:gd name="T20" fmla="*/ 23 w 23"/>
                    <a:gd name="T21" fmla="*/ 0 h 8"/>
                    <a:gd name="T22" fmla="*/ 23 w 23"/>
                    <a:gd name="T23" fmla="*/ 2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3"/>
                    <a:gd name="T37" fmla="*/ 0 h 8"/>
                    <a:gd name="T38" fmla="*/ 23 w 23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3" h="8">
                      <a:moveTo>
                        <a:pt x="23" y="2"/>
                      </a:moveTo>
                      <a:lnTo>
                        <a:pt x="23" y="0"/>
                      </a:lnTo>
                      <a:lnTo>
                        <a:pt x="13" y="2"/>
                      </a:lnTo>
                      <a:lnTo>
                        <a:pt x="0" y="2"/>
                      </a:lnTo>
                      <a:lnTo>
                        <a:pt x="2" y="8"/>
                      </a:lnTo>
                      <a:lnTo>
                        <a:pt x="13" y="5"/>
                      </a:lnTo>
                      <a:lnTo>
                        <a:pt x="23" y="2"/>
                      </a:lnTo>
                      <a:lnTo>
                        <a:pt x="20" y="2"/>
                      </a:lnTo>
                      <a:lnTo>
                        <a:pt x="23" y="2"/>
                      </a:lnTo>
                      <a:lnTo>
                        <a:pt x="23" y="0"/>
                      </a:lnTo>
                      <a:lnTo>
                        <a:pt x="23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33" name="Freeform 1329"/>
                <p:cNvSpPr>
                  <a:spLocks noChangeAspect="1"/>
                </p:cNvSpPr>
                <p:nvPr/>
              </p:nvSpPr>
              <p:spPr bwMode="auto">
                <a:xfrm>
                  <a:off x="5451" y="1938"/>
                  <a:ext cx="24" cy="23"/>
                </a:xfrm>
                <a:custGeom>
                  <a:avLst/>
                  <a:gdLst>
                    <a:gd name="T0" fmla="*/ 21 w 24"/>
                    <a:gd name="T1" fmla="*/ 0 h 23"/>
                    <a:gd name="T2" fmla="*/ 24 w 24"/>
                    <a:gd name="T3" fmla="*/ 2 h 23"/>
                    <a:gd name="T4" fmla="*/ 24 w 24"/>
                    <a:gd name="T5" fmla="*/ 7 h 23"/>
                    <a:gd name="T6" fmla="*/ 8 w 24"/>
                    <a:gd name="T7" fmla="*/ 18 h 23"/>
                    <a:gd name="T8" fmla="*/ 0 w 24"/>
                    <a:gd name="T9" fmla="*/ 23 h 23"/>
                    <a:gd name="T10" fmla="*/ 0 w 24"/>
                    <a:gd name="T11" fmla="*/ 20 h 23"/>
                    <a:gd name="T12" fmla="*/ 3 w 24"/>
                    <a:gd name="T13" fmla="*/ 13 h 23"/>
                    <a:gd name="T14" fmla="*/ 6 w 24"/>
                    <a:gd name="T15" fmla="*/ 7 h 23"/>
                    <a:gd name="T16" fmla="*/ 11 w 24"/>
                    <a:gd name="T17" fmla="*/ 5 h 23"/>
                    <a:gd name="T18" fmla="*/ 16 w 24"/>
                    <a:gd name="T19" fmla="*/ 2 h 23"/>
                    <a:gd name="T20" fmla="*/ 21 w 24"/>
                    <a:gd name="T21" fmla="*/ 0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"/>
                    <a:gd name="T34" fmla="*/ 0 h 23"/>
                    <a:gd name="T35" fmla="*/ 24 w 24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" h="23">
                      <a:moveTo>
                        <a:pt x="21" y="0"/>
                      </a:moveTo>
                      <a:lnTo>
                        <a:pt x="24" y="2"/>
                      </a:lnTo>
                      <a:lnTo>
                        <a:pt x="24" y="7"/>
                      </a:lnTo>
                      <a:lnTo>
                        <a:pt x="8" y="18"/>
                      </a:lnTo>
                      <a:lnTo>
                        <a:pt x="0" y="23"/>
                      </a:lnTo>
                      <a:lnTo>
                        <a:pt x="0" y="20"/>
                      </a:lnTo>
                      <a:lnTo>
                        <a:pt x="3" y="13"/>
                      </a:lnTo>
                      <a:lnTo>
                        <a:pt x="6" y="7"/>
                      </a:lnTo>
                      <a:lnTo>
                        <a:pt x="11" y="5"/>
                      </a:lnTo>
                      <a:lnTo>
                        <a:pt x="16" y="2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34" name="Freeform 1330"/>
                <p:cNvSpPr>
                  <a:spLocks noChangeAspect="1"/>
                </p:cNvSpPr>
                <p:nvPr/>
              </p:nvSpPr>
              <p:spPr bwMode="auto">
                <a:xfrm>
                  <a:off x="5470" y="1935"/>
                  <a:ext cx="7" cy="13"/>
                </a:xfrm>
                <a:custGeom>
                  <a:avLst/>
                  <a:gdLst>
                    <a:gd name="T0" fmla="*/ 5 w 7"/>
                    <a:gd name="T1" fmla="*/ 13 h 13"/>
                    <a:gd name="T2" fmla="*/ 5 w 7"/>
                    <a:gd name="T3" fmla="*/ 13 h 13"/>
                    <a:gd name="T4" fmla="*/ 7 w 7"/>
                    <a:gd name="T5" fmla="*/ 5 h 13"/>
                    <a:gd name="T6" fmla="*/ 5 w 7"/>
                    <a:gd name="T7" fmla="*/ 0 h 13"/>
                    <a:gd name="T8" fmla="*/ 0 w 7"/>
                    <a:gd name="T9" fmla="*/ 3 h 13"/>
                    <a:gd name="T10" fmla="*/ 2 w 7"/>
                    <a:gd name="T11" fmla="*/ 5 h 13"/>
                    <a:gd name="T12" fmla="*/ 2 w 7"/>
                    <a:gd name="T13" fmla="*/ 8 h 13"/>
                    <a:gd name="T14" fmla="*/ 2 w 7"/>
                    <a:gd name="T15" fmla="*/ 8 h 13"/>
                    <a:gd name="T16" fmla="*/ 5 w 7"/>
                    <a:gd name="T17" fmla="*/ 1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13"/>
                    <a:gd name="T29" fmla="*/ 7 w 7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13">
                      <a:moveTo>
                        <a:pt x="5" y="13"/>
                      </a:moveTo>
                      <a:lnTo>
                        <a:pt x="5" y="13"/>
                      </a:lnTo>
                      <a:lnTo>
                        <a:pt x="7" y="5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2" y="8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35" name="Freeform 1331"/>
                <p:cNvSpPr>
                  <a:spLocks noChangeAspect="1"/>
                </p:cNvSpPr>
                <p:nvPr/>
              </p:nvSpPr>
              <p:spPr bwMode="auto">
                <a:xfrm>
                  <a:off x="5449" y="1943"/>
                  <a:ext cx="26" cy="21"/>
                </a:xfrm>
                <a:custGeom>
                  <a:avLst/>
                  <a:gdLst>
                    <a:gd name="T0" fmla="*/ 2 w 26"/>
                    <a:gd name="T1" fmla="*/ 21 h 21"/>
                    <a:gd name="T2" fmla="*/ 0 w 26"/>
                    <a:gd name="T3" fmla="*/ 21 h 21"/>
                    <a:gd name="T4" fmla="*/ 13 w 26"/>
                    <a:gd name="T5" fmla="*/ 15 h 21"/>
                    <a:gd name="T6" fmla="*/ 26 w 26"/>
                    <a:gd name="T7" fmla="*/ 5 h 21"/>
                    <a:gd name="T8" fmla="*/ 23 w 26"/>
                    <a:gd name="T9" fmla="*/ 0 h 21"/>
                    <a:gd name="T10" fmla="*/ 10 w 26"/>
                    <a:gd name="T11" fmla="*/ 10 h 21"/>
                    <a:gd name="T12" fmla="*/ 2 w 26"/>
                    <a:gd name="T13" fmla="*/ 15 h 21"/>
                    <a:gd name="T14" fmla="*/ 2 w 26"/>
                    <a:gd name="T15" fmla="*/ 15 h 21"/>
                    <a:gd name="T16" fmla="*/ 2 w 26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21"/>
                    <a:gd name="T29" fmla="*/ 26 w 26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21">
                      <a:moveTo>
                        <a:pt x="2" y="21"/>
                      </a:moveTo>
                      <a:lnTo>
                        <a:pt x="0" y="21"/>
                      </a:lnTo>
                      <a:lnTo>
                        <a:pt x="13" y="15"/>
                      </a:lnTo>
                      <a:lnTo>
                        <a:pt x="26" y="5"/>
                      </a:lnTo>
                      <a:lnTo>
                        <a:pt x="23" y="0"/>
                      </a:lnTo>
                      <a:lnTo>
                        <a:pt x="10" y="10"/>
                      </a:lnTo>
                      <a:lnTo>
                        <a:pt x="2" y="15"/>
                      </a:lnTo>
                      <a:lnTo>
                        <a:pt x="2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36" name="Freeform 1332"/>
                <p:cNvSpPr>
                  <a:spLocks noChangeAspect="1"/>
                </p:cNvSpPr>
                <p:nvPr/>
              </p:nvSpPr>
              <p:spPr bwMode="auto">
                <a:xfrm>
                  <a:off x="5449" y="1940"/>
                  <a:ext cx="13" cy="24"/>
                </a:xfrm>
                <a:custGeom>
                  <a:avLst/>
                  <a:gdLst>
                    <a:gd name="T0" fmla="*/ 13 w 13"/>
                    <a:gd name="T1" fmla="*/ 0 h 24"/>
                    <a:gd name="T2" fmla="*/ 13 w 13"/>
                    <a:gd name="T3" fmla="*/ 0 h 24"/>
                    <a:gd name="T4" fmla="*/ 5 w 13"/>
                    <a:gd name="T5" fmla="*/ 5 h 24"/>
                    <a:gd name="T6" fmla="*/ 2 w 13"/>
                    <a:gd name="T7" fmla="*/ 11 h 24"/>
                    <a:gd name="T8" fmla="*/ 0 w 13"/>
                    <a:gd name="T9" fmla="*/ 18 h 24"/>
                    <a:gd name="T10" fmla="*/ 2 w 13"/>
                    <a:gd name="T11" fmla="*/ 24 h 24"/>
                    <a:gd name="T12" fmla="*/ 2 w 13"/>
                    <a:gd name="T13" fmla="*/ 18 h 24"/>
                    <a:gd name="T14" fmla="*/ 5 w 13"/>
                    <a:gd name="T15" fmla="*/ 18 h 24"/>
                    <a:gd name="T16" fmla="*/ 5 w 13"/>
                    <a:gd name="T17" fmla="*/ 13 h 24"/>
                    <a:gd name="T18" fmla="*/ 10 w 13"/>
                    <a:gd name="T19" fmla="*/ 8 h 24"/>
                    <a:gd name="T20" fmla="*/ 13 w 13"/>
                    <a:gd name="T21" fmla="*/ 5 h 24"/>
                    <a:gd name="T22" fmla="*/ 13 w 13"/>
                    <a:gd name="T23" fmla="*/ 5 h 24"/>
                    <a:gd name="T24" fmla="*/ 13 w 13"/>
                    <a:gd name="T25" fmla="*/ 0 h 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"/>
                    <a:gd name="T40" fmla="*/ 0 h 24"/>
                    <a:gd name="T41" fmla="*/ 13 w 13"/>
                    <a:gd name="T42" fmla="*/ 24 h 2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" h="24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5" y="5"/>
                      </a:lnTo>
                      <a:lnTo>
                        <a:pt x="2" y="11"/>
                      </a:lnTo>
                      <a:lnTo>
                        <a:pt x="0" y="18"/>
                      </a:lnTo>
                      <a:lnTo>
                        <a:pt x="2" y="24"/>
                      </a:lnTo>
                      <a:lnTo>
                        <a:pt x="2" y="18"/>
                      </a:lnTo>
                      <a:lnTo>
                        <a:pt x="5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3" y="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37" name="Freeform 1333"/>
                <p:cNvSpPr>
                  <a:spLocks noChangeAspect="1"/>
                </p:cNvSpPr>
                <p:nvPr/>
              </p:nvSpPr>
              <p:spPr bwMode="auto">
                <a:xfrm>
                  <a:off x="5462" y="1935"/>
                  <a:ext cx="13" cy="10"/>
                </a:xfrm>
                <a:custGeom>
                  <a:avLst/>
                  <a:gdLst>
                    <a:gd name="T0" fmla="*/ 13 w 13"/>
                    <a:gd name="T1" fmla="*/ 0 h 10"/>
                    <a:gd name="T2" fmla="*/ 8 w 13"/>
                    <a:gd name="T3" fmla="*/ 3 h 10"/>
                    <a:gd name="T4" fmla="*/ 5 w 13"/>
                    <a:gd name="T5" fmla="*/ 5 h 10"/>
                    <a:gd name="T6" fmla="*/ 0 w 13"/>
                    <a:gd name="T7" fmla="*/ 5 h 10"/>
                    <a:gd name="T8" fmla="*/ 0 w 13"/>
                    <a:gd name="T9" fmla="*/ 10 h 10"/>
                    <a:gd name="T10" fmla="*/ 5 w 13"/>
                    <a:gd name="T11" fmla="*/ 8 h 10"/>
                    <a:gd name="T12" fmla="*/ 13 w 13"/>
                    <a:gd name="T13" fmla="*/ 3 h 10"/>
                    <a:gd name="T14" fmla="*/ 8 w 13"/>
                    <a:gd name="T15" fmla="*/ 3 h 10"/>
                    <a:gd name="T16" fmla="*/ 13 w 13"/>
                    <a:gd name="T17" fmla="*/ 0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0"/>
                    <a:gd name="T29" fmla="*/ 13 w 13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0">
                      <a:moveTo>
                        <a:pt x="13" y="0"/>
                      </a:move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8"/>
                      </a:lnTo>
                      <a:lnTo>
                        <a:pt x="13" y="3"/>
                      </a:lnTo>
                      <a:lnTo>
                        <a:pt x="8" y="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38" name="Freeform 1334"/>
                <p:cNvSpPr>
                  <a:spLocks noChangeAspect="1"/>
                </p:cNvSpPr>
                <p:nvPr/>
              </p:nvSpPr>
              <p:spPr bwMode="auto">
                <a:xfrm>
                  <a:off x="5477" y="1791"/>
                  <a:ext cx="14" cy="21"/>
                </a:xfrm>
                <a:custGeom>
                  <a:avLst/>
                  <a:gdLst>
                    <a:gd name="T0" fmla="*/ 11 w 14"/>
                    <a:gd name="T1" fmla="*/ 21 h 21"/>
                    <a:gd name="T2" fmla="*/ 6 w 14"/>
                    <a:gd name="T3" fmla="*/ 21 h 21"/>
                    <a:gd name="T4" fmla="*/ 0 w 14"/>
                    <a:gd name="T5" fmla="*/ 16 h 21"/>
                    <a:gd name="T6" fmla="*/ 6 w 14"/>
                    <a:gd name="T7" fmla="*/ 8 h 21"/>
                    <a:gd name="T8" fmla="*/ 14 w 14"/>
                    <a:gd name="T9" fmla="*/ 3 h 21"/>
                    <a:gd name="T10" fmla="*/ 14 w 14"/>
                    <a:gd name="T11" fmla="*/ 0 h 21"/>
                    <a:gd name="T12" fmla="*/ 14 w 14"/>
                    <a:gd name="T13" fmla="*/ 5 h 21"/>
                    <a:gd name="T14" fmla="*/ 11 w 14"/>
                    <a:gd name="T15" fmla="*/ 13 h 21"/>
                    <a:gd name="T16" fmla="*/ 11 w 14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21"/>
                    <a:gd name="T29" fmla="*/ 14 w 14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21">
                      <a:moveTo>
                        <a:pt x="11" y="21"/>
                      </a:moveTo>
                      <a:lnTo>
                        <a:pt x="6" y="21"/>
                      </a:lnTo>
                      <a:lnTo>
                        <a:pt x="0" y="16"/>
                      </a:lnTo>
                      <a:lnTo>
                        <a:pt x="6" y="8"/>
                      </a:lnTo>
                      <a:lnTo>
                        <a:pt x="14" y="3"/>
                      </a:lnTo>
                      <a:lnTo>
                        <a:pt x="14" y="0"/>
                      </a:lnTo>
                      <a:lnTo>
                        <a:pt x="14" y="5"/>
                      </a:lnTo>
                      <a:lnTo>
                        <a:pt x="11" y="13"/>
                      </a:lnTo>
                      <a:lnTo>
                        <a:pt x="11" y="21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39" name="Freeform 1335"/>
                <p:cNvSpPr>
                  <a:spLocks noChangeAspect="1"/>
                </p:cNvSpPr>
                <p:nvPr/>
              </p:nvSpPr>
              <p:spPr bwMode="auto">
                <a:xfrm>
                  <a:off x="5477" y="1807"/>
                  <a:ext cx="11" cy="8"/>
                </a:xfrm>
                <a:custGeom>
                  <a:avLst/>
                  <a:gdLst>
                    <a:gd name="T0" fmla="*/ 0 w 11"/>
                    <a:gd name="T1" fmla="*/ 0 h 8"/>
                    <a:gd name="T2" fmla="*/ 0 w 11"/>
                    <a:gd name="T3" fmla="*/ 0 h 8"/>
                    <a:gd name="T4" fmla="*/ 6 w 11"/>
                    <a:gd name="T5" fmla="*/ 5 h 8"/>
                    <a:gd name="T6" fmla="*/ 11 w 11"/>
                    <a:gd name="T7" fmla="*/ 8 h 8"/>
                    <a:gd name="T8" fmla="*/ 11 w 11"/>
                    <a:gd name="T9" fmla="*/ 3 h 8"/>
                    <a:gd name="T10" fmla="*/ 8 w 11"/>
                    <a:gd name="T11" fmla="*/ 3 h 8"/>
                    <a:gd name="T12" fmla="*/ 3 w 11"/>
                    <a:gd name="T13" fmla="*/ 0 h 8"/>
                    <a:gd name="T14" fmla="*/ 3 w 11"/>
                    <a:gd name="T15" fmla="*/ 0 h 8"/>
                    <a:gd name="T16" fmla="*/ 0 w 11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8"/>
                    <a:gd name="T29" fmla="*/ 11 w 11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1" y="8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40" name="Freeform 1336"/>
                <p:cNvSpPr>
                  <a:spLocks noChangeAspect="1"/>
                </p:cNvSpPr>
                <p:nvPr/>
              </p:nvSpPr>
              <p:spPr bwMode="auto">
                <a:xfrm>
                  <a:off x="5477" y="1794"/>
                  <a:ext cx="14" cy="13"/>
                </a:xfrm>
                <a:custGeom>
                  <a:avLst/>
                  <a:gdLst>
                    <a:gd name="T0" fmla="*/ 11 w 14"/>
                    <a:gd name="T1" fmla="*/ 0 h 13"/>
                    <a:gd name="T2" fmla="*/ 11 w 14"/>
                    <a:gd name="T3" fmla="*/ 0 h 13"/>
                    <a:gd name="T4" fmla="*/ 6 w 14"/>
                    <a:gd name="T5" fmla="*/ 5 h 13"/>
                    <a:gd name="T6" fmla="*/ 0 w 14"/>
                    <a:gd name="T7" fmla="*/ 13 h 13"/>
                    <a:gd name="T8" fmla="*/ 3 w 14"/>
                    <a:gd name="T9" fmla="*/ 13 h 13"/>
                    <a:gd name="T10" fmla="*/ 8 w 14"/>
                    <a:gd name="T11" fmla="*/ 8 h 13"/>
                    <a:gd name="T12" fmla="*/ 14 w 14"/>
                    <a:gd name="T13" fmla="*/ 0 h 13"/>
                    <a:gd name="T14" fmla="*/ 14 w 14"/>
                    <a:gd name="T15" fmla="*/ 0 h 13"/>
                    <a:gd name="T16" fmla="*/ 11 w 14"/>
                    <a:gd name="T17" fmla="*/ 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13"/>
                    <a:gd name="T29" fmla="*/ 14 w 14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13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0" y="13"/>
                      </a:lnTo>
                      <a:lnTo>
                        <a:pt x="3" y="13"/>
                      </a:lnTo>
                      <a:lnTo>
                        <a:pt x="8" y="8"/>
                      </a:lnTo>
                      <a:lnTo>
                        <a:pt x="14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41" name="Freeform 1337"/>
                <p:cNvSpPr>
                  <a:spLocks noChangeAspect="1"/>
                </p:cNvSpPr>
                <p:nvPr/>
              </p:nvSpPr>
              <p:spPr bwMode="auto">
                <a:xfrm>
                  <a:off x="5488" y="1791"/>
                  <a:ext cx="5" cy="8"/>
                </a:xfrm>
                <a:custGeom>
                  <a:avLst/>
                  <a:gdLst>
                    <a:gd name="T0" fmla="*/ 5 w 5"/>
                    <a:gd name="T1" fmla="*/ 8 h 8"/>
                    <a:gd name="T2" fmla="*/ 5 w 5"/>
                    <a:gd name="T3" fmla="*/ 8 h 8"/>
                    <a:gd name="T4" fmla="*/ 5 w 5"/>
                    <a:gd name="T5" fmla="*/ 0 h 8"/>
                    <a:gd name="T6" fmla="*/ 0 w 5"/>
                    <a:gd name="T7" fmla="*/ 3 h 8"/>
                    <a:gd name="T8" fmla="*/ 3 w 5"/>
                    <a:gd name="T9" fmla="*/ 3 h 8"/>
                    <a:gd name="T10" fmla="*/ 3 w 5"/>
                    <a:gd name="T11" fmla="*/ 3 h 8"/>
                    <a:gd name="T12" fmla="*/ 3 w 5"/>
                    <a:gd name="T13" fmla="*/ 5 h 8"/>
                    <a:gd name="T14" fmla="*/ 3 w 5"/>
                    <a:gd name="T15" fmla="*/ 5 h 8"/>
                    <a:gd name="T16" fmla="*/ 5 w 5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8"/>
                    <a:gd name="T29" fmla="*/ 5 w 5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8">
                      <a:moveTo>
                        <a:pt x="5" y="8"/>
                      </a:moveTo>
                      <a:lnTo>
                        <a:pt x="5" y="8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42" name="Freeform 1338"/>
                <p:cNvSpPr>
                  <a:spLocks noChangeAspect="1"/>
                </p:cNvSpPr>
                <p:nvPr/>
              </p:nvSpPr>
              <p:spPr bwMode="auto">
                <a:xfrm>
                  <a:off x="5485" y="1796"/>
                  <a:ext cx="8" cy="19"/>
                </a:xfrm>
                <a:custGeom>
                  <a:avLst/>
                  <a:gdLst>
                    <a:gd name="T0" fmla="*/ 3 w 8"/>
                    <a:gd name="T1" fmla="*/ 19 h 19"/>
                    <a:gd name="T2" fmla="*/ 6 w 8"/>
                    <a:gd name="T3" fmla="*/ 14 h 19"/>
                    <a:gd name="T4" fmla="*/ 6 w 8"/>
                    <a:gd name="T5" fmla="*/ 8 h 19"/>
                    <a:gd name="T6" fmla="*/ 8 w 8"/>
                    <a:gd name="T7" fmla="*/ 3 h 19"/>
                    <a:gd name="T8" fmla="*/ 6 w 8"/>
                    <a:gd name="T9" fmla="*/ 0 h 19"/>
                    <a:gd name="T10" fmla="*/ 0 w 8"/>
                    <a:gd name="T11" fmla="*/ 8 h 19"/>
                    <a:gd name="T12" fmla="*/ 0 w 8"/>
                    <a:gd name="T13" fmla="*/ 16 h 19"/>
                    <a:gd name="T14" fmla="*/ 3 w 8"/>
                    <a:gd name="T15" fmla="*/ 14 h 19"/>
                    <a:gd name="T16" fmla="*/ 3 w 8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9"/>
                    <a:gd name="T29" fmla="*/ 8 w 8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9">
                      <a:moveTo>
                        <a:pt x="3" y="19"/>
                      </a:moveTo>
                      <a:lnTo>
                        <a:pt x="6" y="14"/>
                      </a:lnTo>
                      <a:lnTo>
                        <a:pt x="6" y="8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3" y="14"/>
                      </a:lnTo>
                      <a:lnTo>
                        <a:pt x="3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43" name="Freeform 1339"/>
                <p:cNvSpPr>
                  <a:spLocks noChangeAspect="1"/>
                </p:cNvSpPr>
                <p:nvPr/>
              </p:nvSpPr>
              <p:spPr bwMode="auto">
                <a:xfrm>
                  <a:off x="5480" y="1841"/>
                  <a:ext cx="16" cy="3"/>
                </a:xfrm>
                <a:custGeom>
                  <a:avLst/>
                  <a:gdLst>
                    <a:gd name="T0" fmla="*/ 13 w 16"/>
                    <a:gd name="T1" fmla="*/ 3 h 3"/>
                    <a:gd name="T2" fmla="*/ 5 w 16"/>
                    <a:gd name="T3" fmla="*/ 3 h 3"/>
                    <a:gd name="T4" fmla="*/ 0 w 16"/>
                    <a:gd name="T5" fmla="*/ 3 h 3"/>
                    <a:gd name="T6" fmla="*/ 0 w 16"/>
                    <a:gd name="T7" fmla="*/ 0 h 3"/>
                    <a:gd name="T8" fmla="*/ 0 w 16"/>
                    <a:gd name="T9" fmla="*/ 0 h 3"/>
                    <a:gd name="T10" fmla="*/ 3 w 16"/>
                    <a:gd name="T11" fmla="*/ 0 h 3"/>
                    <a:gd name="T12" fmla="*/ 11 w 16"/>
                    <a:gd name="T13" fmla="*/ 0 h 3"/>
                    <a:gd name="T14" fmla="*/ 16 w 16"/>
                    <a:gd name="T15" fmla="*/ 0 h 3"/>
                    <a:gd name="T16" fmla="*/ 13 w 16"/>
                    <a:gd name="T17" fmla="*/ 3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3"/>
                    <a:gd name="T29" fmla="*/ 16 w 16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3">
                      <a:moveTo>
                        <a:pt x="13" y="3"/>
                      </a:move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44" name="Freeform 1340"/>
                <p:cNvSpPr>
                  <a:spLocks noChangeAspect="1"/>
                </p:cNvSpPr>
                <p:nvPr/>
              </p:nvSpPr>
              <p:spPr bwMode="auto">
                <a:xfrm>
                  <a:off x="5477" y="1841"/>
                  <a:ext cx="16" cy="5"/>
                </a:xfrm>
                <a:custGeom>
                  <a:avLst/>
                  <a:gdLst>
                    <a:gd name="T0" fmla="*/ 0 w 16"/>
                    <a:gd name="T1" fmla="*/ 3 h 5"/>
                    <a:gd name="T2" fmla="*/ 0 w 16"/>
                    <a:gd name="T3" fmla="*/ 3 h 5"/>
                    <a:gd name="T4" fmla="*/ 8 w 16"/>
                    <a:gd name="T5" fmla="*/ 5 h 5"/>
                    <a:gd name="T6" fmla="*/ 16 w 16"/>
                    <a:gd name="T7" fmla="*/ 5 h 5"/>
                    <a:gd name="T8" fmla="*/ 16 w 16"/>
                    <a:gd name="T9" fmla="*/ 0 h 5"/>
                    <a:gd name="T10" fmla="*/ 8 w 16"/>
                    <a:gd name="T11" fmla="*/ 3 h 5"/>
                    <a:gd name="T12" fmla="*/ 3 w 16"/>
                    <a:gd name="T13" fmla="*/ 3 h 5"/>
                    <a:gd name="T14" fmla="*/ 3 w 16"/>
                    <a:gd name="T15" fmla="*/ 3 h 5"/>
                    <a:gd name="T16" fmla="*/ 0 w 16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5"/>
                    <a:gd name="T29" fmla="*/ 16 w 16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5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8" y="3"/>
                      </a:lnTo>
                      <a:lnTo>
                        <a:pt x="3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45" name="Freeform 1341"/>
                <p:cNvSpPr>
                  <a:spLocks noChangeAspect="1"/>
                </p:cNvSpPr>
                <p:nvPr/>
              </p:nvSpPr>
              <p:spPr bwMode="auto">
                <a:xfrm>
                  <a:off x="5477" y="1838"/>
                  <a:ext cx="6" cy="6"/>
                </a:xfrm>
                <a:custGeom>
                  <a:avLst/>
                  <a:gdLst>
                    <a:gd name="T0" fmla="*/ 3 w 6"/>
                    <a:gd name="T1" fmla="*/ 0 h 6"/>
                    <a:gd name="T2" fmla="*/ 3 w 6"/>
                    <a:gd name="T3" fmla="*/ 0 h 6"/>
                    <a:gd name="T4" fmla="*/ 0 w 6"/>
                    <a:gd name="T5" fmla="*/ 3 h 6"/>
                    <a:gd name="T6" fmla="*/ 0 w 6"/>
                    <a:gd name="T7" fmla="*/ 6 h 6"/>
                    <a:gd name="T8" fmla="*/ 3 w 6"/>
                    <a:gd name="T9" fmla="*/ 6 h 6"/>
                    <a:gd name="T10" fmla="*/ 6 w 6"/>
                    <a:gd name="T11" fmla="*/ 6 h 6"/>
                    <a:gd name="T12" fmla="*/ 6 w 6"/>
                    <a:gd name="T13" fmla="*/ 6 h 6"/>
                    <a:gd name="T14" fmla="*/ 3 w 6"/>
                    <a:gd name="T15" fmla="*/ 6 h 6"/>
                    <a:gd name="T16" fmla="*/ 3 w 6"/>
                    <a:gd name="T17" fmla="*/ 0 h 6"/>
                    <a:gd name="T18" fmla="*/ 3 w 6"/>
                    <a:gd name="T19" fmla="*/ 0 h 6"/>
                    <a:gd name="T20" fmla="*/ 3 w 6"/>
                    <a:gd name="T21" fmla="*/ 0 h 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"/>
                    <a:gd name="T34" fmla="*/ 0 h 6"/>
                    <a:gd name="T35" fmla="*/ 6 w 6"/>
                    <a:gd name="T36" fmla="*/ 6 h 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" h="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46" name="Freeform 1342"/>
                <p:cNvSpPr>
                  <a:spLocks noChangeAspect="1"/>
                </p:cNvSpPr>
                <p:nvPr/>
              </p:nvSpPr>
              <p:spPr bwMode="auto">
                <a:xfrm>
                  <a:off x="5480" y="1838"/>
                  <a:ext cx="13" cy="6"/>
                </a:xfrm>
                <a:custGeom>
                  <a:avLst/>
                  <a:gdLst>
                    <a:gd name="T0" fmla="*/ 11 w 13"/>
                    <a:gd name="T1" fmla="*/ 0 h 6"/>
                    <a:gd name="T2" fmla="*/ 11 w 13"/>
                    <a:gd name="T3" fmla="*/ 0 h 6"/>
                    <a:gd name="T4" fmla="*/ 3 w 13"/>
                    <a:gd name="T5" fmla="*/ 3 h 6"/>
                    <a:gd name="T6" fmla="*/ 0 w 13"/>
                    <a:gd name="T7" fmla="*/ 0 h 6"/>
                    <a:gd name="T8" fmla="*/ 0 w 13"/>
                    <a:gd name="T9" fmla="*/ 6 h 6"/>
                    <a:gd name="T10" fmla="*/ 3 w 13"/>
                    <a:gd name="T11" fmla="*/ 6 h 6"/>
                    <a:gd name="T12" fmla="*/ 13 w 13"/>
                    <a:gd name="T13" fmla="*/ 6 h 6"/>
                    <a:gd name="T14" fmla="*/ 13 w 13"/>
                    <a:gd name="T15" fmla="*/ 6 h 6"/>
                    <a:gd name="T16" fmla="*/ 11 w 13"/>
                    <a:gd name="T17" fmla="*/ 0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6"/>
                    <a:gd name="T29" fmla="*/ 13 w 13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6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13" y="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47" name="Freeform 1343"/>
                <p:cNvSpPr>
                  <a:spLocks noChangeAspect="1"/>
                </p:cNvSpPr>
                <p:nvPr/>
              </p:nvSpPr>
              <p:spPr bwMode="auto">
                <a:xfrm>
                  <a:off x="5491" y="1838"/>
                  <a:ext cx="5" cy="8"/>
                </a:xfrm>
                <a:custGeom>
                  <a:avLst/>
                  <a:gdLst>
                    <a:gd name="T0" fmla="*/ 2 w 5"/>
                    <a:gd name="T1" fmla="*/ 8 h 8"/>
                    <a:gd name="T2" fmla="*/ 2 w 5"/>
                    <a:gd name="T3" fmla="*/ 8 h 8"/>
                    <a:gd name="T4" fmla="*/ 5 w 5"/>
                    <a:gd name="T5" fmla="*/ 3 h 8"/>
                    <a:gd name="T6" fmla="*/ 0 w 5"/>
                    <a:gd name="T7" fmla="*/ 0 h 8"/>
                    <a:gd name="T8" fmla="*/ 2 w 5"/>
                    <a:gd name="T9" fmla="*/ 6 h 8"/>
                    <a:gd name="T10" fmla="*/ 2 w 5"/>
                    <a:gd name="T11" fmla="*/ 6 h 8"/>
                    <a:gd name="T12" fmla="*/ 0 w 5"/>
                    <a:gd name="T13" fmla="*/ 3 h 8"/>
                    <a:gd name="T14" fmla="*/ 2 w 5"/>
                    <a:gd name="T15" fmla="*/ 3 h 8"/>
                    <a:gd name="T16" fmla="*/ 2 w 5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8"/>
                    <a:gd name="T29" fmla="*/ 5 w 5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8">
                      <a:moveTo>
                        <a:pt x="2" y="8"/>
                      </a:moveTo>
                      <a:lnTo>
                        <a:pt x="2" y="8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48" name="Freeform 1344"/>
                <p:cNvSpPr>
                  <a:spLocks noChangeAspect="1"/>
                </p:cNvSpPr>
                <p:nvPr/>
              </p:nvSpPr>
              <p:spPr bwMode="auto">
                <a:xfrm>
                  <a:off x="5543" y="1867"/>
                  <a:ext cx="15" cy="16"/>
                </a:xfrm>
                <a:custGeom>
                  <a:avLst/>
                  <a:gdLst>
                    <a:gd name="T0" fmla="*/ 2 w 15"/>
                    <a:gd name="T1" fmla="*/ 3 h 16"/>
                    <a:gd name="T2" fmla="*/ 0 w 15"/>
                    <a:gd name="T3" fmla="*/ 5 h 16"/>
                    <a:gd name="T4" fmla="*/ 0 w 15"/>
                    <a:gd name="T5" fmla="*/ 10 h 16"/>
                    <a:gd name="T6" fmla="*/ 2 w 15"/>
                    <a:gd name="T7" fmla="*/ 13 h 16"/>
                    <a:gd name="T8" fmla="*/ 2 w 15"/>
                    <a:gd name="T9" fmla="*/ 13 h 16"/>
                    <a:gd name="T10" fmla="*/ 5 w 15"/>
                    <a:gd name="T11" fmla="*/ 16 h 16"/>
                    <a:gd name="T12" fmla="*/ 10 w 15"/>
                    <a:gd name="T13" fmla="*/ 13 h 16"/>
                    <a:gd name="T14" fmla="*/ 15 w 15"/>
                    <a:gd name="T15" fmla="*/ 8 h 16"/>
                    <a:gd name="T16" fmla="*/ 13 w 15"/>
                    <a:gd name="T17" fmla="*/ 0 h 16"/>
                    <a:gd name="T18" fmla="*/ 8 w 15"/>
                    <a:gd name="T19" fmla="*/ 0 h 16"/>
                    <a:gd name="T20" fmla="*/ 2 w 15"/>
                    <a:gd name="T21" fmla="*/ 3 h 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"/>
                    <a:gd name="T34" fmla="*/ 0 h 16"/>
                    <a:gd name="T35" fmla="*/ 15 w 15"/>
                    <a:gd name="T36" fmla="*/ 16 h 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" h="16">
                      <a:moveTo>
                        <a:pt x="2" y="3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2" y="13"/>
                      </a:lnTo>
                      <a:lnTo>
                        <a:pt x="5" y="16"/>
                      </a:lnTo>
                      <a:lnTo>
                        <a:pt x="10" y="13"/>
                      </a:lnTo>
                      <a:lnTo>
                        <a:pt x="15" y="8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49" name="Freeform 1345"/>
                <p:cNvSpPr>
                  <a:spLocks noChangeAspect="1"/>
                </p:cNvSpPr>
                <p:nvPr/>
              </p:nvSpPr>
              <p:spPr bwMode="auto">
                <a:xfrm>
                  <a:off x="5543" y="1870"/>
                  <a:ext cx="5" cy="7"/>
                </a:xfrm>
                <a:custGeom>
                  <a:avLst/>
                  <a:gdLst>
                    <a:gd name="T0" fmla="*/ 2 w 5"/>
                    <a:gd name="T1" fmla="*/ 5 h 7"/>
                    <a:gd name="T2" fmla="*/ 2 w 5"/>
                    <a:gd name="T3" fmla="*/ 5 h 7"/>
                    <a:gd name="T4" fmla="*/ 2 w 5"/>
                    <a:gd name="T5" fmla="*/ 5 h 7"/>
                    <a:gd name="T6" fmla="*/ 5 w 5"/>
                    <a:gd name="T7" fmla="*/ 2 h 7"/>
                    <a:gd name="T8" fmla="*/ 2 w 5"/>
                    <a:gd name="T9" fmla="*/ 0 h 7"/>
                    <a:gd name="T10" fmla="*/ 0 w 5"/>
                    <a:gd name="T11" fmla="*/ 2 h 7"/>
                    <a:gd name="T12" fmla="*/ 0 w 5"/>
                    <a:gd name="T13" fmla="*/ 7 h 7"/>
                    <a:gd name="T14" fmla="*/ 0 w 5"/>
                    <a:gd name="T15" fmla="*/ 7 h 7"/>
                    <a:gd name="T16" fmla="*/ 2 w 5"/>
                    <a:gd name="T17" fmla="*/ 5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7"/>
                    <a:gd name="T29" fmla="*/ 5 w 5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7">
                      <a:moveTo>
                        <a:pt x="2" y="5"/>
                      </a:moveTo>
                      <a:lnTo>
                        <a:pt x="2" y="5"/>
                      </a:lnTo>
                      <a:lnTo>
                        <a:pt x="5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7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50" name="Freeform 1346"/>
                <p:cNvSpPr>
                  <a:spLocks noChangeAspect="1"/>
                </p:cNvSpPr>
                <p:nvPr/>
              </p:nvSpPr>
              <p:spPr bwMode="auto">
                <a:xfrm>
                  <a:off x="5543" y="1875"/>
                  <a:ext cx="5" cy="8"/>
                </a:xfrm>
                <a:custGeom>
                  <a:avLst/>
                  <a:gdLst>
                    <a:gd name="T0" fmla="*/ 2 w 5"/>
                    <a:gd name="T1" fmla="*/ 5 h 8"/>
                    <a:gd name="T2" fmla="*/ 5 w 5"/>
                    <a:gd name="T3" fmla="*/ 5 h 8"/>
                    <a:gd name="T4" fmla="*/ 5 w 5"/>
                    <a:gd name="T5" fmla="*/ 5 h 8"/>
                    <a:gd name="T6" fmla="*/ 2 w 5"/>
                    <a:gd name="T7" fmla="*/ 0 h 8"/>
                    <a:gd name="T8" fmla="*/ 0 w 5"/>
                    <a:gd name="T9" fmla="*/ 2 h 8"/>
                    <a:gd name="T10" fmla="*/ 0 w 5"/>
                    <a:gd name="T11" fmla="*/ 8 h 8"/>
                    <a:gd name="T12" fmla="*/ 0 w 5"/>
                    <a:gd name="T13" fmla="*/ 5 h 8"/>
                    <a:gd name="T14" fmla="*/ 2 w 5"/>
                    <a:gd name="T15" fmla="*/ 8 h 8"/>
                    <a:gd name="T16" fmla="*/ 0 w 5"/>
                    <a:gd name="T17" fmla="*/ 5 h 8"/>
                    <a:gd name="T18" fmla="*/ 0 w 5"/>
                    <a:gd name="T19" fmla="*/ 8 h 8"/>
                    <a:gd name="T20" fmla="*/ 2 w 5"/>
                    <a:gd name="T21" fmla="*/ 8 h 8"/>
                    <a:gd name="T22" fmla="*/ 2 w 5"/>
                    <a:gd name="T23" fmla="*/ 5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"/>
                    <a:gd name="T37" fmla="*/ 0 h 8"/>
                    <a:gd name="T38" fmla="*/ 5 w 5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" h="8">
                      <a:moveTo>
                        <a:pt x="2" y="5"/>
                      </a:moveTo>
                      <a:lnTo>
                        <a:pt x="5" y="5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8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51" name="Freeform 1347"/>
                <p:cNvSpPr>
                  <a:spLocks noChangeAspect="1"/>
                </p:cNvSpPr>
                <p:nvPr/>
              </p:nvSpPr>
              <p:spPr bwMode="auto">
                <a:xfrm>
                  <a:off x="5545" y="1880"/>
                  <a:ext cx="11" cy="3"/>
                </a:xfrm>
                <a:custGeom>
                  <a:avLst/>
                  <a:gdLst>
                    <a:gd name="T0" fmla="*/ 8 w 11"/>
                    <a:gd name="T1" fmla="*/ 0 h 3"/>
                    <a:gd name="T2" fmla="*/ 8 w 11"/>
                    <a:gd name="T3" fmla="*/ 0 h 3"/>
                    <a:gd name="T4" fmla="*/ 3 w 11"/>
                    <a:gd name="T5" fmla="*/ 0 h 3"/>
                    <a:gd name="T6" fmla="*/ 0 w 11"/>
                    <a:gd name="T7" fmla="*/ 0 h 3"/>
                    <a:gd name="T8" fmla="*/ 0 w 11"/>
                    <a:gd name="T9" fmla="*/ 3 h 3"/>
                    <a:gd name="T10" fmla="*/ 3 w 11"/>
                    <a:gd name="T11" fmla="*/ 3 h 3"/>
                    <a:gd name="T12" fmla="*/ 11 w 11"/>
                    <a:gd name="T13" fmla="*/ 3 h 3"/>
                    <a:gd name="T14" fmla="*/ 11 w 11"/>
                    <a:gd name="T15" fmla="*/ 3 h 3"/>
                    <a:gd name="T16" fmla="*/ 8 w 11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"/>
                    <a:gd name="T29" fmla="*/ 11 w 11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11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52" name="Freeform 1348"/>
                <p:cNvSpPr>
                  <a:spLocks noChangeAspect="1"/>
                </p:cNvSpPr>
                <p:nvPr/>
              </p:nvSpPr>
              <p:spPr bwMode="auto">
                <a:xfrm>
                  <a:off x="5553" y="1864"/>
                  <a:ext cx="5" cy="19"/>
                </a:xfrm>
                <a:custGeom>
                  <a:avLst/>
                  <a:gdLst>
                    <a:gd name="T0" fmla="*/ 3 w 5"/>
                    <a:gd name="T1" fmla="*/ 3 h 19"/>
                    <a:gd name="T2" fmla="*/ 3 w 5"/>
                    <a:gd name="T3" fmla="*/ 3 h 19"/>
                    <a:gd name="T4" fmla="*/ 3 w 5"/>
                    <a:gd name="T5" fmla="*/ 11 h 19"/>
                    <a:gd name="T6" fmla="*/ 0 w 5"/>
                    <a:gd name="T7" fmla="*/ 16 h 19"/>
                    <a:gd name="T8" fmla="*/ 3 w 5"/>
                    <a:gd name="T9" fmla="*/ 19 h 19"/>
                    <a:gd name="T10" fmla="*/ 5 w 5"/>
                    <a:gd name="T11" fmla="*/ 11 h 19"/>
                    <a:gd name="T12" fmla="*/ 5 w 5"/>
                    <a:gd name="T13" fmla="*/ 0 h 19"/>
                    <a:gd name="T14" fmla="*/ 5 w 5"/>
                    <a:gd name="T15" fmla="*/ 0 h 19"/>
                    <a:gd name="T16" fmla="*/ 3 w 5"/>
                    <a:gd name="T17" fmla="*/ 3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9"/>
                    <a:gd name="T29" fmla="*/ 5 w 5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9">
                      <a:moveTo>
                        <a:pt x="3" y="3"/>
                      </a:moveTo>
                      <a:lnTo>
                        <a:pt x="3" y="3"/>
                      </a:lnTo>
                      <a:lnTo>
                        <a:pt x="3" y="11"/>
                      </a:lnTo>
                      <a:lnTo>
                        <a:pt x="0" y="16"/>
                      </a:lnTo>
                      <a:lnTo>
                        <a:pt x="3" y="19"/>
                      </a:lnTo>
                      <a:lnTo>
                        <a:pt x="5" y="11"/>
                      </a:lnTo>
                      <a:lnTo>
                        <a:pt x="5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53" name="Freeform 1349"/>
                <p:cNvSpPr>
                  <a:spLocks noChangeAspect="1"/>
                </p:cNvSpPr>
                <p:nvPr/>
              </p:nvSpPr>
              <p:spPr bwMode="auto">
                <a:xfrm>
                  <a:off x="5545" y="1864"/>
                  <a:ext cx="13" cy="8"/>
                </a:xfrm>
                <a:custGeom>
                  <a:avLst/>
                  <a:gdLst>
                    <a:gd name="T0" fmla="*/ 3 w 13"/>
                    <a:gd name="T1" fmla="*/ 8 h 8"/>
                    <a:gd name="T2" fmla="*/ 3 w 13"/>
                    <a:gd name="T3" fmla="*/ 8 h 8"/>
                    <a:gd name="T4" fmla="*/ 6 w 13"/>
                    <a:gd name="T5" fmla="*/ 6 h 8"/>
                    <a:gd name="T6" fmla="*/ 11 w 13"/>
                    <a:gd name="T7" fmla="*/ 3 h 8"/>
                    <a:gd name="T8" fmla="*/ 13 w 13"/>
                    <a:gd name="T9" fmla="*/ 0 h 8"/>
                    <a:gd name="T10" fmla="*/ 6 w 13"/>
                    <a:gd name="T11" fmla="*/ 0 h 8"/>
                    <a:gd name="T12" fmla="*/ 0 w 13"/>
                    <a:gd name="T13" fmla="*/ 6 h 8"/>
                    <a:gd name="T14" fmla="*/ 0 w 13"/>
                    <a:gd name="T15" fmla="*/ 6 h 8"/>
                    <a:gd name="T16" fmla="*/ 3 w 13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8"/>
                    <a:gd name="T29" fmla="*/ 13 w 13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8">
                      <a:moveTo>
                        <a:pt x="3" y="8"/>
                      </a:moveTo>
                      <a:lnTo>
                        <a:pt x="3" y="8"/>
                      </a:lnTo>
                      <a:lnTo>
                        <a:pt x="6" y="6"/>
                      </a:lnTo>
                      <a:lnTo>
                        <a:pt x="11" y="3"/>
                      </a:lnTo>
                      <a:lnTo>
                        <a:pt x="13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54" name="Freeform 1350"/>
                <p:cNvSpPr>
                  <a:spLocks noChangeAspect="1"/>
                </p:cNvSpPr>
                <p:nvPr/>
              </p:nvSpPr>
              <p:spPr bwMode="auto">
                <a:xfrm>
                  <a:off x="5483" y="1846"/>
                  <a:ext cx="23" cy="34"/>
                </a:xfrm>
                <a:custGeom>
                  <a:avLst/>
                  <a:gdLst>
                    <a:gd name="T0" fmla="*/ 23 w 23"/>
                    <a:gd name="T1" fmla="*/ 34 h 34"/>
                    <a:gd name="T2" fmla="*/ 15 w 23"/>
                    <a:gd name="T3" fmla="*/ 34 h 34"/>
                    <a:gd name="T4" fmla="*/ 0 w 23"/>
                    <a:gd name="T5" fmla="*/ 34 h 34"/>
                    <a:gd name="T6" fmla="*/ 0 w 23"/>
                    <a:gd name="T7" fmla="*/ 18 h 34"/>
                    <a:gd name="T8" fmla="*/ 5 w 23"/>
                    <a:gd name="T9" fmla="*/ 3 h 34"/>
                    <a:gd name="T10" fmla="*/ 5 w 23"/>
                    <a:gd name="T11" fmla="*/ 3 h 34"/>
                    <a:gd name="T12" fmla="*/ 10 w 23"/>
                    <a:gd name="T13" fmla="*/ 0 h 34"/>
                    <a:gd name="T14" fmla="*/ 18 w 23"/>
                    <a:gd name="T15" fmla="*/ 16 h 34"/>
                    <a:gd name="T16" fmla="*/ 23 w 23"/>
                    <a:gd name="T17" fmla="*/ 34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3"/>
                    <a:gd name="T28" fmla="*/ 0 h 34"/>
                    <a:gd name="T29" fmla="*/ 23 w 23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3" h="34">
                      <a:moveTo>
                        <a:pt x="23" y="34"/>
                      </a:moveTo>
                      <a:lnTo>
                        <a:pt x="15" y="34"/>
                      </a:lnTo>
                      <a:lnTo>
                        <a:pt x="0" y="34"/>
                      </a:lnTo>
                      <a:lnTo>
                        <a:pt x="0" y="18"/>
                      </a:lnTo>
                      <a:lnTo>
                        <a:pt x="5" y="3"/>
                      </a:lnTo>
                      <a:lnTo>
                        <a:pt x="10" y="0"/>
                      </a:lnTo>
                      <a:lnTo>
                        <a:pt x="18" y="16"/>
                      </a:lnTo>
                      <a:lnTo>
                        <a:pt x="23" y="34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55" name="Freeform 1351"/>
                <p:cNvSpPr>
                  <a:spLocks noChangeAspect="1"/>
                </p:cNvSpPr>
                <p:nvPr/>
              </p:nvSpPr>
              <p:spPr bwMode="auto">
                <a:xfrm>
                  <a:off x="5483" y="1877"/>
                  <a:ext cx="26" cy="6"/>
                </a:xfrm>
                <a:custGeom>
                  <a:avLst/>
                  <a:gdLst>
                    <a:gd name="T0" fmla="*/ 0 w 26"/>
                    <a:gd name="T1" fmla="*/ 6 h 6"/>
                    <a:gd name="T2" fmla="*/ 0 w 26"/>
                    <a:gd name="T3" fmla="*/ 6 h 6"/>
                    <a:gd name="T4" fmla="*/ 15 w 26"/>
                    <a:gd name="T5" fmla="*/ 6 h 6"/>
                    <a:gd name="T6" fmla="*/ 26 w 26"/>
                    <a:gd name="T7" fmla="*/ 3 h 6"/>
                    <a:gd name="T8" fmla="*/ 23 w 26"/>
                    <a:gd name="T9" fmla="*/ 0 h 6"/>
                    <a:gd name="T10" fmla="*/ 15 w 26"/>
                    <a:gd name="T11" fmla="*/ 3 h 6"/>
                    <a:gd name="T12" fmla="*/ 2 w 26"/>
                    <a:gd name="T13" fmla="*/ 3 h 6"/>
                    <a:gd name="T14" fmla="*/ 2 w 26"/>
                    <a:gd name="T15" fmla="*/ 3 h 6"/>
                    <a:gd name="T16" fmla="*/ 0 w 26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6"/>
                    <a:gd name="T29" fmla="*/ 26 w 26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5" y="6"/>
                      </a:lnTo>
                      <a:lnTo>
                        <a:pt x="26" y="3"/>
                      </a:lnTo>
                      <a:lnTo>
                        <a:pt x="23" y="0"/>
                      </a:lnTo>
                      <a:lnTo>
                        <a:pt x="15" y="3"/>
                      </a:lnTo>
                      <a:lnTo>
                        <a:pt x="2" y="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56" name="Freeform 1352"/>
                <p:cNvSpPr>
                  <a:spLocks noChangeAspect="1"/>
                </p:cNvSpPr>
                <p:nvPr/>
              </p:nvSpPr>
              <p:spPr bwMode="auto">
                <a:xfrm>
                  <a:off x="5480" y="1846"/>
                  <a:ext cx="8" cy="37"/>
                </a:xfrm>
                <a:custGeom>
                  <a:avLst/>
                  <a:gdLst>
                    <a:gd name="T0" fmla="*/ 5 w 8"/>
                    <a:gd name="T1" fmla="*/ 0 h 37"/>
                    <a:gd name="T2" fmla="*/ 5 w 8"/>
                    <a:gd name="T3" fmla="*/ 3 h 37"/>
                    <a:gd name="T4" fmla="*/ 0 w 8"/>
                    <a:gd name="T5" fmla="*/ 18 h 37"/>
                    <a:gd name="T6" fmla="*/ 3 w 8"/>
                    <a:gd name="T7" fmla="*/ 37 h 37"/>
                    <a:gd name="T8" fmla="*/ 5 w 8"/>
                    <a:gd name="T9" fmla="*/ 34 h 37"/>
                    <a:gd name="T10" fmla="*/ 5 w 8"/>
                    <a:gd name="T11" fmla="*/ 18 h 37"/>
                    <a:gd name="T12" fmla="*/ 8 w 8"/>
                    <a:gd name="T13" fmla="*/ 3 h 37"/>
                    <a:gd name="T14" fmla="*/ 8 w 8"/>
                    <a:gd name="T15" fmla="*/ 5 h 37"/>
                    <a:gd name="T16" fmla="*/ 5 w 8"/>
                    <a:gd name="T17" fmla="*/ 0 h 37"/>
                    <a:gd name="T18" fmla="*/ 5 w 8"/>
                    <a:gd name="T19" fmla="*/ 0 h 37"/>
                    <a:gd name="T20" fmla="*/ 5 w 8"/>
                    <a:gd name="T21" fmla="*/ 3 h 37"/>
                    <a:gd name="T22" fmla="*/ 5 w 8"/>
                    <a:gd name="T23" fmla="*/ 0 h 3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37"/>
                    <a:gd name="T38" fmla="*/ 8 w 8"/>
                    <a:gd name="T39" fmla="*/ 37 h 3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37">
                      <a:moveTo>
                        <a:pt x="5" y="0"/>
                      </a:moveTo>
                      <a:lnTo>
                        <a:pt x="5" y="3"/>
                      </a:lnTo>
                      <a:lnTo>
                        <a:pt x="0" y="18"/>
                      </a:lnTo>
                      <a:lnTo>
                        <a:pt x="3" y="37"/>
                      </a:lnTo>
                      <a:lnTo>
                        <a:pt x="5" y="34"/>
                      </a:lnTo>
                      <a:lnTo>
                        <a:pt x="5" y="18"/>
                      </a:lnTo>
                      <a:lnTo>
                        <a:pt x="8" y="3"/>
                      </a:lnTo>
                      <a:lnTo>
                        <a:pt x="8" y="5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57" name="Freeform 1353"/>
                <p:cNvSpPr>
                  <a:spLocks noChangeAspect="1"/>
                </p:cNvSpPr>
                <p:nvPr/>
              </p:nvSpPr>
              <p:spPr bwMode="auto">
                <a:xfrm>
                  <a:off x="5485" y="1844"/>
                  <a:ext cx="8" cy="7"/>
                </a:xfrm>
                <a:custGeom>
                  <a:avLst/>
                  <a:gdLst>
                    <a:gd name="T0" fmla="*/ 6 w 8"/>
                    <a:gd name="T1" fmla="*/ 0 h 7"/>
                    <a:gd name="T2" fmla="*/ 6 w 8"/>
                    <a:gd name="T3" fmla="*/ 0 h 7"/>
                    <a:gd name="T4" fmla="*/ 3 w 8"/>
                    <a:gd name="T5" fmla="*/ 2 h 7"/>
                    <a:gd name="T6" fmla="*/ 0 w 8"/>
                    <a:gd name="T7" fmla="*/ 2 h 7"/>
                    <a:gd name="T8" fmla="*/ 3 w 8"/>
                    <a:gd name="T9" fmla="*/ 7 h 7"/>
                    <a:gd name="T10" fmla="*/ 6 w 8"/>
                    <a:gd name="T11" fmla="*/ 5 h 7"/>
                    <a:gd name="T12" fmla="*/ 8 w 8"/>
                    <a:gd name="T13" fmla="*/ 5 h 7"/>
                    <a:gd name="T14" fmla="*/ 8 w 8"/>
                    <a:gd name="T15" fmla="*/ 5 h 7"/>
                    <a:gd name="T16" fmla="*/ 6 w 8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7"/>
                    <a:gd name="T29" fmla="*/ 8 w 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7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3" y="7"/>
                      </a:lnTo>
                      <a:lnTo>
                        <a:pt x="6" y="5"/>
                      </a:lnTo>
                      <a:lnTo>
                        <a:pt x="8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58" name="Freeform 1354"/>
                <p:cNvSpPr>
                  <a:spLocks noChangeAspect="1"/>
                </p:cNvSpPr>
                <p:nvPr/>
              </p:nvSpPr>
              <p:spPr bwMode="auto">
                <a:xfrm>
                  <a:off x="5491" y="1844"/>
                  <a:ext cx="18" cy="36"/>
                </a:xfrm>
                <a:custGeom>
                  <a:avLst/>
                  <a:gdLst>
                    <a:gd name="T0" fmla="*/ 18 w 18"/>
                    <a:gd name="T1" fmla="*/ 36 h 36"/>
                    <a:gd name="T2" fmla="*/ 18 w 18"/>
                    <a:gd name="T3" fmla="*/ 33 h 36"/>
                    <a:gd name="T4" fmla="*/ 13 w 18"/>
                    <a:gd name="T5" fmla="*/ 18 h 36"/>
                    <a:gd name="T6" fmla="*/ 0 w 18"/>
                    <a:gd name="T7" fmla="*/ 0 h 36"/>
                    <a:gd name="T8" fmla="*/ 2 w 18"/>
                    <a:gd name="T9" fmla="*/ 5 h 36"/>
                    <a:gd name="T10" fmla="*/ 7 w 18"/>
                    <a:gd name="T11" fmla="*/ 18 h 36"/>
                    <a:gd name="T12" fmla="*/ 15 w 18"/>
                    <a:gd name="T13" fmla="*/ 36 h 36"/>
                    <a:gd name="T14" fmla="*/ 15 w 18"/>
                    <a:gd name="T15" fmla="*/ 33 h 36"/>
                    <a:gd name="T16" fmla="*/ 18 w 18"/>
                    <a:gd name="T17" fmla="*/ 36 h 36"/>
                    <a:gd name="T18" fmla="*/ 18 w 18"/>
                    <a:gd name="T19" fmla="*/ 36 h 36"/>
                    <a:gd name="T20" fmla="*/ 18 w 18"/>
                    <a:gd name="T21" fmla="*/ 33 h 36"/>
                    <a:gd name="T22" fmla="*/ 18 w 18"/>
                    <a:gd name="T23" fmla="*/ 36 h 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8"/>
                    <a:gd name="T37" fmla="*/ 0 h 36"/>
                    <a:gd name="T38" fmla="*/ 18 w 18"/>
                    <a:gd name="T39" fmla="*/ 36 h 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8" h="36">
                      <a:moveTo>
                        <a:pt x="18" y="36"/>
                      </a:moveTo>
                      <a:lnTo>
                        <a:pt x="18" y="33"/>
                      </a:lnTo>
                      <a:lnTo>
                        <a:pt x="13" y="18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7" y="18"/>
                      </a:lnTo>
                      <a:lnTo>
                        <a:pt x="15" y="36"/>
                      </a:lnTo>
                      <a:lnTo>
                        <a:pt x="15" y="33"/>
                      </a:lnTo>
                      <a:lnTo>
                        <a:pt x="18" y="36"/>
                      </a:lnTo>
                      <a:lnTo>
                        <a:pt x="18" y="33"/>
                      </a:lnTo>
                      <a:lnTo>
                        <a:pt x="18" y="3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59" name="Freeform 1355"/>
                <p:cNvSpPr>
                  <a:spLocks noChangeAspect="1"/>
                </p:cNvSpPr>
                <p:nvPr/>
              </p:nvSpPr>
              <p:spPr bwMode="auto">
                <a:xfrm>
                  <a:off x="5506" y="1877"/>
                  <a:ext cx="55" cy="40"/>
                </a:xfrm>
                <a:custGeom>
                  <a:avLst/>
                  <a:gdLst>
                    <a:gd name="T0" fmla="*/ 8 w 55"/>
                    <a:gd name="T1" fmla="*/ 40 h 40"/>
                    <a:gd name="T2" fmla="*/ 5 w 55"/>
                    <a:gd name="T3" fmla="*/ 24 h 40"/>
                    <a:gd name="T4" fmla="*/ 0 w 55"/>
                    <a:gd name="T5" fmla="*/ 6 h 40"/>
                    <a:gd name="T6" fmla="*/ 11 w 55"/>
                    <a:gd name="T7" fmla="*/ 8 h 40"/>
                    <a:gd name="T8" fmla="*/ 16 w 55"/>
                    <a:gd name="T9" fmla="*/ 6 h 40"/>
                    <a:gd name="T10" fmla="*/ 21 w 55"/>
                    <a:gd name="T11" fmla="*/ 3 h 40"/>
                    <a:gd name="T12" fmla="*/ 26 w 55"/>
                    <a:gd name="T13" fmla="*/ 0 h 40"/>
                    <a:gd name="T14" fmla="*/ 29 w 55"/>
                    <a:gd name="T15" fmla="*/ 0 h 40"/>
                    <a:gd name="T16" fmla="*/ 32 w 55"/>
                    <a:gd name="T17" fmla="*/ 0 h 40"/>
                    <a:gd name="T18" fmla="*/ 39 w 55"/>
                    <a:gd name="T19" fmla="*/ 3 h 40"/>
                    <a:gd name="T20" fmla="*/ 47 w 55"/>
                    <a:gd name="T21" fmla="*/ 11 h 40"/>
                    <a:gd name="T22" fmla="*/ 55 w 55"/>
                    <a:gd name="T23" fmla="*/ 27 h 40"/>
                    <a:gd name="T24" fmla="*/ 55 w 55"/>
                    <a:gd name="T25" fmla="*/ 34 h 40"/>
                    <a:gd name="T26" fmla="*/ 47 w 55"/>
                    <a:gd name="T27" fmla="*/ 34 h 40"/>
                    <a:gd name="T28" fmla="*/ 32 w 55"/>
                    <a:gd name="T29" fmla="*/ 32 h 40"/>
                    <a:gd name="T30" fmla="*/ 24 w 55"/>
                    <a:gd name="T31" fmla="*/ 32 h 40"/>
                    <a:gd name="T32" fmla="*/ 16 w 55"/>
                    <a:gd name="T33" fmla="*/ 32 h 40"/>
                    <a:gd name="T34" fmla="*/ 11 w 55"/>
                    <a:gd name="T35" fmla="*/ 34 h 40"/>
                    <a:gd name="T36" fmla="*/ 8 w 55"/>
                    <a:gd name="T37" fmla="*/ 40 h 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"/>
                    <a:gd name="T58" fmla="*/ 0 h 40"/>
                    <a:gd name="T59" fmla="*/ 55 w 55"/>
                    <a:gd name="T60" fmla="*/ 40 h 4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" h="40">
                      <a:moveTo>
                        <a:pt x="8" y="40"/>
                      </a:moveTo>
                      <a:lnTo>
                        <a:pt x="5" y="24"/>
                      </a:lnTo>
                      <a:lnTo>
                        <a:pt x="0" y="6"/>
                      </a:lnTo>
                      <a:lnTo>
                        <a:pt x="11" y="8"/>
                      </a:lnTo>
                      <a:lnTo>
                        <a:pt x="16" y="6"/>
                      </a:lnTo>
                      <a:lnTo>
                        <a:pt x="21" y="3"/>
                      </a:lnTo>
                      <a:lnTo>
                        <a:pt x="26" y="0"/>
                      </a:lnTo>
                      <a:lnTo>
                        <a:pt x="29" y="0"/>
                      </a:lnTo>
                      <a:lnTo>
                        <a:pt x="32" y="0"/>
                      </a:lnTo>
                      <a:lnTo>
                        <a:pt x="39" y="3"/>
                      </a:lnTo>
                      <a:lnTo>
                        <a:pt x="47" y="11"/>
                      </a:lnTo>
                      <a:lnTo>
                        <a:pt x="55" y="27"/>
                      </a:lnTo>
                      <a:lnTo>
                        <a:pt x="55" y="34"/>
                      </a:lnTo>
                      <a:lnTo>
                        <a:pt x="47" y="34"/>
                      </a:lnTo>
                      <a:lnTo>
                        <a:pt x="32" y="32"/>
                      </a:lnTo>
                      <a:lnTo>
                        <a:pt x="24" y="32"/>
                      </a:lnTo>
                      <a:lnTo>
                        <a:pt x="16" y="32"/>
                      </a:lnTo>
                      <a:lnTo>
                        <a:pt x="11" y="34"/>
                      </a:lnTo>
                      <a:lnTo>
                        <a:pt x="8" y="40"/>
                      </a:lnTo>
                      <a:close/>
                    </a:path>
                  </a:pathLst>
                </a:custGeom>
                <a:solidFill>
                  <a:srgbClr val="4176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60" name="Freeform 1356"/>
                <p:cNvSpPr>
                  <a:spLocks noChangeAspect="1"/>
                </p:cNvSpPr>
                <p:nvPr/>
              </p:nvSpPr>
              <p:spPr bwMode="auto">
                <a:xfrm>
                  <a:off x="5506" y="1883"/>
                  <a:ext cx="8" cy="34"/>
                </a:xfrm>
                <a:custGeom>
                  <a:avLst/>
                  <a:gdLst>
                    <a:gd name="T0" fmla="*/ 0 w 8"/>
                    <a:gd name="T1" fmla="*/ 0 h 34"/>
                    <a:gd name="T2" fmla="*/ 0 w 8"/>
                    <a:gd name="T3" fmla="*/ 2 h 34"/>
                    <a:gd name="T4" fmla="*/ 5 w 8"/>
                    <a:gd name="T5" fmla="*/ 18 h 34"/>
                    <a:gd name="T6" fmla="*/ 5 w 8"/>
                    <a:gd name="T7" fmla="*/ 34 h 34"/>
                    <a:gd name="T8" fmla="*/ 8 w 8"/>
                    <a:gd name="T9" fmla="*/ 34 h 34"/>
                    <a:gd name="T10" fmla="*/ 8 w 8"/>
                    <a:gd name="T11" fmla="*/ 18 h 34"/>
                    <a:gd name="T12" fmla="*/ 0 w 8"/>
                    <a:gd name="T13" fmla="*/ 0 h 34"/>
                    <a:gd name="T14" fmla="*/ 0 w 8"/>
                    <a:gd name="T15" fmla="*/ 2 h 34"/>
                    <a:gd name="T16" fmla="*/ 0 w 8"/>
                    <a:gd name="T17" fmla="*/ 0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34"/>
                    <a:gd name="T29" fmla="*/ 8 w 8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3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5" y="18"/>
                      </a:lnTo>
                      <a:lnTo>
                        <a:pt x="5" y="34"/>
                      </a:lnTo>
                      <a:lnTo>
                        <a:pt x="8" y="34"/>
                      </a:lnTo>
                      <a:lnTo>
                        <a:pt x="8" y="18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61" name="Freeform 1357"/>
                <p:cNvSpPr>
                  <a:spLocks noChangeAspect="1"/>
                </p:cNvSpPr>
                <p:nvPr/>
              </p:nvSpPr>
              <p:spPr bwMode="auto">
                <a:xfrm>
                  <a:off x="5506" y="1875"/>
                  <a:ext cx="47" cy="16"/>
                </a:xfrm>
                <a:custGeom>
                  <a:avLst/>
                  <a:gdLst>
                    <a:gd name="T0" fmla="*/ 47 w 47"/>
                    <a:gd name="T1" fmla="*/ 13 h 16"/>
                    <a:gd name="T2" fmla="*/ 47 w 47"/>
                    <a:gd name="T3" fmla="*/ 13 h 16"/>
                    <a:gd name="T4" fmla="*/ 39 w 47"/>
                    <a:gd name="T5" fmla="*/ 5 h 16"/>
                    <a:gd name="T6" fmla="*/ 34 w 47"/>
                    <a:gd name="T7" fmla="*/ 0 h 16"/>
                    <a:gd name="T8" fmla="*/ 29 w 47"/>
                    <a:gd name="T9" fmla="*/ 0 h 16"/>
                    <a:gd name="T10" fmla="*/ 24 w 47"/>
                    <a:gd name="T11" fmla="*/ 2 h 16"/>
                    <a:gd name="T12" fmla="*/ 21 w 47"/>
                    <a:gd name="T13" fmla="*/ 5 h 16"/>
                    <a:gd name="T14" fmla="*/ 16 w 47"/>
                    <a:gd name="T15" fmla="*/ 8 h 16"/>
                    <a:gd name="T16" fmla="*/ 11 w 47"/>
                    <a:gd name="T17" fmla="*/ 8 h 16"/>
                    <a:gd name="T18" fmla="*/ 0 w 47"/>
                    <a:gd name="T19" fmla="*/ 8 h 16"/>
                    <a:gd name="T20" fmla="*/ 0 w 47"/>
                    <a:gd name="T21" fmla="*/ 10 h 16"/>
                    <a:gd name="T22" fmla="*/ 11 w 47"/>
                    <a:gd name="T23" fmla="*/ 13 h 16"/>
                    <a:gd name="T24" fmla="*/ 18 w 47"/>
                    <a:gd name="T25" fmla="*/ 10 h 16"/>
                    <a:gd name="T26" fmla="*/ 24 w 47"/>
                    <a:gd name="T27" fmla="*/ 8 h 16"/>
                    <a:gd name="T28" fmla="*/ 26 w 47"/>
                    <a:gd name="T29" fmla="*/ 5 h 16"/>
                    <a:gd name="T30" fmla="*/ 29 w 47"/>
                    <a:gd name="T31" fmla="*/ 5 h 16"/>
                    <a:gd name="T32" fmla="*/ 32 w 47"/>
                    <a:gd name="T33" fmla="*/ 5 h 16"/>
                    <a:gd name="T34" fmla="*/ 37 w 47"/>
                    <a:gd name="T35" fmla="*/ 8 h 16"/>
                    <a:gd name="T36" fmla="*/ 45 w 47"/>
                    <a:gd name="T37" fmla="*/ 16 h 16"/>
                    <a:gd name="T38" fmla="*/ 45 w 47"/>
                    <a:gd name="T39" fmla="*/ 16 h 16"/>
                    <a:gd name="T40" fmla="*/ 47 w 47"/>
                    <a:gd name="T41" fmla="*/ 13 h 1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7"/>
                    <a:gd name="T64" fmla="*/ 0 h 16"/>
                    <a:gd name="T65" fmla="*/ 47 w 47"/>
                    <a:gd name="T66" fmla="*/ 16 h 1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7" h="16">
                      <a:moveTo>
                        <a:pt x="47" y="13"/>
                      </a:moveTo>
                      <a:lnTo>
                        <a:pt x="47" y="13"/>
                      </a:lnTo>
                      <a:lnTo>
                        <a:pt x="39" y="5"/>
                      </a:ln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4" y="2"/>
                      </a:lnTo>
                      <a:lnTo>
                        <a:pt x="21" y="5"/>
                      </a:lnTo>
                      <a:lnTo>
                        <a:pt x="16" y="8"/>
                      </a:lnTo>
                      <a:lnTo>
                        <a:pt x="11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11" y="13"/>
                      </a:lnTo>
                      <a:lnTo>
                        <a:pt x="18" y="10"/>
                      </a:lnTo>
                      <a:lnTo>
                        <a:pt x="24" y="8"/>
                      </a:lnTo>
                      <a:lnTo>
                        <a:pt x="26" y="5"/>
                      </a:lnTo>
                      <a:lnTo>
                        <a:pt x="29" y="5"/>
                      </a:lnTo>
                      <a:lnTo>
                        <a:pt x="32" y="5"/>
                      </a:lnTo>
                      <a:lnTo>
                        <a:pt x="37" y="8"/>
                      </a:lnTo>
                      <a:lnTo>
                        <a:pt x="45" y="16"/>
                      </a:lnTo>
                      <a:lnTo>
                        <a:pt x="47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62" name="Freeform 1358"/>
                <p:cNvSpPr>
                  <a:spLocks noChangeAspect="1"/>
                </p:cNvSpPr>
                <p:nvPr/>
              </p:nvSpPr>
              <p:spPr bwMode="auto">
                <a:xfrm>
                  <a:off x="5551" y="1888"/>
                  <a:ext cx="13" cy="26"/>
                </a:xfrm>
                <a:custGeom>
                  <a:avLst/>
                  <a:gdLst>
                    <a:gd name="T0" fmla="*/ 10 w 13"/>
                    <a:gd name="T1" fmla="*/ 26 h 26"/>
                    <a:gd name="T2" fmla="*/ 13 w 13"/>
                    <a:gd name="T3" fmla="*/ 23 h 26"/>
                    <a:gd name="T4" fmla="*/ 10 w 13"/>
                    <a:gd name="T5" fmla="*/ 16 h 26"/>
                    <a:gd name="T6" fmla="*/ 2 w 13"/>
                    <a:gd name="T7" fmla="*/ 0 h 26"/>
                    <a:gd name="T8" fmla="*/ 0 w 13"/>
                    <a:gd name="T9" fmla="*/ 3 h 26"/>
                    <a:gd name="T10" fmla="*/ 7 w 13"/>
                    <a:gd name="T11" fmla="*/ 16 h 26"/>
                    <a:gd name="T12" fmla="*/ 7 w 13"/>
                    <a:gd name="T13" fmla="*/ 23 h 26"/>
                    <a:gd name="T14" fmla="*/ 10 w 13"/>
                    <a:gd name="T15" fmla="*/ 21 h 26"/>
                    <a:gd name="T16" fmla="*/ 10 w 13"/>
                    <a:gd name="T17" fmla="*/ 26 h 26"/>
                    <a:gd name="T18" fmla="*/ 10 w 13"/>
                    <a:gd name="T19" fmla="*/ 26 h 26"/>
                    <a:gd name="T20" fmla="*/ 13 w 13"/>
                    <a:gd name="T21" fmla="*/ 23 h 26"/>
                    <a:gd name="T22" fmla="*/ 10 w 13"/>
                    <a:gd name="T23" fmla="*/ 26 h 2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26"/>
                    <a:gd name="T38" fmla="*/ 13 w 13"/>
                    <a:gd name="T39" fmla="*/ 26 h 2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26">
                      <a:moveTo>
                        <a:pt x="10" y="26"/>
                      </a:moveTo>
                      <a:lnTo>
                        <a:pt x="13" y="23"/>
                      </a:lnTo>
                      <a:lnTo>
                        <a:pt x="10" y="16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7" y="16"/>
                      </a:lnTo>
                      <a:lnTo>
                        <a:pt x="7" y="23"/>
                      </a:lnTo>
                      <a:lnTo>
                        <a:pt x="10" y="21"/>
                      </a:lnTo>
                      <a:lnTo>
                        <a:pt x="10" y="26"/>
                      </a:lnTo>
                      <a:lnTo>
                        <a:pt x="13" y="23"/>
                      </a:lnTo>
                      <a:lnTo>
                        <a:pt x="10" y="2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63" name="Freeform 1359"/>
                <p:cNvSpPr>
                  <a:spLocks noChangeAspect="1"/>
                </p:cNvSpPr>
                <p:nvPr/>
              </p:nvSpPr>
              <p:spPr bwMode="auto">
                <a:xfrm>
                  <a:off x="5511" y="1906"/>
                  <a:ext cx="50" cy="11"/>
                </a:xfrm>
                <a:custGeom>
                  <a:avLst/>
                  <a:gdLst>
                    <a:gd name="T0" fmla="*/ 0 w 50"/>
                    <a:gd name="T1" fmla="*/ 11 h 11"/>
                    <a:gd name="T2" fmla="*/ 3 w 50"/>
                    <a:gd name="T3" fmla="*/ 11 h 11"/>
                    <a:gd name="T4" fmla="*/ 6 w 50"/>
                    <a:gd name="T5" fmla="*/ 8 h 11"/>
                    <a:gd name="T6" fmla="*/ 11 w 50"/>
                    <a:gd name="T7" fmla="*/ 5 h 11"/>
                    <a:gd name="T8" fmla="*/ 19 w 50"/>
                    <a:gd name="T9" fmla="*/ 5 h 11"/>
                    <a:gd name="T10" fmla="*/ 27 w 50"/>
                    <a:gd name="T11" fmla="*/ 5 h 11"/>
                    <a:gd name="T12" fmla="*/ 42 w 50"/>
                    <a:gd name="T13" fmla="*/ 5 h 11"/>
                    <a:gd name="T14" fmla="*/ 50 w 50"/>
                    <a:gd name="T15" fmla="*/ 8 h 11"/>
                    <a:gd name="T16" fmla="*/ 50 w 50"/>
                    <a:gd name="T17" fmla="*/ 3 h 11"/>
                    <a:gd name="T18" fmla="*/ 42 w 50"/>
                    <a:gd name="T19" fmla="*/ 3 h 11"/>
                    <a:gd name="T20" fmla="*/ 27 w 50"/>
                    <a:gd name="T21" fmla="*/ 0 h 11"/>
                    <a:gd name="T22" fmla="*/ 16 w 50"/>
                    <a:gd name="T23" fmla="*/ 0 h 11"/>
                    <a:gd name="T24" fmla="*/ 8 w 50"/>
                    <a:gd name="T25" fmla="*/ 3 h 11"/>
                    <a:gd name="T26" fmla="*/ 3 w 50"/>
                    <a:gd name="T27" fmla="*/ 5 h 11"/>
                    <a:gd name="T28" fmla="*/ 0 w 50"/>
                    <a:gd name="T29" fmla="*/ 11 h 11"/>
                    <a:gd name="T30" fmla="*/ 3 w 50"/>
                    <a:gd name="T31" fmla="*/ 11 h 11"/>
                    <a:gd name="T32" fmla="*/ 0 w 50"/>
                    <a:gd name="T33" fmla="*/ 11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0"/>
                    <a:gd name="T52" fmla="*/ 0 h 11"/>
                    <a:gd name="T53" fmla="*/ 50 w 50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0" h="11">
                      <a:moveTo>
                        <a:pt x="0" y="11"/>
                      </a:move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11" y="5"/>
                      </a:lnTo>
                      <a:lnTo>
                        <a:pt x="19" y="5"/>
                      </a:lnTo>
                      <a:lnTo>
                        <a:pt x="27" y="5"/>
                      </a:lnTo>
                      <a:lnTo>
                        <a:pt x="42" y="5"/>
                      </a:lnTo>
                      <a:lnTo>
                        <a:pt x="50" y="8"/>
                      </a:lnTo>
                      <a:lnTo>
                        <a:pt x="50" y="3"/>
                      </a:lnTo>
                      <a:lnTo>
                        <a:pt x="42" y="3"/>
                      </a:lnTo>
                      <a:lnTo>
                        <a:pt x="27" y="0"/>
                      </a:lnTo>
                      <a:lnTo>
                        <a:pt x="16" y="0"/>
                      </a:lnTo>
                      <a:lnTo>
                        <a:pt x="8" y="3"/>
                      </a:lnTo>
                      <a:lnTo>
                        <a:pt x="3" y="5"/>
                      </a:lnTo>
                      <a:lnTo>
                        <a:pt x="0" y="11"/>
                      </a:lnTo>
                      <a:lnTo>
                        <a:pt x="3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64" name="Freeform 1360"/>
                <p:cNvSpPr>
                  <a:spLocks noChangeAspect="1"/>
                </p:cNvSpPr>
                <p:nvPr/>
              </p:nvSpPr>
              <p:spPr bwMode="auto">
                <a:xfrm>
                  <a:off x="5472" y="1919"/>
                  <a:ext cx="5" cy="19"/>
                </a:xfrm>
                <a:custGeom>
                  <a:avLst/>
                  <a:gdLst>
                    <a:gd name="T0" fmla="*/ 0 w 5"/>
                    <a:gd name="T1" fmla="*/ 19 h 19"/>
                    <a:gd name="T2" fmla="*/ 3 w 5"/>
                    <a:gd name="T3" fmla="*/ 13 h 19"/>
                    <a:gd name="T4" fmla="*/ 5 w 5"/>
                    <a:gd name="T5" fmla="*/ 0 h 19"/>
                    <a:gd name="T6" fmla="*/ 3 w 5"/>
                    <a:gd name="T7" fmla="*/ 5 h 19"/>
                    <a:gd name="T8" fmla="*/ 0 w 5"/>
                    <a:gd name="T9" fmla="*/ 19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9"/>
                    <a:gd name="T17" fmla="*/ 5 w 5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9">
                      <a:moveTo>
                        <a:pt x="0" y="19"/>
                      </a:moveTo>
                      <a:lnTo>
                        <a:pt x="3" y="13"/>
                      </a:lnTo>
                      <a:lnTo>
                        <a:pt x="5" y="0"/>
                      </a:lnTo>
                      <a:lnTo>
                        <a:pt x="3" y="5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65" name="Freeform 1361"/>
                <p:cNvSpPr>
                  <a:spLocks noChangeAspect="1"/>
                </p:cNvSpPr>
                <p:nvPr/>
              </p:nvSpPr>
              <p:spPr bwMode="auto">
                <a:xfrm>
                  <a:off x="5470" y="1919"/>
                  <a:ext cx="10" cy="19"/>
                </a:xfrm>
                <a:custGeom>
                  <a:avLst/>
                  <a:gdLst>
                    <a:gd name="T0" fmla="*/ 5 w 10"/>
                    <a:gd name="T1" fmla="*/ 0 h 19"/>
                    <a:gd name="T2" fmla="*/ 5 w 10"/>
                    <a:gd name="T3" fmla="*/ 0 h 19"/>
                    <a:gd name="T4" fmla="*/ 2 w 10"/>
                    <a:gd name="T5" fmla="*/ 11 h 19"/>
                    <a:gd name="T6" fmla="*/ 0 w 10"/>
                    <a:gd name="T7" fmla="*/ 19 h 19"/>
                    <a:gd name="T8" fmla="*/ 2 w 10"/>
                    <a:gd name="T9" fmla="*/ 19 h 19"/>
                    <a:gd name="T10" fmla="*/ 7 w 10"/>
                    <a:gd name="T11" fmla="*/ 13 h 19"/>
                    <a:gd name="T12" fmla="*/ 10 w 10"/>
                    <a:gd name="T13" fmla="*/ 0 h 19"/>
                    <a:gd name="T14" fmla="*/ 10 w 10"/>
                    <a:gd name="T15" fmla="*/ 0 h 19"/>
                    <a:gd name="T16" fmla="*/ 5 w 10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19"/>
                    <a:gd name="T29" fmla="*/ 10 w 10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19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2" y="11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7" y="13"/>
                      </a:lnTo>
                      <a:lnTo>
                        <a:pt x="1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66" name="Freeform 1362"/>
                <p:cNvSpPr>
                  <a:spLocks noChangeAspect="1"/>
                </p:cNvSpPr>
                <p:nvPr/>
              </p:nvSpPr>
              <p:spPr bwMode="auto">
                <a:xfrm>
                  <a:off x="5470" y="1919"/>
                  <a:ext cx="10" cy="21"/>
                </a:xfrm>
                <a:custGeom>
                  <a:avLst/>
                  <a:gdLst>
                    <a:gd name="T0" fmla="*/ 0 w 10"/>
                    <a:gd name="T1" fmla="*/ 19 h 21"/>
                    <a:gd name="T2" fmla="*/ 2 w 10"/>
                    <a:gd name="T3" fmla="*/ 21 h 21"/>
                    <a:gd name="T4" fmla="*/ 7 w 10"/>
                    <a:gd name="T5" fmla="*/ 5 h 21"/>
                    <a:gd name="T6" fmla="*/ 5 w 10"/>
                    <a:gd name="T7" fmla="*/ 0 h 21"/>
                    <a:gd name="T8" fmla="*/ 10 w 10"/>
                    <a:gd name="T9" fmla="*/ 0 h 21"/>
                    <a:gd name="T10" fmla="*/ 2 w 10"/>
                    <a:gd name="T11" fmla="*/ 5 h 21"/>
                    <a:gd name="T12" fmla="*/ 0 w 10"/>
                    <a:gd name="T13" fmla="*/ 16 h 21"/>
                    <a:gd name="T14" fmla="*/ 2 w 10"/>
                    <a:gd name="T15" fmla="*/ 19 h 21"/>
                    <a:gd name="T16" fmla="*/ 0 w 10"/>
                    <a:gd name="T17" fmla="*/ 19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21"/>
                    <a:gd name="T29" fmla="*/ 10 w 10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21">
                      <a:moveTo>
                        <a:pt x="0" y="19"/>
                      </a:moveTo>
                      <a:lnTo>
                        <a:pt x="2" y="21"/>
                      </a:lnTo>
                      <a:lnTo>
                        <a:pt x="7" y="5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6"/>
                      </a:lnTo>
                      <a:lnTo>
                        <a:pt x="2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67" name="Freeform 1363"/>
                <p:cNvSpPr>
                  <a:spLocks noChangeAspect="1"/>
                </p:cNvSpPr>
                <p:nvPr/>
              </p:nvSpPr>
              <p:spPr bwMode="auto">
                <a:xfrm>
                  <a:off x="5527" y="1906"/>
                  <a:ext cx="34" cy="11"/>
                </a:xfrm>
                <a:custGeom>
                  <a:avLst/>
                  <a:gdLst>
                    <a:gd name="T0" fmla="*/ 0 w 34"/>
                    <a:gd name="T1" fmla="*/ 3 h 11"/>
                    <a:gd name="T2" fmla="*/ 8 w 34"/>
                    <a:gd name="T3" fmla="*/ 0 h 11"/>
                    <a:gd name="T4" fmla="*/ 18 w 34"/>
                    <a:gd name="T5" fmla="*/ 0 h 11"/>
                    <a:gd name="T6" fmla="*/ 24 w 34"/>
                    <a:gd name="T7" fmla="*/ 5 h 11"/>
                    <a:gd name="T8" fmla="*/ 29 w 34"/>
                    <a:gd name="T9" fmla="*/ 11 h 11"/>
                    <a:gd name="T10" fmla="*/ 31 w 34"/>
                    <a:gd name="T11" fmla="*/ 8 h 11"/>
                    <a:gd name="T12" fmla="*/ 34 w 34"/>
                    <a:gd name="T13" fmla="*/ 5 h 11"/>
                    <a:gd name="T14" fmla="*/ 31 w 34"/>
                    <a:gd name="T15" fmla="*/ 5 h 11"/>
                    <a:gd name="T16" fmla="*/ 26 w 34"/>
                    <a:gd name="T17" fmla="*/ 3 h 11"/>
                    <a:gd name="T18" fmla="*/ 21 w 34"/>
                    <a:gd name="T19" fmla="*/ 0 h 11"/>
                    <a:gd name="T20" fmla="*/ 16 w 34"/>
                    <a:gd name="T21" fmla="*/ 0 h 11"/>
                    <a:gd name="T22" fmla="*/ 8 w 34"/>
                    <a:gd name="T23" fmla="*/ 0 h 11"/>
                    <a:gd name="T24" fmla="*/ 3 w 34"/>
                    <a:gd name="T25" fmla="*/ 3 h 11"/>
                    <a:gd name="T26" fmla="*/ 0 w 34"/>
                    <a:gd name="T27" fmla="*/ 3 h 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4"/>
                    <a:gd name="T43" fmla="*/ 0 h 11"/>
                    <a:gd name="T44" fmla="*/ 34 w 34"/>
                    <a:gd name="T45" fmla="*/ 11 h 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4" h="11">
                      <a:moveTo>
                        <a:pt x="0" y="3"/>
                      </a:moveTo>
                      <a:lnTo>
                        <a:pt x="8" y="0"/>
                      </a:lnTo>
                      <a:lnTo>
                        <a:pt x="18" y="0"/>
                      </a:lnTo>
                      <a:lnTo>
                        <a:pt x="24" y="5"/>
                      </a:lnTo>
                      <a:lnTo>
                        <a:pt x="29" y="11"/>
                      </a:lnTo>
                      <a:lnTo>
                        <a:pt x="31" y="8"/>
                      </a:lnTo>
                      <a:lnTo>
                        <a:pt x="34" y="5"/>
                      </a:lnTo>
                      <a:lnTo>
                        <a:pt x="31" y="5"/>
                      </a:lnTo>
                      <a:lnTo>
                        <a:pt x="26" y="3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68" name="Freeform 1364"/>
                <p:cNvSpPr>
                  <a:spLocks noChangeAspect="1"/>
                </p:cNvSpPr>
                <p:nvPr/>
              </p:nvSpPr>
              <p:spPr bwMode="auto">
                <a:xfrm>
                  <a:off x="5527" y="1904"/>
                  <a:ext cx="18" cy="7"/>
                </a:xfrm>
                <a:custGeom>
                  <a:avLst/>
                  <a:gdLst>
                    <a:gd name="T0" fmla="*/ 18 w 18"/>
                    <a:gd name="T1" fmla="*/ 0 h 7"/>
                    <a:gd name="T2" fmla="*/ 18 w 18"/>
                    <a:gd name="T3" fmla="*/ 0 h 7"/>
                    <a:gd name="T4" fmla="*/ 8 w 18"/>
                    <a:gd name="T5" fmla="*/ 2 h 7"/>
                    <a:gd name="T6" fmla="*/ 0 w 18"/>
                    <a:gd name="T7" fmla="*/ 5 h 7"/>
                    <a:gd name="T8" fmla="*/ 3 w 18"/>
                    <a:gd name="T9" fmla="*/ 7 h 7"/>
                    <a:gd name="T10" fmla="*/ 8 w 18"/>
                    <a:gd name="T11" fmla="*/ 5 h 7"/>
                    <a:gd name="T12" fmla="*/ 18 w 18"/>
                    <a:gd name="T13" fmla="*/ 5 h 7"/>
                    <a:gd name="T14" fmla="*/ 18 w 18"/>
                    <a:gd name="T15" fmla="*/ 5 h 7"/>
                    <a:gd name="T16" fmla="*/ 18 w 18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7"/>
                    <a:gd name="T29" fmla="*/ 18 w 1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7">
                      <a:moveTo>
                        <a:pt x="18" y="0"/>
                      </a:moveTo>
                      <a:lnTo>
                        <a:pt x="18" y="0"/>
                      </a:lnTo>
                      <a:lnTo>
                        <a:pt x="8" y="2"/>
                      </a:lnTo>
                      <a:lnTo>
                        <a:pt x="0" y="5"/>
                      </a:lnTo>
                      <a:lnTo>
                        <a:pt x="3" y="7"/>
                      </a:lnTo>
                      <a:lnTo>
                        <a:pt x="8" y="5"/>
                      </a:lnTo>
                      <a:lnTo>
                        <a:pt x="18" y="5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69" name="Freeform 1365"/>
                <p:cNvSpPr>
                  <a:spLocks noChangeAspect="1"/>
                </p:cNvSpPr>
                <p:nvPr/>
              </p:nvSpPr>
              <p:spPr bwMode="auto">
                <a:xfrm>
                  <a:off x="5545" y="1904"/>
                  <a:ext cx="11" cy="13"/>
                </a:xfrm>
                <a:custGeom>
                  <a:avLst/>
                  <a:gdLst>
                    <a:gd name="T0" fmla="*/ 11 w 11"/>
                    <a:gd name="T1" fmla="*/ 10 h 13"/>
                    <a:gd name="T2" fmla="*/ 11 w 11"/>
                    <a:gd name="T3" fmla="*/ 10 h 13"/>
                    <a:gd name="T4" fmla="*/ 8 w 11"/>
                    <a:gd name="T5" fmla="*/ 5 h 13"/>
                    <a:gd name="T6" fmla="*/ 0 w 11"/>
                    <a:gd name="T7" fmla="*/ 0 h 13"/>
                    <a:gd name="T8" fmla="*/ 0 w 11"/>
                    <a:gd name="T9" fmla="*/ 5 h 13"/>
                    <a:gd name="T10" fmla="*/ 6 w 11"/>
                    <a:gd name="T11" fmla="*/ 7 h 13"/>
                    <a:gd name="T12" fmla="*/ 8 w 11"/>
                    <a:gd name="T13" fmla="*/ 13 h 13"/>
                    <a:gd name="T14" fmla="*/ 8 w 11"/>
                    <a:gd name="T15" fmla="*/ 13 h 13"/>
                    <a:gd name="T16" fmla="*/ 11 w 11"/>
                    <a:gd name="T17" fmla="*/ 1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3"/>
                    <a:gd name="T29" fmla="*/ 11 w 11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3">
                      <a:moveTo>
                        <a:pt x="11" y="10"/>
                      </a:moveTo>
                      <a:lnTo>
                        <a:pt x="11" y="10"/>
                      </a:lnTo>
                      <a:lnTo>
                        <a:pt x="8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6" y="7"/>
                      </a:lnTo>
                      <a:lnTo>
                        <a:pt x="8" y="13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70" name="Freeform 1366"/>
                <p:cNvSpPr>
                  <a:spLocks noChangeAspect="1"/>
                </p:cNvSpPr>
                <p:nvPr/>
              </p:nvSpPr>
              <p:spPr bwMode="auto">
                <a:xfrm>
                  <a:off x="5553" y="1909"/>
                  <a:ext cx="8" cy="8"/>
                </a:xfrm>
                <a:custGeom>
                  <a:avLst/>
                  <a:gdLst>
                    <a:gd name="T0" fmla="*/ 8 w 8"/>
                    <a:gd name="T1" fmla="*/ 0 h 8"/>
                    <a:gd name="T2" fmla="*/ 8 w 8"/>
                    <a:gd name="T3" fmla="*/ 0 h 8"/>
                    <a:gd name="T4" fmla="*/ 3 w 8"/>
                    <a:gd name="T5" fmla="*/ 5 h 8"/>
                    <a:gd name="T6" fmla="*/ 3 w 8"/>
                    <a:gd name="T7" fmla="*/ 5 h 8"/>
                    <a:gd name="T8" fmla="*/ 0 w 8"/>
                    <a:gd name="T9" fmla="*/ 8 h 8"/>
                    <a:gd name="T10" fmla="*/ 5 w 8"/>
                    <a:gd name="T11" fmla="*/ 8 h 8"/>
                    <a:gd name="T12" fmla="*/ 8 w 8"/>
                    <a:gd name="T13" fmla="*/ 5 h 8"/>
                    <a:gd name="T14" fmla="*/ 8 w 8"/>
                    <a:gd name="T15" fmla="*/ 5 h 8"/>
                    <a:gd name="T16" fmla="*/ 8 w 8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8"/>
                    <a:gd name="T29" fmla="*/ 8 w 8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8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5"/>
                      </a:lnTo>
                      <a:lnTo>
                        <a:pt x="0" y="8"/>
                      </a:lnTo>
                      <a:lnTo>
                        <a:pt x="5" y="8"/>
                      </a:lnTo>
                      <a:lnTo>
                        <a:pt x="8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71" name="Freeform 1367"/>
                <p:cNvSpPr>
                  <a:spLocks noChangeAspect="1"/>
                </p:cNvSpPr>
                <p:nvPr/>
              </p:nvSpPr>
              <p:spPr bwMode="auto">
                <a:xfrm>
                  <a:off x="5551" y="1909"/>
                  <a:ext cx="10" cy="5"/>
                </a:xfrm>
                <a:custGeom>
                  <a:avLst/>
                  <a:gdLst>
                    <a:gd name="T0" fmla="*/ 0 w 10"/>
                    <a:gd name="T1" fmla="*/ 2 h 5"/>
                    <a:gd name="T2" fmla="*/ 0 w 10"/>
                    <a:gd name="T3" fmla="*/ 2 h 5"/>
                    <a:gd name="T4" fmla="*/ 7 w 10"/>
                    <a:gd name="T5" fmla="*/ 5 h 5"/>
                    <a:gd name="T6" fmla="*/ 10 w 10"/>
                    <a:gd name="T7" fmla="*/ 0 h 5"/>
                    <a:gd name="T8" fmla="*/ 10 w 10"/>
                    <a:gd name="T9" fmla="*/ 5 h 5"/>
                    <a:gd name="T10" fmla="*/ 10 w 10"/>
                    <a:gd name="T11" fmla="*/ 0 h 5"/>
                    <a:gd name="T12" fmla="*/ 2 w 10"/>
                    <a:gd name="T13" fmla="*/ 0 h 5"/>
                    <a:gd name="T14" fmla="*/ 2 w 10"/>
                    <a:gd name="T15" fmla="*/ 0 h 5"/>
                    <a:gd name="T16" fmla="*/ 0 w 10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72" name="Freeform 1368"/>
                <p:cNvSpPr>
                  <a:spLocks noChangeAspect="1"/>
                </p:cNvSpPr>
                <p:nvPr/>
              </p:nvSpPr>
              <p:spPr bwMode="auto">
                <a:xfrm>
                  <a:off x="5543" y="1904"/>
                  <a:ext cx="10" cy="7"/>
                </a:xfrm>
                <a:custGeom>
                  <a:avLst/>
                  <a:gdLst>
                    <a:gd name="T0" fmla="*/ 0 w 10"/>
                    <a:gd name="T1" fmla="*/ 2 h 7"/>
                    <a:gd name="T2" fmla="*/ 0 w 10"/>
                    <a:gd name="T3" fmla="*/ 2 h 7"/>
                    <a:gd name="T4" fmla="*/ 5 w 10"/>
                    <a:gd name="T5" fmla="*/ 2 h 7"/>
                    <a:gd name="T6" fmla="*/ 8 w 10"/>
                    <a:gd name="T7" fmla="*/ 7 h 7"/>
                    <a:gd name="T8" fmla="*/ 10 w 10"/>
                    <a:gd name="T9" fmla="*/ 5 h 7"/>
                    <a:gd name="T10" fmla="*/ 5 w 10"/>
                    <a:gd name="T11" fmla="*/ 0 h 7"/>
                    <a:gd name="T12" fmla="*/ 0 w 10"/>
                    <a:gd name="T13" fmla="*/ 0 h 7"/>
                    <a:gd name="T14" fmla="*/ 0 w 10"/>
                    <a:gd name="T15" fmla="*/ 0 h 7"/>
                    <a:gd name="T16" fmla="*/ 0 w 10"/>
                    <a:gd name="T17" fmla="*/ 2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7"/>
                    <a:gd name="T29" fmla="*/ 10 w 10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7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5" y="2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73" name="Freeform 1369"/>
                <p:cNvSpPr>
                  <a:spLocks noChangeAspect="1"/>
                </p:cNvSpPr>
                <p:nvPr/>
              </p:nvSpPr>
              <p:spPr bwMode="auto">
                <a:xfrm>
                  <a:off x="5530" y="1904"/>
                  <a:ext cx="13" cy="7"/>
                </a:xfrm>
                <a:custGeom>
                  <a:avLst/>
                  <a:gdLst>
                    <a:gd name="T0" fmla="*/ 0 w 13"/>
                    <a:gd name="T1" fmla="*/ 7 h 7"/>
                    <a:gd name="T2" fmla="*/ 0 w 13"/>
                    <a:gd name="T3" fmla="*/ 7 h 7"/>
                    <a:gd name="T4" fmla="*/ 5 w 13"/>
                    <a:gd name="T5" fmla="*/ 5 h 7"/>
                    <a:gd name="T6" fmla="*/ 13 w 13"/>
                    <a:gd name="T7" fmla="*/ 2 h 7"/>
                    <a:gd name="T8" fmla="*/ 13 w 13"/>
                    <a:gd name="T9" fmla="*/ 0 h 7"/>
                    <a:gd name="T10" fmla="*/ 5 w 13"/>
                    <a:gd name="T11" fmla="*/ 2 h 7"/>
                    <a:gd name="T12" fmla="*/ 0 w 13"/>
                    <a:gd name="T13" fmla="*/ 2 h 7"/>
                    <a:gd name="T14" fmla="*/ 0 w 13"/>
                    <a:gd name="T15" fmla="*/ 2 h 7"/>
                    <a:gd name="T16" fmla="*/ 0 w 13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7"/>
                    <a:gd name="T29" fmla="*/ 13 w 13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5" y="5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74" name="Freeform 1370"/>
                <p:cNvSpPr>
                  <a:spLocks noChangeAspect="1"/>
                </p:cNvSpPr>
                <p:nvPr/>
              </p:nvSpPr>
              <p:spPr bwMode="auto">
                <a:xfrm>
                  <a:off x="5527" y="1906"/>
                  <a:ext cx="3" cy="5"/>
                </a:xfrm>
                <a:custGeom>
                  <a:avLst/>
                  <a:gdLst>
                    <a:gd name="T0" fmla="*/ 0 w 3"/>
                    <a:gd name="T1" fmla="*/ 3 h 5"/>
                    <a:gd name="T2" fmla="*/ 0 w 3"/>
                    <a:gd name="T3" fmla="*/ 5 h 5"/>
                    <a:gd name="T4" fmla="*/ 3 w 3"/>
                    <a:gd name="T5" fmla="*/ 5 h 5"/>
                    <a:gd name="T6" fmla="*/ 3 w 3"/>
                    <a:gd name="T7" fmla="*/ 0 h 5"/>
                    <a:gd name="T8" fmla="*/ 0 w 3"/>
                    <a:gd name="T9" fmla="*/ 3 h 5"/>
                    <a:gd name="T10" fmla="*/ 0 w 3"/>
                    <a:gd name="T11" fmla="*/ 3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5"/>
                    <a:gd name="T20" fmla="*/ 3 w 3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5">
                      <a:moveTo>
                        <a:pt x="0" y="3"/>
                      </a:move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75" name="Freeform 1371"/>
                <p:cNvSpPr>
                  <a:spLocks noChangeAspect="1"/>
                </p:cNvSpPr>
                <p:nvPr/>
              </p:nvSpPr>
              <p:spPr bwMode="auto">
                <a:xfrm>
                  <a:off x="5561" y="1917"/>
                  <a:ext cx="24" cy="13"/>
                </a:xfrm>
                <a:custGeom>
                  <a:avLst/>
                  <a:gdLst>
                    <a:gd name="T0" fmla="*/ 0 w 24"/>
                    <a:gd name="T1" fmla="*/ 0 h 13"/>
                    <a:gd name="T2" fmla="*/ 0 w 24"/>
                    <a:gd name="T3" fmla="*/ 2 h 13"/>
                    <a:gd name="T4" fmla="*/ 5 w 24"/>
                    <a:gd name="T5" fmla="*/ 5 h 13"/>
                    <a:gd name="T6" fmla="*/ 16 w 24"/>
                    <a:gd name="T7" fmla="*/ 10 h 13"/>
                    <a:gd name="T8" fmla="*/ 24 w 24"/>
                    <a:gd name="T9" fmla="*/ 13 h 13"/>
                    <a:gd name="T10" fmla="*/ 13 w 24"/>
                    <a:gd name="T11" fmla="*/ 7 h 13"/>
                    <a:gd name="T12" fmla="*/ 0 w 24"/>
                    <a:gd name="T13" fmla="*/ 0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"/>
                    <a:gd name="T22" fmla="*/ 0 h 13"/>
                    <a:gd name="T23" fmla="*/ 24 w 24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" h="1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16" y="10"/>
                      </a:lnTo>
                      <a:lnTo>
                        <a:pt x="24" y="13"/>
                      </a:lnTo>
                      <a:lnTo>
                        <a:pt x="13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76" name="Freeform 1372"/>
                <p:cNvSpPr>
                  <a:spLocks noChangeAspect="1"/>
                </p:cNvSpPr>
                <p:nvPr/>
              </p:nvSpPr>
              <p:spPr bwMode="auto">
                <a:xfrm>
                  <a:off x="5558" y="1917"/>
                  <a:ext cx="8" cy="7"/>
                </a:xfrm>
                <a:custGeom>
                  <a:avLst/>
                  <a:gdLst>
                    <a:gd name="T0" fmla="*/ 8 w 8"/>
                    <a:gd name="T1" fmla="*/ 5 h 7"/>
                    <a:gd name="T2" fmla="*/ 8 w 8"/>
                    <a:gd name="T3" fmla="*/ 5 h 7"/>
                    <a:gd name="T4" fmla="*/ 6 w 8"/>
                    <a:gd name="T5" fmla="*/ 2 h 7"/>
                    <a:gd name="T6" fmla="*/ 6 w 8"/>
                    <a:gd name="T7" fmla="*/ 0 h 7"/>
                    <a:gd name="T8" fmla="*/ 0 w 8"/>
                    <a:gd name="T9" fmla="*/ 0 h 7"/>
                    <a:gd name="T10" fmla="*/ 3 w 8"/>
                    <a:gd name="T11" fmla="*/ 5 h 7"/>
                    <a:gd name="T12" fmla="*/ 6 w 8"/>
                    <a:gd name="T13" fmla="*/ 7 h 7"/>
                    <a:gd name="T14" fmla="*/ 6 w 8"/>
                    <a:gd name="T15" fmla="*/ 7 h 7"/>
                    <a:gd name="T16" fmla="*/ 8 w 8"/>
                    <a:gd name="T17" fmla="*/ 5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7"/>
                    <a:gd name="T29" fmla="*/ 8 w 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7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6" y="7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77" name="Freeform 1373"/>
                <p:cNvSpPr>
                  <a:spLocks noChangeAspect="1"/>
                </p:cNvSpPr>
                <p:nvPr/>
              </p:nvSpPr>
              <p:spPr bwMode="auto">
                <a:xfrm>
                  <a:off x="5564" y="1922"/>
                  <a:ext cx="21" cy="10"/>
                </a:xfrm>
                <a:custGeom>
                  <a:avLst/>
                  <a:gdLst>
                    <a:gd name="T0" fmla="*/ 21 w 21"/>
                    <a:gd name="T1" fmla="*/ 5 h 10"/>
                    <a:gd name="T2" fmla="*/ 21 w 21"/>
                    <a:gd name="T3" fmla="*/ 5 h 10"/>
                    <a:gd name="T4" fmla="*/ 13 w 21"/>
                    <a:gd name="T5" fmla="*/ 2 h 10"/>
                    <a:gd name="T6" fmla="*/ 2 w 21"/>
                    <a:gd name="T7" fmla="*/ 0 h 10"/>
                    <a:gd name="T8" fmla="*/ 0 w 21"/>
                    <a:gd name="T9" fmla="*/ 2 h 10"/>
                    <a:gd name="T10" fmla="*/ 10 w 21"/>
                    <a:gd name="T11" fmla="*/ 8 h 10"/>
                    <a:gd name="T12" fmla="*/ 21 w 21"/>
                    <a:gd name="T13" fmla="*/ 10 h 10"/>
                    <a:gd name="T14" fmla="*/ 21 w 21"/>
                    <a:gd name="T15" fmla="*/ 10 h 10"/>
                    <a:gd name="T16" fmla="*/ 21 w 21"/>
                    <a:gd name="T17" fmla="*/ 5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"/>
                    <a:gd name="T28" fmla="*/ 0 h 10"/>
                    <a:gd name="T29" fmla="*/ 21 w 21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" h="10">
                      <a:moveTo>
                        <a:pt x="21" y="5"/>
                      </a:moveTo>
                      <a:lnTo>
                        <a:pt x="21" y="5"/>
                      </a:lnTo>
                      <a:lnTo>
                        <a:pt x="13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10" y="8"/>
                      </a:lnTo>
                      <a:lnTo>
                        <a:pt x="21" y="10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78" name="Freeform 1374"/>
                <p:cNvSpPr>
                  <a:spLocks noChangeAspect="1"/>
                </p:cNvSpPr>
                <p:nvPr/>
              </p:nvSpPr>
              <p:spPr bwMode="auto">
                <a:xfrm>
                  <a:off x="5558" y="1917"/>
                  <a:ext cx="27" cy="15"/>
                </a:xfrm>
                <a:custGeom>
                  <a:avLst/>
                  <a:gdLst>
                    <a:gd name="T0" fmla="*/ 6 w 27"/>
                    <a:gd name="T1" fmla="*/ 0 h 15"/>
                    <a:gd name="T2" fmla="*/ 0 w 27"/>
                    <a:gd name="T3" fmla="*/ 0 h 15"/>
                    <a:gd name="T4" fmla="*/ 16 w 27"/>
                    <a:gd name="T5" fmla="*/ 10 h 15"/>
                    <a:gd name="T6" fmla="*/ 27 w 27"/>
                    <a:gd name="T7" fmla="*/ 10 h 15"/>
                    <a:gd name="T8" fmla="*/ 27 w 27"/>
                    <a:gd name="T9" fmla="*/ 15 h 15"/>
                    <a:gd name="T10" fmla="*/ 19 w 27"/>
                    <a:gd name="T11" fmla="*/ 7 h 15"/>
                    <a:gd name="T12" fmla="*/ 6 w 27"/>
                    <a:gd name="T13" fmla="*/ 0 h 15"/>
                    <a:gd name="T14" fmla="*/ 0 w 27"/>
                    <a:gd name="T15" fmla="*/ 0 h 15"/>
                    <a:gd name="T16" fmla="*/ 6 w 27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"/>
                    <a:gd name="T28" fmla="*/ 0 h 15"/>
                    <a:gd name="T29" fmla="*/ 27 w 27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" h="15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16" y="10"/>
                      </a:lnTo>
                      <a:lnTo>
                        <a:pt x="27" y="10"/>
                      </a:lnTo>
                      <a:lnTo>
                        <a:pt x="27" y="15"/>
                      </a:lnTo>
                      <a:lnTo>
                        <a:pt x="19" y="7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79" name="Freeform 1375"/>
                <p:cNvSpPr>
                  <a:spLocks noChangeAspect="1"/>
                </p:cNvSpPr>
                <p:nvPr/>
              </p:nvSpPr>
              <p:spPr bwMode="auto">
                <a:xfrm>
                  <a:off x="5548" y="1888"/>
                  <a:ext cx="8" cy="16"/>
                </a:xfrm>
                <a:custGeom>
                  <a:avLst/>
                  <a:gdLst>
                    <a:gd name="T0" fmla="*/ 8 w 8"/>
                    <a:gd name="T1" fmla="*/ 16 h 16"/>
                    <a:gd name="T2" fmla="*/ 8 w 8"/>
                    <a:gd name="T3" fmla="*/ 10 h 16"/>
                    <a:gd name="T4" fmla="*/ 5 w 8"/>
                    <a:gd name="T5" fmla="*/ 5 h 16"/>
                    <a:gd name="T6" fmla="*/ 0 w 8"/>
                    <a:gd name="T7" fmla="*/ 0 h 16"/>
                    <a:gd name="T8" fmla="*/ 0 w 8"/>
                    <a:gd name="T9" fmla="*/ 0 h 16"/>
                    <a:gd name="T10" fmla="*/ 3 w 8"/>
                    <a:gd name="T11" fmla="*/ 5 h 16"/>
                    <a:gd name="T12" fmla="*/ 8 w 8"/>
                    <a:gd name="T13" fmla="*/ 16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16"/>
                    <a:gd name="T23" fmla="*/ 8 w 8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16">
                      <a:moveTo>
                        <a:pt x="8" y="16"/>
                      </a:moveTo>
                      <a:lnTo>
                        <a:pt x="8" y="10"/>
                      </a:lnTo>
                      <a:lnTo>
                        <a:pt x="5" y="5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80" name="Freeform 1376"/>
                <p:cNvSpPr>
                  <a:spLocks noChangeAspect="1"/>
                </p:cNvSpPr>
                <p:nvPr/>
              </p:nvSpPr>
              <p:spPr bwMode="auto">
                <a:xfrm>
                  <a:off x="5553" y="1891"/>
                  <a:ext cx="5" cy="13"/>
                </a:xfrm>
                <a:custGeom>
                  <a:avLst/>
                  <a:gdLst>
                    <a:gd name="T0" fmla="*/ 0 w 5"/>
                    <a:gd name="T1" fmla="*/ 2 h 13"/>
                    <a:gd name="T2" fmla="*/ 0 w 5"/>
                    <a:gd name="T3" fmla="*/ 2 h 13"/>
                    <a:gd name="T4" fmla="*/ 3 w 5"/>
                    <a:gd name="T5" fmla="*/ 7 h 13"/>
                    <a:gd name="T6" fmla="*/ 3 w 5"/>
                    <a:gd name="T7" fmla="*/ 13 h 13"/>
                    <a:gd name="T8" fmla="*/ 5 w 5"/>
                    <a:gd name="T9" fmla="*/ 13 h 13"/>
                    <a:gd name="T10" fmla="*/ 5 w 5"/>
                    <a:gd name="T11" fmla="*/ 7 h 13"/>
                    <a:gd name="T12" fmla="*/ 3 w 5"/>
                    <a:gd name="T13" fmla="*/ 0 h 13"/>
                    <a:gd name="T14" fmla="*/ 3 w 5"/>
                    <a:gd name="T15" fmla="*/ 0 h 13"/>
                    <a:gd name="T16" fmla="*/ 0 w 5"/>
                    <a:gd name="T17" fmla="*/ 2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3"/>
                    <a:gd name="T29" fmla="*/ 5 w 5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3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3" y="7"/>
                      </a:lnTo>
                      <a:lnTo>
                        <a:pt x="3" y="13"/>
                      </a:lnTo>
                      <a:lnTo>
                        <a:pt x="5" y="13"/>
                      </a:lnTo>
                      <a:lnTo>
                        <a:pt x="5" y="7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81" name="Freeform 1377"/>
                <p:cNvSpPr>
                  <a:spLocks noChangeAspect="1"/>
                </p:cNvSpPr>
                <p:nvPr/>
              </p:nvSpPr>
              <p:spPr bwMode="auto">
                <a:xfrm>
                  <a:off x="5545" y="1885"/>
                  <a:ext cx="11" cy="8"/>
                </a:xfrm>
                <a:custGeom>
                  <a:avLst/>
                  <a:gdLst>
                    <a:gd name="T0" fmla="*/ 3 w 11"/>
                    <a:gd name="T1" fmla="*/ 0 h 8"/>
                    <a:gd name="T2" fmla="*/ 0 w 11"/>
                    <a:gd name="T3" fmla="*/ 6 h 8"/>
                    <a:gd name="T4" fmla="*/ 3 w 11"/>
                    <a:gd name="T5" fmla="*/ 6 h 8"/>
                    <a:gd name="T6" fmla="*/ 8 w 11"/>
                    <a:gd name="T7" fmla="*/ 8 h 8"/>
                    <a:gd name="T8" fmla="*/ 11 w 11"/>
                    <a:gd name="T9" fmla="*/ 6 h 8"/>
                    <a:gd name="T10" fmla="*/ 6 w 11"/>
                    <a:gd name="T11" fmla="*/ 3 h 8"/>
                    <a:gd name="T12" fmla="*/ 3 w 11"/>
                    <a:gd name="T13" fmla="*/ 0 h 8"/>
                    <a:gd name="T14" fmla="*/ 0 w 11"/>
                    <a:gd name="T15" fmla="*/ 3 h 8"/>
                    <a:gd name="T16" fmla="*/ 3 w 11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8"/>
                    <a:gd name="T29" fmla="*/ 11 w 11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8">
                      <a:moveTo>
                        <a:pt x="3" y="0"/>
                      </a:move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8" y="8"/>
                      </a:lnTo>
                      <a:lnTo>
                        <a:pt x="11" y="6"/>
                      </a:ln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82" name="Freeform 1378"/>
                <p:cNvSpPr>
                  <a:spLocks noChangeAspect="1"/>
                </p:cNvSpPr>
                <p:nvPr/>
              </p:nvSpPr>
              <p:spPr bwMode="auto">
                <a:xfrm>
                  <a:off x="5545" y="1885"/>
                  <a:ext cx="13" cy="19"/>
                </a:xfrm>
                <a:custGeom>
                  <a:avLst/>
                  <a:gdLst>
                    <a:gd name="T0" fmla="*/ 11 w 13"/>
                    <a:gd name="T1" fmla="*/ 19 h 19"/>
                    <a:gd name="T2" fmla="*/ 13 w 13"/>
                    <a:gd name="T3" fmla="*/ 19 h 19"/>
                    <a:gd name="T4" fmla="*/ 8 w 13"/>
                    <a:gd name="T5" fmla="*/ 6 h 19"/>
                    <a:gd name="T6" fmla="*/ 3 w 13"/>
                    <a:gd name="T7" fmla="*/ 0 h 19"/>
                    <a:gd name="T8" fmla="*/ 0 w 13"/>
                    <a:gd name="T9" fmla="*/ 3 h 19"/>
                    <a:gd name="T10" fmla="*/ 6 w 13"/>
                    <a:gd name="T11" fmla="*/ 8 h 19"/>
                    <a:gd name="T12" fmla="*/ 11 w 13"/>
                    <a:gd name="T13" fmla="*/ 19 h 19"/>
                    <a:gd name="T14" fmla="*/ 13 w 13"/>
                    <a:gd name="T15" fmla="*/ 19 h 19"/>
                    <a:gd name="T16" fmla="*/ 11 w 13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9"/>
                    <a:gd name="T29" fmla="*/ 13 w 13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9">
                      <a:moveTo>
                        <a:pt x="11" y="19"/>
                      </a:moveTo>
                      <a:lnTo>
                        <a:pt x="13" y="19"/>
                      </a:lnTo>
                      <a:lnTo>
                        <a:pt x="8" y="6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6" y="8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1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83" name="Freeform 1379"/>
                <p:cNvSpPr>
                  <a:spLocks noChangeAspect="1"/>
                </p:cNvSpPr>
                <p:nvPr/>
              </p:nvSpPr>
              <p:spPr bwMode="auto">
                <a:xfrm>
                  <a:off x="5556" y="1864"/>
                  <a:ext cx="10" cy="21"/>
                </a:xfrm>
                <a:custGeom>
                  <a:avLst/>
                  <a:gdLst>
                    <a:gd name="T0" fmla="*/ 0 w 10"/>
                    <a:gd name="T1" fmla="*/ 21 h 21"/>
                    <a:gd name="T2" fmla="*/ 0 w 10"/>
                    <a:gd name="T3" fmla="*/ 21 h 21"/>
                    <a:gd name="T4" fmla="*/ 5 w 10"/>
                    <a:gd name="T5" fmla="*/ 19 h 21"/>
                    <a:gd name="T6" fmla="*/ 8 w 10"/>
                    <a:gd name="T7" fmla="*/ 19 h 21"/>
                    <a:gd name="T8" fmla="*/ 10 w 10"/>
                    <a:gd name="T9" fmla="*/ 13 h 21"/>
                    <a:gd name="T10" fmla="*/ 10 w 10"/>
                    <a:gd name="T11" fmla="*/ 11 h 21"/>
                    <a:gd name="T12" fmla="*/ 10 w 10"/>
                    <a:gd name="T13" fmla="*/ 6 h 21"/>
                    <a:gd name="T14" fmla="*/ 5 w 10"/>
                    <a:gd name="T15" fmla="*/ 3 h 21"/>
                    <a:gd name="T16" fmla="*/ 2 w 10"/>
                    <a:gd name="T17" fmla="*/ 0 h 21"/>
                    <a:gd name="T18" fmla="*/ 2 w 10"/>
                    <a:gd name="T19" fmla="*/ 3 h 21"/>
                    <a:gd name="T20" fmla="*/ 2 w 10"/>
                    <a:gd name="T21" fmla="*/ 16 h 21"/>
                    <a:gd name="T22" fmla="*/ 0 w 10"/>
                    <a:gd name="T23" fmla="*/ 21 h 21"/>
                    <a:gd name="T24" fmla="*/ 0 w 10"/>
                    <a:gd name="T25" fmla="*/ 21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21"/>
                    <a:gd name="T41" fmla="*/ 10 w 10"/>
                    <a:gd name="T42" fmla="*/ 21 h 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21">
                      <a:moveTo>
                        <a:pt x="0" y="21"/>
                      </a:moveTo>
                      <a:lnTo>
                        <a:pt x="0" y="21"/>
                      </a:lnTo>
                      <a:lnTo>
                        <a:pt x="5" y="19"/>
                      </a:lnTo>
                      <a:lnTo>
                        <a:pt x="8" y="19"/>
                      </a:lnTo>
                      <a:lnTo>
                        <a:pt x="10" y="13"/>
                      </a:lnTo>
                      <a:lnTo>
                        <a:pt x="10" y="11"/>
                      </a:lnTo>
                      <a:lnTo>
                        <a:pt x="10" y="6"/>
                      </a:lnTo>
                      <a:lnTo>
                        <a:pt x="5" y="3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2" y="16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84" name="Freeform 1380"/>
                <p:cNvSpPr>
                  <a:spLocks noChangeAspect="1"/>
                </p:cNvSpPr>
                <p:nvPr/>
              </p:nvSpPr>
              <p:spPr bwMode="auto">
                <a:xfrm>
                  <a:off x="5553" y="1880"/>
                  <a:ext cx="8" cy="5"/>
                </a:xfrm>
                <a:custGeom>
                  <a:avLst/>
                  <a:gdLst>
                    <a:gd name="T0" fmla="*/ 8 w 8"/>
                    <a:gd name="T1" fmla="*/ 0 h 5"/>
                    <a:gd name="T2" fmla="*/ 8 w 8"/>
                    <a:gd name="T3" fmla="*/ 0 h 5"/>
                    <a:gd name="T4" fmla="*/ 3 w 8"/>
                    <a:gd name="T5" fmla="*/ 3 h 5"/>
                    <a:gd name="T6" fmla="*/ 0 w 8"/>
                    <a:gd name="T7" fmla="*/ 5 h 5"/>
                    <a:gd name="T8" fmla="*/ 5 w 8"/>
                    <a:gd name="T9" fmla="*/ 5 h 5"/>
                    <a:gd name="T10" fmla="*/ 5 w 8"/>
                    <a:gd name="T11" fmla="*/ 5 h 5"/>
                    <a:gd name="T12" fmla="*/ 8 w 8"/>
                    <a:gd name="T13" fmla="*/ 5 h 5"/>
                    <a:gd name="T14" fmla="*/ 8 w 8"/>
                    <a:gd name="T15" fmla="*/ 5 h 5"/>
                    <a:gd name="T16" fmla="*/ 8 w 8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8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85" name="Freeform 1381"/>
                <p:cNvSpPr>
                  <a:spLocks noChangeAspect="1"/>
                </p:cNvSpPr>
                <p:nvPr/>
              </p:nvSpPr>
              <p:spPr bwMode="auto">
                <a:xfrm>
                  <a:off x="5561" y="1870"/>
                  <a:ext cx="8" cy="15"/>
                </a:xfrm>
                <a:custGeom>
                  <a:avLst/>
                  <a:gdLst>
                    <a:gd name="T0" fmla="*/ 3 w 8"/>
                    <a:gd name="T1" fmla="*/ 2 h 15"/>
                    <a:gd name="T2" fmla="*/ 3 w 8"/>
                    <a:gd name="T3" fmla="*/ 2 h 15"/>
                    <a:gd name="T4" fmla="*/ 3 w 8"/>
                    <a:gd name="T5" fmla="*/ 5 h 15"/>
                    <a:gd name="T6" fmla="*/ 3 w 8"/>
                    <a:gd name="T7" fmla="*/ 7 h 15"/>
                    <a:gd name="T8" fmla="*/ 0 w 8"/>
                    <a:gd name="T9" fmla="*/ 10 h 15"/>
                    <a:gd name="T10" fmla="*/ 0 w 8"/>
                    <a:gd name="T11" fmla="*/ 10 h 15"/>
                    <a:gd name="T12" fmla="*/ 0 w 8"/>
                    <a:gd name="T13" fmla="*/ 15 h 15"/>
                    <a:gd name="T14" fmla="*/ 5 w 8"/>
                    <a:gd name="T15" fmla="*/ 13 h 15"/>
                    <a:gd name="T16" fmla="*/ 5 w 8"/>
                    <a:gd name="T17" fmla="*/ 7 h 15"/>
                    <a:gd name="T18" fmla="*/ 8 w 8"/>
                    <a:gd name="T19" fmla="*/ 5 h 15"/>
                    <a:gd name="T20" fmla="*/ 5 w 8"/>
                    <a:gd name="T21" fmla="*/ 0 h 15"/>
                    <a:gd name="T22" fmla="*/ 5 w 8"/>
                    <a:gd name="T23" fmla="*/ 0 h 15"/>
                    <a:gd name="T24" fmla="*/ 3 w 8"/>
                    <a:gd name="T25" fmla="*/ 2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"/>
                    <a:gd name="T40" fmla="*/ 0 h 15"/>
                    <a:gd name="T41" fmla="*/ 8 w 8"/>
                    <a:gd name="T42" fmla="*/ 15 h 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" h="15">
                      <a:moveTo>
                        <a:pt x="3" y="2"/>
                      </a:moveTo>
                      <a:lnTo>
                        <a:pt x="3" y="2"/>
                      </a:lnTo>
                      <a:lnTo>
                        <a:pt x="3" y="5"/>
                      </a:lnTo>
                      <a:lnTo>
                        <a:pt x="3" y="7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5" y="13"/>
                      </a:lnTo>
                      <a:lnTo>
                        <a:pt x="5" y="7"/>
                      </a:lnTo>
                      <a:lnTo>
                        <a:pt x="8" y="5"/>
                      </a:lnTo>
                      <a:lnTo>
                        <a:pt x="5" y="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86" name="Freeform 1382"/>
                <p:cNvSpPr>
                  <a:spLocks noChangeAspect="1"/>
                </p:cNvSpPr>
                <p:nvPr/>
              </p:nvSpPr>
              <p:spPr bwMode="auto">
                <a:xfrm>
                  <a:off x="5556" y="1862"/>
                  <a:ext cx="10" cy="10"/>
                </a:xfrm>
                <a:custGeom>
                  <a:avLst/>
                  <a:gdLst>
                    <a:gd name="T0" fmla="*/ 0 w 10"/>
                    <a:gd name="T1" fmla="*/ 2 h 10"/>
                    <a:gd name="T2" fmla="*/ 0 w 10"/>
                    <a:gd name="T3" fmla="*/ 2 h 10"/>
                    <a:gd name="T4" fmla="*/ 5 w 10"/>
                    <a:gd name="T5" fmla="*/ 5 h 10"/>
                    <a:gd name="T6" fmla="*/ 8 w 10"/>
                    <a:gd name="T7" fmla="*/ 10 h 10"/>
                    <a:gd name="T8" fmla="*/ 10 w 10"/>
                    <a:gd name="T9" fmla="*/ 8 h 10"/>
                    <a:gd name="T10" fmla="*/ 8 w 10"/>
                    <a:gd name="T11" fmla="*/ 2 h 10"/>
                    <a:gd name="T12" fmla="*/ 2 w 10"/>
                    <a:gd name="T13" fmla="*/ 0 h 10"/>
                    <a:gd name="T14" fmla="*/ 2 w 10"/>
                    <a:gd name="T15" fmla="*/ 0 h 10"/>
                    <a:gd name="T16" fmla="*/ 0 w 10"/>
                    <a:gd name="T17" fmla="*/ 2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10"/>
                    <a:gd name="T29" fmla="*/ 10 w 10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1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8" y="10"/>
                      </a:lnTo>
                      <a:lnTo>
                        <a:pt x="10" y="8"/>
                      </a:lnTo>
                      <a:lnTo>
                        <a:pt x="8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87" name="Freeform 1383"/>
                <p:cNvSpPr>
                  <a:spLocks noChangeAspect="1"/>
                </p:cNvSpPr>
                <p:nvPr/>
              </p:nvSpPr>
              <p:spPr bwMode="auto">
                <a:xfrm>
                  <a:off x="5556" y="1862"/>
                  <a:ext cx="5" cy="18"/>
                </a:xfrm>
                <a:custGeom>
                  <a:avLst/>
                  <a:gdLst>
                    <a:gd name="T0" fmla="*/ 5 w 5"/>
                    <a:gd name="T1" fmla="*/ 18 h 18"/>
                    <a:gd name="T2" fmla="*/ 5 w 5"/>
                    <a:gd name="T3" fmla="*/ 18 h 18"/>
                    <a:gd name="T4" fmla="*/ 5 w 5"/>
                    <a:gd name="T5" fmla="*/ 5 h 18"/>
                    <a:gd name="T6" fmla="*/ 0 w 5"/>
                    <a:gd name="T7" fmla="*/ 2 h 18"/>
                    <a:gd name="T8" fmla="*/ 2 w 5"/>
                    <a:gd name="T9" fmla="*/ 0 h 18"/>
                    <a:gd name="T10" fmla="*/ 2 w 5"/>
                    <a:gd name="T11" fmla="*/ 5 h 18"/>
                    <a:gd name="T12" fmla="*/ 2 w 5"/>
                    <a:gd name="T13" fmla="*/ 15 h 18"/>
                    <a:gd name="T14" fmla="*/ 2 w 5"/>
                    <a:gd name="T15" fmla="*/ 15 h 18"/>
                    <a:gd name="T16" fmla="*/ 5 w 5"/>
                    <a:gd name="T17" fmla="*/ 18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8"/>
                    <a:gd name="T29" fmla="*/ 5 w 5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8">
                      <a:moveTo>
                        <a:pt x="5" y="18"/>
                      </a:moveTo>
                      <a:lnTo>
                        <a:pt x="5" y="18"/>
                      </a:lnTo>
                      <a:lnTo>
                        <a:pt x="5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5"/>
                      </a:lnTo>
                      <a:lnTo>
                        <a:pt x="2" y="15"/>
                      </a:lnTo>
                      <a:lnTo>
                        <a:pt x="5" y="1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88" name="Freeform 1384"/>
                <p:cNvSpPr>
                  <a:spLocks noChangeAspect="1"/>
                </p:cNvSpPr>
                <p:nvPr/>
              </p:nvSpPr>
              <p:spPr bwMode="auto">
                <a:xfrm>
                  <a:off x="5553" y="1877"/>
                  <a:ext cx="8" cy="11"/>
                </a:xfrm>
                <a:custGeom>
                  <a:avLst/>
                  <a:gdLst>
                    <a:gd name="T0" fmla="*/ 0 w 8"/>
                    <a:gd name="T1" fmla="*/ 8 h 11"/>
                    <a:gd name="T2" fmla="*/ 3 w 8"/>
                    <a:gd name="T3" fmla="*/ 8 h 11"/>
                    <a:gd name="T4" fmla="*/ 5 w 8"/>
                    <a:gd name="T5" fmla="*/ 11 h 11"/>
                    <a:gd name="T6" fmla="*/ 8 w 8"/>
                    <a:gd name="T7" fmla="*/ 3 h 11"/>
                    <a:gd name="T8" fmla="*/ 5 w 8"/>
                    <a:gd name="T9" fmla="*/ 0 h 11"/>
                    <a:gd name="T10" fmla="*/ 0 w 8"/>
                    <a:gd name="T11" fmla="*/ 8 h 11"/>
                    <a:gd name="T12" fmla="*/ 5 w 8"/>
                    <a:gd name="T13" fmla="*/ 11 h 11"/>
                    <a:gd name="T14" fmla="*/ 5 w 8"/>
                    <a:gd name="T15" fmla="*/ 8 h 11"/>
                    <a:gd name="T16" fmla="*/ 5 w 8"/>
                    <a:gd name="T17" fmla="*/ 11 h 11"/>
                    <a:gd name="T18" fmla="*/ 5 w 8"/>
                    <a:gd name="T19" fmla="*/ 11 h 11"/>
                    <a:gd name="T20" fmla="*/ 5 w 8"/>
                    <a:gd name="T21" fmla="*/ 8 h 11"/>
                    <a:gd name="T22" fmla="*/ 0 w 8"/>
                    <a:gd name="T23" fmla="*/ 8 h 1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11"/>
                    <a:gd name="T38" fmla="*/ 8 w 8"/>
                    <a:gd name="T39" fmla="*/ 11 h 1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11">
                      <a:moveTo>
                        <a:pt x="0" y="8"/>
                      </a:moveTo>
                      <a:lnTo>
                        <a:pt x="3" y="8"/>
                      </a:lnTo>
                      <a:lnTo>
                        <a:pt x="5" y="11"/>
                      </a:lnTo>
                      <a:lnTo>
                        <a:pt x="8" y="3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5" y="11"/>
                      </a:lnTo>
                      <a:lnTo>
                        <a:pt x="5" y="8"/>
                      </a:lnTo>
                      <a:lnTo>
                        <a:pt x="5" y="11"/>
                      </a:lnTo>
                      <a:lnTo>
                        <a:pt x="5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89" name="Freeform 1385"/>
                <p:cNvSpPr>
                  <a:spLocks noChangeAspect="1"/>
                </p:cNvSpPr>
                <p:nvPr/>
              </p:nvSpPr>
              <p:spPr bwMode="auto">
                <a:xfrm>
                  <a:off x="5459" y="1943"/>
                  <a:ext cx="16" cy="13"/>
                </a:xfrm>
                <a:custGeom>
                  <a:avLst/>
                  <a:gdLst>
                    <a:gd name="T0" fmla="*/ 11 w 16"/>
                    <a:gd name="T1" fmla="*/ 0 h 13"/>
                    <a:gd name="T2" fmla="*/ 13 w 16"/>
                    <a:gd name="T3" fmla="*/ 0 h 13"/>
                    <a:gd name="T4" fmla="*/ 16 w 16"/>
                    <a:gd name="T5" fmla="*/ 2 h 13"/>
                    <a:gd name="T6" fmla="*/ 3 w 16"/>
                    <a:gd name="T7" fmla="*/ 10 h 13"/>
                    <a:gd name="T8" fmla="*/ 0 w 16"/>
                    <a:gd name="T9" fmla="*/ 13 h 13"/>
                    <a:gd name="T10" fmla="*/ 3 w 16"/>
                    <a:gd name="T11" fmla="*/ 8 h 13"/>
                    <a:gd name="T12" fmla="*/ 11 w 16"/>
                    <a:gd name="T13" fmla="*/ 0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13"/>
                    <a:gd name="T23" fmla="*/ 16 w 16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13">
                      <a:moveTo>
                        <a:pt x="11" y="0"/>
                      </a:moveTo>
                      <a:lnTo>
                        <a:pt x="13" y="0"/>
                      </a:lnTo>
                      <a:lnTo>
                        <a:pt x="16" y="2"/>
                      </a:lnTo>
                      <a:lnTo>
                        <a:pt x="3" y="10"/>
                      </a:lnTo>
                      <a:lnTo>
                        <a:pt x="0" y="13"/>
                      </a:lnTo>
                      <a:lnTo>
                        <a:pt x="3" y="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90" name="Freeform 1386"/>
                <p:cNvSpPr>
                  <a:spLocks noChangeAspect="1"/>
                </p:cNvSpPr>
                <p:nvPr/>
              </p:nvSpPr>
              <p:spPr bwMode="auto">
                <a:xfrm>
                  <a:off x="5470" y="1940"/>
                  <a:ext cx="5" cy="8"/>
                </a:xfrm>
                <a:custGeom>
                  <a:avLst/>
                  <a:gdLst>
                    <a:gd name="T0" fmla="*/ 2 w 5"/>
                    <a:gd name="T1" fmla="*/ 8 h 8"/>
                    <a:gd name="T2" fmla="*/ 2 w 5"/>
                    <a:gd name="T3" fmla="*/ 8 h 8"/>
                    <a:gd name="T4" fmla="*/ 5 w 5"/>
                    <a:gd name="T5" fmla="*/ 3 h 8"/>
                    <a:gd name="T6" fmla="*/ 2 w 5"/>
                    <a:gd name="T7" fmla="*/ 0 h 8"/>
                    <a:gd name="T8" fmla="*/ 0 w 5"/>
                    <a:gd name="T9" fmla="*/ 3 h 8"/>
                    <a:gd name="T10" fmla="*/ 2 w 5"/>
                    <a:gd name="T11" fmla="*/ 5 h 8"/>
                    <a:gd name="T12" fmla="*/ 5 w 5"/>
                    <a:gd name="T13" fmla="*/ 3 h 8"/>
                    <a:gd name="T14" fmla="*/ 5 w 5"/>
                    <a:gd name="T15" fmla="*/ 3 h 8"/>
                    <a:gd name="T16" fmla="*/ 2 w 5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8"/>
                    <a:gd name="T29" fmla="*/ 5 w 5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8">
                      <a:moveTo>
                        <a:pt x="2" y="8"/>
                      </a:moveTo>
                      <a:lnTo>
                        <a:pt x="2" y="8"/>
                      </a:lnTo>
                      <a:lnTo>
                        <a:pt x="5" y="3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5" y="3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91" name="Freeform 1387"/>
                <p:cNvSpPr>
                  <a:spLocks noChangeAspect="1"/>
                </p:cNvSpPr>
                <p:nvPr/>
              </p:nvSpPr>
              <p:spPr bwMode="auto">
                <a:xfrm>
                  <a:off x="5457" y="1943"/>
                  <a:ext cx="18" cy="15"/>
                </a:xfrm>
                <a:custGeom>
                  <a:avLst/>
                  <a:gdLst>
                    <a:gd name="T0" fmla="*/ 0 w 18"/>
                    <a:gd name="T1" fmla="*/ 15 h 15"/>
                    <a:gd name="T2" fmla="*/ 0 w 18"/>
                    <a:gd name="T3" fmla="*/ 15 h 15"/>
                    <a:gd name="T4" fmla="*/ 7 w 18"/>
                    <a:gd name="T5" fmla="*/ 13 h 15"/>
                    <a:gd name="T6" fmla="*/ 15 w 18"/>
                    <a:gd name="T7" fmla="*/ 5 h 15"/>
                    <a:gd name="T8" fmla="*/ 18 w 18"/>
                    <a:gd name="T9" fmla="*/ 0 h 15"/>
                    <a:gd name="T10" fmla="*/ 5 w 18"/>
                    <a:gd name="T11" fmla="*/ 8 h 15"/>
                    <a:gd name="T12" fmla="*/ 5 w 18"/>
                    <a:gd name="T13" fmla="*/ 13 h 15"/>
                    <a:gd name="T14" fmla="*/ 5 w 18"/>
                    <a:gd name="T15" fmla="*/ 13 h 15"/>
                    <a:gd name="T16" fmla="*/ 0 w 18"/>
                    <a:gd name="T17" fmla="*/ 15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5"/>
                    <a:gd name="T29" fmla="*/ 18 w 18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7" y="13"/>
                      </a:lnTo>
                      <a:lnTo>
                        <a:pt x="15" y="5"/>
                      </a:lnTo>
                      <a:lnTo>
                        <a:pt x="18" y="0"/>
                      </a:lnTo>
                      <a:lnTo>
                        <a:pt x="5" y="8"/>
                      </a:lnTo>
                      <a:lnTo>
                        <a:pt x="5" y="1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92" name="Freeform 1388"/>
                <p:cNvSpPr>
                  <a:spLocks noChangeAspect="1"/>
                </p:cNvSpPr>
                <p:nvPr/>
              </p:nvSpPr>
              <p:spPr bwMode="auto">
                <a:xfrm>
                  <a:off x="5457" y="1940"/>
                  <a:ext cx="15" cy="18"/>
                </a:xfrm>
                <a:custGeom>
                  <a:avLst/>
                  <a:gdLst>
                    <a:gd name="T0" fmla="*/ 15 w 15"/>
                    <a:gd name="T1" fmla="*/ 0 h 18"/>
                    <a:gd name="T2" fmla="*/ 13 w 15"/>
                    <a:gd name="T3" fmla="*/ 0 h 18"/>
                    <a:gd name="T4" fmla="*/ 5 w 15"/>
                    <a:gd name="T5" fmla="*/ 8 h 18"/>
                    <a:gd name="T6" fmla="*/ 0 w 15"/>
                    <a:gd name="T7" fmla="*/ 18 h 18"/>
                    <a:gd name="T8" fmla="*/ 5 w 15"/>
                    <a:gd name="T9" fmla="*/ 16 h 18"/>
                    <a:gd name="T10" fmla="*/ 7 w 15"/>
                    <a:gd name="T11" fmla="*/ 11 h 18"/>
                    <a:gd name="T12" fmla="*/ 15 w 15"/>
                    <a:gd name="T13" fmla="*/ 3 h 18"/>
                    <a:gd name="T14" fmla="*/ 13 w 15"/>
                    <a:gd name="T15" fmla="*/ 3 h 18"/>
                    <a:gd name="T16" fmla="*/ 15 w 15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"/>
                    <a:gd name="T28" fmla="*/ 0 h 18"/>
                    <a:gd name="T29" fmla="*/ 15 w 15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" h="18">
                      <a:moveTo>
                        <a:pt x="15" y="0"/>
                      </a:moveTo>
                      <a:lnTo>
                        <a:pt x="13" y="0"/>
                      </a:lnTo>
                      <a:lnTo>
                        <a:pt x="5" y="8"/>
                      </a:lnTo>
                      <a:lnTo>
                        <a:pt x="0" y="18"/>
                      </a:lnTo>
                      <a:lnTo>
                        <a:pt x="5" y="16"/>
                      </a:lnTo>
                      <a:lnTo>
                        <a:pt x="7" y="11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93" name="Freeform 1389"/>
                <p:cNvSpPr>
                  <a:spLocks noChangeAspect="1"/>
                </p:cNvSpPr>
                <p:nvPr/>
              </p:nvSpPr>
              <p:spPr bwMode="auto">
                <a:xfrm>
                  <a:off x="5462" y="1901"/>
                  <a:ext cx="18" cy="31"/>
                </a:xfrm>
                <a:custGeom>
                  <a:avLst/>
                  <a:gdLst>
                    <a:gd name="T0" fmla="*/ 2 w 18"/>
                    <a:gd name="T1" fmla="*/ 31 h 31"/>
                    <a:gd name="T2" fmla="*/ 2 w 18"/>
                    <a:gd name="T3" fmla="*/ 23 h 31"/>
                    <a:gd name="T4" fmla="*/ 0 w 18"/>
                    <a:gd name="T5" fmla="*/ 8 h 31"/>
                    <a:gd name="T6" fmla="*/ 0 w 18"/>
                    <a:gd name="T7" fmla="*/ 3 h 31"/>
                    <a:gd name="T8" fmla="*/ 5 w 18"/>
                    <a:gd name="T9" fmla="*/ 0 h 31"/>
                    <a:gd name="T10" fmla="*/ 13 w 18"/>
                    <a:gd name="T11" fmla="*/ 0 h 31"/>
                    <a:gd name="T12" fmla="*/ 18 w 18"/>
                    <a:gd name="T13" fmla="*/ 0 h 31"/>
                    <a:gd name="T14" fmla="*/ 10 w 18"/>
                    <a:gd name="T15" fmla="*/ 3 h 31"/>
                    <a:gd name="T16" fmla="*/ 0 w 18"/>
                    <a:gd name="T17" fmla="*/ 10 h 31"/>
                    <a:gd name="T18" fmla="*/ 2 w 18"/>
                    <a:gd name="T19" fmla="*/ 23 h 31"/>
                    <a:gd name="T20" fmla="*/ 2 w 18"/>
                    <a:gd name="T21" fmla="*/ 31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"/>
                    <a:gd name="T34" fmla="*/ 0 h 31"/>
                    <a:gd name="T35" fmla="*/ 18 w 18"/>
                    <a:gd name="T36" fmla="*/ 31 h 3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" h="31">
                      <a:moveTo>
                        <a:pt x="2" y="31"/>
                      </a:moveTo>
                      <a:lnTo>
                        <a:pt x="2" y="23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10" y="3"/>
                      </a:lnTo>
                      <a:lnTo>
                        <a:pt x="0" y="10"/>
                      </a:lnTo>
                      <a:lnTo>
                        <a:pt x="2" y="23"/>
                      </a:lnTo>
                      <a:lnTo>
                        <a:pt x="2" y="3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94" name="Freeform 1390"/>
                <p:cNvSpPr>
                  <a:spLocks noChangeAspect="1"/>
                </p:cNvSpPr>
                <p:nvPr/>
              </p:nvSpPr>
              <p:spPr bwMode="auto">
                <a:xfrm>
                  <a:off x="5459" y="1909"/>
                  <a:ext cx="8" cy="23"/>
                </a:xfrm>
                <a:custGeom>
                  <a:avLst/>
                  <a:gdLst>
                    <a:gd name="T0" fmla="*/ 0 w 8"/>
                    <a:gd name="T1" fmla="*/ 2 h 23"/>
                    <a:gd name="T2" fmla="*/ 0 w 8"/>
                    <a:gd name="T3" fmla="*/ 2 h 23"/>
                    <a:gd name="T4" fmla="*/ 3 w 8"/>
                    <a:gd name="T5" fmla="*/ 15 h 23"/>
                    <a:gd name="T6" fmla="*/ 3 w 8"/>
                    <a:gd name="T7" fmla="*/ 23 h 23"/>
                    <a:gd name="T8" fmla="*/ 8 w 8"/>
                    <a:gd name="T9" fmla="*/ 23 h 23"/>
                    <a:gd name="T10" fmla="*/ 5 w 8"/>
                    <a:gd name="T11" fmla="*/ 15 h 23"/>
                    <a:gd name="T12" fmla="*/ 3 w 8"/>
                    <a:gd name="T13" fmla="*/ 0 h 23"/>
                    <a:gd name="T14" fmla="*/ 3 w 8"/>
                    <a:gd name="T15" fmla="*/ 0 h 23"/>
                    <a:gd name="T16" fmla="*/ 0 w 8"/>
                    <a:gd name="T17" fmla="*/ 2 h 2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23"/>
                    <a:gd name="T29" fmla="*/ 8 w 8"/>
                    <a:gd name="T30" fmla="*/ 23 h 2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23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3" y="15"/>
                      </a:lnTo>
                      <a:lnTo>
                        <a:pt x="3" y="23"/>
                      </a:lnTo>
                      <a:lnTo>
                        <a:pt x="8" y="23"/>
                      </a:lnTo>
                      <a:lnTo>
                        <a:pt x="5" y="15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95" name="Freeform 1391"/>
                <p:cNvSpPr>
                  <a:spLocks noChangeAspect="1"/>
                </p:cNvSpPr>
                <p:nvPr/>
              </p:nvSpPr>
              <p:spPr bwMode="auto">
                <a:xfrm>
                  <a:off x="5459" y="1898"/>
                  <a:ext cx="21" cy="13"/>
                </a:xfrm>
                <a:custGeom>
                  <a:avLst/>
                  <a:gdLst>
                    <a:gd name="T0" fmla="*/ 21 w 21"/>
                    <a:gd name="T1" fmla="*/ 0 h 13"/>
                    <a:gd name="T2" fmla="*/ 21 w 21"/>
                    <a:gd name="T3" fmla="*/ 0 h 13"/>
                    <a:gd name="T4" fmla="*/ 16 w 21"/>
                    <a:gd name="T5" fmla="*/ 0 h 13"/>
                    <a:gd name="T6" fmla="*/ 8 w 21"/>
                    <a:gd name="T7" fmla="*/ 0 h 13"/>
                    <a:gd name="T8" fmla="*/ 0 w 21"/>
                    <a:gd name="T9" fmla="*/ 6 h 13"/>
                    <a:gd name="T10" fmla="*/ 0 w 21"/>
                    <a:gd name="T11" fmla="*/ 13 h 13"/>
                    <a:gd name="T12" fmla="*/ 3 w 21"/>
                    <a:gd name="T13" fmla="*/ 11 h 13"/>
                    <a:gd name="T14" fmla="*/ 3 w 21"/>
                    <a:gd name="T15" fmla="*/ 8 h 13"/>
                    <a:gd name="T16" fmla="*/ 8 w 21"/>
                    <a:gd name="T17" fmla="*/ 6 h 13"/>
                    <a:gd name="T18" fmla="*/ 16 w 21"/>
                    <a:gd name="T19" fmla="*/ 3 h 13"/>
                    <a:gd name="T20" fmla="*/ 18 w 21"/>
                    <a:gd name="T21" fmla="*/ 3 h 13"/>
                    <a:gd name="T22" fmla="*/ 18 w 21"/>
                    <a:gd name="T23" fmla="*/ 3 h 13"/>
                    <a:gd name="T24" fmla="*/ 21 w 21"/>
                    <a:gd name="T25" fmla="*/ 0 h 1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1"/>
                    <a:gd name="T40" fmla="*/ 0 h 13"/>
                    <a:gd name="T41" fmla="*/ 21 w 21"/>
                    <a:gd name="T42" fmla="*/ 13 h 1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1" h="13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3" y="11"/>
                      </a:lnTo>
                      <a:lnTo>
                        <a:pt x="3" y="8"/>
                      </a:lnTo>
                      <a:lnTo>
                        <a:pt x="8" y="6"/>
                      </a:lnTo>
                      <a:lnTo>
                        <a:pt x="16" y="3"/>
                      </a:lnTo>
                      <a:lnTo>
                        <a:pt x="18" y="3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96" name="Freeform 1392"/>
                <p:cNvSpPr>
                  <a:spLocks noChangeAspect="1"/>
                </p:cNvSpPr>
                <p:nvPr/>
              </p:nvSpPr>
              <p:spPr bwMode="auto">
                <a:xfrm>
                  <a:off x="5462" y="1898"/>
                  <a:ext cx="18" cy="13"/>
                </a:xfrm>
                <a:custGeom>
                  <a:avLst/>
                  <a:gdLst>
                    <a:gd name="T0" fmla="*/ 2 w 18"/>
                    <a:gd name="T1" fmla="*/ 13 h 13"/>
                    <a:gd name="T2" fmla="*/ 2 w 18"/>
                    <a:gd name="T3" fmla="*/ 13 h 13"/>
                    <a:gd name="T4" fmla="*/ 13 w 18"/>
                    <a:gd name="T5" fmla="*/ 6 h 13"/>
                    <a:gd name="T6" fmla="*/ 18 w 18"/>
                    <a:gd name="T7" fmla="*/ 0 h 13"/>
                    <a:gd name="T8" fmla="*/ 15 w 18"/>
                    <a:gd name="T9" fmla="*/ 3 h 13"/>
                    <a:gd name="T10" fmla="*/ 10 w 18"/>
                    <a:gd name="T11" fmla="*/ 3 h 13"/>
                    <a:gd name="T12" fmla="*/ 0 w 18"/>
                    <a:gd name="T13" fmla="*/ 13 h 13"/>
                    <a:gd name="T14" fmla="*/ 0 w 18"/>
                    <a:gd name="T15" fmla="*/ 13 h 13"/>
                    <a:gd name="T16" fmla="*/ 2 w 18"/>
                    <a:gd name="T17" fmla="*/ 1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3"/>
                    <a:gd name="T29" fmla="*/ 18 w 18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3">
                      <a:moveTo>
                        <a:pt x="2" y="13"/>
                      </a:moveTo>
                      <a:lnTo>
                        <a:pt x="2" y="13"/>
                      </a:lnTo>
                      <a:lnTo>
                        <a:pt x="13" y="6"/>
                      </a:lnTo>
                      <a:lnTo>
                        <a:pt x="18" y="0"/>
                      </a:lnTo>
                      <a:lnTo>
                        <a:pt x="15" y="3"/>
                      </a:lnTo>
                      <a:lnTo>
                        <a:pt x="10" y="3"/>
                      </a:lnTo>
                      <a:lnTo>
                        <a:pt x="0" y="13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97" name="Freeform 1393"/>
                <p:cNvSpPr>
                  <a:spLocks noChangeAspect="1"/>
                </p:cNvSpPr>
                <p:nvPr/>
              </p:nvSpPr>
              <p:spPr bwMode="auto">
                <a:xfrm>
                  <a:off x="5462" y="1911"/>
                  <a:ext cx="5" cy="21"/>
                </a:xfrm>
                <a:custGeom>
                  <a:avLst/>
                  <a:gdLst>
                    <a:gd name="T0" fmla="*/ 0 w 5"/>
                    <a:gd name="T1" fmla="*/ 21 h 21"/>
                    <a:gd name="T2" fmla="*/ 5 w 5"/>
                    <a:gd name="T3" fmla="*/ 21 h 21"/>
                    <a:gd name="T4" fmla="*/ 2 w 5"/>
                    <a:gd name="T5" fmla="*/ 13 h 21"/>
                    <a:gd name="T6" fmla="*/ 2 w 5"/>
                    <a:gd name="T7" fmla="*/ 0 h 21"/>
                    <a:gd name="T8" fmla="*/ 0 w 5"/>
                    <a:gd name="T9" fmla="*/ 0 h 21"/>
                    <a:gd name="T10" fmla="*/ 0 w 5"/>
                    <a:gd name="T11" fmla="*/ 13 h 21"/>
                    <a:gd name="T12" fmla="*/ 0 w 5"/>
                    <a:gd name="T13" fmla="*/ 21 h 21"/>
                    <a:gd name="T14" fmla="*/ 5 w 5"/>
                    <a:gd name="T15" fmla="*/ 21 h 21"/>
                    <a:gd name="T16" fmla="*/ 0 w 5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21"/>
                    <a:gd name="T29" fmla="*/ 5 w 5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21">
                      <a:moveTo>
                        <a:pt x="0" y="21"/>
                      </a:moveTo>
                      <a:lnTo>
                        <a:pt x="5" y="21"/>
                      </a:lnTo>
                      <a:lnTo>
                        <a:pt x="2" y="13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0" y="21"/>
                      </a:lnTo>
                      <a:lnTo>
                        <a:pt x="5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98" name="Freeform 1394"/>
                <p:cNvSpPr>
                  <a:spLocks noChangeAspect="1"/>
                </p:cNvSpPr>
                <p:nvPr/>
              </p:nvSpPr>
              <p:spPr bwMode="auto">
                <a:xfrm>
                  <a:off x="5514" y="1870"/>
                  <a:ext cx="13" cy="15"/>
                </a:xfrm>
                <a:custGeom>
                  <a:avLst/>
                  <a:gdLst>
                    <a:gd name="T0" fmla="*/ 0 w 13"/>
                    <a:gd name="T1" fmla="*/ 15 h 15"/>
                    <a:gd name="T2" fmla="*/ 5 w 13"/>
                    <a:gd name="T3" fmla="*/ 15 h 15"/>
                    <a:gd name="T4" fmla="*/ 13 w 13"/>
                    <a:gd name="T5" fmla="*/ 13 h 15"/>
                    <a:gd name="T6" fmla="*/ 10 w 13"/>
                    <a:gd name="T7" fmla="*/ 5 h 15"/>
                    <a:gd name="T8" fmla="*/ 5 w 13"/>
                    <a:gd name="T9" fmla="*/ 0 h 15"/>
                    <a:gd name="T10" fmla="*/ 8 w 13"/>
                    <a:gd name="T11" fmla="*/ 2 h 15"/>
                    <a:gd name="T12" fmla="*/ 10 w 13"/>
                    <a:gd name="T13" fmla="*/ 7 h 15"/>
                    <a:gd name="T14" fmla="*/ 10 w 13"/>
                    <a:gd name="T15" fmla="*/ 10 h 15"/>
                    <a:gd name="T16" fmla="*/ 8 w 13"/>
                    <a:gd name="T17" fmla="*/ 13 h 15"/>
                    <a:gd name="T18" fmla="*/ 5 w 13"/>
                    <a:gd name="T19" fmla="*/ 13 h 15"/>
                    <a:gd name="T20" fmla="*/ 0 w 13"/>
                    <a:gd name="T21" fmla="*/ 15 h 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"/>
                    <a:gd name="T34" fmla="*/ 0 h 15"/>
                    <a:gd name="T35" fmla="*/ 13 w 13"/>
                    <a:gd name="T36" fmla="*/ 15 h 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" h="15">
                      <a:moveTo>
                        <a:pt x="0" y="15"/>
                      </a:moveTo>
                      <a:lnTo>
                        <a:pt x="5" y="15"/>
                      </a:lnTo>
                      <a:lnTo>
                        <a:pt x="13" y="13"/>
                      </a:ln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8" y="2"/>
                      </a:lnTo>
                      <a:lnTo>
                        <a:pt x="10" y="7"/>
                      </a:lnTo>
                      <a:lnTo>
                        <a:pt x="10" y="10"/>
                      </a:lnTo>
                      <a:lnTo>
                        <a:pt x="8" y="13"/>
                      </a:lnTo>
                      <a:lnTo>
                        <a:pt x="5" y="1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99" name="Freeform 1395"/>
                <p:cNvSpPr>
                  <a:spLocks noChangeAspect="1"/>
                </p:cNvSpPr>
                <p:nvPr/>
              </p:nvSpPr>
              <p:spPr bwMode="auto">
                <a:xfrm>
                  <a:off x="5514" y="1880"/>
                  <a:ext cx="16" cy="8"/>
                </a:xfrm>
                <a:custGeom>
                  <a:avLst/>
                  <a:gdLst>
                    <a:gd name="T0" fmla="*/ 10 w 16"/>
                    <a:gd name="T1" fmla="*/ 0 h 8"/>
                    <a:gd name="T2" fmla="*/ 10 w 16"/>
                    <a:gd name="T3" fmla="*/ 0 h 8"/>
                    <a:gd name="T4" fmla="*/ 5 w 16"/>
                    <a:gd name="T5" fmla="*/ 3 h 8"/>
                    <a:gd name="T6" fmla="*/ 0 w 16"/>
                    <a:gd name="T7" fmla="*/ 3 h 8"/>
                    <a:gd name="T8" fmla="*/ 0 w 16"/>
                    <a:gd name="T9" fmla="*/ 8 h 8"/>
                    <a:gd name="T10" fmla="*/ 5 w 16"/>
                    <a:gd name="T11" fmla="*/ 8 h 8"/>
                    <a:gd name="T12" fmla="*/ 16 w 16"/>
                    <a:gd name="T13" fmla="*/ 3 h 8"/>
                    <a:gd name="T14" fmla="*/ 16 w 16"/>
                    <a:gd name="T15" fmla="*/ 3 h 8"/>
                    <a:gd name="T16" fmla="*/ 10 w 16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8"/>
                    <a:gd name="T29" fmla="*/ 16 w 1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8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5" y="8"/>
                      </a:lnTo>
                      <a:lnTo>
                        <a:pt x="16" y="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00" name="Freeform 1396"/>
                <p:cNvSpPr>
                  <a:spLocks noChangeAspect="1"/>
                </p:cNvSpPr>
                <p:nvPr/>
              </p:nvSpPr>
              <p:spPr bwMode="auto">
                <a:xfrm>
                  <a:off x="5519" y="1870"/>
                  <a:ext cx="11" cy="13"/>
                </a:xfrm>
                <a:custGeom>
                  <a:avLst/>
                  <a:gdLst>
                    <a:gd name="T0" fmla="*/ 3 w 11"/>
                    <a:gd name="T1" fmla="*/ 0 h 13"/>
                    <a:gd name="T2" fmla="*/ 0 w 11"/>
                    <a:gd name="T3" fmla="*/ 2 h 13"/>
                    <a:gd name="T4" fmla="*/ 3 w 11"/>
                    <a:gd name="T5" fmla="*/ 5 h 13"/>
                    <a:gd name="T6" fmla="*/ 5 w 11"/>
                    <a:gd name="T7" fmla="*/ 10 h 13"/>
                    <a:gd name="T8" fmla="*/ 11 w 11"/>
                    <a:gd name="T9" fmla="*/ 13 h 13"/>
                    <a:gd name="T10" fmla="*/ 8 w 11"/>
                    <a:gd name="T11" fmla="*/ 5 h 13"/>
                    <a:gd name="T12" fmla="*/ 3 w 11"/>
                    <a:gd name="T13" fmla="*/ 0 h 13"/>
                    <a:gd name="T14" fmla="*/ 0 w 11"/>
                    <a:gd name="T15" fmla="*/ 2 h 13"/>
                    <a:gd name="T16" fmla="*/ 3 w 11"/>
                    <a:gd name="T17" fmla="*/ 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3"/>
                    <a:gd name="T29" fmla="*/ 11 w 11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3" y="5"/>
                      </a:lnTo>
                      <a:lnTo>
                        <a:pt x="5" y="10"/>
                      </a:lnTo>
                      <a:lnTo>
                        <a:pt x="11" y="13"/>
                      </a:lnTo>
                      <a:lnTo>
                        <a:pt x="8" y="5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01" name="Freeform 1397"/>
                <p:cNvSpPr>
                  <a:spLocks noChangeAspect="1"/>
                </p:cNvSpPr>
                <p:nvPr/>
              </p:nvSpPr>
              <p:spPr bwMode="auto">
                <a:xfrm>
                  <a:off x="5514" y="1870"/>
                  <a:ext cx="10" cy="18"/>
                </a:xfrm>
                <a:custGeom>
                  <a:avLst/>
                  <a:gdLst>
                    <a:gd name="T0" fmla="*/ 0 w 10"/>
                    <a:gd name="T1" fmla="*/ 13 h 18"/>
                    <a:gd name="T2" fmla="*/ 0 w 10"/>
                    <a:gd name="T3" fmla="*/ 18 h 18"/>
                    <a:gd name="T4" fmla="*/ 5 w 10"/>
                    <a:gd name="T5" fmla="*/ 15 h 18"/>
                    <a:gd name="T6" fmla="*/ 10 w 10"/>
                    <a:gd name="T7" fmla="*/ 13 h 18"/>
                    <a:gd name="T8" fmla="*/ 10 w 10"/>
                    <a:gd name="T9" fmla="*/ 10 h 18"/>
                    <a:gd name="T10" fmla="*/ 10 w 10"/>
                    <a:gd name="T11" fmla="*/ 7 h 18"/>
                    <a:gd name="T12" fmla="*/ 10 w 10"/>
                    <a:gd name="T13" fmla="*/ 2 h 18"/>
                    <a:gd name="T14" fmla="*/ 8 w 10"/>
                    <a:gd name="T15" fmla="*/ 0 h 18"/>
                    <a:gd name="T16" fmla="*/ 5 w 10"/>
                    <a:gd name="T17" fmla="*/ 2 h 18"/>
                    <a:gd name="T18" fmla="*/ 5 w 10"/>
                    <a:gd name="T19" fmla="*/ 5 h 18"/>
                    <a:gd name="T20" fmla="*/ 8 w 10"/>
                    <a:gd name="T21" fmla="*/ 7 h 18"/>
                    <a:gd name="T22" fmla="*/ 8 w 10"/>
                    <a:gd name="T23" fmla="*/ 10 h 18"/>
                    <a:gd name="T24" fmla="*/ 8 w 10"/>
                    <a:gd name="T25" fmla="*/ 10 h 18"/>
                    <a:gd name="T26" fmla="*/ 5 w 10"/>
                    <a:gd name="T27" fmla="*/ 13 h 18"/>
                    <a:gd name="T28" fmla="*/ 0 w 10"/>
                    <a:gd name="T29" fmla="*/ 13 h 18"/>
                    <a:gd name="T30" fmla="*/ 0 w 10"/>
                    <a:gd name="T31" fmla="*/ 18 h 18"/>
                    <a:gd name="T32" fmla="*/ 0 w 10"/>
                    <a:gd name="T33" fmla="*/ 13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8"/>
                    <a:gd name="T53" fmla="*/ 10 w 10"/>
                    <a:gd name="T54" fmla="*/ 18 h 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8">
                      <a:moveTo>
                        <a:pt x="0" y="13"/>
                      </a:moveTo>
                      <a:lnTo>
                        <a:pt x="0" y="18"/>
                      </a:lnTo>
                      <a:lnTo>
                        <a:pt x="5" y="15"/>
                      </a:lnTo>
                      <a:lnTo>
                        <a:pt x="10" y="13"/>
                      </a:lnTo>
                      <a:lnTo>
                        <a:pt x="10" y="10"/>
                      </a:lnTo>
                      <a:lnTo>
                        <a:pt x="10" y="7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5" y="5"/>
                      </a:lnTo>
                      <a:lnTo>
                        <a:pt x="8" y="7"/>
                      </a:lnTo>
                      <a:lnTo>
                        <a:pt x="8" y="10"/>
                      </a:lnTo>
                      <a:lnTo>
                        <a:pt x="5" y="13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02" name="Freeform 1398"/>
                <p:cNvSpPr>
                  <a:spLocks noChangeAspect="1"/>
                </p:cNvSpPr>
                <p:nvPr/>
              </p:nvSpPr>
              <p:spPr bwMode="auto">
                <a:xfrm>
                  <a:off x="5491" y="1849"/>
                  <a:ext cx="13" cy="36"/>
                </a:xfrm>
                <a:custGeom>
                  <a:avLst/>
                  <a:gdLst>
                    <a:gd name="T0" fmla="*/ 13 w 13"/>
                    <a:gd name="T1" fmla="*/ 34 h 36"/>
                    <a:gd name="T2" fmla="*/ 7 w 13"/>
                    <a:gd name="T3" fmla="*/ 34 h 36"/>
                    <a:gd name="T4" fmla="*/ 0 w 13"/>
                    <a:gd name="T5" fmla="*/ 36 h 36"/>
                    <a:gd name="T6" fmla="*/ 2 w 13"/>
                    <a:gd name="T7" fmla="*/ 34 h 36"/>
                    <a:gd name="T8" fmla="*/ 10 w 13"/>
                    <a:gd name="T9" fmla="*/ 31 h 36"/>
                    <a:gd name="T10" fmla="*/ 7 w 13"/>
                    <a:gd name="T11" fmla="*/ 15 h 36"/>
                    <a:gd name="T12" fmla="*/ 5 w 13"/>
                    <a:gd name="T13" fmla="*/ 0 h 36"/>
                    <a:gd name="T14" fmla="*/ 10 w 13"/>
                    <a:gd name="T15" fmla="*/ 13 h 36"/>
                    <a:gd name="T16" fmla="*/ 13 w 13"/>
                    <a:gd name="T17" fmla="*/ 34 h 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36"/>
                    <a:gd name="T29" fmla="*/ 13 w 13"/>
                    <a:gd name="T30" fmla="*/ 36 h 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36">
                      <a:moveTo>
                        <a:pt x="13" y="34"/>
                      </a:moveTo>
                      <a:lnTo>
                        <a:pt x="7" y="34"/>
                      </a:lnTo>
                      <a:lnTo>
                        <a:pt x="0" y="36"/>
                      </a:lnTo>
                      <a:lnTo>
                        <a:pt x="2" y="34"/>
                      </a:lnTo>
                      <a:lnTo>
                        <a:pt x="10" y="31"/>
                      </a:lnTo>
                      <a:lnTo>
                        <a:pt x="7" y="15"/>
                      </a:lnTo>
                      <a:lnTo>
                        <a:pt x="5" y="0"/>
                      </a:lnTo>
                      <a:lnTo>
                        <a:pt x="10" y="13"/>
                      </a:lnTo>
                      <a:lnTo>
                        <a:pt x="13" y="3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03" name="Freeform 1399"/>
                <p:cNvSpPr>
                  <a:spLocks noChangeAspect="1"/>
                </p:cNvSpPr>
                <p:nvPr/>
              </p:nvSpPr>
              <p:spPr bwMode="auto">
                <a:xfrm>
                  <a:off x="5491" y="1880"/>
                  <a:ext cx="13" cy="5"/>
                </a:xfrm>
                <a:custGeom>
                  <a:avLst/>
                  <a:gdLst>
                    <a:gd name="T0" fmla="*/ 0 w 13"/>
                    <a:gd name="T1" fmla="*/ 5 h 5"/>
                    <a:gd name="T2" fmla="*/ 0 w 13"/>
                    <a:gd name="T3" fmla="*/ 5 h 5"/>
                    <a:gd name="T4" fmla="*/ 7 w 13"/>
                    <a:gd name="T5" fmla="*/ 5 h 5"/>
                    <a:gd name="T6" fmla="*/ 13 w 13"/>
                    <a:gd name="T7" fmla="*/ 3 h 5"/>
                    <a:gd name="T8" fmla="*/ 10 w 13"/>
                    <a:gd name="T9" fmla="*/ 0 h 5"/>
                    <a:gd name="T10" fmla="*/ 7 w 13"/>
                    <a:gd name="T11" fmla="*/ 3 h 5"/>
                    <a:gd name="T12" fmla="*/ 2 w 13"/>
                    <a:gd name="T13" fmla="*/ 3 h 5"/>
                    <a:gd name="T14" fmla="*/ 2 w 13"/>
                    <a:gd name="T15" fmla="*/ 3 h 5"/>
                    <a:gd name="T16" fmla="*/ 0 w 13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5"/>
                    <a:gd name="T29" fmla="*/ 13 w 13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7" y="5"/>
                      </a:lnTo>
                      <a:lnTo>
                        <a:pt x="13" y="3"/>
                      </a:lnTo>
                      <a:lnTo>
                        <a:pt x="10" y="0"/>
                      </a:lnTo>
                      <a:lnTo>
                        <a:pt x="7" y="3"/>
                      </a:lnTo>
                      <a:lnTo>
                        <a:pt x="2" y="3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04" name="Freeform 1400"/>
                <p:cNvSpPr>
                  <a:spLocks noChangeAspect="1"/>
                </p:cNvSpPr>
                <p:nvPr/>
              </p:nvSpPr>
              <p:spPr bwMode="auto">
                <a:xfrm>
                  <a:off x="5491" y="1880"/>
                  <a:ext cx="13" cy="5"/>
                </a:xfrm>
                <a:custGeom>
                  <a:avLst/>
                  <a:gdLst>
                    <a:gd name="T0" fmla="*/ 7 w 13"/>
                    <a:gd name="T1" fmla="*/ 0 h 5"/>
                    <a:gd name="T2" fmla="*/ 7 w 13"/>
                    <a:gd name="T3" fmla="*/ 0 h 5"/>
                    <a:gd name="T4" fmla="*/ 2 w 13"/>
                    <a:gd name="T5" fmla="*/ 0 h 5"/>
                    <a:gd name="T6" fmla="*/ 0 w 13"/>
                    <a:gd name="T7" fmla="*/ 5 h 5"/>
                    <a:gd name="T8" fmla="*/ 2 w 13"/>
                    <a:gd name="T9" fmla="*/ 3 h 5"/>
                    <a:gd name="T10" fmla="*/ 5 w 13"/>
                    <a:gd name="T11" fmla="*/ 5 h 5"/>
                    <a:gd name="T12" fmla="*/ 13 w 13"/>
                    <a:gd name="T13" fmla="*/ 0 h 5"/>
                    <a:gd name="T14" fmla="*/ 13 w 13"/>
                    <a:gd name="T15" fmla="*/ 0 h 5"/>
                    <a:gd name="T16" fmla="*/ 7 w 13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5"/>
                    <a:gd name="T29" fmla="*/ 13 w 13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5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5" y="5"/>
                      </a:lnTo>
                      <a:lnTo>
                        <a:pt x="13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05" name="Freeform 1401"/>
                <p:cNvSpPr>
                  <a:spLocks noChangeAspect="1"/>
                </p:cNvSpPr>
                <p:nvPr/>
              </p:nvSpPr>
              <p:spPr bwMode="auto">
                <a:xfrm>
                  <a:off x="5493" y="1846"/>
                  <a:ext cx="11" cy="34"/>
                </a:xfrm>
                <a:custGeom>
                  <a:avLst/>
                  <a:gdLst>
                    <a:gd name="T0" fmla="*/ 0 w 11"/>
                    <a:gd name="T1" fmla="*/ 3 h 34"/>
                    <a:gd name="T2" fmla="*/ 0 w 11"/>
                    <a:gd name="T3" fmla="*/ 3 h 34"/>
                    <a:gd name="T4" fmla="*/ 5 w 11"/>
                    <a:gd name="T5" fmla="*/ 18 h 34"/>
                    <a:gd name="T6" fmla="*/ 5 w 11"/>
                    <a:gd name="T7" fmla="*/ 34 h 34"/>
                    <a:gd name="T8" fmla="*/ 11 w 11"/>
                    <a:gd name="T9" fmla="*/ 34 h 34"/>
                    <a:gd name="T10" fmla="*/ 8 w 11"/>
                    <a:gd name="T11" fmla="*/ 16 h 34"/>
                    <a:gd name="T12" fmla="*/ 3 w 11"/>
                    <a:gd name="T13" fmla="*/ 0 h 34"/>
                    <a:gd name="T14" fmla="*/ 3 w 11"/>
                    <a:gd name="T15" fmla="*/ 0 h 34"/>
                    <a:gd name="T16" fmla="*/ 0 w 11"/>
                    <a:gd name="T17" fmla="*/ 3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4"/>
                    <a:gd name="T29" fmla="*/ 11 w 11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5" y="18"/>
                      </a:lnTo>
                      <a:lnTo>
                        <a:pt x="5" y="34"/>
                      </a:lnTo>
                      <a:lnTo>
                        <a:pt x="11" y="34"/>
                      </a:lnTo>
                      <a:lnTo>
                        <a:pt x="8" y="16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06" name="Freeform 1402"/>
                <p:cNvSpPr>
                  <a:spLocks noChangeAspect="1"/>
                </p:cNvSpPr>
                <p:nvPr/>
              </p:nvSpPr>
              <p:spPr bwMode="auto">
                <a:xfrm>
                  <a:off x="5493" y="1846"/>
                  <a:ext cx="11" cy="37"/>
                </a:xfrm>
                <a:custGeom>
                  <a:avLst/>
                  <a:gdLst>
                    <a:gd name="T0" fmla="*/ 11 w 11"/>
                    <a:gd name="T1" fmla="*/ 37 h 37"/>
                    <a:gd name="T2" fmla="*/ 11 w 11"/>
                    <a:gd name="T3" fmla="*/ 37 h 37"/>
                    <a:gd name="T4" fmla="*/ 8 w 11"/>
                    <a:gd name="T5" fmla="*/ 16 h 37"/>
                    <a:gd name="T6" fmla="*/ 0 w 11"/>
                    <a:gd name="T7" fmla="*/ 3 h 37"/>
                    <a:gd name="T8" fmla="*/ 3 w 11"/>
                    <a:gd name="T9" fmla="*/ 0 h 37"/>
                    <a:gd name="T10" fmla="*/ 5 w 11"/>
                    <a:gd name="T11" fmla="*/ 18 h 37"/>
                    <a:gd name="T12" fmla="*/ 8 w 11"/>
                    <a:gd name="T13" fmla="*/ 34 h 37"/>
                    <a:gd name="T14" fmla="*/ 8 w 11"/>
                    <a:gd name="T15" fmla="*/ 34 h 37"/>
                    <a:gd name="T16" fmla="*/ 11 w 11"/>
                    <a:gd name="T17" fmla="*/ 37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7"/>
                    <a:gd name="T29" fmla="*/ 11 w 11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7">
                      <a:moveTo>
                        <a:pt x="11" y="37"/>
                      </a:moveTo>
                      <a:lnTo>
                        <a:pt x="11" y="37"/>
                      </a:lnTo>
                      <a:lnTo>
                        <a:pt x="8" y="1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5" y="18"/>
                      </a:lnTo>
                      <a:lnTo>
                        <a:pt x="8" y="34"/>
                      </a:lnTo>
                      <a:lnTo>
                        <a:pt x="11" y="3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07" name="Freeform 1403"/>
                <p:cNvSpPr>
                  <a:spLocks noChangeAspect="1"/>
                </p:cNvSpPr>
                <p:nvPr/>
              </p:nvSpPr>
              <p:spPr bwMode="auto">
                <a:xfrm>
                  <a:off x="5483" y="1828"/>
                  <a:ext cx="8" cy="21"/>
                </a:xfrm>
                <a:custGeom>
                  <a:avLst/>
                  <a:gdLst>
                    <a:gd name="T0" fmla="*/ 8 w 8"/>
                    <a:gd name="T1" fmla="*/ 21 h 21"/>
                    <a:gd name="T2" fmla="*/ 5 w 8"/>
                    <a:gd name="T3" fmla="*/ 21 h 21"/>
                    <a:gd name="T4" fmla="*/ 0 w 8"/>
                    <a:gd name="T5" fmla="*/ 21 h 21"/>
                    <a:gd name="T6" fmla="*/ 0 w 8"/>
                    <a:gd name="T7" fmla="*/ 10 h 21"/>
                    <a:gd name="T8" fmla="*/ 0 w 8"/>
                    <a:gd name="T9" fmla="*/ 0 h 21"/>
                    <a:gd name="T10" fmla="*/ 0 w 8"/>
                    <a:gd name="T11" fmla="*/ 0 h 21"/>
                    <a:gd name="T12" fmla="*/ 0 w 8"/>
                    <a:gd name="T13" fmla="*/ 8 h 21"/>
                    <a:gd name="T14" fmla="*/ 0 w 8"/>
                    <a:gd name="T15" fmla="*/ 13 h 21"/>
                    <a:gd name="T16" fmla="*/ 2 w 8"/>
                    <a:gd name="T17" fmla="*/ 16 h 21"/>
                    <a:gd name="T18" fmla="*/ 5 w 8"/>
                    <a:gd name="T19" fmla="*/ 21 h 21"/>
                    <a:gd name="T20" fmla="*/ 8 w 8"/>
                    <a:gd name="T21" fmla="*/ 21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"/>
                    <a:gd name="T34" fmla="*/ 0 h 21"/>
                    <a:gd name="T35" fmla="*/ 8 w 8"/>
                    <a:gd name="T36" fmla="*/ 21 h 2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" h="21">
                      <a:moveTo>
                        <a:pt x="8" y="21"/>
                      </a:moveTo>
                      <a:lnTo>
                        <a:pt x="5" y="21"/>
                      </a:lnTo>
                      <a:lnTo>
                        <a:pt x="0" y="21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2" y="16"/>
                      </a:lnTo>
                      <a:lnTo>
                        <a:pt x="5" y="21"/>
                      </a:lnTo>
                      <a:lnTo>
                        <a:pt x="8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08" name="Freeform 1404"/>
                <p:cNvSpPr>
                  <a:spLocks noChangeAspect="1"/>
                </p:cNvSpPr>
                <p:nvPr/>
              </p:nvSpPr>
              <p:spPr bwMode="auto">
                <a:xfrm>
                  <a:off x="5480" y="1846"/>
                  <a:ext cx="11" cy="5"/>
                </a:xfrm>
                <a:custGeom>
                  <a:avLst/>
                  <a:gdLst>
                    <a:gd name="T0" fmla="*/ 0 w 11"/>
                    <a:gd name="T1" fmla="*/ 3 h 5"/>
                    <a:gd name="T2" fmla="*/ 0 w 11"/>
                    <a:gd name="T3" fmla="*/ 3 h 5"/>
                    <a:gd name="T4" fmla="*/ 8 w 11"/>
                    <a:gd name="T5" fmla="*/ 5 h 5"/>
                    <a:gd name="T6" fmla="*/ 11 w 11"/>
                    <a:gd name="T7" fmla="*/ 5 h 5"/>
                    <a:gd name="T8" fmla="*/ 11 w 11"/>
                    <a:gd name="T9" fmla="*/ 0 h 5"/>
                    <a:gd name="T10" fmla="*/ 8 w 11"/>
                    <a:gd name="T11" fmla="*/ 0 h 5"/>
                    <a:gd name="T12" fmla="*/ 3 w 11"/>
                    <a:gd name="T13" fmla="*/ 0 h 5"/>
                    <a:gd name="T14" fmla="*/ 3 w 11"/>
                    <a:gd name="T15" fmla="*/ 0 h 5"/>
                    <a:gd name="T16" fmla="*/ 0 w 11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5"/>
                    <a:gd name="T29" fmla="*/ 11 w 11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5"/>
                      </a:lnTo>
                      <a:lnTo>
                        <a:pt x="11" y="5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09" name="Freeform 1405"/>
                <p:cNvSpPr>
                  <a:spLocks noChangeAspect="1"/>
                </p:cNvSpPr>
                <p:nvPr/>
              </p:nvSpPr>
              <p:spPr bwMode="auto">
                <a:xfrm>
                  <a:off x="5480" y="1828"/>
                  <a:ext cx="5" cy="21"/>
                </a:xfrm>
                <a:custGeom>
                  <a:avLst/>
                  <a:gdLst>
                    <a:gd name="T0" fmla="*/ 0 w 5"/>
                    <a:gd name="T1" fmla="*/ 0 h 21"/>
                    <a:gd name="T2" fmla="*/ 0 w 5"/>
                    <a:gd name="T3" fmla="*/ 0 h 21"/>
                    <a:gd name="T4" fmla="*/ 0 w 5"/>
                    <a:gd name="T5" fmla="*/ 10 h 21"/>
                    <a:gd name="T6" fmla="*/ 0 w 5"/>
                    <a:gd name="T7" fmla="*/ 21 h 21"/>
                    <a:gd name="T8" fmla="*/ 3 w 5"/>
                    <a:gd name="T9" fmla="*/ 18 h 21"/>
                    <a:gd name="T10" fmla="*/ 3 w 5"/>
                    <a:gd name="T11" fmla="*/ 10 h 21"/>
                    <a:gd name="T12" fmla="*/ 5 w 5"/>
                    <a:gd name="T13" fmla="*/ 0 h 21"/>
                    <a:gd name="T14" fmla="*/ 5 w 5"/>
                    <a:gd name="T15" fmla="*/ 0 h 21"/>
                    <a:gd name="T16" fmla="*/ 0 w 5"/>
                    <a:gd name="T17" fmla="*/ 0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21"/>
                    <a:gd name="T29" fmla="*/ 5 w 5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2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21"/>
                      </a:lnTo>
                      <a:lnTo>
                        <a:pt x="3" y="18"/>
                      </a:lnTo>
                      <a:lnTo>
                        <a:pt x="3" y="10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10" name="Freeform 1406"/>
                <p:cNvSpPr>
                  <a:spLocks noChangeAspect="1"/>
                </p:cNvSpPr>
                <p:nvPr/>
              </p:nvSpPr>
              <p:spPr bwMode="auto">
                <a:xfrm>
                  <a:off x="5480" y="1828"/>
                  <a:ext cx="11" cy="23"/>
                </a:xfrm>
                <a:custGeom>
                  <a:avLst/>
                  <a:gdLst>
                    <a:gd name="T0" fmla="*/ 11 w 11"/>
                    <a:gd name="T1" fmla="*/ 23 h 23"/>
                    <a:gd name="T2" fmla="*/ 11 w 11"/>
                    <a:gd name="T3" fmla="*/ 18 h 23"/>
                    <a:gd name="T4" fmla="*/ 8 w 11"/>
                    <a:gd name="T5" fmla="*/ 18 h 23"/>
                    <a:gd name="T6" fmla="*/ 5 w 11"/>
                    <a:gd name="T7" fmla="*/ 16 h 23"/>
                    <a:gd name="T8" fmla="*/ 5 w 11"/>
                    <a:gd name="T9" fmla="*/ 13 h 23"/>
                    <a:gd name="T10" fmla="*/ 5 w 11"/>
                    <a:gd name="T11" fmla="*/ 8 h 23"/>
                    <a:gd name="T12" fmla="*/ 5 w 11"/>
                    <a:gd name="T13" fmla="*/ 0 h 23"/>
                    <a:gd name="T14" fmla="*/ 0 w 11"/>
                    <a:gd name="T15" fmla="*/ 0 h 23"/>
                    <a:gd name="T16" fmla="*/ 5 w 11"/>
                    <a:gd name="T17" fmla="*/ 0 h 23"/>
                    <a:gd name="T18" fmla="*/ 0 w 11"/>
                    <a:gd name="T19" fmla="*/ 0 h 23"/>
                    <a:gd name="T20" fmla="*/ 0 w 11"/>
                    <a:gd name="T21" fmla="*/ 8 h 23"/>
                    <a:gd name="T22" fmla="*/ 0 w 11"/>
                    <a:gd name="T23" fmla="*/ 13 h 23"/>
                    <a:gd name="T24" fmla="*/ 3 w 11"/>
                    <a:gd name="T25" fmla="*/ 18 h 23"/>
                    <a:gd name="T26" fmla="*/ 5 w 11"/>
                    <a:gd name="T27" fmla="*/ 21 h 23"/>
                    <a:gd name="T28" fmla="*/ 11 w 11"/>
                    <a:gd name="T29" fmla="*/ 23 h 23"/>
                    <a:gd name="T30" fmla="*/ 11 w 11"/>
                    <a:gd name="T31" fmla="*/ 18 h 23"/>
                    <a:gd name="T32" fmla="*/ 11 w 11"/>
                    <a:gd name="T33" fmla="*/ 23 h 2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"/>
                    <a:gd name="T52" fmla="*/ 0 h 23"/>
                    <a:gd name="T53" fmla="*/ 11 w 11"/>
                    <a:gd name="T54" fmla="*/ 23 h 2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" h="23">
                      <a:moveTo>
                        <a:pt x="11" y="23"/>
                      </a:moveTo>
                      <a:lnTo>
                        <a:pt x="11" y="18"/>
                      </a:lnTo>
                      <a:lnTo>
                        <a:pt x="8" y="18"/>
                      </a:lnTo>
                      <a:lnTo>
                        <a:pt x="5" y="16"/>
                      </a:lnTo>
                      <a:lnTo>
                        <a:pt x="5" y="13"/>
                      </a:lnTo>
                      <a:lnTo>
                        <a:pt x="5" y="8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3" y="18"/>
                      </a:lnTo>
                      <a:lnTo>
                        <a:pt x="5" y="21"/>
                      </a:lnTo>
                      <a:lnTo>
                        <a:pt x="11" y="23"/>
                      </a:lnTo>
                      <a:lnTo>
                        <a:pt x="11" y="18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11" name="Freeform 1407"/>
                <p:cNvSpPr>
                  <a:spLocks noChangeAspect="1"/>
                </p:cNvSpPr>
                <p:nvPr/>
              </p:nvSpPr>
              <p:spPr bwMode="auto">
                <a:xfrm>
                  <a:off x="5491" y="1904"/>
                  <a:ext cx="18" cy="13"/>
                </a:xfrm>
                <a:custGeom>
                  <a:avLst/>
                  <a:gdLst>
                    <a:gd name="T0" fmla="*/ 0 w 18"/>
                    <a:gd name="T1" fmla="*/ 13 h 13"/>
                    <a:gd name="T2" fmla="*/ 7 w 18"/>
                    <a:gd name="T3" fmla="*/ 13 h 13"/>
                    <a:gd name="T4" fmla="*/ 18 w 18"/>
                    <a:gd name="T5" fmla="*/ 13 h 13"/>
                    <a:gd name="T6" fmla="*/ 18 w 18"/>
                    <a:gd name="T7" fmla="*/ 7 h 13"/>
                    <a:gd name="T8" fmla="*/ 18 w 18"/>
                    <a:gd name="T9" fmla="*/ 0 h 13"/>
                    <a:gd name="T10" fmla="*/ 18 w 18"/>
                    <a:gd name="T11" fmla="*/ 0 h 13"/>
                    <a:gd name="T12" fmla="*/ 15 w 18"/>
                    <a:gd name="T13" fmla="*/ 5 h 13"/>
                    <a:gd name="T14" fmla="*/ 10 w 18"/>
                    <a:gd name="T15" fmla="*/ 10 h 13"/>
                    <a:gd name="T16" fmla="*/ 0 w 18"/>
                    <a:gd name="T17" fmla="*/ 1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3"/>
                    <a:gd name="T29" fmla="*/ 18 w 18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3">
                      <a:moveTo>
                        <a:pt x="0" y="13"/>
                      </a:moveTo>
                      <a:lnTo>
                        <a:pt x="7" y="13"/>
                      </a:lnTo>
                      <a:lnTo>
                        <a:pt x="18" y="13"/>
                      </a:lnTo>
                      <a:lnTo>
                        <a:pt x="18" y="7"/>
                      </a:lnTo>
                      <a:lnTo>
                        <a:pt x="18" y="0"/>
                      </a:lnTo>
                      <a:lnTo>
                        <a:pt x="15" y="5"/>
                      </a:lnTo>
                      <a:lnTo>
                        <a:pt x="10" y="1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12" name="Freeform 1408"/>
                <p:cNvSpPr>
                  <a:spLocks noChangeAspect="1"/>
                </p:cNvSpPr>
                <p:nvPr/>
              </p:nvSpPr>
              <p:spPr bwMode="auto">
                <a:xfrm>
                  <a:off x="5491" y="1914"/>
                  <a:ext cx="20" cy="5"/>
                </a:xfrm>
                <a:custGeom>
                  <a:avLst/>
                  <a:gdLst>
                    <a:gd name="T0" fmla="*/ 20 w 20"/>
                    <a:gd name="T1" fmla="*/ 0 h 5"/>
                    <a:gd name="T2" fmla="*/ 20 w 20"/>
                    <a:gd name="T3" fmla="*/ 0 h 5"/>
                    <a:gd name="T4" fmla="*/ 7 w 20"/>
                    <a:gd name="T5" fmla="*/ 0 h 5"/>
                    <a:gd name="T6" fmla="*/ 0 w 20"/>
                    <a:gd name="T7" fmla="*/ 0 h 5"/>
                    <a:gd name="T8" fmla="*/ 0 w 20"/>
                    <a:gd name="T9" fmla="*/ 5 h 5"/>
                    <a:gd name="T10" fmla="*/ 7 w 20"/>
                    <a:gd name="T11" fmla="*/ 5 h 5"/>
                    <a:gd name="T12" fmla="*/ 18 w 20"/>
                    <a:gd name="T13" fmla="*/ 5 h 5"/>
                    <a:gd name="T14" fmla="*/ 18 w 20"/>
                    <a:gd name="T15" fmla="*/ 5 h 5"/>
                    <a:gd name="T16" fmla="*/ 20 w 20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"/>
                    <a:gd name="T28" fmla="*/ 0 h 5"/>
                    <a:gd name="T29" fmla="*/ 20 w 2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" h="5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7" y="5"/>
                      </a:lnTo>
                      <a:lnTo>
                        <a:pt x="18" y="5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13" name="Freeform 1409"/>
                <p:cNvSpPr>
                  <a:spLocks noChangeAspect="1"/>
                </p:cNvSpPr>
                <p:nvPr/>
              </p:nvSpPr>
              <p:spPr bwMode="auto">
                <a:xfrm>
                  <a:off x="5506" y="1901"/>
                  <a:ext cx="5" cy="18"/>
                </a:xfrm>
                <a:custGeom>
                  <a:avLst/>
                  <a:gdLst>
                    <a:gd name="T0" fmla="*/ 0 w 5"/>
                    <a:gd name="T1" fmla="*/ 0 h 18"/>
                    <a:gd name="T2" fmla="*/ 0 w 5"/>
                    <a:gd name="T3" fmla="*/ 0 h 18"/>
                    <a:gd name="T4" fmla="*/ 3 w 5"/>
                    <a:gd name="T5" fmla="*/ 10 h 18"/>
                    <a:gd name="T6" fmla="*/ 5 w 5"/>
                    <a:gd name="T7" fmla="*/ 13 h 18"/>
                    <a:gd name="T8" fmla="*/ 3 w 5"/>
                    <a:gd name="T9" fmla="*/ 18 h 18"/>
                    <a:gd name="T10" fmla="*/ 5 w 5"/>
                    <a:gd name="T11" fmla="*/ 10 h 18"/>
                    <a:gd name="T12" fmla="*/ 5 w 5"/>
                    <a:gd name="T13" fmla="*/ 3 h 18"/>
                    <a:gd name="T14" fmla="*/ 5 w 5"/>
                    <a:gd name="T15" fmla="*/ 3 h 18"/>
                    <a:gd name="T16" fmla="*/ 0 w 5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8"/>
                    <a:gd name="T29" fmla="*/ 5 w 5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10"/>
                      </a:lnTo>
                      <a:lnTo>
                        <a:pt x="5" y="13"/>
                      </a:lnTo>
                      <a:lnTo>
                        <a:pt x="3" y="18"/>
                      </a:lnTo>
                      <a:lnTo>
                        <a:pt x="5" y="10"/>
                      </a:lnTo>
                      <a:lnTo>
                        <a:pt x="5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14" name="Freeform 1410"/>
                <p:cNvSpPr>
                  <a:spLocks noChangeAspect="1"/>
                </p:cNvSpPr>
                <p:nvPr/>
              </p:nvSpPr>
              <p:spPr bwMode="auto">
                <a:xfrm>
                  <a:off x="5491" y="1901"/>
                  <a:ext cx="20" cy="18"/>
                </a:xfrm>
                <a:custGeom>
                  <a:avLst/>
                  <a:gdLst>
                    <a:gd name="T0" fmla="*/ 0 w 20"/>
                    <a:gd name="T1" fmla="*/ 13 h 18"/>
                    <a:gd name="T2" fmla="*/ 0 w 20"/>
                    <a:gd name="T3" fmla="*/ 18 h 18"/>
                    <a:gd name="T4" fmla="*/ 13 w 20"/>
                    <a:gd name="T5" fmla="*/ 16 h 18"/>
                    <a:gd name="T6" fmla="*/ 18 w 20"/>
                    <a:gd name="T7" fmla="*/ 8 h 18"/>
                    <a:gd name="T8" fmla="*/ 20 w 20"/>
                    <a:gd name="T9" fmla="*/ 3 h 18"/>
                    <a:gd name="T10" fmla="*/ 15 w 20"/>
                    <a:gd name="T11" fmla="*/ 0 h 18"/>
                    <a:gd name="T12" fmla="*/ 20 w 20"/>
                    <a:gd name="T13" fmla="*/ 3 h 18"/>
                    <a:gd name="T14" fmla="*/ 15 w 20"/>
                    <a:gd name="T15" fmla="*/ 3 h 18"/>
                    <a:gd name="T16" fmla="*/ 15 w 20"/>
                    <a:gd name="T17" fmla="*/ 8 h 18"/>
                    <a:gd name="T18" fmla="*/ 10 w 20"/>
                    <a:gd name="T19" fmla="*/ 10 h 18"/>
                    <a:gd name="T20" fmla="*/ 0 w 20"/>
                    <a:gd name="T21" fmla="*/ 13 h 18"/>
                    <a:gd name="T22" fmla="*/ 0 w 20"/>
                    <a:gd name="T23" fmla="*/ 18 h 18"/>
                    <a:gd name="T24" fmla="*/ 0 w 20"/>
                    <a:gd name="T25" fmla="*/ 13 h 1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0"/>
                    <a:gd name="T40" fmla="*/ 0 h 18"/>
                    <a:gd name="T41" fmla="*/ 20 w 20"/>
                    <a:gd name="T42" fmla="*/ 18 h 1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0" h="18">
                      <a:moveTo>
                        <a:pt x="0" y="13"/>
                      </a:moveTo>
                      <a:lnTo>
                        <a:pt x="0" y="18"/>
                      </a:lnTo>
                      <a:lnTo>
                        <a:pt x="13" y="16"/>
                      </a:lnTo>
                      <a:lnTo>
                        <a:pt x="18" y="8"/>
                      </a:lnTo>
                      <a:lnTo>
                        <a:pt x="20" y="3"/>
                      </a:lnTo>
                      <a:lnTo>
                        <a:pt x="15" y="0"/>
                      </a:lnTo>
                      <a:lnTo>
                        <a:pt x="20" y="3"/>
                      </a:lnTo>
                      <a:lnTo>
                        <a:pt x="15" y="3"/>
                      </a:lnTo>
                      <a:lnTo>
                        <a:pt x="15" y="8"/>
                      </a:lnTo>
                      <a:lnTo>
                        <a:pt x="10" y="10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15" name="Freeform 1411"/>
                <p:cNvSpPr>
                  <a:spLocks noChangeAspect="1"/>
                </p:cNvSpPr>
                <p:nvPr/>
              </p:nvSpPr>
              <p:spPr bwMode="auto">
                <a:xfrm>
                  <a:off x="5483" y="1896"/>
                  <a:ext cx="5" cy="5"/>
                </a:xfrm>
                <a:custGeom>
                  <a:avLst/>
                  <a:gdLst>
                    <a:gd name="T0" fmla="*/ 2 w 5"/>
                    <a:gd name="T1" fmla="*/ 5 h 5"/>
                    <a:gd name="T2" fmla="*/ 2 w 5"/>
                    <a:gd name="T3" fmla="*/ 2 h 5"/>
                    <a:gd name="T4" fmla="*/ 0 w 5"/>
                    <a:gd name="T5" fmla="*/ 2 h 5"/>
                    <a:gd name="T6" fmla="*/ 2 w 5"/>
                    <a:gd name="T7" fmla="*/ 0 h 5"/>
                    <a:gd name="T8" fmla="*/ 5 w 5"/>
                    <a:gd name="T9" fmla="*/ 0 h 5"/>
                    <a:gd name="T10" fmla="*/ 2 w 5"/>
                    <a:gd name="T11" fmla="*/ 0 h 5"/>
                    <a:gd name="T12" fmla="*/ 2 w 5"/>
                    <a:gd name="T13" fmla="*/ 5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5"/>
                    <a:gd name="T23" fmla="*/ 5 w 5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5">
                      <a:moveTo>
                        <a:pt x="2" y="5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16" name="Freeform 1412"/>
                <p:cNvSpPr>
                  <a:spLocks noChangeAspect="1"/>
                </p:cNvSpPr>
                <p:nvPr/>
              </p:nvSpPr>
              <p:spPr bwMode="auto">
                <a:xfrm>
                  <a:off x="5483" y="1896"/>
                  <a:ext cx="5" cy="5"/>
                </a:xfrm>
                <a:custGeom>
                  <a:avLst/>
                  <a:gdLst>
                    <a:gd name="T0" fmla="*/ 0 w 5"/>
                    <a:gd name="T1" fmla="*/ 2 h 5"/>
                    <a:gd name="T2" fmla="*/ 0 w 5"/>
                    <a:gd name="T3" fmla="*/ 2 h 5"/>
                    <a:gd name="T4" fmla="*/ 0 w 5"/>
                    <a:gd name="T5" fmla="*/ 5 h 5"/>
                    <a:gd name="T6" fmla="*/ 0 w 5"/>
                    <a:gd name="T7" fmla="*/ 5 h 5"/>
                    <a:gd name="T8" fmla="*/ 5 w 5"/>
                    <a:gd name="T9" fmla="*/ 5 h 5"/>
                    <a:gd name="T10" fmla="*/ 2 w 5"/>
                    <a:gd name="T11" fmla="*/ 2 h 5"/>
                    <a:gd name="T12" fmla="*/ 0 w 5"/>
                    <a:gd name="T13" fmla="*/ 0 h 5"/>
                    <a:gd name="T14" fmla="*/ 0 w 5"/>
                    <a:gd name="T15" fmla="*/ 0 h 5"/>
                    <a:gd name="T16" fmla="*/ 0 w 5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17" name="Freeform 1413"/>
                <p:cNvSpPr>
                  <a:spLocks noChangeAspect="1"/>
                </p:cNvSpPr>
                <p:nvPr/>
              </p:nvSpPr>
              <p:spPr bwMode="auto">
                <a:xfrm>
                  <a:off x="5483" y="1893"/>
                  <a:ext cx="8" cy="5"/>
                </a:xfrm>
                <a:custGeom>
                  <a:avLst/>
                  <a:gdLst>
                    <a:gd name="T0" fmla="*/ 8 w 8"/>
                    <a:gd name="T1" fmla="*/ 3 h 5"/>
                    <a:gd name="T2" fmla="*/ 5 w 8"/>
                    <a:gd name="T3" fmla="*/ 0 h 5"/>
                    <a:gd name="T4" fmla="*/ 2 w 8"/>
                    <a:gd name="T5" fmla="*/ 0 h 5"/>
                    <a:gd name="T6" fmla="*/ 0 w 8"/>
                    <a:gd name="T7" fmla="*/ 5 h 5"/>
                    <a:gd name="T8" fmla="*/ 0 w 8"/>
                    <a:gd name="T9" fmla="*/ 3 h 5"/>
                    <a:gd name="T10" fmla="*/ 2 w 8"/>
                    <a:gd name="T11" fmla="*/ 5 h 5"/>
                    <a:gd name="T12" fmla="*/ 8 w 8"/>
                    <a:gd name="T13" fmla="*/ 3 h 5"/>
                    <a:gd name="T14" fmla="*/ 5 w 8"/>
                    <a:gd name="T15" fmla="*/ 0 h 5"/>
                    <a:gd name="T16" fmla="*/ 8 w 8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8" y="3"/>
                      </a:move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8" y="3"/>
                      </a:lnTo>
                      <a:lnTo>
                        <a:pt x="5" y="0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18" name="Freeform 1414"/>
                <p:cNvSpPr>
                  <a:spLocks noChangeAspect="1"/>
                </p:cNvSpPr>
                <p:nvPr/>
              </p:nvSpPr>
              <p:spPr bwMode="auto">
                <a:xfrm>
                  <a:off x="5483" y="1893"/>
                  <a:ext cx="8" cy="8"/>
                </a:xfrm>
                <a:custGeom>
                  <a:avLst/>
                  <a:gdLst>
                    <a:gd name="T0" fmla="*/ 0 w 8"/>
                    <a:gd name="T1" fmla="*/ 8 h 8"/>
                    <a:gd name="T2" fmla="*/ 5 w 8"/>
                    <a:gd name="T3" fmla="*/ 8 h 8"/>
                    <a:gd name="T4" fmla="*/ 5 w 8"/>
                    <a:gd name="T5" fmla="*/ 5 h 8"/>
                    <a:gd name="T6" fmla="*/ 8 w 8"/>
                    <a:gd name="T7" fmla="*/ 3 h 8"/>
                    <a:gd name="T8" fmla="*/ 5 w 8"/>
                    <a:gd name="T9" fmla="*/ 0 h 8"/>
                    <a:gd name="T10" fmla="*/ 2 w 8"/>
                    <a:gd name="T11" fmla="*/ 3 h 8"/>
                    <a:gd name="T12" fmla="*/ 0 w 8"/>
                    <a:gd name="T13" fmla="*/ 8 h 8"/>
                    <a:gd name="T14" fmla="*/ 5 w 8"/>
                    <a:gd name="T15" fmla="*/ 8 h 8"/>
                    <a:gd name="T16" fmla="*/ 0 w 8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8"/>
                    <a:gd name="T29" fmla="*/ 8 w 8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8">
                      <a:moveTo>
                        <a:pt x="0" y="8"/>
                      </a:moveTo>
                      <a:lnTo>
                        <a:pt x="5" y="8"/>
                      </a:lnTo>
                      <a:lnTo>
                        <a:pt x="5" y="5"/>
                      </a:lnTo>
                      <a:lnTo>
                        <a:pt x="8" y="3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5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19" name="Freeform 1415"/>
                <p:cNvSpPr>
                  <a:spLocks noChangeAspect="1"/>
                </p:cNvSpPr>
                <p:nvPr/>
              </p:nvSpPr>
              <p:spPr bwMode="auto">
                <a:xfrm>
                  <a:off x="5477" y="1799"/>
                  <a:ext cx="8" cy="13"/>
                </a:xfrm>
                <a:custGeom>
                  <a:avLst/>
                  <a:gdLst>
                    <a:gd name="T0" fmla="*/ 6 w 8"/>
                    <a:gd name="T1" fmla="*/ 13 h 13"/>
                    <a:gd name="T2" fmla="*/ 0 w 8"/>
                    <a:gd name="T3" fmla="*/ 11 h 13"/>
                    <a:gd name="T4" fmla="*/ 0 w 8"/>
                    <a:gd name="T5" fmla="*/ 5 h 13"/>
                    <a:gd name="T6" fmla="*/ 6 w 8"/>
                    <a:gd name="T7" fmla="*/ 3 h 13"/>
                    <a:gd name="T8" fmla="*/ 8 w 8"/>
                    <a:gd name="T9" fmla="*/ 0 h 13"/>
                    <a:gd name="T10" fmla="*/ 6 w 8"/>
                    <a:gd name="T11" fmla="*/ 3 h 13"/>
                    <a:gd name="T12" fmla="*/ 6 w 8"/>
                    <a:gd name="T13" fmla="*/ 13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13"/>
                    <a:gd name="T23" fmla="*/ 8 w 8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13">
                      <a:moveTo>
                        <a:pt x="6" y="13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6" y="3"/>
                      </a:lnTo>
                      <a:lnTo>
                        <a:pt x="8" y="0"/>
                      </a:lnTo>
                      <a:lnTo>
                        <a:pt x="6" y="3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20" name="Freeform 1416"/>
                <p:cNvSpPr>
                  <a:spLocks noChangeAspect="1"/>
                </p:cNvSpPr>
                <p:nvPr/>
              </p:nvSpPr>
              <p:spPr bwMode="auto">
                <a:xfrm>
                  <a:off x="5477" y="1804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0 h 11"/>
                    <a:gd name="T4" fmla="*/ 0 w 6"/>
                    <a:gd name="T5" fmla="*/ 8 h 11"/>
                    <a:gd name="T6" fmla="*/ 3 w 6"/>
                    <a:gd name="T7" fmla="*/ 11 h 11"/>
                    <a:gd name="T8" fmla="*/ 6 w 6"/>
                    <a:gd name="T9" fmla="*/ 8 h 11"/>
                    <a:gd name="T10" fmla="*/ 3 w 6"/>
                    <a:gd name="T11" fmla="*/ 6 h 11"/>
                    <a:gd name="T12" fmla="*/ 3 w 6"/>
                    <a:gd name="T13" fmla="*/ 3 h 11"/>
                    <a:gd name="T14" fmla="*/ 3 w 6"/>
                    <a:gd name="T15" fmla="*/ 3 h 11"/>
                    <a:gd name="T16" fmla="*/ 0 w 6"/>
                    <a:gd name="T17" fmla="*/ 0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1"/>
                    <a:gd name="T29" fmla="*/ 6 w 6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3" y="6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21" name="Freeform 1417"/>
                <p:cNvSpPr>
                  <a:spLocks noChangeAspect="1"/>
                </p:cNvSpPr>
                <p:nvPr/>
              </p:nvSpPr>
              <p:spPr bwMode="auto">
                <a:xfrm>
                  <a:off x="5477" y="1796"/>
                  <a:ext cx="11" cy="11"/>
                </a:xfrm>
                <a:custGeom>
                  <a:avLst/>
                  <a:gdLst>
                    <a:gd name="T0" fmla="*/ 8 w 11"/>
                    <a:gd name="T1" fmla="*/ 0 h 11"/>
                    <a:gd name="T2" fmla="*/ 8 w 11"/>
                    <a:gd name="T3" fmla="*/ 0 h 11"/>
                    <a:gd name="T4" fmla="*/ 3 w 11"/>
                    <a:gd name="T5" fmla="*/ 3 h 11"/>
                    <a:gd name="T6" fmla="*/ 0 w 11"/>
                    <a:gd name="T7" fmla="*/ 8 h 11"/>
                    <a:gd name="T8" fmla="*/ 3 w 11"/>
                    <a:gd name="T9" fmla="*/ 11 h 11"/>
                    <a:gd name="T10" fmla="*/ 6 w 11"/>
                    <a:gd name="T11" fmla="*/ 8 h 11"/>
                    <a:gd name="T12" fmla="*/ 11 w 11"/>
                    <a:gd name="T13" fmla="*/ 3 h 11"/>
                    <a:gd name="T14" fmla="*/ 11 w 11"/>
                    <a:gd name="T15" fmla="*/ 3 h 11"/>
                    <a:gd name="T16" fmla="*/ 8 w 11"/>
                    <a:gd name="T17" fmla="*/ 0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1"/>
                    <a:gd name="T29" fmla="*/ 11 w 11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1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3"/>
                      </a:lnTo>
                      <a:lnTo>
                        <a:pt x="0" y="8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11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22" name="Freeform 1418"/>
                <p:cNvSpPr>
                  <a:spLocks noChangeAspect="1"/>
                </p:cNvSpPr>
                <p:nvPr/>
              </p:nvSpPr>
              <p:spPr bwMode="auto">
                <a:xfrm>
                  <a:off x="5480" y="1796"/>
                  <a:ext cx="8" cy="19"/>
                </a:xfrm>
                <a:custGeom>
                  <a:avLst/>
                  <a:gdLst>
                    <a:gd name="T0" fmla="*/ 0 w 8"/>
                    <a:gd name="T1" fmla="*/ 19 h 19"/>
                    <a:gd name="T2" fmla="*/ 3 w 8"/>
                    <a:gd name="T3" fmla="*/ 16 h 19"/>
                    <a:gd name="T4" fmla="*/ 3 w 8"/>
                    <a:gd name="T5" fmla="*/ 8 h 19"/>
                    <a:gd name="T6" fmla="*/ 5 w 8"/>
                    <a:gd name="T7" fmla="*/ 0 h 19"/>
                    <a:gd name="T8" fmla="*/ 8 w 8"/>
                    <a:gd name="T9" fmla="*/ 3 h 19"/>
                    <a:gd name="T10" fmla="*/ 0 w 8"/>
                    <a:gd name="T11" fmla="*/ 6 h 19"/>
                    <a:gd name="T12" fmla="*/ 0 w 8"/>
                    <a:gd name="T13" fmla="*/ 19 h 19"/>
                    <a:gd name="T14" fmla="*/ 3 w 8"/>
                    <a:gd name="T15" fmla="*/ 16 h 19"/>
                    <a:gd name="T16" fmla="*/ 0 w 8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9"/>
                    <a:gd name="T29" fmla="*/ 8 w 8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9">
                      <a:moveTo>
                        <a:pt x="0" y="19"/>
                      </a:moveTo>
                      <a:lnTo>
                        <a:pt x="3" y="16"/>
                      </a:lnTo>
                      <a:lnTo>
                        <a:pt x="3" y="8"/>
                      </a:lnTo>
                      <a:lnTo>
                        <a:pt x="5" y="0"/>
                      </a:lnTo>
                      <a:lnTo>
                        <a:pt x="8" y="3"/>
                      </a:lnTo>
                      <a:lnTo>
                        <a:pt x="0" y="6"/>
                      </a:lnTo>
                      <a:lnTo>
                        <a:pt x="0" y="19"/>
                      </a:lnTo>
                      <a:lnTo>
                        <a:pt x="3" y="16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23" name="Freeform 1419"/>
                <p:cNvSpPr>
                  <a:spLocks noChangeAspect="1"/>
                </p:cNvSpPr>
                <p:nvPr/>
              </p:nvSpPr>
              <p:spPr bwMode="auto">
                <a:xfrm>
                  <a:off x="5598" y="1930"/>
                  <a:ext cx="10" cy="2"/>
                </a:xfrm>
                <a:custGeom>
                  <a:avLst/>
                  <a:gdLst>
                    <a:gd name="T0" fmla="*/ 10 w 10"/>
                    <a:gd name="T1" fmla="*/ 0 h 2"/>
                    <a:gd name="T2" fmla="*/ 5 w 10"/>
                    <a:gd name="T3" fmla="*/ 2 h 2"/>
                    <a:gd name="T4" fmla="*/ 0 w 10"/>
                    <a:gd name="T5" fmla="*/ 2 h 2"/>
                    <a:gd name="T6" fmla="*/ 0 w 10"/>
                    <a:gd name="T7" fmla="*/ 0 h 2"/>
                    <a:gd name="T8" fmla="*/ 10 w 10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2"/>
                    <a:gd name="T17" fmla="*/ 10 w 10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2">
                      <a:moveTo>
                        <a:pt x="10" y="0"/>
                      </a:move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24" name="Freeform 1420"/>
                <p:cNvSpPr>
                  <a:spLocks noChangeAspect="1"/>
                </p:cNvSpPr>
                <p:nvPr/>
              </p:nvSpPr>
              <p:spPr bwMode="auto">
                <a:xfrm>
                  <a:off x="5598" y="1930"/>
                  <a:ext cx="10" cy="5"/>
                </a:xfrm>
                <a:custGeom>
                  <a:avLst/>
                  <a:gdLst>
                    <a:gd name="T0" fmla="*/ 2 w 10"/>
                    <a:gd name="T1" fmla="*/ 5 h 5"/>
                    <a:gd name="T2" fmla="*/ 2 w 10"/>
                    <a:gd name="T3" fmla="*/ 5 h 5"/>
                    <a:gd name="T4" fmla="*/ 7 w 10"/>
                    <a:gd name="T5" fmla="*/ 2 h 5"/>
                    <a:gd name="T6" fmla="*/ 10 w 10"/>
                    <a:gd name="T7" fmla="*/ 2 h 5"/>
                    <a:gd name="T8" fmla="*/ 10 w 10"/>
                    <a:gd name="T9" fmla="*/ 0 h 5"/>
                    <a:gd name="T10" fmla="*/ 5 w 10"/>
                    <a:gd name="T11" fmla="*/ 0 h 5"/>
                    <a:gd name="T12" fmla="*/ 0 w 10"/>
                    <a:gd name="T13" fmla="*/ 2 h 5"/>
                    <a:gd name="T14" fmla="*/ 0 w 10"/>
                    <a:gd name="T15" fmla="*/ 2 h 5"/>
                    <a:gd name="T16" fmla="*/ 2 w 10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2" y="5"/>
                      </a:moveTo>
                      <a:lnTo>
                        <a:pt x="2" y="5"/>
                      </a:lnTo>
                      <a:lnTo>
                        <a:pt x="7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25" name="Freeform 1421"/>
                <p:cNvSpPr>
                  <a:spLocks noChangeAspect="1"/>
                </p:cNvSpPr>
                <p:nvPr/>
              </p:nvSpPr>
              <p:spPr bwMode="auto">
                <a:xfrm>
                  <a:off x="5598" y="1930"/>
                  <a:ext cx="10" cy="5"/>
                </a:xfrm>
                <a:custGeom>
                  <a:avLst/>
                  <a:gdLst>
                    <a:gd name="T0" fmla="*/ 10 w 10"/>
                    <a:gd name="T1" fmla="*/ 2 h 5"/>
                    <a:gd name="T2" fmla="*/ 10 w 10"/>
                    <a:gd name="T3" fmla="*/ 0 h 5"/>
                    <a:gd name="T4" fmla="*/ 0 w 10"/>
                    <a:gd name="T5" fmla="*/ 0 h 5"/>
                    <a:gd name="T6" fmla="*/ 2 w 10"/>
                    <a:gd name="T7" fmla="*/ 5 h 5"/>
                    <a:gd name="T8" fmla="*/ 0 w 10"/>
                    <a:gd name="T9" fmla="*/ 2 h 5"/>
                    <a:gd name="T10" fmla="*/ 2 w 10"/>
                    <a:gd name="T11" fmla="*/ 2 h 5"/>
                    <a:gd name="T12" fmla="*/ 7 w 10"/>
                    <a:gd name="T13" fmla="*/ 2 h 5"/>
                    <a:gd name="T14" fmla="*/ 10 w 10"/>
                    <a:gd name="T15" fmla="*/ 0 h 5"/>
                    <a:gd name="T16" fmla="*/ 10 w 10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10" y="2"/>
                      </a:move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7" y="2"/>
                      </a:lnTo>
                      <a:lnTo>
                        <a:pt x="10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26" name="Freeform 1422"/>
                <p:cNvSpPr>
                  <a:spLocks noChangeAspect="1"/>
                </p:cNvSpPr>
                <p:nvPr/>
              </p:nvSpPr>
              <p:spPr bwMode="auto">
                <a:xfrm>
                  <a:off x="5524" y="1841"/>
                  <a:ext cx="27" cy="26"/>
                </a:xfrm>
                <a:custGeom>
                  <a:avLst/>
                  <a:gdLst>
                    <a:gd name="T0" fmla="*/ 8 w 27"/>
                    <a:gd name="T1" fmla="*/ 26 h 26"/>
                    <a:gd name="T2" fmla="*/ 6 w 27"/>
                    <a:gd name="T3" fmla="*/ 23 h 26"/>
                    <a:gd name="T4" fmla="*/ 6 w 27"/>
                    <a:gd name="T5" fmla="*/ 16 h 26"/>
                    <a:gd name="T6" fmla="*/ 14 w 27"/>
                    <a:gd name="T7" fmla="*/ 8 h 26"/>
                    <a:gd name="T8" fmla="*/ 19 w 27"/>
                    <a:gd name="T9" fmla="*/ 3 h 26"/>
                    <a:gd name="T10" fmla="*/ 21 w 27"/>
                    <a:gd name="T11" fmla="*/ 3 h 26"/>
                    <a:gd name="T12" fmla="*/ 27 w 27"/>
                    <a:gd name="T13" fmla="*/ 0 h 26"/>
                    <a:gd name="T14" fmla="*/ 24 w 27"/>
                    <a:gd name="T15" fmla="*/ 0 h 26"/>
                    <a:gd name="T16" fmla="*/ 19 w 27"/>
                    <a:gd name="T17" fmla="*/ 0 h 26"/>
                    <a:gd name="T18" fmla="*/ 14 w 27"/>
                    <a:gd name="T19" fmla="*/ 5 h 26"/>
                    <a:gd name="T20" fmla="*/ 3 w 27"/>
                    <a:gd name="T21" fmla="*/ 16 h 26"/>
                    <a:gd name="T22" fmla="*/ 0 w 27"/>
                    <a:gd name="T23" fmla="*/ 18 h 26"/>
                    <a:gd name="T24" fmla="*/ 3 w 27"/>
                    <a:gd name="T25" fmla="*/ 21 h 26"/>
                    <a:gd name="T26" fmla="*/ 6 w 27"/>
                    <a:gd name="T27" fmla="*/ 23 h 26"/>
                    <a:gd name="T28" fmla="*/ 8 w 27"/>
                    <a:gd name="T29" fmla="*/ 26 h 2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7"/>
                    <a:gd name="T46" fmla="*/ 0 h 26"/>
                    <a:gd name="T47" fmla="*/ 27 w 27"/>
                    <a:gd name="T48" fmla="*/ 26 h 2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7" h="26">
                      <a:moveTo>
                        <a:pt x="8" y="26"/>
                      </a:moveTo>
                      <a:lnTo>
                        <a:pt x="6" y="23"/>
                      </a:lnTo>
                      <a:lnTo>
                        <a:pt x="6" y="16"/>
                      </a:lnTo>
                      <a:lnTo>
                        <a:pt x="14" y="8"/>
                      </a:lnTo>
                      <a:lnTo>
                        <a:pt x="19" y="3"/>
                      </a:lnTo>
                      <a:lnTo>
                        <a:pt x="21" y="3"/>
                      </a:lnTo>
                      <a:lnTo>
                        <a:pt x="27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4" y="5"/>
                      </a:lnTo>
                      <a:lnTo>
                        <a:pt x="3" y="16"/>
                      </a:lnTo>
                      <a:lnTo>
                        <a:pt x="0" y="18"/>
                      </a:lnTo>
                      <a:lnTo>
                        <a:pt x="3" y="21"/>
                      </a:lnTo>
                      <a:lnTo>
                        <a:pt x="6" y="23"/>
                      </a:lnTo>
                      <a:lnTo>
                        <a:pt x="8" y="2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27" name="Freeform 1423"/>
                <p:cNvSpPr>
                  <a:spLocks noChangeAspect="1"/>
                </p:cNvSpPr>
                <p:nvPr/>
              </p:nvSpPr>
              <p:spPr bwMode="auto">
                <a:xfrm>
                  <a:off x="5527" y="1854"/>
                  <a:ext cx="8" cy="16"/>
                </a:xfrm>
                <a:custGeom>
                  <a:avLst/>
                  <a:gdLst>
                    <a:gd name="T0" fmla="*/ 3 w 8"/>
                    <a:gd name="T1" fmla="*/ 0 h 16"/>
                    <a:gd name="T2" fmla="*/ 3 w 8"/>
                    <a:gd name="T3" fmla="*/ 0 h 16"/>
                    <a:gd name="T4" fmla="*/ 0 w 8"/>
                    <a:gd name="T5" fmla="*/ 10 h 16"/>
                    <a:gd name="T6" fmla="*/ 5 w 8"/>
                    <a:gd name="T7" fmla="*/ 16 h 16"/>
                    <a:gd name="T8" fmla="*/ 8 w 8"/>
                    <a:gd name="T9" fmla="*/ 13 h 16"/>
                    <a:gd name="T10" fmla="*/ 5 w 8"/>
                    <a:gd name="T11" fmla="*/ 8 h 16"/>
                    <a:gd name="T12" fmla="*/ 3 w 8"/>
                    <a:gd name="T13" fmla="*/ 5 h 16"/>
                    <a:gd name="T14" fmla="*/ 3 w 8"/>
                    <a:gd name="T15" fmla="*/ 5 h 16"/>
                    <a:gd name="T16" fmla="*/ 3 w 8"/>
                    <a:gd name="T17" fmla="*/ 0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6"/>
                    <a:gd name="T29" fmla="*/ 8 w 8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10"/>
                      </a:lnTo>
                      <a:lnTo>
                        <a:pt x="5" y="16"/>
                      </a:lnTo>
                      <a:lnTo>
                        <a:pt x="8" y="13"/>
                      </a:lnTo>
                      <a:lnTo>
                        <a:pt x="5" y="8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28" name="Freeform 1424"/>
                <p:cNvSpPr>
                  <a:spLocks noChangeAspect="1"/>
                </p:cNvSpPr>
                <p:nvPr/>
              </p:nvSpPr>
              <p:spPr bwMode="auto">
                <a:xfrm>
                  <a:off x="5530" y="1841"/>
                  <a:ext cx="13" cy="18"/>
                </a:xfrm>
                <a:custGeom>
                  <a:avLst/>
                  <a:gdLst>
                    <a:gd name="T0" fmla="*/ 13 w 13"/>
                    <a:gd name="T1" fmla="*/ 0 h 18"/>
                    <a:gd name="T2" fmla="*/ 10 w 13"/>
                    <a:gd name="T3" fmla="*/ 0 h 18"/>
                    <a:gd name="T4" fmla="*/ 5 w 13"/>
                    <a:gd name="T5" fmla="*/ 8 h 18"/>
                    <a:gd name="T6" fmla="*/ 0 w 13"/>
                    <a:gd name="T7" fmla="*/ 13 h 18"/>
                    <a:gd name="T8" fmla="*/ 0 w 13"/>
                    <a:gd name="T9" fmla="*/ 18 h 18"/>
                    <a:gd name="T10" fmla="*/ 8 w 13"/>
                    <a:gd name="T11" fmla="*/ 10 h 18"/>
                    <a:gd name="T12" fmla="*/ 13 w 13"/>
                    <a:gd name="T13" fmla="*/ 3 h 18"/>
                    <a:gd name="T14" fmla="*/ 13 w 13"/>
                    <a:gd name="T15" fmla="*/ 5 h 18"/>
                    <a:gd name="T16" fmla="*/ 13 w 13"/>
                    <a:gd name="T17" fmla="*/ 0 h 18"/>
                    <a:gd name="T18" fmla="*/ 10 w 13"/>
                    <a:gd name="T19" fmla="*/ 0 h 18"/>
                    <a:gd name="T20" fmla="*/ 10 w 13"/>
                    <a:gd name="T21" fmla="*/ 0 h 18"/>
                    <a:gd name="T22" fmla="*/ 13 w 13"/>
                    <a:gd name="T23" fmla="*/ 0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18"/>
                    <a:gd name="T38" fmla="*/ 13 w 13"/>
                    <a:gd name="T39" fmla="*/ 18 h 1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18">
                      <a:moveTo>
                        <a:pt x="13" y="0"/>
                      </a:moveTo>
                      <a:lnTo>
                        <a:pt x="10" y="0"/>
                      </a:lnTo>
                      <a:lnTo>
                        <a:pt x="5" y="8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8" y="10"/>
                      </a:lnTo>
                      <a:lnTo>
                        <a:pt x="13" y="3"/>
                      </a:ln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29" name="Freeform 1425"/>
                <p:cNvSpPr>
                  <a:spLocks noChangeAspect="1"/>
                </p:cNvSpPr>
                <p:nvPr/>
              </p:nvSpPr>
              <p:spPr bwMode="auto">
                <a:xfrm>
                  <a:off x="5543" y="1841"/>
                  <a:ext cx="10" cy="5"/>
                </a:xfrm>
                <a:custGeom>
                  <a:avLst/>
                  <a:gdLst>
                    <a:gd name="T0" fmla="*/ 8 w 10"/>
                    <a:gd name="T1" fmla="*/ 0 h 5"/>
                    <a:gd name="T2" fmla="*/ 8 w 10"/>
                    <a:gd name="T3" fmla="*/ 0 h 5"/>
                    <a:gd name="T4" fmla="*/ 2 w 10"/>
                    <a:gd name="T5" fmla="*/ 0 h 5"/>
                    <a:gd name="T6" fmla="*/ 0 w 10"/>
                    <a:gd name="T7" fmla="*/ 0 h 5"/>
                    <a:gd name="T8" fmla="*/ 0 w 10"/>
                    <a:gd name="T9" fmla="*/ 5 h 5"/>
                    <a:gd name="T10" fmla="*/ 2 w 10"/>
                    <a:gd name="T11" fmla="*/ 5 h 5"/>
                    <a:gd name="T12" fmla="*/ 10 w 10"/>
                    <a:gd name="T13" fmla="*/ 3 h 5"/>
                    <a:gd name="T14" fmla="*/ 10 w 10"/>
                    <a:gd name="T15" fmla="*/ 3 h 5"/>
                    <a:gd name="T16" fmla="*/ 8 w 10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30" name="Freeform 1426"/>
                <p:cNvSpPr>
                  <a:spLocks noChangeAspect="1"/>
                </p:cNvSpPr>
                <p:nvPr/>
              </p:nvSpPr>
              <p:spPr bwMode="auto">
                <a:xfrm>
                  <a:off x="5540" y="1841"/>
                  <a:ext cx="13" cy="3"/>
                </a:xfrm>
                <a:custGeom>
                  <a:avLst/>
                  <a:gdLst>
                    <a:gd name="T0" fmla="*/ 0 w 13"/>
                    <a:gd name="T1" fmla="*/ 3 h 3"/>
                    <a:gd name="T2" fmla="*/ 0 w 13"/>
                    <a:gd name="T3" fmla="*/ 3 h 3"/>
                    <a:gd name="T4" fmla="*/ 8 w 13"/>
                    <a:gd name="T5" fmla="*/ 3 h 3"/>
                    <a:gd name="T6" fmla="*/ 11 w 13"/>
                    <a:gd name="T7" fmla="*/ 0 h 3"/>
                    <a:gd name="T8" fmla="*/ 13 w 13"/>
                    <a:gd name="T9" fmla="*/ 3 h 3"/>
                    <a:gd name="T10" fmla="*/ 8 w 13"/>
                    <a:gd name="T11" fmla="*/ 0 h 3"/>
                    <a:gd name="T12" fmla="*/ 3 w 13"/>
                    <a:gd name="T13" fmla="*/ 0 h 3"/>
                    <a:gd name="T14" fmla="*/ 3 w 13"/>
                    <a:gd name="T15" fmla="*/ 0 h 3"/>
                    <a:gd name="T16" fmla="*/ 0 w 13"/>
                    <a:gd name="T17" fmla="*/ 3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3"/>
                    <a:gd name="T29" fmla="*/ 13 w 13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3" y="3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31" name="Freeform 1427"/>
                <p:cNvSpPr>
                  <a:spLocks noChangeAspect="1"/>
                </p:cNvSpPr>
                <p:nvPr/>
              </p:nvSpPr>
              <p:spPr bwMode="auto">
                <a:xfrm>
                  <a:off x="5527" y="1841"/>
                  <a:ext cx="16" cy="16"/>
                </a:xfrm>
                <a:custGeom>
                  <a:avLst/>
                  <a:gdLst>
                    <a:gd name="T0" fmla="*/ 3 w 16"/>
                    <a:gd name="T1" fmla="*/ 16 h 16"/>
                    <a:gd name="T2" fmla="*/ 3 w 16"/>
                    <a:gd name="T3" fmla="*/ 16 h 16"/>
                    <a:gd name="T4" fmla="*/ 11 w 16"/>
                    <a:gd name="T5" fmla="*/ 8 h 16"/>
                    <a:gd name="T6" fmla="*/ 13 w 16"/>
                    <a:gd name="T7" fmla="*/ 3 h 16"/>
                    <a:gd name="T8" fmla="*/ 16 w 16"/>
                    <a:gd name="T9" fmla="*/ 0 h 16"/>
                    <a:gd name="T10" fmla="*/ 8 w 16"/>
                    <a:gd name="T11" fmla="*/ 5 h 16"/>
                    <a:gd name="T12" fmla="*/ 0 w 16"/>
                    <a:gd name="T13" fmla="*/ 13 h 16"/>
                    <a:gd name="T14" fmla="*/ 0 w 16"/>
                    <a:gd name="T15" fmla="*/ 13 h 16"/>
                    <a:gd name="T16" fmla="*/ 3 w 16"/>
                    <a:gd name="T17" fmla="*/ 16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16"/>
                    <a:gd name="T29" fmla="*/ 16 w 16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16">
                      <a:moveTo>
                        <a:pt x="3" y="16"/>
                      </a:moveTo>
                      <a:lnTo>
                        <a:pt x="3" y="16"/>
                      </a:lnTo>
                      <a:lnTo>
                        <a:pt x="11" y="8"/>
                      </a:lnTo>
                      <a:lnTo>
                        <a:pt x="13" y="3"/>
                      </a:lnTo>
                      <a:lnTo>
                        <a:pt x="16" y="0"/>
                      </a:lnTo>
                      <a:lnTo>
                        <a:pt x="8" y="5"/>
                      </a:lnTo>
                      <a:lnTo>
                        <a:pt x="0" y="13"/>
                      </a:lnTo>
                      <a:lnTo>
                        <a:pt x="3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32" name="Freeform 1428"/>
                <p:cNvSpPr>
                  <a:spLocks noChangeAspect="1"/>
                </p:cNvSpPr>
                <p:nvPr/>
              </p:nvSpPr>
              <p:spPr bwMode="auto">
                <a:xfrm>
                  <a:off x="5524" y="1854"/>
                  <a:ext cx="11" cy="16"/>
                </a:xfrm>
                <a:custGeom>
                  <a:avLst/>
                  <a:gdLst>
                    <a:gd name="T0" fmla="*/ 8 w 11"/>
                    <a:gd name="T1" fmla="*/ 16 h 16"/>
                    <a:gd name="T2" fmla="*/ 11 w 11"/>
                    <a:gd name="T3" fmla="*/ 13 h 16"/>
                    <a:gd name="T4" fmla="*/ 8 w 11"/>
                    <a:gd name="T5" fmla="*/ 10 h 16"/>
                    <a:gd name="T6" fmla="*/ 6 w 11"/>
                    <a:gd name="T7" fmla="*/ 8 h 16"/>
                    <a:gd name="T8" fmla="*/ 3 w 11"/>
                    <a:gd name="T9" fmla="*/ 5 h 16"/>
                    <a:gd name="T10" fmla="*/ 6 w 11"/>
                    <a:gd name="T11" fmla="*/ 3 h 16"/>
                    <a:gd name="T12" fmla="*/ 3 w 11"/>
                    <a:gd name="T13" fmla="*/ 0 h 16"/>
                    <a:gd name="T14" fmla="*/ 0 w 11"/>
                    <a:gd name="T15" fmla="*/ 5 h 16"/>
                    <a:gd name="T16" fmla="*/ 0 w 11"/>
                    <a:gd name="T17" fmla="*/ 8 h 16"/>
                    <a:gd name="T18" fmla="*/ 6 w 11"/>
                    <a:gd name="T19" fmla="*/ 13 h 16"/>
                    <a:gd name="T20" fmla="*/ 8 w 11"/>
                    <a:gd name="T21" fmla="*/ 16 h 16"/>
                    <a:gd name="T22" fmla="*/ 11 w 11"/>
                    <a:gd name="T23" fmla="*/ 13 h 16"/>
                    <a:gd name="T24" fmla="*/ 8 w 11"/>
                    <a:gd name="T25" fmla="*/ 16 h 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"/>
                    <a:gd name="T40" fmla="*/ 0 h 16"/>
                    <a:gd name="T41" fmla="*/ 11 w 11"/>
                    <a:gd name="T42" fmla="*/ 16 h 1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" h="16">
                      <a:moveTo>
                        <a:pt x="8" y="16"/>
                      </a:moveTo>
                      <a:lnTo>
                        <a:pt x="11" y="13"/>
                      </a:lnTo>
                      <a:lnTo>
                        <a:pt x="8" y="10"/>
                      </a:lnTo>
                      <a:lnTo>
                        <a:pt x="6" y="8"/>
                      </a:lnTo>
                      <a:lnTo>
                        <a:pt x="3" y="5"/>
                      </a:ln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6" y="13"/>
                      </a:ln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33" name="Freeform 1429"/>
                <p:cNvSpPr>
                  <a:spLocks noChangeAspect="1"/>
                </p:cNvSpPr>
                <p:nvPr/>
              </p:nvSpPr>
              <p:spPr bwMode="auto">
                <a:xfrm>
                  <a:off x="5535" y="1789"/>
                  <a:ext cx="5" cy="5"/>
                </a:xfrm>
                <a:custGeom>
                  <a:avLst/>
                  <a:gdLst>
                    <a:gd name="T0" fmla="*/ 3 w 5"/>
                    <a:gd name="T1" fmla="*/ 0 h 5"/>
                    <a:gd name="T2" fmla="*/ 3 w 5"/>
                    <a:gd name="T3" fmla="*/ 2 h 5"/>
                    <a:gd name="T4" fmla="*/ 5 w 5"/>
                    <a:gd name="T5" fmla="*/ 5 h 5"/>
                    <a:gd name="T6" fmla="*/ 5 w 5"/>
                    <a:gd name="T7" fmla="*/ 5 h 5"/>
                    <a:gd name="T8" fmla="*/ 0 w 5"/>
                    <a:gd name="T9" fmla="*/ 5 h 5"/>
                    <a:gd name="T10" fmla="*/ 3 w 5"/>
                    <a:gd name="T11" fmla="*/ 5 h 5"/>
                    <a:gd name="T12" fmla="*/ 3 w 5"/>
                    <a:gd name="T13" fmla="*/ 0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5"/>
                    <a:gd name="T23" fmla="*/ 5 w 5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5">
                      <a:moveTo>
                        <a:pt x="3" y="0"/>
                      </a:moveTo>
                      <a:lnTo>
                        <a:pt x="3" y="2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34" name="Freeform 1430"/>
                <p:cNvSpPr>
                  <a:spLocks noChangeAspect="1"/>
                </p:cNvSpPr>
                <p:nvPr/>
              </p:nvSpPr>
              <p:spPr bwMode="auto">
                <a:xfrm>
                  <a:off x="5535" y="1789"/>
                  <a:ext cx="5" cy="5"/>
                </a:xfrm>
                <a:custGeom>
                  <a:avLst/>
                  <a:gdLst>
                    <a:gd name="T0" fmla="*/ 5 w 5"/>
                    <a:gd name="T1" fmla="*/ 2 h 5"/>
                    <a:gd name="T2" fmla="*/ 5 w 5"/>
                    <a:gd name="T3" fmla="*/ 2 h 5"/>
                    <a:gd name="T4" fmla="*/ 5 w 5"/>
                    <a:gd name="T5" fmla="*/ 0 h 5"/>
                    <a:gd name="T6" fmla="*/ 3 w 5"/>
                    <a:gd name="T7" fmla="*/ 0 h 5"/>
                    <a:gd name="T8" fmla="*/ 0 w 5"/>
                    <a:gd name="T9" fmla="*/ 2 h 5"/>
                    <a:gd name="T10" fmla="*/ 3 w 5"/>
                    <a:gd name="T11" fmla="*/ 5 h 5"/>
                    <a:gd name="T12" fmla="*/ 5 w 5"/>
                    <a:gd name="T13" fmla="*/ 5 h 5"/>
                    <a:gd name="T14" fmla="*/ 5 w 5"/>
                    <a:gd name="T15" fmla="*/ 5 h 5"/>
                    <a:gd name="T16" fmla="*/ 5 w 5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5" y="2"/>
                      </a:move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35" name="Freeform 1431"/>
                <p:cNvSpPr>
                  <a:spLocks noChangeAspect="1"/>
                </p:cNvSpPr>
                <p:nvPr/>
              </p:nvSpPr>
              <p:spPr bwMode="auto">
                <a:xfrm>
                  <a:off x="5535" y="1791"/>
                  <a:ext cx="5" cy="5"/>
                </a:xfrm>
                <a:custGeom>
                  <a:avLst/>
                  <a:gdLst>
                    <a:gd name="T0" fmla="*/ 3 w 5"/>
                    <a:gd name="T1" fmla="*/ 5 h 5"/>
                    <a:gd name="T2" fmla="*/ 3 w 5"/>
                    <a:gd name="T3" fmla="*/ 5 h 5"/>
                    <a:gd name="T4" fmla="*/ 5 w 5"/>
                    <a:gd name="T5" fmla="*/ 3 h 5"/>
                    <a:gd name="T6" fmla="*/ 5 w 5"/>
                    <a:gd name="T7" fmla="*/ 0 h 5"/>
                    <a:gd name="T8" fmla="*/ 5 w 5"/>
                    <a:gd name="T9" fmla="*/ 3 h 5"/>
                    <a:gd name="T10" fmla="*/ 5 w 5"/>
                    <a:gd name="T11" fmla="*/ 0 h 5"/>
                    <a:gd name="T12" fmla="*/ 0 w 5"/>
                    <a:gd name="T13" fmla="*/ 3 h 5"/>
                    <a:gd name="T14" fmla="*/ 0 w 5"/>
                    <a:gd name="T15" fmla="*/ 3 h 5"/>
                    <a:gd name="T16" fmla="*/ 3 w 5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3" y="5"/>
                      </a:move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36" name="Freeform 1432"/>
                <p:cNvSpPr>
                  <a:spLocks noChangeAspect="1"/>
                </p:cNvSpPr>
                <p:nvPr/>
              </p:nvSpPr>
              <p:spPr bwMode="auto">
                <a:xfrm>
                  <a:off x="5535" y="1789"/>
                  <a:ext cx="3" cy="7"/>
                </a:xfrm>
                <a:custGeom>
                  <a:avLst/>
                  <a:gdLst>
                    <a:gd name="T0" fmla="*/ 3 w 3"/>
                    <a:gd name="T1" fmla="*/ 0 h 7"/>
                    <a:gd name="T2" fmla="*/ 0 w 3"/>
                    <a:gd name="T3" fmla="*/ 2 h 7"/>
                    <a:gd name="T4" fmla="*/ 0 w 3"/>
                    <a:gd name="T5" fmla="*/ 5 h 7"/>
                    <a:gd name="T6" fmla="*/ 3 w 3"/>
                    <a:gd name="T7" fmla="*/ 7 h 7"/>
                    <a:gd name="T8" fmla="*/ 0 w 3"/>
                    <a:gd name="T9" fmla="*/ 5 h 7"/>
                    <a:gd name="T10" fmla="*/ 3 w 3"/>
                    <a:gd name="T11" fmla="*/ 5 h 7"/>
                    <a:gd name="T12" fmla="*/ 3 w 3"/>
                    <a:gd name="T13" fmla="*/ 0 h 7"/>
                    <a:gd name="T14" fmla="*/ 0 w 3"/>
                    <a:gd name="T15" fmla="*/ 2 h 7"/>
                    <a:gd name="T16" fmla="*/ 3 w 3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7"/>
                    <a:gd name="T29" fmla="*/ 3 w 3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7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3" y="7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37" name="Freeform 1433"/>
                <p:cNvSpPr>
                  <a:spLocks noChangeAspect="1"/>
                </p:cNvSpPr>
                <p:nvPr/>
              </p:nvSpPr>
              <p:spPr bwMode="auto">
                <a:xfrm>
                  <a:off x="5530" y="1799"/>
                  <a:ext cx="23" cy="8"/>
                </a:xfrm>
                <a:custGeom>
                  <a:avLst/>
                  <a:gdLst>
                    <a:gd name="T0" fmla="*/ 23 w 23"/>
                    <a:gd name="T1" fmla="*/ 0 h 8"/>
                    <a:gd name="T2" fmla="*/ 21 w 23"/>
                    <a:gd name="T3" fmla="*/ 3 h 8"/>
                    <a:gd name="T4" fmla="*/ 13 w 23"/>
                    <a:gd name="T5" fmla="*/ 8 h 8"/>
                    <a:gd name="T6" fmla="*/ 5 w 23"/>
                    <a:gd name="T7" fmla="*/ 5 h 8"/>
                    <a:gd name="T8" fmla="*/ 0 w 23"/>
                    <a:gd name="T9" fmla="*/ 3 h 8"/>
                    <a:gd name="T10" fmla="*/ 2 w 23"/>
                    <a:gd name="T11" fmla="*/ 5 h 8"/>
                    <a:gd name="T12" fmla="*/ 8 w 23"/>
                    <a:gd name="T13" fmla="*/ 8 h 8"/>
                    <a:gd name="T14" fmla="*/ 10 w 23"/>
                    <a:gd name="T15" fmla="*/ 8 h 8"/>
                    <a:gd name="T16" fmla="*/ 13 w 23"/>
                    <a:gd name="T17" fmla="*/ 8 h 8"/>
                    <a:gd name="T18" fmla="*/ 18 w 23"/>
                    <a:gd name="T19" fmla="*/ 5 h 8"/>
                    <a:gd name="T20" fmla="*/ 23 w 23"/>
                    <a:gd name="T21" fmla="*/ 0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"/>
                    <a:gd name="T34" fmla="*/ 0 h 8"/>
                    <a:gd name="T35" fmla="*/ 23 w 23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" h="8">
                      <a:moveTo>
                        <a:pt x="23" y="0"/>
                      </a:moveTo>
                      <a:lnTo>
                        <a:pt x="21" y="3"/>
                      </a:lnTo>
                      <a:lnTo>
                        <a:pt x="13" y="8"/>
                      </a:lnTo>
                      <a:lnTo>
                        <a:pt x="5" y="5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13" y="8"/>
                      </a:lnTo>
                      <a:lnTo>
                        <a:pt x="18" y="5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38" name="Freeform 1434"/>
                <p:cNvSpPr>
                  <a:spLocks noChangeAspect="1"/>
                </p:cNvSpPr>
                <p:nvPr/>
              </p:nvSpPr>
              <p:spPr bwMode="auto">
                <a:xfrm>
                  <a:off x="5543" y="1799"/>
                  <a:ext cx="13" cy="11"/>
                </a:xfrm>
                <a:custGeom>
                  <a:avLst/>
                  <a:gdLst>
                    <a:gd name="T0" fmla="*/ 0 w 13"/>
                    <a:gd name="T1" fmla="*/ 11 h 11"/>
                    <a:gd name="T2" fmla="*/ 0 w 13"/>
                    <a:gd name="T3" fmla="*/ 11 h 11"/>
                    <a:gd name="T4" fmla="*/ 8 w 13"/>
                    <a:gd name="T5" fmla="*/ 5 h 11"/>
                    <a:gd name="T6" fmla="*/ 13 w 13"/>
                    <a:gd name="T7" fmla="*/ 0 h 11"/>
                    <a:gd name="T8" fmla="*/ 8 w 13"/>
                    <a:gd name="T9" fmla="*/ 0 h 11"/>
                    <a:gd name="T10" fmla="*/ 5 w 13"/>
                    <a:gd name="T11" fmla="*/ 3 h 11"/>
                    <a:gd name="T12" fmla="*/ 0 w 13"/>
                    <a:gd name="T13" fmla="*/ 8 h 11"/>
                    <a:gd name="T14" fmla="*/ 0 w 13"/>
                    <a:gd name="T15" fmla="*/ 8 h 11"/>
                    <a:gd name="T16" fmla="*/ 0 w 13"/>
                    <a:gd name="T17" fmla="*/ 11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1"/>
                    <a:gd name="T29" fmla="*/ 13 w 13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8" y="5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5" y="3"/>
                      </a:lnTo>
                      <a:lnTo>
                        <a:pt x="0" y="8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39" name="Freeform 1435"/>
                <p:cNvSpPr>
                  <a:spLocks noChangeAspect="1"/>
                </p:cNvSpPr>
                <p:nvPr/>
              </p:nvSpPr>
              <p:spPr bwMode="auto">
                <a:xfrm>
                  <a:off x="5527" y="1799"/>
                  <a:ext cx="16" cy="11"/>
                </a:xfrm>
                <a:custGeom>
                  <a:avLst/>
                  <a:gdLst>
                    <a:gd name="T0" fmla="*/ 5 w 16"/>
                    <a:gd name="T1" fmla="*/ 3 h 11"/>
                    <a:gd name="T2" fmla="*/ 0 w 16"/>
                    <a:gd name="T3" fmla="*/ 3 h 11"/>
                    <a:gd name="T4" fmla="*/ 5 w 16"/>
                    <a:gd name="T5" fmla="*/ 8 h 11"/>
                    <a:gd name="T6" fmla="*/ 16 w 16"/>
                    <a:gd name="T7" fmla="*/ 11 h 11"/>
                    <a:gd name="T8" fmla="*/ 16 w 16"/>
                    <a:gd name="T9" fmla="*/ 8 h 11"/>
                    <a:gd name="T10" fmla="*/ 8 w 16"/>
                    <a:gd name="T11" fmla="*/ 5 h 11"/>
                    <a:gd name="T12" fmla="*/ 5 w 16"/>
                    <a:gd name="T13" fmla="*/ 0 h 11"/>
                    <a:gd name="T14" fmla="*/ 0 w 16"/>
                    <a:gd name="T15" fmla="*/ 3 h 11"/>
                    <a:gd name="T16" fmla="*/ 5 w 16"/>
                    <a:gd name="T17" fmla="*/ 3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11"/>
                    <a:gd name="T29" fmla="*/ 16 w 16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11">
                      <a:moveTo>
                        <a:pt x="5" y="3"/>
                      </a:moveTo>
                      <a:lnTo>
                        <a:pt x="0" y="3"/>
                      </a:lnTo>
                      <a:lnTo>
                        <a:pt x="5" y="8"/>
                      </a:lnTo>
                      <a:lnTo>
                        <a:pt x="16" y="11"/>
                      </a:lnTo>
                      <a:lnTo>
                        <a:pt x="16" y="8"/>
                      </a:lnTo>
                      <a:lnTo>
                        <a:pt x="8" y="5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40" name="Freeform 1436"/>
                <p:cNvSpPr>
                  <a:spLocks noChangeAspect="1"/>
                </p:cNvSpPr>
                <p:nvPr/>
              </p:nvSpPr>
              <p:spPr bwMode="auto">
                <a:xfrm>
                  <a:off x="5527" y="1796"/>
                  <a:ext cx="29" cy="14"/>
                </a:xfrm>
                <a:custGeom>
                  <a:avLst/>
                  <a:gdLst>
                    <a:gd name="T0" fmla="*/ 29 w 29"/>
                    <a:gd name="T1" fmla="*/ 3 h 14"/>
                    <a:gd name="T2" fmla="*/ 24 w 29"/>
                    <a:gd name="T3" fmla="*/ 0 h 14"/>
                    <a:gd name="T4" fmla="*/ 21 w 29"/>
                    <a:gd name="T5" fmla="*/ 6 h 14"/>
                    <a:gd name="T6" fmla="*/ 16 w 29"/>
                    <a:gd name="T7" fmla="*/ 8 h 14"/>
                    <a:gd name="T8" fmla="*/ 13 w 29"/>
                    <a:gd name="T9" fmla="*/ 11 h 14"/>
                    <a:gd name="T10" fmla="*/ 11 w 29"/>
                    <a:gd name="T11" fmla="*/ 8 h 14"/>
                    <a:gd name="T12" fmla="*/ 5 w 29"/>
                    <a:gd name="T13" fmla="*/ 6 h 14"/>
                    <a:gd name="T14" fmla="*/ 5 w 29"/>
                    <a:gd name="T15" fmla="*/ 6 h 14"/>
                    <a:gd name="T16" fmla="*/ 0 w 29"/>
                    <a:gd name="T17" fmla="*/ 6 h 14"/>
                    <a:gd name="T18" fmla="*/ 3 w 29"/>
                    <a:gd name="T19" fmla="*/ 8 h 14"/>
                    <a:gd name="T20" fmla="*/ 8 w 29"/>
                    <a:gd name="T21" fmla="*/ 14 h 14"/>
                    <a:gd name="T22" fmla="*/ 13 w 29"/>
                    <a:gd name="T23" fmla="*/ 14 h 14"/>
                    <a:gd name="T24" fmla="*/ 18 w 29"/>
                    <a:gd name="T25" fmla="*/ 14 h 14"/>
                    <a:gd name="T26" fmla="*/ 24 w 29"/>
                    <a:gd name="T27" fmla="*/ 8 h 14"/>
                    <a:gd name="T28" fmla="*/ 29 w 29"/>
                    <a:gd name="T29" fmla="*/ 3 h 14"/>
                    <a:gd name="T30" fmla="*/ 24 w 29"/>
                    <a:gd name="T31" fmla="*/ 3 h 14"/>
                    <a:gd name="T32" fmla="*/ 29 w 29"/>
                    <a:gd name="T33" fmla="*/ 3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4"/>
                    <a:gd name="T53" fmla="*/ 29 w 29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4">
                      <a:moveTo>
                        <a:pt x="29" y="3"/>
                      </a:moveTo>
                      <a:lnTo>
                        <a:pt x="24" y="0"/>
                      </a:lnTo>
                      <a:lnTo>
                        <a:pt x="21" y="6"/>
                      </a:lnTo>
                      <a:lnTo>
                        <a:pt x="16" y="8"/>
                      </a:lnTo>
                      <a:lnTo>
                        <a:pt x="13" y="11"/>
                      </a:lnTo>
                      <a:lnTo>
                        <a:pt x="11" y="8"/>
                      </a:ln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3" y="8"/>
                      </a:lnTo>
                      <a:lnTo>
                        <a:pt x="8" y="14"/>
                      </a:lnTo>
                      <a:lnTo>
                        <a:pt x="13" y="14"/>
                      </a:lnTo>
                      <a:lnTo>
                        <a:pt x="18" y="14"/>
                      </a:lnTo>
                      <a:lnTo>
                        <a:pt x="24" y="8"/>
                      </a:lnTo>
                      <a:lnTo>
                        <a:pt x="29" y="3"/>
                      </a:lnTo>
                      <a:lnTo>
                        <a:pt x="24" y="3"/>
                      </a:lnTo>
                      <a:lnTo>
                        <a:pt x="29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41" name="Freeform 1437"/>
                <p:cNvSpPr>
                  <a:spLocks noChangeAspect="1"/>
                </p:cNvSpPr>
                <p:nvPr/>
              </p:nvSpPr>
              <p:spPr bwMode="auto">
                <a:xfrm>
                  <a:off x="5543" y="1791"/>
                  <a:ext cx="5" cy="5"/>
                </a:xfrm>
                <a:custGeom>
                  <a:avLst/>
                  <a:gdLst>
                    <a:gd name="T0" fmla="*/ 0 w 5"/>
                    <a:gd name="T1" fmla="*/ 3 h 5"/>
                    <a:gd name="T2" fmla="*/ 2 w 5"/>
                    <a:gd name="T3" fmla="*/ 0 h 5"/>
                    <a:gd name="T4" fmla="*/ 5 w 5"/>
                    <a:gd name="T5" fmla="*/ 0 h 5"/>
                    <a:gd name="T6" fmla="*/ 5 w 5"/>
                    <a:gd name="T7" fmla="*/ 0 h 5"/>
                    <a:gd name="T8" fmla="*/ 5 w 5"/>
                    <a:gd name="T9" fmla="*/ 5 h 5"/>
                    <a:gd name="T10" fmla="*/ 5 w 5"/>
                    <a:gd name="T11" fmla="*/ 3 h 5"/>
                    <a:gd name="T12" fmla="*/ 0 w 5"/>
                    <a:gd name="T13" fmla="*/ 3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5"/>
                    <a:gd name="T23" fmla="*/ 5 w 5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5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42" name="Freeform 1438"/>
                <p:cNvSpPr>
                  <a:spLocks noChangeAspect="1"/>
                </p:cNvSpPr>
                <p:nvPr/>
              </p:nvSpPr>
              <p:spPr bwMode="auto">
                <a:xfrm>
                  <a:off x="5543" y="1789"/>
                  <a:ext cx="8" cy="5"/>
                </a:xfrm>
                <a:custGeom>
                  <a:avLst/>
                  <a:gdLst>
                    <a:gd name="T0" fmla="*/ 2 w 8"/>
                    <a:gd name="T1" fmla="*/ 2 h 5"/>
                    <a:gd name="T2" fmla="*/ 2 w 8"/>
                    <a:gd name="T3" fmla="*/ 0 h 5"/>
                    <a:gd name="T4" fmla="*/ 0 w 8"/>
                    <a:gd name="T5" fmla="*/ 2 h 5"/>
                    <a:gd name="T6" fmla="*/ 0 w 8"/>
                    <a:gd name="T7" fmla="*/ 2 h 5"/>
                    <a:gd name="T8" fmla="*/ 0 w 8"/>
                    <a:gd name="T9" fmla="*/ 5 h 5"/>
                    <a:gd name="T10" fmla="*/ 2 w 8"/>
                    <a:gd name="T11" fmla="*/ 5 h 5"/>
                    <a:gd name="T12" fmla="*/ 8 w 8"/>
                    <a:gd name="T13" fmla="*/ 2 h 5"/>
                    <a:gd name="T14" fmla="*/ 8 w 8"/>
                    <a:gd name="T15" fmla="*/ 2 h 5"/>
                    <a:gd name="T16" fmla="*/ 2 w 8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8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43" name="Freeform 1439"/>
                <p:cNvSpPr>
                  <a:spLocks noChangeAspect="1"/>
                </p:cNvSpPr>
                <p:nvPr/>
              </p:nvSpPr>
              <p:spPr bwMode="auto">
                <a:xfrm>
                  <a:off x="5545" y="1791"/>
                  <a:ext cx="6" cy="5"/>
                </a:xfrm>
                <a:custGeom>
                  <a:avLst/>
                  <a:gdLst>
                    <a:gd name="T0" fmla="*/ 6 w 6"/>
                    <a:gd name="T1" fmla="*/ 3 h 5"/>
                    <a:gd name="T2" fmla="*/ 6 w 6"/>
                    <a:gd name="T3" fmla="*/ 3 h 5"/>
                    <a:gd name="T4" fmla="*/ 3 w 6"/>
                    <a:gd name="T5" fmla="*/ 0 h 5"/>
                    <a:gd name="T6" fmla="*/ 0 w 6"/>
                    <a:gd name="T7" fmla="*/ 0 h 5"/>
                    <a:gd name="T8" fmla="*/ 6 w 6"/>
                    <a:gd name="T9" fmla="*/ 0 h 5"/>
                    <a:gd name="T10" fmla="*/ 0 w 6"/>
                    <a:gd name="T11" fmla="*/ 0 h 5"/>
                    <a:gd name="T12" fmla="*/ 3 w 6"/>
                    <a:gd name="T13" fmla="*/ 5 h 5"/>
                    <a:gd name="T14" fmla="*/ 3 w 6"/>
                    <a:gd name="T15" fmla="*/ 5 h 5"/>
                    <a:gd name="T16" fmla="*/ 6 w 6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5"/>
                    <a:gd name="T29" fmla="*/ 6 w 6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5">
                      <a:moveTo>
                        <a:pt x="6" y="3"/>
                      </a:move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44" name="Freeform 1440"/>
                <p:cNvSpPr>
                  <a:spLocks noChangeAspect="1"/>
                </p:cNvSpPr>
                <p:nvPr/>
              </p:nvSpPr>
              <p:spPr bwMode="auto">
                <a:xfrm>
                  <a:off x="5543" y="1791"/>
                  <a:ext cx="8" cy="5"/>
                </a:xfrm>
                <a:custGeom>
                  <a:avLst/>
                  <a:gdLst>
                    <a:gd name="T0" fmla="*/ 0 w 8"/>
                    <a:gd name="T1" fmla="*/ 0 h 5"/>
                    <a:gd name="T2" fmla="*/ 0 w 8"/>
                    <a:gd name="T3" fmla="*/ 3 h 5"/>
                    <a:gd name="T4" fmla="*/ 5 w 8"/>
                    <a:gd name="T5" fmla="*/ 5 h 5"/>
                    <a:gd name="T6" fmla="*/ 8 w 8"/>
                    <a:gd name="T7" fmla="*/ 3 h 5"/>
                    <a:gd name="T8" fmla="*/ 5 w 8"/>
                    <a:gd name="T9" fmla="*/ 5 h 5"/>
                    <a:gd name="T10" fmla="*/ 5 w 8"/>
                    <a:gd name="T11" fmla="*/ 0 h 5"/>
                    <a:gd name="T12" fmla="*/ 0 w 8"/>
                    <a:gd name="T13" fmla="*/ 0 h 5"/>
                    <a:gd name="T14" fmla="*/ 0 w 8"/>
                    <a:gd name="T15" fmla="*/ 3 h 5"/>
                    <a:gd name="T16" fmla="*/ 0 w 8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5" y="5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45" name="Freeform 1441"/>
                <p:cNvSpPr>
                  <a:spLocks noChangeAspect="1"/>
                </p:cNvSpPr>
                <p:nvPr/>
              </p:nvSpPr>
              <p:spPr bwMode="auto">
                <a:xfrm>
                  <a:off x="5530" y="1796"/>
                  <a:ext cx="5" cy="6"/>
                </a:xfrm>
                <a:custGeom>
                  <a:avLst/>
                  <a:gdLst>
                    <a:gd name="T0" fmla="*/ 5 w 5"/>
                    <a:gd name="T1" fmla="*/ 0 h 6"/>
                    <a:gd name="T2" fmla="*/ 2 w 5"/>
                    <a:gd name="T3" fmla="*/ 3 h 6"/>
                    <a:gd name="T4" fmla="*/ 0 w 5"/>
                    <a:gd name="T5" fmla="*/ 3 h 6"/>
                    <a:gd name="T6" fmla="*/ 2 w 5"/>
                    <a:gd name="T7" fmla="*/ 3 h 6"/>
                    <a:gd name="T8" fmla="*/ 5 w 5"/>
                    <a:gd name="T9" fmla="*/ 6 h 6"/>
                    <a:gd name="T10" fmla="*/ 5 w 5"/>
                    <a:gd name="T11" fmla="*/ 3 h 6"/>
                    <a:gd name="T12" fmla="*/ 5 w 5"/>
                    <a:gd name="T13" fmla="*/ 0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6"/>
                    <a:gd name="T23" fmla="*/ 5 w 5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6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5" y="6"/>
                      </a:lnTo>
                      <a:lnTo>
                        <a:pt x="5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46" name="Freeform 1442"/>
                <p:cNvSpPr>
                  <a:spLocks noChangeAspect="1"/>
                </p:cNvSpPr>
                <p:nvPr/>
              </p:nvSpPr>
              <p:spPr bwMode="auto">
                <a:xfrm>
                  <a:off x="5530" y="1796"/>
                  <a:ext cx="5" cy="6"/>
                </a:xfrm>
                <a:custGeom>
                  <a:avLst/>
                  <a:gdLst>
                    <a:gd name="T0" fmla="*/ 0 w 5"/>
                    <a:gd name="T1" fmla="*/ 6 h 6"/>
                    <a:gd name="T2" fmla="*/ 0 w 5"/>
                    <a:gd name="T3" fmla="*/ 6 h 6"/>
                    <a:gd name="T4" fmla="*/ 5 w 5"/>
                    <a:gd name="T5" fmla="*/ 3 h 6"/>
                    <a:gd name="T6" fmla="*/ 5 w 5"/>
                    <a:gd name="T7" fmla="*/ 0 h 6"/>
                    <a:gd name="T8" fmla="*/ 2 w 5"/>
                    <a:gd name="T9" fmla="*/ 0 h 6"/>
                    <a:gd name="T10" fmla="*/ 2 w 5"/>
                    <a:gd name="T11" fmla="*/ 0 h 6"/>
                    <a:gd name="T12" fmla="*/ 0 w 5"/>
                    <a:gd name="T13" fmla="*/ 0 h 6"/>
                    <a:gd name="T14" fmla="*/ 0 w 5"/>
                    <a:gd name="T15" fmla="*/ 0 h 6"/>
                    <a:gd name="T16" fmla="*/ 0 w 5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6"/>
                    <a:gd name="T29" fmla="*/ 5 w 5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47" name="Freeform 1443"/>
                <p:cNvSpPr>
                  <a:spLocks noChangeAspect="1"/>
                </p:cNvSpPr>
                <p:nvPr/>
              </p:nvSpPr>
              <p:spPr bwMode="auto">
                <a:xfrm>
                  <a:off x="5530" y="1796"/>
                  <a:ext cx="8" cy="6"/>
                </a:xfrm>
                <a:custGeom>
                  <a:avLst/>
                  <a:gdLst>
                    <a:gd name="T0" fmla="*/ 8 w 8"/>
                    <a:gd name="T1" fmla="*/ 6 h 6"/>
                    <a:gd name="T2" fmla="*/ 8 w 8"/>
                    <a:gd name="T3" fmla="*/ 6 h 6"/>
                    <a:gd name="T4" fmla="*/ 2 w 8"/>
                    <a:gd name="T5" fmla="*/ 3 h 6"/>
                    <a:gd name="T6" fmla="*/ 0 w 8"/>
                    <a:gd name="T7" fmla="*/ 6 h 6"/>
                    <a:gd name="T8" fmla="*/ 0 w 8"/>
                    <a:gd name="T9" fmla="*/ 0 h 6"/>
                    <a:gd name="T10" fmla="*/ 2 w 8"/>
                    <a:gd name="T11" fmla="*/ 6 h 6"/>
                    <a:gd name="T12" fmla="*/ 5 w 8"/>
                    <a:gd name="T13" fmla="*/ 6 h 6"/>
                    <a:gd name="T14" fmla="*/ 5 w 8"/>
                    <a:gd name="T15" fmla="*/ 6 h 6"/>
                    <a:gd name="T16" fmla="*/ 8 w 8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6"/>
                    <a:gd name="T29" fmla="*/ 8 w 8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5" y="6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48" name="Freeform 1444"/>
                <p:cNvSpPr>
                  <a:spLocks noChangeAspect="1"/>
                </p:cNvSpPr>
                <p:nvPr/>
              </p:nvSpPr>
              <p:spPr bwMode="auto">
                <a:xfrm>
                  <a:off x="5532" y="1796"/>
                  <a:ext cx="6" cy="6"/>
                </a:xfrm>
                <a:custGeom>
                  <a:avLst/>
                  <a:gdLst>
                    <a:gd name="T0" fmla="*/ 3 w 6"/>
                    <a:gd name="T1" fmla="*/ 0 h 6"/>
                    <a:gd name="T2" fmla="*/ 3 w 6"/>
                    <a:gd name="T3" fmla="*/ 0 h 6"/>
                    <a:gd name="T4" fmla="*/ 0 w 6"/>
                    <a:gd name="T5" fmla="*/ 6 h 6"/>
                    <a:gd name="T6" fmla="*/ 6 w 6"/>
                    <a:gd name="T7" fmla="*/ 6 h 6"/>
                    <a:gd name="T8" fmla="*/ 3 w 6"/>
                    <a:gd name="T9" fmla="*/ 6 h 6"/>
                    <a:gd name="T10" fmla="*/ 6 w 6"/>
                    <a:gd name="T11" fmla="*/ 3 h 6"/>
                    <a:gd name="T12" fmla="*/ 0 w 6"/>
                    <a:gd name="T13" fmla="*/ 0 h 6"/>
                    <a:gd name="T14" fmla="*/ 0 w 6"/>
                    <a:gd name="T15" fmla="*/ 0 h 6"/>
                    <a:gd name="T16" fmla="*/ 3 w 6"/>
                    <a:gd name="T17" fmla="*/ 0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6"/>
                    <a:gd name="T29" fmla="*/ 6 w 6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6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49" name="Freeform 1445"/>
                <p:cNvSpPr>
                  <a:spLocks noChangeAspect="1"/>
                </p:cNvSpPr>
                <p:nvPr/>
              </p:nvSpPr>
              <p:spPr bwMode="auto">
                <a:xfrm>
                  <a:off x="5530" y="1789"/>
                  <a:ext cx="2" cy="5"/>
                </a:xfrm>
                <a:custGeom>
                  <a:avLst/>
                  <a:gdLst>
                    <a:gd name="T0" fmla="*/ 2 w 2"/>
                    <a:gd name="T1" fmla="*/ 0 h 5"/>
                    <a:gd name="T2" fmla="*/ 2 w 2"/>
                    <a:gd name="T3" fmla="*/ 2 h 5"/>
                    <a:gd name="T4" fmla="*/ 2 w 2"/>
                    <a:gd name="T5" fmla="*/ 5 h 5"/>
                    <a:gd name="T6" fmla="*/ 2 w 2"/>
                    <a:gd name="T7" fmla="*/ 5 h 5"/>
                    <a:gd name="T8" fmla="*/ 0 w 2"/>
                    <a:gd name="T9" fmla="*/ 5 h 5"/>
                    <a:gd name="T10" fmla="*/ 0 w 2"/>
                    <a:gd name="T11" fmla="*/ 2 h 5"/>
                    <a:gd name="T12" fmla="*/ 2 w 2"/>
                    <a:gd name="T13" fmla="*/ 0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5"/>
                    <a:gd name="T23" fmla="*/ 2 w 2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5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50" name="Freeform 1446"/>
                <p:cNvSpPr>
                  <a:spLocks noChangeAspect="1"/>
                </p:cNvSpPr>
                <p:nvPr/>
              </p:nvSpPr>
              <p:spPr bwMode="auto">
                <a:xfrm>
                  <a:off x="5530" y="1789"/>
                  <a:ext cx="5" cy="7"/>
                </a:xfrm>
                <a:custGeom>
                  <a:avLst/>
                  <a:gdLst>
                    <a:gd name="T0" fmla="*/ 5 w 5"/>
                    <a:gd name="T1" fmla="*/ 2 h 7"/>
                    <a:gd name="T2" fmla="*/ 2 w 5"/>
                    <a:gd name="T3" fmla="*/ 2 h 7"/>
                    <a:gd name="T4" fmla="*/ 5 w 5"/>
                    <a:gd name="T5" fmla="*/ 2 h 7"/>
                    <a:gd name="T6" fmla="*/ 5 w 5"/>
                    <a:gd name="T7" fmla="*/ 0 h 7"/>
                    <a:gd name="T8" fmla="*/ 0 w 5"/>
                    <a:gd name="T9" fmla="*/ 0 h 7"/>
                    <a:gd name="T10" fmla="*/ 0 w 5"/>
                    <a:gd name="T11" fmla="*/ 2 h 7"/>
                    <a:gd name="T12" fmla="*/ 2 w 5"/>
                    <a:gd name="T13" fmla="*/ 7 h 7"/>
                    <a:gd name="T14" fmla="*/ 2 w 5"/>
                    <a:gd name="T15" fmla="*/ 7 h 7"/>
                    <a:gd name="T16" fmla="*/ 5 w 5"/>
                    <a:gd name="T17" fmla="*/ 2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7"/>
                    <a:gd name="T29" fmla="*/ 5 w 5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7">
                      <a:moveTo>
                        <a:pt x="5" y="2"/>
                      </a:move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7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51" name="Freeform 1447"/>
                <p:cNvSpPr>
                  <a:spLocks noChangeAspect="1"/>
                </p:cNvSpPr>
                <p:nvPr/>
              </p:nvSpPr>
              <p:spPr bwMode="auto">
                <a:xfrm>
                  <a:off x="5530" y="1791"/>
                  <a:ext cx="5" cy="5"/>
                </a:xfrm>
                <a:custGeom>
                  <a:avLst/>
                  <a:gdLst>
                    <a:gd name="T0" fmla="*/ 0 w 5"/>
                    <a:gd name="T1" fmla="*/ 3 h 5"/>
                    <a:gd name="T2" fmla="*/ 0 w 5"/>
                    <a:gd name="T3" fmla="*/ 3 h 5"/>
                    <a:gd name="T4" fmla="*/ 2 w 5"/>
                    <a:gd name="T5" fmla="*/ 5 h 5"/>
                    <a:gd name="T6" fmla="*/ 5 w 5"/>
                    <a:gd name="T7" fmla="*/ 0 h 5"/>
                    <a:gd name="T8" fmla="*/ 2 w 5"/>
                    <a:gd name="T9" fmla="*/ 5 h 5"/>
                    <a:gd name="T10" fmla="*/ 2 w 5"/>
                    <a:gd name="T11" fmla="*/ 0 h 5"/>
                    <a:gd name="T12" fmla="*/ 0 w 5"/>
                    <a:gd name="T13" fmla="*/ 0 h 5"/>
                    <a:gd name="T14" fmla="*/ 0 w 5"/>
                    <a:gd name="T15" fmla="*/ 0 h 5"/>
                    <a:gd name="T16" fmla="*/ 0 w 5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5" y="0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52" name="Freeform 1448"/>
                <p:cNvSpPr>
                  <a:spLocks noChangeAspect="1"/>
                </p:cNvSpPr>
                <p:nvPr/>
              </p:nvSpPr>
              <p:spPr bwMode="auto">
                <a:xfrm>
                  <a:off x="5530" y="1789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0 w 5"/>
                    <a:gd name="T3" fmla="*/ 0 h 5"/>
                    <a:gd name="T4" fmla="*/ 0 w 5"/>
                    <a:gd name="T5" fmla="*/ 2 h 5"/>
                    <a:gd name="T6" fmla="*/ 0 w 5"/>
                    <a:gd name="T7" fmla="*/ 5 h 5"/>
                    <a:gd name="T8" fmla="*/ 0 w 5"/>
                    <a:gd name="T9" fmla="*/ 2 h 5"/>
                    <a:gd name="T10" fmla="*/ 2 w 5"/>
                    <a:gd name="T11" fmla="*/ 5 h 5"/>
                    <a:gd name="T12" fmla="*/ 5 w 5"/>
                    <a:gd name="T13" fmla="*/ 0 h 5"/>
                    <a:gd name="T14" fmla="*/ 0 w 5"/>
                    <a:gd name="T15" fmla="*/ 0 h 5"/>
                    <a:gd name="T16" fmla="*/ 5 w 5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53" name="Freeform 1449"/>
                <p:cNvSpPr>
                  <a:spLocks noChangeAspect="1"/>
                </p:cNvSpPr>
                <p:nvPr/>
              </p:nvSpPr>
              <p:spPr bwMode="auto">
                <a:xfrm>
                  <a:off x="5511" y="1893"/>
                  <a:ext cx="16" cy="11"/>
                </a:xfrm>
                <a:custGeom>
                  <a:avLst/>
                  <a:gdLst>
                    <a:gd name="T0" fmla="*/ 8 w 16"/>
                    <a:gd name="T1" fmla="*/ 11 h 11"/>
                    <a:gd name="T2" fmla="*/ 6 w 16"/>
                    <a:gd name="T3" fmla="*/ 8 h 11"/>
                    <a:gd name="T4" fmla="*/ 0 w 16"/>
                    <a:gd name="T5" fmla="*/ 0 h 11"/>
                    <a:gd name="T6" fmla="*/ 3 w 16"/>
                    <a:gd name="T7" fmla="*/ 5 h 11"/>
                    <a:gd name="T8" fmla="*/ 13 w 16"/>
                    <a:gd name="T9" fmla="*/ 11 h 11"/>
                    <a:gd name="T10" fmla="*/ 16 w 16"/>
                    <a:gd name="T11" fmla="*/ 11 h 11"/>
                    <a:gd name="T12" fmla="*/ 8 w 16"/>
                    <a:gd name="T13" fmla="*/ 11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11"/>
                    <a:gd name="T23" fmla="*/ 16 w 16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11">
                      <a:moveTo>
                        <a:pt x="8" y="11"/>
                      </a:moveTo>
                      <a:lnTo>
                        <a:pt x="6" y="8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13" y="11"/>
                      </a:lnTo>
                      <a:lnTo>
                        <a:pt x="16" y="11"/>
                      </a:lnTo>
                      <a:lnTo>
                        <a:pt x="8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54" name="Freeform 1450"/>
                <p:cNvSpPr>
                  <a:spLocks noChangeAspect="1"/>
                </p:cNvSpPr>
                <p:nvPr/>
              </p:nvSpPr>
              <p:spPr bwMode="auto">
                <a:xfrm>
                  <a:off x="5511" y="1893"/>
                  <a:ext cx="11" cy="13"/>
                </a:xfrm>
                <a:custGeom>
                  <a:avLst/>
                  <a:gdLst>
                    <a:gd name="T0" fmla="*/ 0 w 11"/>
                    <a:gd name="T1" fmla="*/ 3 h 13"/>
                    <a:gd name="T2" fmla="*/ 0 w 11"/>
                    <a:gd name="T3" fmla="*/ 3 h 13"/>
                    <a:gd name="T4" fmla="*/ 6 w 11"/>
                    <a:gd name="T5" fmla="*/ 8 h 13"/>
                    <a:gd name="T6" fmla="*/ 8 w 11"/>
                    <a:gd name="T7" fmla="*/ 13 h 13"/>
                    <a:gd name="T8" fmla="*/ 11 w 11"/>
                    <a:gd name="T9" fmla="*/ 11 h 13"/>
                    <a:gd name="T10" fmla="*/ 8 w 11"/>
                    <a:gd name="T11" fmla="*/ 5 h 13"/>
                    <a:gd name="T12" fmla="*/ 3 w 11"/>
                    <a:gd name="T13" fmla="*/ 0 h 13"/>
                    <a:gd name="T14" fmla="*/ 3 w 11"/>
                    <a:gd name="T15" fmla="*/ 0 h 13"/>
                    <a:gd name="T16" fmla="*/ 0 w 11"/>
                    <a:gd name="T17" fmla="*/ 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3"/>
                    <a:gd name="T29" fmla="*/ 11 w 11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6" y="8"/>
                      </a:lnTo>
                      <a:lnTo>
                        <a:pt x="8" y="13"/>
                      </a:lnTo>
                      <a:lnTo>
                        <a:pt x="11" y="11"/>
                      </a:lnTo>
                      <a:lnTo>
                        <a:pt x="8" y="5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55" name="Freeform 1451"/>
                <p:cNvSpPr>
                  <a:spLocks noChangeAspect="1"/>
                </p:cNvSpPr>
                <p:nvPr/>
              </p:nvSpPr>
              <p:spPr bwMode="auto">
                <a:xfrm>
                  <a:off x="5511" y="1893"/>
                  <a:ext cx="13" cy="13"/>
                </a:xfrm>
                <a:custGeom>
                  <a:avLst/>
                  <a:gdLst>
                    <a:gd name="T0" fmla="*/ 13 w 13"/>
                    <a:gd name="T1" fmla="*/ 11 h 13"/>
                    <a:gd name="T2" fmla="*/ 13 w 13"/>
                    <a:gd name="T3" fmla="*/ 11 h 13"/>
                    <a:gd name="T4" fmla="*/ 6 w 13"/>
                    <a:gd name="T5" fmla="*/ 3 h 13"/>
                    <a:gd name="T6" fmla="*/ 0 w 13"/>
                    <a:gd name="T7" fmla="*/ 3 h 13"/>
                    <a:gd name="T8" fmla="*/ 3 w 13"/>
                    <a:gd name="T9" fmla="*/ 0 h 13"/>
                    <a:gd name="T10" fmla="*/ 3 w 13"/>
                    <a:gd name="T11" fmla="*/ 5 h 13"/>
                    <a:gd name="T12" fmla="*/ 13 w 13"/>
                    <a:gd name="T13" fmla="*/ 13 h 13"/>
                    <a:gd name="T14" fmla="*/ 13 w 13"/>
                    <a:gd name="T15" fmla="*/ 13 h 13"/>
                    <a:gd name="T16" fmla="*/ 13 w 13"/>
                    <a:gd name="T17" fmla="*/ 11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3"/>
                    <a:gd name="T29" fmla="*/ 13 w 13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6" y="3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5"/>
                      </a:lnTo>
                      <a:lnTo>
                        <a:pt x="13" y="13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56" name="Freeform 1452"/>
                <p:cNvSpPr>
                  <a:spLocks noChangeAspect="1"/>
                </p:cNvSpPr>
                <p:nvPr/>
              </p:nvSpPr>
              <p:spPr bwMode="auto">
                <a:xfrm>
                  <a:off x="5519" y="1904"/>
                  <a:ext cx="8" cy="2"/>
                </a:xfrm>
                <a:custGeom>
                  <a:avLst/>
                  <a:gdLst>
                    <a:gd name="T0" fmla="*/ 0 w 8"/>
                    <a:gd name="T1" fmla="*/ 2 h 2"/>
                    <a:gd name="T2" fmla="*/ 3 w 8"/>
                    <a:gd name="T3" fmla="*/ 2 h 2"/>
                    <a:gd name="T4" fmla="*/ 8 w 8"/>
                    <a:gd name="T5" fmla="*/ 2 h 2"/>
                    <a:gd name="T6" fmla="*/ 5 w 8"/>
                    <a:gd name="T7" fmla="*/ 0 h 2"/>
                    <a:gd name="T8" fmla="*/ 5 w 8"/>
                    <a:gd name="T9" fmla="*/ 2 h 2"/>
                    <a:gd name="T10" fmla="*/ 8 w 8"/>
                    <a:gd name="T11" fmla="*/ 0 h 2"/>
                    <a:gd name="T12" fmla="*/ 0 w 8"/>
                    <a:gd name="T13" fmla="*/ 0 h 2"/>
                    <a:gd name="T14" fmla="*/ 3 w 8"/>
                    <a:gd name="T15" fmla="*/ 0 h 2"/>
                    <a:gd name="T16" fmla="*/ 0 w 8"/>
                    <a:gd name="T17" fmla="*/ 2 h 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2"/>
                    <a:gd name="T29" fmla="*/ 8 w 8"/>
                    <a:gd name="T30" fmla="*/ 2 h 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2">
                      <a:moveTo>
                        <a:pt x="0" y="2"/>
                      </a:moveTo>
                      <a:lnTo>
                        <a:pt x="3" y="2"/>
                      </a:lnTo>
                      <a:lnTo>
                        <a:pt x="8" y="2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3579" name="Group 1453"/>
            <p:cNvGrpSpPr>
              <a:grpSpLocks noChangeAspect="1"/>
            </p:cNvGrpSpPr>
            <p:nvPr/>
          </p:nvGrpSpPr>
          <p:grpSpPr bwMode="auto">
            <a:xfrm>
              <a:off x="521" y="1912"/>
              <a:ext cx="438" cy="497"/>
              <a:chOff x="4666" y="2982"/>
              <a:chExt cx="624" cy="709"/>
            </a:xfrm>
          </p:grpSpPr>
          <p:grpSp>
            <p:nvGrpSpPr>
              <p:cNvPr id="23936" name="Group 1454"/>
              <p:cNvGrpSpPr>
                <a:grpSpLocks noChangeAspect="1"/>
              </p:cNvGrpSpPr>
              <p:nvPr/>
            </p:nvGrpSpPr>
            <p:grpSpPr bwMode="auto">
              <a:xfrm flipH="1">
                <a:off x="4666" y="2982"/>
                <a:ext cx="624" cy="709"/>
                <a:chOff x="4666" y="2982"/>
                <a:chExt cx="481" cy="568"/>
              </a:xfrm>
            </p:grpSpPr>
            <p:sp>
              <p:nvSpPr>
                <p:cNvPr id="24087" name="AutoShape 145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666" y="2982"/>
                  <a:ext cx="481" cy="5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88" name="Freeform 1456"/>
                <p:cNvSpPr>
                  <a:spLocks noChangeAspect="1"/>
                </p:cNvSpPr>
                <p:nvPr/>
              </p:nvSpPr>
              <p:spPr bwMode="auto">
                <a:xfrm>
                  <a:off x="4666" y="2982"/>
                  <a:ext cx="362" cy="517"/>
                </a:xfrm>
                <a:custGeom>
                  <a:avLst/>
                  <a:gdLst>
                    <a:gd name="T0" fmla="*/ 5 w 724"/>
                    <a:gd name="T1" fmla="*/ 2 h 1033"/>
                    <a:gd name="T2" fmla="*/ 1 w 724"/>
                    <a:gd name="T3" fmla="*/ 21 h 1033"/>
                    <a:gd name="T4" fmla="*/ 5 w 724"/>
                    <a:gd name="T5" fmla="*/ 23 h 1033"/>
                    <a:gd name="T6" fmla="*/ 5 w 724"/>
                    <a:gd name="T7" fmla="*/ 23 h 1033"/>
                    <a:gd name="T8" fmla="*/ 6 w 724"/>
                    <a:gd name="T9" fmla="*/ 23 h 1033"/>
                    <a:gd name="T10" fmla="*/ 7 w 724"/>
                    <a:gd name="T11" fmla="*/ 23 h 1033"/>
                    <a:gd name="T12" fmla="*/ 8 w 724"/>
                    <a:gd name="T13" fmla="*/ 23 h 1033"/>
                    <a:gd name="T14" fmla="*/ 10 w 724"/>
                    <a:gd name="T15" fmla="*/ 23 h 1033"/>
                    <a:gd name="T16" fmla="*/ 11 w 724"/>
                    <a:gd name="T17" fmla="*/ 23 h 1033"/>
                    <a:gd name="T18" fmla="*/ 13 w 724"/>
                    <a:gd name="T19" fmla="*/ 24 h 1033"/>
                    <a:gd name="T20" fmla="*/ 13 w 724"/>
                    <a:gd name="T21" fmla="*/ 24 h 1033"/>
                    <a:gd name="T22" fmla="*/ 13 w 724"/>
                    <a:gd name="T23" fmla="*/ 24 h 1033"/>
                    <a:gd name="T24" fmla="*/ 13 w 724"/>
                    <a:gd name="T25" fmla="*/ 25 h 1033"/>
                    <a:gd name="T26" fmla="*/ 13 w 724"/>
                    <a:gd name="T27" fmla="*/ 26 h 1033"/>
                    <a:gd name="T28" fmla="*/ 13 w 724"/>
                    <a:gd name="T29" fmla="*/ 27 h 1033"/>
                    <a:gd name="T30" fmla="*/ 12 w 724"/>
                    <a:gd name="T31" fmla="*/ 27 h 1033"/>
                    <a:gd name="T32" fmla="*/ 11 w 724"/>
                    <a:gd name="T33" fmla="*/ 27 h 1033"/>
                    <a:gd name="T34" fmla="*/ 10 w 724"/>
                    <a:gd name="T35" fmla="*/ 27 h 1033"/>
                    <a:gd name="T36" fmla="*/ 9 w 724"/>
                    <a:gd name="T37" fmla="*/ 28 h 1033"/>
                    <a:gd name="T38" fmla="*/ 7 w 724"/>
                    <a:gd name="T39" fmla="*/ 28 h 1033"/>
                    <a:gd name="T40" fmla="*/ 6 w 724"/>
                    <a:gd name="T41" fmla="*/ 28 h 1033"/>
                    <a:gd name="T42" fmla="*/ 5 w 724"/>
                    <a:gd name="T43" fmla="*/ 28 h 1033"/>
                    <a:gd name="T44" fmla="*/ 4 w 724"/>
                    <a:gd name="T45" fmla="*/ 29 h 1033"/>
                    <a:gd name="T46" fmla="*/ 4 w 724"/>
                    <a:gd name="T47" fmla="*/ 29 h 1033"/>
                    <a:gd name="T48" fmla="*/ 4 w 724"/>
                    <a:gd name="T49" fmla="*/ 30 h 1033"/>
                    <a:gd name="T50" fmla="*/ 4 w 724"/>
                    <a:gd name="T51" fmla="*/ 30 h 1033"/>
                    <a:gd name="T52" fmla="*/ 5 w 724"/>
                    <a:gd name="T53" fmla="*/ 31 h 1033"/>
                    <a:gd name="T54" fmla="*/ 5 w 724"/>
                    <a:gd name="T55" fmla="*/ 31 h 1033"/>
                    <a:gd name="T56" fmla="*/ 6 w 724"/>
                    <a:gd name="T57" fmla="*/ 31 h 1033"/>
                    <a:gd name="T58" fmla="*/ 8 w 724"/>
                    <a:gd name="T59" fmla="*/ 31 h 1033"/>
                    <a:gd name="T60" fmla="*/ 9 w 724"/>
                    <a:gd name="T61" fmla="*/ 32 h 1033"/>
                    <a:gd name="T62" fmla="*/ 11 w 724"/>
                    <a:gd name="T63" fmla="*/ 32 h 1033"/>
                    <a:gd name="T64" fmla="*/ 12 w 724"/>
                    <a:gd name="T65" fmla="*/ 32 h 1033"/>
                    <a:gd name="T66" fmla="*/ 14 w 724"/>
                    <a:gd name="T67" fmla="*/ 33 h 1033"/>
                    <a:gd name="T68" fmla="*/ 15 w 724"/>
                    <a:gd name="T69" fmla="*/ 33 h 1033"/>
                    <a:gd name="T70" fmla="*/ 16 w 724"/>
                    <a:gd name="T71" fmla="*/ 33 h 1033"/>
                    <a:gd name="T72" fmla="*/ 17 w 724"/>
                    <a:gd name="T73" fmla="*/ 32 h 1033"/>
                    <a:gd name="T74" fmla="*/ 18 w 724"/>
                    <a:gd name="T75" fmla="*/ 32 h 1033"/>
                    <a:gd name="T76" fmla="*/ 19 w 724"/>
                    <a:gd name="T77" fmla="*/ 31 h 1033"/>
                    <a:gd name="T78" fmla="*/ 20 w 724"/>
                    <a:gd name="T79" fmla="*/ 31 h 1033"/>
                    <a:gd name="T80" fmla="*/ 21 w 724"/>
                    <a:gd name="T81" fmla="*/ 30 h 1033"/>
                    <a:gd name="T82" fmla="*/ 22 w 724"/>
                    <a:gd name="T83" fmla="*/ 30 h 1033"/>
                    <a:gd name="T84" fmla="*/ 22 w 724"/>
                    <a:gd name="T85" fmla="*/ 29 h 1033"/>
                    <a:gd name="T86" fmla="*/ 22 w 724"/>
                    <a:gd name="T87" fmla="*/ 29 h 1033"/>
                    <a:gd name="T88" fmla="*/ 22 w 724"/>
                    <a:gd name="T89" fmla="*/ 29 h 1033"/>
                    <a:gd name="T90" fmla="*/ 21 w 724"/>
                    <a:gd name="T91" fmla="*/ 28 h 1033"/>
                    <a:gd name="T92" fmla="*/ 20 w 724"/>
                    <a:gd name="T93" fmla="*/ 28 h 1033"/>
                    <a:gd name="T94" fmla="*/ 20 w 724"/>
                    <a:gd name="T95" fmla="*/ 27 h 1033"/>
                    <a:gd name="T96" fmla="*/ 20 w 724"/>
                    <a:gd name="T97" fmla="*/ 25 h 1033"/>
                    <a:gd name="T98" fmla="*/ 20 w 724"/>
                    <a:gd name="T99" fmla="*/ 23 h 1033"/>
                    <a:gd name="T100" fmla="*/ 19 w 724"/>
                    <a:gd name="T101" fmla="*/ 21 h 1033"/>
                    <a:gd name="T102" fmla="*/ 22 w 724"/>
                    <a:gd name="T103" fmla="*/ 3 h 1033"/>
                    <a:gd name="T104" fmla="*/ 21 w 724"/>
                    <a:gd name="T105" fmla="*/ 0 h 1033"/>
                    <a:gd name="T106" fmla="*/ 6 w 724"/>
                    <a:gd name="T107" fmla="*/ 2 h 103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724"/>
                    <a:gd name="T163" fmla="*/ 0 h 1033"/>
                    <a:gd name="T164" fmla="*/ 724 w 724"/>
                    <a:gd name="T165" fmla="*/ 1033 h 1033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724" h="1033">
                      <a:moveTo>
                        <a:pt x="179" y="62"/>
                      </a:moveTo>
                      <a:lnTo>
                        <a:pt x="152" y="56"/>
                      </a:lnTo>
                      <a:lnTo>
                        <a:pt x="0" y="623"/>
                      </a:lnTo>
                      <a:lnTo>
                        <a:pt x="31" y="642"/>
                      </a:lnTo>
                      <a:lnTo>
                        <a:pt x="31" y="671"/>
                      </a:lnTo>
                      <a:lnTo>
                        <a:pt x="132" y="719"/>
                      </a:lnTo>
                      <a:lnTo>
                        <a:pt x="135" y="719"/>
                      </a:lnTo>
                      <a:lnTo>
                        <a:pt x="143" y="720"/>
                      </a:lnTo>
                      <a:lnTo>
                        <a:pt x="154" y="720"/>
                      </a:lnTo>
                      <a:lnTo>
                        <a:pt x="169" y="721"/>
                      </a:lnTo>
                      <a:lnTo>
                        <a:pt x="188" y="724"/>
                      </a:lnTo>
                      <a:lnTo>
                        <a:pt x="209" y="725"/>
                      </a:lnTo>
                      <a:lnTo>
                        <a:pt x="230" y="727"/>
                      </a:lnTo>
                      <a:lnTo>
                        <a:pt x="255" y="728"/>
                      </a:lnTo>
                      <a:lnTo>
                        <a:pt x="278" y="730"/>
                      </a:lnTo>
                      <a:lnTo>
                        <a:pt x="302" y="733"/>
                      </a:lnTo>
                      <a:lnTo>
                        <a:pt x="326" y="734"/>
                      </a:lnTo>
                      <a:lnTo>
                        <a:pt x="348" y="736"/>
                      </a:lnTo>
                      <a:lnTo>
                        <a:pt x="369" y="739"/>
                      </a:lnTo>
                      <a:lnTo>
                        <a:pt x="387" y="740"/>
                      </a:lnTo>
                      <a:lnTo>
                        <a:pt x="402" y="742"/>
                      </a:lnTo>
                      <a:lnTo>
                        <a:pt x="414" y="743"/>
                      </a:lnTo>
                      <a:lnTo>
                        <a:pt x="414" y="745"/>
                      </a:lnTo>
                      <a:lnTo>
                        <a:pt x="415" y="752"/>
                      </a:lnTo>
                      <a:lnTo>
                        <a:pt x="415" y="763"/>
                      </a:lnTo>
                      <a:lnTo>
                        <a:pt x="414" y="777"/>
                      </a:lnTo>
                      <a:lnTo>
                        <a:pt x="411" y="793"/>
                      </a:lnTo>
                      <a:lnTo>
                        <a:pt x="407" y="811"/>
                      </a:lnTo>
                      <a:lnTo>
                        <a:pt x="399" y="832"/>
                      </a:lnTo>
                      <a:lnTo>
                        <a:pt x="387" y="853"/>
                      </a:lnTo>
                      <a:lnTo>
                        <a:pt x="385" y="853"/>
                      </a:lnTo>
                      <a:lnTo>
                        <a:pt x="377" y="854"/>
                      </a:lnTo>
                      <a:lnTo>
                        <a:pt x="365" y="855"/>
                      </a:lnTo>
                      <a:lnTo>
                        <a:pt x="350" y="857"/>
                      </a:lnTo>
                      <a:lnTo>
                        <a:pt x="333" y="859"/>
                      </a:lnTo>
                      <a:lnTo>
                        <a:pt x="313" y="862"/>
                      </a:lnTo>
                      <a:lnTo>
                        <a:pt x="291" y="865"/>
                      </a:lnTo>
                      <a:lnTo>
                        <a:pt x="268" y="869"/>
                      </a:lnTo>
                      <a:lnTo>
                        <a:pt x="245" y="872"/>
                      </a:lnTo>
                      <a:lnTo>
                        <a:pt x="222" y="876"/>
                      </a:lnTo>
                      <a:lnTo>
                        <a:pt x="200" y="879"/>
                      </a:lnTo>
                      <a:lnTo>
                        <a:pt x="181" y="884"/>
                      </a:lnTo>
                      <a:lnTo>
                        <a:pt x="162" y="887"/>
                      </a:lnTo>
                      <a:lnTo>
                        <a:pt x="146" y="891"/>
                      </a:lnTo>
                      <a:lnTo>
                        <a:pt x="135" y="895"/>
                      </a:lnTo>
                      <a:lnTo>
                        <a:pt x="127" y="899"/>
                      </a:lnTo>
                      <a:lnTo>
                        <a:pt x="119" y="906"/>
                      </a:lnTo>
                      <a:lnTo>
                        <a:pt x="113" y="914"/>
                      </a:lnTo>
                      <a:lnTo>
                        <a:pt x="111" y="922"/>
                      </a:lnTo>
                      <a:lnTo>
                        <a:pt x="109" y="930"/>
                      </a:lnTo>
                      <a:lnTo>
                        <a:pt x="112" y="940"/>
                      </a:lnTo>
                      <a:lnTo>
                        <a:pt x="118" y="951"/>
                      </a:lnTo>
                      <a:lnTo>
                        <a:pt x="126" y="959"/>
                      </a:lnTo>
                      <a:lnTo>
                        <a:pt x="136" y="963"/>
                      </a:lnTo>
                      <a:lnTo>
                        <a:pt x="144" y="965"/>
                      </a:lnTo>
                      <a:lnTo>
                        <a:pt x="156" y="969"/>
                      </a:lnTo>
                      <a:lnTo>
                        <a:pt x="172" y="974"/>
                      </a:lnTo>
                      <a:lnTo>
                        <a:pt x="190" y="978"/>
                      </a:lnTo>
                      <a:lnTo>
                        <a:pt x="212" y="984"/>
                      </a:lnTo>
                      <a:lnTo>
                        <a:pt x="235" y="990"/>
                      </a:lnTo>
                      <a:lnTo>
                        <a:pt x="259" y="995"/>
                      </a:lnTo>
                      <a:lnTo>
                        <a:pt x="285" y="1001"/>
                      </a:lnTo>
                      <a:lnTo>
                        <a:pt x="310" y="1008"/>
                      </a:lnTo>
                      <a:lnTo>
                        <a:pt x="335" y="1014"/>
                      </a:lnTo>
                      <a:lnTo>
                        <a:pt x="361" y="1018"/>
                      </a:lnTo>
                      <a:lnTo>
                        <a:pt x="384" y="1024"/>
                      </a:lnTo>
                      <a:lnTo>
                        <a:pt x="406" y="1028"/>
                      </a:lnTo>
                      <a:lnTo>
                        <a:pt x="425" y="1031"/>
                      </a:lnTo>
                      <a:lnTo>
                        <a:pt x="441" y="1032"/>
                      </a:lnTo>
                      <a:lnTo>
                        <a:pt x="455" y="1033"/>
                      </a:lnTo>
                      <a:lnTo>
                        <a:pt x="468" y="1032"/>
                      </a:lnTo>
                      <a:lnTo>
                        <a:pt x="483" y="1030"/>
                      </a:lnTo>
                      <a:lnTo>
                        <a:pt x="500" y="1025"/>
                      </a:lnTo>
                      <a:lnTo>
                        <a:pt x="517" y="1020"/>
                      </a:lnTo>
                      <a:lnTo>
                        <a:pt x="536" y="1013"/>
                      </a:lnTo>
                      <a:lnTo>
                        <a:pt x="555" y="1005"/>
                      </a:lnTo>
                      <a:lnTo>
                        <a:pt x="575" y="997"/>
                      </a:lnTo>
                      <a:lnTo>
                        <a:pt x="594" y="987"/>
                      </a:lnTo>
                      <a:lnTo>
                        <a:pt x="614" y="978"/>
                      </a:lnTo>
                      <a:lnTo>
                        <a:pt x="631" y="969"/>
                      </a:lnTo>
                      <a:lnTo>
                        <a:pt x="649" y="960"/>
                      </a:lnTo>
                      <a:lnTo>
                        <a:pt x="664" y="952"/>
                      </a:lnTo>
                      <a:lnTo>
                        <a:pt x="676" y="944"/>
                      </a:lnTo>
                      <a:lnTo>
                        <a:pt x="687" y="936"/>
                      </a:lnTo>
                      <a:lnTo>
                        <a:pt x="695" y="930"/>
                      </a:lnTo>
                      <a:lnTo>
                        <a:pt x="699" y="925"/>
                      </a:lnTo>
                      <a:lnTo>
                        <a:pt x="702" y="917"/>
                      </a:lnTo>
                      <a:lnTo>
                        <a:pt x="699" y="910"/>
                      </a:lnTo>
                      <a:lnTo>
                        <a:pt x="692" y="904"/>
                      </a:lnTo>
                      <a:lnTo>
                        <a:pt x="682" y="900"/>
                      </a:lnTo>
                      <a:lnTo>
                        <a:pt x="669" y="895"/>
                      </a:lnTo>
                      <a:lnTo>
                        <a:pt x="657" y="892"/>
                      </a:lnTo>
                      <a:lnTo>
                        <a:pt x="644" y="888"/>
                      </a:lnTo>
                      <a:lnTo>
                        <a:pt x="634" y="886"/>
                      </a:lnTo>
                      <a:lnTo>
                        <a:pt x="633" y="879"/>
                      </a:lnTo>
                      <a:lnTo>
                        <a:pt x="631" y="861"/>
                      </a:lnTo>
                      <a:lnTo>
                        <a:pt x="628" y="833"/>
                      </a:lnTo>
                      <a:lnTo>
                        <a:pt x="623" y="798"/>
                      </a:lnTo>
                      <a:lnTo>
                        <a:pt x="618" y="760"/>
                      </a:lnTo>
                      <a:lnTo>
                        <a:pt x="611" y="720"/>
                      </a:lnTo>
                      <a:lnTo>
                        <a:pt x="603" y="682"/>
                      </a:lnTo>
                      <a:lnTo>
                        <a:pt x="592" y="647"/>
                      </a:lnTo>
                      <a:lnTo>
                        <a:pt x="724" y="137"/>
                      </a:lnTo>
                      <a:lnTo>
                        <a:pt x="697" y="86"/>
                      </a:lnTo>
                      <a:lnTo>
                        <a:pt x="712" y="52"/>
                      </a:lnTo>
                      <a:lnTo>
                        <a:pt x="643" y="0"/>
                      </a:lnTo>
                      <a:lnTo>
                        <a:pt x="627" y="9"/>
                      </a:lnTo>
                      <a:lnTo>
                        <a:pt x="179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89" name="Freeform 1457"/>
                <p:cNvSpPr>
                  <a:spLocks noChangeAspect="1"/>
                </p:cNvSpPr>
                <p:nvPr/>
              </p:nvSpPr>
              <p:spPr bwMode="auto">
                <a:xfrm>
                  <a:off x="4685" y="2998"/>
                  <a:ext cx="299" cy="300"/>
                </a:xfrm>
                <a:custGeom>
                  <a:avLst/>
                  <a:gdLst>
                    <a:gd name="T0" fmla="*/ 0 w 598"/>
                    <a:gd name="T1" fmla="*/ 17 h 602"/>
                    <a:gd name="T2" fmla="*/ 14 w 598"/>
                    <a:gd name="T3" fmla="*/ 18 h 602"/>
                    <a:gd name="T4" fmla="*/ 19 w 598"/>
                    <a:gd name="T5" fmla="*/ 0 h 602"/>
                    <a:gd name="T6" fmla="*/ 19 w 598"/>
                    <a:gd name="T7" fmla="*/ 0 h 602"/>
                    <a:gd name="T8" fmla="*/ 5 w 598"/>
                    <a:gd name="T9" fmla="*/ 1 h 602"/>
                    <a:gd name="T10" fmla="*/ 5 w 598"/>
                    <a:gd name="T11" fmla="*/ 1 h 602"/>
                    <a:gd name="T12" fmla="*/ 0 w 598"/>
                    <a:gd name="T13" fmla="*/ 17 h 6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8"/>
                    <a:gd name="T22" fmla="*/ 0 h 602"/>
                    <a:gd name="T23" fmla="*/ 598 w 598"/>
                    <a:gd name="T24" fmla="*/ 602 h 6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8" h="602">
                      <a:moveTo>
                        <a:pt x="0" y="573"/>
                      </a:moveTo>
                      <a:lnTo>
                        <a:pt x="436" y="602"/>
                      </a:lnTo>
                      <a:lnTo>
                        <a:pt x="598" y="0"/>
                      </a:lnTo>
                      <a:lnTo>
                        <a:pt x="578" y="9"/>
                      </a:lnTo>
                      <a:lnTo>
                        <a:pt x="147" y="54"/>
                      </a:lnTo>
                      <a:lnTo>
                        <a:pt x="131" y="51"/>
                      </a:lnTo>
                      <a:lnTo>
                        <a:pt x="0" y="573"/>
                      </a:lnTo>
                      <a:close/>
                    </a:path>
                  </a:pathLst>
                </a:custGeom>
                <a:solidFill>
                  <a:srgbClr val="E5E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90" name="Freeform 1458"/>
                <p:cNvSpPr>
                  <a:spLocks noChangeAspect="1"/>
                </p:cNvSpPr>
                <p:nvPr/>
              </p:nvSpPr>
              <p:spPr bwMode="auto">
                <a:xfrm>
                  <a:off x="4910" y="2999"/>
                  <a:ext cx="88" cy="308"/>
                </a:xfrm>
                <a:custGeom>
                  <a:avLst/>
                  <a:gdLst>
                    <a:gd name="T0" fmla="*/ 5 w 177"/>
                    <a:gd name="T1" fmla="*/ 0 h 617"/>
                    <a:gd name="T2" fmla="*/ 5 w 177"/>
                    <a:gd name="T3" fmla="*/ 0 h 617"/>
                    <a:gd name="T4" fmla="*/ 0 w 177"/>
                    <a:gd name="T5" fmla="*/ 19 h 617"/>
                    <a:gd name="T6" fmla="*/ 0 w 177"/>
                    <a:gd name="T7" fmla="*/ 19 h 617"/>
                    <a:gd name="T8" fmla="*/ 5 w 177"/>
                    <a:gd name="T9" fmla="*/ 0 h 6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7"/>
                    <a:gd name="T16" fmla="*/ 0 h 617"/>
                    <a:gd name="T17" fmla="*/ 177 w 177"/>
                    <a:gd name="T18" fmla="*/ 617 h 6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7" h="617">
                      <a:moveTo>
                        <a:pt x="165" y="0"/>
                      </a:moveTo>
                      <a:lnTo>
                        <a:pt x="177" y="5"/>
                      </a:lnTo>
                      <a:lnTo>
                        <a:pt x="10" y="617"/>
                      </a:lnTo>
                      <a:lnTo>
                        <a:pt x="0" y="609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91" name="Freeform 1459"/>
                <p:cNvSpPr>
                  <a:spLocks noChangeAspect="1"/>
                </p:cNvSpPr>
                <p:nvPr/>
              </p:nvSpPr>
              <p:spPr bwMode="auto">
                <a:xfrm>
                  <a:off x="4921" y="3005"/>
                  <a:ext cx="88" cy="311"/>
                </a:xfrm>
                <a:custGeom>
                  <a:avLst/>
                  <a:gdLst>
                    <a:gd name="T0" fmla="*/ 5 w 178"/>
                    <a:gd name="T1" fmla="*/ 0 h 621"/>
                    <a:gd name="T2" fmla="*/ 5 w 178"/>
                    <a:gd name="T3" fmla="*/ 1 h 621"/>
                    <a:gd name="T4" fmla="*/ 0 w 178"/>
                    <a:gd name="T5" fmla="*/ 20 h 621"/>
                    <a:gd name="T6" fmla="*/ 0 w 178"/>
                    <a:gd name="T7" fmla="*/ 20 h 621"/>
                    <a:gd name="T8" fmla="*/ 5 w 178"/>
                    <a:gd name="T9" fmla="*/ 0 h 6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8"/>
                    <a:gd name="T16" fmla="*/ 0 h 621"/>
                    <a:gd name="T17" fmla="*/ 178 w 178"/>
                    <a:gd name="T18" fmla="*/ 621 h 6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8" h="621">
                      <a:moveTo>
                        <a:pt x="167" y="0"/>
                      </a:moveTo>
                      <a:lnTo>
                        <a:pt x="178" y="12"/>
                      </a:lnTo>
                      <a:lnTo>
                        <a:pt x="9" y="621"/>
                      </a:lnTo>
                      <a:lnTo>
                        <a:pt x="0" y="612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92" name="Freeform 1460"/>
                <p:cNvSpPr>
                  <a:spLocks noChangeAspect="1"/>
                </p:cNvSpPr>
                <p:nvPr/>
              </p:nvSpPr>
              <p:spPr bwMode="auto">
                <a:xfrm>
                  <a:off x="4896" y="3307"/>
                  <a:ext cx="14" cy="11"/>
                </a:xfrm>
                <a:custGeom>
                  <a:avLst/>
                  <a:gdLst>
                    <a:gd name="T0" fmla="*/ 1 w 27"/>
                    <a:gd name="T1" fmla="*/ 0 h 22"/>
                    <a:gd name="T2" fmla="*/ 0 w 27"/>
                    <a:gd name="T3" fmla="*/ 1 h 22"/>
                    <a:gd name="T4" fmla="*/ 1 w 27"/>
                    <a:gd name="T5" fmla="*/ 1 h 22"/>
                    <a:gd name="T6" fmla="*/ 1 w 27"/>
                    <a:gd name="T7" fmla="*/ 1 h 22"/>
                    <a:gd name="T8" fmla="*/ 1 w 2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22"/>
                    <a:gd name="T17" fmla="*/ 27 w 2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22">
                      <a:moveTo>
                        <a:pt x="18" y="0"/>
                      </a:moveTo>
                      <a:lnTo>
                        <a:pt x="0" y="12"/>
                      </a:lnTo>
                      <a:lnTo>
                        <a:pt x="8" y="22"/>
                      </a:lnTo>
                      <a:lnTo>
                        <a:pt x="27" y="9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93" name="Freeform 1461"/>
                <p:cNvSpPr>
                  <a:spLocks noChangeAspect="1"/>
                </p:cNvSpPr>
                <p:nvPr/>
              </p:nvSpPr>
              <p:spPr bwMode="auto">
                <a:xfrm>
                  <a:off x="4905" y="3315"/>
                  <a:ext cx="14" cy="11"/>
                </a:xfrm>
                <a:custGeom>
                  <a:avLst/>
                  <a:gdLst>
                    <a:gd name="T0" fmla="*/ 1 w 28"/>
                    <a:gd name="T1" fmla="*/ 0 h 22"/>
                    <a:gd name="T2" fmla="*/ 0 w 28"/>
                    <a:gd name="T3" fmla="*/ 1 h 22"/>
                    <a:gd name="T4" fmla="*/ 1 w 28"/>
                    <a:gd name="T5" fmla="*/ 1 h 22"/>
                    <a:gd name="T6" fmla="*/ 1 w 28"/>
                    <a:gd name="T7" fmla="*/ 1 h 22"/>
                    <a:gd name="T8" fmla="*/ 1 w 28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22"/>
                    <a:gd name="T17" fmla="*/ 28 w 28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22">
                      <a:moveTo>
                        <a:pt x="19" y="0"/>
                      </a:moveTo>
                      <a:lnTo>
                        <a:pt x="0" y="13"/>
                      </a:lnTo>
                      <a:lnTo>
                        <a:pt x="8" y="22"/>
                      </a:lnTo>
                      <a:lnTo>
                        <a:pt x="28" y="8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94" name="Freeform 1462"/>
                <p:cNvSpPr>
                  <a:spLocks noChangeAspect="1"/>
                </p:cNvSpPr>
                <p:nvPr/>
              </p:nvSpPr>
              <p:spPr bwMode="auto">
                <a:xfrm>
                  <a:off x="4700" y="3302"/>
                  <a:ext cx="183" cy="22"/>
                </a:xfrm>
                <a:custGeom>
                  <a:avLst/>
                  <a:gdLst>
                    <a:gd name="T0" fmla="*/ 12 w 366"/>
                    <a:gd name="T1" fmla="*/ 0 h 45"/>
                    <a:gd name="T2" fmla="*/ 12 w 366"/>
                    <a:gd name="T3" fmla="*/ 1 h 45"/>
                    <a:gd name="T4" fmla="*/ 12 w 366"/>
                    <a:gd name="T5" fmla="*/ 1 h 45"/>
                    <a:gd name="T6" fmla="*/ 12 w 366"/>
                    <a:gd name="T7" fmla="*/ 1 h 45"/>
                    <a:gd name="T8" fmla="*/ 11 w 366"/>
                    <a:gd name="T9" fmla="*/ 1 h 45"/>
                    <a:gd name="T10" fmla="*/ 11 w 366"/>
                    <a:gd name="T11" fmla="*/ 1 h 45"/>
                    <a:gd name="T12" fmla="*/ 10 w 366"/>
                    <a:gd name="T13" fmla="*/ 1 h 45"/>
                    <a:gd name="T14" fmla="*/ 10 w 366"/>
                    <a:gd name="T15" fmla="*/ 1 h 45"/>
                    <a:gd name="T16" fmla="*/ 9 w 366"/>
                    <a:gd name="T17" fmla="*/ 1 h 45"/>
                    <a:gd name="T18" fmla="*/ 8 w 366"/>
                    <a:gd name="T19" fmla="*/ 0 h 45"/>
                    <a:gd name="T20" fmla="*/ 7 w 366"/>
                    <a:gd name="T21" fmla="*/ 0 h 45"/>
                    <a:gd name="T22" fmla="*/ 6 w 366"/>
                    <a:gd name="T23" fmla="*/ 0 h 45"/>
                    <a:gd name="T24" fmla="*/ 6 w 366"/>
                    <a:gd name="T25" fmla="*/ 0 h 45"/>
                    <a:gd name="T26" fmla="*/ 5 w 366"/>
                    <a:gd name="T27" fmla="*/ 0 h 45"/>
                    <a:gd name="T28" fmla="*/ 4 w 366"/>
                    <a:gd name="T29" fmla="*/ 0 h 45"/>
                    <a:gd name="T30" fmla="*/ 3 w 366"/>
                    <a:gd name="T31" fmla="*/ 0 h 45"/>
                    <a:gd name="T32" fmla="*/ 2 w 366"/>
                    <a:gd name="T33" fmla="*/ 0 h 45"/>
                    <a:gd name="T34" fmla="*/ 0 w 366"/>
                    <a:gd name="T35" fmla="*/ 0 h 45"/>
                    <a:gd name="T36" fmla="*/ 1 w 366"/>
                    <a:gd name="T37" fmla="*/ 0 h 45"/>
                    <a:gd name="T38" fmla="*/ 1 w 366"/>
                    <a:gd name="T39" fmla="*/ 0 h 45"/>
                    <a:gd name="T40" fmla="*/ 1 w 366"/>
                    <a:gd name="T41" fmla="*/ 0 h 45"/>
                    <a:gd name="T42" fmla="*/ 1 w 366"/>
                    <a:gd name="T43" fmla="*/ 0 h 45"/>
                    <a:gd name="T44" fmla="*/ 1 w 366"/>
                    <a:gd name="T45" fmla="*/ 0 h 45"/>
                    <a:gd name="T46" fmla="*/ 2 w 366"/>
                    <a:gd name="T47" fmla="*/ 0 h 45"/>
                    <a:gd name="T48" fmla="*/ 2 w 366"/>
                    <a:gd name="T49" fmla="*/ 0 h 45"/>
                    <a:gd name="T50" fmla="*/ 2 w 366"/>
                    <a:gd name="T51" fmla="*/ 0 h 45"/>
                    <a:gd name="T52" fmla="*/ 3 w 366"/>
                    <a:gd name="T53" fmla="*/ 0 h 45"/>
                    <a:gd name="T54" fmla="*/ 4 w 366"/>
                    <a:gd name="T55" fmla="*/ 0 h 45"/>
                    <a:gd name="T56" fmla="*/ 5 w 366"/>
                    <a:gd name="T57" fmla="*/ 0 h 45"/>
                    <a:gd name="T58" fmla="*/ 6 w 366"/>
                    <a:gd name="T59" fmla="*/ 0 h 45"/>
                    <a:gd name="T60" fmla="*/ 7 w 366"/>
                    <a:gd name="T61" fmla="*/ 0 h 45"/>
                    <a:gd name="T62" fmla="*/ 8 w 366"/>
                    <a:gd name="T63" fmla="*/ 0 h 45"/>
                    <a:gd name="T64" fmla="*/ 9 w 366"/>
                    <a:gd name="T65" fmla="*/ 0 h 45"/>
                    <a:gd name="T66" fmla="*/ 10 w 366"/>
                    <a:gd name="T67" fmla="*/ 0 h 45"/>
                    <a:gd name="T68" fmla="*/ 12 w 366"/>
                    <a:gd name="T69" fmla="*/ 0 h 4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66"/>
                    <a:gd name="T106" fmla="*/ 0 h 45"/>
                    <a:gd name="T107" fmla="*/ 366 w 366"/>
                    <a:gd name="T108" fmla="*/ 45 h 4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66" h="45">
                      <a:moveTo>
                        <a:pt x="366" y="23"/>
                      </a:moveTo>
                      <a:lnTo>
                        <a:pt x="364" y="45"/>
                      </a:lnTo>
                      <a:lnTo>
                        <a:pt x="362" y="45"/>
                      </a:lnTo>
                      <a:lnTo>
                        <a:pt x="356" y="44"/>
                      </a:lnTo>
                      <a:lnTo>
                        <a:pt x="346" y="42"/>
                      </a:lnTo>
                      <a:lnTo>
                        <a:pt x="332" y="41"/>
                      </a:lnTo>
                      <a:lnTo>
                        <a:pt x="316" y="38"/>
                      </a:lnTo>
                      <a:lnTo>
                        <a:pt x="295" y="36"/>
                      </a:lnTo>
                      <a:lnTo>
                        <a:pt x="273" y="33"/>
                      </a:lnTo>
                      <a:lnTo>
                        <a:pt x="248" y="30"/>
                      </a:lnTo>
                      <a:lnTo>
                        <a:pt x="221" y="28"/>
                      </a:lnTo>
                      <a:lnTo>
                        <a:pt x="192" y="26"/>
                      </a:lnTo>
                      <a:lnTo>
                        <a:pt x="162" y="23"/>
                      </a:lnTo>
                      <a:lnTo>
                        <a:pt x="131" y="22"/>
                      </a:lnTo>
                      <a:lnTo>
                        <a:pt x="99" y="21"/>
                      </a:lnTo>
                      <a:lnTo>
                        <a:pt x="67" y="21"/>
                      </a:lnTo>
                      <a:lnTo>
                        <a:pt x="33" y="21"/>
                      </a:lnTo>
                      <a:lnTo>
                        <a:pt x="0" y="22"/>
                      </a:lnTo>
                      <a:lnTo>
                        <a:pt x="5" y="5"/>
                      </a:lnTo>
                      <a:lnTo>
                        <a:pt x="6" y="5"/>
                      </a:lnTo>
                      <a:lnTo>
                        <a:pt x="9" y="4"/>
                      </a:lnTo>
                      <a:lnTo>
                        <a:pt x="15" y="4"/>
                      </a:lnTo>
                      <a:lnTo>
                        <a:pt x="23" y="3"/>
                      </a:lnTo>
                      <a:lnTo>
                        <a:pt x="35" y="2"/>
                      </a:lnTo>
                      <a:lnTo>
                        <a:pt x="48" y="2"/>
                      </a:lnTo>
                      <a:lnTo>
                        <a:pt x="64" y="0"/>
                      </a:lnTo>
                      <a:lnTo>
                        <a:pt x="84" y="0"/>
                      </a:lnTo>
                      <a:lnTo>
                        <a:pt x="107" y="0"/>
                      </a:lnTo>
                      <a:lnTo>
                        <a:pt x="134" y="2"/>
                      </a:lnTo>
                      <a:lnTo>
                        <a:pt x="162" y="3"/>
                      </a:lnTo>
                      <a:lnTo>
                        <a:pt x="196" y="5"/>
                      </a:lnTo>
                      <a:lnTo>
                        <a:pt x="233" y="8"/>
                      </a:lnTo>
                      <a:lnTo>
                        <a:pt x="273" y="12"/>
                      </a:lnTo>
                      <a:lnTo>
                        <a:pt x="318" y="18"/>
                      </a:lnTo>
                      <a:lnTo>
                        <a:pt x="366" y="23"/>
                      </a:lnTo>
                      <a:close/>
                    </a:path>
                  </a:pathLst>
                </a:custGeom>
                <a:solidFill>
                  <a:srgbClr val="6BAD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95" name="Freeform 1463"/>
                <p:cNvSpPr>
                  <a:spLocks noChangeAspect="1"/>
                </p:cNvSpPr>
                <p:nvPr/>
              </p:nvSpPr>
              <p:spPr bwMode="auto">
                <a:xfrm>
                  <a:off x="4775" y="3263"/>
                  <a:ext cx="20" cy="19"/>
                </a:xfrm>
                <a:custGeom>
                  <a:avLst/>
                  <a:gdLst>
                    <a:gd name="T0" fmla="*/ 1 w 39"/>
                    <a:gd name="T1" fmla="*/ 2 h 38"/>
                    <a:gd name="T2" fmla="*/ 1 w 39"/>
                    <a:gd name="T3" fmla="*/ 1 h 38"/>
                    <a:gd name="T4" fmla="*/ 1 w 39"/>
                    <a:gd name="T5" fmla="*/ 2 h 38"/>
                    <a:gd name="T6" fmla="*/ 1 w 39"/>
                    <a:gd name="T7" fmla="*/ 1 h 38"/>
                    <a:gd name="T8" fmla="*/ 0 w 39"/>
                    <a:gd name="T9" fmla="*/ 1 h 38"/>
                    <a:gd name="T10" fmla="*/ 1 w 39"/>
                    <a:gd name="T11" fmla="*/ 1 h 38"/>
                    <a:gd name="T12" fmla="*/ 1 w 39"/>
                    <a:gd name="T13" fmla="*/ 0 h 38"/>
                    <a:gd name="T14" fmla="*/ 1 w 39"/>
                    <a:gd name="T15" fmla="*/ 1 h 38"/>
                    <a:gd name="T16" fmla="*/ 2 w 39"/>
                    <a:gd name="T17" fmla="*/ 1 h 38"/>
                    <a:gd name="T18" fmla="*/ 1 w 39"/>
                    <a:gd name="T19" fmla="*/ 1 h 38"/>
                    <a:gd name="T20" fmla="*/ 1 w 39"/>
                    <a:gd name="T21" fmla="*/ 2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9"/>
                    <a:gd name="T34" fmla="*/ 0 h 38"/>
                    <a:gd name="T35" fmla="*/ 39 w 39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9" h="38">
                      <a:moveTo>
                        <a:pt x="30" y="38"/>
                      </a:moveTo>
                      <a:lnTo>
                        <a:pt x="18" y="31"/>
                      </a:lnTo>
                      <a:lnTo>
                        <a:pt x="6" y="37"/>
                      </a:lnTo>
                      <a:lnTo>
                        <a:pt x="9" y="23"/>
                      </a:lnTo>
                      <a:lnTo>
                        <a:pt x="0" y="13"/>
                      </a:lnTo>
                      <a:lnTo>
                        <a:pt x="14" y="13"/>
                      </a:lnTo>
                      <a:lnTo>
                        <a:pt x="21" y="0"/>
                      </a:lnTo>
                      <a:lnTo>
                        <a:pt x="25" y="13"/>
                      </a:lnTo>
                      <a:lnTo>
                        <a:pt x="39" y="16"/>
                      </a:lnTo>
                      <a:lnTo>
                        <a:pt x="29" y="25"/>
                      </a:lnTo>
                      <a:lnTo>
                        <a:pt x="30" y="38"/>
                      </a:lnTo>
                      <a:close/>
                    </a:path>
                  </a:pathLst>
                </a:custGeom>
                <a:solidFill>
                  <a:srgbClr val="FF1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96" name="Freeform 1464"/>
                <p:cNvSpPr>
                  <a:spLocks noChangeAspect="1"/>
                </p:cNvSpPr>
                <p:nvPr/>
              </p:nvSpPr>
              <p:spPr bwMode="auto">
                <a:xfrm>
                  <a:off x="4714" y="3028"/>
                  <a:ext cx="234" cy="229"/>
                </a:xfrm>
                <a:custGeom>
                  <a:avLst/>
                  <a:gdLst>
                    <a:gd name="T0" fmla="*/ 15 w 466"/>
                    <a:gd name="T1" fmla="*/ 0 h 459"/>
                    <a:gd name="T2" fmla="*/ 15 w 466"/>
                    <a:gd name="T3" fmla="*/ 0 h 459"/>
                    <a:gd name="T4" fmla="*/ 4 w 466"/>
                    <a:gd name="T5" fmla="*/ 0 h 459"/>
                    <a:gd name="T6" fmla="*/ 0 w 466"/>
                    <a:gd name="T7" fmla="*/ 14 h 459"/>
                    <a:gd name="T8" fmla="*/ 1 w 466"/>
                    <a:gd name="T9" fmla="*/ 14 h 459"/>
                    <a:gd name="T10" fmla="*/ 4 w 466"/>
                    <a:gd name="T11" fmla="*/ 1 h 459"/>
                    <a:gd name="T12" fmla="*/ 15 w 466"/>
                    <a:gd name="T13" fmla="*/ 0 h 4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66"/>
                    <a:gd name="T22" fmla="*/ 0 h 459"/>
                    <a:gd name="T23" fmla="*/ 466 w 466"/>
                    <a:gd name="T24" fmla="*/ 459 h 45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66" h="459">
                      <a:moveTo>
                        <a:pt x="464" y="7"/>
                      </a:moveTo>
                      <a:lnTo>
                        <a:pt x="466" y="0"/>
                      </a:lnTo>
                      <a:lnTo>
                        <a:pt x="108" y="30"/>
                      </a:lnTo>
                      <a:lnTo>
                        <a:pt x="0" y="459"/>
                      </a:lnTo>
                      <a:lnTo>
                        <a:pt x="14" y="457"/>
                      </a:lnTo>
                      <a:lnTo>
                        <a:pt x="118" y="38"/>
                      </a:lnTo>
                      <a:lnTo>
                        <a:pt x="46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97" name="Freeform 1465"/>
                <p:cNvSpPr>
                  <a:spLocks noChangeAspect="1"/>
                </p:cNvSpPr>
                <p:nvPr/>
              </p:nvSpPr>
              <p:spPr bwMode="auto">
                <a:xfrm>
                  <a:off x="4934" y="3034"/>
                  <a:ext cx="79" cy="280"/>
                </a:xfrm>
                <a:custGeom>
                  <a:avLst/>
                  <a:gdLst>
                    <a:gd name="T0" fmla="*/ 5 w 157"/>
                    <a:gd name="T1" fmla="*/ 1 h 560"/>
                    <a:gd name="T2" fmla="*/ 1 w 157"/>
                    <a:gd name="T3" fmla="*/ 18 h 560"/>
                    <a:gd name="T4" fmla="*/ 0 w 157"/>
                    <a:gd name="T5" fmla="*/ 18 h 560"/>
                    <a:gd name="T6" fmla="*/ 5 w 157"/>
                    <a:gd name="T7" fmla="*/ 0 h 560"/>
                    <a:gd name="T8" fmla="*/ 5 w 157"/>
                    <a:gd name="T9" fmla="*/ 1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60"/>
                    <a:gd name="T17" fmla="*/ 157 w 157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60">
                      <a:moveTo>
                        <a:pt x="157" y="15"/>
                      </a:moveTo>
                      <a:lnTo>
                        <a:pt x="15" y="553"/>
                      </a:lnTo>
                      <a:lnTo>
                        <a:pt x="0" y="560"/>
                      </a:lnTo>
                      <a:lnTo>
                        <a:pt x="154" y="0"/>
                      </a:lnTo>
                      <a:lnTo>
                        <a:pt x="157" y="15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98" name="Freeform 1466"/>
                <p:cNvSpPr>
                  <a:spLocks noChangeAspect="1"/>
                </p:cNvSpPr>
                <p:nvPr/>
              </p:nvSpPr>
              <p:spPr bwMode="auto">
                <a:xfrm>
                  <a:off x="4733" y="3319"/>
                  <a:ext cx="143" cy="21"/>
                </a:xfrm>
                <a:custGeom>
                  <a:avLst/>
                  <a:gdLst>
                    <a:gd name="T0" fmla="*/ 0 w 287"/>
                    <a:gd name="T1" fmla="*/ 0 h 43"/>
                    <a:gd name="T2" fmla="*/ 0 w 287"/>
                    <a:gd name="T3" fmla="*/ 0 h 43"/>
                    <a:gd name="T4" fmla="*/ 0 w 287"/>
                    <a:gd name="T5" fmla="*/ 0 h 43"/>
                    <a:gd name="T6" fmla="*/ 0 w 287"/>
                    <a:gd name="T7" fmla="*/ 0 h 43"/>
                    <a:gd name="T8" fmla="*/ 0 w 287"/>
                    <a:gd name="T9" fmla="*/ 0 h 43"/>
                    <a:gd name="T10" fmla="*/ 0 w 287"/>
                    <a:gd name="T11" fmla="*/ 0 h 43"/>
                    <a:gd name="T12" fmla="*/ 0 w 287"/>
                    <a:gd name="T13" fmla="*/ 0 h 43"/>
                    <a:gd name="T14" fmla="*/ 0 w 287"/>
                    <a:gd name="T15" fmla="*/ 0 h 43"/>
                    <a:gd name="T16" fmla="*/ 0 w 287"/>
                    <a:gd name="T17" fmla="*/ 0 h 43"/>
                    <a:gd name="T18" fmla="*/ 0 w 287"/>
                    <a:gd name="T19" fmla="*/ 0 h 43"/>
                    <a:gd name="T20" fmla="*/ 0 w 287"/>
                    <a:gd name="T21" fmla="*/ 0 h 43"/>
                    <a:gd name="T22" fmla="*/ 1 w 287"/>
                    <a:gd name="T23" fmla="*/ 1 h 43"/>
                    <a:gd name="T24" fmla="*/ 1 w 287"/>
                    <a:gd name="T25" fmla="*/ 1 h 43"/>
                    <a:gd name="T26" fmla="*/ 2 w 287"/>
                    <a:gd name="T27" fmla="*/ 1 h 43"/>
                    <a:gd name="T28" fmla="*/ 3 w 287"/>
                    <a:gd name="T29" fmla="*/ 1 h 43"/>
                    <a:gd name="T30" fmla="*/ 4 w 287"/>
                    <a:gd name="T31" fmla="*/ 1 h 43"/>
                    <a:gd name="T32" fmla="*/ 4 w 287"/>
                    <a:gd name="T33" fmla="*/ 1 h 43"/>
                    <a:gd name="T34" fmla="*/ 5 w 287"/>
                    <a:gd name="T35" fmla="*/ 1 h 43"/>
                    <a:gd name="T36" fmla="*/ 6 w 287"/>
                    <a:gd name="T37" fmla="*/ 1 h 43"/>
                    <a:gd name="T38" fmla="*/ 7 w 287"/>
                    <a:gd name="T39" fmla="*/ 1 h 43"/>
                    <a:gd name="T40" fmla="*/ 7 w 287"/>
                    <a:gd name="T41" fmla="*/ 1 h 43"/>
                    <a:gd name="T42" fmla="*/ 8 w 287"/>
                    <a:gd name="T43" fmla="*/ 1 h 43"/>
                    <a:gd name="T44" fmla="*/ 8 w 287"/>
                    <a:gd name="T45" fmla="*/ 1 h 43"/>
                    <a:gd name="T46" fmla="*/ 8 w 287"/>
                    <a:gd name="T47" fmla="*/ 1 h 43"/>
                    <a:gd name="T48" fmla="*/ 8 w 287"/>
                    <a:gd name="T49" fmla="*/ 1 h 43"/>
                    <a:gd name="T50" fmla="*/ 8 w 287"/>
                    <a:gd name="T51" fmla="*/ 1 h 43"/>
                    <a:gd name="T52" fmla="*/ 8 w 287"/>
                    <a:gd name="T53" fmla="*/ 1 h 43"/>
                    <a:gd name="T54" fmla="*/ 8 w 287"/>
                    <a:gd name="T55" fmla="*/ 1 h 43"/>
                    <a:gd name="T56" fmla="*/ 7 w 287"/>
                    <a:gd name="T57" fmla="*/ 1 h 43"/>
                    <a:gd name="T58" fmla="*/ 7 w 287"/>
                    <a:gd name="T59" fmla="*/ 1 h 43"/>
                    <a:gd name="T60" fmla="*/ 6 w 287"/>
                    <a:gd name="T61" fmla="*/ 1 h 43"/>
                    <a:gd name="T62" fmla="*/ 6 w 287"/>
                    <a:gd name="T63" fmla="*/ 1 h 43"/>
                    <a:gd name="T64" fmla="*/ 5 w 287"/>
                    <a:gd name="T65" fmla="*/ 1 h 43"/>
                    <a:gd name="T66" fmla="*/ 4 w 287"/>
                    <a:gd name="T67" fmla="*/ 0 h 43"/>
                    <a:gd name="T68" fmla="*/ 3 w 287"/>
                    <a:gd name="T69" fmla="*/ 0 h 43"/>
                    <a:gd name="T70" fmla="*/ 3 w 287"/>
                    <a:gd name="T71" fmla="*/ 0 h 43"/>
                    <a:gd name="T72" fmla="*/ 2 w 287"/>
                    <a:gd name="T73" fmla="*/ 0 h 43"/>
                    <a:gd name="T74" fmla="*/ 2 w 287"/>
                    <a:gd name="T75" fmla="*/ 0 h 43"/>
                    <a:gd name="T76" fmla="*/ 1 w 287"/>
                    <a:gd name="T77" fmla="*/ 0 h 43"/>
                    <a:gd name="T78" fmla="*/ 1 w 287"/>
                    <a:gd name="T79" fmla="*/ 0 h 43"/>
                    <a:gd name="T80" fmla="*/ 1 w 287"/>
                    <a:gd name="T81" fmla="*/ 0 h 43"/>
                    <a:gd name="T82" fmla="*/ 0 w 287"/>
                    <a:gd name="T83" fmla="*/ 0 h 43"/>
                    <a:gd name="T84" fmla="*/ 0 w 287"/>
                    <a:gd name="T85" fmla="*/ 0 h 43"/>
                    <a:gd name="T86" fmla="*/ 0 w 287"/>
                    <a:gd name="T87" fmla="*/ 0 h 43"/>
                    <a:gd name="T88" fmla="*/ 0 w 287"/>
                    <a:gd name="T89" fmla="*/ 0 h 4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87"/>
                    <a:gd name="T136" fmla="*/ 0 h 43"/>
                    <a:gd name="T137" fmla="*/ 287 w 287"/>
                    <a:gd name="T138" fmla="*/ 43 h 4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87" h="43">
                      <a:moveTo>
                        <a:pt x="18" y="0"/>
                      </a:moveTo>
                      <a:lnTo>
                        <a:pt x="17" y="0"/>
                      </a:lnTo>
                      <a:lnTo>
                        <a:pt x="13" y="1"/>
                      </a:lnTo>
                      <a:lnTo>
                        <a:pt x="8" y="3"/>
                      </a:lnTo>
                      <a:lnTo>
                        <a:pt x="3" y="7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9" y="24"/>
                      </a:lnTo>
                      <a:lnTo>
                        <a:pt x="16" y="26"/>
                      </a:lnTo>
                      <a:lnTo>
                        <a:pt x="28" y="30"/>
                      </a:lnTo>
                      <a:lnTo>
                        <a:pt x="45" y="32"/>
                      </a:lnTo>
                      <a:lnTo>
                        <a:pt x="63" y="33"/>
                      </a:lnTo>
                      <a:lnTo>
                        <a:pt x="85" y="36"/>
                      </a:lnTo>
                      <a:lnTo>
                        <a:pt x="108" y="37"/>
                      </a:lnTo>
                      <a:lnTo>
                        <a:pt x="133" y="38"/>
                      </a:lnTo>
                      <a:lnTo>
                        <a:pt x="157" y="39"/>
                      </a:lnTo>
                      <a:lnTo>
                        <a:pt x="182" y="40"/>
                      </a:lnTo>
                      <a:lnTo>
                        <a:pt x="206" y="41"/>
                      </a:lnTo>
                      <a:lnTo>
                        <a:pt x="228" y="41"/>
                      </a:lnTo>
                      <a:lnTo>
                        <a:pt x="247" y="41"/>
                      </a:lnTo>
                      <a:lnTo>
                        <a:pt x="263" y="43"/>
                      </a:lnTo>
                      <a:lnTo>
                        <a:pt x="276" y="43"/>
                      </a:lnTo>
                      <a:lnTo>
                        <a:pt x="284" y="43"/>
                      </a:lnTo>
                      <a:lnTo>
                        <a:pt x="287" y="43"/>
                      </a:lnTo>
                      <a:lnTo>
                        <a:pt x="284" y="43"/>
                      </a:lnTo>
                      <a:lnTo>
                        <a:pt x="276" y="41"/>
                      </a:lnTo>
                      <a:lnTo>
                        <a:pt x="266" y="41"/>
                      </a:lnTo>
                      <a:lnTo>
                        <a:pt x="251" y="39"/>
                      </a:lnTo>
                      <a:lnTo>
                        <a:pt x="232" y="38"/>
                      </a:lnTo>
                      <a:lnTo>
                        <a:pt x="213" y="37"/>
                      </a:lnTo>
                      <a:lnTo>
                        <a:pt x="192" y="35"/>
                      </a:lnTo>
                      <a:lnTo>
                        <a:pt x="170" y="33"/>
                      </a:lnTo>
                      <a:lnTo>
                        <a:pt x="147" y="31"/>
                      </a:lnTo>
                      <a:lnTo>
                        <a:pt x="125" y="29"/>
                      </a:lnTo>
                      <a:lnTo>
                        <a:pt x="103" y="28"/>
                      </a:lnTo>
                      <a:lnTo>
                        <a:pt x="85" y="25"/>
                      </a:lnTo>
                      <a:lnTo>
                        <a:pt x="68" y="24"/>
                      </a:lnTo>
                      <a:lnTo>
                        <a:pt x="53" y="23"/>
                      </a:lnTo>
                      <a:lnTo>
                        <a:pt x="42" y="22"/>
                      </a:lnTo>
                      <a:lnTo>
                        <a:pt x="35" y="21"/>
                      </a:lnTo>
                      <a:lnTo>
                        <a:pt x="24" y="15"/>
                      </a:lnTo>
                      <a:lnTo>
                        <a:pt x="18" y="8"/>
                      </a:lnTo>
                      <a:lnTo>
                        <a:pt x="18" y="2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99" name="Freeform 1467"/>
                <p:cNvSpPr>
                  <a:spLocks noChangeAspect="1"/>
                </p:cNvSpPr>
                <p:nvPr/>
              </p:nvSpPr>
              <p:spPr bwMode="auto">
                <a:xfrm>
                  <a:off x="4885" y="3354"/>
                  <a:ext cx="52" cy="30"/>
                </a:xfrm>
                <a:custGeom>
                  <a:avLst/>
                  <a:gdLst>
                    <a:gd name="T0" fmla="*/ 3 w 103"/>
                    <a:gd name="T1" fmla="*/ 1 h 60"/>
                    <a:gd name="T2" fmla="*/ 0 w 103"/>
                    <a:gd name="T3" fmla="*/ 0 h 60"/>
                    <a:gd name="T4" fmla="*/ 1 w 103"/>
                    <a:gd name="T5" fmla="*/ 1 h 60"/>
                    <a:gd name="T6" fmla="*/ 1 w 103"/>
                    <a:gd name="T7" fmla="*/ 1 h 60"/>
                    <a:gd name="T8" fmla="*/ 1 w 103"/>
                    <a:gd name="T9" fmla="*/ 1 h 60"/>
                    <a:gd name="T10" fmla="*/ 1 w 103"/>
                    <a:gd name="T11" fmla="*/ 2 h 60"/>
                    <a:gd name="T12" fmla="*/ 4 w 103"/>
                    <a:gd name="T13" fmla="*/ 2 h 60"/>
                    <a:gd name="T14" fmla="*/ 4 w 103"/>
                    <a:gd name="T15" fmla="*/ 2 h 60"/>
                    <a:gd name="T16" fmla="*/ 4 w 103"/>
                    <a:gd name="T17" fmla="*/ 1 h 60"/>
                    <a:gd name="T18" fmla="*/ 3 w 103"/>
                    <a:gd name="T19" fmla="*/ 1 h 60"/>
                    <a:gd name="T20" fmla="*/ 3 w 103"/>
                    <a:gd name="T21" fmla="*/ 1 h 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3"/>
                    <a:gd name="T34" fmla="*/ 0 h 60"/>
                    <a:gd name="T35" fmla="*/ 103 w 103"/>
                    <a:gd name="T36" fmla="*/ 60 h 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3" h="60">
                      <a:moveTo>
                        <a:pt x="94" y="5"/>
                      </a:moveTo>
                      <a:lnTo>
                        <a:pt x="0" y="0"/>
                      </a:lnTo>
                      <a:lnTo>
                        <a:pt x="1" y="11"/>
                      </a:lnTo>
                      <a:lnTo>
                        <a:pt x="1" y="20"/>
                      </a:lnTo>
                      <a:lnTo>
                        <a:pt x="1" y="29"/>
                      </a:lnTo>
                      <a:lnTo>
                        <a:pt x="1" y="38"/>
                      </a:lnTo>
                      <a:lnTo>
                        <a:pt x="103" y="60"/>
                      </a:lnTo>
                      <a:lnTo>
                        <a:pt x="100" y="37"/>
                      </a:lnTo>
                      <a:lnTo>
                        <a:pt x="98" y="20"/>
                      </a:lnTo>
                      <a:lnTo>
                        <a:pt x="95" y="8"/>
                      </a:lnTo>
                      <a:lnTo>
                        <a:pt x="94" y="5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00" name="Freeform 1468"/>
                <p:cNvSpPr>
                  <a:spLocks noChangeAspect="1"/>
                </p:cNvSpPr>
                <p:nvPr/>
              </p:nvSpPr>
              <p:spPr bwMode="auto">
                <a:xfrm>
                  <a:off x="4870" y="3373"/>
                  <a:ext cx="67" cy="65"/>
                </a:xfrm>
                <a:custGeom>
                  <a:avLst/>
                  <a:gdLst>
                    <a:gd name="T0" fmla="*/ 1 w 134"/>
                    <a:gd name="T1" fmla="*/ 0 h 129"/>
                    <a:gd name="T2" fmla="*/ 1 w 134"/>
                    <a:gd name="T3" fmla="*/ 2 h 129"/>
                    <a:gd name="T4" fmla="*/ 1 w 134"/>
                    <a:gd name="T5" fmla="*/ 3 h 129"/>
                    <a:gd name="T6" fmla="*/ 1 w 134"/>
                    <a:gd name="T7" fmla="*/ 3 h 129"/>
                    <a:gd name="T8" fmla="*/ 0 w 134"/>
                    <a:gd name="T9" fmla="*/ 4 h 129"/>
                    <a:gd name="T10" fmla="*/ 5 w 134"/>
                    <a:gd name="T11" fmla="*/ 5 h 129"/>
                    <a:gd name="T12" fmla="*/ 5 w 134"/>
                    <a:gd name="T13" fmla="*/ 4 h 129"/>
                    <a:gd name="T14" fmla="*/ 5 w 134"/>
                    <a:gd name="T15" fmla="*/ 3 h 129"/>
                    <a:gd name="T16" fmla="*/ 5 w 134"/>
                    <a:gd name="T17" fmla="*/ 2 h 129"/>
                    <a:gd name="T18" fmla="*/ 5 w 134"/>
                    <a:gd name="T19" fmla="*/ 1 h 129"/>
                    <a:gd name="T20" fmla="*/ 1 w 134"/>
                    <a:gd name="T21" fmla="*/ 0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4"/>
                    <a:gd name="T34" fmla="*/ 0 h 129"/>
                    <a:gd name="T35" fmla="*/ 134 w 134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4" h="129">
                      <a:moveTo>
                        <a:pt x="30" y="0"/>
                      </a:moveTo>
                      <a:lnTo>
                        <a:pt x="24" y="43"/>
                      </a:lnTo>
                      <a:lnTo>
                        <a:pt x="14" y="73"/>
                      </a:lnTo>
                      <a:lnTo>
                        <a:pt x="5" y="91"/>
                      </a:lnTo>
                      <a:lnTo>
                        <a:pt x="0" y="97"/>
                      </a:lnTo>
                      <a:lnTo>
                        <a:pt x="130" y="129"/>
                      </a:lnTo>
                      <a:lnTo>
                        <a:pt x="132" y="98"/>
                      </a:lnTo>
                      <a:lnTo>
                        <a:pt x="134" y="71"/>
                      </a:lnTo>
                      <a:lnTo>
                        <a:pt x="134" y="44"/>
                      </a:lnTo>
                      <a:lnTo>
                        <a:pt x="132" y="22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DDD8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01" name="Freeform 1469"/>
                <p:cNvSpPr>
                  <a:spLocks noChangeAspect="1"/>
                </p:cNvSpPr>
                <p:nvPr/>
              </p:nvSpPr>
              <p:spPr bwMode="auto">
                <a:xfrm>
                  <a:off x="4945" y="3358"/>
                  <a:ext cx="30" cy="79"/>
                </a:xfrm>
                <a:custGeom>
                  <a:avLst/>
                  <a:gdLst>
                    <a:gd name="T0" fmla="*/ 0 w 60"/>
                    <a:gd name="T1" fmla="*/ 0 h 159"/>
                    <a:gd name="T2" fmla="*/ 1 w 60"/>
                    <a:gd name="T3" fmla="*/ 0 h 159"/>
                    <a:gd name="T4" fmla="*/ 1 w 60"/>
                    <a:gd name="T5" fmla="*/ 0 h 159"/>
                    <a:gd name="T6" fmla="*/ 1 w 60"/>
                    <a:gd name="T7" fmla="*/ 0 h 159"/>
                    <a:gd name="T8" fmla="*/ 1 w 60"/>
                    <a:gd name="T9" fmla="*/ 1 h 159"/>
                    <a:gd name="T10" fmla="*/ 2 w 60"/>
                    <a:gd name="T11" fmla="*/ 2 h 159"/>
                    <a:gd name="T12" fmla="*/ 2 w 60"/>
                    <a:gd name="T13" fmla="*/ 2 h 159"/>
                    <a:gd name="T14" fmla="*/ 2 w 60"/>
                    <a:gd name="T15" fmla="*/ 3 h 159"/>
                    <a:gd name="T16" fmla="*/ 2 w 60"/>
                    <a:gd name="T17" fmla="*/ 4 h 159"/>
                    <a:gd name="T18" fmla="*/ 2 w 60"/>
                    <a:gd name="T19" fmla="*/ 4 h 159"/>
                    <a:gd name="T20" fmla="*/ 2 w 60"/>
                    <a:gd name="T21" fmla="*/ 4 h 159"/>
                    <a:gd name="T22" fmla="*/ 2 w 60"/>
                    <a:gd name="T23" fmla="*/ 4 h 159"/>
                    <a:gd name="T24" fmla="*/ 2 w 60"/>
                    <a:gd name="T25" fmla="*/ 4 h 159"/>
                    <a:gd name="T26" fmla="*/ 1 w 60"/>
                    <a:gd name="T27" fmla="*/ 4 h 159"/>
                    <a:gd name="T28" fmla="*/ 1 w 60"/>
                    <a:gd name="T29" fmla="*/ 4 h 159"/>
                    <a:gd name="T30" fmla="*/ 1 w 60"/>
                    <a:gd name="T31" fmla="*/ 4 h 159"/>
                    <a:gd name="T32" fmla="*/ 1 w 60"/>
                    <a:gd name="T33" fmla="*/ 4 h 159"/>
                    <a:gd name="T34" fmla="*/ 1 w 60"/>
                    <a:gd name="T35" fmla="*/ 4 h 159"/>
                    <a:gd name="T36" fmla="*/ 1 w 60"/>
                    <a:gd name="T37" fmla="*/ 3 h 159"/>
                    <a:gd name="T38" fmla="*/ 1 w 60"/>
                    <a:gd name="T39" fmla="*/ 1 h 159"/>
                    <a:gd name="T40" fmla="*/ 0 w 60"/>
                    <a:gd name="T41" fmla="*/ 0 h 15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0"/>
                    <a:gd name="T64" fmla="*/ 0 h 159"/>
                    <a:gd name="T65" fmla="*/ 60 w 60"/>
                    <a:gd name="T66" fmla="*/ 159 h 15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0" h="159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7" y="14"/>
                      </a:lnTo>
                      <a:lnTo>
                        <a:pt x="15" y="28"/>
                      </a:lnTo>
                      <a:lnTo>
                        <a:pt x="24" y="46"/>
                      </a:lnTo>
                      <a:lnTo>
                        <a:pt x="33" y="68"/>
                      </a:lnTo>
                      <a:lnTo>
                        <a:pt x="44" y="90"/>
                      </a:lnTo>
                      <a:lnTo>
                        <a:pt x="53" y="113"/>
                      </a:lnTo>
                      <a:lnTo>
                        <a:pt x="60" y="135"/>
                      </a:lnTo>
                      <a:lnTo>
                        <a:pt x="59" y="136"/>
                      </a:lnTo>
                      <a:lnTo>
                        <a:pt x="54" y="138"/>
                      </a:lnTo>
                      <a:lnTo>
                        <a:pt x="48" y="142"/>
                      </a:lnTo>
                      <a:lnTo>
                        <a:pt x="40" y="145"/>
                      </a:lnTo>
                      <a:lnTo>
                        <a:pt x="32" y="150"/>
                      </a:lnTo>
                      <a:lnTo>
                        <a:pt x="23" y="153"/>
                      </a:lnTo>
                      <a:lnTo>
                        <a:pt x="15" y="157"/>
                      </a:lnTo>
                      <a:lnTo>
                        <a:pt x="7" y="159"/>
                      </a:lnTo>
                      <a:lnTo>
                        <a:pt x="8" y="144"/>
                      </a:lnTo>
                      <a:lnTo>
                        <a:pt x="10" y="105"/>
                      </a:lnTo>
                      <a:lnTo>
                        <a:pt x="9" y="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02" name="Freeform 1470"/>
                <p:cNvSpPr>
                  <a:spLocks noChangeAspect="1"/>
                </p:cNvSpPr>
                <p:nvPr/>
              </p:nvSpPr>
              <p:spPr bwMode="auto">
                <a:xfrm>
                  <a:off x="4745" y="3425"/>
                  <a:ext cx="149" cy="51"/>
                </a:xfrm>
                <a:custGeom>
                  <a:avLst/>
                  <a:gdLst>
                    <a:gd name="T0" fmla="*/ 7 w 297"/>
                    <a:gd name="T1" fmla="*/ 1 h 101"/>
                    <a:gd name="T2" fmla="*/ 6 w 297"/>
                    <a:gd name="T3" fmla="*/ 0 h 101"/>
                    <a:gd name="T4" fmla="*/ 6 w 297"/>
                    <a:gd name="T5" fmla="*/ 1 h 101"/>
                    <a:gd name="T6" fmla="*/ 5 w 297"/>
                    <a:gd name="T7" fmla="*/ 1 h 101"/>
                    <a:gd name="T8" fmla="*/ 4 w 297"/>
                    <a:gd name="T9" fmla="*/ 1 h 101"/>
                    <a:gd name="T10" fmla="*/ 3 w 297"/>
                    <a:gd name="T11" fmla="*/ 1 h 101"/>
                    <a:gd name="T12" fmla="*/ 2 w 297"/>
                    <a:gd name="T13" fmla="*/ 1 h 101"/>
                    <a:gd name="T14" fmla="*/ 1 w 297"/>
                    <a:gd name="T15" fmla="*/ 1 h 101"/>
                    <a:gd name="T16" fmla="*/ 1 w 297"/>
                    <a:gd name="T17" fmla="*/ 1 h 101"/>
                    <a:gd name="T18" fmla="*/ 0 w 297"/>
                    <a:gd name="T19" fmla="*/ 2 h 101"/>
                    <a:gd name="T20" fmla="*/ 1 w 297"/>
                    <a:gd name="T21" fmla="*/ 2 h 101"/>
                    <a:gd name="T22" fmla="*/ 1 w 297"/>
                    <a:gd name="T23" fmla="*/ 2 h 101"/>
                    <a:gd name="T24" fmla="*/ 1 w 297"/>
                    <a:gd name="T25" fmla="*/ 2 h 101"/>
                    <a:gd name="T26" fmla="*/ 2 w 297"/>
                    <a:gd name="T27" fmla="*/ 2 h 101"/>
                    <a:gd name="T28" fmla="*/ 2 w 297"/>
                    <a:gd name="T29" fmla="*/ 2 h 101"/>
                    <a:gd name="T30" fmla="*/ 3 w 297"/>
                    <a:gd name="T31" fmla="*/ 2 h 101"/>
                    <a:gd name="T32" fmla="*/ 4 w 297"/>
                    <a:gd name="T33" fmla="*/ 3 h 101"/>
                    <a:gd name="T34" fmla="*/ 4 w 297"/>
                    <a:gd name="T35" fmla="*/ 3 h 101"/>
                    <a:gd name="T36" fmla="*/ 5 w 297"/>
                    <a:gd name="T37" fmla="*/ 3 h 101"/>
                    <a:gd name="T38" fmla="*/ 6 w 297"/>
                    <a:gd name="T39" fmla="*/ 3 h 101"/>
                    <a:gd name="T40" fmla="*/ 7 w 297"/>
                    <a:gd name="T41" fmla="*/ 3 h 101"/>
                    <a:gd name="T42" fmla="*/ 7 w 297"/>
                    <a:gd name="T43" fmla="*/ 3 h 101"/>
                    <a:gd name="T44" fmla="*/ 8 w 297"/>
                    <a:gd name="T45" fmla="*/ 3 h 101"/>
                    <a:gd name="T46" fmla="*/ 9 w 297"/>
                    <a:gd name="T47" fmla="*/ 4 h 101"/>
                    <a:gd name="T48" fmla="*/ 9 w 297"/>
                    <a:gd name="T49" fmla="*/ 4 h 101"/>
                    <a:gd name="T50" fmla="*/ 10 w 297"/>
                    <a:gd name="T51" fmla="*/ 4 h 101"/>
                    <a:gd name="T52" fmla="*/ 6 w 297"/>
                    <a:gd name="T53" fmla="*/ 2 h 101"/>
                    <a:gd name="T54" fmla="*/ 7 w 297"/>
                    <a:gd name="T55" fmla="*/ 1 h 10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97"/>
                    <a:gd name="T85" fmla="*/ 0 h 101"/>
                    <a:gd name="T86" fmla="*/ 297 w 297"/>
                    <a:gd name="T87" fmla="*/ 101 h 10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97" h="101">
                      <a:moveTo>
                        <a:pt x="199" y="7"/>
                      </a:moveTo>
                      <a:lnTo>
                        <a:pt x="169" y="0"/>
                      </a:lnTo>
                      <a:lnTo>
                        <a:pt x="162" y="1"/>
                      </a:lnTo>
                      <a:lnTo>
                        <a:pt x="143" y="3"/>
                      </a:lnTo>
                      <a:lnTo>
                        <a:pt x="116" y="8"/>
                      </a:lnTo>
                      <a:lnTo>
                        <a:pt x="85" y="13"/>
                      </a:lnTo>
                      <a:lnTo>
                        <a:pt x="54" y="18"/>
                      </a:lnTo>
                      <a:lnTo>
                        <a:pt x="26" y="24"/>
                      </a:lnTo>
                      <a:lnTo>
                        <a:pt x="8" y="30"/>
                      </a:lnTo>
                      <a:lnTo>
                        <a:pt x="0" y="35"/>
                      </a:lnTo>
                      <a:lnTo>
                        <a:pt x="2" y="38"/>
                      </a:lnTo>
                      <a:lnTo>
                        <a:pt x="9" y="41"/>
                      </a:lnTo>
                      <a:lnTo>
                        <a:pt x="21" y="46"/>
                      </a:lnTo>
                      <a:lnTo>
                        <a:pt x="36" y="51"/>
                      </a:lnTo>
                      <a:lnTo>
                        <a:pt x="53" y="56"/>
                      </a:lnTo>
                      <a:lnTo>
                        <a:pt x="74" y="61"/>
                      </a:lnTo>
                      <a:lnTo>
                        <a:pt x="97" y="67"/>
                      </a:lnTo>
                      <a:lnTo>
                        <a:pt x="121" y="73"/>
                      </a:lnTo>
                      <a:lnTo>
                        <a:pt x="146" y="77"/>
                      </a:lnTo>
                      <a:lnTo>
                        <a:pt x="172" y="83"/>
                      </a:lnTo>
                      <a:lnTo>
                        <a:pt x="196" y="88"/>
                      </a:lnTo>
                      <a:lnTo>
                        <a:pt x="220" y="91"/>
                      </a:lnTo>
                      <a:lnTo>
                        <a:pt x="243" y="96"/>
                      </a:lnTo>
                      <a:lnTo>
                        <a:pt x="264" y="98"/>
                      </a:lnTo>
                      <a:lnTo>
                        <a:pt x="282" y="100"/>
                      </a:lnTo>
                      <a:lnTo>
                        <a:pt x="297" y="101"/>
                      </a:lnTo>
                      <a:lnTo>
                        <a:pt x="177" y="37"/>
                      </a:lnTo>
                      <a:lnTo>
                        <a:pt x="199" y="7"/>
                      </a:lnTo>
                      <a:close/>
                    </a:path>
                  </a:pathLst>
                </a:custGeom>
                <a:solidFill>
                  <a:srgbClr val="E5E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03" name="Freeform 1471"/>
                <p:cNvSpPr>
                  <a:spLocks noChangeAspect="1"/>
                </p:cNvSpPr>
                <p:nvPr/>
              </p:nvSpPr>
              <p:spPr bwMode="auto">
                <a:xfrm>
                  <a:off x="4834" y="3428"/>
                  <a:ext cx="167" cy="48"/>
                </a:xfrm>
                <a:custGeom>
                  <a:avLst/>
                  <a:gdLst>
                    <a:gd name="T0" fmla="*/ 4 w 335"/>
                    <a:gd name="T1" fmla="*/ 4 h 94"/>
                    <a:gd name="T2" fmla="*/ 4 w 335"/>
                    <a:gd name="T3" fmla="*/ 3 h 94"/>
                    <a:gd name="T4" fmla="*/ 4 w 335"/>
                    <a:gd name="T5" fmla="*/ 3 h 94"/>
                    <a:gd name="T6" fmla="*/ 5 w 335"/>
                    <a:gd name="T7" fmla="*/ 3 h 94"/>
                    <a:gd name="T8" fmla="*/ 5 w 335"/>
                    <a:gd name="T9" fmla="*/ 3 h 94"/>
                    <a:gd name="T10" fmla="*/ 6 w 335"/>
                    <a:gd name="T11" fmla="*/ 3 h 94"/>
                    <a:gd name="T12" fmla="*/ 6 w 335"/>
                    <a:gd name="T13" fmla="*/ 3 h 94"/>
                    <a:gd name="T14" fmla="*/ 7 w 335"/>
                    <a:gd name="T15" fmla="*/ 2 h 94"/>
                    <a:gd name="T16" fmla="*/ 8 w 335"/>
                    <a:gd name="T17" fmla="*/ 2 h 94"/>
                    <a:gd name="T18" fmla="*/ 8 w 335"/>
                    <a:gd name="T19" fmla="*/ 2 h 94"/>
                    <a:gd name="T20" fmla="*/ 8 w 335"/>
                    <a:gd name="T21" fmla="*/ 2 h 94"/>
                    <a:gd name="T22" fmla="*/ 9 w 335"/>
                    <a:gd name="T23" fmla="*/ 2 h 94"/>
                    <a:gd name="T24" fmla="*/ 9 w 335"/>
                    <a:gd name="T25" fmla="*/ 1 h 94"/>
                    <a:gd name="T26" fmla="*/ 10 w 335"/>
                    <a:gd name="T27" fmla="*/ 1 h 94"/>
                    <a:gd name="T28" fmla="*/ 10 w 335"/>
                    <a:gd name="T29" fmla="*/ 1 h 94"/>
                    <a:gd name="T30" fmla="*/ 10 w 335"/>
                    <a:gd name="T31" fmla="*/ 1 h 94"/>
                    <a:gd name="T32" fmla="*/ 10 w 335"/>
                    <a:gd name="T33" fmla="*/ 1 h 94"/>
                    <a:gd name="T34" fmla="*/ 8 w 335"/>
                    <a:gd name="T35" fmla="*/ 1 h 94"/>
                    <a:gd name="T36" fmla="*/ 6 w 335"/>
                    <a:gd name="T37" fmla="*/ 2 h 94"/>
                    <a:gd name="T38" fmla="*/ 0 w 335"/>
                    <a:gd name="T39" fmla="*/ 0 h 94"/>
                    <a:gd name="T40" fmla="*/ 0 w 335"/>
                    <a:gd name="T41" fmla="*/ 1 h 94"/>
                    <a:gd name="T42" fmla="*/ 3 w 335"/>
                    <a:gd name="T43" fmla="*/ 4 h 94"/>
                    <a:gd name="T44" fmla="*/ 3 w 335"/>
                    <a:gd name="T45" fmla="*/ 4 h 94"/>
                    <a:gd name="T46" fmla="*/ 3 w 335"/>
                    <a:gd name="T47" fmla="*/ 4 h 94"/>
                    <a:gd name="T48" fmla="*/ 3 w 335"/>
                    <a:gd name="T49" fmla="*/ 4 h 94"/>
                    <a:gd name="T50" fmla="*/ 4 w 335"/>
                    <a:gd name="T51" fmla="*/ 4 h 9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35"/>
                    <a:gd name="T79" fmla="*/ 0 h 94"/>
                    <a:gd name="T80" fmla="*/ 335 w 335"/>
                    <a:gd name="T81" fmla="*/ 94 h 9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35" h="94">
                      <a:moveTo>
                        <a:pt x="129" y="94"/>
                      </a:moveTo>
                      <a:lnTo>
                        <a:pt x="142" y="93"/>
                      </a:lnTo>
                      <a:lnTo>
                        <a:pt x="157" y="91"/>
                      </a:lnTo>
                      <a:lnTo>
                        <a:pt x="172" y="86"/>
                      </a:lnTo>
                      <a:lnTo>
                        <a:pt x="188" y="82"/>
                      </a:lnTo>
                      <a:lnTo>
                        <a:pt x="205" y="76"/>
                      </a:lnTo>
                      <a:lnTo>
                        <a:pt x="223" y="70"/>
                      </a:lnTo>
                      <a:lnTo>
                        <a:pt x="240" y="63"/>
                      </a:lnTo>
                      <a:lnTo>
                        <a:pt x="256" y="56"/>
                      </a:lnTo>
                      <a:lnTo>
                        <a:pt x="272" y="49"/>
                      </a:lnTo>
                      <a:lnTo>
                        <a:pt x="286" y="44"/>
                      </a:lnTo>
                      <a:lnTo>
                        <a:pt x="300" y="37"/>
                      </a:lnTo>
                      <a:lnTo>
                        <a:pt x="311" y="32"/>
                      </a:lnTo>
                      <a:lnTo>
                        <a:pt x="321" y="28"/>
                      </a:lnTo>
                      <a:lnTo>
                        <a:pt x="329" y="24"/>
                      </a:lnTo>
                      <a:lnTo>
                        <a:pt x="333" y="22"/>
                      </a:lnTo>
                      <a:lnTo>
                        <a:pt x="335" y="21"/>
                      </a:lnTo>
                      <a:lnTo>
                        <a:pt x="267" y="25"/>
                      </a:lnTo>
                      <a:lnTo>
                        <a:pt x="210" y="46"/>
                      </a:lnTo>
                      <a:lnTo>
                        <a:pt x="22" y="0"/>
                      </a:lnTo>
                      <a:lnTo>
                        <a:pt x="0" y="30"/>
                      </a:lnTo>
                      <a:lnTo>
                        <a:pt x="120" y="94"/>
                      </a:lnTo>
                      <a:lnTo>
                        <a:pt x="123" y="94"/>
                      </a:lnTo>
                      <a:lnTo>
                        <a:pt x="125" y="94"/>
                      </a:lnTo>
                      <a:lnTo>
                        <a:pt x="127" y="94"/>
                      </a:lnTo>
                      <a:lnTo>
                        <a:pt x="129" y="94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04" name="Freeform 1472"/>
                <p:cNvSpPr>
                  <a:spLocks noChangeAspect="1"/>
                </p:cNvSpPr>
                <p:nvPr/>
              </p:nvSpPr>
              <p:spPr bwMode="auto">
                <a:xfrm>
                  <a:off x="4731" y="3445"/>
                  <a:ext cx="139" cy="41"/>
                </a:xfrm>
                <a:custGeom>
                  <a:avLst/>
                  <a:gdLst>
                    <a:gd name="T0" fmla="*/ 0 w 279"/>
                    <a:gd name="T1" fmla="*/ 0 h 83"/>
                    <a:gd name="T2" fmla="*/ 0 w 279"/>
                    <a:gd name="T3" fmla="*/ 0 h 83"/>
                    <a:gd name="T4" fmla="*/ 0 w 279"/>
                    <a:gd name="T5" fmla="*/ 0 h 83"/>
                    <a:gd name="T6" fmla="*/ 0 w 279"/>
                    <a:gd name="T7" fmla="*/ 0 h 83"/>
                    <a:gd name="T8" fmla="*/ 0 w 279"/>
                    <a:gd name="T9" fmla="*/ 0 h 83"/>
                    <a:gd name="T10" fmla="*/ 0 w 279"/>
                    <a:gd name="T11" fmla="*/ 0 h 83"/>
                    <a:gd name="T12" fmla="*/ 1 w 279"/>
                    <a:gd name="T13" fmla="*/ 0 h 83"/>
                    <a:gd name="T14" fmla="*/ 1 w 279"/>
                    <a:gd name="T15" fmla="*/ 1 h 83"/>
                    <a:gd name="T16" fmla="*/ 2 w 279"/>
                    <a:gd name="T17" fmla="*/ 1 h 83"/>
                    <a:gd name="T18" fmla="*/ 2 w 279"/>
                    <a:gd name="T19" fmla="*/ 1 h 83"/>
                    <a:gd name="T20" fmla="*/ 3 w 279"/>
                    <a:gd name="T21" fmla="*/ 1 h 83"/>
                    <a:gd name="T22" fmla="*/ 4 w 279"/>
                    <a:gd name="T23" fmla="*/ 1 h 83"/>
                    <a:gd name="T24" fmla="*/ 4 w 279"/>
                    <a:gd name="T25" fmla="*/ 2 h 83"/>
                    <a:gd name="T26" fmla="*/ 5 w 279"/>
                    <a:gd name="T27" fmla="*/ 2 h 83"/>
                    <a:gd name="T28" fmla="*/ 5 w 279"/>
                    <a:gd name="T29" fmla="*/ 2 h 83"/>
                    <a:gd name="T30" fmla="*/ 6 w 279"/>
                    <a:gd name="T31" fmla="*/ 2 h 83"/>
                    <a:gd name="T32" fmla="*/ 6 w 279"/>
                    <a:gd name="T33" fmla="*/ 2 h 83"/>
                    <a:gd name="T34" fmla="*/ 7 w 279"/>
                    <a:gd name="T35" fmla="*/ 2 h 83"/>
                    <a:gd name="T36" fmla="*/ 7 w 279"/>
                    <a:gd name="T37" fmla="*/ 2 h 83"/>
                    <a:gd name="T38" fmla="*/ 8 w 279"/>
                    <a:gd name="T39" fmla="*/ 2 h 83"/>
                    <a:gd name="T40" fmla="*/ 8 w 279"/>
                    <a:gd name="T41" fmla="*/ 2 h 83"/>
                    <a:gd name="T42" fmla="*/ 8 w 279"/>
                    <a:gd name="T43" fmla="*/ 2 h 83"/>
                    <a:gd name="T44" fmla="*/ 8 w 279"/>
                    <a:gd name="T45" fmla="*/ 2 h 83"/>
                    <a:gd name="T46" fmla="*/ 7 w 279"/>
                    <a:gd name="T47" fmla="*/ 2 h 83"/>
                    <a:gd name="T48" fmla="*/ 7 w 279"/>
                    <a:gd name="T49" fmla="*/ 2 h 83"/>
                    <a:gd name="T50" fmla="*/ 6 w 279"/>
                    <a:gd name="T51" fmla="*/ 2 h 83"/>
                    <a:gd name="T52" fmla="*/ 6 w 279"/>
                    <a:gd name="T53" fmla="*/ 2 h 83"/>
                    <a:gd name="T54" fmla="*/ 5 w 279"/>
                    <a:gd name="T55" fmla="*/ 1 h 83"/>
                    <a:gd name="T56" fmla="*/ 4 w 279"/>
                    <a:gd name="T57" fmla="*/ 1 h 83"/>
                    <a:gd name="T58" fmla="*/ 3 w 279"/>
                    <a:gd name="T59" fmla="*/ 1 h 83"/>
                    <a:gd name="T60" fmla="*/ 3 w 279"/>
                    <a:gd name="T61" fmla="*/ 1 h 83"/>
                    <a:gd name="T62" fmla="*/ 2 w 279"/>
                    <a:gd name="T63" fmla="*/ 1 h 83"/>
                    <a:gd name="T64" fmla="*/ 1 w 279"/>
                    <a:gd name="T65" fmla="*/ 0 h 83"/>
                    <a:gd name="T66" fmla="*/ 1 w 279"/>
                    <a:gd name="T67" fmla="*/ 0 h 83"/>
                    <a:gd name="T68" fmla="*/ 0 w 279"/>
                    <a:gd name="T69" fmla="*/ 0 h 83"/>
                    <a:gd name="T70" fmla="*/ 0 w 279"/>
                    <a:gd name="T71" fmla="*/ 0 h 83"/>
                    <a:gd name="T72" fmla="*/ 0 w 279"/>
                    <a:gd name="T73" fmla="*/ 0 h 8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79"/>
                    <a:gd name="T112" fmla="*/ 0 h 83"/>
                    <a:gd name="T113" fmla="*/ 279 w 279"/>
                    <a:gd name="T114" fmla="*/ 83 h 8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79" h="83">
                      <a:moveTo>
                        <a:pt x="2" y="0"/>
                      </a:moveTo>
                      <a:lnTo>
                        <a:pt x="1" y="1"/>
                      </a:lnTo>
                      <a:lnTo>
                        <a:pt x="0" y="6"/>
                      </a:lnTo>
                      <a:lnTo>
                        <a:pt x="1" y="11"/>
                      </a:lnTo>
                      <a:lnTo>
                        <a:pt x="7" y="15"/>
                      </a:lnTo>
                      <a:lnTo>
                        <a:pt x="22" y="22"/>
                      </a:lnTo>
                      <a:lnTo>
                        <a:pt x="38" y="29"/>
                      </a:lnTo>
                      <a:lnTo>
                        <a:pt x="55" y="36"/>
                      </a:lnTo>
                      <a:lnTo>
                        <a:pt x="74" y="43"/>
                      </a:lnTo>
                      <a:lnTo>
                        <a:pt x="92" y="50"/>
                      </a:lnTo>
                      <a:lnTo>
                        <a:pt x="112" y="55"/>
                      </a:lnTo>
                      <a:lnTo>
                        <a:pt x="130" y="61"/>
                      </a:lnTo>
                      <a:lnTo>
                        <a:pt x="150" y="67"/>
                      </a:lnTo>
                      <a:lnTo>
                        <a:pt x="168" y="72"/>
                      </a:lnTo>
                      <a:lnTo>
                        <a:pt x="187" y="75"/>
                      </a:lnTo>
                      <a:lnTo>
                        <a:pt x="204" y="79"/>
                      </a:lnTo>
                      <a:lnTo>
                        <a:pt x="221" y="81"/>
                      </a:lnTo>
                      <a:lnTo>
                        <a:pt x="238" y="83"/>
                      </a:lnTo>
                      <a:lnTo>
                        <a:pt x="252" y="83"/>
                      </a:lnTo>
                      <a:lnTo>
                        <a:pt x="266" y="83"/>
                      </a:lnTo>
                      <a:lnTo>
                        <a:pt x="279" y="82"/>
                      </a:lnTo>
                      <a:lnTo>
                        <a:pt x="276" y="81"/>
                      </a:lnTo>
                      <a:lnTo>
                        <a:pt x="267" y="80"/>
                      </a:lnTo>
                      <a:lnTo>
                        <a:pt x="255" y="77"/>
                      </a:lnTo>
                      <a:lnTo>
                        <a:pt x="238" y="73"/>
                      </a:lnTo>
                      <a:lnTo>
                        <a:pt x="218" y="69"/>
                      </a:lnTo>
                      <a:lnTo>
                        <a:pt x="195" y="64"/>
                      </a:lnTo>
                      <a:lnTo>
                        <a:pt x="172" y="58"/>
                      </a:lnTo>
                      <a:lnTo>
                        <a:pt x="147" y="52"/>
                      </a:lnTo>
                      <a:lnTo>
                        <a:pt x="121" y="45"/>
                      </a:lnTo>
                      <a:lnTo>
                        <a:pt x="97" y="38"/>
                      </a:lnTo>
                      <a:lnTo>
                        <a:pt x="73" y="32"/>
                      </a:lnTo>
                      <a:lnTo>
                        <a:pt x="52" y="26"/>
                      </a:lnTo>
                      <a:lnTo>
                        <a:pt x="34" y="19"/>
                      </a:lnTo>
                      <a:lnTo>
                        <a:pt x="19" y="12"/>
                      </a:lnTo>
                      <a:lnTo>
                        <a:pt x="8" y="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05" name="Freeform 1473"/>
                <p:cNvSpPr>
                  <a:spLocks noChangeAspect="1"/>
                </p:cNvSpPr>
                <p:nvPr/>
              </p:nvSpPr>
              <p:spPr bwMode="auto">
                <a:xfrm>
                  <a:off x="4898" y="3055"/>
                  <a:ext cx="19" cy="17"/>
                </a:xfrm>
                <a:custGeom>
                  <a:avLst/>
                  <a:gdLst>
                    <a:gd name="T0" fmla="*/ 0 w 39"/>
                    <a:gd name="T1" fmla="*/ 1 h 36"/>
                    <a:gd name="T2" fmla="*/ 0 w 39"/>
                    <a:gd name="T3" fmla="*/ 1 h 36"/>
                    <a:gd name="T4" fmla="*/ 1 w 39"/>
                    <a:gd name="T5" fmla="*/ 0 h 36"/>
                    <a:gd name="T6" fmla="*/ 1 w 39"/>
                    <a:gd name="T7" fmla="*/ 0 h 36"/>
                    <a:gd name="T8" fmla="*/ 1 w 39"/>
                    <a:gd name="T9" fmla="*/ 0 h 36"/>
                    <a:gd name="T10" fmla="*/ 1 w 39"/>
                    <a:gd name="T11" fmla="*/ 0 h 36"/>
                    <a:gd name="T12" fmla="*/ 1 w 39"/>
                    <a:gd name="T13" fmla="*/ 0 h 36"/>
                    <a:gd name="T14" fmla="*/ 0 w 39"/>
                    <a:gd name="T15" fmla="*/ 0 h 36"/>
                    <a:gd name="T16" fmla="*/ 0 w 39"/>
                    <a:gd name="T17" fmla="*/ 0 h 36"/>
                    <a:gd name="T18" fmla="*/ 0 w 39"/>
                    <a:gd name="T19" fmla="*/ 0 h 36"/>
                    <a:gd name="T20" fmla="*/ 0 w 39"/>
                    <a:gd name="T21" fmla="*/ 0 h 36"/>
                    <a:gd name="T22" fmla="*/ 0 w 39"/>
                    <a:gd name="T23" fmla="*/ 0 h 36"/>
                    <a:gd name="T24" fmla="*/ 0 w 39"/>
                    <a:gd name="T25" fmla="*/ 0 h 36"/>
                    <a:gd name="T26" fmla="*/ 0 w 39"/>
                    <a:gd name="T27" fmla="*/ 0 h 36"/>
                    <a:gd name="T28" fmla="*/ 0 w 39"/>
                    <a:gd name="T29" fmla="*/ 0 h 36"/>
                    <a:gd name="T30" fmla="*/ 0 w 39"/>
                    <a:gd name="T31" fmla="*/ 1 h 36"/>
                    <a:gd name="T32" fmla="*/ 0 w 39"/>
                    <a:gd name="T33" fmla="*/ 1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36"/>
                    <a:gd name="T53" fmla="*/ 39 w 39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36">
                      <a:moveTo>
                        <a:pt x="20" y="36"/>
                      </a:moveTo>
                      <a:lnTo>
                        <a:pt x="27" y="35"/>
                      </a:lnTo>
                      <a:lnTo>
                        <a:pt x="34" y="30"/>
                      </a:lnTo>
                      <a:lnTo>
                        <a:pt x="38" y="26"/>
                      </a:lnTo>
                      <a:lnTo>
                        <a:pt x="39" y="19"/>
                      </a:lnTo>
                      <a:lnTo>
                        <a:pt x="38" y="12"/>
                      </a:lnTo>
                      <a:lnTo>
                        <a:pt x="34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2"/>
                      </a:lnTo>
                      <a:lnTo>
                        <a:pt x="0" y="19"/>
                      </a:lnTo>
                      <a:lnTo>
                        <a:pt x="1" y="26"/>
                      </a:lnTo>
                      <a:lnTo>
                        <a:pt x="6" y="30"/>
                      </a:lnTo>
                      <a:lnTo>
                        <a:pt x="12" y="35"/>
                      </a:lnTo>
                      <a:lnTo>
                        <a:pt x="20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937" name="Group 1474"/>
              <p:cNvGrpSpPr>
                <a:grpSpLocks noChangeAspect="1"/>
              </p:cNvGrpSpPr>
              <p:nvPr/>
            </p:nvGrpSpPr>
            <p:grpSpPr bwMode="auto">
              <a:xfrm>
                <a:off x="4978" y="3067"/>
                <a:ext cx="199" cy="226"/>
                <a:chOff x="5449" y="1789"/>
                <a:chExt cx="159" cy="175"/>
              </a:xfrm>
            </p:grpSpPr>
            <p:sp>
              <p:nvSpPr>
                <p:cNvPr id="23938" name="Freeform 1475"/>
                <p:cNvSpPr>
                  <a:spLocks noChangeAspect="1"/>
                </p:cNvSpPr>
                <p:nvPr/>
              </p:nvSpPr>
              <p:spPr bwMode="auto">
                <a:xfrm>
                  <a:off x="5524" y="1872"/>
                  <a:ext cx="14" cy="3"/>
                </a:xfrm>
                <a:custGeom>
                  <a:avLst/>
                  <a:gdLst>
                    <a:gd name="T0" fmla="*/ 14 w 14"/>
                    <a:gd name="T1" fmla="*/ 0 h 3"/>
                    <a:gd name="T2" fmla="*/ 11 w 14"/>
                    <a:gd name="T3" fmla="*/ 0 h 3"/>
                    <a:gd name="T4" fmla="*/ 0 w 14"/>
                    <a:gd name="T5" fmla="*/ 0 h 3"/>
                    <a:gd name="T6" fmla="*/ 0 w 14"/>
                    <a:gd name="T7" fmla="*/ 3 h 3"/>
                    <a:gd name="T8" fmla="*/ 11 w 14"/>
                    <a:gd name="T9" fmla="*/ 3 h 3"/>
                    <a:gd name="T10" fmla="*/ 14 w 14"/>
                    <a:gd name="T11" fmla="*/ 0 h 3"/>
                    <a:gd name="T12" fmla="*/ 11 w 14"/>
                    <a:gd name="T13" fmla="*/ 3 h 3"/>
                    <a:gd name="T14" fmla="*/ 14 w 14"/>
                    <a:gd name="T15" fmla="*/ 3 h 3"/>
                    <a:gd name="T16" fmla="*/ 14 w 14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3"/>
                    <a:gd name="T29" fmla="*/ 14 w 14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3">
                      <a:moveTo>
                        <a:pt x="14" y="0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1" y="3"/>
                      </a:lnTo>
                      <a:lnTo>
                        <a:pt x="14" y="0"/>
                      </a:lnTo>
                      <a:lnTo>
                        <a:pt x="11" y="3"/>
                      </a:lnTo>
                      <a:lnTo>
                        <a:pt x="14" y="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39" name="Freeform 1476"/>
                <p:cNvSpPr>
                  <a:spLocks noChangeAspect="1"/>
                </p:cNvSpPr>
                <p:nvPr/>
              </p:nvSpPr>
              <p:spPr bwMode="auto">
                <a:xfrm>
                  <a:off x="5558" y="1911"/>
                  <a:ext cx="50" cy="27"/>
                </a:xfrm>
                <a:custGeom>
                  <a:avLst/>
                  <a:gdLst>
                    <a:gd name="T0" fmla="*/ 0 w 50"/>
                    <a:gd name="T1" fmla="*/ 6 h 27"/>
                    <a:gd name="T2" fmla="*/ 3 w 50"/>
                    <a:gd name="T3" fmla="*/ 11 h 27"/>
                    <a:gd name="T4" fmla="*/ 8 w 50"/>
                    <a:gd name="T5" fmla="*/ 16 h 27"/>
                    <a:gd name="T6" fmla="*/ 21 w 50"/>
                    <a:gd name="T7" fmla="*/ 19 h 27"/>
                    <a:gd name="T8" fmla="*/ 32 w 50"/>
                    <a:gd name="T9" fmla="*/ 21 h 27"/>
                    <a:gd name="T10" fmla="*/ 34 w 50"/>
                    <a:gd name="T11" fmla="*/ 24 h 27"/>
                    <a:gd name="T12" fmla="*/ 37 w 50"/>
                    <a:gd name="T13" fmla="*/ 27 h 27"/>
                    <a:gd name="T14" fmla="*/ 40 w 50"/>
                    <a:gd name="T15" fmla="*/ 21 h 27"/>
                    <a:gd name="T16" fmla="*/ 50 w 50"/>
                    <a:gd name="T17" fmla="*/ 19 h 27"/>
                    <a:gd name="T18" fmla="*/ 50 w 50"/>
                    <a:gd name="T19" fmla="*/ 19 h 27"/>
                    <a:gd name="T20" fmla="*/ 37 w 50"/>
                    <a:gd name="T21" fmla="*/ 16 h 27"/>
                    <a:gd name="T22" fmla="*/ 24 w 50"/>
                    <a:gd name="T23" fmla="*/ 13 h 27"/>
                    <a:gd name="T24" fmla="*/ 19 w 50"/>
                    <a:gd name="T25" fmla="*/ 11 h 27"/>
                    <a:gd name="T26" fmla="*/ 11 w 50"/>
                    <a:gd name="T27" fmla="*/ 3 h 27"/>
                    <a:gd name="T28" fmla="*/ 6 w 50"/>
                    <a:gd name="T29" fmla="*/ 0 h 27"/>
                    <a:gd name="T30" fmla="*/ 0 w 50"/>
                    <a:gd name="T31" fmla="*/ 6 h 2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0"/>
                    <a:gd name="T49" fmla="*/ 0 h 27"/>
                    <a:gd name="T50" fmla="*/ 50 w 50"/>
                    <a:gd name="T51" fmla="*/ 27 h 2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0" h="27">
                      <a:moveTo>
                        <a:pt x="0" y="6"/>
                      </a:moveTo>
                      <a:lnTo>
                        <a:pt x="3" y="11"/>
                      </a:lnTo>
                      <a:lnTo>
                        <a:pt x="8" y="16"/>
                      </a:lnTo>
                      <a:lnTo>
                        <a:pt x="21" y="19"/>
                      </a:lnTo>
                      <a:lnTo>
                        <a:pt x="32" y="21"/>
                      </a:lnTo>
                      <a:lnTo>
                        <a:pt x="34" y="24"/>
                      </a:lnTo>
                      <a:lnTo>
                        <a:pt x="37" y="27"/>
                      </a:lnTo>
                      <a:lnTo>
                        <a:pt x="40" y="21"/>
                      </a:lnTo>
                      <a:lnTo>
                        <a:pt x="50" y="19"/>
                      </a:lnTo>
                      <a:lnTo>
                        <a:pt x="37" y="16"/>
                      </a:lnTo>
                      <a:lnTo>
                        <a:pt x="24" y="13"/>
                      </a:lnTo>
                      <a:lnTo>
                        <a:pt x="19" y="11"/>
                      </a:lnTo>
                      <a:lnTo>
                        <a:pt x="11" y="3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40" name="Freeform 1477"/>
                <p:cNvSpPr>
                  <a:spLocks noChangeAspect="1"/>
                </p:cNvSpPr>
                <p:nvPr/>
              </p:nvSpPr>
              <p:spPr bwMode="auto">
                <a:xfrm>
                  <a:off x="5558" y="1917"/>
                  <a:ext cx="8" cy="13"/>
                </a:xfrm>
                <a:custGeom>
                  <a:avLst/>
                  <a:gdLst>
                    <a:gd name="T0" fmla="*/ 8 w 8"/>
                    <a:gd name="T1" fmla="*/ 7 h 13"/>
                    <a:gd name="T2" fmla="*/ 8 w 8"/>
                    <a:gd name="T3" fmla="*/ 7 h 13"/>
                    <a:gd name="T4" fmla="*/ 6 w 8"/>
                    <a:gd name="T5" fmla="*/ 2 h 13"/>
                    <a:gd name="T6" fmla="*/ 3 w 8"/>
                    <a:gd name="T7" fmla="*/ 0 h 13"/>
                    <a:gd name="T8" fmla="*/ 0 w 8"/>
                    <a:gd name="T9" fmla="*/ 0 h 13"/>
                    <a:gd name="T10" fmla="*/ 0 w 8"/>
                    <a:gd name="T11" fmla="*/ 5 h 13"/>
                    <a:gd name="T12" fmla="*/ 8 w 8"/>
                    <a:gd name="T13" fmla="*/ 13 h 13"/>
                    <a:gd name="T14" fmla="*/ 8 w 8"/>
                    <a:gd name="T15" fmla="*/ 13 h 13"/>
                    <a:gd name="T16" fmla="*/ 8 w 8"/>
                    <a:gd name="T17" fmla="*/ 7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3"/>
                    <a:gd name="T29" fmla="*/ 8 w 8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3">
                      <a:moveTo>
                        <a:pt x="8" y="7"/>
                      </a:moveTo>
                      <a:lnTo>
                        <a:pt x="8" y="7"/>
                      </a:lnTo>
                      <a:lnTo>
                        <a:pt x="6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8" y="13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41" name="Freeform 1478"/>
                <p:cNvSpPr>
                  <a:spLocks noChangeAspect="1"/>
                </p:cNvSpPr>
                <p:nvPr/>
              </p:nvSpPr>
              <p:spPr bwMode="auto">
                <a:xfrm>
                  <a:off x="5566" y="1924"/>
                  <a:ext cx="26" cy="8"/>
                </a:xfrm>
                <a:custGeom>
                  <a:avLst/>
                  <a:gdLst>
                    <a:gd name="T0" fmla="*/ 26 w 26"/>
                    <a:gd name="T1" fmla="*/ 6 h 8"/>
                    <a:gd name="T2" fmla="*/ 26 w 26"/>
                    <a:gd name="T3" fmla="*/ 6 h 8"/>
                    <a:gd name="T4" fmla="*/ 13 w 26"/>
                    <a:gd name="T5" fmla="*/ 3 h 8"/>
                    <a:gd name="T6" fmla="*/ 0 w 26"/>
                    <a:gd name="T7" fmla="*/ 0 h 8"/>
                    <a:gd name="T8" fmla="*/ 0 w 26"/>
                    <a:gd name="T9" fmla="*/ 6 h 8"/>
                    <a:gd name="T10" fmla="*/ 13 w 26"/>
                    <a:gd name="T11" fmla="*/ 8 h 8"/>
                    <a:gd name="T12" fmla="*/ 24 w 26"/>
                    <a:gd name="T13" fmla="*/ 8 h 8"/>
                    <a:gd name="T14" fmla="*/ 24 w 26"/>
                    <a:gd name="T15" fmla="*/ 8 h 8"/>
                    <a:gd name="T16" fmla="*/ 26 w 26"/>
                    <a:gd name="T17" fmla="*/ 6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8"/>
                    <a:gd name="T29" fmla="*/ 26 w 2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8">
                      <a:moveTo>
                        <a:pt x="26" y="6"/>
                      </a:moveTo>
                      <a:lnTo>
                        <a:pt x="26" y="6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3" y="8"/>
                      </a:lnTo>
                      <a:lnTo>
                        <a:pt x="24" y="8"/>
                      </a:lnTo>
                      <a:lnTo>
                        <a:pt x="26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42" name="Freeform 1479"/>
                <p:cNvSpPr>
                  <a:spLocks noChangeAspect="1"/>
                </p:cNvSpPr>
                <p:nvPr/>
              </p:nvSpPr>
              <p:spPr bwMode="auto">
                <a:xfrm>
                  <a:off x="5590" y="1930"/>
                  <a:ext cx="8" cy="10"/>
                </a:xfrm>
                <a:custGeom>
                  <a:avLst/>
                  <a:gdLst>
                    <a:gd name="T0" fmla="*/ 2 w 8"/>
                    <a:gd name="T1" fmla="*/ 8 h 10"/>
                    <a:gd name="T2" fmla="*/ 5 w 8"/>
                    <a:gd name="T3" fmla="*/ 5 h 10"/>
                    <a:gd name="T4" fmla="*/ 5 w 8"/>
                    <a:gd name="T5" fmla="*/ 5 h 10"/>
                    <a:gd name="T6" fmla="*/ 2 w 8"/>
                    <a:gd name="T7" fmla="*/ 0 h 10"/>
                    <a:gd name="T8" fmla="*/ 0 w 8"/>
                    <a:gd name="T9" fmla="*/ 2 h 10"/>
                    <a:gd name="T10" fmla="*/ 2 w 8"/>
                    <a:gd name="T11" fmla="*/ 8 h 10"/>
                    <a:gd name="T12" fmla="*/ 2 w 8"/>
                    <a:gd name="T13" fmla="*/ 8 h 10"/>
                    <a:gd name="T14" fmla="*/ 8 w 8"/>
                    <a:gd name="T15" fmla="*/ 8 h 10"/>
                    <a:gd name="T16" fmla="*/ 2 w 8"/>
                    <a:gd name="T17" fmla="*/ 8 h 10"/>
                    <a:gd name="T18" fmla="*/ 5 w 8"/>
                    <a:gd name="T19" fmla="*/ 10 h 10"/>
                    <a:gd name="T20" fmla="*/ 8 w 8"/>
                    <a:gd name="T21" fmla="*/ 8 h 10"/>
                    <a:gd name="T22" fmla="*/ 2 w 8"/>
                    <a:gd name="T23" fmla="*/ 8 h 1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10"/>
                    <a:gd name="T38" fmla="*/ 8 w 8"/>
                    <a:gd name="T39" fmla="*/ 10 h 1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10">
                      <a:moveTo>
                        <a:pt x="2" y="8"/>
                      </a:moveTo>
                      <a:lnTo>
                        <a:pt x="5" y="5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8"/>
                      </a:lnTo>
                      <a:lnTo>
                        <a:pt x="8" y="8"/>
                      </a:lnTo>
                      <a:lnTo>
                        <a:pt x="2" y="8"/>
                      </a:lnTo>
                      <a:lnTo>
                        <a:pt x="5" y="10"/>
                      </a:lnTo>
                      <a:lnTo>
                        <a:pt x="8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43" name="Freeform 1480"/>
                <p:cNvSpPr>
                  <a:spLocks noChangeAspect="1"/>
                </p:cNvSpPr>
                <p:nvPr/>
              </p:nvSpPr>
              <p:spPr bwMode="auto">
                <a:xfrm>
                  <a:off x="5592" y="1930"/>
                  <a:ext cx="16" cy="8"/>
                </a:xfrm>
                <a:custGeom>
                  <a:avLst/>
                  <a:gdLst>
                    <a:gd name="T0" fmla="*/ 16 w 16"/>
                    <a:gd name="T1" fmla="*/ 0 h 8"/>
                    <a:gd name="T2" fmla="*/ 16 w 16"/>
                    <a:gd name="T3" fmla="*/ 0 h 8"/>
                    <a:gd name="T4" fmla="*/ 6 w 16"/>
                    <a:gd name="T5" fmla="*/ 2 h 8"/>
                    <a:gd name="T6" fmla="*/ 0 w 16"/>
                    <a:gd name="T7" fmla="*/ 8 h 8"/>
                    <a:gd name="T8" fmla="*/ 6 w 16"/>
                    <a:gd name="T9" fmla="*/ 8 h 8"/>
                    <a:gd name="T10" fmla="*/ 6 w 16"/>
                    <a:gd name="T11" fmla="*/ 5 h 8"/>
                    <a:gd name="T12" fmla="*/ 16 w 16"/>
                    <a:gd name="T13" fmla="*/ 2 h 8"/>
                    <a:gd name="T14" fmla="*/ 16 w 16"/>
                    <a:gd name="T15" fmla="*/ 2 h 8"/>
                    <a:gd name="T16" fmla="*/ 16 w 16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8"/>
                    <a:gd name="T29" fmla="*/ 16 w 1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8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6" y="2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6" y="5"/>
                      </a:lnTo>
                      <a:lnTo>
                        <a:pt x="16" y="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44" name="Freeform 1481"/>
                <p:cNvSpPr>
                  <a:spLocks noChangeAspect="1"/>
                </p:cNvSpPr>
                <p:nvPr/>
              </p:nvSpPr>
              <p:spPr bwMode="auto">
                <a:xfrm>
                  <a:off x="5595" y="1924"/>
                  <a:ext cx="13" cy="8"/>
                </a:xfrm>
                <a:custGeom>
                  <a:avLst/>
                  <a:gdLst>
                    <a:gd name="T0" fmla="*/ 0 w 13"/>
                    <a:gd name="T1" fmla="*/ 6 h 8"/>
                    <a:gd name="T2" fmla="*/ 0 w 13"/>
                    <a:gd name="T3" fmla="*/ 6 h 8"/>
                    <a:gd name="T4" fmla="*/ 13 w 13"/>
                    <a:gd name="T5" fmla="*/ 8 h 8"/>
                    <a:gd name="T6" fmla="*/ 13 w 13"/>
                    <a:gd name="T7" fmla="*/ 6 h 8"/>
                    <a:gd name="T8" fmla="*/ 13 w 13"/>
                    <a:gd name="T9" fmla="*/ 8 h 8"/>
                    <a:gd name="T10" fmla="*/ 13 w 13"/>
                    <a:gd name="T11" fmla="*/ 6 h 8"/>
                    <a:gd name="T12" fmla="*/ 0 w 13"/>
                    <a:gd name="T13" fmla="*/ 0 h 8"/>
                    <a:gd name="T14" fmla="*/ 0 w 13"/>
                    <a:gd name="T15" fmla="*/ 0 h 8"/>
                    <a:gd name="T16" fmla="*/ 0 w 13"/>
                    <a:gd name="T17" fmla="*/ 6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8"/>
                    <a:gd name="T29" fmla="*/ 13 w 13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8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45" name="Freeform 1482"/>
                <p:cNvSpPr>
                  <a:spLocks noChangeAspect="1"/>
                </p:cNvSpPr>
                <p:nvPr/>
              </p:nvSpPr>
              <p:spPr bwMode="auto">
                <a:xfrm>
                  <a:off x="5574" y="1919"/>
                  <a:ext cx="21" cy="11"/>
                </a:xfrm>
                <a:custGeom>
                  <a:avLst/>
                  <a:gdLst>
                    <a:gd name="T0" fmla="*/ 0 w 21"/>
                    <a:gd name="T1" fmla="*/ 3 h 11"/>
                    <a:gd name="T2" fmla="*/ 0 w 21"/>
                    <a:gd name="T3" fmla="*/ 3 h 11"/>
                    <a:gd name="T4" fmla="*/ 8 w 21"/>
                    <a:gd name="T5" fmla="*/ 8 h 11"/>
                    <a:gd name="T6" fmla="*/ 21 w 21"/>
                    <a:gd name="T7" fmla="*/ 11 h 11"/>
                    <a:gd name="T8" fmla="*/ 21 w 21"/>
                    <a:gd name="T9" fmla="*/ 5 h 11"/>
                    <a:gd name="T10" fmla="*/ 11 w 21"/>
                    <a:gd name="T11" fmla="*/ 3 h 11"/>
                    <a:gd name="T12" fmla="*/ 3 w 21"/>
                    <a:gd name="T13" fmla="*/ 0 h 11"/>
                    <a:gd name="T14" fmla="*/ 3 w 21"/>
                    <a:gd name="T15" fmla="*/ 0 h 11"/>
                    <a:gd name="T16" fmla="*/ 0 w 21"/>
                    <a:gd name="T17" fmla="*/ 3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"/>
                    <a:gd name="T28" fmla="*/ 0 h 11"/>
                    <a:gd name="T29" fmla="*/ 21 w 21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" h="11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8"/>
                      </a:lnTo>
                      <a:lnTo>
                        <a:pt x="21" y="11"/>
                      </a:lnTo>
                      <a:lnTo>
                        <a:pt x="21" y="5"/>
                      </a:lnTo>
                      <a:lnTo>
                        <a:pt x="11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46" name="Freeform 1483"/>
                <p:cNvSpPr>
                  <a:spLocks noChangeAspect="1"/>
                </p:cNvSpPr>
                <p:nvPr/>
              </p:nvSpPr>
              <p:spPr bwMode="auto">
                <a:xfrm>
                  <a:off x="5564" y="1909"/>
                  <a:ext cx="13" cy="13"/>
                </a:xfrm>
                <a:custGeom>
                  <a:avLst/>
                  <a:gdLst>
                    <a:gd name="T0" fmla="*/ 2 w 13"/>
                    <a:gd name="T1" fmla="*/ 2 h 13"/>
                    <a:gd name="T2" fmla="*/ 0 w 13"/>
                    <a:gd name="T3" fmla="*/ 2 h 13"/>
                    <a:gd name="T4" fmla="*/ 5 w 13"/>
                    <a:gd name="T5" fmla="*/ 8 h 13"/>
                    <a:gd name="T6" fmla="*/ 10 w 13"/>
                    <a:gd name="T7" fmla="*/ 13 h 13"/>
                    <a:gd name="T8" fmla="*/ 13 w 13"/>
                    <a:gd name="T9" fmla="*/ 10 h 13"/>
                    <a:gd name="T10" fmla="*/ 7 w 13"/>
                    <a:gd name="T11" fmla="*/ 5 h 13"/>
                    <a:gd name="T12" fmla="*/ 2 w 13"/>
                    <a:gd name="T13" fmla="*/ 0 h 13"/>
                    <a:gd name="T14" fmla="*/ 0 w 13"/>
                    <a:gd name="T15" fmla="*/ 0 h 13"/>
                    <a:gd name="T16" fmla="*/ 2 w 13"/>
                    <a:gd name="T17" fmla="*/ 0 h 13"/>
                    <a:gd name="T18" fmla="*/ 0 w 13"/>
                    <a:gd name="T19" fmla="*/ 0 h 13"/>
                    <a:gd name="T20" fmla="*/ 0 w 13"/>
                    <a:gd name="T21" fmla="*/ 0 h 13"/>
                    <a:gd name="T22" fmla="*/ 2 w 13"/>
                    <a:gd name="T23" fmla="*/ 2 h 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13"/>
                    <a:gd name="T38" fmla="*/ 13 w 13"/>
                    <a:gd name="T39" fmla="*/ 13 h 1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13"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5" y="8"/>
                      </a:lnTo>
                      <a:lnTo>
                        <a:pt x="10" y="13"/>
                      </a:lnTo>
                      <a:lnTo>
                        <a:pt x="13" y="10"/>
                      </a:lnTo>
                      <a:lnTo>
                        <a:pt x="7" y="5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47" name="Freeform 1484"/>
                <p:cNvSpPr>
                  <a:spLocks noChangeAspect="1"/>
                </p:cNvSpPr>
                <p:nvPr/>
              </p:nvSpPr>
              <p:spPr bwMode="auto">
                <a:xfrm>
                  <a:off x="5556" y="1909"/>
                  <a:ext cx="10" cy="8"/>
                </a:xfrm>
                <a:custGeom>
                  <a:avLst/>
                  <a:gdLst>
                    <a:gd name="T0" fmla="*/ 2 w 10"/>
                    <a:gd name="T1" fmla="*/ 8 h 8"/>
                    <a:gd name="T2" fmla="*/ 5 w 10"/>
                    <a:gd name="T3" fmla="*/ 8 h 8"/>
                    <a:gd name="T4" fmla="*/ 10 w 10"/>
                    <a:gd name="T5" fmla="*/ 2 h 8"/>
                    <a:gd name="T6" fmla="*/ 8 w 10"/>
                    <a:gd name="T7" fmla="*/ 0 h 8"/>
                    <a:gd name="T8" fmla="*/ 2 w 10"/>
                    <a:gd name="T9" fmla="*/ 5 h 8"/>
                    <a:gd name="T10" fmla="*/ 2 w 10"/>
                    <a:gd name="T11" fmla="*/ 8 h 8"/>
                    <a:gd name="T12" fmla="*/ 2 w 10"/>
                    <a:gd name="T13" fmla="*/ 5 h 8"/>
                    <a:gd name="T14" fmla="*/ 0 w 10"/>
                    <a:gd name="T15" fmla="*/ 8 h 8"/>
                    <a:gd name="T16" fmla="*/ 2 w 10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8"/>
                    <a:gd name="T29" fmla="*/ 10 w 10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8">
                      <a:moveTo>
                        <a:pt x="2" y="8"/>
                      </a:moveTo>
                      <a:lnTo>
                        <a:pt x="5" y="8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2" y="5"/>
                      </a:lnTo>
                      <a:lnTo>
                        <a:pt x="2" y="8"/>
                      </a:lnTo>
                      <a:lnTo>
                        <a:pt x="2" y="5"/>
                      </a:lnTo>
                      <a:lnTo>
                        <a:pt x="0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48" name="Freeform 1485"/>
                <p:cNvSpPr>
                  <a:spLocks noChangeAspect="1"/>
                </p:cNvSpPr>
                <p:nvPr/>
              </p:nvSpPr>
              <p:spPr bwMode="auto">
                <a:xfrm>
                  <a:off x="5488" y="1885"/>
                  <a:ext cx="21" cy="34"/>
                </a:xfrm>
                <a:custGeom>
                  <a:avLst/>
                  <a:gdLst>
                    <a:gd name="T0" fmla="*/ 5 w 21"/>
                    <a:gd name="T1" fmla="*/ 34 h 34"/>
                    <a:gd name="T2" fmla="*/ 3 w 21"/>
                    <a:gd name="T3" fmla="*/ 26 h 34"/>
                    <a:gd name="T4" fmla="*/ 0 w 21"/>
                    <a:gd name="T5" fmla="*/ 19 h 34"/>
                    <a:gd name="T6" fmla="*/ 0 w 21"/>
                    <a:gd name="T7" fmla="*/ 16 h 34"/>
                    <a:gd name="T8" fmla="*/ 0 w 21"/>
                    <a:gd name="T9" fmla="*/ 11 h 34"/>
                    <a:gd name="T10" fmla="*/ 5 w 21"/>
                    <a:gd name="T11" fmla="*/ 8 h 34"/>
                    <a:gd name="T12" fmla="*/ 8 w 21"/>
                    <a:gd name="T13" fmla="*/ 8 h 34"/>
                    <a:gd name="T14" fmla="*/ 8 w 21"/>
                    <a:gd name="T15" fmla="*/ 6 h 34"/>
                    <a:gd name="T16" fmla="*/ 3 w 21"/>
                    <a:gd name="T17" fmla="*/ 3 h 34"/>
                    <a:gd name="T18" fmla="*/ 5 w 21"/>
                    <a:gd name="T19" fmla="*/ 0 h 34"/>
                    <a:gd name="T20" fmla="*/ 13 w 21"/>
                    <a:gd name="T21" fmla="*/ 0 h 34"/>
                    <a:gd name="T22" fmla="*/ 18 w 21"/>
                    <a:gd name="T23" fmla="*/ 3 h 34"/>
                    <a:gd name="T24" fmla="*/ 18 w 21"/>
                    <a:gd name="T25" fmla="*/ 3 h 34"/>
                    <a:gd name="T26" fmla="*/ 21 w 21"/>
                    <a:gd name="T27" fmla="*/ 13 h 34"/>
                    <a:gd name="T28" fmla="*/ 18 w 21"/>
                    <a:gd name="T29" fmla="*/ 32 h 34"/>
                    <a:gd name="T30" fmla="*/ 10 w 21"/>
                    <a:gd name="T31" fmla="*/ 34 h 34"/>
                    <a:gd name="T32" fmla="*/ 5 w 21"/>
                    <a:gd name="T33" fmla="*/ 34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1"/>
                    <a:gd name="T52" fmla="*/ 0 h 34"/>
                    <a:gd name="T53" fmla="*/ 21 w 21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1" h="34">
                      <a:moveTo>
                        <a:pt x="5" y="34"/>
                      </a:moveTo>
                      <a:lnTo>
                        <a:pt x="3" y="26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5" y="8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8" y="3"/>
                      </a:lnTo>
                      <a:lnTo>
                        <a:pt x="21" y="13"/>
                      </a:lnTo>
                      <a:lnTo>
                        <a:pt x="18" y="32"/>
                      </a:lnTo>
                      <a:lnTo>
                        <a:pt x="10" y="34"/>
                      </a:lnTo>
                      <a:lnTo>
                        <a:pt x="5" y="34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49" name="Freeform 1486"/>
                <p:cNvSpPr>
                  <a:spLocks noChangeAspect="1"/>
                </p:cNvSpPr>
                <p:nvPr/>
              </p:nvSpPr>
              <p:spPr bwMode="auto">
                <a:xfrm>
                  <a:off x="5485" y="1904"/>
                  <a:ext cx="11" cy="15"/>
                </a:xfrm>
                <a:custGeom>
                  <a:avLst/>
                  <a:gdLst>
                    <a:gd name="T0" fmla="*/ 0 w 11"/>
                    <a:gd name="T1" fmla="*/ 2 h 15"/>
                    <a:gd name="T2" fmla="*/ 0 w 11"/>
                    <a:gd name="T3" fmla="*/ 2 h 15"/>
                    <a:gd name="T4" fmla="*/ 6 w 11"/>
                    <a:gd name="T5" fmla="*/ 10 h 15"/>
                    <a:gd name="T6" fmla="*/ 6 w 11"/>
                    <a:gd name="T7" fmla="*/ 15 h 15"/>
                    <a:gd name="T8" fmla="*/ 11 w 11"/>
                    <a:gd name="T9" fmla="*/ 15 h 15"/>
                    <a:gd name="T10" fmla="*/ 8 w 11"/>
                    <a:gd name="T11" fmla="*/ 7 h 15"/>
                    <a:gd name="T12" fmla="*/ 6 w 11"/>
                    <a:gd name="T13" fmla="*/ 0 h 15"/>
                    <a:gd name="T14" fmla="*/ 6 w 11"/>
                    <a:gd name="T15" fmla="*/ 0 h 15"/>
                    <a:gd name="T16" fmla="*/ 0 w 11"/>
                    <a:gd name="T17" fmla="*/ 2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5"/>
                    <a:gd name="T29" fmla="*/ 11 w 11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6" y="10"/>
                      </a:lnTo>
                      <a:lnTo>
                        <a:pt x="6" y="15"/>
                      </a:lnTo>
                      <a:lnTo>
                        <a:pt x="11" y="15"/>
                      </a:lnTo>
                      <a:lnTo>
                        <a:pt x="8" y="7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50" name="Freeform 1487"/>
                <p:cNvSpPr>
                  <a:spLocks noChangeAspect="1"/>
                </p:cNvSpPr>
                <p:nvPr/>
              </p:nvSpPr>
              <p:spPr bwMode="auto">
                <a:xfrm>
                  <a:off x="5485" y="1891"/>
                  <a:ext cx="11" cy="15"/>
                </a:xfrm>
                <a:custGeom>
                  <a:avLst/>
                  <a:gdLst>
                    <a:gd name="T0" fmla="*/ 11 w 11"/>
                    <a:gd name="T1" fmla="*/ 0 h 15"/>
                    <a:gd name="T2" fmla="*/ 11 w 11"/>
                    <a:gd name="T3" fmla="*/ 0 h 15"/>
                    <a:gd name="T4" fmla="*/ 6 w 11"/>
                    <a:gd name="T5" fmla="*/ 2 h 15"/>
                    <a:gd name="T6" fmla="*/ 3 w 11"/>
                    <a:gd name="T7" fmla="*/ 5 h 15"/>
                    <a:gd name="T8" fmla="*/ 0 w 11"/>
                    <a:gd name="T9" fmla="*/ 10 h 15"/>
                    <a:gd name="T10" fmla="*/ 0 w 11"/>
                    <a:gd name="T11" fmla="*/ 15 h 15"/>
                    <a:gd name="T12" fmla="*/ 6 w 11"/>
                    <a:gd name="T13" fmla="*/ 13 h 15"/>
                    <a:gd name="T14" fmla="*/ 6 w 11"/>
                    <a:gd name="T15" fmla="*/ 10 h 15"/>
                    <a:gd name="T16" fmla="*/ 6 w 11"/>
                    <a:gd name="T17" fmla="*/ 7 h 15"/>
                    <a:gd name="T18" fmla="*/ 8 w 11"/>
                    <a:gd name="T19" fmla="*/ 5 h 15"/>
                    <a:gd name="T20" fmla="*/ 11 w 11"/>
                    <a:gd name="T21" fmla="*/ 2 h 15"/>
                    <a:gd name="T22" fmla="*/ 11 w 11"/>
                    <a:gd name="T23" fmla="*/ 2 h 15"/>
                    <a:gd name="T24" fmla="*/ 11 w 11"/>
                    <a:gd name="T25" fmla="*/ 0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"/>
                    <a:gd name="T40" fmla="*/ 0 h 15"/>
                    <a:gd name="T41" fmla="*/ 11 w 11"/>
                    <a:gd name="T42" fmla="*/ 15 h 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" h="15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6" y="2"/>
                      </a:lnTo>
                      <a:lnTo>
                        <a:pt x="3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6" y="13"/>
                      </a:lnTo>
                      <a:lnTo>
                        <a:pt x="6" y="10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11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51" name="Freeform 1488"/>
                <p:cNvSpPr>
                  <a:spLocks noChangeAspect="1"/>
                </p:cNvSpPr>
                <p:nvPr/>
              </p:nvSpPr>
              <p:spPr bwMode="auto">
                <a:xfrm>
                  <a:off x="5488" y="1885"/>
                  <a:ext cx="8" cy="8"/>
                </a:xfrm>
                <a:custGeom>
                  <a:avLst/>
                  <a:gdLst>
                    <a:gd name="T0" fmla="*/ 0 w 8"/>
                    <a:gd name="T1" fmla="*/ 0 h 8"/>
                    <a:gd name="T2" fmla="*/ 3 w 8"/>
                    <a:gd name="T3" fmla="*/ 3 h 8"/>
                    <a:gd name="T4" fmla="*/ 5 w 8"/>
                    <a:gd name="T5" fmla="*/ 6 h 8"/>
                    <a:gd name="T6" fmla="*/ 8 w 8"/>
                    <a:gd name="T7" fmla="*/ 6 h 8"/>
                    <a:gd name="T8" fmla="*/ 8 w 8"/>
                    <a:gd name="T9" fmla="*/ 8 h 8"/>
                    <a:gd name="T10" fmla="*/ 8 w 8"/>
                    <a:gd name="T11" fmla="*/ 3 h 8"/>
                    <a:gd name="T12" fmla="*/ 3 w 8"/>
                    <a:gd name="T13" fmla="*/ 0 h 8"/>
                    <a:gd name="T14" fmla="*/ 5 w 8"/>
                    <a:gd name="T15" fmla="*/ 3 h 8"/>
                    <a:gd name="T16" fmla="*/ 0 w 8"/>
                    <a:gd name="T17" fmla="*/ 0 h 8"/>
                    <a:gd name="T18" fmla="*/ 0 w 8"/>
                    <a:gd name="T19" fmla="*/ 3 h 8"/>
                    <a:gd name="T20" fmla="*/ 3 w 8"/>
                    <a:gd name="T21" fmla="*/ 3 h 8"/>
                    <a:gd name="T22" fmla="*/ 0 w 8"/>
                    <a:gd name="T23" fmla="*/ 0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8"/>
                    <a:gd name="T38" fmla="*/ 8 w 8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8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5" y="6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8" y="3"/>
                      </a:lnTo>
                      <a:lnTo>
                        <a:pt x="3" y="0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52" name="Freeform 1489"/>
                <p:cNvSpPr>
                  <a:spLocks noChangeAspect="1"/>
                </p:cNvSpPr>
                <p:nvPr/>
              </p:nvSpPr>
              <p:spPr bwMode="auto">
                <a:xfrm>
                  <a:off x="5488" y="1883"/>
                  <a:ext cx="13" cy="5"/>
                </a:xfrm>
                <a:custGeom>
                  <a:avLst/>
                  <a:gdLst>
                    <a:gd name="T0" fmla="*/ 13 w 13"/>
                    <a:gd name="T1" fmla="*/ 0 h 5"/>
                    <a:gd name="T2" fmla="*/ 13 w 13"/>
                    <a:gd name="T3" fmla="*/ 0 h 5"/>
                    <a:gd name="T4" fmla="*/ 5 w 13"/>
                    <a:gd name="T5" fmla="*/ 0 h 5"/>
                    <a:gd name="T6" fmla="*/ 0 w 13"/>
                    <a:gd name="T7" fmla="*/ 2 h 5"/>
                    <a:gd name="T8" fmla="*/ 5 w 13"/>
                    <a:gd name="T9" fmla="*/ 5 h 5"/>
                    <a:gd name="T10" fmla="*/ 5 w 13"/>
                    <a:gd name="T11" fmla="*/ 5 h 5"/>
                    <a:gd name="T12" fmla="*/ 13 w 13"/>
                    <a:gd name="T13" fmla="*/ 2 h 5"/>
                    <a:gd name="T14" fmla="*/ 13 w 13"/>
                    <a:gd name="T15" fmla="*/ 2 h 5"/>
                    <a:gd name="T16" fmla="*/ 13 w 13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5"/>
                    <a:gd name="T29" fmla="*/ 13 w 13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5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13" y="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53" name="Freeform 1490"/>
                <p:cNvSpPr>
                  <a:spLocks noChangeAspect="1"/>
                </p:cNvSpPr>
                <p:nvPr/>
              </p:nvSpPr>
              <p:spPr bwMode="auto">
                <a:xfrm>
                  <a:off x="5501" y="1883"/>
                  <a:ext cx="8" cy="8"/>
                </a:xfrm>
                <a:custGeom>
                  <a:avLst/>
                  <a:gdLst>
                    <a:gd name="T0" fmla="*/ 8 w 8"/>
                    <a:gd name="T1" fmla="*/ 5 h 8"/>
                    <a:gd name="T2" fmla="*/ 8 w 8"/>
                    <a:gd name="T3" fmla="*/ 8 h 8"/>
                    <a:gd name="T4" fmla="*/ 8 w 8"/>
                    <a:gd name="T5" fmla="*/ 2 h 8"/>
                    <a:gd name="T6" fmla="*/ 0 w 8"/>
                    <a:gd name="T7" fmla="*/ 0 h 8"/>
                    <a:gd name="T8" fmla="*/ 0 w 8"/>
                    <a:gd name="T9" fmla="*/ 2 h 8"/>
                    <a:gd name="T10" fmla="*/ 5 w 8"/>
                    <a:gd name="T11" fmla="*/ 8 h 8"/>
                    <a:gd name="T12" fmla="*/ 5 w 8"/>
                    <a:gd name="T13" fmla="*/ 5 h 8"/>
                    <a:gd name="T14" fmla="*/ 5 w 8"/>
                    <a:gd name="T15" fmla="*/ 8 h 8"/>
                    <a:gd name="T16" fmla="*/ 8 w 8"/>
                    <a:gd name="T17" fmla="*/ 5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8"/>
                    <a:gd name="T29" fmla="*/ 8 w 8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8">
                      <a:moveTo>
                        <a:pt x="8" y="5"/>
                      </a:moveTo>
                      <a:lnTo>
                        <a:pt x="8" y="8"/>
                      </a:lnTo>
                      <a:lnTo>
                        <a:pt x="8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5" y="8"/>
                      </a:lnTo>
                      <a:lnTo>
                        <a:pt x="5" y="5"/>
                      </a:lnTo>
                      <a:lnTo>
                        <a:pt x="5" y="8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54" name="Freeform 1491"/>
                <p:cNvSpPr>
                  <a:spLocks noChangeAspect="1"/>
                </p:cNvSpPr>
                <p:nvPr/>
              </p:nvSpPr>
              <p:spPr bwMode="auto">
                <a:xfrm>
                  <a:off x="5504" y="1888"/>
                  <a:ext cx="7" cy="29"/>
                </a:xfrm>
                <a:custGeom>
                  <a:avLst/>
                  <a:gdLst>
                    <a:gd name="T0" fmla="*/ 5 w 7"/>
                    <a:gd name="T1" fmla="*/ 29 h 29"/>
                    <a:gd name="T2" fmla="*/ 5 w 7"/>
                    <a:gd name="T3" fmla="*/ 29 h 29"/>
                    <a:gd name="T4" fmla="*/ 7 w 7"/>
                    <a:gd name="T5" fmla="*/ 10 h 29"/>
                    <a:gd name="T6" fmla="*/ 5 w 7"/>
                    <a:gd name="T7" fmla="*/ 0 h 29"/>
                    <a:gd name="T8" fmla="*/ 2 w 7"/>
                    <a:gd name="T9" fmla="*/ 3 h 29"/>
                    <a:gd name="T10" fmla="*/ 2 w 7"/>
                    <a:gd name="T11" fmla="*/ 10 h 29"/>
                    <a:gd name="T12" fmla="*/ 0 w 7"/>
                    <a:gd name="T13" fmla="*/ 29 h 29"/>
                    <a:gd name="T14" fmla="*/ 0 w 7"/>
                    <a:gd name="T15" fmla="*/ 29 h 29"/>
                    <a:gd name="T16" fmla="*/ 5 w 7"/>
                    <a:gd name="T17" fmla="*/ 29 h 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29"/>
                    <a:gd name="T29" fmla="*/ 7 w 7"/>
                    <a:gd name="T30" fmla="*/ 29 h 2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29">
                      <a:moveTo>
                        <a:pt x="5" y="29"/>
                      </a:moveTo>
                      <a:lnTo>
                        <a:pt x="5" y="29"/>
                      </a:lnTo>
                      <a:lnTo>
                        <a:pt x="7" y="1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2" y="10"/>
                      </a:lnTo>
                      <a:lnTo>
                        <a:pt x="0" y="29"/>
                      </a:lnTo>
                      <a:lnTo>
                        <a:pt x="5" y="2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55" name="Freeform 1492"/>
                <p:cNvSpPr>
                  <a:spLocks noChangeAspect="1"/>
                </p:cNvSpPr>
                <p:nvPr/>
              </p:nvSpPr>
              <p:spPr bwMode="auto">
                <a:xfrm>
                  <a:off x="5491" y="1917"/>
                  <a:ext cx="18" cy="5"/>
                </a:xfrm>
                <a:custGeom>
                  <a:avLst/>
                  <a:gdLst>
                    <a:gd name="T0" fmla="*/ 0 w 18"/>
                    <a:gd name="T1" fmla="*/ 2 h 5"/>
                    <a:gd name="T2" fmla="*/ 2 w 18"/>
                    <a:gd name="T3" fmla="*/ 5 h 5"/>
                    <a:gd name="T4" fmla="*/ 7 w 18"/>
                    <a:gd name="T5" fmla="*/ 5 h 5"/>
                    <a:gd name="T6" fmla="*/ 18 w 18"/>
                    <a:gd name="T7" fmla="*/ 0 h 5"/>
                    <a:gd name="T8" fmla="*/ 13 w 18"/>
                    <a:gd name="T9" fmla="*/ 0 h 5"/>
                    <a:gd name="T10" fmla="*/ 7 w 18"/>
                    <a:gd name="T11" fmla="*/ 0 h 5"/>
                    <a:gd name="T12" fmla="*/ 2 w 18"/>
                    <a:gd name="T13" fmla="*/ 0 h 5"/>
                    <a:gd name="T14" fmla="*/ 5 w 18"/>
                    <a:gd name="T15" fmla="*/ 2 h 5"/>
                    <a:gd name="T16" fmla="*/ 0 w 18"/>
                    <a:gd name="T17" fmla="*/ 2 h 5"/>
                    <a:gd name="T18" fmla="*/ 0 w 18"/>
                    <a:gd name="T19" fmla="*/ 5 h 5"/>
                    <a:gd name="T20" fmla="*/ 2 w 18"/>
                    <a:gd name="T21" fmla="*/ 5 h 5"/>
                    <a:gd name="T22" fmla="*/ 0 w 18"/>
                    <a:gd name="T23" fmla="*/ 2 h 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8"/>
                    <a:gd name="T37" fmla="*/ 0 h 5"/>
                    <a:gd name="T38" fmla="*/ 18 w 18"/>
                    <a:gd name="T39" fmla="*/ 5 h 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8" h="5">
                      <a:moveTo>
                        <a:pt x="0" y="2"/>
                      </a:moveTo>
                      <a:lnTo>
                        <a:pt x="2" y="5"/>
                      </a:lnTo>
                      <a:lnTo>
                        <a:pt x="7" y="5"/>
                      </a:lnTo>
                      <a:lnTo>
                        <a:pt x="18" y="0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56" name="Freeform 1493"/>
                <p:cNvSpPr>
                  <a:spLocks noChangeAspect="1"/>
                </p:cNvSpPr>
                <p:nvPr/>
              </p:nvSpPr>
              <p:spPr bwMode="auto">
                <a:xfrm>
                  <a:off x="5457" y="1898"/>
                  <a:ext cx="28" cy="24"/>
                </a:xfrm>
                <a:custGeom>
                  <a:avLst/>
                  <a:gdLst>
                    <a:gd name="T0" fmla="*/ 23 w 28"/>
                    <a:gd name="T1" fmla="*/ 0 h 24"/>
                    <a:gd name="T2" fmla="*/ 23 w 28"/>
                    <a:gd name="T3" fmla="*/ 8 h 24"/>
                    <a:gd name="T4" fmla="*/ 28 w 28"/>
                    <a:gd name="T5" fmla="*/ 16 h 24"/>
                    <a:gd name="T6" fmla="*/ 23 w 28"/>
                    <a:gd name="T7" fmla="*/ 16 h 24"/>
                    <a:gd name="T8" fmla="*/ 13 w 28"/>
                    <a:gd name="T9" fmla="*/ 19 h 24"/>
                    <a:gd name="T10" fmla="*/ 13 w 28"/>
                    <a:gd name="T11" fmla="*/ 21 h 24"/>
                    <a:gd name="T12" fmla="*/ 13 w 28"/>
                    <a:gd name="T13" fmla="*/ 21 h 24"/>
                    <a:gd name="T14" fmla="*/ 10 w 28"/>
                    <a:gd name="T15" fmla="*/ 21 h 24"/>
                    <a:gd name="T16" fmla="*/ 7 w 28"/>
                    <a:gd name="T17" fmla="*/ 24 h 24"/>
                    <a:gd name="T18" fmla="*/ 2 w 28"/>
                    <a:gd name="T19" fmla="*/ 21 h 24"/>
                    <a:gd name="T20" fmla="*/ 0 w 28"/>
                    <a:gd name="T21" fmla="*/ 16 h 24"/>
                    <a:gd name="T22" fmla="*/ 0 w 28"/>
                    <a:gd name="T23" fmla="*/ 8 h 24"/>
                    <a:gd name="T24" fmla="*/ 0 w 28"/>
                    <a:gd name="T25" fmla="*/ 3 h 24"/>
                    <a:gd name="T26" fmla="*/ 13 w 28"/>
                    <a:gd name="T27" fmla="*/ 0 h 24"/>
                    <a:gd name="T28" fmla="*/ 23 w 28"/>
                    <a:gd name="T29" fmla="*/ 0 h 2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8"/>
                    <a:gd name="T46" fmla="*/ 0 h 24"/>
                    <a:gd name="T47" fmla="*/ 28 w 28"/>
                    <a:gd name="T48" fmla="*/ 24 h 2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8" h="24">
                      <a:moveTo>
                        <a:pt x="23" y="0"/>
                      </a:moveTo>
                      <a:lnTo>
                        <a:pt x="23" y="8"/>
                      </a:lnTo>
                      <a:lnTo>
                        <a:pt x="28" y="16"/>
                      </a:lnTo>
                      <a:lnTo>
                        <a:pt x="23" y="16"/>
                      </a:lnTo>
                      <a:lnTo>
                        <a:pt x="13" y="19"/>
                      </a:lnTo>
                      <a:lnTo>
                        <a:pt x="13" y="21"/>
                      </a:lnTo>
                      <a:lnTo>
                        <a:pt x="10" y="21"/>
                      </a:lnTo>
                      <a:lnTo>
                        <a:pt x="7" y="24"/>
                      </a:lnTo>
                      <a:lnTo>
                        <a:pt x="2" y="21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1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57" name="Freeform 1494"/>
                <p:cNvSpPr>
                  <a:spLocks noChangeAspect="1"/>
                </p:cNvSpPr>
                <p:nvPr/>
              </p:nvSpPr>
              <p:spPr bwMode="auto">
                <a:xfrm>
                  <a:off x="5477" y="1898"/>
                  <a:ext cx="11" cy="19"/>
                </a:xfrm>
                <a:custGeom>
                  <a:avLst/>
                  <a:gdLst>
                    <a:gd name="T0" fmla="*/ 11 w 11"/>
                    <a:gd name="T1" fmla="*/ 13 h 19"/>
                    <a:gd name="T2" fmla="*/ 11 w 11"/>
                    <a:gd name="T3" fmla="*/ 13 h 19"/>
                    <a:gd name="T4" fmla="*/ 6 w 11"/>
                    <a:gd name="T5" fmla="*/ 6 h 19"/>
                    <a:gd name="T6" fmla="*/ 3 w 11"/>
                    <a:gd name="T7" fmla="*/ 0 h 19"/>
                    <a:gd name="T8" fmla="*/ 0 w 11"/>
                    <a:gd name="T9" fmla="*/ 0 h 19"/>
                    <a:gd name="T10" fmla="*/ 3 w 11"/>
                    <a:gd name="T11" fmla="*/ 8 h 19"/>
                    <a:gd name="T12" fmla="*/ 8 w 11"/>
                    <a:gd name="T13" fmla="*/ 19 h 19"/>
                    <a:gd name="T14" fmla="*/ 8 w 11"/>
                    <a:gd name="T15" fmla="*/ 19 h 19"/>
                    <a:gd name="T16" fmla="*/ 11 w 11"/>
                    <a:gd name="T17" fmla="*/ 13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9"/>
                    <a:gd name="T29" fmla="*/ 11 w 11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9">
                      <a:moveTo>
                        <a:pt x="11" y="13"/>
                      </a:moveTo>
                      <a:lnTo>
                        <a:pt x="11" y="13"/>
                      </a:lnTo>
                      <a:lnTo>
                        <a:pt x="6" y="6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8"/>
                      </a:lnTo>
                      <a:lnTo>
                        <a:pt x="8" y="19"/>
                      </a:lnTo>
                      <a:lnTo>
                        <a:pt x="11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58" name="Freeform 1495"/>
                <p:cNvSpPr>
                  <a:spLocks noChangeAspect="1"/>
                </p:cNvSpPr>
                <p:nvPr/>
              </p:nvSpPr>
              <p:spPr bwMode="auto">
                <a:xfrm>
                  <a:off x="5470" y="1911"/>
                  <a:ext cx="18" cy="6"/>
                </a:xfrm>
                <a:custGeom>
                  <a:avLst/>
                  <a:gdLst>
                    <a:gd name="T0" fmla="*/ 2 w 18"/>
                    <a:gd name="T1" fmla="*/ 6 h 6"/>
                    <a:gd name="T2" fmla="*/ 2 w 18"/>
                    <a:gd name="T3" fmla="*/ 6 h 6"/>
                    <a:gd name="T4" fmla="*/ 10 w 18"/>
                    <a:gd name="T5" fmla="*/ 3 h 6"/>
                    <a:gd name="T6" fmla="*/ 18 w 18"/>
                    <a:gd name="T7" fmla="*/ 0 h 6"/>
                    <a:gd name="T8" fmla="*/ 15 w 18"/>
                    <a:gd name="T9" fmla="*/ 6 h 6"/>
                    <a:gd name="T10" fmla="*/ 10 w 18"/>
                    <a:gd name="T11" fmla="*/ 0 h 6"/>
                    <a:gd name="T12" fmla="*/ 0 w 18"/>
                    <a:gd name="T13" fmla="*/ 6 h 6"/>
                    <a:gd name="T14" fmla="*/ 0 w 18"/>
                    <a:gd name="T15" fmla="*/ 6 h 6"/>
                    <a:gd name="T16" fmla="*/ 2 w 18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6"/>
                    <a:gd name="T29" fmla="*/ 18 w 18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6">
                      <a:moveTo>
                        <a:pt x="2" y="6"/>
                      </a:moveTo>
                      <a:lnTo>
                        <a:pt x="2" y="6"/>
                      </a:lnTo>
                      <a:lnTo>
                        <a:pt x="10" y="3"/>
                      </a:lnTo>
                      <a:lnTo>
                        <a:pt x="18" y="0"/>
                      </a:lnTo>
                      <a:lnTo>
                        <a:pt x="15" y="6"/>
                      </a:lnTo>
                      <a:lnTo>
                        <a:pt x="10" y="0"/>
                      </a:lnTo>
                      <a:lnTo>
                        <a:pt x="0" y="6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59" name="Freeform 1496"/>
                <p:cNvSpPr>
                  <a:spLocks noChangeAspect="1"/>
                </p:cNvSpPr>
                <p:nvPr/>
              </p:nvSpPr>
              <p:spPr bwMode="auto">
                <a:xfrm>
                  <a:off x="5467" y="1917"/>
                  <a:ext cx="5" cy="5"/>
                </a:xfrm>
                <a:custGeom>
                  <a:avLst/>
                  <a:gdLst>
                    <a:gd name="T0" fmla="*/ 3 w 5"/>
                    <a:gd name="T1" fmla="*/ 5 h 5"/>
                    <a:gd name="T2" fmla="*/ 0 w 5"/>
                    <a:gd name="T3" fmla="*/ 2 h 5"/>
                    <a:gd name="T4" fmla="*/ 5 w 5"/>
                    <a:gd name="T5" fmla="*/ 5 h 5"/>
                    <a:gd name="T6" fmla="*/ 5 w 5"/>
                    <a:gd name="T7" fmla="*/ 0 h 5"/>
                    <a:gd name="T8" fmla="*/ 3 w 5"/>
                    <a:gd name="T9" fmla="*/ 0 h 5"/>
                    <a:gd name="T10" fmla="*/ 0 w 5"/>
                    <a:gd name="T11" fmla="*/ 2 h 5"/>
                    <a:gd name="T12" fmla="*/ 5 w 5"/>
                    <a:gd name="T13" fmla="*/ 2 h 5"/>
                    <a:gd name="T14" fmla="*/ 3 w 5"/>
                    <a:gd name="T15" fmla="*/ 0 h 5"/>
                    <a:gd name="T16" fmla="*/ 5 w 5"/>
                    <a:gd name="T17" fmla="*/ 2 h 5"/>
                    <a:gd name="T18" fmla="*/ 5 w 5"/>
                    <a:gd name="T19" fmla="*/ 0 h 5"/>
                    <a:gd name="T20" fmla="*/ 3 w 5"/>
                    <a:gd name="T21" fmla="*/ 0 h 5"/>
                    <a:gd name="T22" fmla="*/ 3 w 5"/>
                    <a:gd name="T23" fmla="*/ 5 h 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"/>
                    <a:gd name="T37" fmla="*/ 0 h 5"/>
                    <a:gd name="T38" fmla="*/ 5 w 5"/>
                    <a:gd name="T39" fmla="*/ 5 h 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" h="5">
                      <a:moveTo>
                        <a:pt x="3" y="5"/>
                      </a:move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5" y="2"/>
                      </a:ln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60" name="Freeform 1497"/>
                <p:cNvSpPr>
                  <a:spLocks noChangeAspect="1"/>
                </p:cNvSpPr>
                <p:nvPr/>
              </p:nvSpPr>
              <p:spPr bwMode="auto">
                <a:xfrm>
                  <a:off x="5462" y="1917"/>
                  <a:ext cx="8" cy="7"/>
                </a:xfrm>
                <a:custGeom>
                  <a:avLst/>
                  <a:gdLst>
                    <a:gd name="T0" fmla="*/ 2 w 8"/>
                    <a:gd name="T1" fmla="*/ 7 h 7"/>
                    <a:gd name="T2" fmla="*/ 2 w 8"/>
                    <a:gd name="T3" fmla="*/ 7 h 7"/>
                    <a:gd name="T4" fmla="*/ 8 w 8"/>
                    <a:gd name="T5" fmla="*/ 5 h 7"/>
                    <a:gd name="T6" fmla="*/ 8 w 8"/>
                    <a:gd name="T7" fmla="*/ 5 h 7"/>
                    <a:gd name="T8" fmla="*/ 8 w 8"/>
                    <a:gd name="T9" fmla="*/ 0 h 7"/>
                    <a:gd name="T10" fmla="*/ 5 w 8"/>
                    <a:gd name="T11" fmla="*/ 2 h 7"/>
                    <a:gd name="T12" fmla="*/ 0 w 8"/>
                    <a:gd name="T13" fmla="*/ 5 h 7"/>
                    <a:gd name="T14" fmla="*/ 0 w 8"/>
                    <a:gd name="T15" fmla="*/ 5 h 7"/>
                    <a:gd name="T16" fmla="*/ 2 w 8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7"/>
                    <a:gd name="T29" fmla="*/ 8 w 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7">
                      <a:moveTo>
                        <a:pt x="2" y="7"/>
                      </a:moveTo>
                      <a:lnTo>
                        <a:pt x="2" y="7"/>
                      </a:lnTo>
                      <a:lnTo>
                        <a:pt x="8" y="5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61" name="Freeform 1498"/>
                <p:cNvSpPr>
                  <a:spLocks noChangeAspect="1"/>
                </p:cNvSpPr>
                <p:nvPr/>
              </p:nvSpPr>
              <p:spPr bwMode="auto">
                <a:xfrm>
                  <a:off x="5454" y="1898"/>
                  <a:ext cx="10" cy="26"/>
                </a:xfrm>
                <a:custGeom>
                  <a:avLst/>
                  <a:gdLst>
                    <a:gd name="T0" fmla="*/ 3 w 10"/>
                    <a:gd name="T1" fmla="*/ 0 h 26"/>
                    <a:gd name="T2" fmla="*/ 3 w 10"/>
                    <a:gd name="T3" fmla="*/ 0 h 26"/>
                    <a:gd name="T4" fmla="*/ 0 w 10"/>
                    <a:gd name="T5" fmla="*/ 8 h 26"/>
                    <a:gd name="T6" fmla="*/ 3 w 10"/>
                    <a:gd name="T7" fmla="*/ 16 h 26"/>
                    <a:gd name="T8" fmla="*/ 5 w 10"/>
                    <a:gd name="T9" fmla="*/ 24 h 26"/>
                    <a:gd name="T10" fmla="*/ 10 w 10"/>
                    <a:gd name="T11" fmla="*/ 26 h 26"/>
                    <a:gd name="T12" fmla="*/ 8 w 10"/>
                    <a:gd name="T13" fmla="*/ 24 h 26"/>
                    <a:gd name="T14" fmla="*/ 8 w 10"/>
                    <a:gd name="T15" fmla="*/ 21 h 26"/>
                    <a:gd name="T16" fmla="*/ 5 w 10"/>
                    <a:gd name="T17" fmla="*/ 13 h 26"/>
                    <a:gd name="T18" fmla="*/ 5 w 10"/>
                    <a:gd name="T19" fmla="*/ 8 h 26"/>
                    <a:gd name="T20" fmla="*/ 5 w 10"/>
                    <a:gd name="T21" fmla="*/ 6 h 26"/>
                    <a:gd name="T22" fmla="*/ 5 w 10"/>
                    <a:gd name="T23" fmla="*/ 6 h 26"/>
                    <a:gd name="T24" fmla="*/ 3 w 10"/>
                    <a:gd name="T25" fmla="*/ 0 h 2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26"/>
                    <a:gd name="T41" fmla="*/ 10 w 10"/>
                    <a:gd name="T42" fmla="*/ 26 h 2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2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8"/>
                      </a:lnTo>
                      <a:lnTo>
                        <a:pt x="3" y="16"/>
                      </a:lnTo>
                      <a:lnTo>
                        <a:pt x="5" y="24"/>
                      </a:lnTo>
                      <a:lnTo>
                        <a:pt x="10" y="26"/>
                      </a:lnTo>
                      <a:lnTo>
                        <a:pt x="8" y="24"/>
                      </a:lnTo>
                      <a:lnTo>
                        <a:pt x="8" y="21"/>
                      </a:lnTo>
                      <a:lnTo>
                        <a:pt x="5" y="13"/>
                      </a:lnTo>
                      <a:lnTo>
                        <a:pt x="5" y="8"/>
                      </a:lnTo>
                      <a:lnTo>
                        <a:pt x="5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62" name="Freeform 1499"/>
                <p:cNvSpPr>
                  <a:spLocks noChangeAspect="1"/>
                </p:cNvSpPr>
                <p:nvPr/>
              </p:nvSpPr>
              <p:spPr bwMode="auto">
                <a:xfrm>
                  <a:off x="5457" y="1896"/>
                  <a:ext cx="23" cy="8"/>
                </a:xfrm>
                <a:custGeom>
                  <a:avLst/>
                  <a:gdLst>
                    <a:gd name="T0" fmla="*/ 23 w 23"/>
                    <a:gd name="T1" fmla="*/ 2 h 8"/>
                    <a:gd name="T2" fmla="*/ 23 w 23"/>
                    <a:gd name="T3" fmla="*/ 0 h 8"/>
                    <a:gd name="T4" fmla="*/ 13 w 23"/>
                    <a:gd name="T5" fmla="*/ 2 h 8"/>
                    <a:gd name="T6" fmla="*/ 0 w 23"/>
                    <a:gd name="T7" fmla="*/ 2 h 8"/>
                    <a:gd name="T8" fmla="*/ 2 w 23"/>
                    <a:gd name="T9" fmla="*/ 8 h 8"/>
                    <a:gd name="T10" fmla="*/ 13 w 23"/>
                    <a:gd name="T11" fmla="*/ 5 h 8"/>
                    <a:gd name="T12" fmla="*/ 23 w 23"/>
                    <a:gd name="T13" fmla="*/ 2 h 8"/>
                    <a:gd name="T14" fmla="*/ 20 w 23"/>
                    <a:gd name="T15" fmla="*/ 2 h 8"/>
                    <a:gd name="T16" fmla="*/ 23 w 23"/>
                    <a:gd name="T17" fmla="*/ 2 h 8"/>
                    <a:gd name="T18" fmla="*/ 23 w 23"/>
                    <a:gd name="T19" fmla="*/ 0 h 8"/>
                    <a:gd name="T20" fmla="*/ 23 w 23"/>
                    <a:gd name="T21" fmla="*/ 0 h 8"/>
                    <a:gd name="T22" fmla="*/ 23 w 23"/>
                    <a:gd name="T23" fmla="*/ 2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3"/>
                    <a:gd name="T37" fmla="*/ 0 h 8"/>
                    <a:gd name="T38" fmla="*/ 23 w 23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3" h="8">
                      <a:moveTo>
                        <a:pt x="23" y="2"/>
                      </a:moveTo>
                      <a:lnTo>
                        <a:pt x="23" y="0"/>
                      </a:lnTo>
                      <a:lnTo>
                        <a:pt x="13" y="2"/>
                      </a:lnTo>
                      <a:lnTo>
                        <a:pt x="0" y="2"/>
                      </a:lnTo>
                      <a:lnTo>
                        <a:pt x="2" y="8"/>
                      </a:lnTo>
                      <a:lnTo>
                        <a:pt x="13" y="5"/>
                      </a:lnTo>
                      <a:lnTo>
                        <a:pt x="23" y="2"/>
                      </a:lnTo>
                      <a:lnTo>
                        <a:pt x="20" y="2"/>
                      </a:lnTo>
                      <a:lnTo>
                        <a:pt x="23" y="2"/>
                      </a:lnTo>
                      <a:lnTo>
                        <a:pt x="23" y="0"/>
                      </a:lnTo>
                      <a:lnTo>
                        <a:pt x="23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63" name="Freeform 1500"/>
                <p:cNvSpPr>
                  <a:spLocks noChangeAspect="1"/>
                </p:cNvSpPr>
                <p:nvPr/>
              </p:nvSpPr>
              <p:spPr bwMode="auto">
                <a:xfrm>
                  <a:off x="5451" y="1938"/>
                  <a:ext cx="24" cy="23"/>
                </a:xfrm>
                <a:custGeom>
                  <a:avLst/>
                  <a:gdLst>
                    <a:gd name="T0" fmla="*/ 21 w 24"/>
                    <a:gd name="T1" fmla="*/ 0 h 23"/>
                    <a:gd name="T2" fmla="*/ 24 w 24"/>
                    <a:gd name="T3" fmla="*/ 2 h 23"/>
                    <a:gd name="T4" fmla="*/ 24 w 24"/>
                    <a:gd name="T5" fmla="*/ 7 h 23"/>
                    <a:gd name="T6" fmla="*/ 8 w 24"/>
                    <a:gd name="T7" fmla="*/ 18 h 23"/>
                    <a:gd name="T8" fmla="*/ 0 w 24"/>
                    <a:gd name="T9" fmla="*/ 23 h 23"/>
                    <a:gd name="T10" fmla="*/ 0 w 24"/>
                    <a:gd name="T11" fmla="*/ 20 h 23"/>
                    <a:gd name="T12" fmla="*/ 3 w 24"/>
                    <a:gd name="T13" fmla="*/ 13 h 23"/>
                    <a:gd name="T14" fmla="*/ 6 w 24"/>
                    <a:gd name="T15" fmla="*/ 7 h 23"/>
                    <a:gd name="T16" fmla="*/ 11 w 24"/>
                    <a:gd name="T17" fmla="*/ 5 h 23"/>
                    <a:gd name="T18" fmla="*/ 16 w 24"/>
                    <a:gd name="T19" fmla="*/ 2 h 23"/>
                    <a:gd name="T20" fmla="*/ 21 w 24"/>
                    <a:gd name="T21" fmla="*/ 0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"/>
                    <a:gd name="T34" fmla="*/ 0 h 23"/>
                    <a:gd name="T35" fmla="*/ 24 w 24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" h="23">
                      <a:moveTo>
                        <a:pt x="21" y="0"/>
                      </a:moveTo>
                      <a:lnTo>
                        <a:pt x="24" y="2"/>
                      </a:lnTo>
                      <a:lnTo>
                        <a:pt x="24" y="7"/>
                      </a:lnTo>
                      <a:lnTo>
                        <a:pt x="8" y="18"/>
                      </a:lnTo>
                      <a:lnTo>
                        <a:pt x="0" y="23"/>
                      </a:lnTo>
                      <a:lnTo>
                        <a:pt x="0" y="20"/>
                      </a:lnTo>
                      <a:lnTo>
                        <a:pt x="3" y="13"/>
                      </a:lnTo>
                      <a:lnTo>
                        <a:pt x="6" y="7"/>
                      </a:lnTo>
                      <a:lnTo>
                        <a:pt x="11" y="5"/>
                      </a:lnTo>
                      <a:lnTo>
                        <a:pt x="16" y="2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64" name="Freeform 1501"/>
                <p:cNvSpPr>
                  <a:spLocks noChangeAspect="1"/>
                </p:cNvSpPr>
                <p:nvPr/>
              </p:nvSpPr>
              <p:spPr bwMode="auto">
                <a:xfrm>
                  <a:off x="5470" y="1935"/>
                  <a:ext cx="7" cy="13"/>
                </a:xfrm>
                <a:custGeom>
                  <a:avLst/>
                  <a:gdLst>
                    <a:gd name="T0" fmla="*/ 5 w 7"/>
                    <a:gd name="T1" fmla="*/ 13 h 13"/>
                    <a:gd name="T2" fmla="*/ 5 w 7"/>
                    <a:gd name="T3" fmla="*/ 13 h 13"/>
                    <a:gd name="T4" fmla="*/ 7 w 7"/>
                    <a:gd name="T5" fmla="*/ 5 h 13"/>
                    <a:gd name="T6" fmla="*/ 5 w 7"/>
                    <a:gd name="T7" fmla="*/ 0 h 13"/>
                    <a:gd name="T8" fmla="*/ 0 w 7"/>
                    <a:gd name="T9" fmla="*/ 3 h 13"/>
                    <a:gd name="T10" fmla="*/ 2 w 7"/>
                    <a:gd name="T11" fmla="*/ 5 h 13"/>
                    <a:gd name="T12" fmla="*/ 2 w 7"/>
                    <a:gd name="T13" fmla="*/ 8 h 13"/>
                    <a:gd name="T14" fmla="*/ 2 w 7"/>
                    <a:gd name="T15" fmla="*/ 8 h 13"/>
                    <a:gd name="T16" fmla="*/ 5 w 7"/>
                    <a:gd name="T17" fmla="*/ 1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13"/>
                    <a:gd name="T29" fmla="*/ 7 w 7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13">
                      <a:moveTo>
                        <a:pt x="5" y="13"/>
                      </a:moveTo>
                      <a:lnTo>
                        <a:pt x="5" y="13"/>
                      </a:lnTo>
                      <a:lnTo>
                        <a:pt x="7" y="5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2" y="8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65" name="Freeform 1502"/>
                <p:cNvSpPr>
                  <a:spLocks noChangeAspect="1"/>
                </p:cNvSpPr>
                <p:nvPr/>
              </p:nvSpPr>
              <p:spPr bwMode="auto">
                <a:xfrm>
                  <a:off x="5449" y="1943"/>
                  <a:ext cx="26" cy="21"/>
                </a:xfrm>
                <a:custGeom>
                  <a:avLst/>
                  <a:gdLst>
                    <a:gd name="T0" fmla="*/ 2 w 26"/>
                    <a:gd name="T1" fmla="*/ 21 h 21"/>
                    <a:gd name="T2" fmla="*/ 0 w 26"/>
                    <a:gd name="T3" fmla="*/ 21 h 21"/>
                    <a:gd name="T4" fmla="*/ 13 w 26"/>
                    <a:gd name="T5" fmla="*/ 15 h 21"/>
                    <a:gd name="T6" fmla="*/ 26 w 26"/>
                    <a:gd name="T7" fmla="*/ 5 h 21"/>
                    <a:gd name="T8" fmla="*/ 23 w 26"/>
                    <a:gd name="T9" fmla="*/ 0 h 21"/>
                    <a:gd name="T10" fmla="*/ 10 w 26"/>
                    <a:gd name="T11" fmla="*/ 10 h 21"/>
                    <a:gd name="T12" fmla="*/ 2 w 26"/>
                    <a:gd name="T13" fmla="*/ 15 h 21"/>
                    <a:gd name="T14" fmla="*/ 2 w 26"/>
                    <a:gd name="T15" fmla="*/ 15 h 21"/>
                    <a:gd name="T16" fmla="*/ 2 w 26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21"/>
                    <a:gd name="T29" fmla="*/ 26 w 26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21">
                      <a:moveTo>
                        <a:pt x="2" y="21"/>
                      </a:moveTo>
                      <a:lnTo>
                        <a:pt x="0" y="21"/>
                      </a:lnTo>
                      <a:lnTo>
                        <a:pt x="13" y="15"/>
                      </a:lnTo>
                      <a:lnTo>
                        <a:pt x="26" y="5"/>
                      </a:lnTo>
                      <a:lnTo>
                        <a:pt x="23" y="0"/>
                      </a:lnTo>
                      <a:lnTo>
                        <a:pt x="10" y="10"/>
                      </a:lnTo>
                      <a:lnTo>
                        <a:pt x="2" y="15"/>
                      </a:lnTo>
                      <a:lnTo>
                        <a:pt x="2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66" name="Freeform 1503"/>
                <p:cNvSpPr>
                  <a:spLocks noChangeAspect="1"/>
                </p:cNvSpPr>
                <p:nvPr/>
              </p:nvSpPr>
              <p:spPr bwMode="auto">
                <a:xfrm>
                  <a:off x="5449" y="1940"/>
                  <a:ext cx="13" cy="24"/>
                </a:xfrm>
                <a:custGeom>
                  <a:avLst/>
                  <a:gdLst>
                    <a:gd name="T0" fmla="*/ 13 w 13"/>
                    <a:gd name="T1" fmla="*/ 0 h 24"/>
                    <a:gd name="T2" fmla="*/ 13 w 13"/>
                    <a:gd name="T3" fmla="*/ 0 h 24"/>
                    <a:gd name="T4" fmla="*/ 5 w 13"/>
                    <a:gd name="T5" fmla="*/ 5 h 24"/>
                    <a:gd name="T6" fmla="*/ 2 w 13"/>
                    <a:gd name="T7" fmla="*/ 11 h 24"/>
                    <a:gd name="T8" fmla="*/ 0 w 13"/>
                    <a:gd name="T9" fmla="*/ 18 h 24"/>
                    <a:gd name="T10" fmla="*/ 2 w 13"/>
                    <a:gd name="T11" fmla="*/ 24 h 24"/>
                    <a:gd name="T12" fmla="*/ 2 w 13"/>
                    <a:gd name="T13" fmla="*/ 18 h 24"/>
                    <a:gd name="T14" fmla="*/ 5 w 13"/>
                    <a:gd name="T15" fmla="*/ 18 h 24"/>
                    <a:gd name="T16" fmla="*/ 5 w 13"/>
                    <a:gd name="T17" fmla="*/ 13 h 24"/>
                    <a:gd name="T18" fmla="*/ 10 w 13"/>
                    <a:gd name="T19" fmla="*/ 8 h 24"/>
                    <a:gd name="T20" fmla="*/ 13 w 13"/>
                    <a:gd name="T21" fmla="*/ 5 h 24"/>
                    <a:gd name="T22" fmla="*/ 13 w 13"/>
                    <a:gd name="T23" fmla="*/ 5 h 24"/>
                    <a:gd name="T24" fmla="*/ 13 w 13"/>
                    <a:gd name="T25" fmla="*/ 0 h 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"/>
                    <a:gd name="T40" fmla="*/ 0 h 24"/>
                    <a:gd name="T41" fmla="*/ 13 w 13"/>
                    <a:gd name="T42" fmla="*/ 24 h 2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" h="24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5" y="5"/>
                      </a:lnTo>
                      <a:lnTo>
                        <a:pt x="2" y="11"/>
                      </a:lnTo>
                      <a:lnTo>
                        <a:pt x="0" y="18"/>
                      </a:lnTo>
                      <a:lnTo>
                        <a:pt x="2" y="24"/>
                      </a:lnTo>
                      <a:lnTo>
                        <a:pt x="2" y="18"/>
                      </a:lnTo>
                      <a:lnTo>
                        <a:pt x="5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3" y="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67" name="Freeform 1504"/>
                <p:cNvSpPr>
                  <a:spLocks noChangeAspect="1"/>
                </p:cNvSpPr>
                <p:nvPr/>
              </p:nvSpPr>
              <p:spPr bwMode="auto">
                <a:xfrm>
                  <a:off x="5462" y="1935"/>
                  <a:ext cx="13" cy="10"/>
                </a:xfrm>
                <a:custGeom>
                  <a:avLst/>
                  <a:gdLst>
                    <a:gd name="T0" fmla="*/ 13 w 13"/>
                    <a:gd name="T1" fmla="*/ 0 h 10"/>
                    <a:gd name="T2" fmla="*/ 8 w 13"/>
                    <a:gd name="T3" fmla="*/ 3 h 10"/>
                    <a:gd name="T4" fmla="*/ 5 w 13"/>
                    <a:gd name="T5" fmla="*/ 5 h 10"/>
                    <a:gd name="T6" fmla="*/ 0 w 13"/>
                    <a:gd name="T7" fmla="*/ 5 h 10"/>
                    <a:gd name="T8" fmla="*/ 0 w 13"/>
                    <a:gd name="T9" fmla="*/ 10 h 10"/>
                    <a:gd name="T10" fmla="*/ 5 w 13"/>
                    <a:gd name="T11" fmla="*/ 8 h 10"/>
                    <a:gd name="T12" fmla="*/ 13 w 13"/>
                    <a:gd name="T13" fmla="*/ 3 h 10"/>
                    <a:gd name="T14" fmla="*/ 8 w 13"/>
                    <a:gd name="T15" fmla="*/ 3 h 10"/>
                    <a:gd name="T16" fmla="*/ 13 w 13"/>
                    <a:gd name="T17" fmla="*/ 0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0"/>
                    <a:gd name="T29" fmla="*/ 13 w 13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0">
                      <a:moveTo>
                        <a:pt x="13" y="0"/>
                      </a:move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8"/>
                      </a:lnTo>
                      <a:lnTo>
                        <a:pt x="13" y="3"/>
                      </a:lnTo>
                      <a:lnTo>
                        <a:pt x="8" y="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68" name="Freeform 1505"/>
                <p:cNvSpPr>
                  <a:spLocks noChangeAspect="1"/>
                </p:cNvSpPr>
                <p:nvPr/>
              </p:nvSpPr>
              <p:spPr bwMode="auto">
                <a:xfrm>
                  <a:off x="5477" y="1791"/>
                  <a:ext cx="14" cy="21"/>
                </a:xfrm>
                <a:custGeom>
                  <a:avLst/>
                  <a:gdLst>
                    <a:gd name="T0" fmla="*/ 11 w 14"/>
                    <a:gd name="T1" fmla="*/ 21 h 21"/>
                    <a:gd name="T2" fmla="*/ 6 w 14"/>
                    <a:gd name="T3" fmla="*/ 21 h 21"/>
                    <a:gd name="T4" fmla="*/ 0 w 14"/>
                    <a:gd name="T5" fmla="*/ 16 h 21"/>
                    <a:gd name="T6" fmla="*/ 6 w 14"/>
                    <a:gd name="T7" fmla="*/ 8 h 21"/>
                    <a:gd name="T8" fmla="*/ 14 w 14"/>
                    <a:gd name="T9" fmla="*/ 3 h 21"/>
                    <a:gd name="T10" fmla="*/ 14 w 14"/>
                    <a:gd name="T11" fmla="*/ 0 h 21"/>
                    <a:gd name="T12" fmla="*/ 14 w 14"/>
                    <a:gd name="T13" fmla="*/ 5 h 21"/>
                    <a:gd name="T14" fmla="*/ 11 w 14"/>
                    <a:gd name="T15" fmla="*/ 13 h 21"/>
                    <a:gd name="T16" fmla="*/ 11 w 14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21"/>
                    <a:gd name="T29" fmla="*/ 14 w 14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21">
                      <a:moveTo>
                        <a:pt x="11" y="21"/>
                      </a:moveTo>
                      <a:lnTo>
                        <a:pt x="6" y="21"/>
                      </a:lnTo>
                      <a:lnTo>
                        <a:pt x="0" y="16"/>
                      </a:lnTo>
                      <a:lnTo>
                        <a:pt x="6" y="8"/>
                      </a:lnTo>
                      <a:lnTo>
                        <a:pt x="14" y="3"/>
                      </a:lnTo>
                      <a:lnTo>
                        <a:pt x="14" y="0"/>
                      </a:lnTo>
                      <a:lnTo>
                        <a:pt x="14" y="5"/>
                      </a:lnTo>
                      <a:lnTo>
                        <a:pt x="11" y="13"/>
                      </a:lnTo>
                      <a:lnTo>
                        <a:pt x="11" y="21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69" name="Freeform 1506"/>
                <p:cNvSpPr>
                  <a:spLocks noChangeAspect="1"/>
                </p:cNvSpPr>
                <p:nvPr/>
              </p:nvSpPr>
              <p:spPr bwMode="auto">
                <a:xfrm>
                  <a:off x="5477" y="1807"/>
                  <a:ext cx="11" cy="8"/>
                </a:xfrm>
                <a:custGeom>
                  <a:avLst/>
                  <a:gdLst>
                    <a:gd name="T0" fmla="*/ 0 w 11"/>
                    <a:gd name="T1" fmla="*/ 0 h 8"/>
                    <a:gd name="T2" fmla="*/ 0 w 11"/>
                    <a:gd name="T3" fmla="*/ 0 h 8"/>
                    <a:gd name="T4" fmla="*/ 6 w 11"/>
                    <a:gd name="T5" fmla="*/ 5 h 8"/>
                    <a:gd name="T6" fmla="*/ 11 w 11"/>
                    <a:gd name="T7" fmla="*/ 8 h 8"/>
                    <a:gd name="T8" fmla="*/ 11 w 11"/>
                    <a:gd name="T9" fmla="*/ 3 h 8"/>
                    <a:gd name="T10" fmla="*/ 8 w 11"/>
                    <a:gd name="T11" fmla="*/ 3 h 8"/>
                    <a:gd name="T12" fmla="*/ 3 w 11"/>
                    <a:gd name="T13" fmla="*/ 0 h 8"/>
                    <a:gd name="T14" fmla="*/ 3 w 11"/>
                    <a:gd name="T15" fmla="*/ 0 h 8"/>
                    <a:gd name="T16" fmla="*/ 0 w 11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8"/>
                    <a:gd name="T29" fmla="*/ 11 w 11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1" y="8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70" name="Freeform 1507"/>
                <p:cNvSpPr>
                  <a:spLocks noChangeAspect="1"/>
                </p:cNvSpPr>
                <p:nvPr/>
              </p:nvSpPr>
              <p:spPr bwMode="auto">
                <a:xfrm>
                  <a:off x="5477" y="1794"/>
                  <a:ext cx="14" cy="13"/>
                </a:xfrm>
                <a:custGeom>
                  <a:avLst/>
                  <a:gdLst>
                    <a:gd name="T0" fmla="*/ 11 w 14"/>
                    <a:gd name="T1" fmla="*/ 0 h 13"/>
                    <a:gd name="T2" fmla="*/ 11 w 14"/>
                    <a:gd name="T3" fmla="*/ 0 h 13"/>
                    <a:gd name="T4" fmla="*/ 6 w 14"/>
                    <a:gd name="T5" fmla="*/ 5 h 13"/>
                    <a:gd name="T6" fmla="*/ 0 w 14"/>
                    <a:gd name="T7" fmla="*/ 13 h 13"/>
                    <a:gd name="T8" fmla="*/ 3 w 14"/>
                    <a:gd name="T9" fmla="*/ 13 h 13"/>
                    <a:gd name="T10" fmla="*/ 8 w 14"/>
                    <a:gd name="T11" fmla="*/ 8 h 13"/>
                    <a:gd name="T12" fmla="*/ 14 w 14"/>
                    <a:gd name="T13" fmla="*/ 0 h 13"/>
                    <a:gd name="T14" fmla="*/ 14 w 14"/>
                    <a:gd name="T15" fmla="*/ 0 h 13"/>
                    <a:gd name="T16" fmla="*/ 11 w 14"/>
                    <a:gd name="T17" fmla="*/ 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13"/>
                    <a:gd name="T29" fmla="*/ 14 w 14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13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0" y="13"/>
                      </a:lnTo>
                      <a:lnTo>
                        <a:pt x="3" y="13"/>
                      </a:lnTo>
                      <a:lnTo>
                        <a:pt x="8" y="8"/>
                      </a:lnTo>
                      <a:lnTo>
                        <a:pt x="14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71" name="Freeform 1508"/>
                <p:cNvSpPr>
                  <a:spLocks noChangeAspect="1"/>
                </p:cNvSpPr>
                <p:nvPr/>
              </p:nvSpPr>
              <p:spPr bwMode="auto">
                <a:xfrm>
                  <a:off x="5488" y="1791"/>
                  <a:ext cx="5" cy="8"/>
                </a:xfrm>
                <a:custGeom>
                  <a:avLst/>
                  <a:gdLst>
                    <a:gd name="T0" fmla="*/ 5 w 5"/>
                    <a:gd name="T1" fmla="*/ 8 h 8"/>
                    <a:gd name="T2" fmla="*/ 5 w 5"/>
                    <a:gd name="T3" fmla="*/ 8 h 8"/>
                    <a:gd name="T4" fmla="*/ 5 w 5"/>
                    <a:gd name="T5" fmla="*/ 0 h 8"/>
                    <a:gd name="T6" fmla="*/ 0 w 5"/>
                    <a:gd name="T7" fmla="*/ 3 h 8"/>
                    <a:gd name="T8" fmla="*/ 3 w 5"/>
                    <a:gd name="T9" fmla="*/ 3 h 8"/>
                    <a:gd name="T10" fmla="*/ 3 w 5"/>
                    <a:gd name="T11" fmla="*/ 3 h 8"/>
                    <a:gd name="T12" fmla="*/ 3 w 5"/>
                    <a:gd name="T13" fmla="*/ 5 h 8"/>
                    <a:gd name="T14" fmla="*/ 3 w 5"/>
                    <a:gd name="T15" fmla="*/ 5 h 8"/>
                    <a:gd name="T16" fmla="*/ 5 w 5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8"/>
                    <a:gd name="T29" fmla="*/ 5 w 5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8">
                      <a:moveTo>
                        <a:pt x="5" y="8"/>
                      </a:moveTo>
                      <a:lnTo>
                        <a:pt x="5" y="8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72" name="Freeform 1509"/>
                <p:cNvSpPr>
                  <a:spLocks noChangeAspect="1"/>
                </p:cNvSpPr>
                <p:nvPr/>
              </p:nvSpPr>
              <p:spPr bwMode="auto">
                <a:xfrm>
                  <a:off x="5485" y="1796"/>
                  <a:ext cx="8" cy="19"/>
                </a:xfrm>
                <a:custGeom>
                  <a:avLst/>
                  <a:gdLst>
                    <a:gd name="T0" fmla="*/ 3 w 8"/>
                    <a:gd name="T1" fmla="*/ 19 h 19"/>
                    <a:gd name="T2" fmla="*/ 6 w 8"/>
                    <a:gd name="T3" fmla="*/ 14 h 19"/>
                    <a:gd name="T4" fmla="*/ 6 w 8"/>
                    <a:gd name="T5" fmla="*/ 8 h 19"/>
                    <a:gd name="T6" fmla="*/ 8 w 8"/>
                    <a:gd name="T7" fmla="*/ 3 h 19"/>
                    <a:gd name="T8" fmla="*/ 6 w 8"/>
                    <a:gd name="T9" fmla="*/ 0 h 19"/>
                    <a:gd name="T10" fmla="*/ 0 w 8"/>
                    <a:gd name="T11" fmla="*/ 8 h 19"/>
                    <a:gd name="T12" fmla="*/ 0 w 8"/>
                    <a:gd name="T13" fmla="*/ 16 h 19"/>
                    <a:gd name="T14" fmla="*/ 3 w 8"/>
                    <a:gd name="T15" fmla="*/ 14 h 19"/>
                    <a:gd name="T16" fmla="*/ 3 w 8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9"/>
                    <a:gd name="T29" fmla="*/ 8 w 8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9">
                      <a:moveTo>
                        <a:pt x="3" y="19"/>
                      </a:moveTo>
                      <a:lnTo>
                        <a:pt x="6" y="14"/>
                      </a:lnTo>
                      <a:lnTo>
                        <a:pt x="6" y="8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3" y="14"/>
                      </a:lnTo>
                      <a:lnTo>
                        <a:pt x="3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73" name="Freeform 1510"/>
                <p:cNvSpPr>
                  <a:spLocks noChangeAspect="1"/>
                </p:cNvSpPr>
                <p:nvPr/>
              </p:nvSpPr>
              <p:spPr bwMode="auto">
                <a:xfrm>
                  <a:off x="5480" y="1841"/>
                  <a:ext cx="16" cy="3"/>
                </a:xfrm>
                <a:custGeom>
                  <a:avLst/>
                  <a:gdLst>
                    <a:gd name="T0" fmla="*/ 13 w 16"/>
                    <a:gd name="T1" fmla="*/ 3 h 3"/>
                    <a:gd name="T2" fmla="*/ 5 w 16"/>
                    <a:gd name="T3" fmla="*/ 3 h 3"/>
                    <a:gd name="T4" fmla="*/ 0 w 16"/>
                    <a:gd name="T5" fmla="*/ 3 h 3"/>
                    <a:gd name="T6" fmla="*/ 0 w 16"/>
                    <a:gd name="T7" fmla="*/ 0 h 3"/>
                    <a:gd name="T8" fmla="*/ 0 w 16"/>
                    <a:gd name="T9" fmla="*/ 0 h 3"/>
                    <a:gd name="T10" fmla="*/ 3 w 16"/>
                    <a:gd name="T11" fmla="*/ 0 h 3"/>
                    <a:gd name="T12" fmla="*/ 11 w 16"/>
                    <a:gd name="T13" fmla="*/ 0 h 3"/>
                    <a:gd name="T14" fmla="*/ 16 w 16"/>
                    <a:gd name="T15" fmla="*/ 0 h 3"/>
                    <a:gd name="T16" fmla="*/ 13 w 16"/>
                    <a:gd name="T17" fmla="*/ 3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3"/>
                    <a:gd name="T29" fmla="*/ 16 w 16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3">
                      <a:moveTo>
                        <a:pt x="13" y="3"/>
                      </a:move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74" name="Freeform 1511"/>
                <p:cNvSpPr>
                  <a:spLocks noChangeAspect="1"/>
                </p:cNvSpPr>
                <p:nvPr/>
              </p:nvSpPr>
              <p:spPr bwMode="auto">
                <a:xfrm>
                  <a:off x="5477" y="1841"/>
                  <a:ext cx="16" cy="5"/>
                </a:xfrm>
                <a:custGeom>
                  <a:avLst/>
                  <a:gdLst>
                    <a:gd name="T0" fmla="*/ 0 w 16"/>
                    <a:gd name="T1" fmla="*/ 3 h 5"/>
                    <a:gd name="T2" fmla="*/ 0 w 16"/>
                    <a:gd name="T3" fmla="*/ 3 h 5"/>
                    <a:gd name="T4" fmla="*/ 8 w 16"/>
                    <a:gd name="T5" fmla="*/ 5 h 5"/>
                    <a:gd name="T6" fmla="*/ 16 w 16"/>
                    <a:gd name="T7" fmla="*/ 5 h 5"/>
                    <a:gd name="T8" fmla="*/ 16 w 16"/>
                    <a:gd name="T9" fmla="*/ 0 h 5"/>
                    <a:gd name="T10" fmla="*/ 8 w 16"/>
                    <a:gd name="T11" fmla="*/ 3 h 5"/>
                    <a:gd name="T12" fmla="*/ 3 w 16"/>
                    <a:gd name="T13" fmla="*/ 3 h 5"/>
                    <a:gd name="T14" fmla="*/ 3 w 16"/>
                    <a:gd name="T15" fmla="*/ 3 h 5"/>
                    <a:gd name="T16" fmla="*/ 0 w 16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5"/>
                    <a:gd name="T29" fmla="*/ 16 w 16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5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8" y="3"/>
                      </a:lnTo>
                      <a:lnTo>
                        <a:pt x="3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75" name="Freeform 1512"/>
                <p:cNvSpPr>
                  <a:spLocks noChangeAspect="1"/>
                </p:cNvSpPr>
                <p:nvPr/>
              </p:nvSpPr>
              <p:spPr bwMode="auto">
                <a:xfrm>
                  <a:off x="5477" y="1838"/>
                  <a:ext cx="6" cy="6"/>
                </a:xfrm>
                <a:custGeom>
                  <a:avLst/>
                  <a:gdLst>
                    <a:gd name="T0" fmla="*/ 3 w 6"/>
                    <a:gd name="T1" fmla="*/ 0 h 6"/>
                    <a:gd name="T2" fmla="*/ 3 w 6"/>
                    <a:gd name="T3" fmla="*/ 0 h 6"/>
                    <a:gd name="T4" fmla="*/ 0 w 6"/>
                    <a:gd name="T5" fmla="*/ 3 h 6"/>
                    <a:gd name="T6" fmla="*/ 0 w 6"/>
                    <a:gd name="T7" fmla="*/ 6 h 6"/>
                    <a:gd name="T8" fmla="*/ 3 w 6"/>
                    <a:gd name="T9" fmla="*/ 6 h 6"/>
                    <a:gd name="T10" fmla="*/ 6 w 6"/>
                    <a:gd name="T11" fmla="*/ 6 h 6"/>
                    <a:gd name="T12" fmla="*/ 6 w 6"/>
                    <a:gd name="T13" fmla="*/ 6 h 6"/>
                    <a:gd name="T14" fmla="*/ 3 w 6"/>
                    <a:gd name="T15" fmla="*/ 6 h 6"/>
                    <a:gd name="T16" fmla="*/ 3 w 6"/>
                    <a:gd name="T17" fmla="*/ 0 h 6"/>
                    <a:gd name="T18" fmla="*/ 3 w 6"/>
                    <a:gd name="T19" fmla="*/ 0 h 6"/>
                    <a:gd name="T20" fmla="*/ 3 w 6"/>
                    <a:gd name="T21" fmla="*/ 0 h 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"/>
                    <a:gd name="T34" fmla="*/ 0 h 6"/>
                    <a:gd name="T35" fmla="*/ 6 w 6"/>
                    <a:gd name="T36" fmla="*/ 6 h 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" h="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76" name="Freeform 1513"/>
                <p:cNvSpPr>
                  <a:spLocks noChangeAspect="1"/>
                </p:cNvSpPr>
                <p:nvPr/>
              </p:nvSpPr>
              <p:spPr bwMode="auto">
                <a:xfrm>
                  <a:off x="5480" y="1838"/>
                  <a:ext cx="13" cy="6"/>
                </a:xfrm>
                <a:custGeom>
                  <a:avLst/>
                  <a:gdLst>
                    <a:gd name="T0" fmla="*/ 11 w 13"/>
                    <a:gd name="T1" fmla="*/ 0 h 6"/>
                    <a:gd name="T2" fmla="*/ 11 w 13"/>
                    <a:gd name="T3" fmla="*/ 0 h 6"/>
                    <a:gd name="T4" fmla="*/ 3 w 13"/>
                    <a:gd name="T5" fmla="*/ 3 h 6"/>
                    <a:gd name="T6" fmla="*/ 0 w 13"/>
                    <a:gd name="T7" fmla="*/ 0 h 6"/>
                    <a:gd name="T8" fmla="*/ 0 w 13"/>
                    <a:gd name="T9" fmla="*/ 6 h 6"/>
                    <a:gd name="T10" fmla="*/ 3 w 13"/>
                    <a:gd name="T11" fmla="*/ 6 h 6"/>
                    <a:gd name="T12" fmla="*/ 13 w 13"/>
                    <a:gd name="T13" fmla="*/ 6 h 6"/>
                    <a:gd name="T14" fmla="*/ 13 w 13"/>
                    <a:gd name="T15" fmla="*/ 6 h 6"/>
                    <a:gd name="T16" fmla="*/ 11 w 13"/>
                    <a:gd name="T17" fmla="*/ 0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6"/>
                    <a:gd name="T29" fmla="*/ 13 w 13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6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13" y="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77" name="Freeform 1514"/>
                <p:cNvSpPr>
                  <a:spLocks noChangeAspect="1"/>
                </p:cNvSpPr>
                <p:nvPr/>
              </p:nvSpPr>
              <p:spPr bwMode="auto">
                <a:xfrm>
                  <a:off x="5491" y="1838"/>
                  <a:ext cx="5" cy="8"/>
                </a:xfrm>
                <a:custGeom>
                  <a:avLst/>
                  <a:gdLst>
                    <a:gd name="T0" fmla="*/ 2 w 5"/>
                    <a:gd name="T1" fmla="*/ 8 h 8"/>
                    <a:gd name="T2" fmla="*/ 2 w 5"/>
                    <a:gd name="T3" fmla="*/ 8 h 8"/>
                    <a:gd name="T4" fmla="*/ 5 w 5"/>
                    <a:gd name="T5" fmla="*/ 3 h 8"/>
                    <a:gd name="T6" fmla="*/ 0 w 5"/>
                    <a:gd name="T7" fmla="*/ 0 h 8"/>
                    <a:gd name="T8" fmla="*/ 2 w 5"/>
                    <a:gd name="T9" fmla="*/ 6 h 8"/>
                    <a:gd name="T10" fmla="*/ 2 w 5"/>
                    <a:gd name="T11" fmla="*/ 6 h 8"/>
                    <a:gd name="T12" fmla="*/ 0 w 5"/>
                    <a:gd name="T13" fmla="*/ 3 h 8"/>
                    <a:gd name="T14" fmla="*/ 2 w 5"/>
                    <a:gd name="T15" fmla="*/ 3 h 8"/>
                    <a:gd name="T16" fmla="*/ 2 w 5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8"/>
                    <a:gd name="T29" fmla="*/ 5 w 5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8">
                      <a:moveTo>
                        <a:pt x="2" y="8"/>
                      </a:moveTo>
                      <a:lnTo>
                        <a:pt x="2" y="8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78" name="Freeform 1515"/>
                <p:cNvSpPr>
                  <a:spLocks noChangeAspect="1"/>
                </p:cNvSpPr>
                <p:nvPr/>
              </p:nvSpPr>
              <p:spPr bwMode="auto">
                <a:xfrm>
                  <a:off x="5543" y="1867"/>
                  <a:ext cx="15" cy="16"/>
                </a:xfrm>
                <a:custGeom>
                  <a:avLst/>
                  <a:gdLst>
                    <a:gd name="T0" fmla="*/ 2 w 15"/>
                    <a:gd name="T1" fmla="*/ 3 h 16"/>
                    <a:gd name="T2" fmla="*/ 0 w 15"/>
                    <a:gd name="T3" fmla="*/ 5 h 16"/>
                    <a:gd name="T4" fmla="*/ 0 w 15"/>
                    <a:gd name="T5" fmla="*/ 10 h 16"/>
                    <a:gd name="T6" fmla="*/ 2 w 15"/>
                    <a:gd name="T7" fmla="*/ 13 h 16"/>
                    <a:gd name="T8" fmla="*/ 2 w 15"/>
                    <a:gd name="T9" fmla="*/ 13 h 16"/>
                    <a:gd name="T10" fmla="*/ 5 w 15"/>
                    <a:gd name="T11" fmla="*/ 16 h 16"/>
                    <a:gd name="T12" fmla="*/ 10 w 15"/>
                    <a:gd name="T13" fmla="*/ 13 h 16"/>
                    <a:gd name="T14" fmla="*/ 15 w 15"/>
                    <a:gd name="T15" fmla="*/ 8 h 16"/>
                    <a:gd name="T16" fmla="*/ 13 w 15"/>
                    <a:gd name="T17" fmla="*/ 0 h 16"/>
                    <a:gd name="T18" fmla="*/ 8 w 15"/>
                    <a:gd name="T19" fmla="*/ 0 h 16"/>
                    <a:gd name="T20" fmla="*/ 2 w 15"/>
                    <a:gd name="T21" fmla="*/ 3 h 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"/>
                    <a:gd name="T34" fmla="*/ 0 h 16"/>
                    <a:gd name="T35" fmla="*/ 15 w 15"/>
                    <a:gd name="T36" fmla="*/ 16 h 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" h="16">
                      <a:moveTo>
                        <a:pt x="2" y="3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2" y="13"/>
                      </a:lnTo>
                      <a:lnTo>
                        <a:pt x="5" y="16"/>
                      </a:lnTo>
                      <a:lnTo>
                        <a:pt x="10" y="13"/>
                      </a:lnTo>
                      <a:lnTo>
                        <a:pt x="15" y="8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79" name="Freeform 1516"/>
                <p:cNvSpPr>
                  <a:spLocks noChangeAspect="1"/>
                </p:cNvSpPr>
                <p:nvPr/>
              </p:nvSpPr>
              <p:spPr bwMode="auto">
                <a:xfrm>
                  <a:off x="5543" y="1870"/>
                  <a:ext cx="5" cy="7"/>
                </a:xfrm>
                <a:custGeom>
                  <a:avLst/>
                  <a:gdLst>
                    <a:gd name="T0" fmla="*/ 2 w 5"/>
                    <a:gd name="T1" fmla="*/ 5 h 7"/>
                    <a:gd name="T2" fmla="*/ 2 w 5"/>
                    <a:gd name="T3" fmla="*/ 5 h 7"/>
                    <a:gd name="T4" fmla="*/ 2 w 5"/>
                    <a:gd name="T5" fmla="*/ 5 h 7"/>
                    <a:gd name="T6" fmla="*/ 5 w 5"/>
                    <a:gd name="T7" fmla="*/ 2 h 7"/>
                    <a:gd name="T8" fmla="*/ 2 w 5"/>
                    <a:gd name="T9" fmla="*/ 0 h 7"/>
                    <a:gd name="T10" fmla="*/ 0 w 5"/>
                    <a:gd name="T11" fmla="*/ 2 h 7"/>
                    <a:gd name="T12" fmla="*/ 0 w 5"/>
                    <a:gd name="T13" fmla="*/ 7 h 7"/>
                    <a:gd name="T14" fmla="*/ 0 w 5"/>
                    <a:gd name="T15" fmla="*/ 7 h 7"/>
                    <a:gd name="T16" fmla="*/ 2 w 5"/>
                    <a:gd name="T17" fmla="*/ 5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7"/>
                    <a:gd name="T29" fmla="*/ 5 w 5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7">
                      <a:moveTo>
                        <a:pt x="2" y="5"/>
                      </a:moveTo>
                      <a:lnTo>
                        <a:pt x="2" y="5"/>
                      </a:lnTo>
                      <a:lnTo>
                        <a:pt x="5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7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80" name="Freeform 1517"/>
                <p:cNvSpPr>
                  <a:spLocks noChangeAspect="1"/>
                </p:cNvSpPr>
                <p:nvPr/>
              </p:nvSpPr>
              <p:spPr bwMode="auto">
                <a:xfrm>
                  <a:off x="5543" y="1875"/>
                  <a:ext cx="5" cy="8"/>
                </a:xfrm>
                <a:custGeom>
                  <a:avLst/>
                  <a:gdLst>
                    <a:gd name="T0" fmla="*/ 2 w 5"/>
                    <a:gd name="T1" fmla="*/ 5 h 8"/>
                    <a:gd name="T2" fmla="*/ 5 w 5"/>
                    <a:gd name="T3" fmla="*/ 5 h 8"/>
                    <a:gd name="T4" fmla="*/ 5 w 5"/>
                    <a:gd name="T5" fmla="*/ 5 h 8"/>
                    <a:gd name="T6" fmla="*/ 2 w 5"/>
                    <a:gd name="T7" fmla="*/ 0 h 8"/>
                    <a:gd name="T8" fmla="*/ 0 w 5"/>
                    <a:gd name="T9" fmla="*/ 2 h 8"/>
                    <a:gd name="T10" fmla="*/ 0 w 5"/>
                    <a:gd name="T11" fmla="*/ 8 h 8"/>
                    <a:gd name="T12" fmla="*/ 0 w 5"/>
                    <a:gd name="T13" fmla="*/ 5 h 8"/>
                    <a:gd name="T14" fmla="*/ 2 w 5"/>
                    <a:gd name="T15" fmla="*/ 8 h 8"/>
                    <a:gd name="T16" fmla="*/ 0 w 5"/>
                    <a:gd name="T17" fmla="*/ 5 h 8"/>
                    <a:gd name="T18" fmla="*/ 0 w 5"/>
                    <a:gd name="T19" fmla="*/ 8 h 8"/>
                    <a:gd name="T20" fmla="*/ 2 w 5"/>
                    <a:gd name="T21" fmla="*/ 8 h 8"/>
                    <a:gd name="T22" fmla="*/ 2 w 5"/>
                    <a:gd name="T23" fmla="*/ 5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"/>
                    <a:gd name="T37" fmla="*/ 0 h 8"/>
                    <a:gd name="T38" fmla="*/ 5 w 5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" h="8">
                      <a:moveTo>
                        <a:pt x="2" y="5"/>
                      </a:moveTo>
                      <a:lnTo>
                        <a:pt x="5" y="5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8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81" name="Freeform 1518"/>
                <p:cNvSpPr>
                  <a:spLocks noChangeAspect="1"/>
                </p:cNvSpPr>
                <p:nvPr/>
              </p:nvSpPr>
              <p:spPr bwMode="auto">
                <a:xfrm>
                  <a:off x="5545" y="1880"/>
                  <a:ext cx="11" cy="3"/>
                </a:xfrm>
                <a:custGeom>
                  <a:avLst/>
                  <a:gdLst>
                    <a:gd name="T0" fmla="*/ 8 w 11"/>
                    <a:gd name="T1" fmla="*/ 0 h 3"/>
                    <a:gd name="T2" fmla="*/ 8 w 11"/>
                    <a:gd name="T3" fmla="*/ 0 h 3"/>
                    <a:gd name="T4" fmla="*/ 3 w 11"/>
                    <a:gd name="T5" fmla="*/ 0 h 3"/>
                    <a:gd name="T6" fmla="*/ 0 w 11"/>
                    <a:gd name="T7" fmla="*/ 0 h 3"/>
                    <a:gd name="T8" fmla="*/ 0 w 11"/>
                    <a:gd name="T9" fmla="*/ 3 h 3"/>
                    <a:gd name="T10" fmla="*/ 3 w 11"/>
                    <a:gd name="T11" fmla="*/ 3 h 3"/>
                    <a:gd name="T12" fmla="*/ 11 w 11"/>
                    <a:gd name="T13" fmla="*/ 3 h 3"/>
                    <a:gd name="T14" fmla="*/ 11 w 11"/>
                    <a:gd name="T15" fmla="*/ 3 h 3"/>
                    <a:gd name="T16" fmla="*/ 8 w 11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"/>
                    <a:gd name="T29" fmla="*/ 11 w 11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11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82" name="Freeform 1519"/>
                <p:cNvSpPr>
                  <a:spLocks noChangeAspect="1"/>
                </p:cNvSpPr>
                <p:nvPr/>
              </p:nvSpPr>
              <p:spPr bwMode="auto">
                <a:xfrm>
                  <a:off x="5553" y="1864"/>
                  <a:ext cx="5" cy="19"/>
                </a:xfrm>
                <a:custGeom>
                  <a:avLst/>
                  <a:gdLst>
                    <a:gd name="T0" fmla="*/ 3 w 5"/>
                    <a:gd name="T1" fmla="*/ 3 h 19"/>
                    <a:gd name="T2" fmla="*/ 3 w 5"/>
                    <a:gd name="T3" fmla="*/ 3 h 19"/>
                    <a:gd name="T4" fmla="*/ 3 w 5"/>
                    <a:gd name="T5" fmla="*/ 11 h 19"/>
                    <a:gd name="T6" fmla="*/ 0 w 5"/>
                    <a:gd name="T7" fmla="*/ 16 h 19"/>
                    <a:gd name="T8" fmla="*/ 3 w 5"/>
                    <a:gd name="T9" fmla="*/ 19 h 19"/>
                    <a:gd name="T10" fmla="*/ 5 w 5"/>
                    <a:gd name="T11" fmla="*/ 11 h 19"/>
                    <a:gd name="T12" fmla="*/ 5 w 5"/>
                    <a:gd name="T13" fmla="*/ 0 h 19"/>
                    <a:gd name="T14" fmla="*/ 5 w 5"/>
                    <a:gd name="T15" fmla="*/ 0 h 19"/>
                    <a:gd name="T16" fmla="*/ 3 w 5"/>
                    <a:gd name="T17" fmla="*/ 3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9"/>
                    <a:gd name="T29" fmla="*/ 5 w 5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9">
                      <a:moveTo>
                        <a:pt x="3" y="3"/>
                      </a:moveTo>
                      <a:lnTo>
                        <a:pt x="3" y="3"/>
                      </a:lnTo>
                      <a:lnTo>
                        <a:pt x="3" y="11"/>
                      </a:lnTo>
                      <a:lnTo>
                        <a:pt x="0" y="16"/>
                      </a:lnTo>
                      <a:lnTo>
                        <a:pt x="3" y="19"/>
                      </a:lnTo>
                      <a:lnTo>
                        <a:pt x="5" y="11"/>
                      </a:lnTo>
                      <a:lnTo>
                        <a:pt x="5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83" name="Freeform 1520"/>
                <p:cNvSpPr>
                  <a:spLocks noChangeAspect="1"/>
                </p:cNvSpPr>
                <p:nvPr/>
              </p:nvSpPr>
              <p:spPr bwMode="auto">
                <a:xfrm>
                  <a:off x="5545" y="1864"/>
                  <a:ext cx="13" cy="8"/>
                </a:xfrm>
                <a:custGeom>
                  <a:avLst/>
                  <a:gdLst>
                    <a:gd name="T0" fmla="*/ 3 w 13"/>
                    <a:gd name="T1" fmla="*/ 8 h 8"/>
                    <a:gd name="T2" fmla="*/ 3 w 13"/>
                    <a:gd name="T3" fmla="*/ 8 h 8"/>
                    <a:gd name="T4" fmla="*/ 6 w 13"/>
                    <a:gd name="T5" fmla="*/ 6 h 8"/>
                    <a:gd name="T6" fmla="*/ 11 w 13"/>
                    <a:gd name="T7" fmla="*/ 3 h 8"/>
                    <a:gd name="T8" fmla="*/ 13 w 13"/>
                    <a:gd name="T9" fmla="*/ 0 h 8"/>
                    <a:gd name="T10" fmla="*/ 6 w 13"/>
                    <a:gd name="T11" fmla="*/ 0 h 8"/>
                    <a:gd name="T12" fmla="*/ 0 w 13"/>
                    <a:gd name="T13" fmla="*/ 6 h 8"/>
                    <a:gd name="T14" fmla="*/ 0 w 13"/>
                    <a:gd name="T15" fmla="*/ 6 h 8"/>
                    <a:gd name="T16" fmla="*/ 3 w 13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8"/>
                    <a:gd name="T29" fmla="*/ 13 w 13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8">
                      <a:moveTo>
                        <a:pt x="3" y="8"/>
                      </a:moveTo>
                      <a:lnTo>
                        <a:pt x="3" y="8"/>
                      </a:lnTo>
                      <a:lnTo>
                        <a:pt x="6" y="6"/>
                      </a:lnTo>
                      <a:lnTo>
                        <a:pt x="11" y="3"/>
                      </a:lnTo>
                      <a:lnTo>
                        <a:pt x="13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84" name="Freeform 1521"/>
                <p:cNvSpPr>
                  <a:spLocks noChangeAspect="1"/>
                </p:cNvSpPr>
                <p:nvPr/>
              </p:nvSpPr>
              <p:spPr bwMode="auto">
                <a:xfrm>
                  <a:off x="5483" y="1846"/>
                  <a:ext cx="23" cy="34"/>
                </a:xfrm>
                <a:custGeom>
                  <a:avLst/>
                  <a:gdLst>
                    <a:gd name="T0" fmla="*/ 23 w 23"/>
                    <a:gd name="T1" fmla="*/ 34 h 34"/>
                    <a:gd name="T2" fmla="*/ 15 w 23"/>
                    <a:gd name="T3" fmla="*/ 34 h 34"/>
                    <a:gd name="T4" fmla="*/ 0 w 23"/>
                    <a:gd name="T5" fmla="*/ 34 h 34"/>
                    <a:gd name="T6" fmla="*/ 0 w 23"/>
                    <a:gd name="T7" fmla="*/ 18 h 34"/>
                    <a:gd name="T8" fmla="*/ 5 w 23"/>
                    <a:gd name="T9" fmla="*/ 3 h 34"/>
                    <a:gd name="T10" fmla="*/ 5 w 23"/>
                    <a:gd name="T11" fmla="*/ 3 h 34"/>
                    <a:gd name="T12" fmla="*/ 10 w 23"/>
                    <a:gd name="T13" fmla="*/ 0 h 34"/>
                    <a:gd name="T14" fmla="*/ 18 w 23"/>
                    <a:gd name="T15" fmla="*/ 16 h 34"/>
                    <a:gd name="T16" fmla="*/ 23 w 23"/>
                    <a:gd name="T17" fmla="*/ 34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3"/>
                    <a:gd name="T28" fmla="*/ 0 h 34"/>
                    <a:gd name="T29" fmla="*/ 23 w 23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3" h="34">
                      <a:moveTo>
                        <a:pt x="23" y="34"/>
                      </a:moveTo>
                      <a:lnTo>
                        <a:pt x="15" y="34"/>
                      </a:lnTo>
                      <a:lnTo>
                        <a:pt x="0" y="34"/>
                      </a:lnTo>
                      <a:lnTo>
                        <a:pt x="0" y="18"/>
                      </a:lnTo>
                      <a:lnTo>
                        <a:pt x="5" y="3"/>
                      </a:lnTo>
                      <a:lnTo>
                        <a:pt x="10" y="0"/>
                      </a:lnTo>
                      <a:lnTo>
                        <a:pt x="18" y="16"/>
                      </a:lnTo>
                      <a:lnTo>
                        <a:pt x="23" y="34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85" name="Freeform 1522"/>
                <p:cNvSpPr>
                  <a:spLocks noChangeAspect="1"/>
                </p:cNvSpPr>
                <p:nvPr/>
              </p:nvSpPr>
              <p:spPr bwMode="auto">
                <a:xfrm>
                  <a:off x="5483" y="1877"/>
                  <a:ext cx="26" cy="6"/>
                </a:xfrm>
                <a:custGeom>
                  <a:avLst/>
                  <a:gdLst>
                    <a:gd name="T0" fmla="*/ 0 w 26"/>
                    <a:gd name="T1" fmla="*/ 6 h 6"/>
                    <a:gd name="T2" fmla="*/ 0 w 26"/>
                    <a:gd name="T3" fmla="*/ 6 h 6"/>
                    <a:gd name="T4" fmla="*/ 15 w 26"/>
                    <a:gd name="T5" fmla="*/ 6 h 6"/>
                    <a:gd name="T6" fmla="*/ 26 w 26"/>
                    <a:gd name="T7" fmla="*/ 3 h 6"/>
                    <a:gd name="T8" fmla="*/ 23 w 26"/>
                    <a:gd name="T9" fmla="*/ 0 h 6"/>
                    <a:gd name="T10" fmla="*/ 15 w 26"/>
                    <a:gd name="T11" fmla="*/ 3 h 6"/>
                    <a:gd name="T12" fmla="*/ 2 w 26"/>
                    <a:gd name="T13" fmla="*/ 3 h 6"/>
                    <a:gd name="T14" fmla="*/ 2 w 26"/>
                    <a:gd name="T15" fmla="*/ 3 h 6"/>
                    <a:gd name="T16" fmla="*/ 0 w 26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6"/>
                    <a:gd name="T29" fmla="*/ 26 w 26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5" y="6"/>
                      </a:lnTo>
                      <a:lnTo>
                        <a:pt x="26" y="3"/>
                      </a:lnTo>
                      <a:lnTo>
                        <a:pt x="23" y="0"/>
                      </a:lnTo>
                      <a:lnTo>
                        <a:pt x="15" y="3"/>
                      </a:lnTo>
                      <a:lnTo>
                        <a:pt x="2" y="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86" name="Freeform 1523"/>
                <p:cNvSpPr>
                  <a:spLocks noChangeAspect="1"/>
                </p:cNvSpPr>
                <p:nvPr/>
              </p:nvSpPr>
              <p:spPr bwMode="auto">
                <a:xfrm>
                  <a:off x="5480" y="1846"/>
                  <a:ext cx="8" cy="37"/>
                </a:xfrm>
                <a:custGeom>
                  <a:avLst/>
                  <a:gdLst>
                    <a:gd name="T0" fmla="*/ 5 w 8"/>
                    <a:gd name="T1" fmla="*/ 0 h 37"/>
                    <a:gd name="T2" fmla="*/ 5 w 8"/>
                    <a:gd name="T3" fmla="*/ 3 h 37"/>
                    <a:gd name="T4" fmla="*/ 0 w 8"/>
                    <a:gd name="T5" fmla="*/ 18 h 37"/>
                    <a:gd name="T6" fmla="*/ 3 w 8"/>
                    <a:gd name="T7" fmla="*/ 37 h 37"/>
                    <a:gd name="T8" fmla="*/ 5 w 8"/>
                    <a:gd name="T9" fmla="*/ 34 h 37"/>
                    <a:gd name="T10" fmla="*/ 5 w 8"/>
                    <a:gd name="T11" fmla="*/ 18 h 37"/>
                    <a:gd name="T12" fmla="*/ 8 w 8"/>
                    <a:gd name="T13" fmla="*/ 3 h 37"/>
                    <a:gd name="T14" fmla="*/ 8 w 8"/>
                    <a:gd name="T15" fmla="*/ 5 h 37"/>
                    <a:gd name="T16" fmla="*/ 5 w 8"/>
                    <a:gd name="T17" fmla="*/ 0 h 37"/>
                    <a:gd name="T18" fmla="*/ 5 w 8"/>
                    <a:gd name="T19" fmla="*/ 0 h 37"/>
                    <a:gd name="T20" fmla="*/ 5 w 8"/>
                    <a:gd name="T21" fmla="*/ 3 h 37"/>
                    <a:gd name="T22" fmla="*/ 5 w 8"/>
                    <a:gd name="T23" fmla="*/ 0 h 3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37"/>
                    <a:gd name="T38" fmla="*/ 8 w 8"/>
                    <a:gd name="T39" fmla="*/ 37 h 3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37">
                      <a:moveTo>
                        <a:pt x="5" y="0"/>
                      </a:moveTo>
                      <a:lnTo>
                        <a:pt x="5" y="3"/>
                      </a:lnTo>
                      <a:lnTo>
                        <a:pt x="0" y="18"/>
                      </a:lnTo>
                      <a:lnTo>
                        <a:pt x="3" y="37"/>
                      </a:lnTo>
                      <a:lnTo>
                        <a:pt x="5" y="34"/>
                      </a:lnTo>
                      <a:lnTo>
                        <a:pt x="5" y="18"/>
                      </a:lnTo>
                      <a:lnTo>
                        <a:pt x="8" y="3"/>
                      </a:lnTo>
                      <a:lnTo>
                        <a:pt x="8" y="5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87" name="Freeform 1524"/>
                <p:cNvSpPr>
                  <a:spLocks noChangeAspect="1"/>
                </p:cNvSpPr>
                <p:nvPr/>
              </p:nvSpPr>
              <p:spPr bwMode="auto">
                <a:xfrm>
                  <a:off x="5485" y="1844"/>
                  <a:ext cx="8" cy="7"/>
                </a:xfrm>
                <a:custGeom>
                  <a:avLst/>
                  <a:gdLst>
                    <a:gd name="T0" fmla="*/ 6 w 8"/>
                    <a:gd name="T1" fmla="*/ 0 h 7"/>
                    <a:gd name="T2" fmla="*/ 6 w 8"/>
                    <a:gd name="T3" fmla="*/ 0 h 7"/>
                    <a:gd name="T4" fmla="*/ 3 w 8"/>
                    <a:gd name="T5" fmla="*/ 2 h 7"/>
                    <a:gd name="T6" fmla="*/ 0 w 8"/>
                    <a:gd name="T7" fmla="*/ 2 h 7"/>
                    <a:gd name="T8" fmla="*/ 3 w 8"/>
                    <a:gd name="T9" fmla="*/ 7 h 7"/>
                    <a:gd name="T10" fmla="*/ 6 w 8"/>
                    <a:gd name="T11" fmla="*/ 5 h 7"/>
                    <a:gd name="T12" fmla="*/ 8 w 8"/>
                    <a:gd name="T13" fmla="*/ 5 h 7"/>
                    <a:gd name="T14" fmla="*/ 8 w 8"/>
                    <a:gd name="T15" fmla="*/ 5 h 7"/>
                    <a:gd name="T16" fmla="*/ 6 w 8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7"/>
                    <a:gd name="T29" fmla="*/ 8 w 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7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3" y="7"/>
                      </a:lnTo>
                      <a:lnTo>
                        <a:pt x="6" y="5"/>
                      </a:lnTo>
                      <a:lnTo>
                        <a:pt x="8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88" name="Freeform 1525"/>
                <p:cNvSpPr>
                  <a:spLocks noChangeAspect="1"/>
                </p:cNvSpPr>
                <p:nvPr/>
              </p:nvSpPr>
              <p:spPr bwMode="auto">
                <a:xfrm>
                  <a:off x="5491" y="1844"/>
                  <a:ext cx="18" cy="36"/>
                </a:xfrm>
                <a:custGeom>
                  <a:avLst/>
                  <a:gdLst>
                    <a:gd name="T0" fmla="*/ 18 w 18"/>
                    <a:gd name="T1" fmla="*/ 36 h 36"/>
                    <a:gd name="T2" fmla="*/ 18 w 18"/>
                    <a:gd name="T3" fmla="*/ 33 h 36"/>
                    <a:gd name="T4" fmla="*/ 13 w 18"/>
                    <a:gd name="T5" fmla="*/ 18 h 36"/>
                    <a:gd name="T6" fmla="*/ 0 w 18"/>
                    <a:gd name="T7" fmla="*/ 0 h 36"/>
                    <a:gd name="T8" fmla="*/ 2 w 18"/>
                    <a:gd name="T9" fmla="*/ 5 h 36"/>
                    <a:gd name="T10" fmla="*/ 7 w 18"/>
                    <a:gd name="T11" fmla="*/ 18 h 36"/>
                    <a:gd name="T12" fmla="*/ 15 w 18"/>
                    <a:gd name="T13" fmla="*/ 36 h 36"/>
                    <a:gd name="T14" fmla="*/ 15 w 18"/>
                    <a:gd name="T15" fmla="*/ 33 h 36"/>
                    <a:gd name="T16" fmla="*/ 18 w 18"/>
                    <a:gd name="T17" fmla="*/ 36 h 36"/>
                    <a:gd name="T18" fmla="*/ 18 w 18"/>
                    <a:gd name="T19" fmla="*/ 36 h 36"/>
                    <a:gd name="T20" fmla="*/ 18 w 18"/>
                    <a:gd name="T21" fmla="*/ 33 h 36"/>
                    <a:gd name="T22" fmla="*/ 18 w 18"/>
                    <a:gd name="T23" fmla="*/ 36 h 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8"/>
                    <a:gd name="T37" fmla="*/ 0 h 36"/>
                    <a:gd name="T38" fmla="*/ 18 w 18"/>
                    <a:gd name="T39" fmla="*/ 36 h 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8" h="36">
                      <a:moveTo>
                        <a:pt x="18" y="36"/>
                      </a:moveTo>
                      <a:lnTo>
                        <a:pt x="18" y="33"/>
                      </a:lnTo>
                      <a:lnTo>
                        <a:pt x="13" y="18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7" y="18"/>
                      </a:lnTo>
                      <a:lnTo>
                        <a:pt x="15" y="36"/>
                      </a:lnTo>
                      <a:lnTo>
                        <a:pt x="15" y="33"/>
                      </a:lnTo>
                      <a:lnTo>
                        <a:pt x="18" y="36"/>
                      </a:lnTo>
                      <a:lnTo>
                        <a:pt x="18" y="33"/>
                      </a:lnTo>
                      <a:lnTo>
                        <a:pt x="18" y="3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89" name="Freeform 1526"/>
                <p:cNvSpPr>
                  <a:spLocks noChangeAspect="1"/>
                </p:cNvSpPr>
                <p:nvPr/>
              </p:nvSpPr>
              <p:spPr bwMode="auto">
                <a:xfrm>
                  <a:off x="5506" y="1877"/>
                  <a:ext cx="55" cy="40"/>
                </a:xfrm>
                <a:custGeom>
                  <a:avLst/>
                  <a:gdLst>
                    <a:gd name="T0" fmla="*/ 8 w 55"/>
                    <a:gd name="T1" fmla="*/ 40 h 40"/>
                    <a:gd name="T2" fmla="*/ 5 w 55"/>
                    <a:gd name="T3" fmla="*/ 24 h 40"/>
                    <a:gd name="T4" fmla="*/ 0 w 55"/>
                    <a:gd name="T5" fmla="*/ 6 h 40"/>
                    <a:gd name="T6" fmla="*/ 11 w 55"/>
                    <a:gd name="T7" fmla="*/ 8 h 40"/>
                    <a:gd name="T8" fmla="*/ 16 w 55"/>
                    <a:gd name="T9" fmla="*/ 6 h 40"/>
                    <a:gd name="T10" fmla="*/ 21 w 55"/>
                    <a:gd name="T11" fmla="*/ 3 h 40"/>
                    <a:gd name="T12" fmla="*/ 26 w 55"/>
                    <a:gd name="T13" fmla="*/ 0 h 40"/>
                    <a:gd name="T14" fmla="*/ 29 w 55"/>
                    <a:gd name="T15" fmla="*/ 0 h 40"/>
                    <a:gd name="T16" fmla="*/ 32 w 55"/>
                    <a:gd name="T17" fmla="*/ 0 h 40"/>
                    <a:gd name="T18" fmla="*/ 39 w 55"/>
                    <a:gd name="T19" fmla="*/ 3 h 40"/>
                    <a:gd name="T20" fmla="*/ 47 w 55"/>
                    <a:gd name="T21" fmla="*/ 11 h 40"/>
                    <a:gd name="T22" fmla="*/ 55 w 55"/>
                    <a:gd name="T23" fmla="*/ 27 h 40"/>
                    <a:gd name="T24" fmla="*/ 55 w 55"/>
                    <a:gd name="T25" fmla="*/ 34 h 40"/>
                    <a:gd name="T26" fmla="*/ 47 w 55"/>
                    <a:gd name="T27" fmla="*/ 34 h 40"/>
                    <a:gd name="T28" fmla="*/ 32 w 55"/>
                    <a:gd name="T29" fmla="*/ 32 h 40"/>
                    <a:gd name="T30" fmla="*/ 24 w 55"/>
                    <a:gd name="T31" fmla="*/ 32 h 40"/>
                    <a:gd name="T32" fmla="*/ 16 w 55"/>
                    <a:gd name="T33" fmla="*/ 32 h 40"/>
                    <a:gd name="T34" fmla="*/ 11 w 55"/>
                    <a:gd name="T35" fmla="*/ 34 h 40"/>
                    <a:gd name="T36" fmla="*/ 8 w 55"/>
                    <a:gd name="T37" fmla="*/ 40 h 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"/>
                    <a:gd name="T58" fmla="*/ 0 h 40"/>
                    <a:gd name="T59" fmla="*/ 55 w 55"/>
                    <a:gd name="T60" fmla="*/ 40 h 4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" h="40">
                      <a:moveTo>
                        <a:pt x="8" y="40"/>
                      </a:moveTo>
                      <a:lnTo>
                        <a:pt x="5" y="24"/>
                      </a:lnTo>
                      <a:lnTo>
                        <a:pt x="0" y="6"/>
                      </a:lnTo>
                      <a:lnTo>
                        <a:pt x="11" y="8"/>
                      </a:lnTo>
                      <a:lnTo>
                        <a:pt x="16" y="6"/>
                      </a:lnTo>
                      <a:lnTo>
                        <a:pt x="21" y="3"/>
                      </a:lnTo>
                      <a:lnTo>
                        <a:pt x="26" y="0"/>
                      </a:lnTo>
                      <a:lnTo>
                        <a:pt x="29" y="0"/>
                      </a:lnTo>
                      <a:lnTo>
                        <a:pt x="32" y="0"/>
                      </a:lnTo>
                      <a:lnTo>
                        <a:pt x="39" y="3"/>
                      </a:lnTo>
                      <a:lnTo>
                        <a:pt x="47" y="11"/>
                      </a:lnTo>
                      <a:lnTo>
                        <a:pt x="55" y="27"/>
                      </a:lnTo>
                      <a:lnTo>
                        <a:pt x="55" y="34"/>
                      </a:lnTo>
                      <a:lnTo>
                        <a:pt x="47" y="34"/>
                      </a:lnTo>
                      <a:lnTo>
                        <a:pt x="32" y="32"/>
                      </a:lnTo>
                      <a:lnTo>
                        <a:pt x="24" y="32"/>
                      </a:lnTo>
                      <a:lnTo>
                        <a:pt x="16" y="32"/>
                      </a:lnTo>
                      <a:lnTo>
                        <a:pt x="11" y="34"/>
                      </a:lnTo>
                      <a:lnTo>
                        <a:pt x="8" y="40"/>
                      </a:lnTo>
                      <a:close/>
                    </a:path>
                  </a:pathLst>
                </a:custGeom>
                <a:solidFill>
                  <a:srgbClr val="4176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90" name="Freeform 1527"/>
                <p:cNvSpPr>
                  <a:spLocks noChangeAspect="1"/>
                </p:cNvSpPr>
                <p:nvPr/>
              </p:nvSpPr>
              <p:spPr bwMode="auto">
                <a:xfrm>
                  <a:off x="5506" y="1883"/>
                  <a:ext cx="8" cy="34"/>
                </a:xfrm>
                <a:custGeom>
                  <a:avLst/>
                  <a:gdLst>
                    <a:gd name="T0" fmla="*/ 0 w 8"/>
                    <a:gd name="T1" fmla="*/ 0 h 34"/>
                    <a:gd name="T2" fmla="*/ 0 w 8"/>
                    <a:gd name="T3" fmla="*/ 2 h 34"/>
                    <a:gd name="T4" fmla="*/ 5 w 8"/>
                    <a:gd name="T5" fmla="*/ 18 h 34"/>
                    <a:gd name="T6" fmla="*/ 5 w 8"/>
                    <a:gd name="T7" fmla="*/ 34 h 34"/>
                    <a:gd name="T8" fmla="*/ 8 w 8"/>
                    <a:gd name="T9" fmla="*/ 34 h 34"/>
                    <a:gd name="T10" fmla="*/ 8 w 8"/>
                    <a:gd name="T11" fmla="*/ 18 h 34"/>
                    <a:gd name="T12" fmla="*/ 0 w 8"/>
                    <a:gd name="T13" fmla="*/ 0 h 34"/>
                    <a:gd name="T14" fmla="*/ 0 w 8"/>
                    <a:gd name="T15" fmla="*/ 2 h 34"/>
                    <a:gd name="T16" fmla="*/ 0 w 8"/>
                    <a:gd name="T17" fmla="*/ 0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34"/>
                    <a:gd name="T29" fmla="*/ 8 w 8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3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5" y="18"/>
                      </a:lnTo>
                      <a:lnTo>
                        <a:pt x="5" y="34"/>
                      </a:lnTo>
                      <a:lnTo>
                        <a:pt x="8" y="34"/>
                      </a:lnTo>
                      <a:lnTo>
                        <a:pt x="8" y="18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91" name="Freeform 1528"/>
                <p:cNvSpPr>
                  <a:spLocks noChangeAspect="1"/>
                </p:cNvSpPr>
                <p:nvPr/>
              </p:nvSpPr>
              <p:spPr bwMode="auto">
                <a:xfrm>
                  <a:off x="5506" y="1875"/>
                  <a:ext cx="47" cy="16"/>
                </a:xfrm>
                <a:custGeom>
                  <a:avLst/>
                  <a:gdLst>
                    <a:gd name="T0" fmla="*/ 47 w 47"/>
                    <a:gd name="T1" fmla="*/ 13 h 16"/>
                    <a:gd name="T2" fmla="*/ 47 w 47"/>
                    <a:gd name="T3" fmla="*/ 13 h 16"/>
                    <a:gd name="T4" fmla="*/ 39 w 47"/>
                    <a:gd name="T5" fmla="*/ 5 h 16"/>
                    <a:gd name="T6" fmla="*/ 34 w 47"/>
                    <a:gd name="T7" fmla="*/ 0 h 16"/>
                    <a:gd name="T8" fmla="*/ 29 w 47"/>
                    <a:gd name="T9" fmla="*/ 0 h 16"/>
                    <a:gd name="T10" fmla="*/ 24 w 47"/>
                    <a:gd name="T11" fmla="*/ 2 h 16"/>
                    <a:gd name="T12" fmla="*/ 21 w 47"/>
                    <a:gd name="T13" fmla="*/ 5 h 16"/>
                    <a:gd name="T14" fmla="*/ 16 w 47"/>
                    <a:gd name="T15" fmla="*/ 8 h 16"/>
                    <a:gd name="T16" fmla="*/ 11 w 47"/>
                    <a:gd name="T17" fmla="*/ 8 h 16"/>
                    <a:gd name="T18" fmla="*/ 0 w 47"/>
                    <a:gd name="T19" fmla="*/ 8 h 16"/>
                    <a:gd name="T20" fmla="*/ 0 w 47"/>
                    <a:gd name="T21" fmla="*/ 10 h 16"/>
                    <a:gd name="T22" fmla="*/ 11 w 47"/>
                    <a:gd name="T23" fmla="*/ 13 h 16"/>
                    <a:gd name="T24" fmla="*/ 18 w 47"/>
                    <a:gd name="T25" fmla="*/ 10 h 16"/>
                    <a:gd name="T26" fmla="*/ 24 w 47"/>
                    <a:gd name="T27" fmla="*/ 8 h 16"/>
                    <a:gd name="T28" fmla="*/ 26 w 47"/>
                    <a:gd name="T29" fmla="*/ 5 h 16"/>
                    <a:gd name="T30" fmla="*/ 29 w 47"/>
                    <a:gd name="T31" fmla="*/ 5 h 16"/>
                    <a:gd name="T32" fmla="*/ 32 w 47"/>
                    <a:gd name="T33" fmla="*/ 5 h 16"/>
                    <a:gd name="T34" fmla="*/ 37 w 47"/>
                    <a:gd name="T35" fmla="*/ 8 h 16"/>
                    <a:gd name="T36" fmla="*/ 45 w 47"/>
                    <a:gd name="T37" fmla="*/ 16 h 16"/>
                    <a:gd name="T38" fmla="*/ 45 w 47"/>
                    <a:gd name="T39" fmla="*/ 16 h 16"/>
                    <a:gd name="T40" fmla="*/ 47 w 47"/>
                    <a:gd name="T41" fmla="*/ 13 h 1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7"/>
                    <a:gd name="T64" fmla="*/ 0 h 16"/>
                    <a:gd name="T65" fmla="*/ 47 w 47"/>
                    <a:gd name="T66" fmla="*/ 16 h 1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7" h="16">
                      <a:moveTo>
                        <a:pt x="47" y="13"/>
                      </a:moveTo>
                      <a:lnTo>
                        <a:pt x="47" y="13"/>
                      </a:lnTo>
                      <a:lnTo>
                        <a:pt x="39" y="5"/>
                      </a:ln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4" y="2"/>
                      </a:lnTo>
                      <a:lnTo>
                        <a:pt x="21" y="5"/>
                      </a:lnTo>
                      <a:lnTo>
                        <a:pt x="16" y="8"/>
                      </a:lnTo>
                      <a:lnTo>
                        <a:pt x="11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11" y="13"/>
                      </a:lnTo>
                      <a:lnTo>
                        <a:pt x="18" y="10"/>
                      </a:lnTo>
                      <a:lnTo>
                        <a:pt x="24" y="8"/>
                      </a:lnTo>
                      <a:lnTo>
                        <a:pt x="26" y="5"/>
                      </a:lnTo>
                      <a:lnTo>
                        <a:pt x="29" y="5"/>
                      </a:lnTo>
                      <a:lnTo>
                        <a:pt x="32" y="5"/>
                      </a:lnTo>
                      <a:lnTo>
                        <a:pt x="37" y="8"/>
                      </a:lnTo>
                      <a:lnTo>
                        <a:pt x="45" y="16"/>
                      </a:lnTo>
                      <a:lnTo>
                        <a:pt x="47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92" name="Freeform 1529"/>
                <p:cNvSpPr>
                  <a:spLocks noChangeAspect="1"/>
                </p:cNvSpPr>
                <p:nvPr/>
              </p:nvSpPr>
              <p:spPr bwMode="auto">
                <a:xfrm>
                  <a:off x="5551" y="1888"/>
                  <a:ext cx="13" cy="26"/>
                </a:xfrm>
                <a:custGeom>
                  <a:avLst/>
                  <a:gdLst>
                    <a:gd name="T0" fmla="*/ 10 w 13"/>
                    <a:gd name="T1" fmla="*/ 26 h 26"/>
                    <a:gd name="T2" fmla="*/ 13 w 13"/>
                    <a:gd name="T3" fmla="*/ 23 h 26"/>
                    <a:gd name="T4" fmla="*/ 10 w 13"/>
                    <a:gd name="T5" fmla="*/ 16 h 26"/>
                    <a:gd name="T6" fmla="*/ 2 w 13"/>
                    <a:gd name="T7" fmla="*/ 0 h 26"/>
                    <a:gd name="T8" fmla="*/ 0 w 13"/>
                    <a:gd name="T9" fmla="*/ 3 h 26"/>
                    <a:gd name="T10" fmla="*/ 7 w 13"/>
                    <a:gd name="T11" fmla="*/ 16 h 26"/>
                    <a:gd name="T12" fmla="*/ 7 w 13"/>
                    <a:gd name="T13" fmla="*/ 23 h 26"/>
                    <a:gd name="T14" fmla="*/ 10 w 13"/>
                    <a:gd name="T15" fmla="*/ 21 h 26"/>
                    <a:gd name="T16" fmla="*/ 10 w 13"/>
                    <a:gd name="T17" fmla="*/ 26 h 26"/>
                    <a:gd name="T18" fmla="*/ 10 w 13"/>
                    <a:gd name="T19" fmla="*/ 26 h 26"/>
                    <a:gd name="T20" fmla="*/ 13 w 13"/>
                    <a:gd name="T21" fmla="*/ 23 h 26"/>
                    <a:gd name="T22" fmla="*/ 10 w 13"/>
                    <a:gd name="T23" fmla="*/ 26 h 2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26"/>
                    <a:gd name="T38" fmla="*/ 13 w 13"/>
                    <a:gd name="T39" fmla="*/ 26 h 2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26">
                      <a:moveTo>
                        <a:pt x="10" y="26"/>
                      </a:moveTo>
                      <a:lnTo>
                        <a:pt x="13" y="23"/>
                      </a:lnTo>
                      <a:lnTo>
                        <a:pt x="10" y="16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7" y="16"/>
                      </a:lnTo>
                      <a:lnTo>
                        <a:pt x="7" y="23"/>
                      </a:lnTo>
                      <a:lnTo>
                        <a:pt x="10" y="21"/>
                      </a:lnTo>
                      <a:lnTo>
                        <a:pt x="10" y="26"/>
                      </a:lnTo>
                      <a:lnTo>
                        <a:pt x="13" y="23"/>
                      </a:lnTo>
                      <a:lnTo>
                        <a:pt x="10" y="2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93" name="Freeform 1530"/>
                <p:cNvSpPr>
                  <a:spLocks noChangeAspect="1"/>
                </p:cNvSpPr>
                <p:nvPr/>
              </p:nvSpPr>
              <p:spPr bwMode="auto">
                <a:xfrm>
                  <a:off x="5511" y="1906"/>
                  <a:ext cx="50" cy="11"/>
                </a:xfrm>
                <a:custGeom>
                  <a:avLst/>
                  <a:gdLst>
                    <a:gd name="T0" fmla="*/ 0 w 50"/>
                    <a:gd name="T1" fmla="*/ 11 h 11"/>
                    <a:gd name="T2" fmla="*/ 3 w 50"/>
                    <a:gd name="T3" fmla="*/ 11 h 11"/>
                    <a:gd name="T4" fmla="*/ 6 w 50"/>
                    <a:gd name="T5" fmla="*/ 8 h 11"/>
                    <a:gd name="T6" fmla="*/ 11 w 50"/>
                    <a:gd name="T7" fmla="*/ 5 h 11"/>
                    <a:gd name="T8" fmla="*/ 19 w 50"/>
                    <a:gd name="T9" fmla="*/ 5 h 11"/>
                    <a:gd name="T10" fmla="*/ 27 w 50"/>
                    <a:gd name="T11" fmla="*/ 5 h 11"/>
                    <a:gd name="T12" fmla="*/ 42 w 50"/>
                    <a:gd name="T13" fmla="*/ 5 h 11"/>
                    <a:gd name="T14" fmla="*/ 50 w 50"/>
                    <a:gd name="T15" fmla="*/ 8 h 11"/>
                    <a:gd name="T16" fmla="*/ 50 w 50"/>
                    <a:gd name="T17" fmla="*/ 3 h 11"/>
                    <a:gd name="T18" fmla="*/ 42 w 50"/>
                    <a:gd name="T19" fmla="*/ 3 h 11"/>
                    <a:gd name="T20" fmla="*/ 27 w 50"/>
                    <a:gd name="T21" fmla="*/ 0 h 11"/>
                    <a:gd name="T22" fmla="*/ 16 w 50"/>
                    <a:gd name="T23" fmla="*/ 0 h 11"/>
                    <a:gd name="T24" fmla="*/ 8 w 50"/>
                    <a:gd name="T25" fmla="*/ 3 h 11"/>
                    <a:gd name="T26" fmla="*/ 3 w 50"/>
                    <a:gd name="T27" fmla="*/ 5 h 11"/>
                    <a:gd name="T28" fmla="*/ 0 w 50"/>
                    <a:gd name="T29" fmla="*/ 11 h 11"/>
                    <a:gd name="T30" fmla="*/ 3 w 50"/>
                    <a:gd name="T31" fmla="*/ 11 h 11"/>
                    <a:gd name="T32" fmla="*/ 0 w 50"/>
                    <a:gd name="T33" fmla="*/ 11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0"/>
                    <a:gd name="T52" fmla="*/ 0 h 11"/>
                    <a:gd name="T53" fmla="*/ 50 w 50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0" h="11">
                      <a:moveTo>
                        <a:pt x="0" y="11"/>
                      </a:move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11" y="5"/>
                      </a:lnTo>
                      <a:lnTo>
                        <a:pt x="19" y="5"/>
                      </a:lnTo>
                      <a:lnTo>
                        <a:pt x="27" y="5"/>
                      </a:lnTo>
                      <a:lnTo>
                        <a:pt x="42" y="5"/>
                      </a:lnTo>
                      <a:lnTo>
                        <a:pt x="50" y="8"/>
                      </a:lnTo>
                      <a:lnTo>
                        <a:pt x="50" y="3"/>
                      </a:lnTo>
                      <a:lnTo>
                        <a:pt x="42" y="3"/>
                      </a:lnTo>
                      <a:lnTo>
                        <a:pt x="27" y="0"/>
                      </a:lnTo>
                      <a:lnTo>
                        <a:pt x="16" y="0"/>
                      </a:lnTo>
                      <a:lnTo>
                        <a:pt x="8" y="3"/>
                      </a:lnTo>
                      <a:lnTo>
                        <a:pt x="3" y="5"/>
                      </a:lnTo>
                      <a:lnTo>
                        <a:pt x="0" y="11"/>
                      </a:lnTo>
                      <a:lnTo>
                        <a:pt x="3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94" name="Freeform 1531"/>
                <p:cNvSpPr>
                  <a:spLocks noChangeAspect="1"/>
                </p:cNvSpPr>
                <p:nvPr/>
              </p:nvSpPr>
              <p:spPr bwMode="auto">
                <a:xfrm>
                  <a:off x="5472" y="1919"/>
                  <a:ext cx="5" cy="19"/>
                </a:xfrm>
                <a:custGeom>
                  <a:avLst/>
                  <a:gdLst>
                    <a:gd name="T0" fmla="*/ 0 w 5"/>
                    <a:gd name="T1" fmla="*/ 19 h 19"/>
                    <a:gd name="T2" fmla="*/ 3 w 5"/>
                    <a:gd name="T3" fmla="*/ 13 h 19"/>
                    <a:gd name="T4" fmla="*/ 5 w 5"/>
                    <a:gd name="T5" fmla="*/ 0 h 19"/>
                    <a:gd name="T6" fmla="*/ 3 w 5"/>
                    <a:gd name="T7" fmla="*/ 5 h 19"/>
                    <a:gd name="T8" fmla="*/ 0 w 5"/>
                    <a:gd name="T9" fmla="*/ 19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9"/>
                    <a:gd name="T17" fmla="*/ 5 w 5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9">
                      <a:moveTo>
                        <a:pt x="0" y="19"/>
                      </a:moveTo>
                      <a:lnTo>
                        <a:pt x="3" y="13"/>
                      </a:lnTo>
                      <a:lnTo>
                        <a:pt x="5" y="0"/>
                      </a:lnTo>
                      <a:lnTo>
                        <a:pt x="3" y="5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95" name="Freeform 1532"/>
                <p:cNvSpPr>
                  <a:spLocks noChangeAspect="1"/>
                </p:cNvSpPr>
                <p:nvPr/>
              </p:nvSpPr>
              <p:spPr bwMode="auto">
                <a:xfrm>
                  <a:off x="5470" y="1919"/>
                  <a:ext cx="10" cy="19"/>
                </a:xfrm>
                <a:custGeom>
                  <a:avLst/>
                  <a:gdLst>
                    <a:gd name="T0" fmla="*/ 5 w 10"/>
                    <a:gd name="T1" fmla="*/ 0 h 19"/>
                    <a:gd name="T2" fmla="*/ 5 w 10"/>
                    <a:gd name="T3" fmla="*/ 0 h 19"/>
                    <a:gd name="T4" fmla="*/ 2 w 10"/>
                    <a:gd name="T5" fmla="*/ 11 h 19"/>
                    <a:gd name="T6" fmla="*/ 0 w 10"/>
                    <a:gd name="T7" fmla="*/ 19 h 19"/>
                    <a:gd name="T8" fmla="*/ 2 w 10"/>
                    <a:gd name="T9" fmla="*/ 19 h 19"/>
                    <a:gd name="T10" fmla="*/ 7 w 10"/>
                    <a:gd name="T11" fmla="*/ 13 h 19"/>
                    <a:gd name="T12" fmla="*/ 10 w 10"/>
                    <a:gd name="T13" fmla="*/ 0 h 19"/>
                    <a:gd name="T14" fmla="*/ 10 w 10"/>
                    <a:gd name="T15" fmla="*/ 0 h 19"/>
                    <a:gd name="T16" fmla="*/ 5 w 10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19"/>
                    <a:gd name="T29" fmla="*/ 10 w 10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19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2" y="11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7" y="13"/>
                      </a:lnTo>
                      <a:lnTo>
                        <a:pt x="1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96" name="Freeform 1533"/>
                <p:cNvSpPr>
                  <a:spLocks noChangeAspect="1"/>
                </p:cNvSpPr>
                <p:nvPr/>
              </p:nvSpPr>
              <p:spPr bwMode="auto">
                <a:xfrm>
                  <a:off x="5470" y="1919"/>
                  <a:ext cx="10" cy="21"/>
                </a:xfrm>
                <a:custGeom>
                  <a:avLst/>
                  <a:gdLst>
                    <a:gd name="T0" fmla="*/ 0 w 10"/>
                    <a:gd name="T1" fmla="*/ 19 h 21"/>
                    <a:gd name="T2" fmla="*/ 2 w 10"/>
                    <a:gd name="T3" fmla="*/ 21 h 21"/>
                    <a:gd name="T4" fmla="*/ 7 w 10"/>
                    <a:gd name="T5" fmla="*/ 5 h 21"/>
                    <a:gd name="T6" fmla="*/ 5 w 10"/>
                    <a:gd name="T7" fmla="*/ 0 h 21"/>
                    <a:gd name="T8" fmla="*/ 10 w 10"/>
                    <a:gd name="T9" fmla="*/ 0 h 21"/>
                    <a:gd name="T10" fmla="*/ 2 w 10"/>
                    <a:gd name="T11" fmla="*/ 5 h 21"/>
                    <a:gd name="T12" fmla="*/ 0 w 10"/>
                    <a:gd name="T13" fmla="*/ 16 h 21"/>
                    <a:gd name="T14" fmla="*/ 2 w 10"/>
                    <a:gd name="T15" fmla="*/ 19 h 21"/>
                    <a:gd name="T16" fmla="*/ 0 w 10"/>
                    <a:gd name="T17" fmla="*/ 19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21"/>
                    <a:gd name="T29" fmla="*/ 10 w 10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21">
                      <a:moveTo>
                        <a:pt x="0" y="19"/>
                      </a:moveTo>
                      <a:lnTo>
                        <a:pt x="2" y="21"/>
                      </a:lnTo>
                      <a:lnTo>
                        <a:pt x="7" y="5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6"/>
                      </a:lnTo>
                      <a:lnTo>
                        <a:pt x="2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97" name="Freeform 1534"/>
                <p:cNvSpPr>
                  <a:spLocks noChangeAspect="1"/>
                </p:cNvSpPr>
                <p:nvPr/>
              </p:nvSpPr>
              <p:spPr bwMode="auto">
                <a:xfrm>
                  <a:off x="5527" y="1906"/>
                  <a:ext cx="34" cy="11"/>
                </a:xfrm>
                <a:custGeom>
                  <a:avLst/>
                  <a:gdLst>
                    <a:gd name="T0" fmla="*/ 0 w 34"/>
                    <a:gd name="T1" fmla="*/ 3 h 11"/>
                    <a:gd name="T2" fmla="*/ 8 w 34"/>
                    <a:gd name="T3" fmla="*/ 0 h 11"/>
                    <a:gd name="T4" fmla="*/ 18 w 34"/>
                    <a:gd name="T5" fmla="*/ 0 h 11"/>
                    <a:gd name="T6" fmla="*/ 24 w 34"/>
                    <a:gd name="T7" fmla="*/ 5 h 11"/>
                    <a:gd name="T8" fmla="*/ 29 w 34"/>
                    <a:gd name="T9" fmla="*/ 11 h 11"/>
                    <a:gd name="T10" fmla="*/ 31 w 34"/>
                    <a:gd name="T11" fmla="*/ 8 h 11"/>
                    <a:gd name="T12" fmla="*/ 34 w 34"/>
                    <a:gd name="T13" fmla="*/ 5 h 11"/>
                    <a:gd name="T14" fmla="*/ 31 w 34"/>
                    <a:gd name="T15" fmla="*/ 5 h 11"/>
                    <a:gd name="T16" fmla="*/ 26 w 34"/>
                    <a:gd name="T17" fmla="*/ 3 h 11"/>
                    <a:gd name="T18" fmla="*/ 21 w 34"/>
                    <a:gd name="T19" fmla="*/ 0 h 11"/>
                    <a:gd name="T20" fmla="*/ 16 w 34"/>
                    <a:gd name="T21" fmla="*/ 0 h 11"/>
                    <a:gd name="T22" fmla="*/ 8 w 34"/>
                    <a:gd name="T23" fmla="*/ 0 h 11"/>
                    <a:gd name="T24" fmla="*/ 3 w 34"/>
                    <a:gd name="T25" fmla="*/ 3 h 11"/>
                    <a:gd name="T26" fmla="*/ 0 w 34"/>
                    <a:gd name="T27" fmla="*/ 3 h 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4"/>
                    <a:gd name="T43" fmla="*/ 0 h 11"/>
                    <a:gd name="T44" fmla="*/ 34 w 34"/>
                    <a:gd name="T45" fmla="*/ 11 h 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4" h="11">
                      <a:moveTo>
                        <a:pt x="0" y="3"/>
                      </a:moveTo>
                      <a:lnTo>
                        <a:pt x="8" y="0"/>
                      </a:lnTo>
                      <a:lnTo>
                        <a:pt x="18" y="0"/>
                      </a:lnTo>
                      <a:lnTo>
                        <a:pt x="24" y="5"/>
                      </a:lnTo>
                      <a:lnTo>
                        <a:pt x="29" y="11"/>
                      </a:lnTo>
                      <a:lnTo>
                        <a:pt x="31" y="8"/>
                      </a:lnTo>
                      <a:lnTo>
                        <a:pt x="34" y="5"/>
                      </a:lnTo>
                      <a:lnTo>
                        <a:pt x="31" y="5"/>
                      </a:lnTo>
                      <a:lnTo>
                        <a:pt x="26" y="3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98" name="Freeform 1535"/>
                <p:cNvSpPr>
                  <a:spLocks noChangeAspect="1"/>
                </p:cNvSpPr>
                <p:nvPr/>
              </p:nvSpPr>
              <p:spPr bwMode="auto">
                <a:xfrm>
                  <a:off x="5527" y="1904"/>
                  <a:ext cx="18" cy="7"/>
                </a:xfrm>
                <a:custGeom>
                  <a:avLst/>
                  <a:gdLst>
                    <a:gd name="T0" fmla="*/ 18 w 18"/>
                    <a:gd name="T1" fmla="*/ 0 h 7"/>
                    <a:gd name="T2" fmla="*/ 18 w 18"/>
                    <a:gd name="T3" fmla="*/ 0 h 7"/>
                    <a:gd name="T4" fmla="*/ 8 w 18"/>
                    <a:gd name="T5" fmla="*/ 2 h 7"/>
                    <a:gd name="T6" fmla="*/ 0 w 18"/>
                    <a:gd name="T7" fmla="*/ 5 h 7"/>
                    <a:gd name="T8" fmla="*/ 3 w 18"/>
                    <a:gd name="T9" fmla="*/ 7 h 7"/>
                    <a:gd name="T10" fmla="*/ 8 w 18"/>
                    <a:gd name="T11" fmla="*/ 5 h 7"/>
                    <a:gd name="T12" fmla="*/ 18 w 18"/>
                    <a:gd name="T13" fmla="*/ 5 h 7"/>
                    <a:gd name="T14" fmla="*/ 18 w 18"/>
                    <a:gd name="T15" fmla="*/ 5 h 7"/>
                    <a:gd name="T16" fmla="*/ 18 w 18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7"/>
                    <a:gd name="T29" fmla="*/ 18 w 1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7">
                      <a:moveTo>
                        <a:pt x="18" y="0"/>
                      </a:moveTo>
                      <a:lnTo>
                        <a:pt x="18" y="0"/>
                      </a:lnTo>
                      <a:lnTo>
                        <a:pt x="8" y="2"/>
                      </a:lnTo>
                      <a:lnTo>
                        <a:pt x="0" y="5"/>
                      </a:lnTo>
                      <a:lnTo>
                        <a:pt x="3" y="7"/>
                      </a:lnTo>
                      <a:lnTo>
                        <a:pt x="8" y="5"/>
                      </a:lnTo>
                      <a:lnTo>
                        <a:pt x="18" y="5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99" name="Freeform 1536"/>
                <p:cNvSpPr>
                  <a:spLocks noChangeAspect="1"/>
                </p:cNvSpPr>
                <p:nvPr/>
              </p:nvSpPr>
              <p:spPr bwMode="auto">
                <a:xfrm>
                  <a:off x="5545" y="1904"/>
                  <a:ext cx="11" cy="13"/>
                </a:xfrm>
                <a:custGeom>
                  <a:avLst/>
                  <a:gdLst>
                    <a:gd name="T0" fmla="*/ 11 w 11"/>
                    <a:gd name="T1" fmla="*/ 10 h 13"/>
                    <a:gd name="T2" fmla="*/ 11 w 11"/>
                    <a:gd name="T3" fmla="*/ 10 h 13"/>
                    <a:gd name="T4" fmla="*/ 8 w 11"/>
                    <a:gd name="T5" fmla="*/ 5 h 13"/>
                    <a:gd name="T6" fmla="*/ 0 w 11"/>
                    <a:gd name="T7" fmla="*/ 0 h 13"/>
                    <a:gd name="T8" fmla="*/ 0 w 11"/>
                    <a:gd name="T9" fmla="*/ 5 h 13"/>
                    <a:gd name="T10" fmla="*/ 6 w 11"/>
                    <a:gd name="T11" fmla="*/ 7 h 13"/>
                    <a:gd name="T12" fmla="*/ 8 w 11"/>
                    <a:gd name="T13" fmla="*/ 13 h 13"/>
                    <a:gd name="T14" fmla="*/ 8 w 11"/>
                    <a:gd name="T15" fmla="*/ 13 h 13"/>
                    <a:gd name="T16" fmla="*/ 11 w 11"/>
                    <a:gd name="T17" fmla="*/ 1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3"/>
                    <a:gd name="T29" fmla="*/ 11 w 11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3">
                      <a:moveTo>
                        <a:pt x="11" y="10"/>
                      </a:moveTo>
                      <a:lnTo>
                        <a:pt x="11" y="10"/>
                      </a:lnTo>
                      <a:lnTo>
                        <a:pt x="8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6" y="7"/>
                      </a:lnTo>
                      <a:lnTo>
                        <a:pt x="8" y="13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00" name="Freeform 1537"/>
                <p:cNvSpPr>
                  <a:spLocks noChangeAspect="1"/>
                </p:cNvSpPr>
                <p:nvPr/>
              </p:nvSpPr>
              <p:spPr bwMode="auto">
                <a:xfrm>
                  <a:off x="5553" y="1909"/>
                  <a:ext cx="8" cy="8"/>
                </a:xfrm>
                <a:custGeom>
                  <a:avLst/>
                  <a:gdLst>
                    <a:gd name="T0" fmla="*/ 8 w 8"/>
                    <a:gd name="T1" fmla="*/ 0 h 8"/>
                    <a:gd name="T2" fmla="*/ 8 w 8"/>
                    <a:gd name="T3" fmla="*/ 0 h 8"/>
                    <a:gd name="T4" fmla="*/ 3 w 8"/>
                    <a:gd name="T5" fmla="*/ 5 h 8"/>
                    <a:gd name="T6" fmla="*/ 3 w 8"/>
                    <a:gd name="T7" fmla="*/ 5 h 8"/>
                    <a:gd name="T8" fmla="*/ 0 w 8"/>
                    <a:gd name="T9" fmla="*/ 8 h 8"/>
                    <a:gd name="T10" fmla="*/ 5 w 8"/>
                    <a:gd name="T11" fmla="*/ 8 h 8"/>
                    <a:gd name="T12" fmla="*/ 8 w 8"/>
                    <a:gd name="T13" fmla="*/ 5 h 8"/>
                    <a:gd name="T14" fmla="*/ 8 w 8"/>
                    <a:gd name="T15" fmla="*/ 5 h 8"/>
                    <a:gd name="T16" fmla="*/ 8 w 8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8"/>
                    <a:gd name="T29" fmla="*/ 8 w 8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8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5"/>
                      </a:lnTo>
                      <a:lnTo>
                        <a:pt x="0" y="8"/>
                      </a:lnTo>
                      <a:lnTo>
                        <a:pt x="5" y="8"/>
                      </a:lnTo>
                      <a:lnTo>
                        <a:pt x="8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01" name="Freeform 1538"/>
                <p:cNvSpPr>
                  <a:spLocks noChangeAspect="1"/>
                </p:cNvSpPr>
                <p:nvPr/>
              </p:nvSpPr>
              <p:spPr bwMode="auto">
                <a:xfrm>
                  <a:off x="5551" y="1909"/>
                  <a:ext cx="10" cy="5"/>
                </a:xfrm>
                <a:custGeom>
                  <a:avLst/>
                  <a:gdLst>
                    <a:gd name="T0" fmla="*/ 0 w 10"/>
                    <a:gd name="T1" fmla="*/ 2 h 5"/>
                    <a:gd name="T2" fmla="*/ 0 w 10"/>
                    <a:gd name="T3" fmla="*/ 2 h 5"/>
                    <a:gd name="T4" fmla="*/ 7 w 10"/>
                    <a:gd name="T5" fmla="*/ 5 h 5"/>
                    <a:gd name="T6" fmla="*/ 10 w 10"/>
                    <a:gd name="T7" fmla="*/ 0 h 5"/>
                    <a:gd name="T8" fmla="*/ 10 w 10"/>
                    <a:gd name="T9" fmla="*/ 5 h 5"/>
                    <a:gd name="T10" fmla="*/ 10 w 10"/>
                    <a:gd name="T11" fmla="*/ 0 h 5"/>
                    <a:gd name="T12" fmla="*/ 2 w 10"/>
                    <a:gd name="T13" fmla="*/ 0 h 5"/>
                    <a:gd name="T14" fmla="*/ 2 w 10"/>
                    <a:gd name="T15" fmla="*/ 0 h 5"/>
                    <a:gd name="T16" fmla="*/ 0 w 10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02" name="Freeform 1539"/>
                <p:cNvSpPr>
                  <a:spLocks noChangeAspect="1"/>
                </p:cNvSpPr>
                <p:nvPr/>
              </p:nvSpPr>
              <p:spPr bwMode="auto">
                <a:xfrm>
                  <a:off x="5543" y="1904"/>
                  <a:ext cx="10" cy="7"/>
                </a:xfrm>
                <a:custGeom>
                  <a:avLst/>
                  <a:gdLst>
                    <a:gd name="T0" fmla="*/ 0 w 10"/>
                    <a:gd name="T1" fmla="*/ 2 h 7"/>
                    <a:gd name="T2" fmla="*/ 0 w 10"/>
                    <a:gd name="T3" fmla="*/ 2 h 7"/>
                    <a:gd name="T4" fmla="*/ 5 w 10"/>
                    <a:gd name="T5" fmla="*/ 2 h 7"/>
                    <a:gd name="T6" fmla="*/ 8 w 10"/>
                    <a:gd name="T7" fmla="*/ 7 h 7"/>
                    <a:gd name="T8" fmla="*/ 10 w 10"/>
                    <a:gd name="T9" fmla="*/ 5 h 7"/>
                    <a:gd name="T10" fmla="*/ 5 w 10"/>
                    <a:gd name="T11" fmla="*/ 0 h 7"/>
                    <a:gd name="T12" fmla="*/ 0 w 10"/>
                    <a:gd name="T13" fmla="*/ 0 h 7"/>
                    <a:gd name="T14" fmla="*/ 0 w 10"/>
                    <a:gd name="T15" fmla="*/ 0 h 7"/>
                    <a:gd name="T16" fmla="*/ 0 w 10"/>
                    <a:gd name="T17" fmla="*/ 2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7"/>
                    <a:gd name="T29" fmla="*/ 10 w 10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7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5" y="2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03" name="Freeform 1540"/>
                <p:cNvSpPr>
                  <a:spLocks noChangeAspect="1"/>
                </p:cNvSpPr>
                <p:nvPr/>
              </p:nvSpPr>
              <p:spPr bwMode="auto">
                <a:xfrm>
                  <a:off x="5530" y="1904"/>
                  <a:ext cx="13" cy="7"/>
                </a:xfrm>
                <a:custGeom>
                  <a:avLst/>
                  <a:gdLst>
                    <a:gd name="T0" fmla="*/ 0 w 13"/>
                    <a:gd name="T1" fmla="*/ 7 h 7"/>
                    <a:gd name="T2" fmla="*/ 0 w 13"/>
                    <a:gd name="T3" fmla="*/ 7 h 7"/>
                    <a:gd name="T4" fmla="*/ 5 w 13"/>
                    <a:gd name="T5" fmla="*/ 5 h 7"/>
                    <a:gd name="T6" fmla="*/ 13 w 13"/>
                    <a:gd name="T7" fmla="*/ 2 h 7"/>
                    <a:gd name="T8" fmla="*/ 13 w 13"/>
                    <a:gd name="T9" fmla="*/ 0 h 7"/>
                    <a:gd name="T10" fmla="*/ 5 w 13"/>
                    <a:gd name="T11" fmla="*/ 2 h 7"/>
                    <a:gd name="T12" fmla="*/ 0 w 13"/>
                    <a:gd name="T13" fmla="*/ 2 h 7"/>
                    <a:gd name="T14" fmla="*/ 0 w 13"/>
                    <a:gd name="T15" fmla="*/ 2 h 7"/>
                    <a:gd name="T16" fmla="*/ 0 w 13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7"/>
                    <a:gd name="T29" fmla="*/ 13 w 13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5" y="5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04" name="Freeform 1541"/>
                <p:cNvSpPr>
                  <a:spLocks noChangeAspect="1"/>
                </p:cNvSpPr>
                <p:nvPr/>
              </p:nvSpPr>
              <p:spPr bwMode="auto">
                <a:xfrm>
                  <a:off x="5527" y="1906"/>
                  <a:ext cx="3" cy="5"/>
                </a:xfrm>
                <a:custGeom>
                  <a:avLst/>
                  <a:gdLst>
                    <a:gd name="T0" fmla="*/ 0 w 3"/>
                    <a:gd name="T1" fmla="*/ 3 h 5"/>
                    <a:gd name="T2" fmla="*/ 0 w 3"/>
                    <a:gd name="T3" fmla="*/ 5 h 5"/>
                    <a:gd name="T4" fmla="*/ 3 w 3"/>
                    <a:gd name="T5" fmla="*/ 5 h 5"/>
                    <a:gd name="T6" fmla="*/ 3 w 3"/>
                    <a:gd name="T7" fmla="*/ 0 h 5"/>
                    <a:gd name="T8" fmla="*/ 0 w 3"/>
                    <a:gd name="T9" fmla="*/ 3 h 5"/>
                    <a:gd name="T10" fmla="*/ 0 w 3"/>
                    <a:gd name="T11" fmla="*/ 3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5"/>
                    <a:gd name="T20" fmla="*/ 3 w 3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5">
                      <a:moveTo>
                        <a:pt x="0" y="3"/>
                      </a:move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05" name="Freeform 1542"/>
                <p:cNvSpPr>
                  <a:spLocks noChangeAspect="1"/>
                </p:cNvSpPr>
                <p:nvPr/>
              </p:nvSpPr>
              <p:spPr bwMode="auto">
                <a:xfrm>
                  <a:off x="5561" y="1917"/>
                  <a:ext cx="24" cy="13"/>
                </a:xfrm>
                <a:custGeom>
                  <a:avLst/>
                  <a:gdLst>
                    <a:gd name="T0" fmla="*/ 0 w 24"/>
                    <a:gd name="T1" fmla="*/ 0 h 13"/>
                    <a:gd name="T2" fmla="*/ 0 w 24"/>
                    <a:gd name="T3" fmla="*/ 2 h 13"/>
                    <a:gd name="T4" fmla="*/ 5 w 24"/>
                    <a:gd name="T5" fmla="*/ 5 h 13"/>
                    <a:gd name="T6" fmla="*/ 16 w 24"/>
                    <a:gd name="T7" fmla="*/ 10 h 13"/>
                    <a:gd name="T8" fmla="*/ 24 w 24"/>
                    <a:gd name="T9" fmla="*/ 13 h 13"/>
                    <a:gd name="T10" fmla="*/ 13 w 24"/>
                    <a:gd name="T11" fmla="*/ 7 h 13"/>
                    <a:gd name="T12" fmla="*/ 0 w 24"/>
                    <a:gd name="T13" fmla="*/ 0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"/>
                    <a:gd name="T22" fmla="*/ 0 h 13"/>
                    <a:gd name="T23" fmla="*/ 24 w 24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" h="1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16" y="10"/>
                      </a:lnTo>
                      <a:lnTo>
                        <a:pt x="24" y="13"/>
                      </a:lnTo>
                      <a:lnTo>
                        <a:pt x="13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06" name="Freeform 1543"/>
                <p:cNvSpPr>
                  <a:spLocks noChangeAspect="1"/>
                </p:cNvSpPr>
                <p:nvPr/>
              </p:nvSpPr>
              <p:spPr bwMode="auto">
                <a:xfrm>
                  <a:off x="5558" y="1917"/>
                  <a:ext cx="8" cy="7"/>
                </a:xfrm>
                <a:custGeom>
                  <a:avLst/>
                  <a:gdLst>
                    <a:gd name="T0" fmla="*/ 8 w 8"/>
                    <a:gd name="T1" fmla="*/ 5 h 7"/>
                    <a:gd name="T2" fmla="*/ 8 w 8"/>
                    <a:gd name="T3" fmla="*/ 5 h 7"/>
                    <a:gd name="T4" fmla="*/ 6 w 8"/>
                    <a:gd name="T5" fmla="*/ 2 h 7"/>
                    <a:gd name="T6" fmla="*/ 6 w 8"/>
                    <a:gd name="T7" fmla="*/ 0 h 7"/>
                    <a:gd name="T8" fmla="*/ 0 w 8"/>
                    <a:gd name="T9" fmla="*/ 0 h 7"/>
                    <a:gd name="T10" fmla="*/ 3 w 8"/>
                    <a:gd name="T11" fmla="*/ 5 h 7"/>
                    <a:gd name="T12" fmla="*/ 6 w 8"/>
                    <a:gd name="T13" fmla="*/ 7 h 7"/>
                    <a:gd name="T14" fmla="*/ 6 w 8"/>
                    <a:gd name="T15" fmla="*/ 7 h 7"/>
                    <a:gd name="T16" fmla="*/ 8 w 8"/>
                    <a:gd name="T17" fmla="*/ 5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7"/>
                    <a:gd name="T29" fmla="*/ 8 w 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7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6" y="7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07" name="Freeform 1544"/>
                <p:cNvSpPr>
                  <a:spLocks noChangeAspect="1"/>
                </p:cNvSpPr>
                <p:nvPr/>
              </p:nvSpPr>
              <p:spPr bwMode="auto">
                <a:xfrm>
                  <a:off x="5564" y="1922"/>
                  <a:ext cx="21" cy="10"/>
                </a:xfrm>
                <a:custGeom>
                  <a:avLst/>
                  <a:gdLst>
                    <a:gd name="T0" fmla="*/ 21 w 21"/>
                    <a:gd name="T1" fmla="*/ 5 h 10"/>
                    <a:gd name="T2" fmla="*/ 21 w 21"/>
                    <a:gd name="T3" fmla="*/ 5 h 10"/>
                    <a:gd name="T4" fmla="*/ 13 w 21"/>
                    <a:gd name="T5" fmla="*/ 2 h 10"/>
                    <a:gd name="T6" fmla="*/ 2 w 21"/>
                    <a:gd name="T7" fmla="*/ 0 h 10"/>
                    <a:gd name="T8" fmla="*/ 0 w 21"/>
                    <a:gd name="T9" fmla="*/ 2 h 10"/>
                    <a:gd name="T10" fmla="*/ 10 w 21"/>
                    <a:gd name="T11" fmla="*/ 8 h 10"/>
                    <a:gd name="T12" fmla="*/ 21 w 21"/>
                    <a:gd name="T13" fmla="*/ 10 h 10"/>
                    <a:gd name="T14" fmla="*/ 21 w 21"/>
                    <a:gd name="T15" fmla="*/ 10 h 10"/>
                    <a:gd name="T16" fmla="*/ 21 w 21"/>
                    <a:gd name="T17" fmla="*/ 5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"/>
                    <a:gd name="T28" fmla="*/ 0 h 10"/>
                    <a:gd name="T29" fmla="*/ 21 w 21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" h="10">
                      <a:moveTo>
                        <a:pt x="21" y="5"/>
                      </a:moveTo>
                      <a:lnTo>
                        <a:pt x="21" y="5"/>
                      </a:lnTo>
                      <a:lnTo>
                        <a:pt x="13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10" y="8"/>
                      </a:lnTo>
                      <a:lnTo>
                        <a:pt x="21" y="10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08" name="Freeform 1545"/>
                <p:cNvSpPr>
                  <a:spLocks noChangeAspect="1"/>
                </p:cNvSpPr>
                <p:nvPr/>
              </p:nvSpPr>
              <p:spPr bwMode="auto">
                <a:xfrm>
                  <a:off x="5558" y="1917"/>
                  <a:ext cx="27" cy="15"/>
                </a:xfrm>
                <a:custGeom>
                  <a:avLst/>
                  <a:gdLst>
                    <a:gd name="T0" fmla="*/ 6 w 27"/>
                    <a:gd name="T1" fmla="*/ 0 h 15"/>
                    <a:gd name="T2" fmla="*/ 0 w 27"/>
                    <a:gd name="T3" fmla="*/ 0 h 15"/>
                    <a:gd name="T4" fmla="*/ 16 w 27"/>
                    <a:gd name="T5" fmla="*/ 10 h 15"/>
                    <a:gd name="T6" fmla="*/ 27 w 27"/>
                    <a:gd name="T7" fmla="*/ 10 h 15"/>
                    <a:gd name="T8" fmla="*/ 27 w 27"/>
                    <a:gd name="T9" fmla="*/ 15 h 15"/>
                    <a:gd name="T10" fmla="*/ 19 w 27"/>
                    <a:gd name="T11" fmla="*/ 7 h 15"/>
                    <a:gd name="T12" fmla="*/ 6 w 27"/>
                    <a:gd name="T13" fmla="*/ 0 h 15"/>
                    <a:gd name="T14" fmla="*/ 0 w 27"/>
                    <a:gd name="T15" fmla="*/ 0 h 15"/>
                    <a:gd name="T16" fmla="*/ 6 w 27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"/>
                    <a:gd name="T28" fmla="*/ 0 h 15"/>
                    <a:gd name="T29" fmla="*/ 27 w 27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" h="15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16" y="10"/>
                      </a:lnTo>
                      <a:lnTo>
                        <a:pt x="27" y="10"/>
                      </a:lnTo>
                      <a:lnTo>
                        <a:pt x="27" y="15"/>
                      </a:lnTo>
                      <a:lnTo>
                        <a:pt x="19" y="7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09" name="Freeform 1546"/>
                <p:cNvSpPr>
                  <a:spLocks noChangeAspect="1"/>
                </p:cNvSpPr>
                <p:nvPr/>
              </p:nvSpPr>
              <p:spPr bwMode="auto">
                <a:xfrm>
                  <a:off x="5548" y="1888"/>
                  <a:ext cx="8" cy="16"/>
                </a:xfrm>
                <a:custGeom>
                  <a:avLst/>
                  <a:gdLst>
                    <a:gd name="T0" fmla="*/ 8 w 8"/>
                    <a:gd name="T1" fmla="*/ 16 h 16"/>
                    <a:gd name="T2" fmla="*/ 8 w 8"/>
                    <a:gd name="T3" fmla="*/ 10 h 16"/>
                    <a:gd name="T4" fmla="*/ 5 w 8"/>
                    <a:gd name="T5" fmla="*/ 5 h 16"/>
                    <a:gd name="T6" fmla="*/ 0 w 8"/>
                    <a:gd name="T7" fmla="*/ 0 h 16"/>
                    <a:gd name="T8" fmla="*/ 0 w 8"/>
                    <a:gd name="T9" fmla="*/ 0 h 16"/>
                    <a:gd name="T10" fmla="*/ 3 w 8"/>
                    <a:gd name="T11" fmla="*/ 5 h 16"/>
                    <a:gd name="T12" fmla="*/ 8 w 8"/>
                    <a:gd name="T13" fmla="*/ 16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16"/>
                    <a:gd name="T23" fmla="*/ 8 w 8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16">
                      <a:moveTo>
                        <a:pt x="8" y="16"/>
                      </a:moveTo>
                      <a:lnTo>
                        <a:pt x="8" y="10"/>
                      </a:lnTo>
                      <a:lnTo>
                        <a:pt x="5" y="5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10" name="Freeform 1547"/>
                <p:cNvSpPr>
                  <a:spLocks noChangeAspect="1"/>
                </p:cNvSpPr>
                <p:nvPr/>
              </p:nvSpPr>
              <p:spPr bwMode="auto">
                <a:xfrm>
                  <a:off x="5553" y="1891"/>
                  <a:ext cx="5" cy="13"/>
                </a:xfrm>
                <a:custGeom>
                  <a:avLst/>
                  <a:gdLst>
                    <a:gd name="T0" fmla="*/ 0 w 5"/>
                    <a:gd name="T1" fmla="*/ 2 h 13"/>
                    <a:gd name="T2" fmla="*/ 0 w 5"/>
                    <a:gd name="T3" fmla="*/ 2 h 13"/>
                    <a:gd name="T4" fmla="*/ 3 w 5"/>
                    <a:gd name="T5" fmla="*/ 7 h 13"/>
                    <a:gd name="T6" fmla="*/ 3 w 5"/>
                    <a:gd name="T7" fmla="*/ 13 h 13"/>
                    <a:gd name="T8" fmla="*/ 5 w 5"/>
                    <a:gd name="T9" fmla="*/ 13 h 13"/>
                    <a:gd name="T10" fmla="*/ 5 w 5"/>
                    <a:gd name="T11" fmla="*/ 7 h 13"/>
                    <a:gd name="T12" fmla="*/ 3 w 5"/>
                    <a:gd name="T13" fmla="*/ 0 h 13"/>
                    <a:gd name="T14" fmla="*/ 3 w 5"/>
                    <a:gd name="T15" fmla="*/ 0 h 13"/>
                    <a:gd name="T16" fmla="*/ 0 w 5"/>
                    <a:gd name="T17" fmla="*/ 2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3"/>
                    <a:gd name="T29" fmla="*/ 5 w 5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3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3" y="7"/>
                      </a:lnTo>
                      <a:lnTo>
                        <a:pt x="3" y="13"/>
                      </a:lnTo>
                      <a:lnTo>
                        <a:pt x="5" y="13"/>
                      </a:lnTo>
                      <a:lnTo>
                        <a:pt x="5" y="7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11" name="Freeform 1548"/>
                <p:cNvSpPr>
                  <a:spLocks noChangeAspect="1"/>
                </p:cNvSpPr>
                <p:nvPr/>
              </p:nvSpPr>
              <p:spPr bwMode="auto">
                <a:xfrm>
                  <a:off x="5545" y="1885"/>
                  <a:ext cx="11" cy="8"/>
                </a:xfrm>
                <a:custGeom>
                  <a:avLst/>
                  <a:gdLst>
                    <a:gd name="T0" fmla="*/ 3 w 11"/>
                    <a:gd name="T1" fmla="*/ 0 h 8"/>
                    <a:gd name="T2" fmla="*/ 0 w 11"/>
                    <a:gd name="T3" fmla="*/ 6 h 8"/>
                    <a:gd name="T4" fmla="*/ 3 w 11"/>
                    <a:gd name="T5" fmla="*/ 6 h 8"/>
                    <a:gd name="T6" fmla="*/ 8 w 11"/>
                    <a:gd name="T7" fmla="*/ 8 h 8"/>
                    <a:gd name="T8" fmla="*/ 11 w 11"/>
                    <a:gd name="T9" fmla="*/ 6 h 8"/>
                    <a:gd name="T10" fmla="*/ 6 w 11"/>
                    <a:gd name="T11" fmla="*/ 3 h 8"/>
                    <a:gd name="T12" fmla="*/ 3 w 11"/>
                    <a:gd name="T13" fmla="*/ 0 h 8"/>
                    <a:gd name="T14" fmla="*/ 0 w 11"/>
                    <a:gd name="T15" fmla="*/ 3 h 8"/>
                    <a:gd name="T16" fmla="*/ 3 w 11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8"/>
                    <a:gd name="T29" fmla="*/ 11 w 11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8">
                      <a:moveTo>
                        <a:pt x="3" y="0"/>
                      </a:move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8" y="8"/>
                      </a:lnTo>
                      <a:lnTo>
                        <a:pt x="11" y="6"/>
                      </a:ln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12" name="Freeform 1549"/>
                <p:cNvSpPr>
                  <a:spLocks noChangeAspect="1"/>
                </p:cNvSpPr>
                <p:nvPr/>
              </p:nvSpPr>
              <p:spPr bwMode="auto">
                <a:xfrm>
                  <a:off x="5545" y="1885"/>
                  <a:ext cx="13" cy="19"/>
                </a:xfrm>
                <a:custGeom>
                  <a:avLst/>
                  <a:gdLst>
                    <a:gd name="T0" fmla="*/ 11 w 13"/>
                    <a:gd name="T1" fmla="*/ 19 h 19"/>
                    <a:gd name="T2" fmla="*/ 13 w 13"/>
                    <a:gd name="T3" fmla="*/ 19 h 19"/>
                    <a:gd name="T4" fmla="*/ 8 w 13"/>
                    <a:gd name="T5" fmla="*/ 6 h 19"/>
                    <a:gd name="T6" fmla="*/ 3 w 13"/>
                    <a:gd name="T7" fmla="*/ 0 h 19"/>
                    <a:gd name="T8" fmla="*/ 0 w 13"/>
                    <a:gd name="T9" fmla="*/ 3 h 19"/>
                    <a:gd name="T10" fmla="*/ 6 w 13"/>
                    <a:gd name="T11" fmla="*/ 8 h 19"/>
                    <a:gd name="T12" fmla="*/ 11 w 13"/>
                    <a:gd name="T13" fmla="*/ 19 h 19"/>
                    <a:gd name="T14" fmla="*/ 13 w 13"/>
                    <a:gd name="T15" fmla="*/ 19 h 19"/>
                    <a:gd name="T16" fmla="*/ 11 w 13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9"/>
                    <a:gd name="T29" fmla="*/ 13 w 13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9">
                      <a:moveTo>
                        <a:pt x="11" y="19"/>
                      </a:moveTo>
                      <a:lnTo>
                        <a:pt x="13" y="19"/>
                      </a:lnTo>
                      <a:lnTo>
                        <a:pt x="8" y="6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6" y="8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1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13" name="Freeform 1550"/>
                <p:cNvSpPr>
                  <a:spLocks noChangeAspect="1"/>
                </p:cNvSpPr>
                <p:nvPr/>
              </p:nvSpPr>
              <p:spPr bwMode="auto">
                <a:xfrm>
                  <a:off x="5556" y="1864"/>
                  <a:ext cx="10" cy="21"/>
                </a:xfrm>
                <a:custGeom>
                  <a:avLst/>
                  <a:gdLst>
                    <a:gd name="T0" fmla="*/ 0 w 10"/>
                    <a:gd name="T1" fmla="*/ 21 h 21"/>
                    <a:gd name="T2" fmla="*/ 0 w 10"/>
                    <a:gd name="T3" fmla="*/ 21 h 21"/>
                    <a:gd name="T4" fmla="*/ 5 w 10"/>
                    <a:gd name="T5" fmla="*/ 19 h 21"/>
                    <a:gd name="T6" fmla="*/ 8 w 10"/>
                    <a:gd name="T7" fmla="*/ 19 h 21"/>
                    <a:gd name="T8" fmla="*/ 10 w 10"/>
                    <a:gd name="T9" fmla="*/ 13 h 21"/>
                    <a:gd name="T10" fmla="*/ 10 w 10"/>
                    <a:gd name="T11" fmla="*/ 11 h 21"/>
                    <a:gd name="T12" fmla="*/ 10 w 10"/>
                    <a:gd name="T13" fmla="*/ 6 h 21"/>
                    <a:gd name="T14" fmla="*/ 5 w 10"/>
                    <a:gd name="T15" fmla="*/ 3 h 21"/>
                    <a:gd name="T16" fmla="*/ 2 w 10"/>
                    <a:gd name="T17" fmla="*/ 0 h 21"/>
                    <a:gd name="T18" fmla="*/ 2 w 10"/>
                    <a:gd name="T19" fmla="*/ 3 h 21"/>
                    <a:gd name="T20" fmla="*/ 2 w 10"/>
                    <a:gd name="T21" fmla="*/ 16 h 21"/>
                    <a:gd name="T22" fmla="*/ 0 w 10"/>
                    <a:gd name="T23" fmla="*/ 21 h 21"/>
                    <a:gd name="T24" fmla="*/ 0 w 10"/>
                    <a:gd name="T25" fmla="*/ 21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21"/>
                    <a:gd name="T41" fmla="*/ 10 w 10"/>
                    <a:gd name="T42" fmla="*/ 21 h 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21">
                      <a:moveTo>
                        <a:pt x="0" y="21"/>
                      </a:moveTo>
                      <a:lnTo>
                        <a:pt x="0" y="21"/>
                      </a:lnTo>
                      <a:lnTo>
                        <a:pt x="5" y="19"/>
                      </a:lnTo>
                      <a:lnTo>
                        <a:pt x="8" y="19"/>
                      </a:lnTo>
                      <a:lnTo>
                        <a:pt x="10" y="13"/>
                      </a:lnTo>
                      <a:lnTo>
                        <a:pt x="10" y="11"/>
                      </a:lnTo>
                      <a:lnTo>
                        <a:pt x="10" y="6"/>
                      </a:lnTo>
                      <a:lnTo>
                        <a:pt x="5" y="3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2" y="16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14" name="Freeform 1551"/>
                <p:cNvSpPr>
                  <a:spLocks noChangeAspect="1"/>
                </p:cNvSpPr>
                <p:nvPr/>
              </p:nvSpPr>
              <p:spPr bwMode="auto">
                <a:xfrm>
                  <a:off x="5553" y="1880"/>
                  <a:ext cx="8" cy="5"/>
                </a:xfrm>
                <a:custGeom>
                  <a:avLst/>
                  <a:gdLst>
                    <a:gd name="T0" fmla="*/ 8 w 8"/>
                    <a:gd name="T1" fmla="*/ 0 h 5"/>
                    <a:gd name="T2" fmla="*/ 8 w 8"/>
                    <a:gd name="T3" fmla="*/ 0 h 5"/>
                    <a:gd name="T4" fmla="*/ 3 w 8"/>
                    <a:gd name="T5" fmla="*/ 3 h 5"/>
                    <a:gd name="T6" fmla="*/ 0 w 8"/>
                    <a:gd name="T7" fmla="*/ 5 h 5"/>
                    <a:gd name="T8" fmla="*/ 5 w 8"/>
                    <a:gd name="T9" fmla="*/ 5 h 5"/>
                    <a:gd name="T10" fmla="*/ 5 w 8"/>
                    <a:gd name="T11" fmla="*/ 5 h 5"/>
                    <a:gd name="T12" fmla="*/ 8 w 8"/>
                    <a:gd name="T13" fmla="*/ 5 h 5"/>
                    <a:gd name="T14" fmla="*/ 8 w 8"/>
                    <a:gd name="T15" fmla="*/ 5 h 5"/>
                    <a:gd name="T16" fmla="*/ 8 w 8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8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15" name="Freeform 1552"/>
                <p:cNvSpPr>
                  <a:spLocks noChangeAspect="1"/>
                </p:cNvSpPr>
                <p:nvPr/>
              </p:nvSpPr>
              <p:spPr bwMode="auto">
                <a:xfrm>
                  <a:off x="5561" y="1870"/>
                  <a:ext cx="8" cy="15"/>
                </a:xfrm>
                <a:custGeom>
                  <a:avLst/>
                  <a:gdLst>
                    <a:gd name="T0" fmla="*/ 3 w 8"/>
                    <a:gd name="T1" fmla="*/ 2 h 15"/>
                    <a:gd name="T2" fmla="*/ 3 w 8"/>
                    <a:gd name="T3" fmla="*/ 2 h 15"/>
                    <a:gd name="T4" fmla="*/ 3 w 8"/>
                    <a:gd name="T5" fmla="*/ 5 h 15"/>
                    <a:gd name="T6" fmla="*/ 3 w 8"/>
                    <a:gd name="T7" fmla="*/ 7 h 15"/>
                    <a:gd name="T8" fmla="*/ 0 w 8"/>
                    <a:gd name="T9" fmla="*/ 10 h 15"/>
                    <a:gd name="T10" fmla="*/ 0 w 8"/>
                    <a:gd name="T11" fmla="*/ 10 h 15"/>
                    <a:gd name="T12" fmla="*/ 0 w 8"/>
                    <a:gd name="T13" fmla="*/ 15 h 15"/>
                    <a:gd name="T14" fmla="*/ 5 w 8"/>
                    <a:gd name="T15" fmla="*/ 13 h 15"/>
                    <a:gd name="T16" fmla="*/ 5 w 8"/>
                    <a:gd name="T17" fmla="*/ 7 h 15"/>
                    <a:gd name="T18" fmla="*/ 8 w 8"/>
                    <a:gd name="T19" fmla="*/ 5 h 15"/>
                    <a:gd name="T20" fmla="*/ 5 w 8"/>
                    <a:gd name="T21" fmla="*/ 0 h 15"/>
                    <a:gd name="T22" fmla="*/ 5 w 8"/>
                    <a:gd name="T23" fmla="*/ 0 h 15"/>
                    <a:gd name="T24" fmla="*/ 3 w 8"/>
                    <a:gd name="T25" fmla="*/ 2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"/>
                    <a:gd name="T40" fmla="*/ 0 h 15"/>
                    <a:gd name="T41" fmla="*/ 8 w 8"/>
                    <a:gd name="T42" fmla="*/ 15 h 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" h="15">
                      <a:moveTo>
                        <a:pt x="3" y="2"/>
                      </a:moveTo>
                      <a:lnTo>
                        <a:pt x="3" y="2"/>
                      </a:lnTo>
                      <a:lnTo>
                        <a:pt x="3" y="5"/>
                      </a:lnTo>
                      <a:lnTo>
                        <a:pt x="3" y="7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5" y="13"/>
                      </a:lnTo>
                      <a:lnTo>
                        <a:pt x="5" y="7"/>
                      </a:lnTo>
                      <a:lnTo>
                        <a:pt x="8" y="5"/>
                      </a:lnTo>
                      <a:lnTo>
                        <a:pt x="5" y="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16" name="Freeform 1553"/>
                <p:cNvSpPr>
                  <a:spLocks noChangeAspect="1"/>
                </p:cNvSpPr>
                <p:nvPr/>
              </p:nvSpPr>
              <p:spPr bwMode="auto">
                <a:xfrm>
                  <a:off x="5556" y="1862"/>
                  <a:ext cx="10" cy="10"/>
                </a:xfrm>
                <a:custGeom>
                  <a:avLst/>
                  <a:gdLst>
                    <a:gd name="T0" fmla="*/ 0 w 10"/>
                    <a:gd name="T1" fmla="*/ 2 h 10"/>
                    <a:gd name="T2" fmla="*/ 0 w 10"/>
                    <a:gd name="T3" fmla="*/ 2 h 10"/>
                    <a:gd name="T4" fmla="*/ 5 w 10"/>
                    <a:gd name="T5" fmla="*/ 5 h 10"/>
                    <a:gd name="T6" fmla="*/ 8 w 10"/>
                    <a:gd name="T7" fmla="*/ 10 h 10"/>
                    <a:gd name="T8" fmla="*/ 10 w 10"/>
                    <a:gd name="T9" fmla="*/ 8 h 10"/>
                    <a:gd name="T10" fmla="*/ 8 w 10"/>
                    <a:gd name="T11" fmla="*/ 2 h 10"/>
                    <a:gd name="T12" fmla="*/ 2 w 10"/>
                    <a:gd name="T13" fmla="*/ 0 h 10"/>
                    <a:gd name="T14" fmla="*/ 2 w 10"/>
                    <a:gd name="T15" fmla="*/ 0 h 10"/>
                    <a:gd name="T16" fmla="*/ 0 w 10"/>
                    <a:gd name="T17" fmla="*/ 2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10"/>
                    <a:gd name="T29" fmla="*/ 10 w 10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1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8" y="10"/>
                      </a:lnTo>
                      <a:lnTo>
                        <a:pt x="10" y="8"/>
                      </a:lnTo>
                      <a:lnTo>
                        <a:pt x="8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17" name="Freeform 1554"/>
                <p:cNvSpPr>
                  <a:spLocks noChangeAspect="1"/>
                </p:cNvSpPr>
                <p:nvPr/>
              </p:nvSpPr>
              <p:spPr bwMode="auto">
                <a:xfrm>
                  <a:off x="5556" y="1862"/>
                  <a:ext cx="5" cy="18"/>
                </a:xfrm>
                <a:custGeom>
                  <a:avLst/>
                  <a:gdLst>
                    <a:gd name="T0" fmla="*/ 5 w 5"/>
                    <a:gd name="T1" fmla="*/ 18 h 18"/>
                    <a:gd name="T2" fmla="*/ 5 w 5"/>
                    <a:gd name="T3" fmla="*/ 18 h 18"/>
                    <a:gd name="T4" fmla="*/ 5 w 5"/>
                    <a:gd name="T5" fmla="*/ 5 h 18"/>
                    <a:gd name="T6" fmla="*/ 0 w 5"/>
                    <a:gd name="T7" fmla="*/ 2 h 18"/>
                    <a:gd name="T8" fmla="*/ 2 w 5"/>
                    <a:gd name="T9" fmla="*/ 0 h 18"/>
                    <a:gd name="T10" fmla="*/ 2 w 5"/>
                    <a:gd name="T11" fmla="*/ 5 h 18"/>
                    <a:gd name="T12" fmla="*/ 2 w 5"/>
                    <a:gd name="T13" fmla="*/ 15 h 18"/>
                    <a:gd name="T14" fmla="*/ 2 w 5"/>
                    <a:gd name="T15" fmla="*/ 15 h 18"/>
                    <a:gd name="T16" fmla="*/ 5 w 5"/>
                    <a:gd name="T17" fmla="*/ 18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8"/>
                    <a:gd name="T29" fmla="*/ 5 w 5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8">
                      <a:moveTo>
                        <a:pt x="5" y="18"/>
                      </a:moveTo>
                      <a:lnTo>
                        <a:pt x="5" y="18"/>
                      </a:lnTo>
                      <a:lnTo>
                        <a:pt x="5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5"/>
                      </a:lnTo>
                      <a:lnTo>
                        <a:pt x="2" y="15"/>
                      </a:lnTo>
                      <a:lnTo>
                        <a:pt x="5" y="1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18" name="Freeform 1555"/>
                <p:cNvSpPr>
                  <a:spLocks noChangeAspect="1"/>
                </p:cNvSpPr>
                <p:nvPr/>
              </p:nvSpPr>
              <p:spPr bwMode="auto">
                <a:xfrm>
                  <a:off x="5553" y="1877"/>
                  <a:ext cx="8" cy="11"/>
                </a:xfrm>
                <a:custGeom>
                  <a:avLst/>
                  <a:gdLst>
                    <a:gd name="T0" fmla="*/ 0 w 8"/>
                    <a:gd name="T1" fmla="*/ 8 h 11"/>
                    <a:gd name="T2" fmla="*/ 3 w 8"/>
                    <a:gd name="T3" fmla="*/ 8 h 11"/>
                    <a:gd name="T4" fmla="*/ 5 w 8"/>
                    <a:gd name="T5" fmla="*/ 11 h 11"/>
                    <a:gd name="T6" fmla="*/ 8 w 8"/>
                    <a:gd name="T7" fmla="*/ 3 h 11"/>
                    <a:gd name="T8" fmla="*/ 5 w 8"/>
                    <a:gd name="T9" fmla="*/ 0 h 11"/>
                    <a:gd name="T10" fmla="*/ 0 w 8"/>
                    <a:gd name="T11" fmla="*/ 8 h 11"/>
                    <a:gd name="T12" fmla="*/ 5 w 8"/>
                    <a:gd name="T13" fmla="*/ 11 h 11"/>
                    <a:gd name="T14" fmla="*/ 5 w 8"/>
                    <a:gd name="T15" fmla="*/ 8 h 11"/>
                    <a:gd name="T16" fmla="*/ 5 w 8"/>
                    <a:gd name="T17" fmla="*/ 11 h 11"/>
                    <a:gd name="T18" fmla="*/ 5 w 8"/>
                    <a:gd name="T19" fmla="*/ 11 h 11"/>
                    <a:gd name="T20" fmla="*/ 5 w 8"/>
                    <a:gd name="T21" fmla="*/ 8 h 11"/>
                    <a:gd name="T22" fmla="*/ 0 w 8"/>
                    <a:gd name="T23" fmla="*/ 8 h 1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11"/>
                    <a:gd name="T38" fmla="*/ 8 w 8"/>
                    <a:gd name="T39" fmla="*/ 11 h 1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11">
                      <a:moveTo>
                        <a:pt x="0" y="8"/>
                      </a:moveTo>
                      <a:lnTo>
                        <a:pt x="3" y="8"/>
                      </a:lnTo>
                      <a:lnTo>
                        <a:pt x="5" y="11"/>
                      </a:lnTo>
                      <a:lnTo>
                        <a:pt x="8" y="3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5" y="11"/>
                      </a:lnTo>
                      <a:lnTo>
                        <a:pt x="5" y="8"/>
                      </a:lnTo>
                      <a:lnTo>
                        <a:pt x="5" y="11"/>
                      </a:lnTo>
                      <a:lnTo>
                        <a:pt x="5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19" name="Freeform 1556"/>
                <p:cNvSpPr>
                  <a:spLocks noChangeAspect="1"/>
                </p:cNvSpPr>
                <p:nvPr/>
              </p:nvSpPr>
              <p:spPr bwMode="auto">
                <a:xfrm>
                  <a:off x="5459" y="1943"/>
                  <a:ext cx="16" cy="13"/>
                </a:xfrm>
                <a:custGeom>
                  <a:avLst/>
                  <a:gdLst>
                    <a:gd name="T0" fmla="*/ 11 w 16"/>
                    <a:gd name="T1" fmla="*/ 0 h 13"/>
                    <a:gd name="T2" fmla="*/ 13 w 16"/>
                    <a:gd name="T3" fmla="*/ 0 h 13"/>
                    <a:gd name="T4" fmla="*/ 16 w 16"/>
                    <a:gd name="T5" fmla="*/ 2 h 13"/>
                    <a:gd name="T6" fmla="*/ 3 w 16"/>
                    <a:gd name="T7" fmla="*/ 10 h 13"/>
                    <a:gd name="T8" fmla="*/ 0 w 16"/>
                    <a:gd name="T9" fmla="*/ 13 h 13"/>
                    <a:gd name="T10" fmla="*/ 3 w 16"/>
                    <a:gd name="T11" fmla="*/ 8 h 13"/>
                    <a:gd name="T12" fmla="*/ 11 w 16"/>
                    <a:gd name="T13" fmla="*/ 0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13"/>
                    <a:gd name="T23" fmla="*/ 16 w 16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13">
                      <a:moveTo>
                        <a:pt x="11" y="0"/>
                      </a:moveTo>
                      <a:lnTo>
                        <a:pt x="13" y="0"/>
                      </a:lnTo>
                      <a:lnTo>
                        <a:pt x="16" y="2"/>
                      </a:lnTo>
                      <a:lnTo>
                        <a:pt x="3" y="10"/>
                      </a:lnTo>
                      <a:lnTo>
                        <a:pt x="0" y="13"/>
                      </a:lnTo>
                      <a:lnTo>
                        <a:pt x="3" y="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20" name="Freeform 1557"/>
                <p:cNvSpPr>
                  <a:spLocks noChangeAspect="1"/>
                </p:cNvSpPr>
                <p:nvPr/>
              </p:nvSpPr>
              <p:spPr bwMode="auto">
                <a:xfrm>
                  <a:off x="5470" y="1940"/>
                  <a:ext cx="5" cy="8"/>
                </a:xfrm>
                <a:custGeom>
                  <a:avLst/>
                  <a:gdLst>
                    <a:gd name="T0" fmla="*/ 2 w 5"/>
                    <a:gd name="T1" fmla="*/ 8 h 8"/>
                    <a:gd name="T2" fmla="*/ 2 w 5"/>
                    <a:gd name="T3" fmla="*/ 8 h 8"/>
                    <a:gd name="T4" fmla="*/ 5 w 5"/>
                    <a:gd name="T5" fmla="*/ 3 h 8"/>
                    <a:gd name="T6" fmla="*/ 2 w 5"/>
                    <a:gd name="T7" fmla="*/ 0 h 8"/>
                    <a:gd name="T8" fmla="*/ 0 w 5"/>
                    <a:gd name="T9" fmla="*/ 3 h 8"/>
                    <a:gd name="T10" fmla="*/ 2 w 5"/>
                    <a:gd name="T11" fmla="*/ 5 h 8"/>
                    <a:gd name="T12" fmla="*/ 5 w 5"/>
                    <a:gd name="T13" fmla="*/ 3 h 8"/>
                    <a:gd name="T14" fmla="*/ 5 w 5"/>
                    <a:gd name="T15" fmla="*/ 3 h 8"/>
                    <a:gd name="T16" fmla="*/ 2 w 5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8"/>
                    <a:gd name="T29" fmla="*/ 5 w 5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8">
                      <a:moveTo>
                        <a:pt x="2" y="8"/>
                      </a:moveTo>
                      <a:lnTo>
                        <a:pt x="2" y="8"/>
                      </a:lnTo>
                      <a:lnTo>
                        <a:pt x="5" y="3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5" y="3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21" name="Freeform 1558"/>
                <p:cNvSpPr>
                  <a:spLocks noChangeAspect="1"/>
                </p:cNvSpPr>
                <p:nvPr/>
              </p:nvSpPr>
              <p:spPr bwMode="auto">
                <a:xfrm>
                  <a:off x="5457" y="1943"/>
                  <a:ext cx="18" cy="15"/>
                </a:xfrm>
                <a:custGeom>
                  <a:avLst/>
                  <a:gdLst>
                    <a:gd name="T0" fmla="*/ 0 w 18"/>
                    <a:gd name="T1" fmla="*/ 15 h 15"/>
                    <a:gd name="T2" fmla="*/ 0 w 18"/>
                    <a:gd name="T3" fmla="*/ 15 h 15"/>
                    <a:gd name="T4" fmla="*/ 7 w 18"/>
                    <a:gd name="T5" fmla="*/ 13 h 15"/>
                    <a:gd name="T6" fmla="*/ 15 w 18"/>
                    <a:gd name="T7" fmla="*/ 5 h 15"/>
                    <a:gd name="T8" fmla="*/ 18 w 18"/>
                    <a:gd name="T9" fmla="*/ 0 h 15"/>
                    <a:gd name="T10" fmla="*/ 5 w 18"/>
                    <a:gd name="T11" fmla="*/ 8 h 15"/>
                    <a:gd name="T12" fmla="*/ 5 w 18"/>
                    <a:gd name="T13" fmla="*/ 13 h 15"/>
                    <a:gd name="T14" fmla="*/ 5 w 18"/>
                    <a:gd name="T15" fmla="*/ 13 h 15"/>
                    <a:gd name="T16" fmla="*/ 0 w 18"/>
                    <a:gd name="T17" fmla="*/ 15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5"/>
                    <a:gd name="T29" fmla="*/ 18 w 18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7" y="13"/>
                      </a:lnTo>
                      <a:lnTo>
                        <a:pt x="15" y="5"/>
                      </a:lnTo>
                      <a:lnTo>
                        <a:pt x="18" y="0"/>
                      </a:lnTo>
                      <a:lnTo>
                        <a:pt x="5" y="8"/>
                      </a:lnTo>
                      <a:lnTo>
                        <a:pt x="5" y="1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22" name="Freeform 1559"/>
                <p:cNvSpPr>
                  <a:spLocks noChangeAspect="1"/>
                </p:cNvSpPr>
                <p:nvPr/>
              </p:nvSpPr>
              <p:spPr bwMode="auto">
                <a:xfrm>
                  <a:off x="5457" y="1940"/>
                  <a:ext cx="15" cy="18"/>
                </a:xfrm>
                <a:custGeom>
                  <a:avLst/>
                  <a:gdLst>
                    <a:gd name="T0" fmla="*/ 15 w 15"/>
                    <a:gd name="T1" fmla="*/ 0 h 18"/>
                    <a:gd name="T2" fmla="*/ 13 w 15"/>
                    <a:gd name="T3" fmla="*/ 0 h 18"/>
                    <a:gd name="T4" fmla="*/ 5 w 15"/>
                    <a:gd name="T5" fmla="*/ 8 h 18"/>
                    <a:gd name="T6" fmla="*/ 0 w 15"/>
                    <a:gd name="T7" fmla="*/ 18 h 18"/>
                    <a:gd name="T8" fmla="*/ 5 w 15"/>
                    <a:gd name="T9" fmla="*/ 16 h 18"/>
                    <a:gd name="T10" fmla="*/ 7 w 15"/>
                    <a:gd name="T11" fmla="*/ 11 h 18"/>
                    <a:gd name="T12" fmla="*/ 15 w 15"/>
                    <a:gd name="T13" fmla="*/ 3 h 18"/>
                    <a:gd name="T14" fmla="*/ 13 w 15"/>
                    <a:gd name="T15" fmla="*/ 3 h 18"/>
                    <a:gd name="T16" fmla="*/ 15 w 15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"/>
                    <a:gd name="T28" fmla="*/ 0 h 18"/>
                    <a:gd name="T29" fmla="*/ 15 w 15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" h="18">
                      <a:moveTo>
                        <a:pt x="15" y="0"/>
                      </a:moveTo>
                      <a:lnTo>
                        <a:pt x="13" y="0"/>
                      </a:lnTo>
                      <a:lnTo>
                        <a:pt x="5" y="8"/>
                      </a:lnTo>
                      <a:lnTo>
                        <a:pt x="0" y="18"/>
                      </a:lnTo>
                      <a:lnTo>
                        <a:pt x="5" y="16"/>
                      </a:lnTo>
                      <a:lnTo>
                        <a:pt x="7" y="11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23" name="Freeform 1560"/>
                <p:cNvSpPr>
                  <a:spLocks noChangeAspect="1"/>
                </p:cNvSpPr>
                <p:nvPr/>
              </p:nvSpPr>
              <p:spPr bwMode="auto">
                <a:xfrm>
                  <a:off x="5462" y="1901"/>
                  <a:ext cx="18" cy="31"/>
                </a:xfrm>
                <a:custGeom>
                  <a:avLst/>
                  <a:gdLst>
                    <a:gd name="T0" fmla="*/ 2 w 18"/>
                    <a:gd name="T1" fmla="*/ 31 h 31"/>
                    <a:gd name="T2" fmla="*/ 2 w 18"/>
                    <a:gd name="T3" fmla="*/ 23 h 31"/>
                    <a:gd name="T4" fmla="*/ 0 w 18"/>
                    <a:gd name="T5" fmla="*/ 8 h 31"/>
                    <a:gd name="T6" fmla="*/ 0 w 18"/>
                    <a:gd name="T7" fmla="*/ 3 h 31"/>
                    <a:gd name="T8" fmla="*/ 5 w 18"/>
                    <a:gd name="T9" fmla="*/ 0 h 31"/>
                    <a:gd name="T10" fmla="*/ 13 w 18"/>
                    <a:gd name="T11" fmla="*/ 0 h 31"/>
                    <a:gd name="T12" fmla="*/ 18 w 18"/>
                    <a:gd name="T13" fmla="*/ 0 h 31"/>
                    <a:gd name="T14" fmla="*/ 10 w 18"/>
                    <a:gd name="T15" fmla="*/ 3 h 31"/>
                    <a:gd name="T16" fmla="*/ 0 w 18"/>
                    <a:gd name="T17" fmla="*/ 10 h 31"/>
                    <a:gd name="T18" fmla="*/ 2 w 18"/>
                    <a:gd name="T19" fmla="*/ 23 h 31"/>
                    <a:gd name="T20" fmla="*/ 2 w 18"/>
                    <a:gd name="T21" fmla="*/ 31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"/>
                    <a:gd name="T34" fmla="*/ 0 h 31"/>
                    <a:gd name="T35" fmla="*/ 18 w 18"/>
                    <a:gd name="T36" fmla="*/ 31 h 3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" h="31">
                      <a:moveTo>
                        <a:pt x="2" y="31"/>
                      </a:moveTo>
                      <a:lnTo>
                        <a:pt x="2" y="23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10" y="3"/>
                      </a:lnTo>
                      <a:lnTo>
                        <a:pt x="0" y="10"/>
                      </a:lnTo>
                      <a:lnTo>
                        <a:pt x="2" y="23"/>
                      </a:lnTo>
                      <a:lnTo>
                        <a:pt x="2" y="3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24" name="Freeform 1561"/>
                <p:cNvSpPr>
                  <a:spLocks noChangeAspect="1"/>
                </p:cNvSpPr>
                <p:nvPr/>
              </p:nvSpPr>
              <p:spPr bwMode="auto">
                <a:xfrm>
                  <a:off x="5459" y="1909"/>
                  <a:ext cx="8" cy="23"/>
                </a:xfrm>
                <a:custGeom>
                  <a:avLst/>
                  <a:gdLst>
                    <a:gd name="T0" fmla="*/ 0 w 8"/>
                    <a:gd name="T1" fmla="*/ 2 h 23"/>
                    <a:gd name="T2" fmla="*/ 0 w 8"/>
                    <a:gd name="T3" fmla="*/ 2 h 23"/>
                    <a:gd name="T4" fmla="*/ 3 w 8"/>
                    <a:gd name="T5" fmla="*/ 15 h 23"/>
                    <a:gd name="T6" fmla="*/ 3 w 8"/>
                    <a:gd name="T7" fmla="*/ 23 h 23"/>
                    <a:gd name="T8" fmla="*/ 8 w 8"/>
                    <a:gd name="T9" fmla="*/ 23 h 23"/>
                    <a:gd name="T10" fmla="*/ 5 w 8"/>
                    <a:gd name="T11" fmla="*/ 15 h 23"/>
                    <a:gd name="T12" fmla="*/ 3 w 8"/>
                    <a:gd name="T13" fmla="*/ 0 h 23"/>
                    <a:gd name="T14" fmla="*/ 3 w 8"/>
                    <a:gd name="T15" fmla="*/ 0 h 23"/>
                    <a:gd name="T16" fmla="*/ 0 w 8"/>
                    <a:gd name="T17" fmla="*/ 2 h 2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23"/>
                    <a:gd name="T29" fmla="*/ 8 w 8"/>
                    <a:gd name="T30" fmla="*/ 23 h 2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23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3" y="15"/>
                      </a:lnTo>
                      <a:lnTo>
                        <a:pt x="3" y="23"/>
                      </a:lnTo>
                      <a:lnTo>
                        <a:pt x="8" y="23"/>
                      </a:lnTo>
                      <a:lnTo>
                        <a:pt x="5" y="15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25" name="Freeform 1562"/>
                <p:cNvSpPr>
                  <a:spLocks noChangeAspect="1"/>
                </p:cNvSpPr>
                <p:nvPr/>
              </p:nvSpPr>
              <p:spPr bwMode="auto">
                <a:xfrm>
                  <a:off x="5459" y="1898"/>
                  <a:ext cx="21" cy="13"/>
                </a:xfrm>
                <a:custGeom>
                  <a:avLst/>
                  <a:gdLst>
                    <a:gd name="T0" fmla="*/ 21 w 21"/>
                    <a:gd name="T1" fmla="*/ 0 h 13"/>
                    <a:gd name="T2" fmla="*/ 21 w 21"/>
                    <a:gd name="T3" fmla="*/ 0 h 13"/>
                    <a:gd name="T4" fmla="*/ 16 w 21"/>
                    <a:gd name="T5" fmla="*/ 0 h 13"/>
                    <a:gd name="T6" fmla="*/ 8 w 21"/>
                    <a:gd name="T7" fmla="*/ 0 h 13"/>
                    <a:gd name="T8" fmla="*/ 0 w 21"/>
                    <a:gd name="T9" fmla="*/ 6 h 13"/>
                    <a:gd name="T10" fmla="*/ 0 w 21"/>
                    <a:gd name="T11" fmla="*/ 13 h 13"/>
                    <a:gd name="T12" fmla="*/ 3 w 21"/>
                    <a:gd name="T13" fmla="*/ 11 h 13"/>
                    <a:gd name="T14" fmla="*/ 3 w 21"/>
                    <a:gd name="T15" fmla="*/ 8 h 13"/>
                    <a:gd name="T16" fmla="*/ 8 w 21"/>
                    <a:gd name="T17" fmla="*/ 6 h 13"/>
                    <a:gd name="T18" fmla="*/ 16 w 21"/>
                    <a:gd name="T19" fmla="*/ 3 h 13"/>
                    <a:gd name="T20" fmla="*/ 18 w 21"/>
                    <a:gd name="T21" fmla="*/ 3 h 13"/>
                    <a:gd name="T22" fmla="*/ 18 w 21"/>
                    <a:gd name="T23" fmla="*/ 3 h 13"/>
                    <a:gd name="T24" fmla="*/ 21 w 21"/>
                    <a:gd name="T25" fmla="*/ 0 h 1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1"/>
                    <a:gd name="T40" fmla="*/ 0 h 13"/>
                    <a:gd name="T41" fmla="*/ 21 w 21"/>
                    <a:gd name="T42" fmla="*/ 13 h 1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1" h="13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3" y="11"/>
                      </a:lnTo>
                      <a:lnTo>
                        <a:pt x="3" y="8"/>
                      </a:lnTo>
                      <a:lnTo>
                        <a:pt x="8" y="6"/>
                      </a:lnTo>
                      <a:lnTo>
                        <a:pt x="16" y="3"/>
                      </a:lnTo>
                      <a:lnTo>
                        <a:pt x="18" y="3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26" name="Freeform 1563"/>
                <p:cNvSpPr>
                  <a:spLocks noChangeAspect="1"/>
                </p:cNvSpPr>
                <p:nvPr/>
              </p:nvSpPr>
              <p:spPr bwMode="auto">
                <a:xfrm>
                  <a:off x="5462" y="1898"/>
                  <a:ext cx="18" cy="13"/>
                </a:xfrm>
                <a:custGeom>
                  <a:avLst/>
                  <a:gdLst>
                    <a:gd name="T0" fmla="*/ 2 w 18"/>
                    <a:gd name="T1" fmla="*/ 13 h 13"/>
                    <a:gd name="T2" fmla="*/ 2 w 18"/>
                    <a:gd name="T3" fmla="*/ 13 h 13"/>
                    <a:gd name="T4" fmla="*/ 13 w 18"/>
                    <a:gd name="T5" fmla="*/ 6 h 13"/>
                    <a:gd name="T6" fmla="*/ 18 w 18"/>
                    <a:gd name="T7" fmla="*/ 0 h 13"/>
                    <a:gd name="T8" fmla="*/ 15 w 18"/>
                    <a:gd name="T9" fmla="*/ 3 h 13"/>
                    <a:gd name="T10" fmla="*/ 10 w 18"/>
                    <a:gd name="T11" fmla="*/ 3 h 13"/>
                    <a:gd name="T12" fmla="*/ 0 w 18"/>
                    <a:gd name="T13" fmla="*/ 13 h 13"/>
                    <a:gd name="T14" fmla="*/ 0 w 18"/>
                    <a:gd name="T15" fmla="*/ 13 h 13"/>
                    <a:gd name="T16" fmla="*/ 2 w 18"/>
                    <a:gd name="T17" fmla="*/ 1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3"/>
                    <a:gd name="T29" fmla="*/ 18 w 18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3">
                      <a:moveTo>
                        <a:pt x="2" y="13"/>
                      </a:moveTo>
                      <a:lnTo>
                        <a:pt x="2" y="13"/>
                      </a:lnTo>
                      <a:lnTo>
                        <a:pt x="13" y="6"/>
                      </a:lnTo>
                      <a:lnTo>
                        <a:pt x="18" y="0"/>
                      </a:lnTo>
                      <a:lnTo>
                        <a:pt x="15" y="3"/>
                      </a:lnTo>
                      <a:lnTo>
                        <a:pt x="10" y="3"/>
                      </a:lnTo>
                      <a:lnTo>
                        <a:pt x="0" y="13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27" name="Freeform 1564"/>
                <p:cNvSpPr>
                  <a:spLocks noChangeAspect="1"/>
                </p:cNvSpPr>
                <p:nvPr/>
              </p:nvSpPr>
              <p:spPr bwMode="auto">
                <a:xfrm>
                  <a:off x="5462" y="1911"/>
                  <a:ext cx="5" cy="21"/>
                </a:xfrm>
                <a:custGeom>
                  <a:avLst/>
                  <a:gdLst>
                    <a:gd name="T0" fmla="*/ 0 w 5"/>
                    <a:gd name="T1" fmla="*/ 21 h 21"/>
                    <a:gd name="T2" fmla="*/ 5 w 5"/>
                    <a:gd name="T3" fmla="*/ 21 h 21"/>
                    <a:gd name="T4" fmla="*/ 2 w 5"/>
                    <a:gd name="T5" fmla="*/ 13 h 21"/>
                    <a:gd name="T6" fmla="*/ 2 w 5"/>
                    <a:gd name="T7" fmla="*/ 0 h 21"/>
                    <a:gd name="T8" fmla="*/ 0 w 5"/>
                    <a:gd name="T9" fmla="*/ 0 h 21"/>
                    <a:gd name="T10" fmla="*/ 0 w 5"/>
                    <a:gd name="T11" fmla="*/ 13 h 21"/>
                    <a:gd name="T12" fmla="*/ 0 w 5"/>
                    <a:gd name="T13" fmla="*/ 21 h 21"/>
                    <a:gd name="T14" fmla="*/ 5 w 5"/>
                    <a:gd name="T15" fmla="*/ 21 h 21"/>
                    <a:gd name="T16" fmla="*/ 0 w 5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21"/>
                    <a:gd name="T29" fmla="*/ 5 w 5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21">
                      <a:moveTo>
                        <a:pt x="0" y="21"/>
                      </a:moveTo>
                      <a:lnTo>
                        <a:pt x="5" y="21"/>
                      </a:lnTo>
                      <a:lnTo>
                        <a:pt x="2" y="13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0" y="21"/>
                      </a:lnTo>
                      <a:lnTo>
                        <a:pt x="5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28" name="Freeform 1565"/>
                <p:cNvSpPr>
                  <a:spLocks noChangeAspect="1"/>
                </p:cNvSpPr>
                <p:nvPr/>
              </p:nvSpPr>
              <p:spPr bwMode="auto">
                <a:xfrm>
                  <a:off x="5514" y="1870"/>
                  <a:ext cx="13" cy="15"/>
                </a:xfrm>
                <a:custGeom>
                  <a:avLst/>
                  <a:gdLst>
                    <a:gd name="T0" fmla="*/ 0 w 13"/>
                    <a:gd name="T1" fmla="*/ 15 h 15"/>
                    <a:gd name="T2" fmla="*/ 5 w 13"/>
                    <a:gd name="T3" fmla="*/ 15 h 15"/>
                    <a:gd name="T4" fmla="*/ 13 w 13"/>
                    <a:gd name="T5" fmla="*/ 13 h 15"/>
                    <a:gd name="T6" fmla="*/ 10 w 13"/>
                    <a:gd name="T7" fmla="*/ 5 h 15"/>
                    <a:gd name="T8" fmla="*/ 5 w 13"/>
                    <a:gd name="T9" fmla="*/ 0 h 15"/>
                    <a:gd name="T10" fmla="*/ 8 w 13"/>
                    <a:gd name="T11" fmla="*/ 2 h 15"/>
                    <a:gd name="T12" fmla="*/ 10 w 13"/>
                    <a:gd name="T13" fmla="*/ 7 h 15"/>
                    <a:gd name="T14" fmla="*/ 10 w 13"/>
                    <a:gd name="T15" fmla="*/ 10 h 15"/>
                    <a:gd name="T16" fmla="*/ 8 w 13"/>
                    <a:gd name="T17" fmla="*/ 13 h 15"/>
                    <a:gd name="T18" fmla="*/ 5 w 13"/>
                    <a:gd name="T19" fmla="*/ 13 h 15"/>
                    <a:gd name="T20" fmla="*/ 0 w 13"/>
                    <a:gd name="T21" fmla="*/ 15 h 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"/>
                    <a:gd name="T34" fmla="*/ 0 h 15"/>
                    <a:gd name="T35" fmla="*/ 13 w 13"/>
                    <a:gd name="T36" fmla="*/ 15 h 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" h="15">
                      <a:moveTo>
                        <a:pt x="0" y="15"/>
                      </a:moveTo>
                      <a:lnTo>
                        <a:pt x="5" y="15"/>
                      </a:lnTo>
                      <a:lnTo>
                        <a:pt x="13" y="13"/>
                      </a:ln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8" y="2"/>
                      </a:lnTo>
                      <a:lnTo>
                        <a:pt x="10" y="7"/>
                      </a:lnTo>
                      <a:lnTo>
                        <a:pt x="10" y="10"/>
                      </a:lnTo>
                      <a:lnTo>
                        <a:pt x="8" y="13"/>
                      </a:lnTo>
                      <a:lnTo>
                        <a:pt x="5" y="1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29" name="Freeform 1566"/>
                <p:cNvSpPr>
                  <a:spLocks noChangeAspect="1"/>
                </p:cNvSpPr>
                <p:nvPr/>
              </p:nvSpPr>
              <p:spPr bwMode="auto">
                <a:xfrm>
                  <a:off x="5514" y="1880"/>
                  <a:ext cx="16" cy="8"/>
                </a:xfrm>
                <a:custGeom>
                  <a:avLst/>
                  <a:gdLst>
                    <a:gd name="T0" fmla="*/ 10 w 16"/>
                    <a:gd name="T1" fmla="*/ 0 h 8"/>
                    <a:gd name="T2" fmla="*/ 10 w 16"/>
                    <a:gd name="T3" fmla="*/ 0 h 8"/>
                    <a:gd name="T4" fmla="*/ 5 w 16"/>
                    <a:gd name="T5" fmla="*/ 3 h 8"/>
                    <a:gd name="T6" fmla="*/ 0 w 16"/>
                    <a:gd name="T7" fmla="*/ 3 h 8"/>
                    <a:gd name="T8" fmla="*/ 0 w 16"/>
                    <a:gd name="T9" fmla="*/ 8 h 8"/>
                    <a:gd name="T10" fmla="*/ 5 w 16"/>
                    <a:gd name="T11" fmla="*/ 8 h 8"/>
                    <a:gd name="T12" fmla="*/ 16 w 16"/>
                    <a:gd name="T13" fmla="*/ 3 h 8"/>
                    <a:gd name="T14" fmla="*/ 16 w 16"/>
                    <a:gd name="T15" fmla="*/ 3 h 8"/>
                    <a:gd name="T16" fmla="*/ 10 w 16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8"/>
                    <a:gd name="T29" fmla="*/ 16 w 1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8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5" y="8"/>
                      </a:lnTo>
                      <a:lnTo>
                        <a:pt x="16" y="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30" name="Freeform 1567"/>
                <p:cNvSpPr>
                  <a:spLocks noChangeAspect="1"/>
                </p:cNvSpPr>
                <p:nvPr/>
              </p:nvSpPr>
              <p:spPr bwMode="auto">
                <a:xfrm>
                  <a:off x="5519" y="1870"/>
                  <a:ext cx="11" cy="13"/>
                </a:xfrm>
                <a:custGeom>
                  <a:avLst/>
                  <a:gdLst>
                    <a:gd name="T0" fmla="*/ 3 w 11"/>
                    <a:gd name="T1" fmla="*/ 0 h 13"/>
                    <a:gd name="T2" fmla="*/ 0 w 11"/>
                    <a:gd name="T3" fmla="*/ 2 h 13"/>
                    <a:gd name="T4" fmla="*/ 3 w 11"/>
                    <a:gd name="T5" fmla="*/ 5 h 13"/>
                    <a:gd name="T6" fmla="*/ 5 w 11"/>
                    <a:gd name="T7" fmla="*/ 10 h 13"/>
                    <a:gd name="T8" fmla="*/ 11 w 11"/>
                    <a:gd name="T9" fmla="*/ 13 h 13"/>
                    <a:gd name="T10" fmla="*/ 8 w 11"/>
                    <a:gd name="T11" fmla="*/ 5 h 13"/>
                    <a:gd name="T12" fmla="*/ 3 w 11"/>
                    <a:gd name="T13" fmla="*/ 0 h 13"/>
                    <a:gd name="T14" fmla="*/ 0 w 11"/>
                    <a:gd name="T15" fmla="*/ 2 h 13"/>
                    <a:gd name="T16" fmla="*/ 3 w 11"/>
                    <a:gd name="T17" fmla="*/ 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3"/>
                    <a:gd name="T29" fmla="*/ 11 w 11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3" y="5"/>
                      </a:lnTo>
                      <a:lnTo>
                        <a:pt x="5" y="10"/>
                      </a:lnTo>
                      <a:lnTo>
                        <a:pt x="11" y="13"/>
                      </a:lnTo>
                      <a:lnTo>
                        <a:pt x="8" y="5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31" name="Freeform 1568"/>
                <p:cNvSpPr>
                  <a:spLocks noChangeAspect="1"/>
                </p:cNvSpPr>
                <p:nvPr/>
              </p:nvSpPr>
              <p:spPr bwMode="auto">
                <a:xfrm>
                  <a:off x="5514" y="1870"/>
                  <a:ext cx="10" cy="18"/>
                </a:xfrm>
                <a:custGeom>
                  <a:avLst/>
                  <a:gdLst>
                    <a:gd name="T0" fmla="*/ 0 w 10"/>
                    <a:gd name="T1" fmla="*/ 13 h 18"/>
                    <a:gd name="T2" fmla="*/ 0 w 10"/>
                    <a:gd name="T3" fmla="*/ 18 h 18"/>
                    <a:gd name="T4" fmla="*/ 5 w 10"/>
                    <a:gd name="T5" fmla="*/ 15 h 18"/>
                    <a:gd name="T6" fmla="*/ 10 w 10"/>
                    <a:gd name="T7" fmla="*/ 13 h 18"/>
                    <a:gd name="T8" fmla="*/ 10 w 10"/>
                    <a:gd name="T9" fmla="*/ 10 h 18"/>
                    <a:gd name="T10" fmla="*/ 10 w 10"/>
                    <a:gd name="T11" fmla="*/ 7 h 18"/>
                    <a:gd name="T12" fmla="*/ 10 w 10"/>
                    <a:gd name="T13" fmla="*/ 2 h 18"/>
                    <a:gd name="T14" fmla="*/ 8 w 10"/>
                    <a:gd name="T15" fmla="*/ 0 h 18"/>
                    <a:gd name="T16" fmla="*/ 5 w 10"/>
                    <a:gd name="T17" fmla="*/ 2 h 18"/>
                    <a:gd name="T18" fmla="*/ 5 w 10"/>
                    <a:gd name="T19" fmla="*/ 5 h 18"/>
                    <a:gd name="T20" fmla="*/ 8 w 10"/>
                    <a:gd name="T21" fmla="*/ 7 h 18"/>
                    <a:gd name="T22" fmla="*/ 8 w 10"/>
                    <a:gd name="T23" fmla="*/ 10 h 18"/>
                    <a:gd name="T24" fmla="*/ 8 w 10"/>
                    <a:gd name="T25" fmla="*/ 10 h 18"/>
                    <a:gd name="T26" fmla="*/ 5 w 10"/>
                    <a:gd name="T27" fmla="*/ 13 h 18"/>
                    <a:gd name="T28" fmla="*/ 0 w 10"/>
                    <a:gd name="T29" fmla="*/ 13 h 18"/>
                    <a:gd name="T30" fmla="*/ 0 w 10"/>
                    <a:gd name="T31" fmla="*/ 18 h 18"/>
                    <a:gd name="T32" fmla="*/ 0 w 10"/>
                    <a:gd name="T33" fmla="*/ 13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8"/>
                    <a:gd name="T53" fmla="*/ 10 w 10"/>
                    <a:gd name="T54" fmla="*/ 18 h 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8">
                      <a:moveTo>
                        <a:pt x="0" y="13"/>
                      </a:moveTo>
                      <a:lnTo>
                        <a:pt x="0" y="18"/>
                      </a:lnTo>
                      <a:lnTo>
                        <a:pt x="5" y="15"/>
                      </a:lnTo>
                      <a:lnTo>
                        <a:pt x="10" y="13"/>
                      </a:lnTo>
                      <a:lnTo>
                        <a:pt x="10" y="10"/>
                      </a:lnTo>
                      <a:lnTo>
                        <a:pt x="10" y="7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5" y="5"/>
                      </a:lnTo>
                      <a:lnTo>
                        <a:pt x="8" y="7"/>
                      </a:lnTo>
                      <a:lnTo>
                        <a:pt x="8" y="10"/>
                      </a:lnTo>
                      <a:lnTo>
                        <a:pt x="5" y="13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32" name="Freeform 1569"/>
                <p:cNvSpPr>
                  <a:spLocks noChangeAspect="1"/>
                </p:cNvSpPr>
                <p:nvPr/>
              </p:nvSpPr>
              <p:spPr bwMode="auto">
                <a:xfrm>
                  <a:off x="5491" y="1849"/>
                  <a:ext cx="13" cy="36"/>
                </a:xfrm>
                <a:custGeom>
                  <a:avLst/>
                  <a:gdLst>
                    <a:gd name="T0" fmla="*/ 13 w 13"/>
                    <a:gd name="T1" fmla="*/ 34 h 36"/>
                    <a:gd name="T2" fmla="*/ 7 w 13"/>
                    <a:gd name="T3" fmla="*/ 34 h 36"/>
                    <a:gd name="T4" fmla="*/ 0 w 13"/>
                    <a:gd name="T5" fmla="*/ 36 h 36"/>
                    <a:gd name="T6" fmla="*/ 2 w 13"/>
                    <a:gd name="T7" fmla="*/ 34 h 36"/>
                    <a:gd name="T8" fmla="*/ 10 w 13"/>
                    <a:gd name="T9" fmla="*/ 31 h 36"/>
                    <a:gd name="T10" fmla="*/ 7 w 13"/>
                    <a:gd name="T11" fmla="*/ 15 h 36"/>
                    <a:gd name="T12" fmla="*/ 5 w 13"/>
                    <a:gd name="T13" fmla="*/ 0 h 36"/>
                    <a:gd name="T14" fmla="*/ 10 w 13"/>
                    <a:gd name="T15" fmla="*/ 13 h 36"/>
                    <a:gd name="T16" fmla="*/ 13 w 13"/>
                    <a:gd name="T17" fmla="*/ 34 h 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36"/>
                    <a:gd name="T29" fmla="*/ 13 w 13"/>
                    <a:gd name="T30" fmla="*/ 36 h 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36">
                      <a:moveTo>
                        <a:pt x="13" y="34"/>
                      </a:moveTo>
                      <a:lnTo>
                        <a:pt x="7" y="34"/>
                      </a:lnTo>
                      <a:lnTo>
                        <a:pt x="0" y="36"/>
                      </a:lnTo>
                      <a:lnTo>
                        <a:pt x="2" y="34"/>
                      </a:lnTo>
                      <a:lnTo>
                        <a:pt x="10" y="31"/>
                      </a:lnTo>
                      <a:lnTo>
                        <a:pt x="7" y="15"/>
                      </a:lnTo>
                      <a:lnTo>
                        <a:pt x="5" y="0"/>
                      </a:lnTo>
                      <a:lnTo>
                        <a:pt x="10" y="13"/>
                      </a:lnTo>
                      <a:lnTo>
                        <a:pt x="13" y="3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33" name="Freeform 1570"/>
                <p:cNvSpPr>
                  <a:spLocks noChangeAspect="1"/>
                </p:cNvSpPr>
                <p:nvPr/>
              </p:nvSpPr>
              <p:spPr bwMode="auto">
                <a:xfrm>
                  <a:off x="5491" y="1880"/>
                  <a:ext cx="13" cy="5"/>
                </a:xfrm>
                <a:custGeom>
                  <a:avLst/>
                  <a:gdLst>
                    <a:gd name="T0" fmla="*/ 0 w 13"/>
                    <a:gd name="T1" fmla="*/ 5 h 5"/>
                    <a:gd name="T2" fmla="*/ 0 w 13"/>
                    <a:gd name="T3" fmla="*/ 5 h 5"/>
                    <a:gd name="T4" fmla="*/ 7 w 13"/>
                    <a:gd name="T5" fmla="*/ 5 h 5"/>
                    <a:gd name="T6" fmla="*/ 13 w 13"/>
                    <a:gd name="T7" fmla="*/ 3 h 5"/>
                    <a:gd name="T8" fmla="*/ 10 w 13"/>
                    <a:gd name="T9" fmla="*/ 0 h 5"/>
                    <a:gd name="T10" fmla="*/ 7 w 13"/>
                    <a:gd name="T11" fmla="*/ 3 h 5"/>
                    <a:gd name="T12" fmla="*/ 2 w 13"/>
                    <a:gd name="T13" fmla="*/ 3 h 5"/>
                    <a:gd name="T14" fmla="*/ 2 w 13"/>
                    <a:gd name="T15" fmla="*/ 3 h 5"/>
                    <a:gd name="T16" fmla="*/ 0 w 13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5"/>
                    <a:gd name="T29" fmla="*/ 13 w 13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7" y="5"/>
                      </a:lnTo>
                      <a:lnTo>
                        <a:pt x="13" y="3"/>
                      </a:lnTo>
                      <a:lnTo>
                        <a:pt x="10" y="0"/>
                      </a:lnTo>
                      <a:lnTo>
                        <a:pt x="7" y="3"/>
                      </a:lnTo>
                      <a:lnTo>
                        <a:pt x="2" y="3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34" name="Freeform 1571"/>
                <p:cNvSpPr>
                  <a:spLocks noChangeAspect="1"/>
                </p:cNvSpPr>
                <p:nvPr/>
              </p:nvSpPr>
              <p:spPr bwMode="auto">
                <a:xfrm>
                  <a:off x="5491" y="1880"/>
                  <a:ext cx="13" cy="5"/>
                </a:xfrm>
                <a:custGeom>
                  <a:avLst/>
                  <a:gdLst>
                    <a:gd name="T0" fmla="*/ 7 w 13"/>
                    <a:gd name="T1" fmla="*/ 0 h 5"/>
                    <a:gd name="T2" fmla="*/ 7 w 13"/>
                    <a:gd name="T3" fmla="*/ 0 h 5"/>
                    <a:gd name="T4" fmla="*/ 2 w 13"/>
                    <a:gd name="T5" fmla="*/ 0 h 5"/>
                    <a:gd name="T6" fmla="*/ 0 w 13"/>
                    <a:gd name="T7" fmla="*/ 5 h 5"/>
                    <a:gd name="T8" fmla="*/ 2 w 13"/>
                    <a:gd name="T9" fmla="*/ 3 h 5"/>
                    <a:gd name="T10" fmla="*/ 5 w 13"/>
                    <a:gd name="T11" fmla="*/ 5 h 5"/>
                    <a:gd name="T12" fmla="*/ 13 w 13"/>
                    <a:gd name="T13" fmla="*/ 0 h 5"/>
                    <a:gd name="T14" fmla="*/ 13 w 13"/>
                    <a:gd name="T15" fmla="*/ 0 h 5"/>
                    <a:gd name="T16" fmla="*/ 7 w 13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5"/>
                    <a:gd name="T29" fmla="*/ 13 w 13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5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5" y="5"/>
                      </a:lnTo>
                      <a:lnTo>
                        <a:pt x="13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35" name="Freeform 1572"/>
                <p:cNvSpPr>
                  <a:spLocks noChangeAspect="1"/>
                </p:cNvSpPr>
                <p:nvPr/>
              </p:nvSpPr>
              <p:spPr bwMode="auto">
                <a:xfrm>
                  <a:off x="5493" y="1846"/>
                  <a:ext cx="11" cy="34"/>
                </a:xfrm>
                <a:custGeom>
                  <a:avLst/>
                  <a:gdLst>
                    <a:gd name="T0" fmla="*/ 0 w 11"/>
                    <a:gd name="T1" fmla="*/ 3 h 34"/>
                    <a:gd name="T2" fmla="*/ 0 w 11"/>
                    <a:gd name="T3" fmla="*/ 3 h 34"/>
                    <a:gd name="T4" fmla="*/ 5 w 11"/>
                    <a:gd name="T5" fmla="*/ 18 h 34"/>
                    <a:gd name="T6" fmla="*/ 5 w 11"/>
                    <a:gd name="T7" fmla="*/ 34 h 34"/>
                    <a:gd name="T8" fmla="*/ 11 w 11"/>
                    <a:gd name="T9" fmla="*/ 34 h 34"/>
                    <a:gd name="T10" fmla="*/ 8 w 11"/>
                    <a:gd name="T11" fmla="*/ 16 h 34"/>
                    <a:gd name="T12" fmla="*/ 3 w 11"/>
                    <a:gd name="T13" fmla="*/ 0 h 34"/>
                    <a:gd name="T14" fmla="*/ 3 w 11"/>
                    <a:gd name="T15" fmla="*/ 0 h 34"/>
                    <a:gd name="T16" fmla="*/ 0 w 11"/>
                    <a:gd name="T17" fmla="*/ 3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4"/>
                    <a:gd name="T29" fmla="*/ 11 w 11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5" y="18"/>
                      </a:lnTo>
                      <a:lnTo>
                        <a:pt x="5" y="34"/>
                      </a:lnTo>
                      <a:lnTo>
                        <a:pt x="11" y="34"/>
                      </a:lnTo>
                      <a:lnTo>
                        <a:pt x="8" y="16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36" name="Freeform 1573"/>
                <p:cNvSpPr>
                  <a:spLocks noChangeAspect="1"/>
                </p:cNvSpPr>
                <p:nvPr/>
              </p:nvSpPr>
              <p:spPr bwMode="auto">
                <a:xfrm>
                  <a:off x="5493" y="1846"/>
                  <a:ext cx="11" cy="37"/>
                </a:xfrm>
                <a:custGeom>
                  <a:avLst/>
                  <a:gdLst>
                    <a:gd name="T0" fmla="*/ 11 w 11"/>
                    <a:gd name="T1" fmla="*/ 37 h 37"/>
                    <a:gd name="T2" fmla="*/ 11 w 11"/>
                    <a:gd name="T3" fmla="*/ 37 h 37"/>
                    <a:gd name="T4" fmla="*/ 8 w 11"/>
                    <a:gd name="T5" fmla="*/ 16 h 37"/>
                    <a:gd name="T6" fmla="*/ 0 w 11"/>
                    <a:gd name="T7" fmla="*/ 3 h 37"/>
                    <a:gd name="T8" fmla="*/ 3 w 11"/>
                    <a:gd name="T9" fmla="*/ 0 h 37"/>
                    <a:gd name="T10" fmla="*/ 5 w 11"/>
                    <a:gd name="T11" fmla="*/ 18 h 37"/>
                    <a:gd name="T12" fmla="*/ 8 w 11"/>
                    <a:gd name="T13" fmla="*/ 34 h 37"/>
                    <a:gd name="T14" fmla="*/ 8 w 11"/>
                    <a:gd name="T15" fmla="*/ 34 h 37"/>
                    <a:gd name="T16" fmla="*/ 11 w 11"/>
                    <a:gd name="T17" fmla="*/ 37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7"/>
                    <a:gd name="T29" fmla="*/ 11 w 11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7">
                      <a:moveTo>
                        <a:pt x="11" y="37"/>
                      </a:moveTo>
                      <a:lnTo>
                        <a:pt x="11" y="37"/>
                      </a:lnTo>
                      <a:lnTo>
                        <a:pt x="8" y="1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5" y="18"/>
                      </a:lnTo>
                      <a:lnTo>
                        <a:pt x="8" y="34"/>
                      </a:lnTo>
                      <a:lnTo>
                        <a:pt x="11" y="3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37" name="Freeform 1574"/>
                <p:cNvSpPr>
                  <a:spLocks noChangeAspect="1"/>
                </p:cNvSpPr>
                <p:nvPr/>
              </p:nvSpPr>
              <p:spPr bwMode="auto">
                <a:xfrm>
                  <a:off x="5483" y="1828"/>
                  <a:ext cx="8" cy="21"/>
                </a:xfrm>
                <a:custGeom>
                  <a:avLst/>
                  <a:gdLst>
                    <a:gd name="T0" fmla="*/ 8 w 8"/>
                    <a:gd name="T1" fmla="*/ 21 h 21"/>
                    <a:gd name="T2" fmla="*/ 5 w 8"/>
                    <a:gd name="T3" fmla="*/ 21 h 21"/>
                    <a:gd name="T4" fmla="*/ 0 w 8"/>
                    <a:gd name="T5" fmla="*/ 21 h 21"/>
                    <a:gd name="T6" fmla="*/ 0 w 8"/>
                    <a:gd name="T7" fmla="*/ 10 h 21"/>
                    <a:gd name="T8" fmla="*/ 0 w 8"/>
                    <a:gd name="T9" fmla="*/ 0 h 21"/>
                    <a:gd name="T10" fmla="*/ 0 w 8"/>
                    <a:gd name="T11" fmla="*/ 0 h 21"/>
                    <a:gd name="T12" fmla="*/ 0 w 8"/>
                    <a:gd name="T13" fmla="*/ 8 h 21"/>
                    <a:gd name="T14" fmla="*/ 0 w 8"/>
                    <a:gd name="T15" fmla="*/ 13 h 21"/>
                    <a:gd name="T16" fmla="*/ 2 w 8"/>
                    <a:gd name="T17" fmla="*/ 16 h 21"/>
                    <a:gd name="T18" fmla="*/ 5 w 8"/>
                    <a:gd name="T19" fmla="*/ 21 h 21"/>
                    <a:gd name="T20" fmla="*/ 8 w 8"/>
                    <a:gd name="T21" fmla="*/ 21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"/>
                    <a:gd name="T34" fmla="*/ 0 h 21"/>
                    <a:gd name="T35" fmla="*/ 8 w 8"/>
                    <a:gd name="T36" fmla="*/ 21 h 2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" h="21">
                      <a:moveTo>
                        <a:pt x="8" y="21"/>
                      </a:moveTo>
                      <a:lnTo>
                        <a:pt x="5" y="21"/>
                      </a:lnTo>
                      <a:lnTo>
                        <a:pt x="0" y="21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2" y="16"/>
                      </a:lnTo>
                      <a:lnTo>
                        <a:pt x="5" y="21"/>
                      </a:lnTo>
                      <a:lnTo>
                        <a:pt x="8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38" name="Freeform 1575"/>
                <p:cNvSpPr>
                  <a:spLocks noChangeAspect="1"/>
                </p:cNvSpPr>
                <p:nvPr/>
              </p:nvSpPr>
              <p:spPr bwMode="auto">
                <a:xfrm>
                  <a:off x="5480" y="1846"/>
                  <a:ext cx="11" cy="5"/>
                </a:xfrm>
                <a:custGeom>
                  <a:avLst/>
                  <a:gdLst>
                    <a:gd name="T0" fmla="*/ 0 w 11"/>
                    <a:gd name="T1" fmla="*/ 3 h 5"/>
                    <a:gd name="T2" fmla="*/ 0 w 11"/>
                    <a:gd name="T3" fmla="*/ 3 h 5"/>
                    <a:gd name="T4" fmla="*/ 8 w 11"/>
                    <a:gd name="T5" fmla="*/ 5 h 5"/>
                    <a:gd name="T6" fmla="*/ 11 w 11"/>
                    <a:gd name="T7" fmla="*/ 5 h 5"/>
                    <a:gd name="T8" fmla="*/ 11 w 11"/>
                    <a:gd name="T9" fmla="*/ 0 h 5"/>
                    <a:gd name="T10" fmla="*/ 8 w 11"/>
                    <a:gd name="T11" fmla="*/ 0 h 5"/>
                    <a:gd name="T12" fmla="*/ 3 w 11"/>
                    <a:gd name="T13" fmla="*/ 0 h 5"/>
                    <a:gd name="T14" fmla="*/ 3 w 11"/>
                    <a:gd name="T15" fmla="*/ 0 h 5"/>
                    <a:gd name="T16" fmla="*/ 0 w 11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5"/>
                    <a:gd name="T29" fmla="*/ 11 w 11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5"/>
                      </a:lnTo>
                      <a:lnTo>
                        <a:pt x="11" y="5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39" name="Freeform 1576"/>
                <p:cNvSpPr>
                  <a:spLocks noChangeAspect="1"/>
                </p:cNvSpPr>
                <p:nvPr/>
              </p:nvSpPr>
              <p:spPr bwMode="auto">
                <a:xfrm>
                  <a:off x="5480" y="1828"/>
                  <a:ext cx="5" cy="21"/>
                </a:xfrm>
                <a:custGeom>
                  <a:avLst/>
                  <a:gdLst>
                    <a:gd name="T0" fmla="*/ 0 w 5"/>
                    <a:gd name="T1" fmla="*/ 0 h 21"/>
                    <a:gd name="T2" fmla="*/ 0 w 5"/>
                    <a:gd name="T3" fmla="*/ 0 h 21"/>
                    <a:gd name="T4" fmla="*/ 0 w 5"/>
                    <a:gd name="T5" fmla="*/ 10 h 21"/>
                    <a:gd name="T6" fmla="*/ 0 w 5"/>
                    <a:gd name="T7" fmla="*/ 21 h 21"/>
                    <a:gd name="T8" fmla="*/ 3 w 5"/>
                    <a:gd name="T9" fmla="*/ 18 h 21"/>
                    <a:gd name="T10" fmla="*/ 3 w 5"/>
                    <a:gd name="T11" fmla="*/ 10 h 21"/>
                    <a:gd name="T12" fmla="*/ 5 w 5"/>
                    <a:gd name="T13" fmla="*/ 0 h 21"/>
                    <a:gd name="T14" fmla="*/ 5 w 5"/>
                    <a:gd name="T15" fmla="*/ 0 h 21"/>
                    <a:gd name="T16" fmla="*/ 0 w 5"/>
                    <a:gd name="T17" fmla="*/ 0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21"/>
                    <a:gd name="T29" fmla="*/ 5 w 5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2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21"/>
                      </a:lnTo>
                      <a:lnTo>
                        <a:pt x="3" y="18"/>
                      </a:lnTo>
                      <a:lnTo>
                        <a:pt x="3" y="10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40" name="Freeform 1577"/>
                <p:cNvSpPr>
                  <a:spLocks noChangeAspect="1"/>
                </p:cNvSpPr>
                <p:nvPr/>
              </p:nvSpPr>
              <p:spPr bwMode="auto">
                <a:xfrm>
                  <a:off x="5480" y="1828"/>
                  <a:ext cx="11" cy="23"/>
                </a:xfrm>
                <a:custGeom>
                  <a:avLst/>
                  <a:gdLst>
                    <a:gd name="T0" fmla="*/ 11 w 11"/>
                    <a:gd name="T1" fmla="*/ 23 h 23"/>
                    <a:gd name="T2" fmla="*/ 11 w 11"/>
                    <a:gd name="T3" fmla="*/ 18 h 23"/>
                    <a:gd name="T4" fmla="*/ 8 w 11"/>
                    <a:gd name="T5" fmla="*/ 18 h 23"/>
                    <a:gd name="T6" fmla="*/ 5 w 11"/>
                    <a:gd name="T7" fmla="*/ 16 h 23"/>
                    <a:gd name="T8" fmla="*/ 5 w 11"/>
                    <a:gd name="T9" fmla="*/ 13 h 23"/>
                    <a:gd name="T10" fmla="*/ 5 w 11"/>
                    <a:gd name="T11" fmla="*/ 8 h 23"/>
                    <a:gd name="T12" fmla="*/ 5 w 11"/>
                    <a:gd name="T13" fmla="*/ 0 h 23"/>
                    <a:gd name="T14" fmla="*/ 0 w 11"/>
                    <a:gd name="T15" fmla="*/ 0 h 23"/>
                    <a:gd name="T16" fmla="*/ 5 w 11"/>
                    <a:gd name="T17" fmla="*/ 0 h 23"/>
                    <a:gd name="T18" fmla="*/ 0 w 11"/>
                    <a:gd name="T19" fmla="*/ 0 h 23"/>
                    <a:gd name="T20" fmla="*/ 0 w 11"/>
                    <a:gd name="T21" fmla="*/ 8 h 23"/>
                    <a:gd name="T22" fmla="*/ 0 w 11"/>
                    <a:gd name="T23" fmla="*/ 13 h 23"/>
                    <a:gd name="T24" fmla="*/ 3 w 11"/>
                    <a:gd name="T25" fmla="*/ 18 h 23"/>
                    <a:gd name="T26" fmla="*/ 5 w 11"/>
                    <a:gd name="T27" fmla="*/ 21 h 23"/>
                    <a:gd name="T28" fmla="*/ 11 w 11"/>
                    <a:gd name="T29" fmla="*/ 23 h 23"/>
                    <a:gd name="T30" fmla="*/ 11 w 11"/>
                    <a:gd name="T31" fmla="*/ 18 h 23"/>
                    <a:gd name="T32" fmla="*/ 11 w 11"/>
                    <a:gd name="T33" fmla="*/ 23 h 2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"/>
                    <a:gd name="T52" fmla="*/ 0 h 23"/>
                    <a:gd name="T53" fmla="*/ 11 w 11"/>
                    <a:gd name="T54" fmla="*/ 23 h 2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" h="23">
                      <a:moveTo>
                        <a:pt x="11" y="23"/>
                      </a:moveTo>
                      <a:lnTo>
                        <a:pt x="11" y="18"/>
                      </a:lnTo>
                      <a:lnTo>
                        <a:pt x="8" y="18"/>
                      </a:lnTo>
                      <a:lnTo>
                        <a:pt x="5" y="16"/>
                      </a:lnTo>
                      <a:lnTo>
                        <a:pt x="5" y="13"/>
                      </a:lnTo>
                      <a:lnTo>
                        <a:pt x="5" y="8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3" y="18"/>
                      </a:lnTo>
                      <a:lnTo>
                        <a:pt x="5" y="21"/>
                      </a:lnTo>
                      <a:lnTo>
                        <a:pt x="11" y="23"/>
                      </a:lnTo>
                      <a:lnTo>
                        <a:pt x="11" y="18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41" name="Freeform 1578"/>
                <p:cNvSpPr>
                  <a:spLocks noChangeAspect="1"/>
                </p:cNvSpPr>
                <p:nvPr/>
              </p:nvSpPr>
              <p:spPr bwMode="auto">
                <a:xfrm>
                  <a:off x="5491" y="1904"/>
                  <a:ext cx="18" cy="13"/>
                </a:xfrm>
                <a:custGeom>
                  <a:avLst/>
                  <a:gdLst>
                    <a:gd name="T0" fmla="*/ 0 w 18"/>
                    <a:gd name="T1" fmla="*/ 13 h 13"/>
                    <a:gd name="T2" fmla="*/ 7 w 18"/>
                    <a:gd name="T3" fmla="*/ 13 h 13"/>
                    <a:gd name="T4" fmla="*/ 18 w 18"/>
                    <a:gd name="T5" fmla="*/ 13 h 13"/>
                    <a:gd name="T6" fmla="*/ 18 w 18"/>
                    <a:gd name="T7" fmla="*/ 7 h 13"/>
                    <a:gd name="T8" fmla="*/ 18 w 18"/>
                    <a:gd name="T9" fmla="*/ 0 h 13"/>
                    <a:gd name="T10" fmla="*/ 18 w 18"/>
                    <a:gd name="T11" fmla="*/ 0 h 13"/>
                    <a:gd name="T12" fmla="*/ 15 w 18"/>
                    <a:gd name="T13" fmla="*/ 5 h 13"/>
                    <a:gd name="T14" fmla="*/ 10 w 18"/>
                    <a:gd name="T15" fmla="*/ 10 h 13"/>
                    <a:gd name="T16" fmla="*/ 0 w 18"/>
                    <a:gd name="T17" fmla="*/ 1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3"/>
                    <a:gd name="T29" fmla="*/ 18 w 18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3">
                      <a:moveTo>
                        <a:pt x="0" y="13"/>
                      </a:moveTo>
                      <a:lnTo>
                        <a:pt x="7" y="13"/>
                      </a:lnTo>
                      <a:lnTo>
                        <a:pt x="18" y="13"/>
                      </a:lnTo>
                      <a:lnTo>
                        <a:pt x="18" y="7"/>
                      </a:lnTo>
                      <a:lnTo>
                        <a:pt x="18" y="0"/>
                      </a:lnTo>
                      <a:lnTo>
                        <a:pt x="15" y="5"/>
                      </a:lnTo>
                      <a:lnTo>
                        <a:pt x="10" y="1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42" name="Freeform 1579"/>
                <p:cNvSpPr>
                  <a:spLocks noChangeAspect="1"/>
                </p:cNvSpPr>
                <p:nvPr/>
              </p:nvSpPr>
              <p:spPr bwMode="auto">
                <a:xfrm>
                  <a:off x="5491" y="1914"/>
                  <a:ext cx="20" cy="5"/>
                </a:xfrm>
                <a:custGeom>
                  <a:avLst/>
                  <a:gdLst>
                    <a:gd name="T0" fmla="*/ 20 w 20"/>
                    <a:gd name="T1" fmla="*/ 0 h 5"/>
                    <a:gd name="T2" fmla="*/ 20 w 20"/>
                    <a:gd name="T3" fmla="*/ 0 h 5"/>
                    <a:gd name="T4" fmla="*/ 7 w 20"/>
                    <a:gd name="T5" fmla="*/ 0 h 5"/>
                    <a:gd name="T6" fmla="*/ 0 w 20"/>
                    <a:gd name="T7" fmla="*/ 0 h 5"/>
                    <a:gd name="T8" fmla="*/ 0 w 20"/>
                    <a:gd name="T9" fmla="*/ 5 h 5"/>
                    <a:gd name="T10" fmla="*/ 7 w 20"/>
                    <a:gd name="T11" fmla="*/ 5 h 5"/>
                    <a:gd name="T12" fmla="*/ 18 w 20"/>
                    <a:gd name="T13" fmla="*/ 5 h 5"/>
                    <a:gd name="T14" fmla="*/ 18 w 20"/>
                    <a:gd name="T15" fmla="*/ 5 h 5"/>
                    <a:gd name="T16" fmla="*/ 20 w 20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"/>
                    <a:gd name="T28" fmla="*/ 0 h 5"/>
                    <a:gd name="T29" fmla="*/ 20 w 2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" h="5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7" y="5"/>
                      </a:lnTo>
                      <a:lnTo>
                        <a:pt x="18" y="5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43" name="Freeform 1580"/>
                <p:cNvSpPr>
                  <a:spLocks noChangeAspect="1"/>
                </p:cNvSpPr>
                <p:nvPr/>
              </p:nvSpPr>
              <p:spPr bwMode="auto">
                <a:xfrm>
                  <a:off x="5506" y="1901"/>
                  <a:ext cx="5" cy="18"/>
                </a:xfrm>
                <a:custGeom>
                  <a:avLst/>
                  <a:gdLst>
                    <a:gd name="T0" fmla="*/ 0 w 5"/>
                    <a:gd name="T1" fmla="*/ 0 h 18"/>
                    <a:gd name="T2" fmla="*/ 0 w 5"/>
                    <a:gd name="T3" fmla="*/ 0 h 18"/>
                    <a:gd name="T4" fmla="*/ 3 w 5"/>
                    <a:gd name="T5" fmla="*/ 10 h 18"/>
                    <a:gd name="T6" fmla="*/ 5 w 5"/>
                    <a:gd name="T7" fmla="*/ 13 h 18"/>
                    <a:gd name="T8" fmla="*/ 3 w 5"/>
                    <a:gd name="T9" fmla="*/ 18 h 18"/>
                    <a:gd name="T10" fmla="*/ 5 w 5"/>
                    <a:gd name="T11" fmla="*/ 10 h 18"/>
                    <a:gd name="T12" fmla="*/ 5 w 5"/>
                    <a:gd name="T13" fmla="*/ 3 h 18"/>
                    <a:gd name="T14" fmla="*/ 5 w 5"/>
                    <a:gd name="T15" fmla="*/ 3 h 18"/>
                    <a:gd name="T16" fmla="*/ 0 w 5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8"/>
                    <a:gd name="T29" fmla="*/ 5 w 5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10"/>
                      </a:lnTo>
                      <a:lnTo>
                        <a:pt x="5" y="13"/>
                      </a:lnTo>
                      <a:lnTo>
                        <a:pt x="3" y="18"/>
                      </a:lnTo>
                      <a:lnTo>
                        <a:pt x="5" y="10"/>
                      </a:lnTo>
                      <a:lnTo>
                        <a:pt x="5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44" name="Freeform 1581"/>
                <p:cNvSpPr>
                  <a:spLocks noChangeAspect="1"/>
                </p:cNvSpPr>
                <p:nvPr/>
              </p:nvSpPr>
              <p:spPr bwMode="auto">
                <a:xfrm>
                  <a:off x="5491" y="1901"/>
                  <a:ext cx="20" cy="18"/>
                </a:xfrm>
                <a:custGeom>
                  <a:avLst/>
                  <a:gdLst>
                    <a:gd name="T0" fmla="*/ 0 w 20"/>
                    <a:gd name="T1" fmla="*/ 13 h 18"/>
                    <a:gd name="T2" fmla="*/ 0 w 20"/>
                    <a:gd name="T3" fmla="*/ 18 h 18"/>
                    <a:gd name="T4" fmla="*/ 13 w 20"/>
                    <a:gd name="T5" fmla="*/ 16 h 18"/>
                    <a:gd name="T6" fmla="*/ 18 w 20"/>
                    <a:gd name="T7" fmla="*/ 8 h 18"/>
                    <a:gd name="T8" fmla="*/ 20 w 20"/>
                    <a:gd name="T9" fmla="*/ 3 h 18"/>
                    <a:gd name="T10" fmla="*/ 15 w 20"/>
                    <a:gd name="T11" fmla="*/ 0 h 18"/>
                    <a:gd name="T12" fmla="*/ 20 w 20"/>
                    <a:gd name="T13" fmla="*/ 3 h 18"/>
                    <a:gd name="T14" fmla="*/ 15 w 20"/>
                    <a:gd name="T15" fmla="*/ 3 h 18"/>
                    <a:gd name="T16" fmla="*/ 15 w 20"/>
                    <a:gd name="T17" fmla="*/ 8 h 18"/>
                    <a:gd name="T18" fmla="*/ 10 w 20"/>
                    <a:gd name="T19" fmla="*/ 10 h 18"/>
                    <a:gd name="T20" fmla="*/ 0 w 20"/>
                    <a:gd name="T21" fmla="*/ 13 h 18"/>
                    <a:gd name="T22" fmla="*/ 0 w 20"/>
                    <a:gd name="T23" fmla="*/ 18 h 18"/>
                    <a:gd name="T24" fmla="*/ 0 w 20"/>
                    <a:gd name="T25" fmla="*/ 13 h 1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0"/>
                    <a:gd name="T40" fmla="*/ 0 h 18"/>
                    <a:gd name="T41" fmla="*/ 20 w 20"/>
                    <a:gd name="T42" fmla="*/ 18 h 1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0" h="18">
                      <a:moveTo>
                        <a:pt x="0" y="13"/>
                      </a:moveTo>
                      <a:lnTo>
                        <a:pt x="0" y="18"/>
                      </a:lnTo>
                      <a:lnTo>
                        <a:pt x="13" y="16"/>
                      </a:lnTo>
                      <a:lnTo>
                        <a:pt x="18" y="8"/>
                      </a:lnTo>
                      <a:lnTo>
                        <a:pt x="20" y="3"/>
                      </a:lnTo>
                      <a:lnTo>
                        <a:pt x="15" y="0"/>
                      </a:lnTo>
                      <a:lnTo>
                        <a:pt x="20" y="3"/>
                      </a:lnTo>
                      <a:lnTo>
                        <a:pt x="15" y="3"/>
                      </a:lnTo>
                      <a:lnTo>
                        <a:pt x="15" y="8"/>
                      </a:lnTo>
                      <a:lnTo>
                        <a:pt x="10" y="10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45" name="Freeform 1582"/>
                <p:cNvSpPr>
                  <a:spLocks noChangeAspect="1"/>
                </p:cNvSpPr>
                <p:nvPr/>
              </p:nvSpPr>
              <p:spPr bwMode="auto">
                <a:xfrm>
                  <a:off x="5483" y="1896"/>
                  <a:ext cx="5" cy="5"/>
                </a:xfrm>
                <a:custGeom>
                  <a:avLst/>
                  <a:gdLst>
                    <a:gd name="T0" fmla="*/ 2 w 5"/>
                    <a:gd name="T1" fmla="*/ 5 h 5"/>
                    <a:gd name="T2" fmla="*/ 2 w 5"/>
                    <a:gd name="T3" fmla="*/ 2 h 5"/>
                    <a:gd name="T4" fmla="*/ 0 w 5"/>
                    <a:gd name="T5" fmla="*/ 2 h 5"/>
                    <a:gd name="T6" fmla="*/ 2 w 5"/>
                    <a:gd name="T7" fmla="*/ 0 h 5"/>
                    <a:gd name="T8" fmla="*/ 5 w 5"/>
                    <a:gd name="T9" fmla="*/ 0 h 5"/>
                    <a:gd name="T10" fmla="*/ 2 w 5"/>
                    <a:gd name="T11" fmla="*/ 0 h 5"/>
                    <a:gd name="T12" fmla="*/ 2 w 5"/>
                    <a:gd name="T13" fmla="*/ 5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5"/>
                    <a:gd name="T23" fmla="*/ 5 w 5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5">
                      <a:moveTo>
                        <a:pt x="2" y="5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46" name="Freeform 1583"/>
                <p:cNvSpPr>
                  <a:spLocks noChangeAspect="1"/>
                </p:cNvSpPr>
                <p:nvPr/>
              </p:nvSpPr>
              <p:spPr bwMode="auto">
                <a:xfrm>
                  <a:off x="5483" y="1896"/>
                  <a:ext cx="5" cy="5"/>
                </a:xfrm>
                <a:custGeom>
                  <a:avLst/>
                  <a:gdLst>
                    <a:gd name="T0" fmla="*/ 0 w 5"/>
                    <a:gd name="T1" fmla="*/ 2 h 5"/>
                    <a:gd name="T2" fmla="*/ 0 w 5"/>
                    <a:gd name="T3" fmla="*/ 2 h 5"/>
                    <a:gd name="T4" fmla="*/ 0 w 5"/>
                    <a:gd name="T5" fmla="*/ 5 h 5"/>
                    <a:gd name="T6" fmla="*/ 0 w 5"/>
                    <a:gd name="T7" fmla="*/ 5 h 5"/>
                    <a:gd name="T8" fmla="*/ 5 w 5"/>
                    <a:gd name="T9" fmla="*/ 5 h 5"/>
                    <a:gd name="T10" fmla="*/ 2 w 5"/>
                    <a:gd name="T11" fmla="*/ 2 h 5"/>
                    <a:gd name="T12" fmla="*/ 0 w 5"/>
                    <a:gd name="T13" fmla="*/ 0 h 5"/>
                    <a:gd name="T14" fmla="*/ 0 w 5"/>
                    <a:gd name="T15" fmla="*/ 0 h 5"/>
                    <a:gd name="T16" fmla="*/ 0 w 5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47" name="Freeform 1584"/>
                <p:cNvSpPr>
                  <a:spLocks noChangeAspect="1"/>
                </p:cNvSpPr>
                <p:nvPr/>
              </p:nvSpPr>
              <p:spPr bwMode="auto">
                <a:xfrm>
                  <a:off x="5483" y="1893"/>
                  <a:ext cx="8" cy="5"/>
                </a:xfrm>
                <a:custGeom>
                  <a:avLst/>
                  <a:gdLst>
                    <a:gd name="T0" fmla="*/ 8 w 8"/>
                    <a:gd name="T1" fmla="*/ 3 h 5"/>
                    <a:gd name="T2" fmla="*/ 5 w 8"/>
                    <a:gd name="T3" fmla="*/ 0 h 5"/>
                    <a:gd name="T4" fmla="*/ 2 w 8"/>
                    <a:gd name="T5" fmla="*/ 0 h 5"/>
                    <a:gd name="T6" fmla="*/ 0 w 8"/>
                    <a:gd name="T7" fmla="*/ 5 h 5"/>
                    <a:gd name="T8" fmla="*/ 0 w 8"/>
                    <a:gd name="T9" fmla="*/ 3 h 5"/>
                    <a:gd name="T10" fmla="*/ 2 w 8"/>
                    <a:gd name="T11" fmla="*/ 5 h 5"/>
                    <a:gd name="T12" fmla="*/ 8 w 8"/>
                    <a:gd name="T13" fmla="*/ 3 h 5"/>
                    <a:gd name="T14" fmla="*/ 5 w 8"/>
                    <a:gd name="T15" fmla="*/ 0 h 5"/>
                    <a:gd name="T16" fmla="*/ 8 w 8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8" y="3"/>
                      </a:move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8" y="3"/>
                      </a:lnTo>
                      <a:lnTo>
                        <a:pt x="5" y="0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48" name="Freeform 1585"/>
                <p:cNvSpPr>
                  <a:spLocks noChangeAspect="1"/>
                </p:cNvSpPr>
                <p:nvPr/>
              </p:nvSpPr>
              <p:spPr bwMode="auto">
                <a:xfrm>
                  <a:off x="5483" y="1893"/>
                  <a:ext cx="8" cy="8"/>
                </a:xfrm>
                <a:custGeom>
                  <a:avLst/>
                  <a:gdLst>
                    <a:gd name="T0" fmla="*/ 0 w 8"/>
                    <a:gd name="T1" fmla="*/ 8 h 8"/>
                    <a:gd name="T2" fmla="*/ 5 w 8"/>
                    <a:gd name="T3" fmla="*/ 8 h 8"/>
                    <a:gd name="T4" fmla="*/ 5 w 8"/>
                    <a:gd name="T5" fmla="*/ 5 h 8"/>
                    <a:gd name="T6" fmla="*/ 8 w 8"/>
                    <a:gd name="T7" fmla="*/ 3 h 8"/>
                    <a:gd name="T8" fmla="*/ 5 w 8"/>
                    <a:gd name="T9" fmla="*/ 0 h 8"/>
                    <a:gd name="T10" fmla="*/ 2 w 8"/>
                    <a:gd name="T11" fmla="*/ 3 h 8"/>
                    <a:gd name="T12" fmla="*/ 0 w 8"/>
                    <a:gd name="T13" fmla="*/ 8 h 8"/>
                    <a:gd name="T14" fmla="*/ 5 w 8"/>
                    <a:gd name="T15" fmla="*/ 8 h 8"/>
                    <a:gd name="T16" fmla="*/ 0 w 8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8"/>
                    <a:gd name="T29" fmla="*/ 8 w 8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8">
                      <a:moveTo>
                        <a:pt x="0" y="8"/>
                      </a:moveTo>
                      <a:lnTo>
                        <a:pt x="5" y="8"/>
                      </a:lnTo>
                      <a:lnTo>
                        <a:pt x="5" y="5"/>
                      </a:lnTo>
                      <a:lnTo>
                        <a:pt x="8" y="3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5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49" name="Freeform 1586"/>
                <p:cNvSpPr>
                  <a:spLocks noChangeAspect="1"/>
                </p:cNvSpPr>
                <p:nvPr/>
              </p:nvSpPr>
              <p:spPr bwMode="auto">
                <a:xfrm>
                  <a:off x="5477" y="1799"/>
                  <a:ext cx="8" cy="13"/>
                </a:xfrm>
                <a:custGeom>
                  <a:avLst/>
                  <a:gdLst>
                    <a:gd name="T0" fmla="*/ 6 w 8"/>
                    <a:gd name="T1" fmla="*/ 13 h 13"/>
                    <a:gd name="T2" fmla="*/ 0 w 8"/>
                    <a:gd name="T3" fmla="*/ 11 h 13"/>
                    <a:gd name="T4" fmla="*/ 0 w 8"/>
                    <a:gd name="T5" fmla="*/ 5 h 13"/>
                    <a:gd name="T6" fmla="*/ 6 w 8"/>
                    <a:gd name="T7" fmla="*/ 3 h 13"/>
                    <a:gd name="T8" fmla="*/ 8 w 8"/>
                    <a:gd name="T9" fmla="*/ 0 h 13"/>
                    <a:gd name="T10" fmla="*/ 6 w 8"/>
                    <a:gd name="T11" fmla="*/ 3 h 13"/>
                    <a:gd name="T12" fmla="*/ 6 w 8"/>
                    <a:gd name="T13" fmla="*/ 13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13"/>
                    <a:gd name="T23" fmla="*/ 8 w 8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13">
                      <a:moveTo>
                        <a:pt x="6" y="13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6" y="3"/>
                      </a:lnTo>
                      <a:lnTo>
                        <a:pt x="8" y="0"/>
                      </a:lnTo>
                      <a:lnTo>
                        <a:pt x="6" y="3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50" name="Freeform 1587"/>
                <p:cNvSpPr>
                  <a:spLocks noChangeAspect="1"/>
                </p:cNvSpPr>
                <p:nvPr/>
              </p:nvSpPr>
              <p:spPr bwMode="auto">
                <a:xfrm>
                  <a:off x="5477" y="1804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0 h 11"/>
                    <a:gd name="T4" fmla="*/ 0 w 6"/>
                    <a:gd name="T5" fmla="*/ 8 h 11"/>
                    <a:gd name="T6" fmla="*/ 3 w 6"/>
                    <a:gd name="T7" fmla="*/ 11 h 11"/>
                    <a:gd name="T8" fmla="*/ 6 w 6"/>
                    <a:gd name="T9" fmla="*/ 8 h 11"/>
                    <a:gd name="T10" fmla="*/ 3 w 6"/>
                    <a:gd name="T11" fmla="*/ 6 h 11"/>
                    <a:gd name="T12" fmla="*/ 3 w 6"/>
                    <a:gd name="T13" fmla="*/ 3 h 11"/>
                    <a:gd name="T14" fmla="*/ 3 w 6"/>
                    <a:gd name="T15" fmla="*/ 3 h 11"/>
                    <a:gd name="T16" fmla="*/ 0 w 6"/>
                    <a:gd name="T17" fmla="*/ 0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1"/>
                    <a:gd name="T29" fmla="*/ 6 w 6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3" y="6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51" name="Freeform 1588"/>
                <p:cNvSpPr>
                  <a:spLocks noChangeAspect="1"/>
                </p:cNvSpPr>
                <p:nvPr/>
              </p:nvSpPr>
              <p:spPr bwMode="auto">
                <a:xfrm>
                  <a:off x="5477" y="1796"/>
                  <a:ext cx="11" cy="11"/>
                </a:xfrm>
                <a:custGeom>
                  <a:avLst/>
                  <a:gdLst>
                    <a:gd name="T0" fmla="*/ 8 w 11"/>
                    <a:gd name="T1" fmla="*/ 0 h 11"/>
                    <a:gd name="T2" fmla="*/ 8 w 11"/>
                    <a:gd name="T3" fmla="*/ 0 h 11"/>
                    <a:gd name="T4" fmla="*/ 3 w 11"/>
                    <a:gd name="T5" fmla="*/ 3 h 11"/>
                    <a:gd name="T6" fmla="*/ 0 w 11"/>
                    <a:gd name="T7" fmla="*/ 8 h 11"/>
                    <a:gd name="T8" fmla="*/ 3 w 11"/>
                    <a:gd name="T9" fmla="*/ 11 h 11"/>
                    <a:gd name="T10" fmla="*/ 6 w 11"/>
                    <a:gd name="T11" fmla="*/ 8 h 11"/>
                    <a:gd name="T12" fmla="*/ 11 w 11"/>
                    <a:gd name="T13" fmla="*/ 3 h 11"/>
                    <a:gd name="T14" fmla="*/ 11 w 11"/>
                    <a:gd name="T15" fmla="*/ 3 h 11"/>
                    <a:gd name="T16" fmla="*/ 8 w 11"/>
                    <a:gd name="T17" fmla="*/ 0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1"/>
                    <a:gd name="T29" fmla="*/ 11 w 11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1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3"/>
                      </a:lnTo>
                      <a:lnTo>
                        <a:pt x="0" y="8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11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52" name="Freeform 1589"/>
                <p:cNvSpPr>
                  <a:spLocks noChangeAspect="1"/>
                </p:cNvSpPr>
                <p:nvPr/>
              </p:nvSpPr>
              <p:spPr bwMode="auto">
                <a:xfrm>
                  <a:off x="5480" y="1796"/>
                  <a:ext cx="8" cy="19"/>
                </a:xfrm>
                <a:custGeom>
                  <a:avLst/>
                  <a:gdLst>
                    <a:gd name="T0" fmla="*/ 0 w 8"/>
                    <a:gd name="T1" fmla="*/ 19 h 19"/>
                    <a:gd name="T2" fmla="*/ 3 w 8"/>
                    <a:gd name="T3" fmla="*/ 16 h 19"/>
                    <a:gd name="T4" fmla="*/ 3 w 8"/>
                    <a:gd name="T5" fmla="*/ 8 h 19"/>
                    <a:gd name="T6" fmla="*/ 5 w 8"/>
                    <a:gd name="T7" fmla="*/ 0 h 19"/>
                    <a:gd name="T8" fmla="*/ 8 w 8"/>
                    <a:gd name="T9" fmla="*/ 3 h 19"/>
                    <a:gd name="T10" fmla="*/ 0 w 8"/>
                    <a:gd name="T11" fmla="*/ 6 h 19"/>
                    <a:gd name="T12" fmla="*/ 0 w 8"/>
                    <a:gd name="T13" fmla="*/ 19 h 19"/>
                    <a:gd name="T14" fmla="*/ 3 w 8"/>
                    <a:gd name="T15" fmla="*/ 16 h 19"/>
                    <a:gd name="T16" fmla="*/ 0 w 8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9"/>
                    <a:gd name="T29" fmla="*/ 8 w 8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9">
                      <a:moveTo>
                        <a:pt x="0" y="19"/>
                      </a:moveTo>
                      <a:lnTo>
                        <a:pt x="3" y="16"/>
                      </a:lnTo>
                      <a:lnTo>
                        <a:pt x="3" y="8"/>
                      </a:lnTo>
                      <a:lnTo>
                        <a:pt x="5" y="0"/>
                      </a:lnTo>
                      <a:lnTo>
                        <a:pt x="8" y="3"/>
                      </a:lnTo>
                      <a:lnTo>
                        <a:pt x="0" y="6"/>
                      </a:lnTo>
                      <a:lnTo>
                        <a:pt x="0" y="19"/>
                      </a:lnTo>
                      <a:lnTo>
                        <a:pt x="3" y="16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53" name="Freeform 1590"/>
                <p:cNvSpPr>
                  <a:spLocks noChangeAspect="1"/>
                </p:cNvSpPr>
                <p:nvPr/>
              </p:nvSpPr>
              <p:spPr bwMode="auto">
                <a:xfrm>
                  <a:off x="5598" y="1930"/>
                  <a:ext cx="10" cy="2"/>
                </a:xfrm>
                <a:custGeom>
                  <a:avLst/>
                  <a:gdLst>
                    <a:gd name="T0" fmla="*/ 10 w 10"/>
                    <a:gd name="T1" fmla="*/ 0 h 2"/>
                    <a:gd name="T2" fmla="*/ 5 w 10"/>
                    <a:gd name="T3" fmla="*/ 2 h 2"/>
                    <a:gd name="T4" fmla="*/ 0 w 10"/>
                    <a:gd name="T5" fmla="*/ 2 h 2"/>
                    <a:gd name="T6" fmla="*/ 0 w 10"/>
                    <a:gd name="T7" fmla="*/ 0 h 2"/>
                    <a:gd name="T8" fmla="*/ 10 w 10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2"/>
                    <a:gd name="T17" fmla="*/ 10 w 10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2">
                      <a:moveTo>
                        <a:pt x="10" y="0"/>
                      </a:move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54" name="Freeform 1591"/>
                <p:cNvSpPr>
                  <a:spLocks noChangeAspect="1"/>
                </p:cNvSpPr>
                <p:nvPr/>
              </p:nvSpPr>
              <p:spPr bwMode="auto">
                <a:xfrm>
                  <a:off x="5598" y="1930"/>
                  <a:ext cx="10" cy="5"/>
                </a:xfrm>
                <a:custGeom>
                  <a:avLst/>
                  <a:gdLst>
                    <a:gd name="T0" fmla="*/ 2 w 10"/>
                    <a:gd name="T1" fmla="*/ 5 h 5"/>
                    <a:gd name="T2" fmla="*/ 2 w 10"/>
                    <a:gd name="T3" fmla="*/ 5 h 5"/>
                    <a:gd name="T4" fmla="*/ 7 w 10"/>
                    <a:gd name="T5" fmla="*/ 2 h 5"/>
                    <a:gd name="T6" fmla="*/ 10 w 10"/>
                    <a:gd name="T7" fmla="*/ 2 h 5"/>
                    <a:gd name="T8" fmla="*/ 10 w 10"/>
                    <a:gd name="T9" fmla="*/ 0 h 5"/>
                    <a:gd name="T10" fmla="*/ 5 w 10"/>
                    <a:gd name="T11" fmla="*/ 0 h 5"/>
                    <a:gd name="T12" fmla="*/ 0 w 10"/>
                    <a:gd name="T13" fmla="*/ 2 h 5"/>
                    <a:gd name="T14" fmla="*/ 0 w 10"/>
                    <a:gd name="T15" fmla="*/ 2 h 5"/>
                    <a:gd name="T16" fmla="*/ 2 w 10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2" y="5"/>
                      </a:moveTo>
                      <a:lnTo>
                        <a:pt x="2" y="5"/>
                      </a:lnTo>
                      <a:lnTo>
                        <a:pt x="7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55" name="Freeform 1592"/>
                <p:cNvSpPr>
                  <a:spLocks noChangeAspect="1"/>
                </p:cNvSpPr>
                <p:nvPr/>
              </p:nvSpPr>
              <p:spPr bwMode="auto">
                <a:xfrm>
                  <a:off x="5598" y="1930"/>
                  <a:ext cx="10" cy="5"/>
                </a:xfrm>
                <a:custGeom>
                  <a:avLst/>
                  <a:gdLst>
                    <a:gd name="T0" fmla="*/ 10 w 10"/>
                    <a:gd name="T1" fmla="*/ 2 h 5"/>
                    <a:gd name="T2" fmla="*/ 10 w 10"/>
                    <a:gd name="T3" fmla="*/ 0 h 5"/>
                    <a:gd name="T4" fmla="*/ 0 w 10"/>
                    <a:gd name="T5" fmla="*/ 0 h 5"/>
                    <a:gd name="T6" fmla="*/ 2 w 10"/>
                    <a:gd name="T7" fmla="*/ 5 h 5"/>
                    <a:gd name="T8" fmla="*/ 0 w 10"/>
                    <a:gd name="T9" fmla="*/ 2 h 5"/>
                    <a:gd name="T10" fmla="*/ 2 w 10"/>
                    <a:gd name="T11" fmla="*/ 2 h 5"/>
                    <a:gd name="T12" fmla="*/ 7 w 10"/>
                    <a:gd name="T13" fmla="*/ 2 h 5"/>
                    <a:gd name="T14" fmla="*/ 10 w 10"/>
                    <a:gd name="T15" fmla="*/ 0 h 5"/>
                    <a:gd name="T16" fmla="*/ 10 w 10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10" y="2"/>
                      </a:move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7" y="2"/>
                      </a:lnTo>
                      <a:lnTo>
                        <a:pt x="10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56" name="Freeform 1593"/>
                <p:cNvSpPr>
                  <a:spLocks noChangeAspect="1"/>
                </p:cNvSpPr>
                <p:nvPr/>
              </p:nvSpPr>
              <p:spPr bwMode="auto">
                <a:xfrm>
                  <a:off x="5524" y="1841"/>
                  <a:ext cx="27" cy="26"/>
                </a:xfrm>
                <a:custGeom>
                  <a:avLst/>
                  <a:gdLst>
                    <a:gd name="T0" fmla="*/ 8 w 27"/>
                    <a:gd name="T1" fmla="*/ 26 h 26"/>
                    <a:gd name="T2" fmla="*/ 6 w 27"/>
                    <a:gd name="T3" fmla="*/ 23 h 26"/>
                    <a:gd name="T4" fmla="*/ 6 w 27"/>
                    <a:gd name="T5" fmla="*/ 16 h 26"/>
                    <a:gd name="T6" fmla="*/ 14 w 27"/>
                    <a:gd name="T7" fmla="*/ 8 h 26"/>
                    <a:gd name="T8" fmla="*/ 19 w 27"/>
                    <a:gd name="T9" fmla="*/ 3 h 26"/>
                    <a:gd name="T10" fmla="*/ 21 w 27"/>
                    <a:gd name="T11" fmla="*/ 3 h 26"/>
                    <a:gd name="T12" fmla="*/ 27 w 27"/>
                    <a:gd name="T13" fmla="*/ 0 h 26"/>
                    <a:gd name="T14" fmla="*/ 24 w 27"/>
                    <a:gd name="T15" fmla="*/ 0 h 26"/>
                    <a:gd name="T16" fmla="*/ 19 w 27"/>
                    <a:gd name="T17" fmla="*/ 0 h 26"/>
                    <a:gd name="T18" fmla="*/ 14 w 27"/>
                    <a:gd name="T19" fmla="*/ 5 h 26"/>
                    <a:gd name="T20" fmla="*/ 3 w 27"/>
                    <a:gd name="T21" fmla="*/ 16 h 26"/>
                    <a:gd name="T22" fmla="*/ 0 w 27"/>
                    <a:gd name="T23" fmla="*/ 18 h 26"/>
                    <a:gd name="T24" fmla="*/ 3 w 27"/>
                    <a:gd name="T25" fmla="*/ 21 h 26"/>
                    <a:gd name="T26" fmla="*/ 6 w 27"/>
                    <a:gd name="T27" fmla="*/ 23 h 26"/>
                    <a:gd name="T28" fmla="*/ 8 w 27"/>
                    <a:gd name="T29" fmla="*/ 26 h 2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7"/>
                    <a:gd name="T46" fmla="*/ 0 h 26"/>
                    <a:gd name="T47" fmla="*/ 27 w 27"/>
                    <a:gd name="T48" fmla="*/ 26 h 2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7" h="26">
                      <a:moveTo>
                        <a:pt x="8" y="26"/>
                      </a:moveTo>
                      <a:lnTo>
                        <a:pt x="6" y="23"/>
                      </a:lnTo>
                      <a:lnTo>
                        <a:pt x="6" y="16"/>
                      </a:lnTo>
                      <a:lnTo>
                        <a:pt x="14" y="8"/>
                      </a:lnTo>
                      <a:lnTo>
                        <a:pt x="19" y="3"/>
                      </a:lnTo>
                      <a:lnTo>
                        <a:pt x="21" y="3"/>
                      </a:lnTo>
                      <a:lnTo>
                        <a:pt x="27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4" y="5"/>
                      </a:lnTo>
                      <a:lnTo>
                        <a:pt x="3" y="16"/>
                      </a:lnTo>
                      <a:lnTo>
                        <a:pt x="0" y="18"/>
                      </a:lnTo>
                      <a:lnTo>
                        <a:pt x="3" y="21"/>
                      </a:lnTo>
                      <a:lnTo>
                        <a:pt x="6" y="23"/>
                      </a:lnTo>
                      <a:lnTo>
                        <a:pt x="8" y="2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57" name="Freeform 1594"/>
                <p:cNvSpPr>
                  <a:spLocks noChangeAspect="1"/>
                </p:cNvSpPr>
                <p:nvPr/>
              </p:nvSpPr>
              <p:spPr bwMode="auto">
                <a:xfrm>
                  <a:off x="5527" y="1854"/>
                  <a:ext cx="8" cy="16"/>
                </a:xfrm>
                <a:custGeom>
                  <a:avLst/>
                  <a:gdLst>
                    <a:gd name="T0" fmla="*/ 3 w 8"/>
                    <a:gd name="T1" fmla="*/ 0 h 16"/>
                    <a:gd name="T2" fmla="*/ 3 w 8"/>
                    <a:gd name="T3" fmla="*/ 0 h 16"/>
                    <a:gd name="T4" fmla="*/ 0 w 8"/>
                    <a:gd name="T5" fmla="*/ 10 h 16"/>
                    <a:gd name="T6" fmla="*/ 5 w 8"/>
                    <a:gd name="T7" fmla="*/ 16 h 16"/>
                    <a:gd name="T8" fmla="*/ 8 w 8"/>
                    <a:gd name="T9" fmla="*/ 13 h 16"/>
                    <a:gd name="T10" fmla="*/ 5 w 8"/>
                    <a:gd name="T11" fmla="*/ 8 h 16"/>
                    <a:gd name="T12" fmla="*/ 3 w 8"/>
                    <a:gd name="T13" fmla="*/ 5 h 16"/>
                    <a:gd name="T14" fmla="*/ 3 w 8"/>
                    <a:gd name="T15" fmla="*/ 5 h 16"/>
                    <a:gd name="T16" fmla="*/ 3 w 8"/>
                    <a:gd name="T17" fmla="*/ 0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6"/>
                    <a:gd name="T29" fmla="*/ 8 w 8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10"/>
                      </a:lnTo>
                      <a:lnTo>
                        <a:pt x="5" y="16"/>
                      </a:lnTo>
                      <a:lnTo>
                        <a:pt x="8" y="13"/>
                      </a:lnTo>
                      <a:lnTo>
                        <a:pt x="5" y="8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58" name="Freeform 1595"/>
                <p:cNvSpPr>
                  <a:spLocks noChangeAspect="1"/>
                </p:cNvSpPr>
                <p:nvPr/>
              </p:nvSpPr>
              <p:spPr bwMode="auto">
                <a:xfrm>
                  <a:off x="5530" y="1841"/>
                  <a:ext cx="13" cy="18"/>
                </a:xfrm>
                <a:custGeom>
                  <a:avLst/>
                  <a:gdLst>
                    <a:gd name="T0" fmla="*/ 13 w 13"/>
                    <a:gd name="T1" fmla="*/ 0 h 18"/>
                    <a:gd name="T2" fmla="*/ 10 w 13"/>
                    <a:gd name="T3" fmla="*/ 0 h 18"/>
                    <a:gd name="T4" fmla="*/ 5 w 13"/>
                    <a:gd name="T5" fmla="*/ 8 h 18"/>
                    <a:gd name="T6" fmla="*/ 0 w 13"/>
                    <a:gd name="T7" fmla="*/ 13 h 18"/>
                    <a:gd name="T8" fmla="*/ 0 w 13"/>
                    <a:gd name="T9" fmla="*/ 18 h 18"/>
                    <a:gd name="T10" fmla="*/ 8 w 13"/>
                    <a:gd name="T11" fmla="*/ 10 h 18"/>
                    <a:gd name="T12" fmla="*/ 13 w 13"/>
                    <a:gd name="T13" fmla="*/ 3 h 18"/>
                    <a:gd name="T14" fmla="*/ 13 w 13"/>
                    <a:gd name="T15" fmla="*/ 5 h 18"/>
                    <a:gd name="T16" fmla="*/ 13 w 13"/>
                    <a:gd name="T17" fmla="*/ 0 h 18"/>
                    <a:gd name="T18" fmla="*/ 10 w 13"/>
                    <a:gd name="T19" fmla="*/ 0 h 18"/>
                    <a:gd name="T20" fmla="*/ 10 w 13"/>
                    <a:gd name="T21" fmla="*/ 0 h 18"/>
                    <a:gd name="T22" fmla="*/ 13 w 13"/>
                    <a:gd name="T23" fmla="*/ 0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18"/>
                    <a:gd name="T38" fmla="*/ 13 w 13"/>
                    <a:gd name="T39" fmla="*/ 18 h 1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18">
                      <a:moveTo>
                        <a:pt x="13" y="0"/>
                      </a:moveTo>
                      <a:lnTo>
                        <a:pt x="10" y="0"/>
                      </a:lnTo>
                      <a:lnTo>
                        <a:pt x="5" y="8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8" y="10"/>
                      </a:lnTo>
                      <a:lnTo>
                        <a:pt x="13" y="3"/>
                      </a:ln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59" name="Freeform 1596"/>
                <p:cNvSpPr>
                  <a:spLocks noChangeAspect="1"/>
                </p:cNvSpPr>
                <p:nvPr/>
              </p:nvSpPr>
              <p:spPr bwMode="auto">
                <a:xfrm>
                  <a:off x="5543" y="1841"/>
                  <a:ext cx="10" cy="5"/>
                </a:xfrm>
                <a:custGeom>
                  <a:avLst/>
                  <a:gdLst>
                    <a:gd name="T0" fmla="*/ 8 w 10"/>
                    <a:gd name="T1" fmla="*/ 0 h 5"/>
                    <a:gd name="T2" fmla="*/ 8 w 10"/>
                    <a:gd name="T3" fmla="*/ 0 h 5"/>
                    <a:gd name="T4" fmla="*/ 2 w 10"/>
                    <a:gd name="T5" fmla="*/ 0 h 5"/>
                    <a:gd name="T6" fmla="*/ 0 w 10"/>
                    <a:gd name="T7" fmla="*/ 0 h 5"/>
                    <a:gd name="T8" fmla="*/ 0 w 10"/>
                    <a:gd name="T9" fmla="*/ 5 h 5"/>
                    <a:gd name="T10" fmla="*/ 2 w 10"/>
                    <a:gd name="T11" fmla="*/ 5 h 5"/>
                    <a:gd name="T12" fmla="*/ 10 w 10"/>
                    <a:gd name="T13" fmla="*/ 3 h 5"/>
                    <a:gd name="T14" fmla="*/ 10 w 10"/>
                    <a:gd name="T15" fmla="*/ 3 h 5"/>
                    <a:gd name="T16" fmla="*/ 8 w 10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60" name="Freeform 1597"/>
                <p:cNvSpPr>
                  <a:spLocks noChangeAspect="1"/>
                </p:cNvSpPr>
                <p:nvPr/>
              </p:nvSpPr>
              <p:spPr bwMode="auto">
                <a:xfrm>
                  <a:off x="5540" y="1841"/>
                  <a:ext cx="13" cy="3"/>
                </a:xfrm>
                <a:custGeom>
                  <a:avLst/>
                  <a:gdLst>
                    <a:gd name="T0" fmla="*/ 0 w 13"/>
                    <a:gd name="T1" fmla="*/ 3 h 3"/>
                    <a:gd name="T2" fmla="*/ 0 w 13"/>
                    <a:gd name="T3" fmla="*/ 3 h 3"/>
                    <a:gd name="T4" fmla="*/ 8 w 13"/>
                    <a:gd name="T5" fmla="*/ 3 h 3"/>
                    <a:gd name="T6" fmla="*/ 11 w 13"/>
                    <a:gd name="T7" fmla="*/ 0 h 3"/>
                    <a:gd name="T8" fmla="*/ 13 w 13"/>
                    <a:gd name="T9" fmla="*/ 3 h 3"/>
                    <a:gd name="T10" fmla="*/ 8 w 13"/>
                    <a:gd name="T11" fmla="*/ 0 h 3"/>
                    <a:gd name="T12" fmla="*/ 3 w 13"/>
                    <a:gd name="T13" fmla="*/ 0 h 3"/>
                    <a:gd name="T14" fmla="*/ 3 w 13"/>
                    <a:gd name="T15" fmla="*/ 0 h 3"/>
                    <a:gd name="T16" fmla="*/ 0 w 13"/>
                    <a:gd name="T17" fmla="*/ 3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3"/>
                    <a:gd name="T29" fmla="*/ 13 w 13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3" y="3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61" name="Freeform 1598"/>
                <p:cNvSpPr>
                  <a:spLocks noChangeAspect="1"/>
                </p:cNvSpPr>
                <p:nvPr/>
              </p:nvSpPr>
              <p:spPr bwMode="auto">
                <a:xfrm>
                  <a:off x="5527" y="1841"/>
                  <a:ext cx="16" cy="16"/>
                </a:xfrm>
                <a:custGeom>
                  <a:avLst/>
                  <a:gdLst>
                    <a:gd name="T0" fmla="*/ 3 w 16"/>
                    <a:gd name="T1" fmla="*/ 16 h 16"/>
                    <a:gd name="T2" fmla="*/ 3 w 16"/>
                    <a:gd name="T3" fmla="*/ 16 h 16"/>
                    <a:gd name="T4" fmla="*/ 11 w 16"/>
                    <a:gd name="T5" fmla="*/ 8 h 16"/>
                    <a:gd name="T6" fmla="*/ 13 w 16"/>
                    <a:gd name="T7" fmla="*/ 3 h 16"/>
                    <a:gd name="T8" fmla="*/ 16 w 16"/>
                    <a:gd name="T9" fmla="*/ 0 h 16"/>
                    <a:gd name="T10" fmla="*/ 8 w 16"/>
                    <a:gd name="T11" fmla="*/ 5 h 16"/>
                    <a:gd name="T12" fmla="*/ 0 w 16"/>
                    <a:gd name="T13" fmla="*/ 13 h 16"/>
                    <a:gd name="T14" fmla="*/ 0 w 16"/>
                    <a:gd name="T15" fmla="*/ 13 h 16"/>
                    <a:gd name="T16" fmla="*/ 3 w 16"/>
                    <a:gd name="T17" fmla="*/ 16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16"/>
                    <a:gd name="T29" fmla="*/ 16 w 16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16">
                      <a:moveTo>
                        <a:pt x="3" y="16"/>
                      </a:moveTo>
                      <a:lnTo>
                        <a:pt x="3" y="16"/>
                      </a:lnTo>
                      <a:lnTo>
                        <a:pt x="11" y="8"/>
                      </a:lnTo>
                      <a:lnTo>
                        <a:pt x="13" y="3"/>
                      </a:lnTo>
                      <a:lnTo>
                        <a:pt x="16" y="0"/>
                      </a:lnTo>
                      <a:lnTo>
                        <a:pt x="8" y="5"/>
                      </a:lnTo>
                      <a:lnTo>
                        <a:pt x="0" y="13"/>
                      </a:lnTo>
                      <a:lnTo>
                        <a:pt x="3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62" name="Freeform 1599"/>
                <p:cNvSpPr>
                  <a:spLocks noChangeAspect="1"/>
                </p:cNvSpPr>
                <p:nvPr/>
              </p:nvSpPr>
              <p:spPr bwMode="auto">
                <a:xfrm>
                  <a:off x="5524" y="1854"/>
                  <a:ext cx="11" cy="16"/>
                </a:xfrm>
                <a:custGeom>
                  <a:avLst/>
                  <a:gdLst>
                    <a:gd name="T0" fmla="*/ 8 w 11"/>
                    <a:gd name="T1" fmla="*/ 16 h 16"/>
                    <a:gd name="T2" fmla="*/ 11 w 11"/>
                    <a:gd name="T3" fmla="*/ 13 h 16"/>
                    <a:gd name="T4" fmla="*/ 8 w 11"/>
                    <a:gd name="T5" fmla="*/ 10 h 16"/>
                    <a:gd name="T6" fmla="*/ 6 w 11"/>
                    <a:gd name="T7" fmla="*/ 8 h 16"/>
                    <a:gd name="T8" fmla="*/ 3 w 11"/>
                    <a:gd name="T9" fmla="*/ 5 h 16"/>
                    <a:gd name="T10" fmla="*/ 6 w 11"/>
                    <a:gd name="T11" fmla="*/ 3 h 16"/>
                    <a:gd name="T12" fmla="*/ 3 w 11"/>
                    <a:gd name="T13" fmla="*/ 0 h 16"/>
                    <a:gd name="T14" fmla="*/ 0 w 11"/>
                    <a:gd name="T15" fmla="*/ 5 h 16"/>
                    <a:gd name="T16" fmla="*/ 0 w 11"/>
                    <a:gd name="T17" fmla="*/ 8 h 16"/>
                    <a:gd name="T18" fmla="*/ 6 w 11"/>
                    <a:gd name="T19" fmla="*/ 13 h 16"/>
                    <a:gd name="T20" fmla="*/ 8 w 11"/>
                    <a:gd name="T21" fmla="*/ 16 h 16"/>
                    <a:gd name="T22" fmla="*/ 11 w 11"/>
                    <a:gd name="T23" fmla="*/ 13 h 16"/>
                    <a:gd name="T24" fmla="*/ 8 w 11"/>
                    <a:gd name="T25" fmla="*/ 16 h 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"/>
                    <a:gd name="T40" fmla="*/ 0 h 16"/>
                    <a:gd name="T41" fmla="*/ 11 w 11"/>
                    <a:gd name="T42" fmla="*/ 16 h 1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" h="16">
                      <a:moveTo>
                        <a:pt x="8" y="16"/>
                      </a:moveTo>
                      <a:lnTo>
                        <a:pt x="11" y="13"/>
                      </a:lnTo>
                      <a:lnTo>
                        <a:pt x="8" y="10"/>
                      </a:lnTo>
                      <a:lnTo>
                        <a:pt x="6" y="8"/>
                      </a:lnTo>
                      <a:lnTo>
                        <a:pt x="3" y="5"/>
                      </a:ln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6" y="13"/>
                      </a:ln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63" name="Freeform 1600"/>
                <p:cNvSpPr>
                  <a:spLocks noChangeAspect="1"/>
                </p:cNvSpPr>
                <p:nvPr/>
              </p:nvSpPr>
              <p:spPr bwMode="auto">
                <a:xfrm>
                  <a:off x="5535" y="1789"/>
                  <a:ext cx="5" cy="5"/>
                </a:xfrm>
                <a:custGeom>
                  <a:avLst/>
                  <a:gdLst>
                    <a:gd name="T0" fmla="*/ 3 w 5"/>
                    <a:gd name="T1" fmla="*/ 0 h 5"/>
                    <a:gd name="T2" fmla="*/ 3 w 5"/>
                    <a:gd name="T3" fmla="*/ 2 h 5"/>
                    <a:gd name="T4" fmla="*/ 5 w 5"/>
                    <a:gd name="T5" fmla="*/ 5 h 5"/>
                    <a:gd name="T6" fmla="*/ 5 w 5"/>
                    <a:gd name="T7" fmla="*/ 5 h 5"/>
                    <a:gd name="T8" fmla="*/ 0 w 5"/>
                    <a:gd name="T9" fmla="*/ 5 h 5"/>
                    <a:gd name="T10" fmla="*/ 3 w 5"/>
                    <a:gd name="T11" fmla="*/ 5 h 5"/>
                    <a:gd name="T12" fmla="*/ 3 w 5"/>
                    <a:gd name="T13" fmla="*/ 0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5"/>
                    <a:gd name="T23" fmla="*/ 5 w 5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5">
                      <a:moveTo>
                        <a:pt x="3" y="0"/>
                      </a:moveTo>
                      <a:lnTo>
                        <a:pt x="3" y="2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64" name="Freeform 1601"/>
                <p:cNvSpPr>
                  <a:spLocks noChangeAspect="1"/>
                </p:cNvSpPr>
                <p:nvPr/>
              </p:nvSpPr>
              <p:spPr bwMode="auto">
                <a:xfrm>
                  <a:off x="5535" y="1789"/>
                  <a:ext cx="5" cy="5"/>
                </a:xfrm>
                <a:custGeom>
                  <a:avLst/>
                  <a:gdLst>
                    <a:gd name="T0" fmla="*/ 5 w 5"/>
                    <a:gd name="T1" fmla="*/ 2 h 5"/>
                    <a:gd name="T2" fmla="*/ 5 w 5"/>
                    <a:gd name="T3" fmla="*/ 2 h 5"/>
                    <a:gd name="T4" fmla="*/ 5 w 5"/>
                    <a:gd name="T5" fmla="*/ 0 h 5"/>
                    <a:gd name="T6" fmla="*/ 3 w 5"/>
                    <a:gd name="T7" fmla="*/ 0 h 5"/>
                    <a:gd name="T8" fmla="*/ 0 w 5"/>
                    <a:gd name="T9" fmla="*/ 2 h 5"/>
                    <a:gd name="T10" fmla="*/ 3 w 5"/>
                    <a:gd name="T11" fmla="*/ 5 h 5"/>
                    <a:gd name="T12" fmla="*/ 5 w 5"/>
                    <a:gd name="T13" fmla="*/ 5 h 5"/>
                    <a:gd name="T14" fmla="*/ 5 w 5"/>
                    <a:gd name="T15" fmla="*/ 5 h 5"/>
                    <a:gd name="T16" fmla="*/ 5 w 5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5" y="2"/>
                      </a:move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65" name="Freeform 1602"/>
                <p:cNvSpPr>
                  <a:spLocks noChangeAspect="1"/>
                </p:cNvSpPr>
                <p:nvPr/>
              </p:nvSpPr>
              <p:spPr bwMode="auto">
                <a:xfrm>
                  <a:off x="5535" y="1791"/>
                  <a:ext cx="5" cy="5"/>
                </a:xfrm>
                <a:custGeom>
                  <a:avLst/>
                  <a:gdLst>
                    <a:gd name="T0" fmla="*/ 3 w 5"/>
                    <a:gd name="T1" fmla="*/ 5 h 5"/>
                    <a:gd name="T2" fmla="*/ 3 w 5"/>
                    <a:gd name="T3" fmla="*/ 5 h 5"/>
                    <a:gd name="T4" fmla="*/ 5 w 5"/>
                    <a:gd name="T5" fmla="*/ 3 h 5"/>
                    <a:gd name="T6" fmla="*/ 5 w 5"/>
                    <a:gd name="T7" fmla="*/ 0 h 5"/>
                    <a:gd name="T8" fmla="*/ 5 w 5"/>
                    <a:gd name="T9" fmla="*/ 3 h 5"/>
                    <a:gd name="T10" fmla="*/ 5 w 5"/>
                    <a:gd name="T11" fmla="*/ 0 h 5"/>
                    <a:gd name="T12" fmla="*/ 0 w 5"/>
                    <a:gd name="T13" fmla="*/ 3 h 5"/>
                    <a:gd name="T14" fmla="*/ 0 w 5"/>
                    <a:gd name="T15" fmla="*/ 3 h 5"/>
                    <a:gd name="T16" fmla="*/ 3 w 5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3" y="5"/>
                      </a:move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66" name="Freeform 1603"/>
                <p:cNvSpPr>
                  <a:spLocks noChangeAspect="1"/>
                </p:cNvSpPr>
                <p:nvPr/>
              </p:nvSpPr>
              <p:spPr bwMode="auto">
                <a:xfrm>
                  <a:off x="5535" y="1789"/>
                  <a:ext cx="3" cy="7"/>
                </a:xfrm>
                <a:custGeom>
                  <a:avLst/>
                  <a:gdLst>
                    <a:gd name="T0" fmla="*/ 3 w 3"/>
                    <a:gd name="T1" fmla="*/ 0 h 7"/>
                    <a:gd name="T2" fmla="*/ 0 w 3"/>
                    <a:gd name="T3" fmla="*/ 2 h 7"/>
                    <a:gd name="T4" fmla="*/ 0 w 3"/>
                    <a:gd name="T5" fmla="*/ 5 h 7"/>
                    <a:gd name="T6" fmla="*/ 3 w 3"/>
                    <a:gd name="T7" fmla="*/ 7 h 7"/>
                    <a:gd name="T8" fmla="*/ 0 w 3"/>
                    <a:gd name="T9" fmla="*/ 5 h 7"/>
                    <a:gd name="T10" fmla="*/ 3 w 3"/>
                    <a:gd name="T11" fmla="*/ 5 h 7"/>
                    <a:gd name="T12" fmla="*/ 3 w 3"/>
                    <a:gd name="T13" fmla="*/ 0 h 7"/>
                    <a:gd name="T14" fmla="*/ 0 w 3"/>
                    <a:gd name="T15" fmla="*/ 2 h 7"/>
                    <a:gd name="T16" fmla="*/ 3 w 3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7"/>
                    <a:gd name="T29" fmla="*/ 3 w 3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7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3" y="7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67" name="Freeform 1604"/>
                <p:cNvSpPr>
                  <a:spLocks noChangeAspect="1"/>
                </p:cNvSpPr>
                <p:nvPr/>
              </p:nvSpPr>
              <p:spPr bwMode="auto">
                <a:xfrm>
                  <a:off x="5530" y="1799"/>
                  <a:ext cx="23" cy="8"/>
                </a:xfrm>
                <a:custGeom>
                  <a:avLst/>
                  <a:gdLst>
                    <a:gd name="T0" fmla="*/ 23 w 23"/>
                    <a:gd name="T1" fmla="*/ 0 h 8"/>
                    <a:gd name="T2" fmla="*/ 21 w 23"/>
                    <a:gd name="T3" fmla="*/ 3 h 8"/>
                    <a:gd name="T4" fmla="*/ 13 w 23"/>
                    <a:gd name="T5" fmla="*/ 8 h 8"/>
                    <a:gd name="T6" fmla="*/ 5 w 23"/>
                    <a:gd name="T7" fmla="*/ 5 h 8"/>
                    <a:gd name="T8" fmla="*/ 0 w 23"/>
                    <a:gd name="T9" fmla="*/ 3 h 8"/>
                    <a:gd name="T10" fmla="*/ 2 w 23"/>
                    <a:gd name="T11" fmla="*/ 5 h 8"/>
                    <a:gd name="T12" fmla="*/ 8 w 23"/>
                    <a:gd name="T13" fmla="*/ 8 h 8"/>
                    <a:gd name="T14" fmla="*/ 10 w 23"/>
                    <a:gd name="T15" fmla="*/ 8 h 8"/>
                    <a:gd name="T16" fmla="*/ 13 w 23"/>
                    <a:gd name="T17" fmla="*/ 8 h 8"/>
                    <a:gd name="T18" fmla="*/ 18 w 23"/>
                    <a:gd name="T19" fmla="*/ 5 h 8"/>
                    <a:gd name="T20" fmla="*/ 23 w 23"/>
                    <a:gd name="T21" fmla="*/ 0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"/>
                    <a:gd name="T34" fmla="*/ 0 h 8"/>
                    <a:gd name="T35" fmla="*/ 23 w 23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" h="8">
                      <a:moveTo>
                        <a:pt x="23" y="0"/>
                      </a:moveTo>
                      <a:lnTo>
                        <a:pt x="21" y="3"/>
                      </a:lnTo>
                      <a:lnTo>
                        <a:pt x="13" y="8"/>
                      </a:lnTo>
                      <a:lnTo>
                        <a:pt x="5" y="5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13" y="8"/>
                      </a:lnTo>
                      <a:lnTo>
                        <a:pt x="18" y="5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68" name="Freeform 1605"/>
                <p:cNvSpPr>
                  <a:spLocks noChangeAspect="1"/>
                </p:cNvSpPr>
                <p:nvPr/>
              </p:nvSpPr>
              <p:spPr bwMode="auto">
                <a:xfrm>
                  <a:off x="5543" y="1799"/>
                  <a:ext cx="13" cy="11"/>
                </a:xfrm>
                <a:custGeom>
                  <a:avLst/>
                  <a:gdLst>
                    <a:gd name="T0" fmla="*/ 0 w 13"/>
                    <a:gd name="T1" fmla="*/ 11 h 11"/>
                    <a:gd name="T2" fmla="*/ 0 w 13"/>
                    <a:gd name="T3" fmla="*/ 11 h 11"/>
                    <a:gd name="T4" fmla="*/ 8 w 13"/>
                    <a:gd name="T5" fmla="*/ 5 h 11"/>
                    <a:gd name="T6" fmla="*/ 13 w 13"/>
                    <a:gd name="T7" fmla="*/ 0 h 11"/>
                    <a:gd name="T8" fmla="*/ 8 w 13"/>
                    <a:gd name="T9" fmla="*/ 0 h 11"/>
                    <a:gd name="T10" fmla="*/ 5 w 13"/>
                    <a:gd name="T11" fmla="*/ 3 h 11"/>
                    <a:gd name="T12" fmla="*/ 0 w 13"/>
                    <a:gd name="T13" fmla="*/ 8 h 11"/>
                    <a:gd name="T14" fmla="*/ 0 w 13"/>
                    <a:gd name="T15" fmla="*/ 8 h 11"/>
                    <a:gd name="T16" fmla="*/ 0 w 13"/>
                    <a:gd name="T17" fmla="*/ 11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1"/>
                    <a:gd name="T29" fmla="*/ 13 w 13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8" y="5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5" y="3"/>
                      </a:lnTo>
                      <a:lnTo>
                        <a:pt x="0" y="8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69" name="Freeform 1606"/>
                <p:cNvSpPr>
                  <a:spLocks noChangeAspect="1"/>
                </p:cNvSpPr>
                <p:nvPr/>
              </p:nvSpPr>
              <p:spPr bwMode="auto">
                <a:xfrm>
                  <a:off x="5527" y="1799"/>
                  <a:ext cx="16" cy="11"/>
                </a:xfrm>
                <a:custGeom>
                  <a:avLst/>
                  <a:gdLst>
                    <a:gd name="T0" fmla="*/ 5 w 16"/>
                    <a:gd name="T1" fmla="*/ 3 h 11"/>
                    <a:gd name="T2" fmla="*/ 0 w 16"/>
                    <a:gd name="T3" fmla="*/ 3 h 11"/>
                    <a:gd name="T4" fmla="*/ 5 w 16"/>
                    <a:gd name="T5" fmla="*/ 8 h 11"/>
                    <a:gd name="T6" fmla="*/ 16 w 16"/>
                    <a:gd name="T7" fmla="*/ 11 h 11"/>
                    <a:gd name="T8" fmla="*/ 16 w 16"/>
                    <a:gd name="T9" fmla="*/ 8 h 11"/>
                    <a:gd name="T10" fmla="*/ 8 w 16"/>
                    <a:gd name="T11" fmla="*/ 5 h 11"/>
                    <a:gd name="T12" fmla="*/ 5 w 16"/>
                    <a:gd name="T13" fmla="*/ 0 h 11"/>
                    <a:gd name="T14" fmla="*/ 0 w 16"/>
                    <a:gd name="T15" fmla="*/ 3 h 11"/>
                    <a:gd name="T16" fmla="*/ 5 w 16"/>
                    <a:gd name="T17" fmla="*/ 3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11"/>
                    <a:gd name="T29" fmla="*/ 16 w 16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11">
                      <a:moveTo>
                        <a:pt x="5" y="3"/>
                      </a:moveTo>
                      <a:lnTo>
                        <a:pt x="0" y="3"/>
                      </a:lnTo>
                      <a:lnTo>
                        <a:pt x="5" y="8"/>
                      </a:lnTo>
                      <a:lnTo>
                        <a:pt x="16" y="11"/>
                      </a:lnTo>
                      <a:lnTo>
                        <a:pt x="16" y="8"/>
                      </a:lnTo>
                      <a:lnTo>
                        <a:pt x="8" y="5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70" name="Freeform 1607"/>
                <p:cNvSpPr>
                  <a:spLocks noChangeAspect="1"/>
                </p:cNvSpPr>
                <p:nvPr/>
              </p:nvSpPr>
              <p:spPr bwMode="auto">
                <a:xfrm>
                  <a:off x="5527" y="1796"/>
                  <a:ext cx="29" cy="14"/>
                </a:xfrm>
                <a:custGeom>
                  <a:avLst/>
                  <a:gdLst>
                    <a:gd name="T0" fmla="*/ 29 w 29"/>
                    <a:gd name="T1" fmla="*/ 3 h 14"/>
                    <a:gd name="T2" fmla="*/ 24 w 29"/>
                    <a:gd name="T3" fmla="*/ 0 h 14"/>
                    <a:gd name="T4" fmla="*/ 21 w 29"/>
                    <a:gd name="T5" fmla="*/ 6 h 14"/>
                    <a:gd name="T6" fmla="*/ 16 w 29"/>
                    <a:gd name="T7" fmla="*/ 8 h 14"/>
                    <a:gd name="T8" fmla="*/ 13 w 29"/>
                    <a:gd name="T9" fmla="*/ 11 h 14"/>
                    <a:gd name="T10" fmla="*/ 11 w 29"/>
                    <a:gd name="T11" fmla="*/ 8 h 14"/>
                    <a:gd name="T12" fmla="*/ 5 w 29"/>
                    <a:gd name="T13" fmla="*/ 6 h 14"/>
                    <a:gd name="T14" fmla="*/ 5 w 29"/>
                    <a:gd name="T15" fmla="*/ 6 h 14"/>
                    <a:gd name="T16" fmla="*/ 0 w 29"/>
                    <a:gd name="T17" fmla="*/ 6 h 14"/>
                    <a:gd name="T18" fmla="*/ 3 w 29"/>
                    <a:gd name="T19" fmla="*/ 8 h 14"/>
                    <a:gd name="T20" fmla="*/ 8 w 29"/>
                    <a:gd name="T21" fmla="*/ 14 h 14"/>
                    <a:gd name="T22" fmla="*/ 13 w 29"/>
                    <a:gd name="T23" fmla="*/ 14 h 14"/>
                    <a:gd name="T24" fmla="*/ 18 w 29"/>
                    <a:gd name="T25" fmla="*/ 14 h 14"/>
                    <a:gd name="T26" fmla="*/ 24 w 29"/>
                    <a:gd name="T27" fmla="*/ 8 h 14"/>
                    <a:gd name="T28" fmla="*/ 29 w 29"/>
                    <a:gd name="T29" fmla="*/ 3 h 14"/>
                    <a:gd name="T30" fmla="*/ 24 w 29"/>
                    <a:gd name="T31" fmla="*/ 3 h 14"/>
                    <a:gd name="T32" fmla="*/ 29 w 29"/>
                    <a:gd name="T33" fmla="*/ 3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4"/>
                    <a:gd name="T53" fmla="*/ 29 w 29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4">
                      <a:moveTo>
                        <a:pt x="29" y="3"/>
                      </a:moveTo>
                      <a:lnTo>
                        <a:pt x="24" y="0"/>
                      </a:lnTo>
                      <a:lnTo>
                        <a:pt x="21" y="6"/>
                      </a:lnTo>
                      <a:lnTo>
                        <a:pt x="16" y="8"/>
                      </a:lnTo>
                      <a:lnTo>
                        <a:pt x="13" y="11"/>
                      </a:lnTo>
                      <a:lnTo>
                        <a:pt x="11" y="8"/>
                      </a:ln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3" y="8"/>
                      </a:lnTo>
                      <a:lnTo>
                        <a:pt x="8" y="14"/>
                      </a:lnTo>
                      <a:lnTo>
                        <a:pt x="13" y="14"/>
                      </a:lnTo>
                      <a:lnTo>
                        <a:pt x="18" y="14"/>
                      </a:lnTo>
                      <a:lnTo>
                        <a:pt x="24" y="8"/>
                      </a:lnTo>
                      <a:lnTo>
                        <a:pt x="29" y="3"/>
                      </a:lnTo>
                      <a:lnTo>
                        <a:pt x="24" y="3"/>
                      </a:lnTo>
                      <a:lnTo>
                        <a:pt x="29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71" name="Freeform 1608"/>
                <p:cNvSpPr>
                  <a:spLocks noChangeAspect="1"/>
                </p:cNvSpPr>
                <p:nvPr/>
              </p:nvSpPr>
              <p:spPr bwMode="auto">
                <a:xfrm>
                  <a:off x="5543" y="1791"/>
                  <a:ext cx="5" cy="5"/>
                </a:xfrm>
                <a:custGeom>
                  <a:avLst/>
                  <a:gdLst>
                    <a:gd name="T0" fmla="*/ 0 w 5"/>
                    <a:gd name="T1" fmla="*/ 3 h 5"/>
                    <a:gd name="T2" fmla="*/ 2 w 5"/>
                    <a:gd name="T3" fmla="*/ 0 h 5"/>
                    <a:gd name="T4" fmla="*/ 5 w 5"/>
                    <a:gd name="T5" fmla="*/ 0 h 5"/>
                    <a:gd name="T6" fmla="*/ 5 w 5"/>
                    <a:gd name="T7" fmla="*/ 0 h 5"/>
                    <a:gd name="T8" fmla="*/ 5 w 5"/>
                    <a:gd name="T9" fmla="*/ 5 h 5"/>
                    <a:gd name="T10" fmla="*/ 5 w 5"/>
                    <a:gd name="T11" fmla="*/ 3 h 5"/>
                    <a:gd name="T12" fmla="*/ 0 w 5"/>
                    <a:gd name="T13" fmla="*/ 3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5"/>
                    <a:gd name="T23" fmla="*/ 5 w 5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5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72" name="Freeform 1609"/>
                <p:cNvSpPr>
                  <a:spLocks noChangeAspect="1"/>
                </p:cNvSpPr>
                <p:nvPr/>
              </p:nvSpPr>
              <p:spPr bwMode="auto">
                <a:xfrm>
                  <a:off x="5543" y="1789"/>
                  <a:ext cx="8" cy="5"/>
                </a:xfrm>
                <a:custGeom>
                  <a:avLst/>
                  <a:gdLst>
                    <a:gd name="T0" fmla="*/ 2 w 8"/>
                    <a:gd name="T1" fmla="*/ 2 h 5"/>
                    <a:gd name="T2" fmla="*/ 2 w 8"/>
                    <a:gd name="T3" fmla="*/ 0 h 5"/>
                    <a:gd name="T4" fmla="*/ 0 w 8"/>
                    <a:gd name="T5" fmla="*/ 2 h 5"/>
                    <a:gd name="T6" fmla="*/ 0 w 8"/>
                    <a:gd name="T7" fmla="*/ 2 h 5"/>
                    <a:gd name="T8" fmla="*/ 0 w 8"/>
                    <a:gd name="T9" fmla="*/ 5 h 5"/>
                    <a:gd name="T10" fmla="*/ 2 w 8"/>
                    <a:gd name="T11" fmla="*/ 5 h 5"/>
                    <a:gd name="T12" fmla="*/ 8 w 8"/>
                    <a:gd name="T13" fmla="*/ 2 h 5"/>
                    <a:gd name="T14" fmla="*/ 8 w 8"/>
                    <a:gd name="T15" fmla="*/ 2 h 5"/>
                    <a:gd name="T16" fmla="*/ 2 w 8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8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73" name="Freeform 1610"/>
                <p:cNvSpPr>
                  <a:spLocks noChangeAspect="1"/>
                </p:cNvSpPr>
                <p:nvPr/>
              </p:nvSpPr>
              <p:spPr bwMode="auto">
                <a:xfrm>
                  <a:off x="5545" y="1791"/>
                  <a:ext cx="6" cy="5"/>
                </a:xfrm>
                <a:custGeom>
                  <a:avLst/>
                  <a:gdLst>
                    <a:gd name="T0" fmla="*/ 6 w 6"/>
                    <a:gd name="T1" fmla="*/ 3 h 5"/>
                    <a:gd name="T2" fmla="*/ 6 w 6"/>
                    <a:gd name="T3" fmla="*/ 3 h 5"/>
                    <a:gd name="T4" fmla="*/ 3 w 6"/>
                    <a:gd name="T5" fmla="*/ 0 h 5"/>
                    <a:gd name="T6" fmla="*/ 0 w 6"/>
                    <a:gd name="T7" fmla="*/ 0 h 5"/>
                    <a:gd name="T8" fmla="*/ 6 w 6"/>
                    <a:gd name="T9" fmla="*/ 0 h 5"/>
                    <a:gd name="T10" fmla="*/ 0 w 6"/>
                    <a:gd name="T11" fmla="*/ 0 h 5"/>
                    <a:gd name="T12" fmla="*/ 3 w 6"/>
                    <a:gd name="T13" fmla="*/ 5 h 5"/>
                    <a:gd name="T14" fmla="*/ 3 w 6"/>
                    <a:gd name="T15" fmla="*/ 5 h 5"/>
                    <a:gd name="T16" fmla="*/ 6 w 6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5"/>
                    <a:gd name="T29" fmla="*/ 6 w 6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5">
                      <a:moveTo>
                        <a:pt x="6" y="3"/>
                      </a:move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74" name="Freeform 1611"/>
                <p:cNvSpPr>
                  <a:spLocks noChangeAspect="1"/>
                </p:cNvSpPr>
                <p:nvPr/>
              </p:nvSpPr>
              <p:spPr bwMode="auto">
                <a:xfrm>
                  <a:off x="5543" y="1791"/>
                  <a:ext cx="8" cy="5"/>
                </a:xfrm>
                <a:custGeom>
                  <a:avLst/>
                  <a:gdLst>
                    <a:gd name="T0" fmla="*/ 0 w 8"/>
                    <a:gd name="T1" fmla="*/ 0 h 5"/>
                    <a:gd name="T2" fmla="*/ 0 w 8"/>
                    <a:gd name="T3" fmla="*/ 3 h 5"/>
                    <a:gd name="T4" fmla="*/ 5 w 8"/>
                    <a:gd name="T5" fmla="*/ 5 h 5"/>
                    <a:gd name="T6" fmla="*/ 8 w 8"/>
                    <a:gd name="T7" fmla="*/ 3 h 5"/>
                    <a:gd name="T8" fmla="*/ 5 w 8"/>
                    <a:gd name="T9" fmla="*/ 5 h 5"/>
                    <a:gd name="T10" fmla="*/ 5 w 8"/>
                    <a:gd name="T11" fmla="*/ 0 h 5"/>
                    <a:gd name="T12" fmla="*/ 0 w 8"/>
                    <a:gd name="T13" fmla="*/ 0 h 5"/>
                    <a:gd name="T14" fmla="*/ 0 w 8"/>
                    <a:gd name="T15" fmla="*/ 3 h 5"/>
                    <a:gd name="T16" fmla="*/ 0 w 8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5" y="5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75" name="Freeform 1612"/>
                <p:cNvSpPr>
                  <a:spLocks noChangeAspect="1"/>
                </p:cNvSpPr>
                <p:nvPr/>
              </p:nvSpPr>
              <p:spPr bwMode="auto">
                <a:xfrm>
                  <a:off x="5530" y="1796"/>
                  <a:ext cx="5" cy="6"/>
                </a:xfrm>
                <a:custGeom>
                  <a:avLst/>
                  <a:gdLst>
                    <a:gd name="T0" fmla="*/ 5 w 5"/>
                    <a:gd name="T1" fmla="*/ 0 h 6"/>
                    <a:gd name="T2" fmla="*/ 2 w 5"/>
                    <a:gd name="T3" fmla="*/ 3 h 6"/>
                    <a:gd name="T4" fmla="*/ 0 w 5"/>
                    <a:gd name="T5" fmla="*/ 3 h 6"/>
                    <a:gd name="T6" fmla="*/ 2 w 5"/>
                    <a:gd name="T7" fmla="*/ 3 h 6"/>
                    <a:gd name="T8" fmla="*/ 5 w 5"/>
                    <a:gd name="T9" fmla="*/ 6 h 6"/>
                    <a:gd name="T10" fmla="*/ 5 w 5"/>
                    <a:gd name="T11" fmla="*/ 3 h 6"/>
                    <a:gd name="T12" fmla="*/ 5 w 5"/>
                    <a:gd name="T13" fmla="*/ 0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6"/>
                    <a:gd name="T23" fmla="*/ 5 w 5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6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5" y="6"/>
                      </a:lnTo>
                      <a:lnTo>
                        <a:pt x="5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76" name="Freeform 1613"/>
                <p:cNvSpPr>
                  <a:spLocks noChangeAspect="1"/>
                </p:cNvSpPr>
                <p:nvPr/>
              </p:nvSpPr>
              <p:spPr bwMode="auto">
                <a:xfrm>
                  <a:off x="5530" y="1796"/>
                  <a:ext cx="5" cy="6"/>
                </a:xfrm>
                <a:custGeom>
                  <a:avLst/>
                  <a:gdLst>
                    <a:gd name="T0" fmla="*/ 0 w 5"/>
                    <a:gd name="T1" fmla="*/ 6 h 6"/>
                    <a:gd name="T2" fmla="*/ 0 w 5"/>
                    <a:gd name="T3" fmla="*/ 6 h 6"/>
                    <a:gd name="T4" fmla="*/ 5 w 5"/>
                    <a:gd name="T5" fmla="*/ 3 h 6"/>
                    <a:gd name="T6" fmla="*/ 5 w 5"/>
                    <a:gd name="T7" fmla="*/ 0 h 6"/>
                    <a:gd name="T8" fmla="*/ 2 w 5"/>
                    <a:gd name="T9" fmla="*/ 0 h 6"/>
                    <a:gd name="T10" fmla="*/ 2 w 5"/>
                    <a:gd name="T11" fmla="*/ 0 h 6"/>
                    <a:gd name="T12" fmla="*/ 0 w 5"/>
                    <a:gd name="T13" fmla="*/ 0 h 6"/>
                    <a:gd name="T14" fmla="*/ 0 w 5"/>
                    <a:gd name="T15" fmla="*/ 0 h 6"/>
                    <a:gd name="T16" fmla="*/ 0 w 5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6"/>
                    <a:gd name="T29" fmla="*/ 5 w 5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77" name="Freeform 1614"/>
                <p:cNvSpPr>
                  <a:spLocks noChangeAspect="1"/>
                </p:cNvSpPr>
                <p:nvPr/>
              </p:nvSpPr>
              <p:spPr bwMode="auto">
                <a:xfrm>
                  <a:off x="5530" y="1796"/>
                  <a:ext cx="8" cy="6"/>
                </a:xfrm>
                <a:custGeom>
                  <a:avLst/>
                  <a:gdLst>
                    <a:gd name="T0" fmla="*/ 8 w 8"/>
                    <a:gd name="T1" fmla="*/ 6 h 6"/>
                    <a:gd name="T2" fmla="*/ 8 w 8"/>
                    <a:gd name="T3" fmla="*/ 6 h 6"/>
                    <a:gd name="T4" fmla="*/ 2 w 8"/>
                    <a:gd name="T5" fmla="*/ 3 h 6"/>
                    <a:gd name="T6" fmla="*/ 0 w 8"/>
                    <a:gd name="T7" fmla="*/ 6 h 6"/>
                    <a:gd name="T8" fmla="*/ 0 w 8"/>
                    <a:gd name="T9" fmla="*/ 0 h 6"/>
                    <a:gd name="T10" fmla="*/ 2 w 8"/>
                    <a:gd name="T11" fmla="*/ 6 h 6"/>
                    <a:gd name="T12" fmla="*/ 5 w 8"/>
                    <a:gd name="T13" fmla="*/ 6 h 6"/>
                    <a:gd name="T14" fmla="*/ 5 w 8"/>
                    <a:gd name="T15" fmla="*/ 6 h 6"/>
                    <a:gd name="T16" fmla="*/ 8 w 8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6"/>
                    <a:gd name="T29" fmla="*/ 8 w 8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5" y="6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78" name="Freeform 1615"/>
                <p:cNvSpPr>
                  <a:spLocks noChangeAspect="1"/>
                </p:cNvSpPr>
                <p:nvPr/>
              </p:nvSpPr>
              <p:spPr bwMode="auto">
                <a:xfrm>
                  <a:off x="5532" y="1796"/>
                  <a:ext cx="6" cy="6"/>
                </a:xfrm>
                <a:custGeom>
                  <a:avLst/>
                  <a:gdLst>
                    <a:gd name="T0" fmla="*/ 3 w 6"/>
                    <a:gd name="T1" fmla="*/ 0 h 6"/>
                    <a:gd name="T2" fmla="*/ 3 w 6"/>
                    <a:gd name="T3" fmla="*/ 0 h 6"/>
                    <a:gd name="T4" fmla="*/ 0 w 6"/>
                    <a:gd name="T5" fmla="*/ 6 h 6"/>
                    <a:gd name="T6" fmla="*/ 6 w 6"/>
                    <a:gd name="T7" fmla="*/ 6 h 6"/>
                    <a:gd name="T8" fmla="*/ 3 w 6"/>
                    <a:gd name="T9" fmla="*/ 6 h 6"/>
                    <a:gd name="T10" fmla="*/ 6 w 6"/>
                    <a:gd name="T11" fmla="*/ 3 h 6"/>
                    <a:gd name="T12" fmla="*/ 0 w 6"/>
                    <a:gd name="T13" fmla="*/ 0 h 6"/>
                    <a:gd name="T14" fmla="*/ 0 w 6"/>
                    <a:gd name="T15" fmla="*/ 0 h 6"/>
                    <a:gd name="T16" fmla="*/ 3 w 6"/>
                    <a:gd name="T17" fmla="*/ 0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6"/>
                    <a:gd name="T29" fmla="*/ 6 w 6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6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79" name="Freeform 1616"/>
                <p:cNvSpPr>
                  <a:spLocks noChangeAspect="1"/>
                </p:cNvSpPr>
                <p:nvPr/>
              </p:nvSpPr>
              <p:spPr bwMode="auto">
                <a:xfrm>
                  <a:off x="5530" y="1789"/>
                  <a:ext cx="2" cy="5"/>
                </a:xfrm>
                <a:custGeom>
                  <a:avLst/>
                  <a:gdLst>
                    <a:gd name="T0" fmla="*/ 2 w 2"/>
                    <a:gd name="T1" fmla="*/ 0 h 5"/>
                    <a:gd name="T2" fmla="*/ 2 w 2"/>
                    <a:gd name="T3" fmla="*/ 2 h 5"/>
                    <a:gd name="T4" fmla="*/ 2 w 2"/>
                    <a:gd name="T5" fmla="*/ 5 h 5"/>
                    <a:gd name="T6" fmla="*/ 2 w 2"/>
                    <a:gd name="T7" fmla="*/ 5 h 5"/>
                    <a:gd name="T8" fmla="*/ 0 w 2"/>
                    <a:gd name="T9" fmla="*/ 5 h 5"/>
                    <a:gd name="T10" fmla="*/ 0 w 2"/>
                    <a:gd name="T11" fmla="*/ 2 h 5"/>
                    <a:gd name="T12" fmla="*/ 2 w 2"/>
                    <a:gd name="T13" fmla="*/ 0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5"/>
                    <a:gd name="T23" fmla="*/ 2 w 2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5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80" name="Freeform 1617"/>
                <p:cNvSpPr>
                  <a:spLocks noChangeAspect="1"/>
                </p:cNvSpPr>
                <p:nvPr/>
              </p:nvSpPr>
              <p:spPr bwMode="auto">
                <a:xfrm>
                  <a:off x="5530" y="1789"/>
                  <a:ext cx="5" cy="7"/>
                </a:xfrm>
                <a:custGeom>
                  <a:avLst/>
                  <a:gdLst>
                    <a:gd name="T0" fmla="*/ 5 w 5"/>
                    <a:gd name="T1" fmla="*/ 2 h 7"/>
                    <a:gd name="T2" fmla="*/ 2 w 5"/>
                    <a:gd name="T3" fmla="*/ 2 h 7"/>
                    <a:gd name="T4" fmla="*/ 5 w 5"/>
                    <a:gd name="T5" fmla="*/ 2 h 7"/>
                    <a:gd name="T6" fmla="*/ 5 w 5"/>
                    <a:gd name="T7" fmla="*/ 0 h 7"/>
                    <a:gd name="T8" fmla="*/ 0 w 5"/>
                    <a:gd name="T9" fmla="*/ 0 h 7"/>
                    <a:gd name="T10" fmla="*/ 0 w 5"/>
                    <a:gd name="T11" fmla="*/ 2 h 7"/>
                    <a:gd name="T12" fmla="*/ 2 w 5"/>
                    <a:gd name="T13" fmla="*/ 7 h 7"/>
                    <a:gd name="T14" fmla="*/ 2 w 5"/>
                    <a:gd name="T15" fmla="*/ 7 h 7"/>
                    <a:gd name="T16" fmla="*/ 5 w 5"/>
                    <a:gd name="T17" fmla="*/ 2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7"/>
                    <a:gd name="T29" fmla="*/ 5 w 5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7">
                      <a:moveTo>
                        <a:pt x="5" y="2"/>
                      </a:move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7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81" name="Freeform 1618"/>
                <p:cNvSpPr>
                  <a:spLocks noChangeAspect="1"/>
                </p:cNvSpPr>
                <p:nvPr/>
              </p:nvSpPr>
              <p:spPr bwMode="auto">
                <a:xfrm>
                  <a:off x="5530" y="1791"/>
                  <a:ext cx="5" cy="5"/>
                </a:xfrm>
                <a:custGeom>
                  <a:avLst/>
                  <a:gdLst>
                    <a:gd name="T0" fmla="*/ 0 w 5"/>
                    <a:gd name="T1" fmla="*/ 3 h 5"/>
                    <a:gd name="T2" fmla="*/ 0 w 5"/>
                    <a:gd name="T3" fmla="*/ 3 h 5"/>
                    <a:gd name="T4" fmla="*/ 2 w 5"/>
                    <a:gd name="T5" fmla="*/ 5 h 5"/>
                    <a:gd name="T6" fmla="*/ 5 w 5"/>
                    <a:gd name="T7" fmla="*/ 0 h 5"/>
                    <a:gd name="T8" fmla="*/ 2 w 5"/>
                    <a:gd name="T9" fmla="*/ 5 h 5"/>
                    <a:gd name="T10" fmla="*/ 2 w 5"/>
                    <a:gd name="T11" fmla="*/ 0 h 5"/>
                    <a:gd name="T12" fmla="*/ 0 w 5"/>
                    <a:gd name="T13" fmla="*/ 0 h 5"/>
                    <a:gd name="T14" fmla="*/ 0 w 5"/>
                    <a:gd name="T15" fmla="*/ 0 h 5"/>
                    <a:gd name="T16" fmla="*/ 0 w 5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5" y="0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82" name="Freeform 1619"/>
                <p:cNvSpPr>
                  <a:spLocks noChangeAspect="1"/>
                </p:cNvSpPr>
                <p:nvPr/>
              </p:nvSpPr>
              <p:spPr bwMode="auto">
                <a:xfrm>
                  <a:off x="5530" y="1789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0 w 5"/>
                    <a:gd name="T3" fmla="*/ 0 h 5"/>
                    <a:gd name="T4" fmla="*/ 0 w 5"/>
                    <a:gd name="T5" fmla="*/ 2 h 5"/>
                    <a:gd name="T6" fmla="*/ 0 w 5"/>
                    <a:gd name="T7" fmla="*/ 5 h 5"/>
                    <a:gd name="T8" fmla="*/ 0 w 5"/>
                    <a:gd name="T9" fmla="*/ 2 h 5"/>
                    <a:gd name="T10" fmla="*/ 2 w 5"/>
                    <a:gd name="T11" fmla="*/ 5 h 5"/>
                    <a:gd name="T12" fmla="*/ 5 w 5"/>
                    <a:gd name="T13" fmla="*/ 0 h 5"/>
                    <a:gd name="T14" fmla="*/ 0 w 5"/>
                    <a:gd name="T15" fmla="*/ 0 h 5"/>
                    <a:gd name="T16" fmla="*/ 5 w 5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83" name="Freeform 1620"/>
                <p:cNvSpPr>
                  <a:spLocks noChangeAspect="1"/>
                </p:cNvSpPr>
                <p:nvPr/>
              </p:nvSpPr>
              <p:spPr bwMode="auto">
                <a:xfrm>
                  <a:off x="5511" y="1893"/>
                  <a:ext cx="16" cy="11"/>
                </a:xfrm>
                <a:custGeom>
                  <a:avLst/>
                  <a:gdLst>
                    <a:gd name="T0" fmla="*/ 8 w 16"/>
                    <a:gd name="T1" fmla="*/ 11 h 11"/>
                    <a:gd name="T2" fmla="*/ 6 w 16"/>
                    <a:gd name="T3" fmla="*/ 8 h 11"/>
                    <a:gd name="T4" fmla="*/ 0 w 16"/>
                    <a:gd name="T5" fmla="*/ 0 h 11"/>
                    <a:gd name="T6" fmla="*/ 3 w 16"/>
                    <a:gd name="T7" fmla="*/ 5 h 11"/>
                    <a:gd name="T8" fmla="*/ 13 w 16"/>
                    <a:gd name="T9" fmla="*/ 11 h 11"/>
                    <a:gd name="T10" fmla="*/ 16 w 16"/>
                    <a:gd name="T11" fmla="*/ 11 h 11"/>
                    <a:gd name="T12" fmla="*/ 8 w 16"/>
                    <a:gd name="T13" fmla="*/ 11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11"/>
                    <a:gd name="T23" fmla="*/ 16 w 16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11">
                      <a:moveTo>
                        <a:pt x="8" y="11"/>
                      </a:moveTo>
                      <a:lnTo>
                        <a:pt x="6" y="8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13" y="11"/>
                      </a:lnTo>
                      <a:lnTo>
                        <a:pt x="16" y="11"/>
                      </a:lnTo>
                      <a:lnTo>
                        <a:pt x="8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84" name="Freeform 1621"/>
                <p:cNvSpPr>
                  <a:spLocks noChangeAspect="1"/>
                </p:cNvSpPr>
                <p:nvPr/>
              </p:nvSpPr>
              <p:spPr bwMode="auto">
                <a:xfrm>
                  <a:off x="5511" y="1893"/>
                  <a:ext cx="11" cy="13"/>
                </a:xfrm>
                <a:custGeom>
                  <a:avLst/>
                  <a:gdLst>
                    <a:gd name="T0" fmla="*/ 0 w 11"/>
                    <a:gd name="T1" fmla="*/ 3 h 13"/>
                    <a:gd name="T2" fmla="*/ 0 w 11"/>
                    <a:gd name="T3" fmla="*/ 3 h 13"/>
                    <a:gd name="T4" fmla="*/ 6 w 11"/>
                    <a:gd name="T5" fmla="*/ 8 h 13"/>
                    <a:gd name="T6" fmla="*/ 8 w 11"/>
                    <a:gd name="T7" fmla="*/ 13 h 13"/>
                    <a:gd name="T8" fmla="*/ 11 w 11"/>
                    <a:gd name="T9" fmla="*/ 11 h 13"/>
                    <a:gd name="T10" fmla="*/ 8 w 11"/>
                    <a:gd name="T11" fmla="*/ 5 h 13"/>
                    <a:gd name="T12" fmla="*/ 3 w 11"/>
                    <a:gd name="T13" fmla="*/ 0 h 13"/>
                    <a:gd name="T14" fmla="*/ 3 w 11"/>
                    <a:gd name="T15" fmla="*/ 0 h 13"/>
                    <a:gd name="T16" fmla="*/ 0 w 11"/>
                    <a:gd name="T17" fmla="*/ 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3"/>
                    <a:gd name="T29" fmla="*/ 11 w 11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6" y="8"/>
                      </a:lnTo>
                      <a:lnTo>
                        <a:pt x="8" y="13"/>
                      </a:lnTo>
                      <a:lnTo>
                        <a:pt x="11" y="11"/>
                      </a:lnTo>
                      <a:lnTo>
                        <a:pt x="8" y="5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85" name="Freeform 1622"/>
                <p:cNvSpPr>
                  <a:spLocks noChangeAspect="1"/>
                </p:cNvSpPr>
                <p:nvPr/>
              </p:nvSpPr>
              <p:spPr bwMode="auto">
                <a:xfrm>
                  <a:off x="5511" y="1893"/>
                  <a:ext cx="13" cy="13"/>
                </a:xfrm>
                <a:custGeom>
                  <a:avLst/>
                  <a:gdLst>
                    <a:gd name="T0" fmla="*/ 13 w 13"/>
                    <a:gd name="T1" fmla="*/ 11 h 13"/>
                    <a:gd name="T2" fmla="*/ 13 w 13"/>
                    <a:gd name="T3" fmla="*/ 11 h 13"/>
                    <a:gd name="T4" fmla="*/ 6 w 13"/>
                    <a:gd name="T5" fmla="*/ 3 h 13"/>
                    <a:gd name="T6" fmla="*/ 0 w 13"/>
                    <a:gd name="T7" fmla="*/ 3 h 13"/>
                    <a:gd name="T8" fmla="*/ 3 w 13"/>
                    <a:gd name="T9" fmla="*/ 0 h 13"/>
                    <a:gd name="T10" fmla="*/ 3 w 13"/>
                    <a:gd name="T11" fmla="*/ 5 h 13"/>
                    <a:gd name="T12" fmla="*/ 13 w 13"/>
                    <a:gd name="T13" fmla="*/ 13 h 13"/>
                    <a:gd name="T14" fmla="*/ 13 w 13"/>
                    <a:gd name="T15" fmla="*/ 13 h 13"/>
                    <a:gd name="T16" fmla="*/ 13 w 13"/>
                    <a:gd name="T17" fmla="*/ 11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3"/>
                    <a:gd name="T29" fmla="*/ 13 w 13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6" y="3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5"/>
                      </a:lnTo>
                      <a:lnTo>
                        <a:pt x="13" y="13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86" name="Freeform 1623"/>
                <p:cNvSpPr>
                  <a:spLocks noChangeAspect="1"/>
                </p:cNvSpPr>
                <p:nvPr/>
              </p:nvSpPr>
              <p:spPr bwMode="auto">
                <a:xfrm>
                  <a:off x="5519" y="1904"/>
                  <a:ext cx="8" cy="2"/>
                </a:xfrm>
                <a:custGeom>
                  <a:avLst/>
                  <a:gdLst>
                    <a:gd name="T0" fmla="*/ 0 w 8"/>
                    <a:gd name="T1" fmla="*/ 2 h 2"/>
                    <a:gd name="T2" fmla="*/ 3 w 8"/>
                    <a:gd name="T3" fmla="*/ 2 h 2"/>
                    <a:gd name="T4" fmla="*/ 8 w 8"/>
                    <a:gd name="T5" fmla="*/ 2 h 2"/>
                    <a:gd name="T6" fmla="*/ 5 w 8"/>
                    <a:gd name="T7" fmla="*/ 0 h 2"/>
                    <a:gd name="T8" fmla="*/ 5 w 8"/>
                    <a:gd name="T9" fmla="*/ 2 h 2"/>
                    <a:gd name="T10" fmla="*/ 8 w 8"/>
                    <a:gd name="T11" fmla="*/ 0 h 2"/>
                    <a:gd name="T12" fmla="*/ 0 w 8"/>
                    <a:gd name="T13" fmla="*/ 0 h 2"/>
                    <a:gd name="T14" fmla="*/ 3 w 8"/>
                    <a:gd name="T15" fmla="*/ 0 h 2"/>
                    <a:gd name="T16" fmla="*/ 0 w 8"/>
                    <a:gd name="T17" fmla="*/ 2 h 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2"/>
                    <a:gd name="T29" fmla="*/ 8 w 8"/>
                    <a:gd name="T30" fmla="*/ 2 h 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2">
                      <a:moveTo>
                        <a:pt x="0" y="2"/>
                      </a:moveTo>
                      <a:lnTo>
                        <a:pt x="3" y="2"/>
                      </a:lnTo>
                      <a:lnTo>
                        <a:pt x="8" y="2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3580" name="AutoShape 1624"/>
            <p:cNvSpPr>
              <a:spLocks noChangeArrowheads="1"/>
            </p:cNvSpPr>
            <p:nvPr/>
          </p:nvSpPr>
          <p:spPr bwMode="auto">
            <a:xfrm>
              <a:off x="3765" y="1253"/>
              <a:ext cx="771" cy="362"/>
            </a:xfrm>
            <a:prstGeom prst="cloudCallout">
              <a:avLst>
                <a:gd name="adj1" fmla="val -17444"/>
                <a:gd name="adj2" fmla="val -551"/>
              </a:avLst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b="0"/>
                <a:t>Network</a:t>
              </a:r>
            </a:p>
            <a:p>
              <a:pPr algn="ctr"/>
              <a:endParaRPr lang="en-US" sz="1400" b="0"/>
            </a:p>
          </p:txBody>
        </p:sp>
        <p:sp>
          <p:nvSpPr>
            <p:cNvPr id="23581" name="Line 1625"/>
            <p:cNvSpPr>
              <a:spLocks noChangeShapeType="1"/>
            </p:cNvSpPr>
            <p:nvPr/>
          </p:nvSpPr>
          <p:spPr bwMode="auto">
            <a:xfrm>
              <a:off x="3288" y="1185"/>
              <a:ext cx="454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2" name="Line 1626"/>
            <p:cNvSpPr>
              <a:spLocks noChangeShapeType="1"/>
            </p:cNvSpPr>
            <p:nvPr/>
          </p:nvSpPr>
          <p:spPr bwMode="auto">
            <a:xfrm flipV="1">
              <a:off x="4377" y="754"/>
              <a:ext cx="227" cy="4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583" name="Group 1627"/>
            <p:cNvGrpSpPr>
              <a:grpSpLocks noChangeAspect="1"/>
            </p:cNvGrpSpPr>
            <p:nvPr/>
          </p:nvGrpSpPr>
          <p:grpSpPr bwMode="auto">
            <a:xfrm>
              <a:off x="4830" y="1071"/>
              <a:ext cx="438" cy="497"/>
              <a:chOff x="4666" y="2982"/>
              <a:chExt cx="624" cy="709"/>
            </a:xfrm>
          </p:grpSpPr>
          <p:grpSp>
            <p:nvGrpSpPr>
              <p:cNvPr id="23766" name="Group 1628"/>
              <p:cNvGrpSpPr>
                <a:grpSpLocks noChangeAspect="1"/>
              </p:cNvGrpSpPr>
              <p:nvPr/>
            </p:nvGrpSpPr>
            <p:grpSpPr bwMode="auto">
              <a:xfrm flipH="1">
                <a:off x="4666" y="2982"/>
                <a:ext cx="624" cy="709"/>
                <a:chOff x="4666" y="2982"/>
                <a:chExt cx="481" cy="568"/>
              </a:xfrm>
            </p:grpSpPr>
            <p:sp>
              <p:nvSpPr>
                <p:cNvPr id="23917" name="AutoShape 162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666" y="2982"/>
                  <a:ext cx="481" cy="5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18" name="Freeform 1630"/>
                <p:cNvSpPr>
                  <a:spLocks noChangeAspect="1"/>
                </p:cNvSpPr>
                <p:nvPr/>
              </p:nvSpPr>
              <p:spPr bwMode="auto">
                <a:xfrm>
                  <a:off x="4666" y="2982"/>
                  <a:ext cx="362" cy="517"/>
                </a:xfrm>
                <a:custGeom>
                  <a:avLst/>
                  <a:gdLst>
                    <a:gd name="T0" fmla="*/ 5 w 724"/>
                    <a:gd name="T1" fmla="*/ 2 h 1033"/>
                    <a:gd name="T2" fmla="*/ 1 w 724"/>
                    <a:gd name="T3" fmla="*/ 21 h 1033"/>
                    <a:gd name="T4" fmla="*/ 5 w 724"/>
                    <a:gd name="T5" fmla="*/ 23 h 1033"/>
                    <a:gd name="T6" fmla="*/ 5 w 724"/>
                    <a:gd name="T7" fmla="*/ 23 h 1033"/>
                    <a:gd name="T8" fmla="*/ 6 w 724"/>
                    <a:gd name="T9" fmla="*/ 23 h 1033"/>
                    <a:gd name="T10" fmla="*/ 7 w 724"/>
                    <a:gd name="T11" fmla="*/ 23 h 1033"/>
                    <a:gd name="T12" fmla="*/ 8 w 724"/>
                    <a:gd name="T13" fmla="*/ 23 h 1033"/>
                    <a:gd name="T14" fmla="*/ 10 w 724"/>
                    <a:gd name="T15" fmla="*/ 23 h 1033"/>
                    <a:gd name="T16" fmla="*/ 11 w 724"/>
                    <a:gd name="T17" fmla="*/ 23 h 1033"/>
                    <a:gd name="T18" fmla="*/ 13 w 724"/>
                    <a:gd name="T19" fmla="*/ 24 h 1033"/>
                    <a:gd name="T20" fmla="*/ 13 w 724"/>
                    <a:gd name="T21" fmla="*/ 24 h 1033"/>
                    <a:gd name="T22" fmla="*/ 13 w 724"/>
                    <a:gd name="T23" fmla="*/ 24 h 1033"/>
                    <a:gd name="T24" fmla="*/ 13 w 724"/>
                    <a:gd name="T25" fmla="*/ 25 h 1033"/>
                    <a:gd name="T26" fmla="*/ 13 w 724"/>
                    <a:gd name="T27" fmla="*/ 26 h 1033"/>
                    <a:gd name="T28" fmla="*/ 13 w 724"/>
                    <a:gd name="T29" fmla="*/ 27 h 1033"/>
                    <a:gd name="T30" fmla="*/ 12 w 724"/>
                    <a:gd name="T31" fmla="*/ 27 h 1033"/>
                    <a:gd name="T32" fmla="*/ 11 w 724"/>
                    <a:gd name="T33" fmla="*/ 27 h 1033"/>
                    <a:gd name="T34" fmla="*/ 10 w 724"/>
                    <a:gd name="T35" fmla="*/ 27 h 1033"/>
                    <a:gd name="T36" fmla="*/ 9 w 724"/>
                    <a:gd name="T37" fmla="*/ 28 h 1033"/>
                    <a:gd name="T38" fmla="*/ 7 w 724"/>
                    <a:gd name="T39" fmla="*/ 28 h 1033"/>
                    <a:gd name="T40" fmla="*/ 6 w 724"/>
                    <a:gd name="T41" fmla="*/ 28 h 1033"/>
                    <a:gd name="T42" fmla="*/ 5 w 724"/>
                    <a:gd name="T43" fmla="*/ 28 h 1033"/>
                    <a:gd name="T44" fmla="*/ 4 w 724"/>
                    <a:gd name="T45" fmla="*/ 29 h 1033"/>
                    <a:gd name="T46" fmla="*/ 4 w 724"/>
                    <a:gd name="T47" fmla="*/ 29 h 1033"/>
                    <a:gd name="T48" fmla="*/ 4 w 724"/>
                    <a:gd name="T49" fmla="*/ 30 h 1033"/>
                    <a:gd name="T50" fmla="*/ 4 w 724"/>
                    <a:gd name="T51" fmla="*/ 30 h 1033"/>
                    <a:gd name="T52" fmla="*/ 5 w 724"/>
                    <a:gd name="T53" fmla="*/ 31 h 1033"/>
                    <a:gd name="T54" fmla="*/ 5 w 724"/>
                    <a:gd name="T55" fmla="*/ 31 h 1033"/>
                    <a:gd name="T56" fmla="*/ 6 w 724"/>
                    <a:gd name="T57" fmla="*/ 31 h 1033"/>
                    <a:gd name="T58" fmla="*/ 8 w 724"/>
                    <a:gd name="T59" fmla="*/ 31 h 1033"/>
                    <a:gd name="T60" fmla="*/ 9 w 724"/>
                    <a:gd name="T61" fmla="*/ 32 h 1033"/>
                    <a:gd name="T62" fmla="*/ 11 w 724"/>
                    <a:gd name="T63" fmla="*/ 32 h 1033"/>
                    <a:gd name="T64" fmla="*/ 12 w 724"/>
                    <a:gd name="T65" fmla="*/ 32 h 1033"/>
                    <a:gd name="T66" fmla="*/ 14 w 724"/>
                    <a:gd name="T67" fmla="*/ 33 h 1033"/>
                    <a:gd name="T68" fmla="*/ 15 w 724"/>
                    <a:gd name="T69" fmla="*/ 33 h 1033"/>
                    <a:gd name="T70" fmla="*/ 16 w 724"/>
                    <a:gd name="T71" fmla="*/ 33 h 1033"/>
                    <a:gd name="T72" fmla="*/ 17 w 724"/>
                    <a:gd name="T73" fmla="*/ 32 h 1033"/>
                    <a:gd name="T74" fmla="*/ 18 w 724"/>
                    <a:gd name="T75" fmla="*/ 32 h 1033"/>
                    <a:gd name="T76" fmla="*/ 19 w 724"/>
                    <a:gd name="T77" fmla="*/ 31 h 1033"/>
                    <a:gd name="T78" fmla="*/ 20 w 724"/>
                    <a:gd name="T79" fmla="*/ 31 h 1033"/>
                    <a:gd name="T80" fmla="*/ 21 w 724"/>
                    <a:gd name="T81" fmla="*/ 30 h 1033"/>
                    <a:gd name="T82" fmla="*/ 22 w 724"/>
                    <a:gd name="T83" fmla="*/ 30 h 1033"/>
                    <a:gd name="T84" fmla="*/ 22 w 724"/>
                    <a:gd name="T85" fmla="*/ 29 h 1033"/>
                    <a:gd name="T86" fmla="*/ 22 w 724"/>
                    <a:gd name="T87" fmla="*/ 29 h 1033"/>
                    <a:gd name="T88" fmla="*/ 22 w 724"/>
                    <a:gd name="T89" fmla="*/ 29 h 1033"/>
                    <a:gd name="T90" fmla="*/ 21 w 724"/>
                    <a:gd name="T91" fmla="*/ 28 h 1033"/>
                    <a:gd name="T92" fmla="*/ 20 w 724"/>
                    <a:gd name="T93" fmla="*/ 28 h 1033"/>
                    <a:gd name="T94" fmla="*/ 20 w 724"/>
                    <a:gd name="T95" fmla="*/ 27 h 1033"/>
                    <a:gd name="T96" fmla="*/ 20 w 724"/>
                    <a:gd name="T97" fmla="*/ 25 h 1033"/>
                    <a:gd name="T98" fmla="*/ 20 w 724"/>
                    <a:gd name="T99" fmla="*/ 23 h 1033"/>
                    <a:gd name="T100" fmla="*/ 19 w 724"/>
                    <a:gd name="T101" fmla="*/ 21 h 1033"/>
                    <a:gd name="T102" fmla="*/ 22 w 724"/>
                    <a:gd name="T103" fmla="*/ 3 h 1033"/>
                    <a:gd name="T104" fmla="*/ 21 w 724"/>
                    <a:gd name="T105" fmla="*/ 0 h 1033"/>
                    <a:gd name="T106" fmla="*/ 6 w 724"/>
                    <a:gd name="T107" fmla="*/ 2 h 103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724"/>
                    <a:gd name="T163" fmla="*/ 0 h 1033"/>
                    <a:gd name="T164" fmla="*/ 724 w 724"/>
                    <a:gd name="T165" fmla="*/ 1033 h 1033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724" h="1033">
                      <a:moveTo>
                        <a:pt x="179" y="62"/>
                      </a:moveTo>
                      <a:lnTo>
                        <a:pt x="152" y="56"/>
                      </a:lnTo>
                      <a:lnTo>
                        <a:pt x="0" y="623"/>
                      </a:lnTo>
                      <a:lnTo>
                        <a:pt x="31" y="642"/>
                      </a:lnTo>
                      <a:lnTo>
                        <a:pt x="31" y="671"/>
                      </a:lnTo>
                      <a:lnTo>
                        <a:pt x="132" y="719"/>
                      </a:lnTo>
                      <a:lnTo>
                        <a:pt x="135" y="719"/>
                      </a:lnTo>
                      <a:lnTo>
                        <a:pt x="143" y="720"/>
                      </a:lnTo>
                      <a:lnTo>
                        <a:pt x="154" y="720"/>
                      </a:lnTo>
                      <a:lnTo>
                        <a:pt x="169" y="721"/>
                      </a:lnTo>
                      <a:lnTo>
                        <a:pt x="188" y="724"/>
                      </a:lnTo>
                      <a:lnTo>
                        <a:pt x="209" y="725"/>
                      </a:lnTo>
                      <a:lnTo>
                        <a:pt x="230" y="727"/>
                      </a:lnTo>
                      <a:lnTo>
                        <a:pt x="255" y="728"/>
                      </a:lnTo>
                      <a:lnTo>
                        <a:pt x="278" y="730"/>
                      </a:lnTo>
                      <a:lnTo>
                        <a:pt x="302" y="733"/>
                      </a:lnTo>
                      <a:lnTo>
                        <a:pt x="326" y="734"/>
                      </a:lnTo>
                      <a:lnTo>
                        <a:pt x="348" y="736"/>
                      </a:lnTo>
                      <a:lnTo>
                        <a:pt x="369" y="739"/>
                      </a:lnTo>
                      <a:lnTo>
                        <a:pt x="387" y="740"/>
                      </a:lnTo>
                      <a:lnTo>
                        <a:pt x="402" y="742"/>
                      </a:lnTo>
                      <a:lnTo>
                        <a:pt x="414" y="743"/>
                      </a:lnTo>
                      <a:lnTo>
                        <a:pt x="414" y="745"/>
                      </a:lnTo>
                      <a:lnTo>
                        <a:pt x="415" y="752"/>
                      </a:lnTo>
                      <a:lnTo>
                        <a:pt x="415" y="763"/>
                      </a:lnTo>
                      <a:lnTo>
                        <a:pt x="414" y="777"/>
                      </a:lnTo>
                      <a:lnTo>
                        <a:pt x="411" y="793"/>
                      </a:lnTo>
                      <a:lnTo>
                        <a:pt x="407" y="811"/>
                      </a:lnTo>
                      <a:lnTo>
                        <a:pt x="399" y="832"/>
                      </a:lnTo>
                      <a:lnTo>
                        <a:pt x="387" y="853"/>
                      </a:lnTo>
                      <a:lnTo>
                        <a:pt x="385" y="853"/>
                      </a:lnTo>
                      <a:lnTo>
                        <a:pt x="377" y="854"/>
                      </a:lnTo>
                      <a:lnTo>
                        <a:pt x="365" y="855"/>
                      </a:lnTo>
                      <a:lnTo>
                        <a:pt x="350" y="857"/>
                      </a:lnTo>
                      <a:lnTo>
                        <a:pt x="333" y="859"/>
                      </a:lnTo>
                      <a:lnTo>
                        <a:pt x="313" y="862"/>
                      </a:lnTo>
                      <a:lnTo>
                        <a:pt x="291" y="865"/>
                      </a:lnTo>
                      <a:lnTo>
                        <a:pt x="268" y="869"/>
                      </a:lnTo>
                      <a:lnTo>
                        <a:pt x="245" y="872"/>
                      </a:lnTo>
                      <a:lnTo>
                        <a:pt x="222" y="876"/>
                      </a:lnTo>
                      <a:lnTo>
                        <a:pt x="200" y="879"/>
                      </a:lnTo>
                      <a:lnTo>
                        <a:pt x="181" y="884"/>
                      </a:lnTo>
                      <a:lnTo>
                        <a:pt x="162" y="887"/>
                      </a:lnTo>
                      <a:lnTo>
                        <a:pt x="146" y="891"/>
                      </a:lnTo>
                      <a:lnTo>
                        <a:pt x="135" y="895"/>
                      </a:lnTo>
                      <a:lnTo>
                        <a:pt x="127" y="899"/>
                      </a:lnTo>
                      <a:lnTo>
                        <a:pt x="119" y="906"/>
                      </a:lnTo>
                      <a:lnTo>
                        <a:pt x="113" y="914"/>
                      </a:lnTo>
                      <a:lnTo>
                        <a:pt x="111" y="922"/>
                      </a:lnTo>
                      <a:lnTo>
                        <a:pt x="109" y="930"/>
                      </a:lnTo>
                      <a:lnTo>
                        <a:pt x="112" y="940"/>
                      </a:lnTo>
                      <a:lnTo>
                        <a:pt x="118" y="951"/>
                      </a:lnTo>
                      <a:lnTo>
                        <a:pt x="126" y="959"/>
                      </a:lnTo>
                      <a:lnTo>
                        <a:pt x="136" y="963"/>
                      </a:lnTo>
                      <a:lnTo>
                        <a:pt x="144" y="965"/>
                      </a:lnTo>
                      <a:lnTo>
                        <a:pt x="156" y="969"/>
                      </a:lnTo>
                      <a:lnTo>
                        <a:pt x="172" y="974"/>
                      </a:lnTo>
                      <a:lnTo>
                        <a:pt x="190" y="978"/>
                      </a:lnTo>
                      <a:lnTo>
                        <a:pt x="212" y="984"/>
                      </a:lnTo>
                      <a:lnTo>
                        <a:pt x="235" y="990"/>
                      </a:lnTo>
                      <a:lnTo>
                        <a:pt x="259" y="995"/>
                      </a:lnTo>
                      <a:lnTo>
                        <a:pt x="285" y="1001"/>
                      </a:lnTo>
                      <a:lnTo>
                        <a:pt x="310" y="1008"/>
                      </a:lnTo>
                      <a:lnTo>
                        <a:pt x="335" y="1014"/>
                      </a:lnTo>
                      <a:lnTo>
                        <a:pt x="361" y="1018"/>
                      </a:lnTo>
                      <a:lnTo>
                        <a:pt x="384" y="1024"/>
                      </a:lnTo>
                      <a:lnTo>
                        <a:pt x="406" y="1028"/>
                      </a:lnTo>
                      <a:lnTo>
                        <a:pt x="425" y="1031"/>
                      </a:lnTo>
                      <a:lnTo>
                        <a:pt x="441" y="1032"/>
                      </a:lnTo>
                      <a:lnTo>
                        <a:pt x="455" y="1033"/>
                      </a:lnTo>
                      <a:lnTo>
                        <a:pt x="468" y="1032"/>
                      </a:lnTo>
                      <a:lnTo>
                        <a:pt x="483" y="1030"/>
                      </a:lnTo>
                      <a:lnTo>
                        <a:pt x="500" y="1025"/>
                      </a:lnTo>
                      <a:lnTo>
                        <a:pt x="517" y="1020"/>
                      </a:lnTo>
                      <a:lnTo>
                        <a:pt x="536" y="1013"/>
                      </a:lnTo>
                      <a:lnTo>
                        <a:pt x="555" y="1005"/>
                      </a:lnTo>
                      <a:lnTo>
                        <a:pt x="575" y="997"/>
                      </a:lnTo>
                      <a:lnTo>
                        <a:pt x="594" y="987"/>
                      </a:lnTo>
                      <a:lnTo>
                        <a:pt x="614" y="978"/>
                      </a:lnTo>
                      <a:lnTo>
                        <a:pt x="631" y="969"/>
                      </a:lnTo>
                      <a:lnTo>
                        <a:pt x="649" y="960"/>
                      </a:lnTo>
                      <a:lnTo>
                        <a:pt x="664" y="952"/>
                      </a:lnTo>
                      <a:lnTo>
                        <a:pt x="676" y="944"/>
                      </a:lnTo>
                      <a:lnTo>
                        <a:pt x="687" y="936"/>
                      </a:lnTo>
                      <a:lnTo>
                        <a:pt x="695" y="930"/>
                      </a:lnTo>
                      <a:lnTo>
                        <a:pt x="699" y="925"/>
                      </a:lnTo>
                      <a:lnTo>
                        <a:pt x="702" y="917"/>
                      </a:lnTo>
                      <a:lnTo>
                        <a:pt x="699" y="910"/>
                      </a:lnTo>
                      <a:lnTo>
                        <a:pt x="692" y="904"/>
                      </a:lnTo>
                      <a:lnTo>
                        <a:pt x="682" y="900"/>
                      </a:lnTo>
                      <a:lnTo>
                        <a:pt x="669" y="895"/>
                      </a:lnTo>
                      <a:lnTo>
                        <a:pt x="657" y="892"/>
                      </a:lnTo>
                      <a:lnTo>
                        <a:pt x="644" y="888"/>
                      </a:lnTo>
                      <a:lnTo>
                        <a:pt x="634" y="886"/>
                      </a:lnTo>
                      <a:lnTo>
                        <a:pt x="633" y="879"/>
                      </a:lnTo>
                      <a:lnTo>
                        <a:pt x="631" y="861"/>
                      </a:lnTo>
                      <a:lnTo>
                        <a:pt x="628" y="833"/>
                      </a:lnTo>
                      <a:lnTo>
                        <a:pt x="623" y="798"/>
                      </a:lnTo>
                      <a:lnTo>
                        <a:pt x="618" y="760"/>
                      </a:lnTo>
                      <a:lnTo>
                        <a:pt x="611" y="720"/>
                      </a:lnTo>
                      <a:lnTo>
                        <a:pt x="603" y="682"/>
                      </a:lnTo>
                      <a:lnTo>
                        <a:pt x="592" y="647"/>
                      </a:lnTo>
                      <a:lnTo>
                        <a:pt x="724" y="137"/>
                      </a:lnTo>
                      <a:lnTo>
                        <a:pt x="697" y="86"/>
                      </a:lnTo>
                      <a:lnTo>
                        <a:pt x="712" y="52"/>
                      </a:lnTo>
                      <a:lnTo>
                        <a:pt x="643" y="0"/>
                      </a:lnTo>
                      <a:lnTo>
                        <a:pt x="627" y="9"/>
                      </a:lnTo>
                      <a:lnTo>
                        <a:pt x="179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19" name="Freeform 1631"/>
                <p:cNvSpPr>
                  <a:spLocks noChangeAspect="1"/>
                </p:cNvSpPr>
                <p:nvPr/>
              </p:nvSpPr>
              <p:spPr bwMode="auto">
                <a:xfrm>
                  <a:off x="4685" y="2998"/>
                  <a:ext cx="299" cy="300"/>
                </a:xfrm>
                <a:custGeom>
                  <a:avLst/>
                  <a:gdLst>
                    <a:gd name="T0" fmla="*/ 0 w 598"/>
                    <a:gd name="T1" fmla="*/ 17 h 602"/>
                    <a:gd name="T2" fmla="*/ 14 w 598"/>
                    <a:gd name="T3" fmla="*/ 18 h 602"/>
                    <a:gd name="T4" fmla="*/ 19 w 598"/>
                    <a:gd name="T5" fmla="*/ 0 h 602"/>
                    <a:gd name="T6" fmla="*/ 19 w 598"/>
                    <a:gd name="T7" fmla="*/ 0 h 602"/>
                    <a:gd name="T8" fmla="*/ 5 w 598"/>
                    <a:gd name="T9" fmla="*/ 1 h 602"/>
                    <a:gd name="T10" fmla="*/ 5 w 598"/>
                    <a:gd name="T11" fmla="*/ 1 h 602"/>
                    <a:gd name="T12" fmla="*/ 0 w 598"/>
                    <a:gd name="T13" fmla="*/ 17 h 6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8"/>
                    <a:gd name="T22" fmla="*/ 0 h 602"/>
                    <a:gd name="T23" fmla="*/ 598 w 598"/>
                    <a:gd name="T24" fmla="*/ 602 h 6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8" h="602">
                      <a:moveTo>
                        <a:pt x="0" y="573"/>
                      </a:moveTo>
                      <a:lnTo>
                        <a:pt x="436" y="602"/>
                      </a:lnTo>
                      <a:lnTo>
                        <a:pt x="598" y="0"/>
                      </a:lnTo>
                      <a:lnTo>
                        <a:pt x="578" y="9"/>
                      </a:lnTo>
                      <a:lnTo>
                        <a:pt x="147" y="54"/>
                      </a:lnTo>
                      <a:lnTo>
                        <a:pt x="131" y="51"/>
                      </a:lnTo>
                      <a:lnTo>
                        <a:pt x="0" y="573"/>
                      </a:lnTo>
                      <a:close/>
                    </a:path>
                  </a:pathLst>
                </a:custGeom>
                <a:solidFill>
                  <a:srgbClr val="E5E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20" name="Freeform 1632"/>
                <p:cNvSpPr>
                  <a:spLocks noChangeAspect="1"/>
                </p:cNvSpPr>
                <p:nvPr/>
              </p:nvSpPr>
              <p:spPr bwMode="auto">
                <a:xfrm>
                  <a:off x="4910" y="2999"/>
                  <a:ext cx="88" cy="308"/>
                </a:xfrm>
                <a:custGeom>
                  <a:avLst/>
                  <a:gdLst>
                    <a:gd name="T0" fmla="*/ 5 w 177"/>
                    <a:gd name="T1" fmla="*/ 0 h 617"/>
                    <a:gd name="T2" fmla="*/ 5 w 177"/>
                    <a:gd name="T3" fmla="*/ 0 h 617"/>
                    <a:gd name="T4" fmla="*/ 0 w 177"/>
                    <a:gd name="T5" fmla="*/ 19 h 617"/>
                    <a:gd name="T6" fmla="*/ 0 w 177"/>
                    <a:gd name="T7" fmla="*/ 19 h 617"/>
                    <a:gd name="T8" fmla="*/ 5 w 177"/>
                    <a:gd name="T9" fmla="*/ 0 h 6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7"/>
                    <a:gd name="T16" fmla="*/ 0 h 617"/>
                    <a:gd name="T17" fmla="*/ 177 w 177"/>
                    <a:gd name="T18" fmla="*/ 617 h 6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7" h="617">
                      <a:moveTo>
                        <a:pt x="165" y="0"/>
                      </a:moveTo>
                      <a:lnTo>
                        <a:pt x="177" y="5"/>
                      </a:lnTo>
                      <a:lnTo>
                        <a:pt x="10" y="617"/>
                      </a:lnTo>
                      <a:lnTo>
                        <a:pt x="0" y="609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21" name="Freeform 1633"/>
                <p:cNvSpPr>
                  <a:spLocks noChangeAspect="1"/>
                </p:cNvSpPr>
                <p:nvPr/>
              </p:nvSpPr>
              <p:spPr bwMode="auto">
                <a:xfrm>
                  <a:off x="4921" y="3005"/>
                  <a:ext cx="88" cy="311"/>
                </a:xfrm>
                <a:custGeom>
                  <a:avLst/>
                  <a:gdLst>
                    <a:gd name="T0" fmla="*/ 5 w 178"/>
                    <a:gd name="T1" fmla="*/ 0 h 621"/>
                    <a:gd name="T2" fmla="*/ 5 w 178"/>
                    <a:gd name="T3" fmla="*/ 1 h 621"/>
                    <a:gd name="T4" fmla="*/ 0 w 178"/>
                    <a:gd name="T5" fmla="*/ 20 h 621"/>
                    <a:gd name="T6" fmla="*/ 0 w 178"/>
                    <a:gd name="T7" fmla="*/ 20 h 621"/>
                    <a:gd name="T8" fmla="*/ 5 w 178"/>
                    <a:gd name="T9" fmla="*/ 0 h 6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8"/>
                    <a:gd name="T16" fmla="*/ 0 h 621"/>
                    <a:gd name="T17" fmla="*/ 178 w 178"/>
                    <a:gd name="T18" fmla="*/ 621 h 6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8" h="621">
                      <a:moveTo>
                        <a:pt x="167" y="0"/>
                      </a:moveTo>
                      <a:lnTo>
                        <a:pt x="178" y="12"/>
                      </a:lnTo>
                      <a:lnTo>
                        <a:pt x="9" y="621"/>
                      </a:lnTo>
                      <a:lnTo>
                        <a:pt x="0" y="612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22" name="Freeform 1634"/>
                <p:cNvSpPr>
                  <a:spLocks noChangeAspect="1"/>
                </p:cNvSpPr>
                <p:nvPr/>
              </p:nvSpPr>
              <p:spPr bwMode="auto">
                <a:xfrm>
                  <a:off x="4896" y="3307"/>
                  <a:ext cx="14" cy="11"/>
                </a:xfrm>
                <a:custGeom>
                  <a:avLst/>
                  <a:gdLst>
                    <a:gd name="T0" fmla="*/ 1 w 27"/>
                    <a:gd name="T1" fmla="*/ 0 h 22"/>
                    <a:gd name="T2" fmla="*/ 0 w 27"/>
                    <a:gd name="T3" fmla="*/ 1 h 22"/>
                    <a:gd name="T4" fmla="*/ 1 w 27"/>
                    <a:gd name="T5" fmla="*/ 1 h 22"/>
                    <a:gd name="T6" fmla="*/ 1 w 27"/>
                    <a:gd name="T7" fmla="*/ 1 h 22"/>
                    <a:gd name="T8" fmla="*/ 1 w 2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22"/>
                    <a:gd name="T17" fmla="*/ 27 w 2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22">
                      <a:moveTo>
                        <a:pt x="18" y="0"/>
                      </a:moveTo>
                      <a:lnTo>
                        <a:pt x="0" y="12"/>
                      </a:lnTo>
                      <a:lnTo>
                        <a:pt x="8" y="22"/>
                      </a:lnTo>
                      <a:lnTo>
                        <a:pt x="27" y="9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23" name="Freeform 1635"/>
                <p:cNvSpPr>
                  <a:spLocks noChangeAspect="1"/>
                </p:cNvSpPr>
                <p:nvPr/>
              </p:nvSpPr>
              <p:spPr bwMode="auto">
                <a:xfrm>
                  <a:off x="4905" y="3315"/>
                  <a:ext cx="14" cy="11"/>
                </a:xfrm>
                <a:custGeom>
                  <a:avLst/>
                  <a:gdLst>
                    <a:gd name="T0" fmla="*/ 1 w 28"/>
                    <a:gd name="T1" fmla="*/ 0 h 22"/>
                    <a:gd name="T2" fmla="*/ 0 w 28"/>
                    <a:gd name="T3" fmla="*/ 1 h 22"/>
                    <a:gd name="T4" fmla="*/ 1 w 28"/>
                    <a:gd name="T5" fmla="*/ 1 h 22"/>
                    <a:gd name="T6" fmla="*/ 1 w 28"/>
                    <a:gd name="T7" fmla="*/ 1 h 22"/>
                    <a:gd name="T8" fmla="*/ 1 w 28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22"/>
                    <a:gd name="T17" fmla="*/ 28 w 28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22">
                      <a:moveTo>
                        <a:pt x="19" y="0"/>
                      </a:moveTo>
                      <a:lnTo>
                        <a:pt x="0" y="13"/>
                      </a:lnTo>
                      <a:lnTo>
                        <a:pt x="8" y="22"/>
                      </a:lnTo>
                      <a:lnTo>
                        <a:pt x="28" y="8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24" name="Freeform 1636"/>
                <p:cNvSpPr>
                  <a:spLocks noChangeAspect="1"/>
                </p:cNvSpPr>
                <p:nvPr/>
              </p:nvSpPr>
              <p:spPr bwMode="auto">
                <a:xfrm>
                  <a:off x="4700" y="3302"/>
                  <a:ext cx="183" cy="22"/>
                </a:xfrm>
                <a:custGeom>
                  <a:avLst/>
                  <a:gdLst>
                    <a:gd name="T0" fmla="*/ 12 w 366"/>
                    <a:gd name="T1" fmla="*/ 0 h 45"/>
                    <a:gd name="T2" fmla="*/ 12 w 366"/>
                    <a:gd name="T3" fmla="*/ 1 h 45"/>
                    <a:gd name="T4" fmla="*/ 12 w 366"/>
                    <a:gd name="T5" fmla="*/ 1 h 45"/>
                    <a:gd name="T6" fmla="*/ 12 w 366"/>
                    <a:gd name="T7" fmla="*/ 1 h 45"/>
                    <a:gd name="T8" fmla="*/ 11 w 366"/>
                    <a:gd name="T9" fmla="*/ 1 h 45"/>
                    <a:gd name="T10" fmla="*/ 11 w 366"/>
                    <a:gd name="T11" fmla="*/ 1 h 45"/>
                    <a:gd name="T12" fmla="*/ 10 w 366"/>
                    <a:gd name="T13" fmla="*/ 1 h 45"/>
                    <a:gd name="T14" fmla="*/ 10 w 366"/>
                    <a:gd name="T15" fmla="*/ 1 h 45"/>
                    <a:gd name="T16" fmla="*/ 9 w 366"/>
                    <a:gd name="T17" fmla="*/ 1 h 45"/>
                    <a:gd name="T18" fmla="*/ 8 w 366"/>
                    <a:gd name="T19" fmla="*/ 0 h 45"/>
                    <a:gd name="T20" fmla="*/ 7 w 366"/>
                    <a:gd name="T21" fmla="*/ 0 h 45"/>
                    <a:gd name="T22" fmla="*/ 6 w 366"/>
                    <a:gd name="T23" fmla="*/ 0 h 45"/>
                    <a:gd name="T24" fmla="*/ 6 w 366"/>
                    <a:gd name="T25" fmla="*/ 0 h 45"/>
                    <a:gd name="T26" fmla="*/ 5 w 366"/>
                    <a:gd name="T27" fmla="*/ 0 h 45"/>
                    <a:gd name="T28" fmla="*/ 4 w 366"/>
                    <a:gd name="T29" fmla="*/ 0 h 45"/>
                    <a:gd name="T30" fmla="*/ 3 w 366"/>
                    <a:gd name="T31" fmla="*/ 0 h 45"/>
                    <a:gd name="T32" fmla="*/ 2 w 366"/>
                    <a:gd name="T33" fmla="*/ 0 h 45"/>
                    <a:gd name="T34" fmla="*/ 0 w 366"/>
                    <a:gd name="T35" fmla="*/ 0 h 45"/>
                    <a:gd name="T36" fmla="*/ 1 w 366"/>
                    <a:gd name="T37" fmla="*/ 0 h 45"/>
                    <a:gd name="T38" fmla="*/ 1 w 366"/>
                    <a:gd name="T39" fmla="*/ 0 h 45"/>
                    <a:gd name="T40" fmla="*/ 1 w 366"/>
                    <a:gd name="T41" fmla="*/ 0 h 45"/>
                    <a:gd name="T42" fmla="*/ 1 w 366"/>
                    <a:gd name="T43" fmla="*/ 0 h 45"/>
                    <a:gd name="T44" fmla="*/ 1 w 366"/>
                    <a:gd name="T45" fmla="*/ 0 h 45"/>
                    <a:gd name="T46" fmla="*/ 2 w 366"/>
                    <a:gd name="T47" fmla="*/ 0 h 45"/>
                    <a:gd name="T48" fmla="*/ 2 w 366"/>
                    <a:gd name="T49" fmla="*/ 0 h 45"/>
                    <a:gd name="T50" fmla="*/ 2 w 366"/>
                    <a:gd name="T51" fmla="*/ 0 h 45"/>
                    <a:gd name="T52" fmla="*/ 3 w 366"/>
                    <a:gd name="T53" fmla="*/ 0 h 45"/>
                    <a:gd name="T54" fmla="*/ 4 w 366"/>
                    <a:gd name="T55" fmla="*/ 0 h 45"/>
                    <a:gd name="T56" fmla="*/ 5 w 366"/>
                    <a:gd name="T57" fmla="*/ 0 h 45"/>
                    <a:gd name="T58" fmla="*/ 6 w 366"/>
                    <a:gd name="T59" fmla="*/ 0 h 45"/>
                    <a:gd name="T60" fmla="*/ 7 w 366"/>
                    <a:gd name="T61" fmla="*/ 0 h 45"/>
                    <a:gd name="T62" fmla="*/ 8 w 366"/>
                    <a:gd name="T63" fmla="*/ 0 h 45"/>
                    <a:gd name="T64" fmla="*/ 9 w 366"/>
                    <a:gd name="T65" fmla="*/ 0 h 45"/>
                    <a:gd name="T66" fmla="*/ 10 w 366"/>
                    <a:gd name="T67" fmla="*/ 0 h 45"/>
                    <a:gd name="T68" fmla="*/ 12 w 366"/>
                    <a:gd name="T69" fmla="*/ 0 h 4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66"/>
                    <a:gd name="T106" fmla="*/ 0 h 45"/>
                    <a:gd name="T107" fmla="*/ 366 w 366"/>
                    <a:gd name="T108" fmla="*/ 45 h 4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66" h="45">
                      <a:moveTo>
                        <a:pt x="366" y="23"/>
                      </a:moveTo>
                      <a:lnTo>
                        <a:pt x="364" y="45"/>
                      </a:lnTo>
                      <a:lnTo>
                        <a:pt x="362" y="45"/>
                      </a:lnTo>
                      <a:lnTo>
                        <a:pt x="356" y="44"/>
                      </a:lnTo>
                      <a:lnTo>
                        <a:pt x="346" y="42"/>
                      </a:lnTo>
                      <a:lnTo>
                        <a:pt x="332" y="41"/>
                      </a:lnTo>
                      <a:lnTo>
                        <a:pt x="316" y="38"/>
                      </a:lnTo>
                      <a:lnTo>
                        <a:pt x="295" y="36"/>
                      </a:lnTo>
                      <a:lnTo>
                        <a:pt x="273" y="33"/>
                      </a:lnTo>
                      <a:lnTo>
                        <a:pt x="248" y="30"/>
                      </a:lnTo>
                      <a:lnTo>
                        <a:pt x="221" y="28"/>
                      </a:lnTo>
                      <a:lnTo>
                        <a:pt x="192" y="26"/>
                      </a:lnTo>
                      <a:lnTo>
                        <a:pt x="162" y="23"/>
                      </a:lnTo>
                      <a:lnTo>
                        <a:pt x="131" y="22"/>
                      </a:lnTo>
                      <a:lnTo>
                        <a:pt x="99" y="21"/>
                      </a:lnTo>
                      <a:lnTo>
                        <a:pt x="67" y="21"/>
                      </a:lnTo>
                      <a:lnTo>
                        <a:pt x="33" y="21"/>
                      </a:lnTo>
                      <a:lnTo>
                        <a:pt x="0" y="22"/>
                      </a:lnTo>
                      <a:lnTo>
                        <a:pt x="5" y="5"/>
                      </a:lnTo>
                      <a:lnTo>
                        <a:pt x="6" y="5"/>
                      </a:lnTo>
                      <a:lnTo>
                        <a:pt x="9" y="4"/>
                      </a:lnTo>
                      <a:lnTo>
                        <a:pt x="15" y="4"/>
                      </a:lnTo>
                      <a:lnTo>
                        <a:pt x="23" y="3"/>
                      </a:lnTo>
                      <a:lnTo>
                        <a:pt x="35" y="2"/>
                      </a:lnTo>
                      <a:lnTo>
                        <a:pt x="48" y="2"/>
                      </a:lnTo>
                      <a:lnTo>
                        <a:pt x="64" y="0"/>
                      </a:lnTo>
                      <a:lnTo>
                        <a:pt x="84" y="0"/>
                      </a:lnTo>
                      <a:lnTo>
                        <a:pt x="107" y="0"/>
                      </a:lnTo>
                      <a:lnTo>
                        <a:pt x="134" y="2"/>
                      </a:lnTo>
                      <a:lnTo>
                        <a:pt x="162" y="3"/>
                      </a:lnTo>
                      <a:lnTo>
                        <a:pt x="196" y="5"/>
                      </a:lnTo>
                      <a:lnTo>
                        <a:pt x="233" y="8"/>
                      </a:lnTo>
                      <a:lnTo>
                        <a:pt x="273" y="12"/>
                      </a:lnTo>
                      <a:lnTo>
                        <a:pt x="318" y="18"/>
                      </a:lnTo>
                      <a:lnTo>
                        <a:pt x="366" y="23"/>
                      </a:lnTo>
                      <a:close/>
                    </a:path>
                  </a:pathLst>
                </a:custGeom>
                <a:solidFill>
                  <a:srgbClr val="6BAD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25" name="Freeform 1637"/>
                <p:cNvSpPr>
                  <a:spLocks noChangeAspect="1"/>
                </p:cNvSpPr>
                <p:nvPr/>
              </p:nvSpPr>
              <p:spPr bwMode="auto">
                <a:xfrm>
                  <a:off x="4775" y="3263"/>
                  <a:ext cx="20" cy="19"/>
                </a:xfrm>
                <a:custGeom>
                  <a:avLst/>
                  <a:gdLst>
                    <a:gd name="T0" fmla="*/ 1 w 39"/>
                    <a:gd name="T1" fmla="*/ 2 h 38"/>
                    <a:gd name="T2" fmla="*/ 1 w 39"/>
                    <a:gd name="T3" fmla="*/ 1 h 38"/>
                    <a:gd name="T4" fmla="*/ 1 w 39"/>
                    <a:gd name="T5" fmla="*/ 2 h 38"/>
                    <a:gd name="T6" fmla="*/ 1 w 39"/>
                    <a:gd name="T7" fmla="*/ 1 h 38"/>
                    <a:gd name="T8" fmla="*/ 0 w 39"/>
                    <a:gd name="T9" fmla="*/ 1 h 38"/>
                    <a:gd name="T10" fmla="*/ 1 w 39"/>
                    <a:gd name="T11" fmla="*/ 1 h 38"/>
                    <a:gd name="T12" fmla="*/ 1 w 39"/>
                    <a:gd name="T13" fmla="*/ 0 h 38"/>
                    <a:gd name="T14" fmla="*/ 1 w 39"/>
                    <a:gd name="T15" fmla="*/ 1 h 38"/>
                    <a:gd name="T16" fmla="*/ 2 w 39"/>
                    <a:gd name="T17" fmla="*/ 1 h 38"/>
                    <a:gd name="T18" fmla="*/ 1 w 39"/>
                    <a:gd name="T19" fmla="*/ 1 h 38"/>
                    <a:gd name="T20" fmla="*/ 1 w 39"/>
                    <a:gd name="T21" fmla="*/ 2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9"/>
                    <a:gd name="T34" fmla="*/ 0 h 38"/>
                    <a:gd name="T35" fmla="*/ 39 w 39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9" h="38">
                      <a:moveTo>
                        <a:pt x="30" y="38"/>
                      </a:moveTo>
                      <a:lnTo>
                        <a:pt x="18" y="31"/>
                      </a:lnTo>
                      <a:lnTo>
                        <a:pt x="6" y="37"/>
                      </a:lnTo>
                      <a:lnTo>
                        <a:pt x="9" y="23"/>
                      </a:lnTo>
                      <a:lnTo>
                        <a:pt x="0" y="13"/>
                      </a:lnTo>
                      <a:lnTo>
                        <a:pt x="14" y="13"/>
                      </a:lnTo>
                      <a:lnTo>
                        <a:pt x="21" y="0"/>
                      </a:lnTo>
                      <a:lnTo>
                        <a:pt x="25" y="13"/>
                      </a:lnTo>
                      <a:lnTo>
                        <a:pt x="39" y="16"/>
                      </a:lnTo>
                      <a:lnTo>
                        <a:pt x="29" y="25"/>
                      </a:lnTo>
                      <a:lnTo>
                        <a:pt x="30" y="38"/>
                      </a:lnTo>
                      <a:close/>
                    </a:path>
                  </a:pathLst>
                </a:custGeom>
                <a:solidFill>
                  <a:srgbClr val="FF1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26" name="Freeform 1638"/>
                <p:cNvSpPr>
                  <a:spLocks noChangeAspect="1"/>
                </p:cNvSpPr>
                <p:nvPr/>
              </p:nvSpPr>
              <p:spPr bwMode="auto">
                <a:xfrm>
                  <a:off x="4714" y="3028"/>
                  <a:ext cx="234" cy="229"/>
                </a:xfrm>
                <a:custGeom>
                  <a:avLst/>
                  <a:gdLst>
                    <a:gd name="T0" fmla="*/ 15 w 466"/>
                    <a:gd name="T1" fmla="*/ 0 h 459"/>
                    <a:gd name="T2" fmla="*/ 15 w 466"/>
                    <a:gd name="T3" fmla="*/ 0 h 459"/>
                    <a:gd name="T4" fmla="*/ 4 w 466"/>
                    <a:gd name="T5" fmla="*/ 0 h 459"/>
                    <a:gd name="T6" fmla="*/ 0 w 466"/>
                    <a:gd name="T7" fmla="*/ 14 h 459"/>
                    <a:gd name="T8" fmla="*/ 1 w 466"/>
                    <a:gd name="T9" fmla="*/ 14 h 459"/>
                    <a:gd name="T10" fmla="*/ 4 w 466"/>
                    <a:gd name="T11" fmla="*/ 1 h 459"/>
                    <a:gd name="T12" fmla="*/ 15 w 466"/>
                    <a:gd name="T13" fmla="*/ 0 h 4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66"/>
                    <a:gd name="T22" fmla="*/ 0 h 459"/>
                    <a:gd name="T23" fmla="*/ 466 w 466"/>
                    <a:gd name="T24" fmla="*/ 459 h 45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66" h="459">
                      <a:moveTo>
                        <a:pt x="464" y="7"/>
                      </a:moveTo>
                      <a:lnTo>
                        <a:pt x="466" y="0"/>
                      </a:lnTo>
                      <a:lnTo>
                        <a:pt x="108" y="30"/>
                      </a:lnTo>
                      <a:lnTo>
                        <a:pt x="0" y="459"/>
                      </a:lnTo>
                      <a:lnTo>
                        <a:pt x="14" y="457"/>
                      </a:lnTo>
                      <a:lnTo>
                        <a:pt x="118" y="38"/>
                      </a:lnTo>
                      <a:lnTo>
                        <a:pt x="46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27" name="Freeform 1639"/>
                <p:cNvSpPr>
                  <a:spLocks noChangeAspect="1"/>
                </p:cNvSpPr>
                <p:nvPr/>
              </p:nvSpPr>
              <p:spPr bwMode="auto">
                <a:xfrm>
                  <a:off x="4934" y="3034"/>
                  <a:ext cx="79" cy="280"/>
                </a:xfrm>
                <a:custGeom>
                  <a:avLst/>
                  <a:gdLst>
                    <a:gd name="T0" fmla="*/ 5 w 157"/>
                    <a:gd name="T1" fmla="*/ 1 h 560"/>
                    <a:gd name="T2" fmla="*/ 1 w 157"/>
                    <a:gd name="T3" fmla="*/ 18 h 560"/>
                    <a:gd name="T4" fmla="*/ 0 w 157"/>
                    <a:gd name="T5" fmla="*/ 18 h 560"/>
                    <a:gd name="T6" fmla="*/ 5 w 157"/>
                    <a:gd name="T7" fmla="*/ 0 h 560"/>
                    <a:gd name="T8" fmla="*/ 5 w 157"/>
                    <a:gd name="T9" fmla="*/ 1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60"/>
                    <a:gd name="T17" fmla="*/ 157 w 157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60">
                      <a:moveTo>
                        <a:pt x="157" y="15"/>
                      </a:moveTo>
                      <a:lnTo>
                        <a:pt x="15" y="553"/>
                      </a:lnTo>
                      <a:lnTo>
                        <a:pt x="0" y="560"/>
                      </a:lnTo>
                      <a:lnTo>
                        <a:pt x="154" y="0"/>
                      </a:lnTo>
                      <a:lnTo>
                        <a:pt x="157" y="15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28" name="Freeform 1640"/>
                <p:cNvSpPr>
                  <a:spLocks noChangeAspect="1"/>
                </p:cNvSpPr>
                <p:nvPr/>
              </p:nvSpPr>
              <p:spPr bwMode="auto">
                <a:xfrm>
                  <a:off x="4733" y="3319"/>
                  <a:ext cx="143" cy="21"/>
                </a:xfrm>
                <a:custGeom>
                  <a:avLst/>
                  <a:gdLst>
                    <a:gd name="T0" fmla="*/ 0 w 287"/>
                    <a:gd name="T1" fmla="*/ 0 h 43"/>
                    <a:gd name="T2" fmla="*/ 0 w 287"/>
                    <a:gd name="T3" fmla="*/ 0 h 43"/>
                    <a:gd name="T4" fmla="*/ 0 w 287"/>
                    <a:gd name="T5" fmla="*/ 0 h 43"/>
                    <a:gd name="T6" fmla="*/ 0 w 287"/>
                    <a:gd name="T7" fmla="*/ 0 h 43"/>
                    <a:gd name="T8" fmla="*/ 0 w 287"/>
                    <a:gd name="T9" fmla="*/ 0 h 43"/>
                    <a:gd name="T10" fmla="*/ 0 w 287"/>
                    <a:gd name="T11" fmla="*/ 0 h 43"/>
                    <a:gd name="T12" fmla="*/ 0 w 287"/>
                    <a:gd name="T13" fmla="*/ 0 h 43"/>
                    <a:gd name="T14" fmla="*/ 0 w 287"/>
                    <a:gd name="T15" fmla="*/ 0 h 43"/>
                    <a:gd name="T16" fmla="*/ 0 w 287"/>
                    <a:gd name="T17" fmla="*/ 0 h 43"/>
                    <a:gd name="T18" fmla="*/ 0 w 287"/>
                    <a:gd name="T19" fmla="*/ 0 h 43"/>
                    <a:gd name="T20" fmla="*/ 0 w 287"/>
                    <a:gd name="T21" fmla="*/ 0 h 43"/>
                    <a:gd name="T22" fmla="*/ 1 w 287"/>
                    <a:gd name="T23" fmla="*/ 1 h 43"/>
                    <a:gd name="T24" fmla="*/ 1 w 287"/>
                    <a:gd name="T25" fmla="*/ 1 h 43"/>
                    <a:gd name="T26" fmla="*/ 2 w 287"/>
                    <a:gd name="T27" fmla="*/ 1 h 43"/>
                    <a:gd name="T28" fmla="*/ 3 w 287"/>
                    <a:gd name="T29" fmla="*/ 1 h 43"/>
                    <a:gd name="T30" fmla="*/ 4 w 287"/>
                    <a:gd name="T31" fmla="*/ 1 h 43"/>
                    <a:gd name="T32" fmla="*/ 4 w 287"/>
                    <a:gd name="T33" fmla="*/ 1 h 43"/>
                    <a:gd name="T34" fmla="*/ 5 w 287"/>
                    <a:gd name="T35" fmla="*/ 1 h 43"/>
                    <a:gd name="T36" fmla="*/ 6 w 287"/>
                    <a:gd name="T37" fmla="*/ 1 h 43"/>
                    <a:gd name="T38" fmla="*/ 7 w 287"/>
                    <a:gd name="T39" fmla="*/ 1 h 43"/>
                    <a:gd name="T40" fmla="*/ 7 w 287"/>
                    <a:gd name="T41" fmla="*/ 1 h 43"/>
                    <a:gd name="T42" fmla="*/ 8 w 287"/>
                    <a:gd name="T43" fmla="*/ 1 h 43"/>
                    <a:gd name="T44" fmla="*/ 8 w 287"/>
                    <a:gd name="T45" fmla="*/ 1 h 43"/>
                    <a:gd name="T46" fmla="*/ 8 w 287"/>
                    <a:gd name="T47" fmla="*/ 1 h 43"/>
                    <a:gd name="T48" fmla="*/ 8 w 287"/>
                    <a:gd name="T49" fmla="*/ 1 h 43"/>
                    <a:gd name="T50" fmla="*/ 8 w 287"/>
                    <a:gd name="T51" fmla="*/ 1 h 43"/>
                    <a:gd name="T52" fmla="*/ 8 w 287"/>
                    <a:gd name="T53" fmla="*/ 1 h 43"/>
                    <a:gd name="T54" fmla="*/ 8 w 287"/>
                    <a:gd name="T55" fmla="*/ 1 h 43"/>
                    <a:gd name="T56" fmla="*/ 7 w 287"/>
                    <a:gd name="T57" fmla="*/ 1 h 43"/>
                    <a:gd name="T58" fmla="*/ 7 w 287"/>
                    <a:gd name="T59" fmla="*/ 1 h 43"/>
                    <a:gd name="T60" fmla="*/ 6 w 287"/>
                    <a:gd name="T61" fmla="*/ 1 h 43"/>
                    <a:gd name="T62" fmla="*/ 6 w 287"/>
                    <a:gd name="T63" fmla="*/ 1 h 43"/>
                    <a:gd name="T64" fmla="*/ 5 w 287"/>
                    <a:gd name="T65" fmla="*/ 1 h 43"/>
                    <a:gd name="T66" fmla="*/ 4 w 287"/>
                    <a:gd name="T67" fmla="*/ 0 h 43"/>
                    <a:gd name="T68" fmla="*/ 3 w 287"/>
                    <a:gd name="T69" fmla="*/ 0 h 43"/>
                    <a:gd name="T70" fmla="*/ 3 w 287"/>
                    <a:gd name="T71" fmla="*/ 0 h 43"/>
                    <a:gd name="T72" fmla="*/ 2 w 287"/>
                    <a:gd name="T73" fmla="*/ 0 h 43"/>
                    <a:gd name="T74" fmla="*/ 2 w 287"/>
                    <a:gd name="T75" fmla="*/ 0 h 43"/>
                    <a:gd name="T76" fmla="*/ 1 w 287"/>
                    <a:gd name="T77" fmla="*/ 0 h 43"/>
                    <a:gd name="T78" fmla="*/ 1 w 287"/>
                    <a:gd name="T79" fmla="*/ 0 h 43"/>
                    <a:gd name="T80" fmla="*/ 1 w 287"/>
                    <a:gd name="T81" fmla="*/ 0 h 43"/>
                    <a:gd name="T82" fmla="*/ 0 w 287"/>
                    <a:gd name="T83" fmla="*/ 0 h 43"/>
                    <a:gd name="T84" fmla="*/ 0 w 287"/>
                    <a:gd name="T85" fmla="*/ 0 h 43"/>
                    <a:gd name="T86" fmla="*/ 0 w 287"/>
                    <a:gd name="T87" fmla="*/ 0 h 43"/>
                    <a:gd name="T88" fmla="*/ 0 w 287"/>
                    <a:gd name="T89" fmla="*/ 0 h 4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87"/>
                    <a:gd name="T136" fmla="*/ 0 h 43"/>
                    <a:gd name="T137" fmla="*/ 287 w 287"/>
                    <a:gd name="T138" fmla="*/ 43 h 4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87" h="43">
                      <a:moveTo>
                        <a:pt x="18" y="0"/>
                      </a:moveTo>
                      <a:lnTo>
                        <a:pt x="17" y="0"/>
                      </a:lnTo>
                      <a:lnTo>
                        <a:pt x="13" y="1"/>
                      </a:lnTo>
                      <a:lnTo>
                        <a:pt x="8" y="3"/>
                      </a:lnTo>
                      <a:lnTo>
                        <a:pt x="3" y="7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9" y="24"/>
                      </a:lnTo>
                      <a:lnTo>
                        <a:pt x="16" y="26"/>
                      </a:lnTo>
                      <a:lnTo>
                        <a:pt x="28" y="30"/>
                      </a:lnTo>
                      <a:lnTo>
                        <a:pt x="45" y="32"/>
                      </a:lnTo>
                      <a:lnTo>
                        <a:pt x="63" y="33"/>
                      </a:lnTo>
                      <a:lnTo>
                        <a:pt x="85" y="36"/>
                      </a:lnTo>
                      <a:lnTo>
                        <a:pt x="108" y="37"/>
                      </a:lnTo>
                      <a:lnTo>
                        <a:pt x="133" y="38"/>
                      </a:lnTo>
                      <a:lnTo>
                        <a:pt x="157" y="39"/>
                      </a:lnTo>
                      <a:lnTo>
                        <a:pt x="182" y="40"/>
                      </a:lnTo>
                      <a:lnTo>
                        <a:pt x="206" y="41"/>
                      </a:lnTo>
                      <a:lnTo>
                        <a:pt x="228" y="41"/>
                      </a:lnTo>
                      <a:lnTo>
                        <a:pt x="247" y="41"/>
                      </a:lnTo>
                      <a:lnTo>
                        <a:pt x="263" y="43"/>
                      </a:lnTo>
                      <a:lnTo>
                        <a:pt x="276" y="43"/>
                      </a:lnTo>
                      <a:lnTo>
                        <a:pt x="284" y="43"/>
                      </a:lnTo>
                      <a:lnTo>
                        <a:pt x="287" y="43"/>
                      </a:lnTo>
                      <a:lnTo>
                        <a:pt x="284" y="43"/>
                      </a:lnTo>
                      <a:lnTo>
                        <a:pt x="276" y="41"/>
                      </a:lnTo>
                      <a:lnTo>
                        <a:pt x="266" y="41"/>
                      </a:lnTo>
                      <a:lnTo>
                        <a:pt x="251" y="39"/>
                      </a:lnTo>
                      <a:lnTo>
                        <a:pt x="232" y="38"/>
                      </a:lnTo>
                      <a:lnTo>
                        <a:pt x="213" y="37"/>
                      </a:lnTo>
                      <a:lnTo>
                        <a:pt x="192" y="35"/>
                      </a:lnTo>
                      <a:lnTo>
                        <a:pt x="170" y="33"/>
                      </a:lnTo>
                      <a:lnTo>
                        <a:pt x="147" y="31"/>
                      </a:lnTo>
                      <a:lnTo>
                        <a:pt x="125" y="29"/>
                      </a:lnTo>
                      <a:lnTo>
                        <a:pt x="103" y="28"/>
                      </a:lnTo>
                      <a:lnTo>
                        <a:pt x="85" y="25"/>
                      </a:lnTo>
                      <a:lnTo>
                        <a:pt x="68" y="24"/>
                      </a:lnTo>
                      <a:lnTo>
                        <a:pt x="53" y="23"/>
                      </a:lnTo>
                      <a:lnTo>
                        <a:pt x="42" y="22"/>
                      </a:lnTo>
                      <a:lnTo>
                        <a:pt x="35" y="21"/>
                      </a:lnTo>
                      <a:lnTo>
                        <a:pt x="24" y="15"/>
                      </a:lnTo>
                      <a:lnTo>
                        <a:pt x="18" y="8"/>
                      </a:lnTo>
                      <a:lnTo>
                        <a:pt x="18" y="2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29" name="Freeform 1641"/>
                <p:cNvSpPr>
                  <a:spLocks noChangeAspect="1"/>
                </p:cNvSpPr>
                <p:nvPr/>
              </p:nvSpPr>
              <p:spPr bwMode="auto">
                <a:xfrm>
                  <a:off x="4885" y="3354"/>
                  <a:ext cx="52" cy="30"/>
                </a:xfrm>
                <a:custGeom>
                  <a:avLst/>
                  <a:gdLst>
                    <a:gd name="T0" fmla="*/ 3 w 103"/>
                    <a:gd name="T1" fmla="*/ 1 h 60"/>
                    <a:gd name="T2" fmla="*/ 0 w 103"/>
                    <a:gd name="T3" fmla="*/ 0 h 60"/>
                    <a:gd name="T4" fmla="*/ 1 w 103"/>
                    <a:gd name="T5" fmla="*/ 1 h 60"/>
                    <a:gd name="T6" fmla="*/ 1 w 103"/>
                    <a:gd name="T7" fmla="*/ 1 h 60"/>
                    <a:gd name="T8" fmla="*/ 1 w 103"/>
                    <a:gd name="T9" fmla="*/ 1 h 60"/>
                    <a:gd name="T10" fmla="*/ 1 w 103"/>
                    <a:gd name="T11" fmla="*/ 2 h 60"/>
                    <a:gd name="T12" fmla="*/ 4 w 103"/>
                    <a:gd name="T13" fmla="*/ 2 h 60"/>
                    <a:gd name="T14" fmla="*/ 4 w 103"/>
                    <a:gd name="T15" fmla="*/ 2 h 60"/>
                    <a:gd name="T16" fmla="*/ 4 w 103"/>
                    <a:gd name="T17" fmla="*/ 1 h 60"/>
                    <a:gd name="T18" fmla="*/ 3 w 103"/>
                    <a:gd name="T19" fmla="*/ 1 h 60"/>
                    <a:gd name="T20" fmla="*/ 3 w 103"/>
                    <a:gd name="T21" fmla="*/ 1 h 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3"/>
                    <a:gd name="T34" fmla="*/ 0 h 60"/>
                    <a:gd name="T35" fmla="*/ 103 w 103"/>
                    <a:gd name="T36" fmla="*/ 60 h 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3" h="60">
                      <a:moveTo>
                        <a:pt x="94" y="5"/>
                      </a:moveTo>
                      <a:lnTo>
                        <a:pt x="0" y="0"/>
                      </a:lnTo>
                      <a:lnTo>
                        <a:pt x="1" y="11"/>
                      </a:lnTo>
                      <a:lnTo>
                        <a:pt x="1" y="20"/>
                      </a:lnTo>
                      <a:lnTo>
                        <a:pt x="1" y="29"/>
                      </a:lnTo>
                      <a:lnTo>
                        <a:pt x="1" y="38"/>
                      </a:lnTo>
                      <a:lnTo>
                        <a:pt x="103" y="60"/>
                      </a:lnTo>
                      <a:lnTo>
                        <a:pt x="100" y="37"/>
                      </a:lnTo>
                      <a:lnTo>
                        <a:pt x="98" y="20"/>
                      </a:lnTo>
                      <a:lnTo>
                        <a:pt x="95" y="8"/>
                      </a:lnTo>
                      <a:lnTo>
                        <a:pt x="94" y="5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30" name="Freeform 1642"/>
                <p:cNvSpPr>
                  <a:spLocks noChangeAspect="1"/>
                </p:cNvSpPr>
                <p:nvPr/>
              </p:nvSpPr>
              <p:spPr bwMode="auto">
                <a:xfrm>
                  <a:off x="4870" y="3373"/>
                  <a:ext cx="67" cy="65"/>
                </a:xfrm>
                <a:custGeom>
                  <a:avLst/>
                  <a:gdLst>
                    <a:gd name="T0" fmla="*/ 1 w 134"/>
                    <a:gd name="T1" fmla="*/ 0 h 129"/>
                    <a:gd name="T2" fmla="*/ 1 w 134"/>
                    <a:gd name="T3" fmla="*/ 2 h 129"/>
                    <a:gd name="T4" fmla="*/ 1 w 134"/>
                    <a:gd name="T5" fmla="*/ 3 h 129"/>
                    <a:gd name="T6" fmla="*/ 1 w 134"/>
                    <a:gd name="T7" fmla="*/ 3 h 129"/>
                    <a:gd name="T8" fmla="*/ 0 w 134"/>
                    <a:gd name="T9" fmla="*/ 4 h 129"/>
                    <a:gd name="T10" fmla="*/ 5 w 134"/>
                    <a:gd name="T11" fmla="*/ 5 h 129"/>
                    <a:gd name="T12" fmla="*/ 5 w 134"/>
                    <a:gd name="T13" fmla="*/ 4 h 129"/>
                    <a:gd name="T14" fmla="*/ 5 w 134"/>
                    <a:gd name="T15" fmla="*/ 3 h 129"/>
                    <a:gd name="T16" fmla="*/ 5 w 134"/>
                    <a:gd name="T17" fmla="*/ 2 h 129"/>
                    <a:gd name="T18" fmla="*/ 5 w 134"/>
                    <a:gd name="T19" fmla="*/ 1 h 129"/>
                    <a:gd name="T20" fmla="*/ 1 w 134"/>
                    <a:gd name="T21" fmla="*/ 0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4"/>
                    <a:gd name="T34" fmla="*/ 0 h 129"/>
                    <a:gd name="T35" fmla="*/ 134 w 134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4" h="129">
                      <a:moveTo>
                        <a:pt x="30" y="0"/>
                      </a:moveTo>
                      <a:lnTo>
                        <a:pt x="24" y="43"/>
                      </a:lnTo>
                      <a:lnTo>
                        <a:pt x="14" y="73"/>
                      </a:lnTo>
                      <a:lnTo>
                        <a:pt x="5" y="91"/>
                      </a:lnTo>
                      <a:lnTo>
                        <a:pt x="0" y="97"/>
                      </a:lnTo>
                      <a:lnTo>
                        <a:pt x="130" y="129"/>
                      </a:lnTo>
                      <a:lnTo>
                        <a:pt x="132" y="98"/>
                      </a:lnTo>
                      <a:lnTo>
                        <a:pt x="134" y="71"/>
                      </a:lnTo>
                      <a:lnTo>
                        <a:pt x="134" y="44"/>
                      </a:lnTo>
                      <a:lnTo>
                        <a:pt x="132" y="22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DDD8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31" name="Freeform 1643"/>
                <p:cNvSpPr>
                  <a:spLocks noChangeAspect="1"/>
                </p:cNvSpPr>
                <p:nvPr/>
              </p:nvSpPr>
              <p:spPr bwMode="auto">
                <a:xfrm>
                  <a:off x="4945" y="3358"/>
                  <a:ext cx="30" cy="79"/>
                </a:xfrm>
                <a:custGeom>
                  <a:avLst/>
                  <a:gdLst>
                    <a:gd name="T0" fmla="*/ 0 w 60"/>
                    <a:gd name="T1" fmla="*/ 0 h 159"/>
                    <a:gd name="T2" fmla="*/ 1 w 60"/>
                    <a:gd name="T3" fmla="*/ 0 h 159"/>
                    <a:gd name="T4" fmla="*/ 1 w 60"/>
                    <a:gd name="T5" fmla="*/ 0 h 159"/>
                    <a:gd name="T6" fmla="*/ 1 w 60"/>
                    <a:gd name="T7" fmla="*/ 0 h 159"/>
                    <a:gd name="T8" fmla="*/ 1 w 60"/>
                    <a:gd name="T9" fmla="*/ 1 h 159"/>
                    <a:gd name="T10" fmla="*/ 2 w 60"/>
                    <a:gd name="T11" fmla="*/ 2 h 159"/>
                    <a:gd name="T12" fmla="*/ 2 w 60"/>
                    <a:gd name="T13" fmla="*/ 2 h 159"/>
                    <a:gd name="T14" fmla="*/ 2 w 60"/>
                    <a:gd name="T15" fmla="*/ 3 h 159"/>
                    <a:gd name="T16" fmla="*/ 2 w 60"/>
                    <a:gd name="T17" fmla="*/ 4 h 159"/>
                    <a:gd name="T18" fmla="*/ 2 w 60"/>
                    <a:gd name="T19" fmla="*/ 4 h 159"/>
                    <a:gd name="T20" fmla="*/ 2 w 60"/>
                    <a:gd name="T21" fmla="*/ 4 h 159"/>
                    <a:gd name="T22" fmla="*/ 2 w 60"/>
                    <a:gd name="T23" fmla="*/ 4 h 159"/>
                    <a:gd name="T24" fmla="*/ 2 w 60"/>
                    <a:gd name="T25" fmla="*/ 4 h 159"/>
                    <a:gd name="T26" fmla="*/ 1 w 60"/>
                    <a:gd name="T27" fmla="*/ 4 h 159"/>
                    <a:gd name="T28" fmla="*/ 1 w 60"/>
                    <a:gd name="T29" fmla="*/ 4 h 159"/>
                    <a:gd name="T30" fmla="*/ 1 w 60"/>
                    <a:gd name="T31" fmla="*/ 4 h 159"/>
                    <a:gd name="T32" fmla="*/ 1 w 60"/>
                    <a:gd name="T33" fmla="*/ 4 h 159"/>
                    <a:gd name="T34" fmla="*/ 1 w 60"/>
                    <a:gd name="T35" fmla="*/ 4 h 159"/>
                    <a:gd name="T36" fmla="*/ 1 w 60"/>
                    <a:gd name="T37" fmla="*/ 3 h 159"/>
                    <a:gd name="T38" fmla="*/ 1 w 60"/>
                    <a:gd name="T39" fmla="*/ 1 h 159"/>
                    <a:gd name="T40" fmla="*/ 0 w 60"/>
                    <a:gd name="T41" fmla="*/ 0 h 15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0"/>
                    <a:gd name="T64" fmla="*/ 0 h 159"/>
                    <a:gd name="T65" fmla="*/ 60 w 60"/>
                    <a:gd name="T66" fmla="*/ 159 h 15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0" h="159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7" y="14"/>
                      </a:lnTo>
                      <a:lnTo>
                        <a:pt x="15" y="28"/>
                      </a:lnTo>
                      <a:lnTo>
                        <a:pt x="24" y="46"/>
                      </a:lnTo>
                      <a:lnTo>
                        <a:pt x="33" y="68"/>
                      </a:lnTo>
                      <a:lnTo>
                        <a:pt x="44" y="90"/>
                      </a:lnTo>
                      <a:lnTo>
                        <a:pt x="53" y="113"/>
                      </a:lnTo>
                      <a:lnTo>
                        <a:pt x="60" y="135"/>
                      </a:lnTo>
                      <a:lnTo>
                        <a:pt x="59" y="136"/>
                      </a:lnTo>
                      <a:lnTo>
                        <a:pt x="54" y="138"/>
                      </a:lnTo>
                      <a:lnTo>
                        <a:pt x="48" y="142"/>
                      </a:lnTo>
                      <a:lnTo>
                        <a:pt x="40" y="145"/>
                      </a:lnTo>
                      <a:lnTo>
                        <a:pt x="32" y="150"/>
                      </a:lnTo>
                      <a:lnTo>
                        <a:pt x="23" y="153"/>
                      </a:lnTo>
                      <a:lnTo>
                        <a:pt x="15" y="157"/>
                      </a:lnTo>
                      <a:lnTo>
                        <a:pt x="7" y="159"/>
                      </a:lnTo>
                      <a:lnTo>
                        <a:pt x="8" y="144"/>
                      </a:lnTo>
                      <a:lnTo>
                        <a:pt x="10" y="105"/>
                      </a:lnTo>
                      <a:lnTo>
                        <a:pt x="9" y="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32" name="Freeform 1644"/>
                <p:cNvSpPr>
                  <a:spLocks noChangeAspect="1"/>
                </p:cNvSpPr>
                <p:nvPr/>
              </p:nvSpPr>
              <p:spPr bwMode="auto">
                <a:xfrm>
                  <a:off x="4745" y="3425"/>
                  <a:ext cx="149" cy="51"/>
                </a:xfrm>
                <a:custGeom>
                  <a:avLst/>
                  <a:gdLst>
                    <a:gd name="T0" fmla="*/ 7 w 297"/>
                    <a:gd name="T1" fmla="*/ 1 h 101"/>
                    <a:gd name="T2" fmla="*/ 6 w 297"/>
                    <a:gd name="T3" fmla="*/ 0 h 101"/>
                    <a:gd name="T4" fmla="*/ 6 w 297"/>
                    <a:gd name="T5" fmla="*/ 1 h 101"/>
                    <a:gd name="T6" fmla="*/ 5 w 297"/>
                    <a:gd name="T7" fmla="*/ 1 h 101"/>
                    <a:gd name="T8" fmla="*/ 4 w 297"/>
                    <a:gd name="T9" fmla="*/ 1 h 101"/>
                    <a:gd name="T10" fmla="*/ 3 w 297"/>
                    <a:gd name="T11" fmla="*/ 1 h 101"/>
                    <a:gd name="T12" fmla="*/ 2 w 297"/>
                    <a:gd name="T13" fmla="*/ 1 h 101"/>
                    <a:gd name="T14" fmla="*/ 1 w 297"/>
                    <a:gd name="T15" fmla="*/ 1 h 101"/>
                    <a:gd name="T16" fmla="*/ 1 w 297"/>
                    <a:gd name="T17" fmla="*/ 1 h 101"/>
                    <a:gd name="T18" fmla="*/ 0 w 297"/>
                    <a:gd name="T19" fmla="*/ 2 h 101"/>
                    <a:gd name="T20" fmla="*/ 1 w 297"/>
                    <a:gd name="T21" fmla="*/ 2 h 101"/>
                    <a:gd name="T22" fmla="*/ 1 w 297"/>
                    <a:gd name="T23" fmla="*/ 2 h 101"/>
                    <a:gd name="T24" fmla="*/ 1 w 297"/>
                    <a:gd name="T25" fmla="*/ 2 h 101"/>
                    <a:gd name="T26" fmla="*/ 2 w 297"/>
                    <a:gd name="T27" fmla="*/ 2 h 101"/>
                    <a:gd name="T28" fmla="*/ 2 w 297"/>
                    <a:gd name="T29" fmla="*/ 2 h 101"/>
                    <a:gd name="T30" fmla="*/ 3 w 297"/>
                    <a:gd name="T31" fmla="*/ 2 h 101"/>
                    <a:gd name="T32" fmla="*/ 4 w 297"/>
                    <a:gd name="T33" fmla="*/ 3 h 101"/>
                    <a:gd name="T34" fmla="*/ 4 w 297"/>
                    <a:gd name="T35" fmla="*/ 3 h 101"/>
                    <a:gd name="T36" fmla="*/ 5 w 297"/>
                    <a:gd name="T37" fmla="*/ 3 h 101"/>
                    <a:gd name="T38" fmla="*/ 6 w 297"/>
                    <a:gd name="T39" fmla="*/ 3 h 101"/>
                    <a:gd name="T40" fmla="*/ 7 w 297"/>
                    <a:gd name="T41" fmla="*/ 3 h 101"/>
                    <a:gd name="T42" fmla="*/ 7 w 297"/>
                    <a:gd name="T43" fmla="*/ 3 h 101"/>
                    <a:gd name="T44" fmla="*/ 8 w 297"/>
                    <a:gd name="T45" fmla="*/ 3 h 101"/>
                    <a:gd name="T46" fmla="*/ 9 w 297"/>
                    <a:gd name="T47" fmla="*/ 4 h 101"/>
                    <a:gd name="T48" fmla="*/ 9 w 297"/>
                    <a:gd name="T49" fmla="*/ 4 h 101"/>
                    <a:gd name="T50" fmla="*/ 10 w 297"/>
                    <a:gd name="T51" fmla="*/ 4 h 101"/>
                    <a:gd name="T52" fmla="*/ 6 w 297"/>
                    <a:gd name="T53" fmla="*/ 2 h 101"/>
                    <a:gd name="T54" fmla="*/ 7 w 297"/>
                    <a:gd name="T55" fmla="*/ 1 h 10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97"/>
                    <a:gd name="T85" fmla="*/ 0 h 101"/>
                    <a:gd name="T86" fmla="*/ 297 w 297"/>
                    <a:gd name="T87" fmla="*/ 101 h 10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97" h="101">
                      <a:moveTo>
                        <a:pt x="199" y="7"/>
                      </a:moveTo>
                      <a:lnTo>
                        <a:pt x="169" y="0"/>
                      </a:lnTo>
                      <a:lnTo>
                        <a:pt x="162" y="1"/>
                      </a:lnTo>
                      <a:lnTo>
                        <a:pt x="143" y="3"/>
                      </a:lnTo>
                      <a:lnTo>
                        <a:pt x="116" y="8"/>
                      </a:lnTo>
                      <a:lnTo>
                        <a:pt x="85" y="13"/>
                      </a:lnTo>
                      <a:lnTo>
                        <a:pt x="54" y="18"/>
                      </a:lnTo>
                      <a:lnTo>
                        <a:pt x="26" y="24"/>
                      </a:lnTo>
                      <a:lnTo>
                        <a:pt x="8" y="30"/>
                      </a:lnTo>
                      <a:lnTo>
                        <a:pt x="0" y="35"/>
                      </a:lnTo>
                      <a:lnTo>
                        <a:pt x="2" y="38"/>
                      </a:lnTo>
                      <a:lnTo>
                        <a:pt x="9" y="41"/>
                      </a:lnTo>
                      <a:lnTo>
                        <a:pt x="21" y="46"/>
                      </a:lnTo>
                      <a:lnTo>
                        <a:pt x="36" y="51"/>
                      </a:lnTo>
                      <a:lnTo>
                        <a:pt x="53" y="56"/>
                      </a:lnTo>
                      <a:lnTo>
                        <a:pt x="74" y="61"/>
                      </a:lnTo>
                      <a:lnTo>
                        <a:pt x="97" y="67"/>
                      </a:lnTo>
                      <a:lnTo>
                        <a:pt x="121" y="73"/>
                      </a:lnTo>
                      <a:lnTo>
                        <a:pt x="146" y="77"/>
                      </a:lnTo>
                      <a:lnTo>
                        <a:pt x="172" y="83"/>
                      </a:lnTo>
                      <a:lnTo>
                        <a:pt x="196" y="88"/>
                      </a:lnTo>
                      <a:lnTo>
                        <a:pt x="220" y="91"/>
                      </a:lnTo>
                      <a:lnTo>
                        <a:pt x="243" y="96"/>
                      </a:lnTo>
                      <a:lnTo>
                        <a:pt x="264" y="98"/>
                      </a:lnTo>
                      <a:lnTo>
                        <a:pt x="282" y="100"/>
                      </a:lnTo>
                      <a:lnTo>
                        <a:pt x="297" y="101"/>
                      </a:lnTo>
                      <a:lnTo>
                        <a:pt x="177" y="37"/>
                      </a:lnTo>
                      <a:lnTo>
                        <a:pt x="199" y="7"/>
                      </a:lnTo>
                      <a:close/>
                    </a:path>
                  </a:pathLst>
                </a:custGeom>
                <a:solidFill>
                  <a:srgbClr val="E5E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33" name="Freeform 1645"/>
                <p:cNvSpPr>
                  <a:spLocks noChangeAspect="1"/>
                </p:cNvSpPr>
                <p:nvPr/>
              </p:nvSpPr>
              <p:spPr bwMode="auto">
                <a:xfrm>
                  <a:off x="4834" y="3428"/>
                  <a:ext cx="167" cy="48"/>
                </a:xfrm>
                <a:custGeom>
                  <a:avLst/>
                  <a:gdLst>
                    <a:gd name="T0" fmla="*/ 4 w 335"/>
                    <a:gd name="T1" fmla="*/ 4 h 94"/>
                    <a:gd name="T2" fmla="*/ 4 w 335"/>
                    <a:gd name="T3" fmla="*/ 3 h 94"/>
                    <a:gd name="T4" fmla="*/ 4 w 335"/>
                    <a:gd name="T5" fmla="*/ 3 h 94"/>
                    <a:gd name="T6" fmla="*/ 5 w 335"/>
                    <a:gd name="T7" fmla="*/ 3 h 94"/>
                    <a:gd name="T8" fmla="*/ 5 w 335"/>
                    <a:gd name="T9" fmla="*/ 3 h 94"/>
                    <a:gd name="T10" fmla="*/ 6 w 335"/>
                    <a:gd name="T11" fmla="*/ 3 h 94"/>
                    <a:gd name="T12" fmla="*/ 6 w 335"/>
                    <a:gd name="T13" fmla="*/ 3 h 94"/>
                    <a:gd name="T14" fmla="*/ 7 w 335"/>
                    <a:gd name="T15" fmla="*/ 2 h 94"/>
                    <a:gd name="T16" fmla="*/ 8 w 335"/>
                    <a:gd name="T17" fmla="*/ 2 h 94"/>
                    <a:gd name="T18" fmla="*/ 8 w 335"/>
                    <a:gd name="T19" fmla="*/ 2 h 94"/>
                    <a:gd name="T20" fmla="*/ 8 w 335"/>
                    <a:gd name="T21" fmla="*/ 2 h 94"/>
                    <a:gd name="T22" fmla="*/ 9 w 335"/>
                    <a:gd name="T23" fmla="*/ 2 h 94"/>
                    <a:gd name="T24" fmla="*/ 9 w 335"/>
                    <a:gd name="T25" fmla="*/ 1 h 94"/>
                    <a:gd name="T26" fmla="*/ 10 w 335"/>
                    <a:gd name="T27" fmla="*/ 1 h 94"/>
                    <a:gd name="T28" fmla="*/ 10 w 335"/>
                    <a:gd name="T29" fmla="*/ 1 h 94"/>
                    <a:gd name="T30" fmla="*/ 10 w 335"/>
                    <a:gd name="T31" fmla="*/ 1 h 94"/>
                    <a:gd name="T32" fmla="*/ 10 w 335"/>
                    <a:gd name="T33" fmla="*/ 1 h 94"/>
                    <a:gd name="T34" fmla="*/ 8 w 335"/>
                    <a:gd name="T35" fmla="*/ 1 h 94"/>
                    <a:gd name="T36" fmla="*/ 6 w 335"/>
                    <a:gd name="T37" fmla="*/ 2 h 94"/>
                    <a:gd name="T38" fmla="*/ 0 w 335"/>
                    <a:gd name="T39" fmla="*/ 0 h 94"/>
                    <a:gd name="T40" fmla="*/ 0 w 335"/>
                    <a:gd name="T41" fmla="*/ 1 h 94"/>
                    <a:gd name="T42" fmla="*/ 3 w 335"/>
                    <a:gd name="T43" fmla="*/ 4 h 94"/>
                    <a:gd name="T44" fmla="*/ 3 w 335"/>
                    <a:gd name="T45" fmla="*/ 4 h 94"/>
                    <a:gd name="T46" fmla="*/ 3 w 335"/>
                    <a:gd name="T47" fmla="*/ 4 h 94"/>
                    <a:gd name="T48" fmla="*/ 3 w 335"/>
                    <a:gd name="T49" fmla="*/ 4 h 94"/>
                    <a:gd name="T50" fmla="*/ 4 w 335"/>
                    <a:gd name="T51" fmla="*/ 4 h 9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35"/>
                    <a:gd name="T79" fmla="*/ 0 h 94"/>
                    <a:gd name="T80" fmla="*/ 335 w 335"/>
                    <a:gd name="T81" fmla="*/ 94 h 9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35" h="94">
                      <a:moveTo>
                        <a:pt x="129" y="94"/>
                      </a:moveTo>
                      <a:lnTo>
                        <a:pt x="142" y="93"/>
                      </a:lnTo>
                      <a:lnTo>
                        <a:pt x="157" y="91"/>
                      </a:lnTo>
                      <a:lnTo>
                        <a:pt x="172" y="86"/>
                      </a:lnTo>
                      <a:lnTo>
                        <a:pt x="188" y="82"/>
                      </a:lnTo>
                      <a:lnTo>
                        <a:pt x="205" y="76"/>
                      </a:lnTo>
                      <a:lnTo>
                        <a:pt x="223" y="70"/>
                      </a:lnTo>
                      <a:lnTo>
                        <a:pt x="240" y="63"/>
                      </a:lnTo>
                      <a:lnTo>
                        <a:pt x="256" y="56"/>
                      </a:lnTo>
                      <a:lnTo>
                        <a:pt x="272" y="49"/>
                      </a:lnTo>
                      <a:lnTo>
                        <a:pt x="286" y="44"/>
                      </a:lnTo>
                      <a:lnTo>
                        <a:pt x="300" y="37"/>
                      </a:lnTo>
                      <a:lnTo>
                        <a:pt x="311" y="32"/>
                      </a:lnTo>
                      <a:lnTo>
                        <a:pt x="321" y="28"/>
                      </a:lnTo>
                      <a:lnTo>
                        <a:pt x="329" y="24"/>
                      </a:lnTo>
                      <a:lnTo>
                        <a:pt x="333" y="22"/>
                      </a:lnTo>
                      <a:lnTo>
                        <a:pt x="335" y="21"/>
                      </a:lnTo>
                      <a:lnTo>
                        <a:pt x="267" y="25"/>
                      </a:lnTo>
                      <a:lnTo>
                        <a:pt x="210" y="46"/>
                      </a:lnTo>
                      <a:lnTo>
                        <a:pt x="22" y="0"/>
                      </a:lnTo>
                      <a:lnTo>
                        <a:pt x="0" y="30"/>
                      </a:lnTo>
                      <a:lnTo>
                        <a:pt x="120" y="94"/>
                      </a:lnTo>
                      <a:lnTo>
                        <a:pt x="123" y="94"/>
                      </a:lnTo>
                      <a:lnTo>
                        <a:pt x="125" y="94"/>
                      </a:lnTo>
                      <a:lnTo>
                        <a:pt x="127" y="94"/>
                      </a:lnTo>
                      <a:lnTo>
                        <a:pt x="129" y="94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34" name="Freeform 1646"/>
                <p:cNvSpPr>
                  <a:spLocks noChangeAspect="1"/>
                </p:cNvSpPr>
                <p:nvPr/>
              </p:nvSpPr>
              <p:spPr bwMode="auto">
                <a:xfrm>
                  <a:off x="4731" y="3445"/>
                  <a:ext cx="139" cy="41"/>
                </a:xfrm>
                <a:custGeom>
                  <a:avLst/>
                  <a:gdLst>
                    <a:gd name="T0" fmla="*/ 0 w 279"/>
                    <a:gd name="T1" fmla="*/ 0 h 83"/>
                    <a:gd name="T2" fmla="*/ 0 w 279"/>
                    <a:gd name="T3" fmla="*/ 0 h 83"/>
                    <a:gd name="T4" fmla="*/ 0 w 279"/>
                    <a:gd name="T5" fmla="*/ 0 h 83"/>
                    <a:gd name="T6" fmla="*/ 0 w 279"/>
                    <a:gd name="T7" fmla="*/ 0 h 83"/>
                    <a:gd name="T8" fmla="*/ 0 w 279"/>
                    <a:gd name="T9" fmla="*/ 0 h 83"/>
                    <a:gd name="T10" fmla="*/ 0 w 279"/>
                    <a:gd name="T11" fmla="*/ 0 h 83"/>
                    <a:gd name="T12" fmla="*/ 1 w 279"/>
                    <a:gd name="T13" fmla="*/ 0 h 83"/>
                    <a:gd name="T14" fmla="*/ 1 w 279"/>
                    <a:gd name="T15" fmla="*/ 1 h 83"/>
                    <a:gd name="T16" fmla="*/ 2 w 279"/>
                    <a:gd name="T17" fmla="*/ 1 h 83"/>
                    <a:gd name="T18" fmla="*/ 2 w 279"/>
                    <a:gd name="T19" fmla="*/ 1 h 83"/>
                    <a:gd name="T20" fmla="*/ 3 w 279"/>
                    <a:gd name="T21" fmla="*/ 1 h 83"/>
                    <a:gd name="T22" fmla="*/ 4 w 279"/>
                    <a:gd name="T23" fmla="*/ 1 h 83"/>
                    <a:gd name="T24" fmla="*/ 4 w 279"/>
                    <a:gd name="T25" fmla="*/ 2 h 83"/>
                    <a:gd name="T26" fmla="*/ 5 w 279"/>
                    <a:gd name="T27" fmla="*/ 2 h 83"/>
                    <a:gd name="T28" fmla="*/ 5 w 279"/>
                    <a:gd name="T29" fmla="*/ 2 h 83"/>
                    <a:gd name="T30" fmla="*/ 6 w 279"/>
                    <a:gd name="T31" fmla="*/ 2 h 83"/>
                    <a:gd name="T32" fmla="*/ 6 w 279"/>
                    <a:gd name="T33" fmla="*/ 2 h 83"/>
                    <a:gd name="T34" fmla="*/ 7 w 279"/>
                    <a:gd name="T35" fmla="*/ 2 h 83"/>
                    <a:gd name="T36" fmla="*/ 7 w 279"/>
                    <a:gd name="T37" fmla="*/ 2 h 83"/>
                    <a:gd name="T38" fmla="*/ 8 w 279"/>
                    <a:gd name="T39" fmla="*/ 2 h 83"/>
                    <a:gd name="T40" fmla="*/ 8 w 279"/>
                    <a:gd name="T41" fmla="*/ 2 h 83"/>
                    <a:gd name="T42" fmla="*/ 8 w 279"/>
                    <a:gd name="T43" fmla="*/ 2 h 83"/>
                    <a:gd name="T44" fmla="*/ 8 w 279"/>
                    <a:gd name="T45" fmla="*/ 2 h 83"/>
                    <a:gd name="T46" fmla="*/ 7 w 279"/>
                    <a:gd name="T47" fmla="*/ 2 h 83"/>
                    <a:gd name="T48" fmla="*/ 7 w 279"/>
                    <a:gd name="T49" fmla="*/ 2 h 83"/>
                    <a:gd name="T50" fmla="*/ 6 w 279"/>
                    <a:gd name="T51" fmla="*/ 2 h 83"/>
                    <a:gd name="T52" fmla="*/ 6 w 279"/>
                    <a:gd name="T53" fmla="*/ 2 h 83"/>
                    <a:gd name="T54" fmla="*/ 5 w 279"/>
                    <a:gd name="T55" fmla="*/ 1 h 83"/>
                    <a:gd name="T56" fmla="*/ 4 w 279"/>
                    <a:gd name="T57" fmla="*/ 1 h 83"/>
                    <a:gd name="T58" fmla="*/ 3 w 279"/>
                    <a:gd name="T59" fmla="*/ 1 h 83"/>
                    <a:gd name="T60" fmla="*/ 3 w 279"/>
                    <a:gd name="T61" fmla="*/ 1 h 83"/>
                    <a:gd name="T62" fmla="*/ 2 w 279"/>
                    <a:gd name="T63" fmla="*/ 1 h 83"/>
                    <a:gd name="T64" fmla="*/ 1 w 279"/>
                    <a:gd name="T65" fmla="*/ 0 h 83"/>
                    <a:gd name="T66" fmla="*/ 1 w 279"/>
                    <a:gd name="T67" fmla="*/ 0 h 83"/>
                    <a:gd name="T68" fmla="*/ 0 w 279"/>
                    <a:gd name="T69" fmla="*/ 0 h 83"/>
                    <a:gd name="T70" fmla="*/ 0 w 279"/>
                    <a:gd name="T71" fmla="*/ 0 h 83"/>
                    <a:gd name="T72" fmla="*/ 0 w 279"/>
                    <a:gd name="T73" fmla="*/ 0 h 8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79"/>
                    <a:gd name="T112" fmla="*/ 0 h 83"/>
                    <a:gd name="T113" fmla="*/ 279 w 279"/>
                    <a:gd name="T114" fmla="*/ 83 h 8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79" h="83">
                      <a:moveTo>
                        <a:pt x="2" y="0"/>
                      </a:moveTo>
                      <a:lnTo>
                        <a:pt x="1" y="1"/>
                      </a:lnTo>
                      <a:lnTo>
                        <a:pt x="0" y="6"/>
                      </a:lnTo>
                      <a:lnTo>
                        <a:pt x="1" y="11"/>
                      </a:lnTo>
                      <a:lnTo>
                        <a:pt x="7" y="15"/>
                      </a:lnTo>
                      <a:lnTo>
                        <a:pt x="22" y="22"/>
                      </a:lnTo>
                      <a:lnTo>
                        <a:pt x="38" y="29"/>
                      </a:lnTo>
                      <a:lnTo>
                        <a:pt x="55" y="36"/>
                      </a:lnTo>
                      <a:lnTo>
                        <a:pt x="74" y="43"/>
                      </a:lnTo>
                      <a:lnTo>
                        <a:pt x="92" y="50"/>
                      </a:lnTo>
                      <a:lnTo>
                        <a:pt x="112" y="55"/>
                      </a:lnTo>
                      <a:lnTo>
                        <a:pt x="130" y="61"/>
                      </a:lnTo>
                      <a:lnTo>
                        <a:pt x="150" y="67"/>
                      </a:lnTo>
                      <a:lnTo>
                        <a:pt x="168" y="72"/>
                      </a:lnTo>
                      <a:lnTo>
                        <a:pt x="187" y="75"/>
                      </a:lnTo>
                      <a:lnTo>
                        <a:pt x="204" y="79"/>
                      </a:lnTo>
                      <a:lnTo>
                        <a:pt x="221" y="81"/>
                      </a:lnTo>
                      <a:lnTo>
                        <a:pt x="238" y="83"/>
                      </a:lnTo>
                      <a:lnTo>
                        <a:pt x="252" y="83"/>
                      </a:lnTo>
                      <a:lnTo>
                        <a:pt x="266" y="83"/>
                      </a:lnTo>
                      <a:lnTo>
                        <a:pt x="279" y="82"/>
                      </a:lnTo>
                      <a:lnTo>
                        <a:pt x="276" y="81"/>
                      </a:lnTo>
                      <a:lnTo>
                        <a:pt x="267" y="80"/>
                      </a:lnTo>
                      <a:lnTo>
                        <a:pt x="255" y="77"/>
                      </a:lnTo>
                      <a:lnTo>
                        <a:pt x="238" y="73"/>
                      </a:lnTo>
                      <a:lnTo>
                        <a:pt x="218" y="69"/>
                      </a:lnTo>
                      <a:lnTo>
                        <a:pt x="195" y="64"/>
                      </a:lnTo>
                      <a:lnTo>
                        <a:pt x="172" y="58"/>
                      </a:lnTo>
                      <a:lnTo>
                        <a:pt x="147" y="52"/>
                      </a:lnTo>
                      <a:lnTo>
                        <a:pt x="121" y="45"/>
                      </a:lnTo>
                      <a:lnTo>
                        <a:pt x="97" y="38"/>
                      </a:lnTo>
                      <a:lnTo>
                        <a:pt x="73" y="32"/>
                      </a:lnTo>
                      <a:lnTo>
                        <a:pt x="52" y="26"/>
                      </a:lnTo>
                      <a:lnTo>
                        <a:pt x="34" y="19"/>
                      </a:lnTo>
                      <a:lnTo>
                        <a:pt x="19" y="12"/>
                      </a:lnTo>
                      <a:lnTo>
                        <a:pt x="8" y="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35" name="Freeform 1647"/>
                <p:cNvSpPr>
                  <a:spLocks noChangeAspect="1"/>
                </p:cNvSpPr>
                <p:nvPr/>
              </p:nvSpPr>
              <p:spPr bwMode="auto">
                <a:xfrm>
                  <a:off x="4898" y="3055"/>
                  <a:ext cx="19" cy="17"/>
                </a:xfrm>
                <a:custGeom>
                  <a:avLst/>
                  <a:gdLst>
                    <a:gd name="T0" fmla="*/ 0 w 39"/>
                    <a:gd name="T1" fmla="*/ 1 h 36"/>
                    <a:gd name="T2" fmla="*/ 0 w 39"/>
                    <a:gd name="T3" fmla="*/ 1 h 36"/>
                    <a:gd name="T4" fmla="*/ 1 w 39"/>
                    <a:gd name="T5" fmla="*/ 0 h 36"/>
                    <a:gd name="T6" fmla="*/ 1 w 39"/>
                    <a:gd name="T7" fmla="*/ 0 h 36"/>
                    <a:gd name="T8" fmla="*/ 1 w 39"/>
                    <a:gd name="T9" fmla="*/ 0 h 36"/>
                    <a:gd name="T10" fmla="*/ 1 w 39"/>
                    <a:gd name="T11" fmla="*/ 0 h 36"/>
                    <a:gd name="T12" fmla="*/ 1 w 39"/>
                    <a:gd name="T13" fmla="*/ 0 h 36"/>
                    <a:gd name="T14" fmla="*/ 0 w 39"/>
                    <a:gd name="T15" fmla="*/ 0 h 36"/>
                    <a:gd name="T16" fmla="*/ 0 w 39"/>
                    <a:gd name="T17" fmla="*/ 0 h 36"/>
                    <a:gd name="T18" fmla="*/ 0 w 39"/>
                    <a:gd name="T19" fmla="*/ 0 h 36"/>
                    <a:gd name="T20" fmla="*/ 0 w 39"/>
                    <a:gd name="T21" fmla="*/ 0 h 36"/>
                    <a:gd name="T22" fmla="*/ 0 w 39"/>
                    <a:gd name="T23" fmla="*/ 0 h 36"/>
                    <a:gd name="T24" fmla="*/ 0 w 39"/>
                    <a:gd name="T25" fmla="*/ 0 h 36"/>
                    <a:gd name="T26" fmla="*/ 0 w 39"/>
                    <a:gd name="T27" fmla="*/ 0 h 36"/>
                    <a:gd name="T28" fmla="*/ 0 w 39"/>
                    <a:gd name="T29" fmla="*/ 0 h 36"/>
                    <a:gd name="T30" fmla="*/ 0 w 39"/>
                    <a:gd name="T31" fmla="*/ 1 h 36"/>
                    <a:gd name="T32" fmla="*/ 0 w 39"/>
                    <a:gd name="T33" fmla="*/ 1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36"/>
                    <a:gd name="T53" fmla="*/ 39 w 39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36">
                      <a:moveTo>
                        <a:pt x="20" y="36"/>
                      </a:moveTo>
                      <a:lnTo>
                        <a:pt x="27" y="35"/>
                      </a:lnTo>
                      <a:lnTo>
                        <a:pt x="34" y="30"/>
                      </a:lnTo>
                      <a:lnTo>
                        <a:pt x="38" y="26"/>
                      </a:lnTo>
                      <a:lnTo>
                        <a:pt x="39" y="19"/>
                      </a:lnTo>
                      <a:lnTo>
                        <a:pt x="38" y="12"/>
                      </a:lnTo>
                      <a:lnTo>
                        <a:pt x="34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2"/>
                      </a:lnTo>
                      <a:lnTo>
                        <a:pt x="0" y="19"/>
                      </a:lnTo>
                      <a:lnTo>
                        <a:pt x="1" y="26"/>
                      </a:lnTo>
                      <a:lnTo>
                        <a:pt x="6" y="30"/>
                      </a:lnTo>
                      <a:lnTo>
                        <a:pt x="12" y="35"/>
                      </a:lnTo>
                      <a:lnTo>
                        <a:pt x="20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767" name="Group 1648"/>
              <p:cNvGrpSpPr>
                <a:grpSpLocks noChangeAspect="1"/>
              </p:cNvGrpSpPr>
              <p:nvPr/>
            </p:nvGrpSpPr>
            <p:grpSpPr bwMode="auto">
              <a:xfrm>
                <a:off x="4978" y="3067"/>
                <a:ext cx="199" cy="226"/>
                <a:chOff x="5449" y="1789"/>
                <a:chExt cx="159" cy="175"/>
              </a:xfrm>
            </p:grpSpPr>
            <p:sp>
              <p:nvSpPr>
                <p:cNvPr id="23768" name="Freeform 1649"/>
                <p:cNvSpPr>
                  <a:spLocks noChangeAspect="1"/>
                </p:cNvSpPr>
                <p:nvPr/>
              </p:nvSpPr>
              <p:spPr bwMode="auto">
                <a:xfrm>
                  <a:off x="5524" y="1872"/>
                  <a:ext cx="14" cy="3"/>
                </a:xfrm>
                <a:custGeom>
                  <a:avLst/>
                  <a:gdLst>
                    <a:gd name="T0" fmla="*/ 14 w 14"/>
                    <a:gd name="T1" fmla="*/ 0 h 3"/>
                    <a:gd name="T2" fmla="*/ 11 w 14"/>
                    <a:gd name="T3" fmla="*/ 0 h 3"/>
                    <a:gd name="T4" fmla="*/ 0 w 14"/>
                    <a:gd name="T5" fmla="*/ 0 h 3"/>
                    <a:gd name="T6" fmla="*/ 0 w 14"/>
                    <a:gd name="T7" fmla="*/ 3 h 3"/>
                    <a:gd name="T8" fmla="*/ 11 w 14"/>
                    <a:gd name="T9" fmla="*/ 3 h 3"/>
                    <a:gd name="T10" fmla="*/ 14 w 14"/>
                    <a:gd name="T11" fmla="*/ 0 h 3"/>
                    <a:gd name="T12" fmla="*/ 11 w 14"/>
                    <a:gd name="T13" fmla="*/ 3 h 3"/>
                    <a:gd name="T14" fmla="*/ 14 w 14"/>
                    <a:gd name="T15" fmla="*/ 3 h 3"/>
                    <a:gd name="T16" fmla="*/ 14 w 14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3"/>
                    <a:gd name="T29" fmla="*/ 14 w 14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3">
                      <a:moveTo>
                        <a:pt x="14" y="0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1" y="3"/>
                      </a:lnTo>
                      <a:lnTo>
                        <a:pt x="14" y="0"/>
                      </a:lnTo>
                      <a:lnTo>
                        <a:pt x="11" y="3"/>
                      </a:lnTo>
                      <a:lnTo>
                        <a:pt x="14" y="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69" name="Freeform 1650"/>
                <p:cNvSpPr>
                  <a:spLocks noChangeAspect="1"/>
                </p:cNvSpPr>
                <p:nvPr/>
              </p:nvSpPr>
              <p:spPr bwMode="auto">
                <a:xfrm>
                  <a:off x="5558" y="1911"/>
                  <a:ext cx="50" cy="27"/>
                </a:xfrm>
                <a:custGeom>
                  <a:avLst/>
                  <a:gdLst>
                    <a:gd name="T0" fmla="*/ 0 w 50"/>
                    <a:gd name="T1" fmla="*/ 6 h 27"/>
                    <a:gd name="T2" fmla="*/ 3 w 50"/>
                    <a:gd name="T3" fmla="*/ 11 h 27"/>
                    <a:gd name="T4" fmla="*/ 8 w 50"/>
                    <a:gd name="T5" fmla="*/ 16 h 27"/>
                    <a:gd name="T6" fmla="*/ 21 w 50"/>
                    <a:gd name="T7" fmla="*/ 19 h 27"/>
                    <a:gd name="T8" fmla="*/ 32 w 50"/>
                    <a:gd name="T9" fmla="*/ 21 h 27"/>
                    <a:gd name="T10" fmla="*/ 34 w 50"/>
                    <a:gd name="T11" fmla="*/ 24 h 27"/>
                    <a:gd name="T12" fmla="*/ 37 w 50"/>
                    <a:gd name="T13" fmla="*/ 27 h 27"/>
                    <a:gd name="T14" fmla="*/ 40 w 50"/>
                    <a:gd name="T15" fmla="*/ 21 h 27"/>
                    <a:gd name="T16" fmla="*/ 50 w 50"/>
                    <a:gd name="T17" fmla="*/ 19 h 27"/>
                    <a:gd name="T18" fmla="*/ 50 w 50"/>
                    <a:gd name="T19" fmla="*/ 19 h 27"/>
                    <a:gd name="T20" fmla="*/ 37 w 50"/>
                    <a:gd name="T21" fmla="*/ 16 h 27"/>
                    <a:gd name="T22" fmla="*/ 24 w 50"/>
                    <a:gd name="T23" fmla="*/ 13 h 27"/>
                    <a:gd name="T24" fmla="*/ 19 w 50"/>
                    <a:gd name="T25" fmla="*/ 11 h 27"/>
                    <a:gd name="T26" fmla="*/ 11 w 50"/>
                    <a:gd name="T27" fmla="*/ 3 h 27"/>
                    <a:gd name="T28" fmla="*/ 6 w 50"/>
                    <a:gd name="T29" fmla="*/ 0 h 27"/>
                    <a:gd name="T30" fmla="*/ 0 w 50"/>
                    <a:gd name="T31" fmla="*/ 6 h 2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0"/>
                    <a:gd name="T49" fmla="*/ 0 h 27"/>
                    <a:gd name="T50" fmla="*/ 50 w 50"/>
                    <a:gd name="T51" fmla="*/ 27 h 2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0" h="27">
                      <a:moveTo>
                        <a:pt x="0" y="6"/>
                      </a:moveTo>
                      <a:lnTo>
                        <a:pt x="3" y="11"/>
                      </a:lnTo>
                      <a:lnTo>
                        <a:pt x="8" y="16"/>
                      </a:lnTo>
                      <a:lnTo>
                        <a:pt x="21" y="19"/>
                      </a:lnTo>
                      <a:lnTo>
                        <a:pt x="32" y="21"/>
                      </a:lnTo>
                      <a:lnTo>
                        <a:pt x="34" y="24"/>
                      </a:lnTo>
                      <a:lnTo>
                        <a:pt x="37" y="27"/>
                      </a:lnTo>
                      <a:lnTo>
                        <a:pt x="40" y="21"/>
                      </a:lnTo>
                      <a:lnTo>
                        <a:pt x="50" y="19"/>
                      </a:lnTo>
                      <a:lnTo>
                        <a:pt x="37" y="16"/>
                      </a:lnTo>
                      <a:lnTo>
                        <a:pt x="24" y="13"/>
                      </a:lnTo>
                      <a:lnTo>
                        <a:pt x="19" y="11"/>
                      </a:lnTo>
                      <a:lnTo>
                        <a:pt x="11" y="3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70" name="Freeform 1651"/>
                <p:cNvSpPr>
                  <a:spLocks noChangeAspect="1"/>
                </p:cNvSpPr>
                <p:nvPr/>
              </p:nvSpPr>
              <p:spPr bwMode="auto">
                <a:xfrm>
                  <a:off x="5558" y="1917"/>
                  <a:ext cx="8" cy="13"/>
                </a:xfrm>
                <a:custGeom>
                  <a:avLst/>
                  <a:gdLst>
                    <a:gd name="T0" fmla="*/ 8 w 8"/>
                    <a:gd name="T1" fmla="*/ 7 h 13"/>
                    <a:gd name="T2" fmla="*/ 8 w 8"/>
                    <a:gd name="T3" fmla="*/ 7 h 13"/>
                    <a:gd name="T4" fmla="*/ 6 w 8"/>
                    <a:gd name="T5" fmla="*/ 2 h 13"/>
                    <a:gd name="T6" fmla="*/ 3 w 8"/>
                    <a:gd name="T7" fmla="*/ 0 h 13"/>
                    <a:gd name="T8" fmla="*/ 0 w 8"/>
                    <a:gd name="T9" fmla="*/ 0 h 13"/>
                    <a:gd name="T10" fmla="*/ 0 w 8"/>
                    <a:gd name="T11" fmla="*/ 5 h 13"/>
                    <a:gd name="T12" fmla="*/ 8 w 8"/>
                    <a:gd name="T13" fmla="*/ 13 h 13"/>
                    <a:gd name="T14" fmla="*/ 8 w 8"/>
                    <a:gd name="T15" fmla="*/ 13 h 13"/>
                    <a:gd name="T16" fmla="*/ 8 w 8"/>
                    <a:gd name="T17" fmla="*/ 7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3"/>
                    <a:gd name="T29" fmla="*/ 8 w 8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3">
                      <a:moveTo>
                        <a:pt x="8" y="7"/>
                      </a:moveTo>
                      <a:lnTo>
                        <a:pt x="8" y="7"/>
                      </a:lnTo>
                      <a:lnTo>
                        <a:pt x="6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8" y="13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71" name="Freeform 1652"/>
                <p:cNvSpPr>
                  <a:spLocks noChangeAspect="1"/>
                </p:cNvSpPr>
                <p:nvPr/>
              </p:nvSpPr>
              <p:spPr bwMode="auto">
                <a:xfrm>
                  <a:off x="5566" y="1924"/>
                  <a:ext cx="26" cy="8"/>
                </a:xfrm>
                <a:custGeom>
                  <a:avLst/>
                  <a:gdLst>
                    <a:gd name="T0" fmla="*/ 26 w 26"/>
                    <a:gd name="T1" fmla="*/ 6 h 8"/>
                    <a:gd name="T2" fmla="*/ 26 w 26"/>
                    <a:gd name="T3" fmla="*/ 6 h 8"/>
                    <a:gd name="T4" fmla="*/ 13 w 26"/>
                    <a:gd name="T5" fmla="*/ 3 h 8"/>
                    <a:gd name="T6" fmla="*/ 0 w 26"/>
                    <a:gd name="T7" fmla="*/ 0 h 8"/>
                    <a:gd name="T8" fmla="*/ 0 w 26"/>
                    <a:gd name="T9" fmla="*/ 6 h 8"/>
                    <a:gd name="T10" fmla="*/ 13 w 26"/>
                    <a:gd name="T11" fmla="*/ 8 h 8"/>
                    <a:gd name="T12" fmla="*/ 24 w 26"/>
                    <a:gd name="T13" fmla="*/ 8 h 8"/>
                    <a:gd name="T14" fmla="*/ 24 w 26"/>
                    <a:gd name="T15" fmla="*/ 8 h 8"/>
                    <a:gd name="T16" fmla="*/ 26 w 26"/>
                    <a:gd name="T17" fmla="*/ 6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8"/>
                    <a:gd name="T29" fmla="*/ 26 w 2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8">
                      <a:moveTo>
                        <a:pt x="26" y="6"/>
                      </a:moveTo>
                      <a:lnTo>
                        <a:pt x="26" y="6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3" y="8"/>
                      </a:lnTo>
                      <a:lnTo>
                        <a:pt x="24" y="8"/>
                      </a:lnTo>
                      <a:lnTo>
                        <a:pt x="26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72" name="Freeform 1653"/>
                <p:cNvSpPr>
                  <a:spLocks noChangeAspect="1"/>
                </p:cNvSpPr>
                <p:nvPr/>
              </p:nvSpPr>
              <p:spPr bwMode="auto">
                <a:xfrm>
                  <a:off x="5590" y="1930"/>
                  <a:ext cx="8" cy="10"/>
                </a:xfrm>
                <a:custGeom>
                  <a:avLst/>
                  <a:gdLst>
                    <a:gd name="T0" fmla="*/ 2 w 8"/>
                    <a:gd name="T1" fmla="*/ 8 h 10"/>
                    <a:gd name="T2" fmla="*/ 5 w 8"/>
                    <a:gd name="T3" fmla="*/ 5 h 10"/>
                    <a:gd name="T4" fmla="*/ 5 w 8"/>
                    <a:gd name="T5" fmla="*/ 5 h 10"/>
                    <a:gd name="T6" fmla="*/ 2 w 8"/>
                    <a:gd name="T7" fmla="*/ 0 h 10"/>
                    <a:gd name="T8" fmla="*/ 0 w 8"/>
                    <a:gd name="T9" fmla="*/ 2 h 10"/>
                    <a:gd name="T10" fmla="*/ 2 w 8"/>
                    <a:gd name="T11" fmla="*/ 8 h 10"/>
                    <a:gd name="T12" fmla="*/ 2 w 8"/>
                    <a:gd name="T13" fmla="*/ 8 h 10"/>
                    <a:gd name="T14" fmla="*/ 8 w 8"/>
                    <a:gd name="T15" fmla="*/ 8 h 10"/>
                    <a:gd name="T16" fmla="*/ 2 w 8"/>
                    <a:gd name="T17" fmla="*/ 8 h 10"/>
                    <a:gd name="T18" fmla="*/ 5 w 8"/>
                    <a:gd name="T19" fmla="*/ 10 h 10"/>
                    <a:gd name="T20" fmla="*/ 8 w 8"/>
                    <a:gd name="T21" fmla="*/ 8 h 10"/>
                    <a:gd name="T22" fmla="*/ 2 w 8"/>
                    <a:gd name="T23" fmla="*/ 8 h 1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10"/>
                    <a:gd name="T38" fmla="*/ 8 w 8"/>
                    <a:gd name="T39" fmla="*/ 10 h 1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10">
                      <a:moveTo>
                        <a:pt x="2" y="8"/>
                      </a:moveTo>
                      <a:lnTo>
                        <a:pt x="5" y="5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8"/>
                      </a:lnTo>
                      <a:lnTo>
                        <a:pt x="8" y="8"/>
                      </a:lnTo>
                      <a:lnTo>
                        <a:pt x="2" y="8"/>
                      </a:lnTo>
                      <a:lnTo>
                        <a:pt x="5" y="10"/>
                      </a:lnTo>
                      <a:lnTo>
                        <a:pt x="8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73" name="Freeform 1654"/>
                <p:cNvSpPr>
                  <a:spLocks noChangeAspect="1"/>
                </p:cNvSpPr>
                <p:nvPr/>
              </p:nvSpPr>
              <p:spPr bwMode="auto">
                <a:xfrm>
                  <a:off x="5592" y="1930"/>
                  <a:ext cx="16" cy="8"/>
                </a:xfrm>
                <a:custGeom>
                  <a:avLst/>
                  <a:gdLst>
                    <a:gd name="T0" fmla="*/ 16 w 16"/>
                    <a:gd name="T1" fmla="*/ 0 h 8"/>
                    <a:gd name="T2" fmla="*/ 16 w 16"/>
                    <a:gd name="T3" fmla="*/ 0 h 8"/>
                    <a:gd name="T4" fmla="*/ 6 w 16"/>
                    <a:gd name="T5" fmla="*/ 2 h 8"/>
                    <a:gd name="T6" fmla="*/ 0 w 16"/>
                    <a:gd name="T7" fmla="*/ 8 h 8"/>
                    <a:gd name="T8" fmla="*/ 6 w 16"/>
                    <a:gd name="T9" fmla="*/ 8 h 8"/>
                    <a:gd name="T10" fmla="*/ 6 w 16"/>
                    <a:gd name="T11" fmla="*/ 5 h 8"/>
                    <a:gd name="T12" fmla="*/ 16 w 16"/>
                    <a:gd name="T13" fmla="*/ 2 h 8"/>
                    <a:gd name="T14" fmla="*/ 16 w 16"/>
                    <a:gd name="T15" fmla="*/ 2 h 8"/>
                    <a:gd name="T16" fmla="*/ 16 w 16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8"/>
                    <a:gd name="T29" fmla="*/ 16 w 1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8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6" y="2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6" y="5"/>
                      </a:lnTo>
                      <a:lnTo>
                        <a:pt x="16" y="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74" name="Freeform 1655"/>
                <p:cNvSpPr>
                  <a:spLocks noChangeAspect="1"/>
                </p:cNvSpPr>
                <p:nvPr/>
              </p:nvSpPr>
              <p:spPr bwMode="auto">
                <a:xfrm>
                  <a:off x="5595" y="1924"/>
                  <a:ext cx="13" cy="8"/>
                </a:xfrm>
                <a:custGeom>
                  <a:avLst/>
                  <a:gdLst>
                    <a:gd name="T0" fmla="*/ 0 w 13"/>
                    <a:gd name="T1" fmla="*/ 6 h 8"/>
                    <a:gd name="T2" fmla="*/ 0 w 13"/>
                    <a:gd name="T3" fmla="*/ 6 h 8"/>
                    <a:gd name="T4" fmla="*/ 13 w 13"/>
                    <a:gd name="T5" fmla="*/ 8 h 8"/>
                    <a:gd name="T6" fmla="*/ 13 w 13"/>
                    <a:gd name="T7" fmla="*/ 6 h 8"/>
                    <a:gd name="T8" fmla="*/ 13 w 13"/>
                    <a:gd name="T9" fmla="*/ 8 h 8"/>
                    <a:gd name="T10" fmla="*/ 13 w 13"/>
                    <a:gd name="T11" fmla="*/ 6 h 8"/>
                    <a:gd name="T12" fmla="*/ 0 w 13"/>
                    <a:gd name="T13" fmla="*/ 0 h 8"/>
                    <a:gd name="T14" fmla="*/ 0 w 13"/>
                    <a:gd name="T15" fmla="*/ 0 h 8"/>
                    <a:gd name="T16" fmla="*/ 0 w 13"/>
                    <a:gd name="T17" fmla="*/ 6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8"/>
                    <a:gd name="T29" fmla="*/ 13 w 13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8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75" name="Freeform 1656"/>
                <p:cNvSpPr>
                  <a:spLocks noChangeAspect="1"/>
                </p:cNvSpPr>
                <p:nvPr/>
              </p:nvSpPr>
              <p:spPr bwMode="auto">
                <a:xfrm>
                  <a:off x="5574" y="1919"/>
                  <a:ext cx="21" cy="11"/>
                </a:xfrm>
                <a:custGeom>
                  <a:avLst/>
                  <a:gdLst>
                    <a:gd name="T0" fmla="*/ 0 w 21"/>
                    <a:gd name="T1" fmla="*/ 3 h 11"/>
                    <a:gd name="T2" fmla="*/ 0 w 21"/>
                    <a:gd name="T3" fmla="*/ 3 h 11"/>
                    <a:gd name="T4" fmla="*/ 8 w 21"/>
                    <a:gd name="T5" fmla="*/ 8 h 11"/>
                    <a:gd name="T6" fmla="*/ 21 w 21"/>
                    <a:gd name="T7" fmla="*/ 11 h 11"/>
                    <a:gd name="T8" fmla="*/ 21 w 21"/>
                    <a:gd name="T9" fmla="*/ 5 h 11"/>
                    <a:gd name="T10" fmla="*/ 11 w 21"/>
                    <a:gd name="T11" fmla="*/ 3 h 11"/>
                    <a:gd name="T12" fmla="*/ 3 w 21"/>
                    <a:gd name="T13" fmla="*/ 0 h 11"/>
                    <a:gd name="T14" fmla="*/ 3 w 21"/>
                    <a:gd name="T15" fmla="*/ 0 h 11"/>
                    <a:gd name="T16" fmla="*/ 0 w 21"/>
                    <a:gd name="T17" fmla="*/ 3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"/>
                    <a:gd name="T28" fmla="*/ 0 h 11"/>
                    <a:gd name="T29" fmla="*/ 21 w 21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" h="11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8"/>
                      </a:lnTo>
                      <a:lnTo>
                        <a:pt x="21" y="11"/>
                      </a:lnTo>
                      <a:lnTo>
                        <a:pt x="21" y="5"/>
                      </a:lnTo>
                      <a:lnTo>
                        <a:pt x="11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76" name="Freeform 1657"/>
                <p:cNvSpPr>
                  <a:spLocks noChangeAspect="1"/>
                </p:cNvSpPr>
                <p:nvPr/>
              </p:nvSpPr>
              <p:spPr bwMode="auto">
                <a:xfrm>
                  <a:off x="5564" y="1909"/>
                  <a:ext cx="13" cy="13"/>
                </a:xfrm>
                <a:custGeom>
                  <a:avLst/>
                  <a:gdLst>
                    <a:gd name="T0" fmla="*/ 2 w 13"/>
                    <a:gd name="T1" fmla="*/ 2 h 13"/>
                    <a:gd name="T2" fmla="*/ 0 w 13"/>
                    <a:gd name="T3" fmla="*/ 2 h 13"/>
                    <a:gd name="T4" fmla="*/ 5 w 13"/>
                    <a:gd name="T5" fmla="*/ 8 h 13"/>
                    <a:gd name="T6" fmla="*/ 10 w 13"/>
                    <a:gd name="T7" fmla="*/ 13 h 13"/>
                    <a:gd name="T8" fmla="*/ 13 w 13"/>
                    <a:gd name="T9" fmla="*/ 10 h 13"/>
                    <a:gd name="T10" fmla="*/ 7 w 13"/>
                    <a:gd name="T11" fmla="*/ 5 h 13"/>
                    <a:gd name="T12" fmla="*/ 2 w 13"/>
                    <a:gd name="T13" fmla="*/ 0 h 13"/>
                    <a:gd name="T14" fmla="*/ 0 w 13"/>
                    <a:gd name="T15" fmla="*/ 0 h 13"/>
                    <a:gd name="T16" fmla="*/ 2 w 13"/>
                    <a:gd name="T17" fmla="*/ 0 h 13"/>
                    <a:gd name="T18" fmla="*/ 0 w 13"/>
                    <a:gd name="T19" fmla="*/ 0 h 13"/>
                    <a:gd name="T20" fmla="*/ 0 w 13"/>
                    <a:gd name="T21" fmla="*/ 0 h 13"/>
                    <a:gd name="T22" fmla="*/ 2 w 13"/>
                    <a:gd name="T23" fmla="*/ 2 h 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13"/>
                    <a:gd name="T38" fmla="*/ 13 w 13"/>
                    <a:gd name="T39" fmla="*/ 13 h 1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13"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5" y="8"/>
                      </a:lnTo>
                      <a:lnTo>
                        <a:pt x="10" y="13"/>
                      </a:lnTo>
                      <a:lnTo>
                        <a:pt x="13" y="10"/>
                      </a:lnTo>
                      <a:lnTo>
                        <a:pt x="7" y="5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77" name="Freeform 1658"/>
                <p:cNvSpPr>
                  <a:spLocks noChangeAspect="1"/>
                </p:cNvSpPr>
                <p:nvPr/>
              </p:nvSpPr>
              <p:spPr bwMode="auto">
                <a:xfrm>
                  <a:off x="5556" y="1909"/>
                  <a:ext cx="10" cy="8"/>
                </a:xfrm>
                <a:custGeom>
                  <a:avLst/>
                  <a:gdLst>
                    <a:gd name="T0" fmla="*/ 2 w 10"/>
                    <a:gd name="T1" fmla="*/ 8 h 8"/>
                    <a:gd name="T2" fmla="*/ 5 w 10"/>
                    <a:gd name="T3" fmla="*/ 8 h 8"/>
                    <a:gd name="T4" fmla="*/ 10 w 10"/>
                    <a:gd name="T5" fmla="*/ 2 h 8"/>
                    <a:gd name="T6" fmla="*/ 8 w 10"/>
                    <a:gd name="T7" fmla="*/ 0 h 8"/>
                    <a:gd name="T8" fmla="*/ 2 w 10"/>
                    <a:gd name="T9" fmla="*/ 5 h 8"/>
                    <a:gd name="T10" fmla="*/ 2 w 10"/>
                    <a:gd name="T11" fmla="*/ 8 h 8"/>
                    <a:gd name="T12" fmla="*/ 2 w 10"/>
                    <a:gd name="T13" fmla="*/ 5 h 8"/>
                    <a:gd name="T14" fmla="*/ 0 w 10"/>
                    <a:gd name="T15" fmla="*/ 8 h 8"/>
                    <a:gd name="T16" fmla="*/ 2 w 10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8"/>
                    <a:gd name="T29" fmla="*/ 10 w 10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8">
                      <a:moveTo>
                        <a:pt x="2" y="8"/>
                      </a:moveTo>
                      <a:lnTo>
                        <a:pt x="5" y="8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2" y="5"/>
                      </a:lnTo>
                      <a:lnTo>
                        <a:pt x="2" y="8"/>
                      </a:lnTo>
                      <a:lnTo>
                        <a:pt x="2" y="5"/>
                      </a:lnTo>
                      <a:lnTo>
                        <a:pt x="0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78" name="Freeform 1659"/>
                <p:cNvSpPr>
                  <a:spLocks noChangeAspect="1"/>
                </p:cNvSpPr>
                <p:nvPr/>
              </p:nvSpPr>
              <p:spPr bwMode="auto">
                <a:xfrm>
                  <a:off x="5488" y="1885"/>
                  <a:ext cx="21" cy="34"/>
                </a:xfrm>
                <a:custGeom>
                  <a:avLst/>
                  <a:gdLst>
                    <a:gd name="T0" fmla="*/ 5 w 21"/>
                    <a:gd name="T1" fmla="*/ 34 h 34"/>
                    <a:gd name="T2" fmla="*/ 3 w 21"/>
                    <a:gd name="T3" fmla="*/ 26 h 34"/>
                    <a:gd name="T4" fmla="*/ 0 w 21"/>
                    <a:gd name="T5" fmla="*/ 19 h 34"/>
                    <a:gd name="T6" fmla="*/ 0 w 21"/>
                    <a:gd name="T7" fmla="*/ 16 h 34"/>
                    <a:gd name="T8" fmla="*/ 0 w 21"/>
                    <a:gd name="T9" fmla="*/ 11 h 34"/>
                    <a:gd name="T10" fmla="*/ 5 w 21"/>
                    <a:gd name="T11" fmla="*/ 8 h 34"/>
                    <a:gd name="T12" fmla="*/ 8 w 21"/>
                    <a:gd name="T13" fmla="*/ 8 h 34"/>
                    <a:gd name="T14" fmla="*/ 8 w 21"/>
                    <a:gd name="T15" fmla="*/ 6 h 34"/>
                    <a:gd name="T16" fmla="*/ 3 w 21"/>
                    <a:gd name="T17" fmla="*/ 3 h 34"/>
                    <a:gd name="T18" fmla="*/ 5 w 21"/>
                    <a:gd name="T19" fmla="*/ 0 h 34"/>
                    <a:gd name="T20" fmla="*/ 13 w 21"/>
                    <a:gd name="T21" fmla="*/ 0 h 34"/>
                    <a:gd name="T22" fmla="*/ 18 w 21"/>
                    <a:gd name="T23" fmla="*/ 3 h 34"/>
                    <a:gd name="T24" fmla="*/ 18 w 21"/>
                    <a:gd name="T25" fmla="*/ 3 h 34"/>
                    <a:gd name="T26" fmla="*/ 21 w 21"/>
                    <a:gd name="T27" fmla="*/ 13 h 34"/>
                    <a:gd name="T28" fmla="*/ 18 w 21"/>
                    <a:gd name="T29" fmla="*/ 32 h 34"/>
                    <a:gd name="T30" fmla="*/ 10 w 21"/>
                    <a:gd name="T31" fmla="*/ 34 h 34"/>
                    <a:gd name="T32" fmla="*/ 5 w 21"/>
                    <a:gd name="T33" fmla="*/ 34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1"/>
                    <a:gd name="T52" fmla="*/ 0 h 34"/>
                    <a:gd name="T53" fmla="*/ 21 w 21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1" h="34">
                      <a:moveTo>
                        <a:pt x="5" y="34"/>
                      </a:moveTo>
                      <a:lnTo>
                        <a:pt x="3" y="26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5" y="8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8" y="3"/>
                      </a:lnTo>
                      <a:lnTo>
                        <a:pt x="21" y="13"/>
                      </a:lnTo>
                      <a:lnTo>
                        <a:pt x="18" y="32"/>
                      </a:lnTo>
                      <a:lnTo>
                        <a:pt x="10" y="34"/>
                      </a:lnTo>
                      <a:lnTo>
                        <a:pt x="5" y="34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79" name="Freeform 1660"/>
                <p:cNvSpPr>
                  <a:spLocks noChangeAspect="1"/>
                </p:cNvSpPr>
                <p:nvPr/>
              </p:nvSpPr>
              <p:spPr bwMode="auto">
                <a:xfrm>
                  <a:off x="5485" y="1904"/>
                  <a:ext cx="11" cy="15"/>
                </a:xfrm>
                <a:custGeom>
                  <a:avLst/>
                  <a:gdLst>
                    <a:gd name="T0" fmla="*/ 0 w 11"/>
                    <a:gd name="T1" fmla="*/ 2 h 15"/>
                    <a:gd name="T2" fmla="*/ 0 w 11"/>
                    <a:gd name="T3" fmla="*/ 2 h 15"/>
                    <a:gd name="T4" fmla="*/ 6 w 11"/>
                    <a:gd name="T5" fmla="*/ 10 h 15"/>
                    <a:gd name="T6" fmla="*/ 6 w 11"/>
                    <a:gd name="T7" fmla="*/ 15 h 15"/>
                    <a:gd name="T8" fmla="*/ 11 w 11"/>
                    <a:gd name="T9" fmla="*/ 15 h 15"/>
                    <a:gd name="T10" fmla="*/ 8 w 11"/>
                    <a:gd name="T11" fmla="*/ 7 h 15"/>
                    <a:gd name="T12" fmla="*/ 6 w 11"/>
                    <a:gd name="T13" fmla="*/ 0 h 15"/>
                    <a:gd name="T14" fmla="*/ 6 w 11"/>
                    <a:gd name="T15" fmla="*/ 0 h 15"/>
                    <a:gd name="T16" fmla="*/ 0 w 11"/>
                    <a:gd name="T17" fmla="*/ 2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5"/>
                    <a:gd name="T29" fmla="*/ 11 w 11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6" y="10"/>
                      </a:lnTo>
                      <a:lnTo>
                        <a:pt x="6" y="15"/>
                      </a:lnTo>
                      <a:lnTo>
                        <a:pt x="11" y="15"/>
                      </a:lnTo>
                      <a:lnTo>
                        <a:pt x="8" y="7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80" name="Freeform 1661"/>
                <p:cNvSpPr>
                  <a:spLocks noChangeAspect="1"/>
                </p:cNvSpPr>
                <p:nvPr/>
              </p:nvSpPr>
              <p:spPr bwMode="auto">
                <a:xfrm>
                  <a:off x="5485" y="1891"/>
                  <a:ext cx="11" cy="15"/>
                </a:xfrm>
                <a:custGeom>
                  <a:avLst/>
                  <a:gdLst>
                    <a:gd name="T0" fmla="*/ 11 w 11"/>
                    <a:gd name="T1" fmla="*/ 0 h 15"/>
                    <a:gd name="T2" fmla="*/ 11 w 11"/>
                    <a:gd name="T3" fmla="*/ 0 h 15"/>
                    <a:gd name="T4" fmla="*/ 6 w 11"/>
                    <a:gd name="T5" fmla="*/ 2 h 15"/>
                    <a:gd name="T6" fmla="*/ 3 w 11"/>
                    <a:gd name="T7" fmla="*/ 5 h 15"/>
                    <a:gd name="T8" fmla="*/ 0 w 11"/>
                    <a:gd name="T9" fmla="*/ 10 h 15"/>
                    <a:gd name="T10" fmla="*/ 0 w 11"/>
                    <a:gd name="T11" fmla="*/ 15 h 15"/>
                    <a:gd name="T12" fmla="*/ 6 w 11"/>
                    <a:gd name="T13" fmla="*/ 13 h 15"/>
                    <a:gd name="T14" fmla="*/ 6 w 11"/>
                    <a:gd name="T15" fmla="*/ 10 h 15"/>
                    <a:gd name="T16" fmla="*/ 6 w 11"/>
                    <a:gd name="T17" fmla="*/ 7 h 15"/>
                    <a:gd name="T18" fmla="*/ 8 w 11"/>
                    <a:gd name="T19" fmla="*/ 5 h 15"/>
                    <a:gd name="T20" fmla="*/ 11 w 11"/>
                    <a:gd name="T21" fmla="*/ 2 h 15"/>
                    <a:gd name="T22" fmla="*/ 11 w 11"/>
                    <a:gd name="T23" fmla="*/ 2 h 15"/>
                    <a:gd name="T24" fmla="*/ 11 w 11"/>
                    <a:gd name="T25" fmla="*/ 0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"/>
                    <a:gd name="T40" fmla="*/ 0 h 15"/>
                    <a:gd name="T41" fmla="*/ 11 w 11"/>
                    <a:gd name="T42" fmla="*/ 15 h 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" h="15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6" y="2"/>
                      </a:lnTo>
                      <a:lnTo>
                        <a:pt x="3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6" y="13"/>
                      </a:lnTo>
                      <a:lnTo>
                        <a:pt x="6" y="10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11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81" name="Freeform 1662"/>
                <p:cNvSpPr>
                  <a:spLocks noChangeAspect="1"/>
                </p:cNvSpPr>
                <p:nvPr/>
              </p:nvSpPr>
              <p:spPr bwMode="auto">
                <a:xfrm>
                  <a:off x="5488" y="1885"/>
                  <a:ext cx="8" cy="8"/>
                </a:xfrm>
                <a:custGeom>
                  <a:avLst/>
                  <a:gdLst>
                    <a:gd name="T0" fmla="*/ 0 w 8"/>
                    <a:gd name="T1" fmla="*/ 0 h 8"/>
                    <a:gd name="T2" fmla="*/ 3 w 8"/>
                    <a:gd name="T3" fmla="*/ 3 h 8"/>
                    <a:gd name="T4" fmla="*/ 5 w 8"/>
                    <a:gd name="T5" fmla="*/ 6 h 8"/>
                    <a:gd name="T6" fmla="*/ 8 w 8"/>
                    <a:gd name="T7" fmla="*/ 6 h 8"/>
                    <a:gd name="T8" fmla="*/ 8 w 8"/>
                    <a:gd name="T9" fmla="*/ 8 h 8"/>
                    <a:gd name="T10" fmla="*/ 8 w 8"/>
                    <a:gd name="T11" fmla="*/ 3 h 8"/>
                    <a:gd name="T12" fmla="*/ 3 w 8"/>
                    <a:gd name="T13" fmla="*/ 0 h 8"/>
                    <a:gd name="T14" fmla="*/ 5 w 8"/>
                    <a:gd name="T15" fmla="*/ 3 h 8"/>
                    <a:gd name="T16" fmla="*/ 0 w 8"/>
                    <a:gd name="T17" fmla="*/ 0 h 8"/>
                    <a:gd name="T18" fmla="*/ 0 w 8"/>
                    <a:gd name="T19" fmla="*/ 3 h 8"/>
                    <a:gd name="T20" fmla="*/ 3 w 8"/>
                    <a:gd name="T21" fmla="*/ 3 h 8"/>
                    <a:gd name="T22" fmla="*/ 0 w 8"/>
                    <a:gd name="T23" fmla="*/ 0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8"/>
                    <a:gd name="T38" fmla="*/ 8 w 8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8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5" y="6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8" y="3"/>
                      </a:lnTo>
                      <a:lnTo>
                        <a:pt x="3" y="0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82" name="Freeform 1663"/>
                <p:cNvSpPr>
                  <a:spLocks noChangeAspect="1"/>
                </p:cNvSpPr>
                <p:nvPr/>
              </p:nvSpPr>
              <p:spPr bwMode="auto">
                <a:xfrm>
                  <a:off x="5488" y="1883"/>
                  <a:ext cx="13" cy="5"/>
                </a:xfrm>
                <a:custGeom>
                  <a:avLst/>
                  <a:gdLst>
                    <a:gd name="T0" fmla="*/ 13 w 13"/>
                    <a:gd name="T1" fmla="*/ 0 h 5"/>
                    <a:gd name="T2" fmla="*/ 13 w 13"/>
                    <a:gd name="T3" fmla="*/ 0 h 5"/>
                    <a:gd name="T4" fmla="*/ 5 w 13"/>
                    <a:gd name="T5" fmla="*/ 0 h 5"/>
                    <a:gd name="T6" fmla="*/ 0 w 13"/>
                    <a:gd name="T7" fmla="*/ 2 h 5"/>
                    <a:gd name="T8" fmla="*/ 5 w 13"/>
                    <a:gd name="T9" fmla="*/ 5 h 5"/>
                    <a:gd name="T10" fmla="*/ 5 w 13"/>
                    <a:gd name="T11" fmla="*/ 5 h 5"/>
                    <a:gd name="T12" fmla="*/ 13 w 13"/>
                    <a:gd name="T13" fmla="*/ 2 h 5"/>
                    <a:gd name="T14" fmla="*/ 13 w 13"/>
                    <a:gd name="T15" fmla="*/ 2 h 5"/>
                    <a:gd name="T16" fmla="*/ 13 w 13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5"/>
                    <a:gd name="T29" fmla="*/ 13 w 13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5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13" y="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83" name="Freeform 1664"/>
                <p:cNvSpPr>
                  <a:spLocks noChangeAspect="1"/>
                </p:cNvSpPr>
                <p:nvPr/>
              </p:nvSpPr>
              <p:spPr bwMode="auto">
                <a:xfrm>
                  <a:off x="5501" y="1883"/>
                  <a:ext cx="8" cy="8"/>
                </a:xfrm>
                <a:custGeom>
                  <a:avLst/>
                  <a:gdLst>
                    <a:gd name="T0" fmla="*/ 8 w 8"/>
                    <a:gd name="T1" fmla="*/ 5 h 8"/>
                    <a:gd name="T2" fmla="*/ 8 w 8"/>
                    <a:gd name="T3" fmla="*/ 8 h 8"/>
                    <a:gd name="T4" fmla="*/ 8 w 8"/>
                    <a:gd name="T5" fmla="*/ 2 h 8"/>
                    <a:gd name="T6" fmla="*/ 0 w 8"/>
                    <a:gd name="T7" fmla="*/ 0 h 8"/>
                    <a:gd name="T8" fmla="*/ 0 w 8"/>
                    <a:gd name="T9" fmla="*/ 2 h 8"/>
                    <a:gd name="T10" fmla="*/ 5 w 8"/>
                    <a:gd name="T11" fmla="*/ 8 h 8"/>
                    <a:gd name="T12" fmla="*/ 5 w 8"/>
                    <a:gd name="T13" fmla="*/ 5 h 8"/>
                    <a:gd name="T14" fmla="*/ 5 w 8"/>
                    <a:gd name="T15" fmla="*/ 8 h 8"/>
                    <a:gd name="T16" fmla="*/ 8 w 8"/>
                    <a:gd name="T17" fmla="*/ 5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8"/>
                    <a:gd name="T29" fmla="*/ 8 w 8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8">
                      <a:moveTo>
                        <a:pt x="8" y="5"/>
                      </a:moveTo>
                      <a:lnTo>
                        <a:pt x="8" y="8"/>
                      </a:lnTo>
                      <a:lnTo>
                        <a:pt x="8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5" y="8"/>
                      </a:lnTo>
                      <a:lnTo>
                        <a:pt x="5" y="5"/>
                      </a:lnTo>
                      <a:lnTo>
                        <a:pt x="5" y="8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84" name="Freeform 1665"/>
                <p:cNvSpPr>
                  <a:spLocks noChangeAspect="1"/>
                </p:cNvSpPr>
                <p:nvPr/>
              </p:nvSpPr>
              <p:spPr bwMode="auto">
                <a:xfrm>
                  <a:off x="5504" y="1888"/>
                  <a:ext cx="7" cy="29"/>
                </a:xfrm>
                <a:custGeom>
                  <a:avLst/>
                  <a:gdLst>
                    <a:gd name="T0" fmla="*/ 5 w 7"/>
                    <a:gd name="T1" fmla="*/ 29 h 29"/>
                    <a:gd name="T2" fmla="*/ 5 w 7"/>
                    <a:gd name="T3" fmla="*/ 29 h 29"/>
                    <a:gd name="T4" fmla="*/ 7 w 7"/>
                    <a:gd name="T5" fmla="*/ 10 h 29"/>
                    <a:gd name="T6" fmla="*/ 5 w 7"/>
                    <a:gd name="T7" fmla="*/ 0 h 29"/>
                    <a:gd name="T8" fmla="*/ 2 w 7"/>
                    <a:gd name="T9" fmla="*/ 3 h 29"/>
                    <a:gd name="T10" fmla="*/ 2 w 7"/>
                    <a:gd name="T11" fmla="*/ 10 h 29"/>
                    <a:gd name="T12" fmla="*/ 0 w 7"/>
                    <a:gd name="T13" fmla="*/ 29 h 29"/>
                    <a:gd name="T14" fmla="*/ 0 w 7"/>
                    <a:gd name="T15" fmla="*/ 29 h 29"/>
                    <a:gd name="T16" fmla="*/ 5 w 7"/>
                    <a:gd name="T17" fmla="*/ 29 h 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29"/>
                    <a:gd name="T29" fmla="*/ 7 w 7"/>
                    <a:gd name="T30" fmla="*/ 29 h 2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29">
                      <a:moveTo>
                        <a:pt x="5" y="29"/>
                      </a:moveTo>
                      <a:lnTo>
                        <a:pt x="5" y="29"/>
                      </a:lnTo>
                      <a:lnTo>
                        <a:pt x="7" y="1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2" y="10"/>
                      </a:lnTo>
                      <a:lnTo>
                        <a:pt x="0" y="29"/>
                      </a:lnTo>
                      <a:lnTo>
                        <a:pt x="5" y="2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85" name="Freeform 1666"/>
                <p:cNvSpPr>
                  <a:spLocks noChangeAspect="1"/>
                </p:cNvSpPr>
                <p:nvPr/>
              </p:nvSpPr>
              <p:spPr bwMode="auto">
                <a:xfrm>
                  <a:off x="5491" y="1917"/>
                  <a:ext cx="18" cy="5"/>
                </a:xfrm>
                <a:custGeom>
                  <a:avLst/>
                  <a:gdLst>
                    <a:gd name="T0" fmla="*/ 0 w 18"/>
                    <a:gd name="T1" fmla="*/ 2 h 5"/>
                    <a:gd name="T2" fmla="*/ 2 w 18"/>
                    <a:gd name="T3" fmla="*/ 5 h 5"/>
                    <a:gd name="T4" fmla="*/ 7 w 18"/>
                    <a:gd name="T5" fmla="*/ 5 h 5"/>
                    <a:gd name="T6" fmla="*/ 18 w 18"/>
                    <a:gd name="T7" fmla="*/ 0 h 5"/>
                    <a:gd name="T8" fmla="*/ 13 w 18"/>
                    <a:gd name="T9" fmla="*/ 0 h 5"/>
                    <a:gd name="T10" fmla="*/ 7 w 18"/>
                    <a:gd name="T11" fmla="*/ 0 h 5"/>
                    <a:gd name="T12" fmla="*/ 2 w 18"/>
                    <a:gd name="T13" fmla="*/ 0 h 5"/>
                    <a:gd name="T14" fmla="*/ 5 w 18"/>
                    <a:gd name="T15" fmla="*/ 2 h 5"/>
                    <a:gd name="T16" fmla="*/ 0 w 18"/>
                    <a:gd name="T17" fmla="*/ 2 h 5"/>
                    <a:gd name="T18" fmla="*/ 0 w 18"/>
                    <a:gd name="T19" fmla="*/ 5 h 5"/>
                    <a:gd name="T20" fmla="*/ 2 w 18"/>
                    <a:gd name="T21" fmla="*/ 5 h 5"/>
                    <a:gd name="T22" fmla="*/ 0 w 18"/>
                    <a:gd name="T23" fmla="*/ 2 h 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8"/>
                    <a:gd name="T37" fmla="*/ 0 h 5"/>
                    <a:gd name="T38" fmla="*/ 18 w 18"/>
                    <a:gd name="T39" fmla="*/ 5 h 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8" h="5">
                      <a:moveTo>
                        <a:pt x="0" y="2"/>
                      </a:moveTo>
                      <a:lnTo>
                        <a:pt x="2" y="5"/>
                      </a:lnTo>
                      <a:lnTo>
                        <a:pt x="7" y="5"/>
                      </a:lnTo>
                      <a:lnTo>
                        <a:pt x="18" y="0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86" name="Freeform 1667"/>
                <p:cNvSpPr>
                  <a:spLocks noChangeAspect="1"/>
                </p:cNvSpPr>
                <p:nvPr/>
              </p:nvSpPr>
              <p:spPr bwMode="auto">
                <a:xfrm>
                  <a:off x="5457" y="1898"/>
                  <a:ext cx="28" cy="24"/>
                </a:xfrm>
                <a:custGeom>
                  <a:avLst/>
                  <a:gdLst>
                    <a:gd name="T0" fmla="*/ 23 w 28"/>
                    <a:gd name="T1" fmla="*/ 0 h 24"/>
                    <a:gd name="T2" fmla="*/ 23 w 28"/>
                    <a:gd name="T3" fmla="*/ 8 h 24"/>
                    <a:gd name="T4" fmla="*/ 28 w 28"/>
                    <a:gd name="T5" fmla="*/ 16 h 24"/>
                    <a:gd name="T6" fmla="*/ 23 w 28"/>
                    <a:gd name="T7" fmla="*/ 16 h 24"/>
                    <a:gd name="T8" fmla="*/ 13 w 28"/>
                    <a:gd name="T9" fmla="*/ 19 h 24"/>
                    <a:gd name="T10" fmla="*/ 13 w 28"/>
                    <a:gd name="T11" fmla="*/ 21 h 24"/>
                    <a:gd name="T12" fmla="*/ 13 w 28"/>
                    <a:gd name="T13" fmla="*/ 21 h 24"/>
                    <a:gd name="T14" fmla="*/ 10 w 28"/>
                    <a:gd name="T15" fmla="*/ 21 h 24"/>
                    <a:gd name="T16" fmla="*/ 7 w 28"/>
                    <a:gd name="T17" fmla="*/ 24 h 24"/>
                    <a:gd name="T18" fmla="*/ 2 w 28"/>
                    <a:gd name="T19" fmla="*/ 21 h 24"/>
                    <a:gd name="T20" fmla="*/ 0 w 28"/>
                    <a:gd name="T21" fmla="*/ 16 h 24"/>
                    <a:gd name="T22" fmla="*/ 0 w 28"/>
                    <a:gd name="T23" fmla="*/ 8 h 24"/>
                    <a:gd name="T24" fmla="*/ 0 w 28"/>
                    <a:gd name="T25" fmla="*/ 3 h 24"/>
                    <a:gd name="T26" fmla="*/ 13 w 28"/>
                    <a:gd name="T27" fmla="*/ 0 h 24"/>
                    <a:gd name="T28" fmla="*/ 23 w 28"/>
                    <a:gd name="T29" fmla="*/ 0 h 2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8"/>
                    <a:gd name="T46" fmla="*/ 0 h 24"/>
                    <a:gd name="T47" fmla="*/ 28 w 28"/>
                    <a:gd name="T48" fmla="*/ 24 h 2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8" h="24">
                      <a:moveTo>
                        <a:pt x="23" y="0"/>
                      </a:moveTo>
                      <a:lnTo>
                        <a:pt x="23" y="8"/>
                      </a:lnTo>
                      <a:lnTo>
                        <a:pt x="28" y="16"/>
                      </a:lnTo>
                      <a:lnTo>
                        <a:pt x="23" y="16"/>
                      </a:lnTo>
                      <a:lnTo>
                        <a:pt x="13" y="19"/>
                      </a:lnTo>
                      <a:lnTo>
                        <a:pt x="13" y="21"/>
                      </a:lnTo>
                      <a:lnTo>
                        <a:pt x="10" y="21"/>
                      </a:lnTo>
                      <a:lnTo>
                        <a:pt x="7" y="24"/>
                      </a:lnTo>
                      <a:lnTo>
                        <a:pt x="2" y="21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1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87" name="Freeform 1668"/>
                <p:cNvSpPr>
                  <a:spLocks noChangeAspect="1"/>
                </p:cNvSpPr>
                <p:nvPr/>
              </p:nvSpPr>
              <p:spPr bwMode="auto">
                <a:xfrm>
                  <a:off x="5477" y="1898"/>
                  <a:ext cx="11" cy="19"/>
                </a:xfrm>
                <a:custGeom>
                  <a:avLst/>
                  <a:gdLst>
                    <a:gd name="T0" fmla="*/ 11 w 11"/>
                    <a:gd name="T1" fmla="*/ 13 h 19"/>
                    <a:gd name="T2" fmla="*/ 11 w 11"/>
                    <a:gd name="T3" fmla="*/ 13 h 19"/>
                    <a:gd name="T4" fmla="*/ 6 w 11"/>
                    <a:gd name="T5" fmla="*/ 6 h 19"/>
                    <a:gd name="T6" fmla="*/ 3 w 11"/>
                    <a:gd name="T7" fmla="*/ 0 h 19"/>
                    <a:gd name="T8" fmla="*/ 0 w 11"/>
                    <a:gd name="T9" fmla="*/ 0 h 19"/>
                    <a:gd name="T10" fmla="*/ 3 w 11"/>
                    <a:gd name="T11" fmla="*/ 8 h 19"/>
                    <a:gd name="T12" fmla="*/ 8 w 11"/>
                    <a:gd name="T13" fmla="*/ 19 h 19"/>
                    <a:gd name="T14" fmla="*/ 8 w 11"/>
                    <a:gd name="T15" fmla="*/ 19 h 19"/>
                    <a:gd name="T16" fmla="*/ 11 w 11"/>
                    <a:gd name="T17" fmla="*/ 13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9"/>
                    <a:gd name="T29" fmla="*/ 11 w 11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9">
                      <a:moveTo>
                        <a:pt x="11" y="13"/>
                      </a:moveTo>
                      <a:lnTo>
                        <a:pt x="11" y="13"/>
                      </a:lnTo>
                      <a:lnTo>
                        <a:pt x="6" y="6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8"/>
                      </a:lnTo>
                      <a:lnTo>
                        <a:pt x="8" y="19"/>
                      </a:lnTo>
                      <a:lnTo>
                        <a:pt x="11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88" name="Freeform 1669"/>
                <p:cNvSpPr>
                  <a:spLocks noChangeAspect="1"/>
                </p:cNvSpPr>
                <p:nvPr/>
              </p:nvSpPr>
              <p:spPr bwMode="auto">
                <a:xfrm>
                  <a:off x="5470" y="1911"/>
                  <a:ext cx="18" cy="6"/>
                </a:xfrm>
                <a:custGeom>
                  <a:avLst/>
                  <a:gdLst>
                    <a:gd name="T0" fmla="*/ 2 w 18"/>
                    <a:gd name="T1" fmla="*/ 6 h 6"/>
                    <a:gd name="T2" fmla="*/ 2 w 18"/>
                    <a:gd name="T3" fmla="*/ 6 h 6"/>
                    <a:gd name="T4" fmla="*/ 10 w 18"/>
                    <a:gd name="T5" fmla="*/ 3 h 6"/>
                    <a:gd name="T6" fmla="*/ 18 w 18"/>
                    <a:gd name="T7" fmla="*/ 0 h 6"/>
                    <a:gd name="T8" fmla="*/ 15 w 18"/>
                    <a:gd name="T9" fmla="*/ 6 h 6"/>
                    <a:gd name="T10" fmla="*/ 10 w 18"/>
                    <a:gd name="T11" fmla="*/ 0 h 6"/>
                    <a:gd name="T12" fmla="*/ 0 w 18"/>
                    <a:gd name="T13" fmla="*/ 6 h 6"/>
                    <a:gd name="T14" fmla="*/ 0 w 18"/>
                    <a:gd name="T15" fmla="*/ 6 h 6"/>
                    <a:gd name="T16" fmla="*/ 2 w 18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6"/>
                    <a:gd name="T29" fmla="*/ 18 w 18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6">
                      <a:moveTo>
                        <a:pt x="2" y="6"/>
                      </a:moveTo>
                      <a:lnTo>
                        <a:pt x="2" y="6"/>
                      </a:lnTo>
                      <a:lnTo>
                        <a:pt x="10" y="3"/>
                      </a:lnTo>
                      <a:lnTo>
                        <a:pt x="18" y="0"/>
                      </a:lnTo>
                      <a:lnTo>
                        <a:pt x="15" y="6"/>
                      </a:lnTo>
                      <a:lnTo>
                        <a:pt x="10" y="0"/>
                      </a:lnTo>
                      <a:lnTo>
                        <a:pt x="0" y="6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89" name="Freeform 1670"/>
                <p:cNvSpPr>
                  <a:spLocks noChangeAspect="1"/>
                </p:cNvSpPr>
                <p:nvPr/>
              </p:nvSpPr>
              <p:spPr bwMode="auto">
                <a:xfrm>
                  <a:off x="5467" y="1917"/>
                  <a:ext cx="5" cy="5"/>
                </a:xfrm>
                <a:custGeom>
                  <a:avLst/>
                  <a:gdLst>
                    <a:gd name="T0" fmla="*/ 3 w 5"/>
                    <a:gd name="T1" fmla="*/ 5 h 5"/>
                    <a:gd name="T2" fmla="*/ 0 w 5"/>
                    <a:gd name="T3" fmla="*/ 2 h 5"/>
                    <a:gd name="T4" fmla="*/ 5 w 5"/>
                    <a:gd name="T5" fmla="*/ 5 h 5"/>
                    <a:gd name="T6" fmla="*/ 5 w 5"/>
                    <a:gd name="T7" fmla="*/ 0 h 5"/>
                    <a:gd name="T8" fmla="*/ 3 w 5"/>
                    <a:gd name="T9" fmla="*/ 0 h 5"/>
                    <a:gd name="T10" fmla="*/ 0 w 5"/>
                    <a:gd name="T11" fmla="*/ 2 h 5"/>
                    <a:gd name="T12" fmla="*/ 5 w 5"/>
                    <a:gd name="T13" fmla="*/ 2 h 5"/>
                    <a:gd name="T14" fmla="*/ 3 w 5"/>
                    <a:gd name="T15" fmla="*/ 0 h 5"/>
                    <a:gd name="T16" fmla="*/ 5 w 5"/>
                    <a:gd name="T17" fmla="*/ 2 h 5"/>
                    <a:gd name="T18" fmla="*/ 5 w 5"/>
                    <a:gd name="T19" fmla="*/ 0 h 5"/>
                    <a:gd name="T20" fmla="*/ 3 w 5"/>
                    <a:gd name="T21" fmla="*/ 0 h 5"/>
                    <a:gd name="T22" fmla="*/ 3 w 5"/>
                    <a:gd name="T23" fmla="*/ 5 h 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"/>
                    <a:gd name="T37" fmla="*/ 0 h 5"/>
                    <a:gd name="T38" fmla="*/ 5 w 5"/>
                    <a:gd name="T39" fmla="*/ 5 h 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" h="5">
                      <a:moveTo>
                        <a:pt x="3" y="5"/>
                      </a:move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5" y="2"/>
                      </a:ln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90" name="Freeform 1671"/>
                <p:cNvSpPr>
                  <a:spLocks noChangeAspect="1"/>
                </p:cNvSpPr>
                <p:nvPr/>
              </p:nvSpPr>
              <p:spPr bwMode="auto">
                <a:xfrm>
                  <a:off x="5462" y="1917"/>
                  <a:ext cx="8" cy="7"/>
                </a:xfrm>
                <a:custGeom>
                  <a:avLst/>
                  <a:gdLst>
                    <a:gd name="T0" fmla="*/ 2 w 8"/>
                    <a:gd name="T1" fmla="*/ 7 h 7"/>
                    <a:gd name="T2" fmla="*/ 2 w 8"/>
                    <a:gd name="T3" fmla="*/ 7 h 7"/>
                    <a:gd name="T4" fmla="*/ 8 w 8"/>
                    <a:gd name="T5" fmla="*/ 5 h 7"/>
                    <a:gd name="T6" fmla="*/ 8 w 8"/>
                    <a:gd name="T7" fmla="*/ 5 h 7"/>
                    <a:gd name="T8" fmla="*/ 8 w 8"/>
                    <a:gd name="T9" fmla="*/ 0 h 7"/>
                    <a:gd name="T10" fmla="*/ 5 w 8"/>
                    <a:gd name="T11" fmla="*/ 2 h 7"/>
                    <a:gd name="T12" fmla="*/ 0 w 8"/>
                    <a:gd name="T13" fmla="*/ 5 h 7"/>
                    <a:gd name="T14" fmla="*/ 0 w 8"/>
                    <a:gd name="T15" fmla="*/ 5 h 7"/>
                    <a:gd name="T16" fmla="*/ 2 w 8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7"/>
                    <a:gd name="T29" fmla="*/ 8 w 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7">
                      <a:moveTo>
                        <a:pt x="2" y="7"/>
                      </a:moveTo>
                      <a:lnTo>
                        <a:pt x="2" y="7"/>
                      </a:lnTo>
                      <a:lnTo>
                        <a:pt x="8" y="5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91" name="Freeform 1672"/>
                <p:cNvSpPr>
                  <a:spLocks noChangeAspect="1"/>
                </p:cNvSpPr>
                <p:nvPr/>
              </p:nvSpPr>
              <p:spPr bwMode="auto">
                <a:xfrm>
                  <a:off x="5454" y="1898"/>
                  <a:ext cx="10" cy="26"/>
                </a:xfrm>
                <a:custGeom>
                  <a:avLst/>
                  <a:gdLst>
                    <a:gd name="T0" fmla="*/ 3 w 10"/>
                    <a:gd name="T1" fmla="*/ 0 h 26"/>
                    <a:gd name="T2" fmla="*/ 3 w 10"/>
                    <a:gd name="T3" fmla="*/ 0 h 26"/>
                    <a:gd name="T4" fmla="*/ 0 w 10"/>
                    <a:gd name="T5" fmla="*/ 8 h 26"/>
                    <a:gd name="T6" fmla="*/ 3 w 10"/>
                    <a:gd name="T7" fmla="*/ 16 h 26"/>
                    <a:gd name="T8" fmla="*/ 5 w 10"/>
                    <a:gd name="T9" fmla="*/ 24 h 26"/>
                    <a:gd name="T10" fmla="*/ 10 w 10"/>
                    <a:gd name="T11" fmla="*/ 26 h 26"/>
                    <a:gd name="T12" fmla="*/ 8 w 10"/>
                    <a:gd name="T13" fmla="*/ 24 h 26"/>
                    <a:gd name="T14" fmla="*/ 8 w 10"/>
                    <a:gd name="T15" fmla="*/ 21 h 26"/>
                    <a:gd name="T16" fmla="*/ 5 w 10"/>
                    <a:gd name="T17" fmla="*/ 13 h 26"/>
                    <a:gd name="T18" fmla="*/ 5 w 10"/>
                    <a:gd name="T19" fmla="*/ 8 h 26"/>
                    <a:gd name="T20" fmla="*/ 5 w 10"/>
                    <a:gd name="T21" fmla="*/ 6 h 26"/>
                    <a:gd name="T22" fmla="*/ 5 w 10"/>
                    <a:gd name="T23" fmla="*/ 6 h 26"/>
                    <a:gd name="T24" fmla="*/ 3 w 10"/>
                    <a:gd name="T25" fmla="*/ 0 h 2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26"/>
                    <a:gd name="T41" fmla="*/ 10 w 10"/>
                    <a:gd name="T42" fmla="*/ 26 h 2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2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8"/>
                      </a:lnTo>
                      <a:lnTo>
                        <a:pt x="3" y="16"/>
                      </a:lnTo>
                      <a:lnTo>
                        <a:pt x="5" y="24"/>
                      </a:lnTo>
                      <a:lnTo>
                        <a:pt x="10" y="26"/>
                      </a:lnTo>
                      <a:lnTo>
                        <a:pt x="8" y="24"/>
                      </a:lnTo>
                      <a:lnTo>
                        <a:pt x="8" y="21"/>
                      </a:lnTo>
                      <a:lnTo>
                        <a:pt x="5" y="13"/>
                      </a:lnTo>
                      <a:lnTo>
                        <a:pt x="5" y="8"/>
                      </a:lnTo>
                      <a:lnTo>
                        <a:pt x="5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92" name="Freeform 1673"/>
                <p:cNvSpPr>
                  <a:spLocks noChangeAspect="1"/>
                </p:cNvSpPr>
                <p:nvPr/>
              </p:nvSpPr>
              <p:spPr bwMode="auto">
                <a:xfrm>
                  <a:off x="5457" y="1896"/>
                  <a:ext cx="23" cy="8"/>
                </a:xfrm>
                <a:custGeom>
                  <a:avLst/>
                  <a:gdLst>
                    <a:gd name="T0" fmla="*/ 23 w 23"/>
                    <a:gd name="T1" fmla="*/ 2 h 8"/>
                    <a:gd name="T2" fmla="*/ 23 w 23"/>
                    <a:gd name="T3" fmla="*/ 0 h 8"/>
                    <a:gd name="T4" fmla="*/ 13 w 23"/>
                    <a:gd name="T5" fmla="*/ 2 h 8"/>
                    <a:gd name="T6" fmla="*/ 0 w 23"/>
                    <a:gd name="T7" fmla="*/ 2 h 8"/>
                    <a:gd name="T8" fmla="*/ 2 w 23"/>
                    <a:gd name="T9" fmla="*/ 8 h 8"/>
                    <a:gd name="T10" fmla="*/ 13 w 23"/>
                    <a:gd name="T11" fmla="*/ 5 h 8"/>
                    <a:gd name="T12" fmla="*/ 23 w 23"/>
                    <a:gd name="T13" fmla="*/ 2 h 8"/>
                    <a:gd name="T14" fmla="*/ 20 w 23"/>
                    <a:gd name="T15" fmla="*/ 2 h 8"/>
                    <a:gd name="T16" fmla="*/ 23 w 23"/>
                    <a:gd name="T17" fmla="*/ 2 h 8"/>
                    <a:gd name="T18" fmla="*/ 23 w 23"/>
                    <a:gd name="T19" fmla="*/ 0 h 8"/>
                    <a:gd name="T20" fmla="*/ 23 w 23"/>
                    <a:gd name="T21" fmla="*/ 0 h 8"/>
                    <a:gd name="T22" fmla="*/ 23 w 23"/>
                    <a:gd name="T23" fmla="*/ 2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3"/>
                    <a:gd name="T37" fmla="*/ 0 h 8"/>
                    <a:gd name="T38" fmla="*/ 23 w 23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3" h="8">
                      <a:moveTo>
                        <a:pt x="23" y="2"/>
                      </a:moveTo>
                      <a:lnTo>
                        <a:pt x="23" y="0"/>
                      </a:lnTo>
                      <a:lnTo>
                        <a:pt x="13" y="2"/>
                      </a:lnTo>
                      <a:lnTo>
                        <a:pt x="0" y="2"/>
                      </a:lnTo>
                      <a:lnTo>
                        <a:pt x="2" y="8"/>
                      </a:lnTo>
                      <a:lnTo>
                        <a:pt x="13" y="5"/>
                      </a:lnTo>
                      <a:lnTo>
                        <a:pt x="23" y="2"/>
                      </a:lnTo>
                      <a:lnTo>
                        <a:pt x="20" y="2"/>
                      </a:lnTo>
                      <a:lnTo>
                        <a:pt x="23" y="2"/>
                      </a:lnTo>
                      <a:lnTo>
                        <a:pt x="23" y="0"/>
                      </a:lnTo>
                      <a:lnTo>
                        <a:pt x="23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93" name="Freeform 1674"/>
                <p:cNvSpPr>
                  <a:spLocks noChangeAspect="1"/>
                </p:cNvSpPr>
                <p:nvPr/>
              </p:nvSpPr>
              <p:spPr bwMode="auto">
                <a:xfrm>
                  <a:off x="5451" y="1938"/>
                  <a:ext cx="24" cy="23"/>
                </a:xfrm>
                <a:custGeom>
                  <a:avLst/>
                  <a:gdLst>
                    <a:gd name="T0" fmla="*/ 21 w 24"/>
                    <a:gd name="T1" fmla="*/ 0 h 23"/>
                    <a:gd name="T2" fmla="*/ 24 w 24"/>
                    <a:gd name="T3" fmla="*/ 2 h 23"/>
                    <a:gd name="T4" fmla="*/ 24 w 24"/>
                    <a:gd name="T5" fmla="*/ 7 h 23"/>
                    <a:gd name="T6" fmla="*/ 8 w 24"/>
                    <a:gd name="T7" fmla="*/ 18 h 23"/>
                    <a:gd name="T8" fmla="*/ 0 w 24"/>
                    <a:gd name="T9" fmla="*/ 23 h 23"/>
                    <a:gd name="T10" fmla="*/ 0 w 24"/>
                    <a:gd name="T11" fmla="*/ 20 h 23"/>
                    <a:gd name="T12" fmla="*/ 3 w 24"/>
                    <a:gd name="T13" fmla="*/ 13 h 23"/>
                    <a:gd name="T14" fmla="*/ 6 w 24"/>
                    <a:gd name="T15" fmla="*/ 7 h 23"/>
                    <a:gd name="T16" fmla="*/ 11 w 24"/>
                    <a:gd name="T17" fmla="*/ 5 h 23"/>
                    <a:gd name="T18" fmla="*/ 16 w 24"/>
                    <a:gd name="T19" fmla="*/ 2 h 23"/>
                    <a:gd name="T20" fmla="*/ 21 w 24"/>
                    <a:gd name="T21" fmla="*/ 0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"/>
                    <a:gd name="T34" fmla="*/ 0 h 23"/>
                    <a:gd name="T35" fmla="*/ 24 w 24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" h="23">
                      <a:moveTo>
                        <a:pt x="21" y="0"/>
                      </a:moveTo>
                      <a:lnTo>
                        <a:pt x="24" y="2"/>
                      </a:lnTo>
                      <a:lnTo>
                        <a:pt x="24" y="7"/>
                      </a:lnTo>
                      <a:lnTo>
                        <a:pt x="8" y="18"/>
                      </a:lnTo>
                      <a:lnTo>
                        <a:pt x="0" y="23"/>
                      </a:lnTo>
                      <a:lnTo>
                        <a:pt x="0" y="20"/>
                      </a:lnTo>
                      <a:lnTo>
                        <a:pt x="3" y="13"/>
                      </a:lnTo>
                      <a:lnTo>
                        <a:pt x="6" y="7"/>
                      </a:lnTo>
                      <a:lnTo>
                        <a:pt x="11" y="5"/>
                      </a:lnTo>
                      <a:lnTo>
                        <a:pt x="16" y="2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94" name="Freeform 1675"/>
                <p:cNvSpPr>
                  <a:spLocks noChangeAspect="1"/>
                </p:cNvSpPr>
                <p:nvPr/>
              </p:nvSpPr>
              <p:spPr bwMode="auto">
                <a:xfrm>
                  <a:off x="5470" y="1935"/>
                  <a:ext cx="7" cy="13"/>
                </a:xfrm>
                <a:custGeom>
                  <a:avLst/>
                  <a:gdLst>
                    <a:gd name="T0" fmla="*/ 5 w 7"/>
                    <a:gd name="T1" fmla="*/ 13 h 13"/>
                    <a:gd name="T2" fmla="*/ 5 w 7"/>
                    <a:gd name="T3" fmla="*/ 13 h 13"/>
                    <a:gd name="T4" fmla="*/ 7 w 7"/>
                    <a:gd name="T5" fmla="*/ 5 h 13"/>
                    <a:gd name="T6" fmla="*/ 5 w 7"/>
                    <a:gd name="T7" fmla="*/ 0 h 13"/>
                    <a:gd name="T8" fmla="*/ 0 w 7"/>
                    <a:gd name="T9" fmla="*/ 3 h 13"/>
                    <a:gd name="T10" fmla="*/ 2 w 7"/>
                    <a:gd name="T11" fmla="*/ 5 h 13"/>
                    <a:gd name="T12" fmla="*/ 2 w 7"/>
                    <a:gd name="T13" fmla="*/ 8 h 13"/>
                    <a:gd name="T14" fmla="*/ 2 w 7"/>
                    <a:gd name="T15" fmla="*/ 8 h 13"/>
                    <a:gd name="T16" fmla="*/ 5 w 7"/>
                    <a:gd name="T17" fmla="*/ 1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13"/>
                    <a:gd name="T29" fmla="*/ 7 w 7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13">
                      <a:moveTo>
                        <a:pt x="5" y="13"/>
                      </a:moveTo>
                      <a:lnTo>
                        <a:pt x="5" y="13"/>
                      </a:lnTo>
                      <a:lnTo>
                        <a:pt x="7" y="5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2" y="8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95" name="Freeform 1676"/>
                <p:cNvSpPr>
                  <a:spLocks noChangeAspect="1"/>
                </p:cNvSpPr>
                <p:nvPr/>
              </p:nvSpPr>
              <p:spPr bwMode="auto">
                <a:xfrm>
                  <a:off x="5449" y="1943"/>
                  <a:ext cx="26" cy="21"/>
                </a:xfrm>
                <a:custGeom>
                  <a:avLst/>
                  <a:gdLst>
                    <a:gd name="T0" fmla="*/ 2 w 26"/>
                    <a:gd name="T1" fmla="*/ 21 h 21"/>
                    <a:gd name="T2" fmla="*/ 0 w 26"/>
                    <a:gd name="T3" fmla="*/ 21 h 21"/>
                    <a:gd name="T4" fmla="*/ 13 w 26"/>
                    <a:gd name="T5" fmla="*/ 15 h 21"/>
                    <a:gd name="T6" fmla="*/ 26 w 26"/>
                    <a:gd name="T7" fmla="*/ 5 h 21"/>
                    <a:gd name="T8" fmla="*/ 23 w 26"/>
                    <a:gd name="T9" fmla="*/ 0 h 21"/>
                    <a:gd name="T10" fmla="*/ 10 w 26"/>
                    <a:gd name="T11" fmla="*/ 10 h 21"/>
                    <a:gd name="T12" fmla="*/ 2 w 26"/>
                    <a:gd name="T13" fmla="*/ 15 h 21"/>
                    <a:gd name="T14" fmla="*/ 2 w 26"/>
                    <a:gd name="T15" fmla="*/ 15 h 21"/>
                    <a:gd name="T16" fmla="*/ 2 w 26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21"/>
                    <a:gd name="T29" fmla="*/ 26 w 26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21">
                      <a:moveTo>
                        <a:pt x="2" y="21"/>
                      </a:moveTo>
                      <a:lnTo>
                        <a:pt x="0" y="21"/>
                      </a:lnTo>
                      <a:lnTo>
                        <a:pt x="13" y="15"/>
                      </a:lnTo>
                      <a:lnTo>
                        <a:pt x="26" y="5"/>
                      </a:lnTo>
                      <a:lnTo>
                        <a:pt x="23" y="0"/>
                      </a:lnTo>
                      <a:lnTo>
                        <a:pt x="10" y="10"/>
                      </a:lnTo>
                      <a:lnTo>
                        <a:pt x="2" y="15"/>
                      </a:lnTo>
                      <a:lnTo>
                        <a:pt x="2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96" name="Freeform 1677"/>
                <p:cNvSpPr>
                  <a:spLocks noChangeAspect="1"/>
                </p:cNvSpPr>
                <p:nvPr/>
              </p:nvSpPr>
              <p:spPr bwMode="auto">
                <a:xfrm>
                  <a:off x="5449" y="1940"/>
                  <a:ext cx="13" cy="24"/>
                </a:xfrm>
                <a:custGeom>
                  <a:avLst/>
                  <a:gdLst>
                    <a:gd name="T0" fmla="*/ 13 w 13"/>
                    <a:gd name="T1" fmla="*/ 0 h 24"/>
                    <a:gd name="T2" fmla="*/ 13 w 13"/>
                    <a:gd name="T3" fmla="*/ 0 h 24"/>
                    <a:gd name="T4" fmla="*/ 5 w 13"/>
                    <a:gd name="T5" fmla="*/ 5 h 24"/>
                    <a:gd name="T6" fmla="*/ 2 w 13"/>
                    <a:gd name="T7" fmla="*/ 11 h 24"/>
                    <a:gd name="T8" fmla="*/ 0 w 13"/>
                    <a:gd name="T9" fmla="*/ 18 h 24"/>
                    <a:gd name="T10" fmla="*/ 2 w 13"/>
                    <a:gd name="T11" fmla="*/ 24 h 24"/>
                    <a:gd name="T12" fmla="*/ 2 w 13"/>
                    <a:gd name="T13" fmla="*/ 18 h 24"/>
                    <a:gd name="T14" fmla="*/ 5 w 13"/>
                    <a:gd name="T15" fmla="*/ 18 h 24"/>
                    <a:gd name="T16" fmla="*/ 5 w 13"/>
                    <a:gd name="T17" fmla="*/ 13 h 24"/>
                    <a:gd name="T18" fmla="*/ 10 w 13"/>
                    <a:gd name="T19" fmla="*/ 8 h 24"/>
                    <a:gd name="T20" fmla="*/ 13 w 13"/>
                    <a:gd name="T21" fmla="*/ 5 h 24"/>
                    <a:gd name="T22" fmla="*/ 13 w 13"/>
                    <a:gd name="T23" fmla="*/ 5 h 24"/>
                    <a:gd name="T24" fmla="*/ 13 w 13"/>
                    <a:gd name="T25" fmla="*/ 0 h 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"/>
                    <a:gd name="T40" fmla="*/ 0 h 24"/>
                    <a:gd name="T41" fmla="*/ 13 w 13"/>
                    <a:gd name="T42" fmla="*/ 24 h 2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" h="24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5" y="5"/>
                      </a:lnTo>
                      <a:lnTo>
                        <a:pt x="2" y="11"/>
                      </a:lnTo>
                      <a:lnTo>
                        <a:pt x="0" y="18"/>
                      </a:lnTo>
                      <a:lnTo>
                        <a:pt x="2" y="24"/>
                      </a:lnTo>
                      <a:lnTo>
                        <a:pt x="2" y="18"/>
                      </a:lnTo>
                      <a:lnTo>
                        <a:pt x="5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3" y="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97" name="Freeform 1678"/>
                <p:cNvSpPr>
                  <a:spLocks noChangeAspect="1"/>
                </p:cNvSpPr>
                <p:nvPr/>
              </p:nvSpPr>
              <p:spPr bwMode="auto">
                <a:xfrm>
                  <a:off x="5462" y="1935"/>
                  <a:ext cx="13" cy="10"/>
                </a:xfrm>
                <a:custGeom>
                  <a:avLst/>
                  <a:gdLst>
                    <a:gd name="T0" fmla="*/ 13 w 13"/>
                    <a:gd name="T1" fmla="*/ 0 h 10"/>
                    <a:gd name="T2" fmla="*/ 8 w 13"/>
                    <a:gd name="T3" fmla="*/ 3 h 10"/>
                    <a:gd name="T4" fmla="*/ 5 w 13"/>
                    <a:gd name="T5" fmla="*/ 5 h 10"/>
                    <a:gd name="T6" fmla="*/ 0 w 13"/>
                    <a:gd name="T7" fmla="*/ 5 h 10"/>
                    <a:gd name="T8" fmla="*/ 0 w 13"/>
                    <a:gd name="T9" fmla="*/ 10 h 10"/>
                    <a:gd name="T10" fmla="*/ 5 w 13"/>
                    <a:gd name="T11" fmla="*/ 8 h 10"/>
                    <a:gd name="T12" fmla="*/ 13 w 13"/>
                    <a:gd name="T13" fmla="*/ 3 h 10"/>
                    <a:gd name="T14" fmla="*/ 8 w 13"/>
                    <a:gd name="T15" fmla="*/ 3 h 10"/>
                    <a:gd name="T16" fmla="*/ 13 w 13"/>
                    <a:gd name="T17" fmla="*/ 0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0"/>
                    <a:gd name="T29" fmla="*/ 13 w 13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0">
                      <a:moveTo>
                        <a:pt x="13" y="0"/>
                      </a:move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8"/>
                      </a:lnTo>
                      <a:lnTo>
                        <a:pt x="13" y="3"/>
                      </a:lnTo>
                      <a:lnTo>
                        <a:pt x="8" y="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98" name="Freeform 1679"/>
                <p:cNvSpPr>
                  <a:spLocks noChangeAspect="1"/>
                </p:cNvSpPr>
                <p:nvPr/>
              </p:nvSpPr>
              <p:spPr bwMode="auto">
                <a:xfrm>
                  <a:off x="5477" y="1791"/>
                  <a:ext cx="14" cy="21"/>
                </a:xfrm>
                <a:custGeom>
                  <a:avLst/>
                  <a:gdLst>
                    <a:gd name="T0" fmla="*/ 11 w 14"/>
                    <a:gd name="T1" fmla="*/ 21 h 21"/>
                    <a:gd name="T2" fmla="*/ 6 w 14"/>
                    <a:gd name="T3" fmla="*/ 21 h 21"/>
                    <a:gd name="T4" fmla="*/ 0 w 14"/>
                    <a:gd name="T5" fmla="*/ 16 h 21"/>
                    <a:gd name="T6" fmla="*/ 6 w 14"/>
                    <a:gd name="T7" fmla="*/ 8 h 21"/>
                    <a:gd name="T8" fmla="*/ 14 w 14"/>
                    <a:gd name="T9" fmla="*/ 3 h 21"/>
                    <a:gd name="T10" fmla="*/ 14 w 14"/>
                    <a:gd name="T11" fmla="*/ 0 h 21"/>
                    <a:gd name="T12" fmla="*/ 14 w 14"/>
                    <a:gd name="T13" fmla="*/ 5 h 21"/>
                    <a:gd name="T14" fmla="*/ 11 w 14"/>
                    <a:gd name="T15" fmla="*/ 13 h 21"/>
                    <a:gd name="T16" fmla="*/ 11 w 14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21"/>
                    <a:gd name="T29" fmla="*/ 14 w 14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21">
                      <a:moveTo>
                        <a:pt x="11" y="21"/>
                      </a:moveTo>
                      <a:lnTo>
                        <a:pt x="6" y="21"/>
                      </a:lnTo>
                      <a:lnTo>
                        <a:pt x="0" y="16"/>
                      </a:lnTo>
                      <a:lnTo>
                        <a:pt x="6" y="8"/>
                      </a:lnTo>
                      <a:lnTo>
                        <a:pt x="14" y="3"/>
                      </a:lnTo>
                      <a:lnTo>
                        <a:pt x="14" y="0"/>
                      </a:lnTo>
                      <a:lnTo>
                        <a:pt x="14" y="5"/>
                      </a:lnTo>
                      <a:lnTo>
                        <a:pt x="11" y="13"/>
                      </a:lnTo>
                      <a:lnTo>
                        <a:pt x="11" y="21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99" name="Freeform 1680"/>
                <p:cNvSpPr>
                  <a:spLocks noChangeAspect="1"/>
                </p:cNvSpPr>
                <p:nvPr/>
              </p:nvSpPr>
              <p:spPr bwMode="auto">
                <a:xfrm>
                  <a:off x="5477" y="1807"/>
                  <a:ext cx="11" cy="8"/>
                </a:xfrm>
                <a:custGeom>
                  <a:avLst/>
                  <a:gdLst>
                    <a:gd name="T0" fmla="*/ 0 w 11"/>
                    <a:gd name="T1" fmla="*/ 0 h 8"/>
                    <a:gd name="T2" fmla="*/ 0 w 11"/>
                    <a:gd name="T3" fmla="*/ 0 h 8"/>
                    <a:gd name="T4" fmla="*/ 6 w 11"/>
                    <a:gd name="T5" fmla="*/ 5 h 8"/>
                    <a:gd name="T6" fmla="*/ 11 w 11"/>
                    <a:gd name="T7" fmla="*/ 8 h 8"/>
                    <a:gd name="T8" fmla="*/ 11 w 11"/>
                    <a:gd name="T9" fmla="*/ 3 h 8"/>
                    <a:gd name="T10" fmla="*/ 8 w 11"/>
                    <a:gd name="T11" fmla="*/ 3 h 8"/>
                    <a:gd name="T12" fmla="*/ 3 w 11"/>
                    <a:gd name="T13" fmla="*/ 0 h 8"/>
                    <a:gd name="T14" fmla="*/ 3 w 11"/>
                    <a:gd name="T15" fmla="*/ 0 h 8"/>
                    <a:gd name="T16" fmla="*/ 0 w 11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8"/>
                    <a:gd name="T29" fmla="*/ 11 w 11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1" y="8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00" name="Freeform 1681"/>
                <p:cNvSpPr>
                  <a:spLocks noChangeAspect="1"/>
                </p:cNvSpPr>
                <p:nvPr/>
              </p:nvSpPr>
              <p:spPr bwMode="auto">
                <a:xfrm>
                  <a:off x="5477" y="1794"/>
                  <a:ext cx="14" cy="13"/>
                </a:xfrm>
                <a:custGeom>
                  <a:avLst/>
                  <a:gdLst>
                    <a:gd name="T0" fmla="*/ 11 w 14"/>
                    <a:gd name="T1" fmla="*/ 0 h 13"/>
                    <a:gd name="T2" fmla="*/ 11 w 14"/>
                    <a:gd name="T3" fmla="*/ 0 h 13"/>
                    <a:gd name="T4" fmla="*/ 6 w 14"/>
                    <a:gd name="T5" fmla="*/ 5 h 13"/>
                    <a:gd name="T6" fmla="*/ 0 w 14"/>
                    <a:gd name="T7" fmla="*/ 13 h 13"/>
                    <a:gd name="T8" fmla="*/ 3 w 14"/>
                    <a:gd name="T9" fmla="*/ 13 h 13"/>
                    <a:gd name="T10" fmla="*/ 8 w 14"/>
                    <a:gd name="T11" fmla="*/ 8 h 13"/>
                    <a:gd name="T12" fmla="*/ 14 w 14"/>
                    <a:gd name="T13" fmla="*/ 0 h 13"/>
                    <a:gd name="T14" fmla="*/ 14 w 14"/>
                    <a:gd name="T15" fmla="*/ 0 h 13"/>
                    <a:gd name="T16" fmla="*/ 11 w 14"/>
                    <a:gd name="T17" fmla="*/ 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13"/>
                    <a:gd name="T29" fmla="*/ 14 w 14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13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0" y="13"/>
                      </a:lnTo>
                      <a:lnTo>
                        <a:pt x="3" y="13"/>
                      </a:lnTo>
                      <a:lnTo>
                        <a:pt x="8" y="8"/>
                      </a:lnTo>
                      <a:lnTo>
                        <a:pt x="14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01" name="Freeform 1682"/>
                <p:cNvSpPr>
                  <a:spLocks noChangeAspect="1"/>
                </p:cNvSpPr>
                <p:nvPr/>
              </p:nvSpPr>
              <p:spPr bwMode="auto">
                <a:xfrm>
                  <a:off x="5488" y="1791"/>
                  <a:ext cx="5" cy="8"/>
                </a:xfrm>
                <a:custGeom>
                  <a:avLst/>
                  <a:gdLst>
                    <a:gd name="T0" fmla="*/ 5 w 5"/>
                    <a:gd name="T1" fmla="*/ 8 h 8"/>
                    <a:gd name="T2" fmla="*/ 5 w 5"/>
                    <a:gd name="T3" fmla="*/ 8 h 8"/>
                    <a:gd name="T4" fmla="*/ 5 w 5"/>
                    <a:gd name="T5" fmla="*/ 0 h 8"/>
                    <a:gd name="T6" fmla="*/ 0 w 5"/>
                    <a:gd name="T7" fmla="*/ 3 h 8"/>
                    <a:gd name="T8" fmla="*/ 3 w 5"/>
                    <a:gd name="T9" fmla="*/ 3 h 8"/>
                    <a:gd name="T10" fmla="*/ 3 w 5"/>
                    <a:gd name="T11" fmla="*/ 3 h 8"/>
                    <a:gd name="T12" fmla="*/ 3 w 5"/>
                    <a:gd name="T13" fmla="*/ 5 h 8"/>
                    <a:gd name="T14" fmla="*/ 3 w 5"/>
                    <a:gd name="T15" fmla="*/ 5 h 8"/>
                    <a:gd name="T16" fmla="*/ 5 w 5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8"/>
                    <a:gd name="T29" fmla="*/ 5 w 5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8">
                      <a:moveTo>
                        <a:pt x="5" y="8"/>
                      </a:moveTo>
                      <a:lnTo>
                        <a:pt x="5" y="8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02" name="Freeform 1683"/>
                <p:cNvSpPr>
                  <a:spLocks noChangeAspect="1"/>
                </p:cNvSpPr>
                <p:nvPr/>
              </p:nvSpPr>
              <p:spPr bwMode="auto">
                <a:xfrm>
                  <a:off x="5485" y="1796"/>
                  <a:ext cx="8" cy="19"/>
                </a:xfrm>
                <a:custGeom>
                  <a:avLst/>
                  <a:gdLst>
                    <a:gd name="T0" fmla="*/ 3 w 8"/>
                    <a:gd name="T1" fmla="*/ 19 h 19"/>
                    <a:gd name="T2" fmla="*/ 6 w 8"/>
                    <a:gd name="T3" fmla="*/ 14 h 19"/>
                    <a:gd name="T4" fmla="*/ 6 w 8"/>
                    <a:gd name="T5" fmla="*/ 8 h 19"/>
                    <a:gd name="T6" fmla="*/ 8 w 8"/>
                    <a:gd name="T7" fmla="*/ 3 h 19"/>
                    <a:gd name="T8" fmla="*/ 6 w 8"/>
                    <a:gd name="T9" fmla="*/ 0 h 19"/>
                    <a:gd name="T10" fmla="*/ 0 w 8"/>
                    <a:gd name="T11" fmla="*/ 8 h 19"/>
                    <a:gd name="T12" fmla="*/ 0 w 8"/>
                    <a:gd name="T13" fmla="*/ 16 h 19"/>
                    <a:gd name="T14" fmla="*/ 3 w 8"/>
                    <a:gd name="T15" fmla="*/ 14 h 19"/>
                    <a:gd name="T16" fmla="*/ 3 w 8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9"/>
                    <a:gd name="T29" fmla="*/ 8 w 8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9">
                      <a:moveTo>
                        <a:pt x="3" y="19"/>
                      </a:moveTo>
                      <a:lnTo>
                        <a:pt x="6" y="14"/>
                      </a:lnTo>
                      <a:lnTo>
                        <a:pt x="6" y="8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3" y="14"/>
                      </a:lnTo>
                      <a:lnTo>
                        <a:pt x="3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03" name="Freeform 1684"/>
                <p:cNvSpPr>
                  <a:spLocks noChangeAspect="1"/>
                </p:cNvSpPr>
                <p:nvPr/>
              </p:nvSpPr>
              <p:spPr bwMode="auto">
                <a:xfrm>
                  <a:off x="5480" y="1841"/>
                  <a:ext cx="16" cy="3"/>
                </a:xfrm>
                <a:custGeom>
                  <a:avLst/>
                  <a:gdLst>
                    <a:gd name="T0" fmla="*/ 13 w 16"/>
                    <a:gd name="T1" fmla="*/ 3 h 3"/>
                    <a:gd name="T2" fmla="*/ 5 w 16"/>
                    <a:gd name="T3" fmla="*/ 3 h 3"/>
                    <a:gd name="T4" fmla="*/ 0 w 16"/>
                    <a:gd name="T5" fmla="*/ 3 h 3"/>
                    <a:gd name="T6" fmla="*/ 0 w 16"/>
                    <a:gd name="T7" fmla="*/ 0 h 3"/>
                    <a:gd name="T8" fmla="*/ 0 w 16"/>
                    <a:gd name="T9" fmla="*/ 0 h 3"/>
                    <a:gd name="T10" fmla="*/ 3 w 16"/>
                    <a:gd name="T11" fmla="*/ 0 h 3"/>
                    <a:gd name="T12" fmla="*/ 11 w 16"/>
                    <a:gd name="T13" fmla="*/ 0 h 3"/>
                    <a:gd name="T14" fmla="*/ 16 w 16"/>
                    <a:gd name="T15" fmla="*/ 0 h 3"/>
                    <a:gd name="T16" fmla="*/ 13 w 16"/>
                    <a:gd name="T17" fmla="*/ 3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3"/>
                    <a:gd name="T29" fmla="*/ 16 w 16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3">
                      <a:moveTo>
                        <a:pt x="13" y="3"/>
                      </a:move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04" name="Freeform 1685"/>
                <p:cNvSpPr>
                  <a:spLocks noChangeAspect="1"/>
                </p:cNvSpPr>
                <p:nvPr/>
              </p:nvSpPr>
              <p:spPr bwMode="auto">
                <a:xfrm>
                  <a:off x="5477" y="1841"/>
                  <a:ext cx="16" cy="5"/>
                </a:xfrm>
                <a:custGeom>
                  <a:avLst/>
                  <a:gdLst>
                    <a:gd name="T0" fmla="*/ 0 w 16"/>
                    <a:gd name="T1" fmla="*/ 3 h 5"/>
                    <a:gd name="T2" fmla="*/ 0 w 16"/>
                    <a:gd name="T3" fmla="*/ 3 h 5"/>
                    <a:gd name="T4" fmla="*/ 8 w 16"/>
                    <a:gd name="T5" fmla="*/ 5 h 5"/>
                    <a:gd name="T6" fmla="*/ 16 w 16"/>
                    <a:gd name="T7" fmla="*/ 5 h 5"/>
                    <a:gd name="T8" fmla="*/ 16 w 16"/>
                    <a:gd name="T9" fmla="*/ 0 h 5"/>
                    <a:gd name="T10" fmla="*/ 8 w 16"/>
                    <a:gd name="T11" fmla="*/ 3 h 5"/>
                    <a:gd name="T12" fmla="*/ 3 w 16"/>
                    <a:gd name="T13" fmla="*/ 3 h 5"/>
                    <a:gd name="T14" fmla="*/ 3 w 16"/>
                    <a:gd name="T15" fmla="*/ 3 h 5"/>
                    <a:gd name="T16" fmla="*/ 0 w 16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5"/>
                    <a:gd name="T29" fmla="*/ 16 w 16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5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8" y="3"/>
                      </a:lnTo>
                      <a:lnTo>
                        <a:pt x="3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05" name="Freeform 1686"/>
                <p:cNvSpPr>
                  <a:spLocks noChangeAspect="1"/>
                </p:cNvSpPr>
                <p:nvPr/>
              </p:nvSpPr>
              <p:spPr bwMode="auto">
                <a:xfrm>
                  <a:off x="5477" y="1838"/>
                  <a:ext cx="6" cy="6"/>
                </a:xfrm>
                <a:custGeom>
                  <a:avLst/>
                  <a:gdLst>
                    <a:gd name="T0" fmla="*/ 3 w 6"/>
                    <a:gd name="T1" fmla="*/ 0 h 6"/>
                    <a:gd name="T2" fmla="*/ 3 w 6"/>
                    <a:gd name="T3" fmla="*/ 0 h 6"/>
                    <a:gd name="T4" fmla="*/ 0 w 6"/>
                    <a:gd name="T5" fmla="*/ 3 h 6"/>
                    <a:gd name="T6" fmla="*/ 0 w 6"/>
                    <a:gd name="T7" fmla="*/ 6 h 6"/>
                    <a:gd name="T8" fmla="*/ 3 w 6"/>
                    <a:gd name="T9" fmla="*/ 6 h 6"/>
                    <a:gd name="T10" fmla="*/ 6 w 6"/>
                    <a:gd name="T11" fmla="*/ 6 h 6"/>
                    <a:gd name="T12" fmla="*/ 6 w 6"/>
                    <a:gd name="T13" fmla="*/ 6 h 6"/>
                    <a:gd name="T14" fmla="*/ 3 w 6"/>
                    <a:gd name="T15" fmla="*/ 6 h 6"/>
                    <a:gd name="T16" fmla="*/ 3 w 6"/>
                    <a:gd name="T17" fmla="*/ 0 h 6"/>
                    <a:gd name="T18" fmla="*/ 3 w 6"/>
                    <a:gd name="T19" fmla="*/ 0 h 6"/>
                    <a:gd name="T20" fmla="*/ 3 w 6"/>
                    <a:gd name="T21" fmla="*/ 0 h 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"/>
                    <a:gd name="T34" fmla="*/ 0 h 6"/>
                    <a:gd name="T35" fmla="*/ 6 w 6"/>
                    <a:gd name="T36" fmla="*/ 6 h 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" h="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06" name="Freeform 1687"/>
                <p:cNvSpPr>
                  <a:spLocks noChangeAspect="1"/>
                </p:cNvSpPr>
                <p:nvPr/>
              </p:nvSpPr>
              <p:spPr bwMode="auto">
                <a:xfrm>
                  <a:off x="5480" y="1838"/>
                  <a:ext cx="13" cy="6"/>
                </a:xfrm>
                <a:custGeom>
                  <a:avLst/>
                  <a:gdLst>
                    <a:gd name="T0" fmla="*/ 11 w 13"/>
                    <a:gd name="T1" fmla="*/ 0 h 6"/>
                    <a:gd name="T2" fmla="*/ 11 w 13"/>
                    <a:gd name="T3" fmla="*/ 0 h 6"/>
                    <a:gd name="T4" fmla="*/ 3 w 13"/>
                    <a:gd name="T5" fmla="*/ 3 h 6"/>
                    <a:gd name="T6" fmla="*/ 0 w 13"/>
                    <a:gd name="T7" fmla="*/ 0 h 6"/>
                    <a:gd name="T8" fmla="*/ 0 w 13"/>
                    <a:gd name="T9" fmla="*/ 6 h 6"/>
                    <a:gd name="T10" fmla="*/ 3 w 13"/>
                    <a:gd name="T11" fmla="*/ 6 h 6"/>
                    <a:gd name="T12" fmla="*/ 13 w 13"/>
                    <a:gd name="T13" fmla="*/ 6 h 6"/>
                    <a:gd name="T14" fmla="*/ 13 w 13"/>
                    <a:gd name="T15" fmla="*/ 6 h 6"/>
                    <a:gd name="T16" fmla="*/ 11 w 13"/>
                    <a:gd name="T17" fmla="*/ 0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6"/>
                    <a:gd name="T29" fmla="*/ 13 w 13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6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13" y="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07" name="Freeform 1688"/>
                <p:cNvSpPr>
                  <a:spLocks noChangeAspect="1"/>
                </p:cNvSpPr>
                <p:nvPr/>
              </p:nvSpPr>
              <p:spPr bwMode="auto">
                <a:xfrm>
                  <a:off x="5491" y="1838"/>
                  <a:ext cx="5" cy="8"/>
                </a:xfrm>
                <a:custGeom>
                  <a:avLst/>
                  <a:gdLst>
                    <a:gd name="T0" fmla="*/ 2 w 5"/>
                    <a:gd name="T1" fmla="*/ 8 h 8"/>
                    <a:gd name="T2" fmla="*/ 2 w 5"/>
                    <a:gd name="T3" fmla="*/ 8 h 8"/>
                    <a:gd name="T4" fmla="*/ 5 w 5"/>
                    <a:gd name="T5" fmla="*/ 3 h 8"/>
                    <a:gd name="T6" fmla="*/ 0 w 5"/>
                    <a:gd name="T7" fmla="*/ 0 h 8"/>
                    <a:gd name="T8" fmla="*/ 2 w 5"/>
                    <a:gd name="T9" fmla="*/ 6 h 8"/>
                    <a:gd name="T10" fmla="*/ 2 w 5"/>
                    <a:gd name="T11" fmla="*/ 6 h 8"/>
                    <a:gd name="T12" fmla="*/ 0 w 5"/>
                    <a:gd name="T13" fmla="*/ 3 h 8"/>
                    <a:gd name="T14" fmla="*/ 2 w 5"/>
                    <a:gd name="T15" fmla="*/ 3 h 8"/>
                    <a:gd name="T16" fmla="*/ 2 w 5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8"/>
                    <a:gd name="T29" fmla="*/ 5 w 5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8">
                      <a:moveTo>
                        <a:pt x="2" y="8"/>
                      </a:moveTo>
                      <a:lnTo>
                        <a:pt x="2" y="8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08" name="Freeform 1689"/>
                <p:cNvSpPr>
                  <a:spLocks noChangeAspect="1"/>
                </p:cNvSpPr>
                <p:nvPr/>
              </p:nvSpPr>
              <p:spPr bwMode="auto">
                <a:xfrm>
                  <a:off x="5543" y="1867"/>
                  <a:ext cx="15" cy="16"/>
                </a:xfrm>
                <a:custGeom>
                  <a:avLst/>
                  <a:gdLst>
                    <a:gd name="T0" fmla="*/ 2 w 15"/>
                    <a:gd name="T1" fmla="*/ 3 h 16"/>
                    <a:gd name="T2" fmla="*/ 0 w 15"/>
                    <a:gd name="T3" fmla="*/ 5 h 16"/>
                    <a:gd name="T4" fmla="*/ 0 w 15"/>
                    <a:gd name="T5" fmla="*/ 10 h 16"/>
                    <a:gd name="T6" fmla="*/ 2 w 15"/>
                    <a:gd name="T7" fmla="*/ 13 h 16"/>
                    <a:gd name="T8" fmla="*/ 2 w 15"/>
                    <a:gd name="T9" fmla="*/ 13 h 16"/>
                    <a:gd name="T10" fmla="*/ 5 w 15"/>
                    <a:gd name="T11" fmla="*/ 16 h 16"/>
                    <a:gd name="T12" fmla="*/ 10 w 15"/>
                    <a:gd name="T13" fmla="*/ 13 h 16"/>
                    <a:gd name="T14" fmla="*/ 15 w 15"/>
                    <a:gd name="T15" fmla="*/ 8 h 16"/>
                    <a:gd name="T16" fmla="*/ 13 w 15"/>
                    <a:gd name="T17" fmla="*/ 0 h 16"/>
                    <a:gd name="T18" fmla="*/ 8 w 15"/>
                    <a:gd name="T19" fmla="*/ 0 h 16"/>
                    <a:gd name="T20" fmla="*/ 2 w 15"/>
                    <a:gd name="T21" fmla="*/ 3 h 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"/>
                    <a:gd name="T34" fmla="*/ 0 h 16"/>
                    <a:gd name="T35" fmla="*/ 15 w 15"/>
                    <a:gd name="T36" fmla="*/ 16 h 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" h="16">
                      <a:moveTo>
                        <a:pt x="2" y="3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2" y="13"/>
                      </a:lnTo>
                      <a:lnTo>
                        <a:pt x="5" y="16"/>
                      </a:lnTo>
                      <a:lnTo>
                        <a:pt x="10" y="13"/>
                      </a:lnTo>
                      <a:lnTo>
                        <a:pt x="15" y="8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09" name="Freeform 1690"/>
                <p:cNvSpPr>
                  <a:spLocks noChangeAspect="1"/>
                </p:cNvSpPr>
                <p:nvPr/>
              </p:nvSpPr>
              <p:spPr bwMode="auto">
                <a:xfrm>
                  <a:off x="5543" y="1870"/>
                  <a:ext cx="5" cy="7"/>
                </a:xfrm>
                <a:custGeom>
                  <a:avLst/>
                  <a:gdLst>
                    <a:gd name="T0" fmla="*/ 2 w 5"/>
                    <a:gd name="T1" fmla="*/ 5 h 7"/>
                    <a:gd name="T2" fmla="*/ 2 w 5"/>
                    <a:gd name="T3" fmla="*/ 5 h 7"/>
                    <a:gd name="T4" fmla="*/ 2 w 5"/>
                    <a:gd name="T5" fmla="*/ 5 h 7"/>
                    <a:gd name="T6" fmla="*/ 5 w 5"/>
                    <a:gd name="T7" fmla="*/ 2 h 7"/>
                    <a:gd name="T8" fmla="*/ 2 w 5"/>
                    <a:gd name="T9" fmla="*/ 0 h 7"/>
                    <a:gd name="T10" fmla="*/ 0 w 5"/>
                    <a:gd name="T11" fmla="*/ 2 h 7"/>
                    <a:gd name="T12" fmla="*/ 0 w 5"/>
                    <a:gd name="T13" fmla="*/ 7 h 7"/>
                    <a:gd name="T14" fmla="*/ 0 w 5"/>
                    <a:gd name="T15" fmla="*/ 7 h 7"/>
                    <a:gd name="T16" fmla="*/ 2 w 5"/>
                    <a:gd name="T17" fmla="*/ 5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7"/>
                    <a:gd name="T29" fmla="*/ 5 w 5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7">
                      <a:moveTo>
                        <a:pt x="2" y="5"/>
                      </a:moveTo>
                      <a:lnTo>
                        <a:pt x="2" y="5"/>
                      </a:lnTo>
                      <a:lnTo>
                        <a:pt x="5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7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10" name="Freeform 1691"/>
                <p:cNvSpPr>
                  <a:spLocks noChangeAspect="1"/>
                </p:cNvSpPr>
                <p:nvPr/>
              </p:nvSpPr>
              <p:spPr bwMode="auto">
                <a:xfrm>
                  <a:off x="5543" y="1875"/>
                  <a:ext cx="5" cy="8"/>
                </a:xfrm>
                <a:custGeom>
                  <a:avLst/>
                  <a:gdLst>
                    <a:gd name="T0" fmla="*/ 2 w 5"/>
                    <a:gd name="T1" fmla="*/ 5 h 8"/>
                    <a:gd name="T2" fmla="*/ 5 w 5"/>
                    <a:gd name="T3" fmla="*/ 5 h 8"/>
                    <a:gd name="T4" fmla="*/ 5 w 5"/>
                    <a:gd name="T5" fmla="*/ 5 h 8"/>
                    <a:gd name="T6" fmla="*/ 2 w 5"/>
                    <a:gd name="T7" fmla="*/ 0 h 8"/>
                    <a:gd name="T8" fmla="*/ 0 w 5"/>
                    <a:gd name="T9" fmla="*/ 2 h 8"/>
                    <a:gd name="T10" fmla="*/ 0 w 5"/>
                    <a:gd name="T11" fmla="*/ 8 h 8"/>
                    <a:gd name="T12" fmla="*/ 0 w 5"/>
                    <a:gd name="T13" fmla="*/ 5 h 8"/>
                    <a:gd name="T14" fmla="*/ 2 w 5"/>
                    <a:gd name="T15" fmla="*/ 8 h 8"/>
                    <a:gd name="T16" fmla="*/ 0 w 5"/>
                    <a:gd name="T17" fmla="*/ 5 h 8"/>
                    <a:gd name="T18" fmla="*/ 0 w 5"/>
                    <a:gd name="T19" fmla="*/ 8 h 8"/>
                    <a:gd name="T20" fmla="*/ 2 w 5"/>
                    <a:gd name="T21" fmla="*/ 8 h 8"/>
                    <a:gd name="T22" fmla="*/ 2 w 5"/>
                    <a:gd name="T23" fmla="*/ 5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"/>
                    <a:gd name="T37" fmla="*/ 0 h 8"/>
                    <a:gd name="T38" fmla="*/ 5 w 5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" h="8">
                      <a:moveTo>
                        <a:pt x="2" y="5"/>
                      </a:moveTo>
                      <a:lnTo>
                        <a:pt x="5" y="5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8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11" name="Freeform 1692"/>
                <p:cNvSpPr>
                  <a:spLocks noChangeAspect="1"/>
                </p:cNvSpPr>
                <p:nvPr/>
              </p:nvSpPr>
              <p:spPr bwMode="auto">
                <a:xfrm>
                  <a:off x="5545" y="1880"/>
                  <a:ext cx="11" cy="3"/>
                </a:xfrm>
                <a:custGeom>
                  <a:avLst/>
                  <a:gdLst>
                    <a:gd name="T0" fmla="*/ 8 w 11"/>
                    <a:gd name="T1" fmla="*/ 0 h 3"/>
                    <a:gd name="T2" fmla="*/ 8 w 11"/>
                    <a:gd name="T3" fmla="*/ 0 h 3"/>
                    <a:gd name="T4" fmla="*/ 3 w 11"/>
                    <a:gd name="T5" fmla="*/ 0 h 3"/>
                    <a:gd name="T6" fmla="*/ 0 w 11"/>
                    <a:gd name="T7" fmla="*/ 0 h 3"/>
                    <a:gd name="T8" fmla="*/ 0 w 11"/>
                    <a:gd name="T9" fmla="*/ 3 h 3"/>
                    <a:gd name="T10" fmla="*/ 3 w 11"/>
                    <a:gd name="T11" fmla="*/ 3 h 3"/>
                    <a:gd name="T12" fmla="*/ 11 w 11"/>
                    <a:gd name="T13" fmla="*/ 3 h 3"/>
                    <a:gd name="T14" fmla="*/ 11 w 11"/>
                    <a:gd name="T15" fmla="*/ 3 h 3"/>
                    <a:gd name="T16" fmla="*/ 8 w 11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"/>
                    <a:gd name="T29" fmla="*/ 11 w 11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11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12" name="Freeform 1693"/>
                <p:cNvSpPr>
                  <a:spLocks noChangeAspect="1"/>
                </p:cNvSpPr>
                <p:nvPr/>
              </p:nvSpPr>
              <p:spPr bwMode="auto">
                <a:xfrm>
                  <a:off x="5553" y="1864"/>
                  <a:ext cx="5" cy="19"/>
                </a:xfrm>
                <a:custGeom>
                  <a:avLst/>
                  <a:gdLst>
                    <a:gd name="T0" fmla="*/ 3 w 5"/>
                    <a:gd name="T1" fmla="*/ 3 h 19"/>
                    <a:gd name="T2" fmla="*/ 3 w 5"/>
                    <a:gd name="T3" fmla="*/ 3 h 19"/>
                    <a:gd name="T4" fmla="*/ 3 w 5"/>
                    <a:gd name="T5" fmla="*/ 11 h 19"/>
                    <a:gd name="T6" fmla="*/ 0 w 5"/>
                    <a:gd name="T7" fmla="*/ 16 h 19"/>
                    <a:gd name="T8" fmla="*/ 3 w 5"/>
                    <a:gd name="T9" fmla="*/ 19 h 19"/>
                    <a:gd name="T10" fmla="*/ 5 w 5"/>
                    <a:gd name="T11" fmla="*/ 11 h 19"/>
                    <a:gd name="T12" fmla="*/ 5 w 5"/>
                    <a:gd name="T13" fmla="*/ 0 h 19"/>
                    <a:gd name="T14" fmla="*/ 5 w 5"/>
                    <a:gd name="T15" fmla="*/ 0 h 19"/>
                    <a:gd name="T16" fmla="*/ 3 w 5"/>
                    <a:gd name="T17" fmla="*/ 3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9"/>
                    <a:gd name="T29" fmla="*/ 5 w 5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9">
                      <a:moveTo>
                        <a:pt x="3" y="3"/>
                      </a:moveTo>
                      <a:lnTo>
                        <a:pt x="3" y="3"/>
                      </a:lnTo>
                      <a:lnTo>
                        <a:pt x="3" y="11"/>
                      </a:lnTo>
                      <a:lnTo>
                        <a:pt x="0" y="16"/>
                      </a:lnTo>
                      <a:lnTo>
                        <a:pt x="3" y="19"/>
                      </a:lnTo>
                      <a:lnTo>
                        <a:pt x="5" y="11"/>
                      </a:lnTo>
                      <a:lnTo>
                        <a:pt x="5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13" name="Freeform 1694"/>
                <p:cNvSpPr>
                  <a:spLocks noChangeAspect="1"/>
                </p:cNvSpPr>
                <p:nvPr/>
              </p:nvSpPr>
              <p:spPr bwMode="auto">
                <a:xfrm>
                  <a:off x="5545" y="1864"/>
                  <a:ext cx="13" cy="8"/>
                </a:xfrm>
                <a:custGeom>
                  <a:avLst/>
                  <a:gdLst>
                    <a:gd name="T0" fmla="*/ 3 w 13"/>
                    <a:gd name="T1" fmla="*/ 8 h 8"/>
                    <a:gd name="T2" fmla="*/ 3 w 13"/>
                    <a:gd name="T3" fmla="*/ 8 h 8"/>
                    <a:gd name="T4" fmla="*/ 6 w 13"/>
                    <a:gd name="T5" fmla="*/ 6 h 8"/>
                    <a:gd name="T6" fmla="*/ 11 w 13"/>
                    <a:gd name="T7" fmla="*/ 3 h 8"/>
                    <a:gd name="T8" fmla="*/ 13 w 13"/>
                    <a:gd name="T9" fmla="*/ 0 h 8"/>
                    <a:gd name="T10" fmla="*/ 6 w 13"/>
                    <a:gd name="T11" fmla="*/ 0 h 8"/>
                    <a:gd name="T12" fmla="*/ 0 w 13"/>
                    <a:gd name="T13" fmla="*/ 6 h 8"/>
                    <a:gd name="T14" fmla="*/ 0 w 13"/>
                    <a:gd name="T15" fmla="*/ 6 h 8"/>
                    <a:gd name="T16" fmla="*/ 3 w 13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8"/>
                    <a:gd name="T29" fmla="*/ 13 w 13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8">
                      <a:moveTo>
                        <a:pt x="3" y="8"/>
                      </a:moveTo>
                      <a:lnTo>
                        <a:pt x="3" y="8"/>
                      </a:lnTo>
                      <a:lnTo>
                        <a:pt x="6" y="6"/>
                      </a:lnTo>
                      <a:lnTo>
                        <a:pt x="11" y="3"/>
                      </a:lnTo>
                      <a:lnTo>
                        <a:pt x="13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14" name="Freeform 1695"/>
                <p:cNvSpPr>
                  <a:spLocks noChangeAspect="1"/>
                </p:cNvSpPr>
                <p:nvPr/>
              </p:nvSpPr>
              <p:spPr bwMode="auto">
                <a:xfrm>
                  <a:off x="5483" y="1846"/>
                  <a:ext cx="23" cy="34"/>
                </a:xfrm>
                <a:custGeom>
                  <a:avLst/>
                  <a:gdLst>
                    <a:gd name="T0" fmla="*/ 23 w 23"/>
                    <a:gd name="T1" fmla="*/ 34 h 34"/>
                    <a:gd name="T2" fmla="*/ 15 w 23"/>
                    <a:gd name="T3" fmla="*/ 34 h 34"/>
                    <a:gd name="T4" fmla="*/ 0 w 23"/>
                    <a:gd name="T5" fmla="*/ 34 h 34"/>
                    <a:gd name="T6" fmla="*/ 0 w 23"/>
                    <a:gd name="T7" fmla="*/ 18 h 34"/>
                    <a:gd name="T8" fmla="*/ 5 w 23"/>
                    <a:gd name="T9" fmla="*/ 3 h 34"/>
                    <a:gd name="T10" fmla="*/ 5 w 23"/>
                    <a:gd name="T11" fmla="*/ 3 h 34"/>
                    <a:gd name="T12" fmla="*/ 10 w 23"/>
                    <a:gd name="T13" fmla="*/ 0 h 34"/>
                    <a:gd name="T14" fmla="*/ 18 w 23"/>
                    <a:gd name="T15" fmla="*/ 16 h 34"/>
                    <a:gd name="T16" fmla="*/ 23 w 23"/>
                    <a:gd name="T17" fmla="*/ 34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3"/>
                    <a:gd name="T28" fmla="*/ 0 h 34"/>
                    <a:gd name="T29" fmla="*/ 23 w 23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3" h="34">
                      <a:moveTo>
                        <a:pt x="23" y="34"/>
                      </a:moveTo>
                      <a:lnTo>
                        <a:pt x="15" y="34"/>
                      </a:lnTo>
                      <a:lnTo>
                        <a:pt x="0" y="34"/>
                      </a:lnTo>
                      <a:lnTo>
                        <a:pt x="0" y="18"/>
                      </a:lnTo>
                      <a:lnTo>
                        <a:pt x="5" y="3"/>
                      </a:lnTo>
                      <a:lnTo>
                        <a:pt x="10" y="0"/>
                      </a:lnTo>
                      <a:lnTo>
                        <a:pt x="18" y="16"/>
                      </a:lnTo>
                      <a:lnTo>
                        <a:pt x="23" y="34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15" name="Freeform 1696"/>
                <p:cNvSpPr>
                  <a:spLocks noChangeAspect="1"/>
                </p:cNvSpPr>
                <p:nvPr/>
              </p:nvSpPr>
              <p:spPr bwMode="auto">
                <a:xfrm>
                  <a:off x="5483" y="1877"/>
                  <a:ext cx="26" cy="6"/>
                </a:xfrm>
                <a:custGeom>
                  <a:avLst/>
                  <a:gdLst>
                    <a:gd name="T0" fmla="*/ 0 w 26"/>
                    <a:gd name="T1" fmla="*/ 6 h 6"/>
                    <a:gd name="T2" fmla="*/ 0 w 26"/>
                    <a:gd name="T3" fmla="*/ 6 h 6"/>
                    <a:gd name="T4" fmla="*/ 15 w 26"/>
                    <a:gd name="T5" fmla="*/ 6 h 6"/>
                    <a:gd name="T6" fmla="*/ 26 w 26"/>
                    <a:gd name="T7" fmla="*/ 3 h 6"/>
                    <a:gd name="T8" fmla="*/ 23 w 26"/>
                    <a:gd name="T9" fmla="*/ 0 h 6"/>
                    <a:gd name="T10" fmla="*/ 15 w 26"/>
                    <a:gd name="T11" fmla="*/ 3 h 6"/>
                    <a:gd name="T12" fmla="*/ 2 w 26"/>
                    <a:gd name="T13" fmla="*/ 3 h 6"/>
                    <a:gd name="T14" fmla="*/ 2 w 26"/>
                    <a:gd name="T15" fmla="*/ 3 h 6"/>
                    <a:gd name="T16" fmla="*/ 0 w 26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6"/>
                    <a:gd name="T29" fmla="*/ 26 w 26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5" y="6"/>
                      </a:lnTo>
                      <a:lnTo>
                        <a:pt x="26" y="3"/>
                      </a:lnTo>
                      <a:lnTo>
                        <a:pt x="23" y="0"/>
                      </a:lnTo>
                      <a:lnTo>
                        <a:pt x="15" y="3"/>
                      </a:lnTo>
                      <a:lnTo>
                        <a:pt x="2" y="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16" name="Freeform 1697"/>
                <p:cNvSpPr>
                  <a:spLocks noChangeAspect="1"/>
                </p:cNvSpPr>
                <p:nvPr/>
              </p:nvSpPr>
              <p:spPr bwMode="auto">
                <a:xfrm>
                  <a:off x="5480" y="1846"/>
                  <a:ext cx="8" cy="37"/>
                </a:xfrm>
                <a:custGeom>
                  <a:avLst/>
                  <a:gdLst>
                    <a:gd name="T0" fmla="*/ 5 w 8"/>
                    <a:gd name="T1" fmla="*/ 0 h 37"/>
                    <a:gd name="T2" fmla="*/ 5 w 8"/>
                    <a:gd name="T3" fmla="*/ 3 h 37"/>
                    <a:gd name="T4" fmla="*/ 0 w 8"/>
                    <a:gd name="T5" fmla="*/ 18 h 37"/>
                    <a:gd name="T6" fmla="*/ 3 w 8"/>
                    <a:gd name="T7" fmla="*/ 37 h 37"/>
                    <a:gd name="T8" fmla="*/ 5 w 8"/>
                    <a:gd name="T9" fmla="*/ 34 h 37"/>
                    <a:gd name="T10" fmla="*/ 5 w 8"/>
                    <a:gd name="T11" fmla="*/ 18 h 37"/>
                    <a:gd name="T12" fmla="*/ 8 w 8"/>
                    <a:gd name="T13" fmla="*/ 3 h 37"/>
                    <a:gd name="T14" fmla="*/ 8 w 8"/>
                    <a:gd name="T15" fmla="*/ 5 h 37"/>
                    <a:gd name="T16" fmla="*/ 5 w 8"/>
                    <a:gd name="T17" fmla="*/ 0 h 37"/>
                    <a:gd name="T18" fmla="*/ 5 w 8"/>
                    <a:gd name="T19" fmla="*/ 0 h 37"/>
                    <a:gd name="T20" fmla="*/ 5 w 8"/>
                    <a:gd name="T21" fmla="*/ 3 h 37"/>
                    <a:gd name="T22" fmla="*/ 5 w 8"/>
                    <a:gd name="T23" fmla="*/ 0 h 3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37"/>
                    <a:gd name="T38" fmla="*/ 8 w 8"/>
                    <a:gd name="T39" fmla="*/ 37 h 3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37">
                      <a:moveTo>
                        <a:pt x="5" y="0"/>
                      </a:moveTo>
                      <a:lnTo>
                        <a:pt x="5" y="3"/>
                      </a:lnTo>
                      <a:lnTo>
                        <a:pt x="0" y="18"/>
                      </a:lnTo>
                      <a:lnTo>
                        <a:pt x="3" y="37"/>
                      </a:lnTo>
                      <a:lnTo>
                        <a:pt x="5" y="34"/>
                      </a:lnTo>
                      <a:lnTo>
                        <a:pt x="5" y="18"/>
                      </a:lnTo>
                      <a:lnTo>
                        <a:pt x="8" y="3"/>
                      </a:lnTo>
                      <a:lnTo>
                        <a:pt x="8" y="5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17" name="Freeform 1698"/>
                <p:cNvSpPr>
                  <a:spLocks noChangeAspect="1"/>
                </p:cNvSpPr>
                <p:nvPr/>
              </p:nvSpPr>
              <p:spPr bwMode="auto">
                <a:xfrm>
                  <a:off x="5485" y="1844"/>
                  <a:ext cx="8" cy="7"/>
                </a:xfrm>
                <a:custGeom>
                  <a:avLst/>
                  <a:gdLst>
                    <a:gd name="T0" fmla="*/ 6 w 8"/>
                    <a:gd name="T1" fmla="*/ 0 h 7"/>
                    <a:gd name="T2" fmla="*/ 6 w 8"/>
                    <a:gd name="T3" fmla="*/ 0 h 7"/>
                    <a:gd name="T4" fmla="*/ 3 w 8"/>
                    <a:gd name="T5" fmla="*/ 2 h 7"/>
                    <a:gd name="T6" fmla="*/ 0 w 8"/>
                    <a:gd name="T7" fmla="*/ 2 h 7"/>
                    <a:gd name="T8" fmla="*/ 3 w 8"/>
                    <a:gd name="T9" fmla="*/ 7 h 7"/>
                    <a:gd name="T10" fmla="*/ 6 w 8"/>
                    <a:gd name="T11" fmla="*/ 5 h 7"/>
                    <a:gd name="T12" fmla="*/ 8 w 8"/>
                    <a:gd name="T13" fmla="*/ 5 h 7"/>
                    <a:gd name="T14" fmla="*/ 8 w 8"/>
                    <a:gd name="T15" fmla="*/ 5 h 7"/>
                    <a:gd name="T16" fmla="*/ 6 w 8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7"/>
                    <a:gd name="T29" fmla="*/ 8 w 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7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3" y="7"/>
                      </a:lnTo>
                      <a:lnTo>
                        <a:pt x="6" y="5"/>
                      </a:lnTo>
                      <a:lnTo>
                        <a:pt x="8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18" name="Freeform 1699"/>
                <p:cNvSpPr>
                  <a:spLocks noChangeAspect="1"/>
                </p:cNvSpPr>
                <p:nvPr/>
              </p:nvSpPr>
              <p:spPr bwMode="auto">
                <a:xfrm>
                  <a:off x="5491" y="1844"/>
                  <a:ext cx="18" cy="36"/>
                </a:xfrm>
                <a:custGeom>
                  <a:avLst/>
                  <a:gdLst>
                    <a:gd name="T0" fmla="*/ 18 w 18"/>
                    <a:gd name="T1" fmla="*/ 36 h 36"/>
                    <a:gd name="T2" fmla="*/ 18 w 18"/>
                    <a:gd name="T3" fmla="*/ 33 h 36"/>
                    <a:gd name="T4" fmla="*/ 13 w 18"/>
                    <a:gd name="T5" fmla="*/ 18 h 36"/>
                    <a:gd name="T6" fmla="*/ 0 w 18"/>
                    <a:gd name="T7" fmla="*/ 0 h 36"/>
                    <a:gd name="T8" fmla="*/ 2 w 18"/>
                    <a:gd name="T9" fmla="*/ 5 h 36"/>
                    <a:gd name="T10" fmla="*/ 7 w 18"/>
                    <a:gd name="T11" fmla="*/ 18 h 36"/>
                    <a:gd name="T12" fmla="*/ 15 w 18"/>
                    <a:gd name="T13" fmla="*/ 36 h 36"/>
                    <a:gd name="T14" fmla="*/ 15 w 18"/>
                    <a:gd name="T15" fmla="*/ 33 h 36"/>
                    <a:gd name="T16" fmla="*/ 18 w 18"/>
                    <a:gd name="T17" fmla="*/ 36 h 36"/>
                    <a:gd name="T18" fmla="*/ 18 w 18"/>
                    <a:gd name="T19" fmla="*/ 36 h 36"/>
                    <a:gd name="T20" fmla="*/ 18 w 18"/>
                    <a:gd name="T21" fmla="*/ 33 h 36"/>
                    <a:gd name="T22" fmla="*/ 18 w 18"/>
                    <a:gd name="T23" fmla="*/ 36 h 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8"/>
                    <a:gd name="T37" fmla="*/ 0 h 36"/>
                    <a:gd name="T38" fmla="*/ 18 w 18"/>
                    <a:gd name="T39" fmla="*/ 36 h 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8" h="36">
                      <a:moveTo>
                        <a:pt x="18" y="36"/>
                      </a:moveTo>
                      <a:lnTo>
                        <a:pt x="18" y="33"/>
                      </a:lnTo>
                      <a:lnTo>
                        <a:pt x="13" y="18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7" y="18"/>
                      </a:lnTo>
                      <a:lnTo>
                        <a:pt x="15" y="36"/>
                      </a:lnTo>
                      <a:lnTo>
                        <a:pt x="15" y="33"/>
                      </a:lnTo>
                      <a:lnTo>
                        <a:pt x="18" y="36"/>
                      </a:lnTo>
                      <a:lnTo>
                        <a:pt x="18" y="33"/>
                      </a:lnTo>
                      <a:lnTo>
                        <a:pt x="18" y="3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19" name="Freeform 1700"/>
                <p:cNvSpPr>
                  <a:spLocks noChangeAspect="1"/>
                </p:cNvSpPr>
                <p:nvPr/>
              </p:nvSpPr>
              <p:spPr bwMode="auto">
                <a:xfrm>
                  <a:off x="5506" y="1877"/>
                  <a:ext cx="55" cy="40"/>
                </a:xfrm>
                <a:custGeom>
                  <a:avLst/>
                  <a:gdLst>
                    <a:gd name="T0" fmla="*/ 8 w 55"/>
                    <a:gd name="T1" fmla="*/ 40 h 40"/>
                    <a:gd name="T2" fmla="*/ 5 w 55"/>
                    <a:gd name="T3" fmla="*/ 24 h 40"/>
                    <a:gd name="T4" fmla="*/ 0 w 55"/>
                    <a:gd name="T5" fmla="*/ 6 h 40"/>
                    <a:gd name="T6" fmla="*/ 11 w 55"/>
                    <a:gd name="T7" fmla="*/ 8 h 40"/>
                    <a:gd name="T8" fmla="*/ 16 w 55"/>
                    <a:gd name="T9" fmla="*/ 6 h 40"/>
                    <a:gd name="T10" fmla="*/ 21 w 55"/>
                    <a:gd name="T11" fmla="*/ 3 h 40"/>
                    <a:gd name="T12" fmla="*/ 26 w 55"/>
                    <a:gd name="T13" fmla="*/ 0 h 40"/>
                    <a:gd name="T14" fmla="*/ 29 w 55"/>
                    <a:gd name="T15" fmla="*/ 0 h 40"/>
                    <a:gd name="T16" fmla="*/ 32 w 55"/>
                    <a:gd name="T17" fmla="*/ 0 h 40"/>
                    <a:gd name="T18" fmla="*/ 39 w 55"/>
                    <a:gd name="T19" fmla="*/ 3 h 40"/>
                    <a:gd name="T20" fmla="*/ 47 w 55"/>
                    <a:gd name="T21" fmla="*/ 11 h 40"/>
                    <a:gd name="T22" fmla="*/ 55 w 55"/>
                    <a:gd name="T23" fmla="*/ 27 h 40"/>
                    <a:gd name="T24" fmla="*/ 55 w 55"/>
                    <a:gd name="T25" fmla="*/ 34 h 40"/>
                    <a:gd name="T26" fmla="*/ 47 w 55"/>
                    <a:gd name="T27" fmla="*/ 34 h 40"/>
                    <a:gd name="T28" fmla="*/ 32 w 55"/>
                    <a:gd name="T29" fmla="*/ 32 h 40"/>
                    <a:gd name="T30" fmla="*/ 24 w 55"/>
                    <a:gd name="T31" fmla="*/ 32 h 40"/>
                    <a:gd name="T32" fmla="*/ 16 w 55"/>
                    <a:gd name="T33" fmla="*/ 32 h 40"/>
                    <a:gd name="T34" fmla="*/ 11 w 55"/>
                    <a:gd name="T35" fmla="*/ 34 h 40"/>
                    <a:gd name="T36" fmla="*/ 8 w 55"/>
                    <a:gd name="T37" fmla="*/ 40 h 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"/>
                    <a:gd name="T58" fmla="*/ 0 h 40"/>
                    <a:gd name="T59" fmla="*/ 55 w 55"/>
                    <a:gd name="T60" fmla="*/ 40 h 4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" h="40">
                      <a:moveTo>
                        <a:pt x="8" y="40"/>
                      </a:moveTo>
                      <a:lnTo>
                        <a:pt x="5" y="24"/>
                      </a:lnTo>
                      <a:lnTo>
                        <a:pt x="0" y="6"/>
                      </a:lnTo>
                      <a:lnTo>
                        <a:pt x="11" y="8"/>
                      </a:lnTo>
                      <a:lnTo>
                        <a:pt x="16" y="6"/>
                      </a:lnTo>
                      <a:lnTo>
                        <a:pt x="21" y="3"/>
                      </a:lnTo>
                      <a:lnTo>
                        <a:pt x="26" y="0"/>
                      </a:lnTo>
                      <a:lnTo>
                        <a:pt x="29" y="0"/>
                      </a:lnTo>
                      <a:lnTo>
                        <a:pt x="32" y="0"/>
                      </a:lnTo>
                      <a:lnTo>
                        <a:pt x="39" y="3"/>
                      </a:lnTo>
                      <a:lnTo>
                        <a:pt x="47" y="11"/>
                      </a:lnTo>
                      <a:lnTo>
                        <a:pt x="55" y="27"/>
                      </a:lnTo>
                      <a:lnTo>
                        <a:pt x="55" y="34"/>
                      </a:lnTo>
                      <a:lnTo>
                        <a:pt x="47" y="34"/>
                      </a:lnTo>
                      <a:lnTo>
                        <a:pt x="32" y="32"/>
                      </a:lnTo>
                      <a:lnTo>
                        <a:pt x="24" y="32"/>
                      </a:lnTo>
                      <a:lnTo>
                        <a:pt x="16" y="32"/>
                      </a:lnTo>
                      <a:lnTo>
                        <a:pt x="11" y="34"/>
                      </a:lnTo>
                      <a:lnTo>
                        <a:pt x="8" y="40"/>
                      </a:lnTo>
                      <a:close/>
                    </a:path>
                  </a:pathLst>
                </a:custGeom>
                <a:solidFill>
                  <a:srgbClr val="4176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20" name="Freeform 1701"/>
                <p:cNvSpPr>
                  <a:spLocks noChangeAspect="1"/>
                </p:cNvSpPr>
                <p:nvPr/>
              </p:nvSpPr>
              <p:spPr bwMode="auto">
                <a:xfrm>
                  <a:off x="5506" y="1883"/>
                  <a:ext cx="8" cy="34"/>
                </a:xfrm>
                <a:custGeom>
                  <a:avLst/>
                  <a:gdLst>
                    <a:gd name="T0" fmla="*/ 0 w 8"/>
                    <a:gd name="T1" fmla="*/ 0 h 34"/>
                    <a:gd name="T2" fmla="*/ 0 w 8"/>
                    <a:gd name="T3" fmla="*/ 2 h 34"/>
                    <a:gd name="T4" fmla="*/ 5 w 8"/>
                    <a:gd name="T5" fmla="*/ 18 h 34"/>
                    <a:gd name="T6" fmla="*/ 5 w 8"/>
                    <a:gd name="T7" fmla="*/ 34 h 34"/>
                    <a:gd name="T8" fmla="*/ 8 w 8"/>
                    <a:gd name="T9" fmla="*/ 34 h 34"/>
                    <a:gd name="T10" fmla="*/ 8 w 8"/>
                    <a:gd name="T11" fmla="*/ 18 h 34"/>
                    <a:gd name="T12" fmla="*/ 0 w 8"/>
                    <a:gd name="T13" fmla="*/ 0 h 34"/>
                    <a:gd name="T14" fmla="*/ 0 w 8"/>
                    <a:gd name="T15" fmla="*/ 2 h 34"/>
                    <a:gd name="T16" fmla="*/ 0 w 8"/>
                    <a:gd name="T17" fmla="*/ 0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34"/>
                    <a:gd name="T29" fmla="*/ 8 w 8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3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5" y="18"/>
                      </a:lnTo>
                      <a:lnTo>
                        <a:pt x="5" y="34"/>
                      </a:lnTo>
                      <a:lnTo>
                        <a:pt x="8" y="34"/>
                      </a:lnTo>
                      <a:lnTo>
                        <a:pt x="8" y="18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21" name="Freeform 1702"/>
                <p:cNvSpPr>
                  <a:spLocks noChangeAspect="1"/>
                </p:cNvSpPr>
                <p:nvPr/>
              </p:nvSpPr>
              <p:spPr bwMode="auto">
                <a:xfrm>
                  <a:off x="5506" y="1875"/>
                  <a:ext cx="47" cy="16"/>
                </a:xfrm>
                <a:custGeom>
                  <a:avLst/>
                  <a:gdLst>
                    <a:gd name="T0" fmla="*/ 47 w 47"/>
                    <a:gd name="T1" fmla="*/ 13 h 16"/>
                    <a:gd name="T2" fmla="*/ 47 w 47"/>
                    <a:gd name="T3" fmla="*/ 13 h 16"/>
                    <a:gd name="T4" fmla="*/ 39 w 47"/>
                    <a:gd name="T5" fmla="*/ 5 h 16"/>
                    <a:gd name="T6" fmla="*/ 34 w 47"/>
                    <a:gd name="T7" fmla="*/ 0 h 16"/>
                    <a:gd name="T8" fmla="*/ 29 w 47"/>
                    <a:gd name="T9" fmla="*/ 0 h 16"/>
                    <a:gd name="T10" fmla="*/ 24 w 47"/>
                    <a:gd name="T11" fmla="*/ 2 h 16"/>
                    <a:gd name="T12" fmla="*/ 21 w 47"/>
                    <a:gd name="T13" fmla="*/ 5 h 16"/>
                    <a:gd name="T14" fmla="*/ 16 w 47"/>
                    <a:gd name="T15" fmla="*/ 8 h 16"/>
                    <a:gd name="T16" fmla="*/ 11 w 47"/>
                    <a:gd name="T17" fmla="*/ 8 h 16"/>
                    <a:gd name="T18" fmla="*/ 0 w 47"/>
                    <a:gd name="T19" fmla="*/ 8 h 16"/>
                    <a:gd name="T20" fmla="*/ 0 w 47"/>
                    <a:gd name="T21" fmla="*/ 10 h 16"/>
                    <a:gd name="T22" fmla="*/ 11 w 47"/>
                    <a:gd name="T23" fmla="*/ 13 h 16"/>
                    <a:gd name="T24" fmla="*/ 18 w 47"/>
                    <a:gd name="T25" fmla="*/ 10 h 16"/>
                    <a:gd name="T26" fmla="*/ 24 w 47"/>
                    <a:gd name="T27" fmla="*/ 8 h 16"/>
                    <a:gd name="T28" fmla="*/ 26 w 47"/>
                    <a:gd name="T29" fmla="*/ 5 h 16"/>
                    <a:gd name="T30" fmla="*/ 29 w 47"/>
                    <a:gd name="T31" fmla="*/ 5 h 16"/>
                    <a:gd name="T32" fmla="*/ 32 w 47"/>
                    <a:gd name="T33" fmla="*/ 5 h 16"/>
                    <a:gd name="T34" fmla="*/ 37 w 47"/>
                    <a:gd name="T35" fmla="*/ 8 h 16"/>
                    <a:gd name="T36" fmla="*/ 45 w 47"/>
                    <a:gd name="T37" fmla="*/ 16 h 16"/>
                    <a:gd name="T38" fmla="*/ 45 w 47"/>
                    <a:gd name="T39" fmla="*/ 16 h 16"/>
                    <a:gd name="T40" fmla="*/ 47 w 47"/>
                    <a:gd name="T41" fmla="*/ 13 h 1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7"/>
                    <a:gd name="T64" fmla="*/ 0 h 16"/>
                    <a:gd name="T65" fmla="*/ 47 w 47"/>
                    <a:gd name="T66" fmla="*/ 16 h 1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7" h="16">
                      <a:moveTo>
                        <a:pt x="47" y="13"/>
                      </a:moveTo>
                      <a:lnTo>
                        <a:pt x="47" y="13"/>
                      </a:lnTo>
                      <a:lnTo>
                        <a:pt x="39" y="5"/>
                      </a:ln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4" y="2"/>
                      </a:lnTo>
                      <a:lnTo>
                        <a:pt x="21" y="5"/>
                      </a:lnTo>
                      <a:lnTo>
                        <a:pt x="16" y="8"/>
                      </a:lnTo>
                      <a:lnTo>
                        <a:pt x="11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11" y="13"/>
                      </a:lnTo>
                      <a:lnTo>
                        <a:pt x="18" y="10"/>
                      </a:lnTo>
                      <a:lnTo>
                        <a:pt x="24" y="8"/>
                      </a:lnTo>
                      <a:lnTo>
                        <a:pt x="26" y="5"/>
                      </a:lnTo>
                      <a:lnTo>
                        <a:pt x="29" y="5"/>
                      </a:lnTo>
                      <a:lnTo>
                        <a:pt x="32" y="5"/>
                      </a:lnTo>
                      <a:lnTo>
                        <a:pt x="37" y="8"/>
                      </a:lnTo>
                      <a:lnTo>
                        <a:pt x="45" y="16"/>
                      </a:lnTo>
                      <a:lnTo>
                        <a:pt x="47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22" name="Freeform 1703"/>
                <p:cNvSpPr>
                  <a:spLocks noChangeAspect="1"/>
                </p:cNvSpPr>
                <p:nvPr/>
              </p:nvSpPr>
              <p:spPr bwMode="auto">
                <a:xfrm>
                  <a:off x="5551" y="1888"/>
                  <a:ext cx="13" cy="26"/>
                </a:xfrm>
                <a:custGeom>
                  <a:avLst/>
                  <a:gdLst>
                    <a:gd name="T0" fmla="*/ 10 w 13"/>
                    <a:gd name="T1" fmla="*/ 26 h 26"/>
                    <a:gd name="T2" fmla="*/ 13 w 13"/>
                    <a:gd name="T3" fmla="*/ 23 h 26"/>
                    <a:gd name="T4" fmla="*/ 10 w 13"/>
                    <a:gd name="T5" fmla="*/ 16 h 26"/>
                    <a:gd name="T6" fmla="*/ 2 w 13"/>
                    <a:gd name="T7" fmla="*/ 0 h 26"/>
                    <a:gd name="T8" fmla="*/ 0 w 13"/>
                    <a:gd name="T9" fmla="*/ 3 h 26"/>
                    <a:gd name="T10" fmla="*/ 7 w 13"/>
                    <a:gd name="T11" fmla="*/ 16 h 26"/>
                    <a:gd name="T12" fmla="*/ 7 w 13"/>
                    <a:gd name="T13" fmla="*/ 23 h 26"/>
                    <a:gd name="T14" fmla="*/ 10 w 13"/>
                    <a:gd name="T15" fmla="*/ 21 h 26"/>
                    <a:gd name="T16" fmla="*/ 10 w 13"/>
                    <a:gd name="T17" fmla="*/ 26 h 26"/>
                    <a:gd name="T18" fmla="*/ 10 w 13"/>
                    <a:gd name="T19" fmla="*/ 26 h 26"/>
                    <a:gd name="T20" fmla="*/ 13 w 13"/>
                    <a:gd name="T21" fmla="*/ 23 h 26"/>
                    <a:gd name="T22" fmla="*/ 10 w 13"/>
                    <a:gd name="T23" fmla="*/ 26 h 2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26"/>
                    <a:gd name="T38" fmla="*/ 13 w 13"/>
                    <a:gd name="T39" fmla="*/ 26 h 2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26">
                      <a:moveTo>
                        <a:pt x="10" y="26"/>
                      </a:moveTo>
                      <a:lnTo>
                        <a:pt x="13" y="23"/>
                      </a:lnTo>
                      <a:lnTo>
                        <a:pt x="10" y="16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7" y="16"/>
                      </a:lnTo>
                      <a:lnTo>
                        <a:pt x="7" y="23"/>
                      </a:lnTo>
                      <a:lnTo>
                        <a:pt x="10" y="21"/>
                      </a:lnTo>
                      <a:lnTo>
                        <a:pt x="10" y="26"/>
                      </a:lnTo>
                      <a:lnTo>
                        <a:pt x="13" y="23"/>
                      </a:lnTo>
                      <a:lnTo>
                        <a:pt x="10" y="2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23" name="Freeform 1704"/>
                <p:cNvSpPr>
                  <a:spLocks noChangeAspect="1"/>
                </p:cNvSpPr>
                <p:nvPr/>
              </p:nvSpPr>
              <p:spPr bwMode="auto">
                <a:xfrm>
                  <a:off x="5511" y="1906"/>
                  <a:ext cx="50" cy="11"/>
                </a:xfrm>
                <a:custGeom>
                  <a:avLst/>
                  <a:gdLst>
                    <a:gd name="T0" fmla="*/ 0 w 50"/>
                    <a:gd name="T1" fmla="*/ 11 h 11"/>
                    <a:gd name="T2" fmla="*/ 3 w 50"/>
                    <a:gd name="T3" fmla="*/ 11 h 11"/>
                    <a:gd name="T4" fmla="*/ 6 w 50"/>
                    <a:gd name="T5" fmla="*/ 8 h 11"/>
                    <a:gd name="T6" fmla="*/ 11 w 50"/>
                    <a:gd name="T7" fmla="*/ 5 h 11"/>
                    <a:gd name="T8" fmla="*/ 19 w 50"/>
                    <a:gd name="T9" fmla="*/ 5 h 11"/>
                    <a:gd name="T10" fmla="*/ 27 w 50"/>
                    <a:gd name="T11" fmla="*/ 5 h 11"/>
                    <a:gd name="T12" fmla="*/ 42 w 50"/>
                    <a:gd name="T13" fmla="*/ 5 h 11"/>
                    <a:gd name="T14" fmla="*/ 50 w 50"/>
                    <a:gd name="T15" fmla="*/ 8 h 11"/>
                    <a:gd name="T16" fmla="*/ 50 w 50"/>
                    <a:gd name="T17" fmla="*/ 3 h 11"/>
                    <a:gd name="T18" fmla="*/ 42 w 50"/>
                    <a:gd name="T19" fmla="*/ 3 h 11"/>
                    <a:gd name="T20" fmla="*/ 27 w 50"/>
                    <a:gd name="T21" fmla="*/ 0 h 11"/>
                    <a:gd name="T22" fmla="*/ 16 w 50"/>
                    <a:gd name="T23" fmla="*/ 0 h 11"/>
                    <a:gd name="T24" fmla="*/ 8 w 50"/>
                    <a:gd name="T25" fmla="*/ 3 h 11"/>
                    <a:gd name="T26" fmla="*/ 3 w 50"/>
                    <a:gd name="T27" fmla="*/ 5 h 11"/>
                    <a:gd name="T28" fmla="*/ 0 w 50"/>
                    <a:gd name="T29" fmla="*/ 11 h 11"/>
                    <a:gd name="T30" fmla="*/ 3 w 50"/>
                    <a:gd name="T31" fmla="*/ 11 h 11"/>
                    <a:gd name="T32" fmla="*/ 0 w 50"/>
                    <a:gd name="T33" fmla="*/ 11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0"/>
                    <a:gd name="T52" fmla="*/ 0 h 11"/>
                    <a:gd name="T53" fmla="*/ 50 w 50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0" h="11">
                      <a:moveTo>
                        <a:pt x="0" y="11"/>
                      </a:move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11" y="5"/>
                      </a:lnTo>
                      <a:lnTo>
                        <a:pt x="19" y="5"/>
                      </a:lnTo>
                      <a:lnTo>
                        <a:pt x="27" y="5"/>
                      </a:lnTo>
                      <a:lnTo>
                        <a:pt x="42" y="5"/>
                      </a:lnTo>
                      <a:lnTo>
                        <a:pt x="50" y="8"/>
                      </a:lnTo>
                      <a:lnTo>
                        <a:pt x="50" y="3"/>
                      </a:lnTo>
                      <a:lnTo>
                        <a:pt x="42" y="3"/>
                      </a:lnTo>
                      <a:lnTo>
                        <a:pt x="27" y="0"/>
                      </a:lnTo>
                      <a:lnTo>
                        <a:pt x="16" y="0"/>
                      </a:lnTo>
                      <a:lnTo>
                        <a:pt x="8" y="3"/>
                      </a:lnTo>
                      <a:lnTo>
                        <a:pt x="3" y="5"/>
                      </a:lnTo>
                      <a:lnTo>
                        <a:pt x="0" y="11"/>
                      </a:lnTo>
                      <a:lnTo>
                        <a:pt x="3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24" name="Freeform 1705"/>
                <p:cNvSpPr>
                  <a:spLocks noChangeAspect="1"/>
                </p:cNvSpPr>
                <p:nvPr/>
              </p:nvSpPr>
              <p:spPr bwMode="auto">
                <a:xfrm>
                  <a:off x="5472" y="1919"/>
                  <a:ext cx="5" cy="19"/>
                </a:xfrm>
                <a:custGeom>
                  <a:avLst/>
                  <a:gdLst>
                    <a:gd name="T0" fmla="*/ 0 w 5"/>
                    <a:gd name="T1" fmla="*/ 19 h 19"/>
                    <a:gd name="T2" fmla="*/ 3 w 5"/>
                    <a:gd name="T3" fmla="*/ 13 h 19"/>
                    <a:gd name="T4" fmla="*/ 5 w 5"/>
                    <a:gd name="T5" fmla="*/ 0 h 19"/>
                    <a:gd name="T6" fmla="*/ 3 w 5"/>
                    <a:gd name="T7" fmla="*/ 5 h 19"/>
                    <a:gd name="T8" fmla="*/ 0 w 5"/>
                    <a:gd name="T9" fmla="*/ 19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9"/>
                    <a:gd name="T17" fmla="*/ 5 w 5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9">
                      <a:moveTo>
                        <a:pt x="0" y="19"/>
                      </a:moveTo>
                      <a:lnTo>
                        <a:pt x="3" y="13"/>
                      </a:lnTo>
                      <a:lnTo>
                        <a:pt x="5" y="0"/>
                      </a:lnTo>
                      <a:lnTo>
                        <a:pt x="3" y="5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25" name="Freeform 1706"/>
                <p:cNvSpPr>
                  <a:spLocks noChangeAspect="1"/>
                </p:cNvSpPr>
                <p:nvPr/>
              </p:nvSpPr>
              <p:spPr bwMode="auto">
                <a:xfrm>
                  <a:off x="5470" y="1919"/>
                  <a:ext cx="10" cy="19"/>
                </a:xfrm>
                <a:custGeom>
                  <a:avLst/>
                  <a:gdLst>
                    <a:gd name="T0" fmla="*/ 5 w 10"/>
                    <a:gd name="T1" fmla="*/ 0 h 19"/>
                    <a:gd name="T2" fmla="*/ 5 w 10"/>
                    <a:gd name="T3" fmla="*/ 0 h 19"/>
                    <a:gd name="T4" fmla="*/ 2 w 10"/>
                    <a:gd name="T5" fmla="*/ 11 h 19"/>
                    <a:gd name="T6" fmla="*/ 0 w 10"/>
                    <a:gd name="T7" fmla="*/ 19 h 19"/>
                    <a:gd name="T8" fmla="*/ 2 w 10"/>
                    <a:gd name="T9" fmla="*/ 19 h 19"/>
                    <a:gd name="T10" fmla="*/ 7 w 10"/>
                    <a:gd name="T11" fmla="*/ 13 h 19"/>
                    <a:gd name="T12" fmla="*/ 10 w 10"/>
                    <a:gd name="T13" fmla="*/ 0 h 19"/>
                    <a:gd name="T14" fmla="*/ 10 w 10"/>
                    <a:gd name="T15" fmla="*/ 0 h 19"/>
                    <a:gd name="T16" fmla="*/ 5 w 10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19"/>
                    <a:gd name="T29" fmla="*/ 10 w 10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19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2" y="11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7" y="13"/>
                      </a:lnTo>
                      <a:lnTo>
                        <a:pt x="1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26" name="Freeform 1707"/>
                <p:cNvSpPr>
                  <a:spLocks noChangeAspect="1"/>
                </p:cNvSpPr>
                <p:nvPr/>
              </p:nvSpPr>
              <p:spPr bwMode="auto">
                <a:xfrm>
                  <a:off x="5470" y="1919"/>
                  <a:ext cx="10" cy="21"/>
                </a:xfrm>
                <a:custGeom>
                  <a:avLst/>
                  <a:gdLst>
                    <a:gd name="T0" fmla="*/ 0 w 10"/>
                    <a:gd name="T1" fmla="*/ 19 h 21"/>
                    <a:gd name="T2" fmla="*/ 2 w 10"/>
                    <a:gd name="T3" fmla="*/ 21 h 21"/>
                    <a:gd name="T4" fmla="*/ 7 w 10"/>
                    <a:gd name="T5" fmla="*/ 5 h 21"/>
                    <a:gd name="T6" fmla="*/ 5 w 10"/>
                    <a:gd name="T7" fmla="*/ 0 h 21"/>
                    <a:gd name="T8" fmla="*/ 10 w 10"/>
                    <a:gd name="T9" fmla="*/ 0 h 21"/>
                    <a:gd name="T10" fmla="*/ 2 w 10"/>
                    <a:gd name="T11" fmla="*/ 5 h 21"/>
                    <a:gd name="T12" fmla="*/ 0 w 10"/>
                    <a:gd name="T13" fmla="*/ 16 h 21"/>
                    <a:gd name="T14" fmla="*/ 2 w 10"/>
                    <a:gd name="T15" fmla="*/ 19 h 21"/>
                    <a:gd name="T16" fmla="*/ 0 w 10"/>
                    <a:gd name="T17" fmla="*/ 19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21"/>
                    <a:gd name="T29" fmla="*/ 10 w 10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21">
                      <a:moveTo>
                        <a:pt x="0" y="19"/>
                      </a:moveTo>
                      <a:lnTo>
                        <a:pt x="2" y="21"/>
                      </a:lnTo>
                      <a:lnTo>
                        <a:pt x="7" y="5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6"/>
                      </a:lnTo>
                      <a:lnTo>
                        <a:pt x="2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27" name="Freeform 1708"/>
                <p:cNvSpPr>
                  <a:spLocks noChangeAspect="1"/>
                </p:cNvSpPr>
                <p:nvPr/>
              </p:nvSpPr>
              <p:spPr bwMode="auto">
                <a:xfrm>
                  <a:off x="5527" y="1906"/>
                  <a:ext cx="34" cy="11"/>
                </a:xfrm>
                <a:custGeom>
                  <a:avLst/>
                  <a:gdLst>
                    <a:gd name="T0" fmla="*/ 0 w 34"/>
                    <a:gd name="T1" fmla="*/ 3 h 11"/>
                    <a:gd name="T2" fmla="*/ 8 w 34"/>
                    <a:gd name="T3" fmla="*/ 0 h 11"/>
                    <a:gd name="T4" fmla="*/ 18 w 34"/>
                    <a:gd name="T5" fmla="*/ 0 h 11"/>
                    <a:gd name="T6" fmla="*/ 24 w 34"/>
                    <a:gd name="T7" fmla="*/ 5 h 11"/>
                    <a:gd name="T8" fmla="*/ 29 w 34"/>
                    <a:gd name="T9" fmla="*/ 11 h 11"/>
                    <a:gd name="T10" fmla="*/ 31 w 34"/>
                    <a:gd name="T11" fmla="*/ 8 h 11"/>
                    <a:gd name="T12" fmla="*/ 34 w 34"/>
                    <a:gd name="T13" fmla="*/ 5 h 11"/>
                    <a:gd name="T14" fmla="*/ 31 w 34"/>
                    <a:gd name="T15" fmla="*/ 5 h 11"/>
                    <a:gd name="T16" fmla="*/ 26 w 34"/>
                    <a:gd name="T17" fmla="*/ 3 h 11"/>
                    <a:gd name="T18" fmla="*/ 21 w 34"/>
                    <a:gd name="T19" fmla="*/ 0 h 11"/>
                    <a:gd name="T20" fmla="*/ 16 w 34"/>
                    <a:gd name="T21" fmla="*/ 0 h 11"/>
                    <a:gd name="T22" fmla="*/ 8 w 34"/>
                    <a:gd name="T23" fmla="*/ 0 h 11"/>
                    <a:gd name="T24" fmla="*/ 3 w 34"/>
                    <a:gd name="T25" fmla="*/ 3 h 11"/>
                    <a:gd name="T26" fmla="*/ 0 w 34"/>
                    <a:gd name="T27" fmla="*/ 3 h 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4"/>
                    <a:gd name="T43" fmla="*/ 0 h 11"/>
                    <a:gd name="T44" fmla="*/ 34 w 34"/>
                    <a:gd name="T45" fmla="*/ 11 h 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4" h="11">
                      <a:moveTo>
                        <a:pt x="0" y="3"/>
                      </a:moveTo>
                      <a:lnTo>
                        <a:pt x="8" y="0"/>
                      </a:lnTo>
                      <a:lnTo>
                        <a:pt x="18" y="0"/>
                      </a:lnTo>
                      <a:lnTo>
                        <a:pt x="24" y="5"/>
                      </a:lnTo>
                      <a:lnTo>
                        <a:pt x="29" y="11"/>
                      </a:lnTo>
                      <a:lnTo>
                        <a:pt x="31" y="8"/>
                      </a:lnTo>
                      <a:lnTo>
                        <a:pt x="34" y="5"/>
                      </a:lnTo>
                      <a:lnTo>
                        <a:pt x="31" y="5"/>
                      </a:lnTo>
                      <a:lnTo>
                        <a:pt x="26" y="3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28" name="Freeform 1709"/>
                <p:cNvSpPr>
                  <a:spLocks noChangeAspect="1"/>
                </p:cNvSpPr>
                <p:nvPr/>
              </p:nvSpPr>
              <p:spPr bwMode="auto">
                <a:xfrm>
                  <a:off x="5527" y="1904"/>
                  <a:ext cx="18" cy="7"/>
                </a:xfrm>
                <a:custGeom>
                  <a:avLst/>
                  <a:gdLst>
                    <a:gd name="T0" fmla="*/ 18 w 18"/>
                    <a:gd name="T1" fmla="*/ 0 h 7"/>
                    <a:gd name="T2" fmla="*/ 18 w 18"/>
                    <a:gd name="T3" fmla="*/ 0 h 7"/>
                    <a:gd name="T4" fmla="*/ 8 w 18"/>
                    <a:gd name="T5" fmla="*/ 2 h 7"/>
                    <a:gd name="T6" fmla="*/ 0 w 18"/>
                    <a:gd name="T7" fmla="*/ 5 h 7"/>
                    <a:gd name="T8" fmla="*/ 3 w 18"/>
                    <a:gd name="T9" fmla="*/ 7 h 7"/>
                    <a:gd name="T10" fmla="*/ 8 w 18"/>
                    <a:gd name="T11" fmla="*/ 5 h 7"/>
                    <a:gd name="T12" fmla="*/ 18 w 18"/>
                    <a:gd name="T13" fmla="*/ 5 h 7"/>
                    <a:gd name="T14" fmla="*/ 18 w 18"/>
                    <a:gd name="T15" fmla="*/ 5 h 7"/>
                    <a:gd name="T16" fmla="*/ 18 w 18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7"/>
                    <a:gd name="T29" fmla="*/ 18 w 1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7">
                      <a:moveTo>
                        <a:pt x="18" y="0"/>
                      </a:moveTo>
                      <a:lnTo>
                        <a:pt x="18" y="0"/>
                      </a:lnTo>
                      <a:lnTo>
                        <a:pt x="8" y="2"/>
                      </a:lnTo>
                      <a:lnTo>
                        <a:pt x="0" y="5"/>
                      </a:lnTo>
                      <a:lnTo>
                        <a:pt x="3" y="7"/>
                      </a:lnTo>
                      <a:lnTo>
                        <a:pt x="8" y="5"/>
                      </a:lnTo>
                      <a:lnTo>
                        <a:pt x="18" y="5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29" name="Freeform 1710"/>
                <p:cNvSpPr>
                  <a:spLocks noChangeAspect="1"/>
                </p:cNvSpPr>
                <p:nvPr/>
              </p:nvSpPr>
              <p:spPr bwMode="auto">
                <a:xfrm>
                  <a:off x="5545" y="1904"/>
                  <a:ext cx="11" cy="13"/>
                </a:xfrm>
                <a:custGeom>
                  <a:avLst/>
                  <a:gdLst>
                    <a:gd name="T0" fmla="*/ 11 w 11"/>
                    <a:gd name="T1" fmla="*/ 10 h 13"/>
                    <a:gd name="T2" fmla="*/ 11 w 11"/>
                    <a:gd name="T3" fmla="*/ 10 h 13"/>
                    <a:gd name="T4" fmla="*/ 8 w 11"/>
                    <a:gd name="T5" fmla="*/ 5 h 13"/>
                    <a:gd name="T6" fmla="*/ 0 w 11"/>
                    <a:gd name="T7" fmla="*/ 0 h 13"/>
                    <a:gd name="T8" fmla="*/ 0 w 11"/>
                    <a:gd name="T9" fmla="*/ 5 h 13"/>
                    <a:gd name="T10" fmla="*/ 6 w 11"/>
                    <a:gd name="T11" fmla="*/ 7 h 13"/>
                    <a:gd name="T12" fmla="*/ 8 w 11"/>
                    <a:gd name="T13" fmla="*/ 13 h 13"/>
                    <a:gd name="T14" fmla="*/ 8 w 11"/>
                    <a:gd name="T15" fmla="*/ 13 h 13"/>
                    <a:gd name="T16" fmla="*/ 11 w 11"/>
                    <a:gd name="T17" fmla="*/ 1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3"/>
                    <a:gd name="T29" fmla="*/ 11 w 11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3">
                      <a:moveTo>
                        <a:pt x="11" y="10"/>
                      </a:moveTo>
                      <a:lnTo>
                        <a:pt x="11" y="10"/>
                      </a:lnTo>
                      <a:lnTo>
                        <a:pt x="8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6" y="7"/>
                      </a:lnTo>
                      <a:lnTo>
                        <a:pt x="8" y="13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30" name="Freeform 1711"/>
                <p:cNvSpPr>
                  <a:spLocks noChangeAspect="1"/>
                </p:cNvSpPr>
                <p:nvPr/>
              </p:nvSpPr>
              <p:spPr bwMode="auto">
                <a:xfrm>
                  <a:off x="5553" y="1909"/>
                  <a:ext cx="8" cy="8"/>
                </a:xfrm>
                <a:custGeom>
                  <a:avLst/>
                  <a:gdLst>
                    <a:gd name="T0" fmla="*/ 8 w 8"/>
                    <a:gd name="T1" fmla="*/ 0 h 8"/>
                    <a:gd name="T2" fmla="*/ 8 w 8"/>
                    <a:gd name="T3" fmla="*/ 0 h 8"/>
                    <a:gd name="T4" fmla="*/ 3 w 8"/>
                    <a:gd name="T5" fmla="*/ 5 h 8"/>
                    <a:gd name="T6" fmla="*/ 3 w 8"/>
                    <a:gd name="T7" fmla="*/ 5 h 8"/>
                    <a:gd name="T8" fmla="*/ 0 w 8"/>
                    <a:gd name="T9" fmla="*/ 8 h 8"/>
                    <a:gd name="T10" fmla="*/ 5 w 8"/>
                    <a:gd name="T11" fmla="*/ 8 h 8"/>
                    <a:gd name="T12" fmla="*/ 8 w 8"/>
                    <a:gd name="T13" fmla="*/ 5 h 8"/>
                    <a:gd name="T14" fmla="*/ 8 w 8"/>
                    <a:gd name="T15" fmla="*/ 5 h 8"/>
                    <a:gd name="T16" fmla="*/ 8 w 8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8"/>
                    <a:gd name="T29" fmla="*/ 8 w 8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8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5"/>
                      </a:lnTo>
                      <a:lnTo>
                        <a:pt x="0" y="8"/>
                      </a:lnTo>
                      <a:lnTo>
                        <a:pt x="5" y="8"/>
                      </a:lnTo>
                      <a:lnTo>
                        <a:pt x="8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31" name="Freeform 1712"/>
                <p:cNvSpPr>
                  <a:spLocks noChangeAspect="1"/>
                </p:cNvSpPr>
                <p:nvPr/>
              </p:nvSpPr>
              <p:spPr bwMode="auto">
                <a:xfrm>
                  <a:off x="5551" y="1909"/>
                  <a:ext cx="10" cy="5"/>
                </a:xfrm>
                <a:custGeom>
                  <a:avLst/>
                  <a:gdLst>
                    <a:gd name="T0" fmla="*/ 0 w 10"/>
                    <a:gd name="T1" fmla="*/ 2 h 5"/>
                    <a:gd name="T2" fmla="*/ 0 w 10"/>
                    <a:gd name="T3" fmla="*/ 2 h 5"/>
                    <a:gd name="T4" fmla="*/ 7 w 10"/>
                    <a:gd name="T5" fmla="*/ 5 h 5"/>
                    <a:gd name="T6" fmla="*/ 10 w 10"/>
                    <a:gd name="T7" fmla="*/ 0 h 5"/>
                    <a:gd name="T8" fmla="*/ 10 w 10"/>
                    <a:gd name="T9" fmla="*/ 5 h 5"/>
                    <a:gd name="T10" fmla="*/ 10 w 10"/>
                    <a:gd name="T11" fmla="*/ 0 h 5"/>
                    <a:gd name="T12" fmla="*/ 2 w 10"/>
                    <a:gd name="T13" fmla="*/ 0 h 5"/>
                    <a:gd name="T14" fmla="*/ 2 w 10"/>
                    <a:gd name="T15" fmla="*/ 0 h 5"/>
                    <a:gd name="T16" fmla="*/ 0 w 10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32" name="Freeform 1713"/>
                <p:cNvSpPr>
                  <a:spLocks noChangeAspect="1"/>
                </p:cNvSpPr>
                <p:nvPr/>
              </p:nvSpPr>
              <p:spPr bwMode="auto">
                <a:xfrm>
                  <a:off x="5543" y="1904"/>
                  <a:ext cx="10" cy="7"/>
                </a:xfrm>
                <a:custGeom>
                  <a:avLst/>
                  <a:gdLst>
                    <a:gd name="T0" fmla="*/ 0 w 10"/>
                    <a:gd name="T1" fmla="*/ 2 h 7"/>
                    <a:gd name="T2" fmla="*/ 0 w 10"/>
                    <a:gd name="T3" fmla="*/ 2 h 7"/>
                    <a:gd name="T4" fmla="*/ 5 w 10"/>
                    <a:gd name="T5" fmla="*/ 2 h 7"/>
                    <a:gd name="T6" fmla="*/ 8 w 10"/>
                    <a:gd name="T7" fmla="*/ 7 h 7"/>
                    <a:gd name="T8" fmla="*/ 10 w 10"/>
                    <a:gd name="T9" fmla="*/ 5 h 7"/>
                    <a:gd name="T10" fmla="*/ 5 w 10"/>
                    <a:gd name="T11" fmla="*/ 0 h 7"/>
                    <a:gd name="T12" fmla="*/ 0 w 10"/>
                    <a:gd name="T13" fmla="*/ 0 h 7"/>
                    <a:gd name="T14" fmla="*/ 0 w 10"/>
                    <a:gd name="T15" fmla="*/ 0 h 7"/>
                    <a:gd name="T16" fmla="*/ 0 w 10"/>
                    <a:gd name="T17" fmla="*/ 2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7"/>
                    <a:gd name="T29" fmla="*/ 10 w 10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7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5" y="2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33" name="Freeform 1714"/>
                <p:cNvSpPr>
                  <a:spLocks noChangeAspect="1"/>
                </p:cNvSpPr>
                <p:nvPr/>
              </p:nvSpPr>
              <p:spPr bwMode="auto">
                <a:xfrm>
                  <a:off x="5530" y="1904"/>
                  <a:ext cx="13" cy="7"/>
                </a:xfrm>
                <a:custGeom>
                  <a:avLst/>
                  <a:gdLst>
                    <a:gd name="T0" fmla="*/ 0 w 13"/>
                    <a:gd name="T1" fmla="*/ 7 h 7"/>
                    <a:gd name="T2" fmla="*/ 0 w 13"/>
                    <a:gd name="T3" fmla="*/ 7 h 7"/>
                    <a:gd name="T4" fmla="*/ 5 w 13"/>
                    <a:gd name="T5" fmla="*/ 5 h 7"/>
                    <a:gd name="T6" fmla="*/ 13 w 13"/>
                    <a:gd name="T7" fmla="*/ 2 h 7"/>
                    <a:gd name="T8" fmla="*/ 13 w 13"/>
                    <a:gd name="T9" fmla="*/ 0 h 7"/>
                    <a:gd name="T10" fmla="*/ 5 w 13"/>
                    <a:gd name="T11" fmla="*/ 2 h 7"/>
                    <a:gd name="T12" fmla="*/ 0 w 13"/>
                    <a:gd name="T13" fmla="*/ 2 h 7"/>
                    <a:gd name="T14" fmla="*/ 0 w 13"/>
                    <a:gd name="T15" fmla="*/ 2 h 7"/>
                    <a:gd name="T16" fmla="*/ 0 w 13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7"/>
                    <a:gd name="T29" fmla="*/ 13 w 13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5" y="5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34" name="Freeform 1715"/>
                <p:cNvSpPr>
                  <a:spLocks noChangeAspect="1"/>
                </p:cNvSpPr>
                <p:nvPr/>
              </p:nvSpPr>
              <p:spPr bwMode="auto">
                <a:xfrm>
                  <a:off x="5527" y="1906"/>
                  <a:ext cx="3" cy="5"/>
                </a:xfrm>
                <a:custGeom>
                  <a:avLst/>
                  <a:gdLst>
                    <a:gd name="T0" fmla="*/ 0 w 3"/>
                    <a:gd name="T1" fmla="*/ 3 h 5"/>
                    <a:gd name="T2" fmla="*/ 0 w 3"/>
                    <a:gd name="T3" fmla="*/ 5 h 5"/>
                    <a:gd name="T4" fmla="*/ 3 w 3"/>
                    <a:gd name="T5" fmla="*/ 5 h 5"/>
                    <a:gd name="T6" fmla="*/ 3 w 3"/>
                    <a:gd name="T7" fmla="*/ 0 h 5"/>
                    <a:gd name="T8" fmla="*/ 0 w 3"/>
                    <a:gd name="T9" fmla="*/ 3 h 5"/>
                    <a:gd name="T10" fmla="*/ 0 w 3"/>
                    <a:gd name="T11" fmla="*/ 3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5"/>
                    <a:gd name="T20" fmla="*/ 3 w 3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5">
                      <a:moveTo>
                        <a:pt x="0" y="3"/>
                      </a:move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35" name="Freeform 1716"/>
                <p:cNvSpPr>
                  <a:spLocks noChangeAspect="1"/>
                </p:cNvSpPr>
                <p:nvPr/>
              </p:nvSpPr>
              <p:spPr bwMode="auto">
                <a:xfrm>
                  <a:off x="5561" y="1917"/>
                  <a:ext cx="24" cy="13"/>
                </a:xfrm>
                <a:custGeom>
                  <a:avLst/>
                  <a:gdLst>
                    <a:gd name="T0" fmla="*/ 0 w 24"/>
                    <a:gd name="T1" fmla="*/ 0 h 13"/>
                    <a:gd name="T2" fmla="*/ 0 w 24"/>
                    <a:gd name="T3" fmla="*/ 2 h 13"/>
                    <a:gd name="T4" fmla="*/ 5 w 24"/>
                    <a:gd name="T5" fmla="*/ 5 h 13"/>
                    <a:gd name="T6" fmla="*/ 16 w 24"/>
                    <a:gd name="T7" fmla="*/ 10 h 13"/>
                    <a:gd name="T8" fmla="*/ 24 w 24"/>
                    <a:gd name="T9" fmla="*/ 13 h 13"/>
                    <a:gd name="T10" fmla="*/ 13 w 24"/>
                    <a:gd name="T11" fmla="*/ 7 h 13"/>
                    <a:gd name="T12" fmla="*/ 0 w 24"/>
                    <a:gd name="T13" fmla="*/ 0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"/>
                    <a:gd name="T22" fmla="*/ 0 h 13"/>
                    <a:gd name="T23" fmla="*/ 24 w 24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" h="1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16" y="10"/>
                      </a:lnTo>
                      <a:lnTo>
                        <a:pt x="24" y="13"/>
                      </a:lnTo>
                      <a:lnTo>
                        <a:pt x="13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36" name="Freeform 1717"/>
                <p:cNvSpPr>
                  <a:spLocks noChangeAspect="1"/>
                </p:cNvSpPr>
                <p:nvPr/>
              </p:nvSpPr>
              <p:spPr bwMode="auto">
                <a:xfrm>
                  <a:off x="5558" y="1917"/>
                  <a:ext cx="8" cy="7"/>
                </a:xfrm>
                <a:custGeom>
                  <a:avLst/>
                  <a:gdLst>
                    <a:gd name="T0" fmla="*/ 8 w 8"/>
                    <a:gd name="T1" fmla="*/ 5 h 7"/>
                    <a:gd name="T2" fmla="*/ 8 w 8"/>
                    <a:gd name="T3" fmla="*/ 5 h 7"/>
                    <a:gd name="T4" fmla="*/ 6 w 8"/>
                    <a:gd name="T5" fmla="*/ 2 h 7"/>
                    <a:gd name="T6" fmla="*/ 6 w 8"/>
                    <a:gd name="T7" fmla="*/ 0 h 7"/>
                    <a:gd name="T8" fmla="*/ 0 w 8"/>
                    <a:gd name="T9" fmla="*/ 0 h 7"/>
                    <a:gd name="T10" fmla="*/ 3 w 8"/>
                    <a:gd name="T11" fmla="*/ 5 h 7"/>
                    <a:gd name="T12" fmla="*/ 6 w 8"/>
                    <a:gd name="T13" fmla="*/ 7 h 7"/>
                    <a:gd name="T14" fmla="*/ 6 w 8"/>
                    <a:gd name="T15" fmla="*/ 7 h 7"/>
                    <a:gd name="T16" fmla="*/ 8 w 8"/>
                    <a:gd name="T17" fmla="*/ 5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7"/>
                    <a:gd name="T29" fmla="*/ 8 w 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7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6" y="7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37" name="Freeform 1718"/>
                <p:cNvSpPr>
                  <a:spLocks noChangeAspect="1"/>
                </p:cNvSpPr>
                <p:nvPr/>
              </p:nvSpPr>
              <p:spPr bwMode="auto">
                <a:xfrm>
                  <a:off x="5564" y="1922"/>
                  <a:ext cx="21" cy="10"/>
                </a:xfrm>
                <a:custGeom>
                  <a:avLst/>
                  <a:gdLst>
                    <a:gd name="T0" fmla="*/ 21 w 21"/>
                    <a:gd name="T1" fmla="*/ 5 h 10"/>
                    <a:gd name="T2" fmla="*/ 21 w 21"/>
                    <a:gd name="T3" fmla="*/ 5 h 10"/>
                    <a:gd name="T4" fmla="*/ 13 w 21"/>
                    <a:gd name="T5" fmla="*/ 2 h 10"/>
                    <a:gd name="T6" fmla="*/ 2 w 21"/>
                    <a:gd name="T7" fmla="*/ 0 h 10"/>
                    <a:gd name="T8" fmla="*/ 0 w 21"/>
                    <a:gd name="T9" fmla="*/ 2 h 10"/>
                    <a:gd name="T10" fmla="*/ 10 w 21"/>
                    <a:gd name="T11" fmla="*/ 8 h 10"/>
                    <a:gd name="T12" fmla="*/ 21 w 21"/>
                    <a:gd name="T13" fmla="*/ 10 h 10"/>
                    <a:gd name="T14" fmla="*/ 21 w 21"/>
                    <a:gd name="T15" fmla="*/ 10 h 10"/>
                    <a:gd name="T16" fmla="*/ 21 w 21"/>
                    <a:gd name="T17" fmla="*/ 5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"/>
                    <a:gd name="T28" fmla="*/ 0 h 10"/>
                    <a:gd name="T29" fmla="*/ 21 w 21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" h="10">
                      <a:moveTo>
                        <a:pt x="21" y="5"/>
                      </a:moveTo>
                      <a:lnTo>
                        <a:pt x="21" y="5"/>
                      </a:lnTo>
                      <a:lnTo>
                        <a:pt x="13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10" y="8"/>
                      </a:lnTo>
                      <a:lnTo>
                        <a:pt x="21" y="10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38" name="Freeform 1719"/>
                <p:cNvSpPr>
                  <a:spLocks noChangeAspect="1"/>
                </p:cNvSpPr>
                <p:nvPr/>
              </p:nvSpPr>
              <p:spPr bwMode="auto">
                <a:xfrm>
                  <a:off x="5558" y="1917"/>
                  <a:ext cx="27" cy="15"/>
                </a:xfrm>
                <a:custGeom>
                  <a:avLst/>
                  <a:gdLst>
                    <a:gd name="T0" fmla="*/ 6 w 27"/>
                    <a:gd name="T1" fmla="*/ 0 h 15"/>
                    <a:gd name="T2" fmla="*/ 0 w 27"/>
                    <a:gd name="T3" fmla="*/ 0 h 15"/>
                    <a:gd name="T4" fmla="*/ 16 w 27"/>
                    <a:gd name="T5" fmla="*/ 10 h 15"/>
                    <a:gd name="T6" fmla="*/ 27 w 27"/>
                    <a:gd name="T7" fmla="*/ 10 h 15"/>
                    <a:gd name="T8" fmla="*/ 27 w 27"/>
                    <a:gd name="T9" fmla="*/ 15 h 15"/>
                    <a:gd name="T10" fmla="*/ 19 w 27"/>
                    <a:gd name="T11" fmla="*/ 7 h 15"/>
                    <a:gd name="T12" fmla="*/ 6 w 27"/>
                    <a:gd name="T13" fmla="*/ 0 h 15"/>
                    <a:gd name="T14" fmla="*/ 0 w 27"/>
                    <a:gd name="T15" fmla="*/ 0 h 15"/>
                    <a:gd name="T16" fmla="*/ 6 w 27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"/>
                    <a:gd name="T28" fmla="*/ 0 h 15"/>
                    <a:gd name="T29" fmla="*/ 27 w 27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" h="15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16" y="10"/>
                      </a:lnTo>
                      <a:lnTo>
                        <a:pt x="27" y="10"/>
                      </a:lnTo>
                      <a:lnTo>
                        <a:pt x="27" y="15"/>
                      </a:lnTo>
                      <a:lnTo>
                        <a:pt x="19" y="7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39" name="Freeform 1720"/>
                <p:cNvSpPr>
                  <a:spLocks noChangeAspect="1"/>
                </p:cNvSpPr>
                <p:nvPr/>
              </p:nvSpPr>
              <p:spPr bwMode="auto">
                <a:xfrm>
                  <a:off x="5548" y="1888"/>
                  <a:ext cx="8" cy="16"/>
                </a:xfrm>
                <a:custGeom>
                  <a:avLst/>
                  <a:gdLst>
                    <a:gd name="T0" fmla="*/ 8 w 8"/>
                    <a:gd name="T1" fmla="*/ 16 h 16"/>
                    <a:gd name="T2" fmla="*/ 8 w 8"/>
                    <a:gd name="T3" fmla="*/ 10 h 16"/>
                    <a:gd name="T4" fmla="*/ 5 w 8"/>
                    <a:gd name="T5" fmla="*/ 5 h 16"/>
                    <a:gd name="T6" fmla="*/ 0 w 8"/>
                    <a:gd name="T7" fmla="*/ 0 h 16"/>
                    <a:gd name="T8" fmla="*/ 0 w 8"/>
                    <a:gd name="T9" fmla="*/ 0 h 16"/>
                    <a:gd name="T10" fmla="*/ 3 w 8"/>
                    <a:gd name="T11" fmla="*/ 5 h 16"/>
                    <a:gd name="T12" fmla="*/ 8 w 8"/>
                    <a:gd name="T13" fmla="*/ 16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16"/>
                    <a:gd name="T23" fmla="*/ 8 w 8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16">
                      <a:moveTo>
                        <a:pt x="8" y="16"/>
                      </a:moveTo>
                      <a:lnTo>
                        <a:pt x="8" y="10"/>
                      </a:lnTo>
                      <a:lnTo>
                        <a:pt x="5" y="5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40" name="Freeform 1721"/>
                <p:cNvSpPr>
                  <a:spLocks noChangeAspect="1"/>
                </p:cNvSpPr>
                <p:nvPr/>
              </p:nvSpPr>
              <p:spPr bwMode="auto">
                <a:xfrm>
                  <a:off x="5553" y="1891"/>
                  <a:ext cx="5" cy="13"/>
                </a:xfrm>
                <a:custGeom>
                  <a:avLst/>
                  <a:gdLst>
                    <a:gd name="T0" fmla="*/ 0 w 5"/>
                    <a:gd name="T1" fmla="*/ 2 h 13"/>
                    <a:gd name="T2" fmla="*/ 0 w 5"/>
                    <a:gd name="T3" fmla="*/ 2 h 13"/>
                    <a:gd name="T4" fmla="*/ 3 w 5"/>
                    <a:gd name="T5" fmla="*/ 7 h 13"/>
                    <a:gd name="T6" fmla="*/ 3 w 5"/>
                    <a:gd name="T7" fmla="*/ 13 h 13"/>
                    <a:gd name="T8" fmla="*/ 5 w 5"/>
                    <a:gd name="T9" fmla="*/ 13 h 13"/>
                    <a:gd name="T10" fmla="*/ 5 w 5"/>
                    <a:gd name="T11" fmla="*/ 7 h 13"/>
                    <a:gd name="T12" fmla="*/ 3 w 5"/>
                    <a:gd name="T13" fmla="*/ 0 h 13"/>
                    <a:gd name="T14" fmla="*/ 3 w 5"/>
                    <a:gd name="T15" fmla="*/ 0 h 13"/>
                    <a:gd name="T16" fmla="*/ 0 w 5"/>
                    <a:gd name="T17" fmla="*/ 2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3"/>
                    <a:gd name="T29" fmla="*/ 5 w 5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3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3" y="7"/>
                      </a:lnTo>
                      <a:lnTo>
                        <a:pt x="3" y="13"/>
                      </a:lnTo>
                      <a:lnTo>
                        <a:pt x="5" y="13"/>
                      </a:lnTo>
                      <a:lnTo>
                        <a:pt x="5" y="7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41" name="Freeform 1722"/>
                <p:cNvSpPr>
                  <a:spLocks noChangeAspect="1"/>
                </p:cNvSpPr>
                <p:nvPr/>
              </p:nvSpPr>
              <p:spPr bwMode="auto">
                <a:xfrm>
                  <a:off x="5545" y="1885"/>
                  <a:ext cx="11" cy="8"/>
                </a:xfrm>
                <a:custGeom>
                  <a:avLst/>
                  <a:gdLst>
                    <a:gd name="T0" fmla="*/ 3 w 11"/>
                    <a:gd name="T1" fmla="*/ 0 h 8"/>
                    <a:gd name="T2" fmla="*/ 0 w 11"/>
                    <a:gd name="T3" fmla="*/ 6 h 8"/>
                    <a:gd name="T4" fmla="*/ 3 w 11"/>
                    <a:gd name="T5" fmla="*/ 6 h 8"/>
                    <a:gd name="T6" fmla="*/ 8 w 11"/>
                    <a:gd name="T7" fmla="*/ 8 h 8"/>
                    <a:gd name="T8" fmla="*/ 11 w 11"/>
                    <a:gd name="T9" fmla="*/ 6 h 8"/>
                    <a:gd name="T10" fmla="*/ 6 w 11"/>
                    <a:gd name="T11" fmla="*/ 3 h 8"/>
                    <a:gd name="T12" fmla="*/ 3 w 11"/>
                    <a:gd name="T13" fmla="*/ 0 h 8"/>
                    <a:gd name="T14" fmla="*/ 0 w 11"/>
                    <a:gd name="T15" fmla="*/ 3 h 8"/>
                    <a:gd name="T16" fmla="*/ 3 w 11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8"/>
                    <a:gd name="T29" fmla="*/ 11 w 11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8">
                      <a:moveTo>
                        <a:pt x="3" y="0"/>
                      </a:move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8" y="8"/>
                      </a:lnTo>
                      <a:lnTo>
                        <a:pt x="11" y="6"/>
                      </a:ln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42" name="Freeform 1723"/>
                <p:cNvSpPr>
                  <a:spLocks noChangeAspect="1"/>
                </p:cNvSpPr>
                <p:nvPr/>
              </p:nvSpPr>
              <p:spPr bwMode="auto">
                <a:xfrm>
                  <a:off x="5545" y="1885"/>
                  <a:ext cx="13" cy="19"/>
                </a:xfrm>
                <a:custGeom>
                  <a:avLst/>
                  <a:gdLst>
                    <a:gd name="T0" fmla="*/ 11 w 13"/>
                    <a:gd name="T1" fmla="*/ 19 h 19"/>
                    <a:gd name="T2" fmla="*/ 13 w 13"/>
                    <a:gd name="T3" fmla="*/ 19 h 19"/>
                    <a:gd name="T4" fmla="*/ 8 w 13"/>
                    <a:gd name="T5" fmla="*/ 6 h 19"/>
                    <a:gd name="T6" fmla="*/ 3 w 13"/>
                    <a:gd name="T7" fmla="*/ 0 h 19"/>
                    <a:gd name="T8" fmla="*/ 0 w 13"/>
                    <a:gd name="T9" fmla="*/ 3 h 19"/>
                    <a:gd name="T10" fmla="*/ 6 w 13"/>
                    <a:gd name="T11" fmla="*/ 8 h 19"/>
                    <a:gd name="T12" fmla="*/ 11 w 13"/>
                    <a:gd name="T13" fmla="*/ 19 h 19"/>
                    <a:gd name="T14" fmla="*/ 13 w 13"/>
                    <a:gd name="T15" fmla="*/ 19 h 19"/>
                    <a:gd name="T16" fmla="*/ 11 w 13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9"/>
                    <a:gd name="T29" fmla="*/ 13 w 13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9">
                      <a:moveTo>
                        <a:pt x="11" y="19"/>
                      </a:moveTo>
                      <a:lnTo>
                        <a:pt x="13" y="19"/>
                      </a:lnTo>
                      <a:lnTo>
                        <a:pt x="8" y="6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6" y="8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1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43" name="Freeform 1724"/>
                <p:cNvSpPr>
                  <a:spLocks noChangeAspect="1"/>
                </p:cNvSpPr>
                <p:nvPr/>
              </p:nvSpPr>
              <p:spPr bwMode="auto">
                <a:xfrm>
                  <a:off x="5556" y="1864"/>
                  <a:ext cx="10" cy="21"/>
                </a:xfrm>
                <a:custGeom>
                  <a:avLst/>
                  <a:gdLst>
                    <a:gd name="T0" fmla="*/ 0 w 10"/>
                    <a:gd name="T1" fmla="*/ 21 h 21"/>
                    <a:gd name="T2" fmla="*/ 0 w 10"/>
                    <a:gd name="T3" fmla="*/ 21 h 21"/>
                    <a:gd name="T4" fmla="*/ 5 w 10"/>
                    <a:gd name="T5" fmla="*/ 19 h 21"/>
                    <a:gd name="T6" fmla="*/ 8 w 10"/>
                    <a:gd name="T7" fmla="*/ 19 h 21"/>
                    <a:gd name="T8" fmla="*/ 10 w 10"/>
                    <a:gd name="T9" fmla="*/ 13 h 21"/>
                    <a:gd name="T10" fmla="*/ 10 w 10"/>
                    <a:gd name="T11" fmla="*/ 11 h 21"/>
                    <a:gd name="T12" fmla="*/ 10 w 10"/>
                    <a:gd name="T13" fmla="*/ 6 h 21"/>
                    <a:gd name="T14" fmla="*/ 5 w 10"/>
                    <a:gd name="T15" fmla="*/ 3 h 21"/>
                    <a:gd name="T16" fmla="*/ 2 w 10"/>
                    <a:gd name="T17" fmla="*/ 0 h 21"/>
                    <a:gd name="T18" fmla="*/ 2 w 10"/>
                    <a:gd name="T19" fmla="*/ 3 h 21"/>
                    <a:gd name="T20" fmla="*/ 2 w 10"/>
                    <a:gd name="T21" fmla="*/ 16 h 21"/>
                    <a:gd name="T22" fmla="*/ 0 w 10"/>
                    <a:gd name="T23" fmla="*/ 21 h 21"/>
                    <a:gd name="T24" fmla="*/ 0 w 10"/>
                    <a:gd name="T25" fmla="*/ 21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21"/>
                    <a:gd name="T41" fmla="*/ 10 w 10"/>
                    <a:gd name="T42" fmla="*/ 21 h 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21">
                      <a:moveTo>
                        <a:pt x="0" y="21"/>
                      </a:moveTo>
                      <a:lnTo>
                        <a:pt x="0" y="21"/>
                      </a:lnTo>
                      <a:lnTo>
                        <a:pt x="5" y="19"/>
                      </a:lnTo>
                      <a:lnTo>
                        <a:pt x="8" y="19"/>
                      </a:lnTo>
                      <a:lnTo>
                        <a:pt x="10" y="13"/>
                      </a:lnTo>
                      <a:lnTo>
                        <a:pt x="10" y="11"/>
                      </a:lnTo>
                      <a:lnTo>
                        <a:pt x="10" y="6"/>
                      </a:lnTo>
                      <a:lnTo>
                        <a:pt x="5" y="3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2" y="16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44" name="Freeform 1725"/>
                <p:cNvSpPr>
                  <a:spLocks noChangeAspect="1"/>
                </p:cNvSpPr>
                <p:nvPr/>
              </p:nvSpPr>
              <p:spPr bwMode="auto">
                <a:xfrm>
                  <a:off x="5553" y="1880"/>
                  <a:ext cx="8" cy="5"/>
                </a:xfrm>
                <a:custGeom>
                  <a:avLst/>
                  <a:gdLst>
                    <a:gd name="T0" fmla="*/ 8 w 8"/>
                    <a:gd name="T1" fmla="*/ 0 h 5"/>
                    <a:gd name="T2" fmla="*/ 8 w 8"/>
                    <a:gd name="T3" fmla="*/ 0 h 5"/>
                    <a:gd name="T4" fmla="*/ 3 w 8"/>
                    <a:gd name="T5" fmla="*/ 3 h 5"/>
                    <a:gd name="T6" fmla="*/ 0 w 8"/>
                    <a:gd name="T7" fmla="*/ 5 h 5"/>
                    <a:gd name="T8" fmla="*/ 5 w 8"/>
                    <a:gd name="T9" fmla="*/ 5 h 5"/>
                    <a:gd name="T10" fmla="*/ 5 w 8"/>
                    <a:gd name="T11" fmla="*/ 5 h 5"/>
                    <a:gd name="T12" fmla="*/ 8 w 8"/>
                    <a:gd name="T13" fmla="*/ 5 h 5"/>
                    <a:gd name="T14" fmla="*/ 8 w 8"/>
                    <a:gd name="T15" fmla="*/ 5 h 5"/>
                    <a:gd name="T16" fmla="*/ 8 w 8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8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45" name="Freeform 1726"/>
                <p:cNvSpPr>
                  <a:spLocks noChangeAspect="1"/>
                </p:cNvSpPr>
                <p:nvPr/>
              </p:nvSpPr>
              <p:spPr bwMode="auto">
                <a:xfrm>
                  <a:off x="5561" y="1870"/>
                  <a:ext cx="8" cy="15"/>
                </a:xfrm>
                <a:custGeom>
                  <a:avLst/>
                  <a:gdLst>
                    <a:gd name="T0" fmla="*/ 3 w 8"/>
                    <a:gd name="T1" fmla="*/ 2 h 15"/>
                    <a:gd name="T2" fmla="*/ 3 w 8"/>
                    <a:gd name="T3" fmla="*/ 2 h 15"/>
                    <a:gd name="T4" fmla="*/ 3 w 8"/>
                    <a:gd name="T5" fmla="*/ 5 h 15"/>
                    <a:gd name="T6" fmla="*/ 3 w 8"/>
                    <a:gd name="T7" fmla="*/ 7 h 15"/>
                    <a:gd name="T8" fmla="*/ 0 w 8"/>
                    <a:gd name="T9" fmla="*/ 10 h 15"/>
                    <a:gd name="T10" fmla="*/ 0 w 8"/>
                    <a:gd name="T11" fmla="*/ 10 h 15"/>
                    <a:gd name="T12" fmla="*/ 0 w 8"/>
                    <a:gd name="T13" fmla="*/ 15 h 15"/>
                    <a:gd name="T14" fmla="*/ 5 w 8"/>
                    <a:gd name="T15" fmla="*/ 13 h 15"/>
                    <a:gd name="T16" fmla="*/ 5 w 8"/>
                    <a:gd name="T17" fmla="*/ 7 h 15"/>
                    <a:gd name="T18" fmla="*/ 8 w 8"/>
                    <a:gd name="T19" fmla="*/ 5 h 15"/>
                    <a:gd name="T20" fmla="*/ 5 w 8"/>
                    <a:gd name="T21" fmla="*/ 0 h 15"/>
                    <a:gd name="T22" fmla="*/ 5 w 8"/>
                    <a:gd name="T23" fmla="*/ 0 h 15"/>
                    <a:gd name="T24" fmla="*/ 3 w 8"/>
                    <a:gd name="T25" fmla="*/ 2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"/>
                    <a:gd name="T40" fmla="*/ 0 h 15"/>
                    <a:gd name="T41" fmla="*/ 8 w 8"/>
                    <a:gd name="T42" fmla="*/ 15 h 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" h="15">
                      <a:moveTo>
                        <a:pt x="3" y="2"/>
                      </a:moveTo>
                      <a:lnTo>
                        <a:pt x="3" y="2"/>
                      </a:lnTo>
                      <a:lnTo>
                        <a:pt x="3" y="5"/>
                      </a:lnTo>
                      <a:lnTo>
                        <a:pt x="3" y="7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5" y="13"/>
                      </a:lnTo>
                      <a:lnTo>
                        <a:pt x="5" y="7"/>
                      </a:lnTo>
                      <a:lnTo>
                        <a:pt x="8" y="5"/>
                      </a:lnTo>
                      <a:lnTo>
                        <a:pt x="5" y="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46" name="Freeform 1727"/>
                <p:cNvSpPr>
                  <a:spLocks noChangeAspect="1"/>
                </p:cNvSpPr>
                <p:nvPr/>
              </p:nvSpPr>
              <p:spPr bwMode="auto">
                <a:xfrm>
                  <a:off x="5556" y="1862"/>
                  <a:ext cx="10" cy="10"/>
                </a:xfrm>
                <a:custGeom>
                  <a:avLst/>
                  <a:gdLst>
                    <a:gd name="T0" fmla="*/ 0 w 10"/>
                    <a:gd name="T1" fmla="*/ 2 h 10"/>
                    <a:gd name="T2" fmla="*/ 0 w 10"/>
                    <a:gd name="T3" fmla="*/ 2 h 10"/>
                    <a:gd name="T4" fmla="*/ 5 w 10"/>
                    <a:gd name="T5" fmla="*/ 5 h 10"/>
                    <a:gd name="T6" fmla="*/ 8 w 10"/>
                    <a:gd name="T7" fmla="*/ 10 h 10"/>
                    <a:gd name="T8" fmla="*/ 10 w 10"/>
                    <a:gd name="T9" fmla="*/ 8 h 10"/>
                    <a:gd name="T10" fmla="*/ 8 w 10"/>
                    <a:gd name="T11" fmla="*/ 2 h 10"/>
                    <a:gd name="T12" fmla="*/ 2 w 10"/>
                    <a:gd name="T13" fmla="*/ 0 h 10"/>
                    <a:gd name="T14" fmla="*/ 2 w 10"/>
                    <a:gd name="T15" fmla="*/ 0 h 10"/>
                    <a:gd name="T16" fmla="*/ 0 w 10"/>
                    <a:gd name="T17" fmla="*/ 2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10"/>
                    <a:gd name="T29" fmla="*/ 10 w 10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1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8" y="10"/>
                      </a:lnTo>
                      <a:lnTo>
                        <a:pt x="10" y="8"/>
                      </a:lnTo>
                      <a:lnTo>
                        <a:pt x="8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47" name="Freeform 1728"/>
                <p:cNvSpPr>
                  <a:spLocks noChangeAspect="1"/>
                </p:cNvSpPr>
                <p:nvPr/>
              </p:nvSpPr>
              <p:spPr bwMode="auto">
                <a:xfrm>
                  <a:off x="5556" y="1862"/>
                  <a:ext cx="5" cy="18"/>
                </a:xfrm>
                <a:custGeom>
                  <a:avLst/>
                  <a:gdLst>
                    <a:gd name="T0" fmla="*/ 5 w 5"/>
                    <a:gd name="T1" fmla="*/ 18 h 18"/>
                    <a:gd name="T2" fmla="*/ 5 w 5"/>
                    <a:gd name="T3" fmla="*/ 18 h 18"/>
                    <a:gd name="T4" fmla="*/ 5 w 5"/>
                    <a:gd name="T5" fmla="*/ 5 h 18"/>
                    <a:gd name="T6" fmla="*/ 0 w 5"/>
                    <a:gd name="T7" fmla="*/ 2 h 18"/>
                    <a:gd name="T8" fmla="*/ 2 w 5"/>
                    <a:gd name="T9" fmla="*/ 0 h 18"/>
                    <a:gd name="T10" fmla="*/ 2 w 5"/>
                    <a:gd name="T11" fmla="*/ 5 h 18"/>
                    <a:gd name="T12" fmla="*/ 2 w 5"/>
                    <a:gd name="T13" fmla="*/ 15 h 18"/>
                    <a:gd name="T14" fmla="*/ 2 w 5"/>
                    <a:gd name="T15" fmla="*/ 15 h 18"/>
                    <a:gd name="T16" fmla="*/ 5 w 5"/>
                    <a:gd name="T17" fmla="*/ 18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8"/>
                    <a:gd name="T29" fmla="*/ 5 w 5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8">
                      <a:moveTo>
                        <a:pt x="5" y="18"/>
                      </a:moveTo>
                      <a:lnTo>
                        <a:pt x="5" y="18"/>
                      </a:lnTo>
                      <a:lnTo>
                        <a:pt x="5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5"/>
                      </a:lnTo>
                      <a:lnTo>
                        <a:pt x="2" y="15"/>
                      </a:lnTo>
                      <a:lnTo>
                        <a:pt x="5" y="1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48" name="Freeform 1729"/>
                <p:cNvSpPr>
                  <a:spLocks noChangeAspect="1"/>
                </p:cNvSpPr>
                <p:nvPr/>
              </p:nvSpPr>
              <p:spPr bwMode="auto">
                <a:xfrm>
                  <a:off x="5553" y="1877"/>
                  <a:ext cx="8" cy="11"/>
                </a:xfrm>
                <a:custGeom>
                  <a:avLst/>
                  <a:gdLst>
                    <a:gd name="T0" fmla="*/ 0 w 8"/>
                    <a:gd name="T1" fmla="*/ 8 h 11"/>
                    <a:gd name="T2" fmla="*/ 3 w 8"/>
                    <a:gd name="T3" fmla="*/ 8 h 11"/>
                    <a:gd name="T4" fmla="*/ 5 w 8"/>
                    <a:gd name="T5" fmla="*/ 11 h 11"/>
                    <a:gd name="T6" fmla="*/ 8 w 8"/>
                    <a:gd name="T7" fmla="*/ 3 h 11"/>
                    <a:gd name="T8" fmla="*/ 5 w 8"/>
                    <a:gd name="T9" fmla="*/ 0 h 11"/>
                    <a:gd name="T10" fmla="*/ 0 w 8"/>
                    <a:gd name="T11" fmla="*/ 8 h 11"/>
                    <a:gd name="T12" fmla="*/ 5 w 8"/>
                    <a:gd name="T13" fmla="*/ 11 h 11"/>
                    <a:gd name="T14" fmla="*/ 5 w 8"/>
                    <a:gd name="T15" fmla="*/ 8 h 11"/>
                    <a:gd name="T16" fmla="*/ 5 w 8"/>
                    <a:gd name="T17" fmla="*/ 11 h 11"/>
                    <a:gd name="T18" fmla="*/ 5 w 8"/>
                    <a:gd name="T19" fmla="*/ 11 h 11"/>
                    <a:gd name="T20" fmla="*/ 5 w 8"/>
                    <a:gd name="T21" fmla="*/ 8 h 11"/>
                    <a:gd name="T22" fmla="*/ 0 w 8"/>
                    <a:gd name="T23" fmla="*/ 8 h 1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11"/>
                    <a:gd name="T38" fmla="*/ 8 w 8"/>
                    <a:gd name="T39" fmla="*/ 11 h 1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11">
                      <a:moveTo>
                        <a:pt x="0" y="8"/>
                      </a:moveTo>
                      <a:lnTo>
                        <a:pt x="3" y="8"/>
                      </a:lnTo>
                      <a:lnTo>
                        <a:pt x="5" y="11"/>
                      </a:lnTo>
                      <a:lnTo>
                        <a:pt x="8" y="3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5" y="11"/>
                      </a:lnTo>
                      <a:lnTo>
                        <a:pt x="5" y="8"/>
                      </a:lnTo>
                      <a:lnTo>
                        <a:pt x="5" y="11"/>
                      </a:lnTo>
                      <a:lnTo>
                        <a:pt x="5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49" name="Freeform 1730"/>
                <p:cNvSpPr>
                  <a:spLocks noChangeAspect="1"/>
                </p:cNvSpPr>
                <p:nvPr/>
              </p:nvSpPr>
              <p:spPr bwMode="auto">
                <a:xfrm>
                  <a:off x="5459" y="1943"/>
                  <a:ext cx="16" cy="13"/>
                </a:xfrm>
                <a:custGeom>
                  <a:avLst/>
                  <a:gdLst>
                    <a:gd name="T0" fmla="*/ 11 w 16"/>
                    <a:gd name="T1" fmla="*/ 0 h 13"/>
                    <a:gd name="T2" fmla="*/ 13 w 16"/>
                    <a:gd name="T3" fmla="*/ 0 h 13"/>
                    <a:gd name="T4" fmla="*/ 16 w 16"/>
                    <a:gd name="T5" fmla="*/ 2 h 13"/>
                    <a:gd name="T6" fmla="*/ 3 w 16"/>
                    <a:gd name="T7" fmla="*/ 10 h 13"/>
                    <a:gd name="T8" fmla="*/ 0 w 16"/>
                    <a:gd name="T9" fmla="*/ 13 h 13"/>
                    <a:gd name="T10" fmla="*/ 3 w 16"/>
                    <a:gd name="T11" fmla="*/ 8 h 13"/>
                    <a:gd name="T12" fmla="*/ 11 w 16"/>
                    <a:gd name="T13" fmla="*/ 0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13"/>
                    <a:gd name="T23" fmla="*/ 16 w 16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13">
                      <a:moveTo>
                        <a:pt x="11" y="0"/>
                      </a:moveTo>
                      <a:lnTo>
                        <a:pt x="13" y="0"/>
                      </a:lnTo>
                      <a:lnTo>
                        <a:pt x="16" y="2"/>
                      </a:lnTo>
                      <a:lnTo>
                        <a:pt x="3" y="10"/>
                      </a:lnTo>
                      <a:lnTo>
                        <a:pt x="0" y="13"/>
                      </a:lnTo>
                      <a:lnTo>
                        <a:pt x="3" y="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50" name="Freeform 1731"/>
                <p:cNvSpPr>
                  <a:spLocks noChangeAspect="1"/>
                </p:cNvSpPr>
                <p:nvPr/>
              </p:nvSpPr>
              <p:spPr bwMode="auto">
                <a:xfrm>
                  <a:off x="5470" y="1940"/>
                  <a:ext cx="5" cy="8"/>
                </a:xfrm>
                <a:custGeom>
                  <a:avLst/>
                  <a:gdLst>
                    <a:gd name="T0" fmla="*/ 2 w 5"/>
                    <a:gd name="T1" fmla="*/ 8 h 8"/>
                    <a:gd name="T2" fmla="*/ 2 w 5"/>
                    <a:gd name="T3" fmla="*/ 8 h 8"/>
                    <a:gd name="T4" fmla="*/ 5 w 5"/>
                    <a:gd name="T5" fmla="*/ 3 h 8"/>
                    <a:gd name="T6" fmla="*/ 2 w 5"/>
                    <a:gd name="T7" fmla="*/ 0 h 8"/>
                    <a:gd name="T8" fmla="*/ 0 w 5"/>
                    <a:gd name="T9" fmla="*/ 3 h 8"/>
                    <a:gd name="T10" fmla="*/ 2 w 5"/>
                    <a:gd name="T11" fmla="*/ 5 h 8"/>
                    <a:gd name="T12" fmla="*/ 5 w 5"/>
                    <a:gd name="T13" fmla="*/ 3 h 8"/>
                    <a:gd name="T14" fmla="*/ 5 w 5"/>
                    <a:gd name="T15" fmla="*/ 3 h 8"/>
                    <a:gd name="T16" fmla="*/ 2 w 5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8"/>
                    <a:gd name="T29" fmla="*/ 5 w 5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8">
                      <a:moveTo>
                        <a:pt x="2" y="8"/>
                      </a:moveTo>
                      <a:lnTo>
                        <a:pt x="2" y="8"/>
                      </a:lnTo>
                      <a:lnTo>
                        <a:pt x="5" y="3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5" y="3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51" name="Freeform 1732"/>
                <p:cNvSpPr>
                  <a:spLocks noChangeAspect="1"/>
                </p:cNvSpPr>
                <p:nvPr/>
              </p:nvSpPr>
              <p:spPr bwMode="auto">
                <a:xfrm>
                  <a:off x="5457" y="1943"/>
                  <a:ext cx="18" cy="15"/>
                </a:xfrm>
                <a:custGeom>
                  <a:avLst/>
                  <a:gdLst>
                    <a:gd name="T0" fmla="*/ 0 w 18"/>
                    <a:gd name="T1" fmla="*/ 15 h 15"/>
                    <a:gd name="T2" fmla="*/ 0 w 18"/>
                    <a:gd name="T3" fmla="*/ 15 h 15"/>
                    <a:gd name="T4" fmla="*/ 7 w 18"/>
                    <a:gd name="T5" fmla="*/ 13 h 15"/>
                    <a:gd name="T6" fmla="*/ 15 w 18"/>
                    <a:gd name="T7" fmla="*/ 5 h 15"/>
                    <a:gd name="T8" fmla="*/ 18 w 18"/>
                    <a:gd name="T9" fmla="*/ 0 h 15"/>
                    <a:gd name="T10" fmla="*/ 5 w 18"/>
                    <a:gd name="T11" fmla="*/ 8 h 15"/>
                    <a:gd name="T12" fmla="*/ 5 w 18"/>
                    <a:gd name="T13" fmla="*/ 13 h 15"/>
                    <a:gd name="T14" fmla="*/ 5 w 18"/>
                    <a:gd name="T15" fmla="*/ 13 h 15"/>
                    <a:gd name="T16" fmla="*/ 0 w 18"/>
                    <a:gd name="T17" fmla="*/ 15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5"/>
                    <a:gd name="T29" fmla="*/ 18 w 18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7" y="13"/>
                      </a:lnTo>
                      <a:lnTo>
                        <a:pt x="15" y="5"/>
                      </a:lnTo>
                      <a:lnTo>
                        <a:pt x="18" y="0"/>
                      </a:lnTo>
                      <a:lnTo>
                        <a:pt x="5" y="8"/>
                      </a:lnTo>
                      <a:lnTo>
                        <a:pt x="5" y="1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52" name="Freeform 1733"/>
                <p:cNvSpPr>
                  <a:spLocks noChangeAspect="1"/>
                </p:cNvSpPr>
                <p:nvPr/>
              </p:nvSpPr>
              <p:spPr bwMode="auto">
                <a:xfrm>
                  <a:off x="5457" y="1940"/>
                  <a:ext cx="15" cy="18"/>
                </a:xfrm>
                <a:custGeom>
                  <a:avLst/>
                  <a:gdLst>
                    <a:gd name="T0" fmla="*/ 15 w 15"/>
                    <a:gd name="T1" fmla="*/ 0 h 18"/>
                    <a:gd name="T2" fmla="*/ 13 w 15"/>
                    <a:gd name="T3" fmla="*/ 0 h 18"/>
                    <a:gd name="T4" fmla="*/ 5 w 15"/>
                    <a:gd name="T5" fmla="*/ 8 h 18"/>
                    <a:gd name="T6" fmla="*/ 0 w 15"/>
                    <a:gd name="T7" fmla="*/ 18 h 18"/>
                    <a:gd name="T8" fmla="*/ 5 w 15"/>
                    <a:gd name="T9" fmla="*/ 16 h 18"/>
                    <a:gd name="T10" fmla="*/ 7 w 15"/>
                    <a:gd name="T11" fmla="*/ 11 h 18"/>
                    <a:gd name="T12" fmla="*/ 15 w 15"/>
                    <a:gd name="T13" fmla="*/ 3 h 18"/>
                    <a:gd name="T14" fmla="*/ 13 w 15"/>
                    <a:gd name="T15" fmla="*/ 3 h 18"/>
                    <a:gd name="T16" fmla="*/ 15 w 15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"/>
                    <a:gd name="T28" fmla="*/ 0 h 18"/>
                    <a:gd name="T29" fmla="*/ 15 w 15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" h="18">
                      <a:moveTo>
                        <a:pt x="15" y="0"/>
                      </a:moveTo>
                      <a:lnTo>
                        <a:pt x="13" y="0"/>
                      </a:lnTo>
                      <a:lnTo>
                        <a:pt x="5" y="8"/>
                      </a:lnTo>
                      <a:lnTo>
                        <a:pt x="0" y="18"/>
                      </a:lnTo>
                      <a:lnTo>
                        <a:pt x="5" y="16"/>
                      </a:lnTo>
                      <a:lnTo>
                        <a:pt x="7" y="11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53" name="Freeform 1734"/>
                <p:cNvSpPr>
                  <a:spLocks noChangeAspect="1"/>
                </p:cNvSpPr>
                <p:nvPr/>
              </p:nvSpPr>
              <p:spPr bwMode="auto">
                <a:xfrm>
                  <a:off x="5462" y="1901"/>
                  <a:ext cx="18" cy="31"/>
                </a:xfrm>
                <a:custGeom>
                  <a:avLst/>
                  <a:gdLst>
                    <a:gd name="T0" fmla="*/ 2 w 18"/>
                    <a:gd name="T1" fmla="*/ 31 h 31"/>
                    <a:gd name="T2" fmla="*/ 2 w 18"/>
                    <a:gd name="T3" fmla="*/ 23 h 31"/>
                    <a:gd name="T4" fmla="*/ 0 w 18"/>
                    <a:gd name="T5" fmla="*/ 8 h 31"/>
                    <a:gd name="T6" fmla="*/ 0 w 18"/>
                    <a:gd name="T7" fmla="*/ 3 h 31"/>
                    <a:gd name="T8" fmla="*/ 5 w 18"/>
                    <a:gd name="T9" fmla="*/ 0 h 31"/>
                    <a:gd name="T10" fmla="*/ 13 w 18"/>
                    <a:gd name="T11" fmla="*/ 0 h 31"/>
                    <a:gd name="T12" fmla="*/ 18 w 18"/>
                    <a:gd name="T13" fmla="*/ 0 h 31"/>
                    <a:gd name="T14" fmla="*/ 10 w 18"/>
                    <a:gd name="T15" fmla="*/ 3 h 31"/>
                    <a:gd name="T16" fmla="*/ 0 w 18"/>
                    <a:gd name="T17" fmla="*/ 10 h 31"/>
                    <a:gd name="T18" fmla="*/ 2 w 18"/>
                    <a:gd name="T19" fmla="*/ 23 h 31"/>
                    <a:gd name="T20" fmla="*/ 2 w 18"/>
                    <a:gd name="T21" fmla="*/ 31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"/>
                    <a:gd name="T34" fmla="*/ 0 h 31"/>
                    <a:gd name="T35" fmla="*/ 18 w 18"/>
                    <a:gd name="T36" fmla="*/ 31 h 3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" h="31">
                      <a:moveTo>
                        <a:pt x="2" y="31"/>
                      </a:moveTo>
                      <a:lnTo>
                        <a:pt x="2" y="23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10" y="3"/>
                      </a:lnTo>
                      <a:lnTo>
                        <a:pt x="0" y="10"/>
                      </a:lnTo>
                      <a:lnTo>
                        <a:pt x="2" y="23"/>
                      </a:lnTo>
                      <a:lnTo>
                        <a:pt x="2" y="3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54" name="Freeform 1735"/>
                <p:cNvSpPr>
                  <a:spLocks noChangeAspect="1"/>
                </p:cNvSpPr>
                <p:nvPr/>
              </p:nvSpPr>
              <p:spPr bwMode="auto">
                <a:xfrm>
                  <a:off x="5459" y="1909"/>
                  <a:ext cx="8" cy="23"/>
                </a:xfrm>
                <a:custGeom>
                  <a:avLst/>
                  <a:gdLst>
                    <a:gd name="T0" fmla="*/ 0 w 8"/>
                    <a:gd name="T1" fmla="*/ 2 h 23"/>
                    <a:gd name="T2" fmla="*/ 0 w 8"/>
                    <a:gd name="T3" fmla="*/ 2 h 23"/>
                    <a:gd name="T4" fmla="*/ 3 w 8"/>
                    <a:gd name="T5" fmla="*/ 15 h 23"/>
                    <a:gd name="T6" fmla="*/ 3 w 8"/>
                    <a:gd name="T7" fmla="*/ 23 h 23"/>
                    <a:gd name="T8" fmla="*/ 8 w 8"/>
                    <a:gd name="T9" fmla="*/ 23 h 23"/>
                    <a:gd name="T10" fmla="*/ 5 w 8"/>
                    <a:gd name="T11" fmla="*/ 15 h 23"/>
                    <a:gd name="T12" fmla="*/ 3 w 8"/>
                    <a:gd name="T13" fmla="*/ 0 h 23"/>
                    <a:gd name="T14" fmla="*/ 3 w 8"/>
                    <a:gd name="T15" fmla="*/ 0 h 23"/>
                    <a:gd name="T16" fmla="*/ 0 w 8"/>
                    <a:gd name="T17" fmla="*/ 2 h 2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23"/>
                    <a:gd name="T29" fmla="*/ 8 w 8"/>
                    <a:gd name="T30" fmla="*/ 23 h 2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23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3" y="15"/>
                      </a:lnTo>
                      <a:lnTo>
                        <a:pt x="3" y="23"/>
                      </a:lnTo>
                      <a:lnTo>
                        <a:pt x="8" y="23"/>
                      </a:lnTo>
                      <a:lnTo>
                        <a:pt x="5" y="15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55" name="Freeform 1736"/>
                <p:cNvSpPr>
                  <a:spLocks noChangeAspect="1"/>
                </p:cNvSpPr>
                <p:nvPr/>
              </p:nvSpPr>
              <p:spPr bwMode="auto">
                <a:xfrm>
                  <a:off x="5459" y="1898"/>
                  <a:ext cx="21" cy="13"/>
                </a:xfrm>
                <a:custGeom>
                  <a:avLst/>
                  <a:gdLst>
                    <a:gd name="T0" fmla="*/ 21 w 21"/>
                    <a:gd name="T1" fmla="*/ 0 h 13"/>
                    <a:gd name="T2" fmla="*/ 21 w 21"/>
                    <a:gd name="T3" fmla="*/ 0 h 13"/>
                    <a:gd name="T4" fmla="*/ 16 w 21"/>
                    <a:gd name="T5" fmla="*/ 0 h 13"/>
                    <a:gd name="T6" fmla="*/ 8 w 21"/>
                    <a:gd name="T7" fmla="*/ 0 h 13"/>
                    <a:gd name="T8" fmla="*/ 0 w 21"/>
                    <a:gd name="T9" fmla="*/ 6 h 13"/>
                    <a:gd name="T10" fmla="*/ 0 w 21"/>
                    <a:gd name="T11" fmla="*/ 13 h 13"/>
                    <a:gd name="T12" fmla="*/ 3 w 21"/>
                    <a:gd name="T13" fmla="*/ 11 h 13"/>
                    <a:gd name="T14" fmla="*/ 3 w 21"/>
                    <a:gd name="T15" fmla="*/ 8 h 13"/>
                    <a:gd name="T16" fmla="*/ 8 w 21"/>
                    <a:gd name="T17" fmla="*/ 6 h 13"/>
                    <a:gd name="T18" fmla="*/ 16 w 21"/>
                    <a:gd name="T19" fmla="*/ 3 h 13"/>
                    <a:gd name="T20" fmla="*/ 18 w 21"/>
                    <a:gd name="T21" fmla="*/ 3 h 13"/>
                    <a:gd name="T22" fmla="*/ 18 w 21"/>
                    <a:gd name="T23" fmla="*/ 3 h 13"/>
                    <a:gd name="T24" fmla="*/ 21 w 21"/>
                    <a:gd name="T25" fmla="*/ 0 h 1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1"/>
                    <a:gd name="T40" fmla="*/ 0 h 13"/>
                    <a:gd name="T41" fmla="*/ 21 w 21"/>
                    <a:gd name="T42" fmla="*/ 13 h 1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1" h="13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3" y="11"/>
                      </a:lnTo>
                      <a:lnTo>
                        <a:pt x="3" y="8"/>
                      </a:lnTo>
                      <a:lnTo>
                        <a:pt x="8" y="6"/>
                      </a:lnTo>
                      <a:lnTo>
                        <a:pt x="16" y="3"/>
                      </a:lnTo>
                      <a:lnTo>
                        <a:pt x="18" y="3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56" name="Freeform 1737"/>
                <p:cNvSpPr>
                  <a:spLocks noChangeAspect="1"/>
                </p:cNvSpPr>
                <p:nvPr/>
              </p:nvSpPr>
              <p:spPr bwMode="auto">
                <a:xfrm>
                  <a:off x="5462" y="1898"/>
                  <a:ext cx="18" cy="13"/>
                </a:xfrm>
                <a:custGeom>
                  <a:avLst/>
                  <a:gdLst>
                    <a:gd name="T0" fmla="*/ 2 w 18"/>
                    <a:gd name="T1" fmla="*/ 13 h 13"/>
                    <a:gd name="T2" fmla="*/ 2 w 18"/>
                    <a:gd name="T3" fmla="*/ 13 h 13"/>
                    <a:gd name="T4" fmla="*/ 13 w 18"/>
                    <a:gd name="T5" fmla="*/ 6 h 13"/>
                    <a:gd name="T6" fmla="*/ 18 w 18"/>
                    <a:gd name="T7" fmla="*/ 0 h 13"/>
                    <a:gd name="T8" fmla="*/ 15 w 18"/>
                    <a:gd name="T9" fmla="*/ 3 h 13"/>
                    <a:gd name="T10" fmla="*/ 10 w 18"/>
                    <a:gd name="T11" fmla="*/ 3 h 13"/>
                    <a:gd name="T12" fmla="*/ 0 w 18"/>
                    <a:gd name="T13" fmla="*/ 13 h 13"/>
                    <a:gd name="T14" fmla="*/ 0 w 18"/>
                    <a:gd name="T15" fmla="*/ 13 h 13"/>
                    <a:gd name="T16" fmla="*/ 2 w 18"/>
                    <a:gd name="T17" fmla="*/ 1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3"/>
                    <a:gd name="T29" fmla="*/ 18 w 18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3">
                      <a:moveTo>
                        <a:pt x="2" y="13"/>
                      </a:moveTo>
                      <a:lnTo>
                        <a:pt x="2" y="13"/>
                      </a:lnTo>
                      <a:lnTo>
                        <a:pt x="13" y="6"/>
                      </a:lnTo>
                      <a:lnTo>
                        <a:pt x="18" y="0"/>
                      </a:lnTo>
                      <a:lnTo>
                        <a:pt x="15" y="3"/>
                      </a:lnTo>
                      <a:lnTo>
                        <a:pt x="10" y="3"/>
                      </a:lnTo>
                      <a:lnTo>
                        <a:pt x="0" y="13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57" name="Freeform 1738"/>
                <p:cNvSpPr>
                  <a:spLocks noChangeAspect="1"/>
                </p:cNvSpPr>
                <p:nvPr/>
              </p:nvSpPr>
              <p:spPr bwMode="auto">
                <a:xfrm>
                  <a:off x="5462" y="1911"/>
                  <a:ext cx="5" cy="21"/>
                </a:xfrm>
                <a:custGeom>
                  <a:avLst/>
                  <a:gdLst>
                    <a:gd name="T0" fmla="*/ 0 w 5"/>
                    <a:gd name="T1" fmla="*/ 21 h 21"/>
                    <a:gd name="T2" fmla="*/ 5 w 5"/>
                    <a:gd name="T3" fmla="*/ 21 h 21"/>
                    <a:gd name="T4" fmla="*/ 2 w 5"/>
                    <a:gd name="T5" fmla="*/ 13 h 21"/>
                    <a:gd name="T6" fmla="*/ 2 w 5"/>
                    <a:gd name="T7" fmla="*/ 0 h 21"/>
                    <a:gd name="T8" fmla="*/ 0 w 5"/>
                    <a:gd name="T9" fmla="*/ 0 h 21"/>
                    <a:gd name="T10" fmla="*/ 0 w 5"/>
                    <a:gd name="T11" fmla="*/ 13 h 21"/>
                    <a:gd name="T12" fmla="*/ 0 w 5"/>
                    <a:gd name="T13" fmla="*/ 21 h 21"/>
                    <a:gd name="T14" fmla="*/ 5 w 5"/>
                    <a:gd name="T15" fmla="*/ 21 h 21"/>
                    <a:gd name="T16" fmla="*/ 0 w 5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21"/>
                    <a:gd name="T29" fmla="*/ 5 w 5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21">
                      <a:moveTo>
                        <a:pt x="0" y="21"/>
                      </a:moveTo>
                      <a:lnTo>
                        <a:pt x="5" y="21"/>
                      </a:lnTo>
                      <a:lnTo>
                        <a:pt x="2" y="13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0" y="21"/>
                      </a:lnTo>
                      <a:lnTo>
                        <a:pt x="5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58" name="Freeform 1739"/>
                <p:cNvSpPr>
                  <a:spLocks noChangeAspect="1"/>
                </p:cNvSpPr>
                <p:nvPr/>
              </p:nvSpPr>
              <p:spPr bwMode="auto">
                <a:xfrm>
                  <a:off x="5514" y="1870"/>
                  <a:ext cx="13" cy="15"/>
                </a:xfrm>
                <a:custGeom>
                  <a:avLst/>
                  <a:gdLst>
                    <a:gd name="T0" fmla="*/ 0 w 13"/>
                    <a:gd name="T1" fmla="*/ 15 h 15"/>
                    <a:gd name="T2" fmla="*/ 5 w 13"/>
                    <a:gd name="T3" fmla="*/ 15 h 15"/>
                    <a:gd name="T4" fmla="*/ 13 w 13"/>
                    <a:gd name="T5" fmla="*/ 13 h 15"/>
                    <a:gd name="T6" fmla="*/ 10 w 13"/>
                    <a:gd name="T7" fmla="*/ 5 h 15"/>
                    <a:gd name="T8" fmla="*/ 5 w 13"/>
                    <a:gd name="T9" fmla="*/ 0 h 15"/>
                    <a:gd name="T10" fmla="*/ 8 w 13"/>
                    <a:gd name="T11" fmla="*/ 2 h 15"/>
                    <a:gd name="T12" fmla="*/ 10 w 13"/>
                    <a:gd name="T13" fmla="*/ 7 h 15"/>
                    <a:gd name="T14" fmla="*/ 10 w 13"/>
                    <a:gd name="T15" fmla="*/ 10 h 15"/>
                    <a:gd name="T16" fmla="*/ 8 w 13"/>
                    <a:gd name="T17" fmla="*/ 13 h 15"/>
                    <a:gd name="T18" fmla="*/ 5 w 13"/>
                    <a:gd name="T19" fmla="*/ 13 h 15"/>
                    <a:gd name="T20" fmla="*/ 0 w 13"/>
                    <a:gd name="T21" fmla="*/ 15 h 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"/>
                    <a:gd name="T34" fmla="*/ 0 h 15"/>
                    <a:gd name="T35" fmla="*/ 13 w 13"/>
                    <a:gd name="T36" fmla="*/ 15 h 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" h="15">
                      <a:moveTo>
                        <a:pt x="0" y="15"/>
                      </a:moveTo>
                      <a:lnTo>
                        <a:pt x="5" y="15"/>
                      </a:lnTo>
                      <a:lnTo>
                        <a:pt x="13" y="13"/>
                      </a:ln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8" y="2"/>
                      </a:lnTo>
                      <a:lnTo>
                        <a:pt x="10" y="7"/>
                      </a:lnTo>
                      <a:lnTo>
                        <a:pt x="10" y="10"/>
                      </a:lnTo>
                      <a:lnTo>
                        <a:pt x="8" y="13"/>
                      </a:lnTo>
                      <a:lnTo>
                        <a:pt x="5" y="1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59" name="Freeform 1740"/>
                <p:cNvSpPr>
                  <a:spLocks noChangeAspect="1"/>
                </p:cNvSpPr>
                <p:nvPr/>
              </p:nvSpPr>
              <p:spPr bwMode="auto">
                <a:xfrm>
                  <a:off x="5514" y="1880"/>
                  <a:ext cx="16" cy="8"/>
                </a:xfrm>
                <a:custGeom>
                  <a:avLst/>
                  <a:gdLst>
                    <a:gd name="T0" fmla="*/ 10 w 16"/>
                    <a:gd name="T1" fmla="*/ 0 h 8"/>
                    <a:gd name="T2" fmla="*/ 10 w 16"/>
                    <a:gd name="T3" fmla="*/ 0 h 8"/>
                    <a:gd name="T4" fmla="*/ 5 w 16"/>
                    <a:gd name="T5" fmla="*/ 3 h 8"/>
                    <a:gd name="T6" fmla="*/ 0 w 16"/>
                    <a:gd name="T7" fmla="*/ 3 h 8"/>
                    <a:gd name="T8" fmla="*/ 0 w 16"/>
                    <a:gd name="T9" fmla="*/ 8 h 8"/>
                    <a:gd name="T10" fmla="*/ 5 w 16"/>
                    <a:gd name="T11" fmla="*/ 8 h 8"/>
                    <a:gd name="T12" fmla="*/ 16 w 16"/>
                    <a:gd name="T13" fmla="*/ 3 h 8"/>
                    <a:gd name="T14" fmla="*/ 16 w 16"/>
                    <a:gd name="T15" fmla="*/ 3 h 8"/>
                    <a:gd name="T16" fmla="*/ 10 w 16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8"/>
                    <a:gd name="T29" fmla="*/ 16 w 1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8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5" y="8"/>
                      </a:lnTo>
                      <a:lnTo>
                        <a:pt x="16" y="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60" name="Freeform 1741"/>
                <p:cNvSpPr>
                  <a:spLocks noChangeAspect="1"/>
                </p:cNvSpPr>
                <p:nvPr/>
              </p:nvSpPr>
              <p:spPr bwMode="auto">
                <a:xfrm>
                  <a:off x="5519" y="1870"/>
                  <a:ext cx="11" cy="13"/>
                </a:xfrm>
                <a:custGeom>
                  <a:avLst/>
                  <a:gdLst>
                    <a:gd name="T0" fmla="*/ 3 w 11"/>
                    <a:gd name="T1" fmla="*/ 0 h 13"/>
                    <a:gd name="T2" fmla="*/ 0 w 11"/>
                    <a:gd name="T3" fmla="*/ 2 h 13"/>
                    <a:gd name="T4" fmla="*/ 3 w 11"/>
                    <a:gd name="T5" fmla="*/ 5 h 13"/>
                    <a:gd name="T6" fmla="*/ 5 w 11"/>
                    <a:gd name="T7" fmla="*/ 10 h 13"/>
                    <a:gd name="T8" fmla="*/ 11 w 11"/>
                    <a:gd name="T9" fmla="*/ 13 h 13"/>
                    <a:gd name="T10" fmla="*/ 8 w 11"/>
                    <a:gd name="T11" fmla="*/ 5 h 13"/>
                    <a:gd name="T12" fmla="*/ 3 w 11"/>
                    <a:gd name="T13" fmla="*/ 0 h 13"/>
                    <a:gd name="T14" fmla="*/ 0 w 11"/>
                    <a:gd name="T15" fmla="*/ 2 h 13"/>
                    <a:gd name="T16" fmla="*/ 3 w 11"/>
                    <a:gd name="T17" fmla="*/ 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3"/>
                    <a:gd name="T29" fmla="*/ 11 w 11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3" y="5"/>
                      </a:lnTo>
                      <a:lnTo>
                        <a:pt x="5" y="10"/>
                      </a:lnTo>
                      <a:lnTo>
                        <a:pt x="11" y="13"/>
                      </a:lnTo>
                      <a:lnTo>
                        <a:pt x="8" y="5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61" name="Freeform 1742"/>
                <p:cNvSpPr>
                  <a:spLocks noChangeAspect="1"/>
                </p:cNvSpPr>
                <p:nvPr/>
              </p:nvSpPr>
              <p:spPr bwMode="auto">
                <a:xfrm>
                  <a:off x="5514" y="1870"/>
                  <a:ext cx="10" cy="18"/>
                </a:xfrm>
                <a:custGeom>
                  <a:avLst/>
                  <a:gdLst>
                    <a:gd name="T0" fmla="*/ 0 w 10"/>
                    <a:gd name="T1" fmla="*/ 13 h 18"/>
                    <a:gd name="T2" fmla="*/ 0 w 10"/>
                    <a:gd name="T3" fmla="*/ 18 h 18"/>
                    <a:gd name="T4" fmla="*/ 5 w 10"/>
                    <a:gd name="T5" fmla="*/ 15 h 18"/>
                    <a:gd name="T6" fmla="*/ 10 w 10"/>
                    <a:gd name="T7" fmla="*/ 13 h 18"/>
                    <a:gd name="T8" fmla="*/ 10 w 10"/>
                    <a:gd name="T9" fmla="*/ 10 h 18"/>
                    <a:gd name="T10" fmla="*/ 10 w 10"/>
                    <a:gd name="T11" fmla="*/ 7 h 18"/>
                    <a:gd name="T12" fmla="*/ 10 w 10"/>
                    <a:gd name="T13" fmla="*/ 2 h 18"/>
                    <a:gd name="T14" fmla="*/ 8 w 10"/>
                    <a:gd name="T15" fmla="*/ 0 h 18"/>
                    <a:gd name="T16" fmla="*/ 5 w 10"/>
                    <a:gd name="T17" fmla="*/ 2 h 18"/>
                    <a:gd name="T18" fmla="*/ 5 w 10"/>
                    <a:gd name="T19" fmla="*/ 5 h 18"/>
                    <a:gd name="T20" fmla="*/ 8 w 10"/>
                    <a:gd name="T21" fmla="*/ 7 h 18"/>
                    <a:gd name="T22" fmla="*/ 8 w 10"/>
                    <a:gd name="T23" fmla="*/ 10 h 18"/>
                    <a:gd name="T24" fmla="*/ 8 w 10"/>
                    <a:gd name="T25" fmla="*/ 10 h 18"/>
                    <a:gd name="T26" fmla="*/ 5 w 10"/>
                    <a:gd name="T27" fmla="*/ 13 h 18"/>
                    <a:gd name="T28" fmla="*/ 0 w 10"/>
                    <a:gd name="T29" fmla="*/ 13 h 18"/>
                    <a:gd name="T30" fmla="*/ 0 w 10"/>
                    <a:gd name="T31" fmla="*/ 18 h 18"/>
                    <a:gd name="T32" fmla="*/ 0 w 10"/>
                    <a:gd name="T33" fmla="*/ 13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8"/>
                    <a:gd name="T53" fmla="*/ 10 w 10"/>
                    <a:gd name="T54" fmla="*/ 18 h 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8">
                      <a:moveTo>
                        <a:pt x="0" y="13"/>
                      </a:moveTo>
                      <a:lnTo>
                        <a:pt x="0" y="18"/>
                      </a:lnTo>
                      <a:lnTo>
                        <a:pt x="5" y="15"/>
                      </a:lnTo>
                      <a:lnTo>
                        <a:pt x="10" y="13"/>
                      </a:lnTo>
                      <a:lnTo>
                        <a:pt x="10" y="10"/>
                      </a:lnTo>
                      <a:lnTo>
                        <a:pt x="10" y="7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5" y="5"/>
                      </a:lnTo>
                      <a:lnTo>
                        <a:pt x="8" y="7"/>
                      </a:lnTo>
                      <a:lnTo>
                        <a:pt x="8" y="10"/>
                      </a:lnTo>
                      <a:lnTo>
                        <a:pt x="5" y="13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62" name="Freeform 1743"/>
                <p:cNvSpPr>
                  <a:spLocks noChangeAspect="1"/>
                </p:cNvSpPr>
                <p:nvPr/>
              </p:nvSpPr>
              <p:spPr bwMode="auto">
                <a:xfrm>
                  <a:off x="5491" y="1849"/>
                  <a:ext cx="13" cy="36"/>
                </a:xfrm>
                <a:custGeom>
                  <a:avLst/>
                  <a:gdLst>
                    <a:gd name="T0" fmla="*/ 13 w 13"/>
                    <a:gd name="T1" fmla="*/ 34 h 36"/>
                    <a:gd name="T2" fmla="*/ 7 w 13"/>
                    <a:gd name="T3" fmla="*/ 34 h 36"/>
                    <a:gd name="T4" fmla="*/ 0 w 13"/>
                    <a:gd name="T5" fmla="*/ 36 h 36"/>
                    <a:gd name="T6" fmla="*/ 2 w 13"/>
                    <a:gd name="T7" fmla="*/ 34 h 36"/>
                    <a:gd name="T8" fmla="*/ 10 w 13"/>
                    <a:gd name="T9" fmla="*/ 31 h 36"/>
                    <a:gd name="T10" fmla="*/ 7 w 13"/>
                    <a:gd name="T11" fmla="*/ 15 h 36"/>
                    <a:gd name="T12" fmla="*/ 5 w 13"/>
                    <a:gd name="T13" fmla="*/ 0 h 36"/>
                    <a:gd name="T14" fmla="*/ 10 w 13"/>
                    <a:gd name="T15" fmla="*/ 13 h 36"/>
                    <a:gd name="T16" fmla="*/ 13 w 13"/>
                    <a:gd name="T17" fmla="*/ 34 h 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36"/>
                    <a:gd name="T29" fmla="*/ 13 w 13"/>
                    <a:gd name="T30" fmla="*/ 36 h 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36">
                      <a:moveTo>
                        <a:pt x="13" y="34"/>
                      </a:moveTo>
                      <a:lnTo>
                        <a:pt x="7" y="34"/>
                      </a:lnTo>
                      <a:lnTo>
                        <a:pt x="0" y="36"/>
                      </a:lnTo>
                      <a:lnTo>
                        <a:pt x="2" y="34"/>
                      </a:lnTo>
                      <a:lnTo>
                        <a:pt x="10" y="31"/>
                      </a:lnTo>
                      <a:lnTo>
                        <a:pt x="7" y="15"/>
                      </a:lnTo>
                      <a:lnTo>
                        <a:pt x="5" y="0"/>
                      </a:lnTo>
                      <a:lnTo>
                        <a:pt x="10" y="13"/>
                      </a:lnTo>
                      <a:lnTo>
                        <a:pt x="13" y="3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63" name="Freeform 1744"/>
                <p:cNvSpPr>
                  <a:spLocks noChangeAspect="1"/>
                </p:cNvSpPr>
                <p:nvPr/>
              </p:nvSpPr>
              <p:spPr bwMode="auto">
                <a:xfrm>
                  <a:off x="5491" y="1880"/>
                  <a:ext cx="13" cy="5"/>
                </a:xfrm>
                <a:custGeom>
                  <a:avLst/>
                  <a:gdLst>
                    <a:gd name="T0" fmla="*/ 0 w 13"/>
                    <a:gd name="T1" fmla="*/ 5 h 5"/>
                    <a:gd name="T2" fmla="*/ 0 w 13"/>
                    <a:gd name="T3" fmla="*/ 5 h 5"/>
                    <a:gd name="T4" fmla="*/ 7 w 13"/>
                    <a:gd name="T5" fmla="*/ 5 h 5"/>
                    <a:gd name="T6" fmla="*/ 13 w 13"/>
                    <a:gd name="T7" fmla="*/ 3 h 5"/>
                    <a:gd name="T8" fmla="*/ 10 w 13"/>
                    <a:gd name="T9" fmla="*/ 0 h 5"/>
                    <a:gd name="T10" fmla="*/ 7 w 13"/>
                    <a:gd name="T11" fmla="*/ 3 h 5"/>
                    <a:gd name="T12" fmla="*/ 2 w 13"/>
                    <a:gd name="T13" fmla="*/ 3 h 5"/>
                    <a:gd name="T14" fmla="*/ 2 w 13"/>
                    <a:gd name="T15" fmla="*/ 3 h 5"/>
                    <a:gd name="T16" fmla="*/ 0 w 13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5"/>
                    <a:gd name="T29" fmla="*/ 13 w 13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7" y="5"/>
                      </a:lnTo>
                      <a:lnTo>
                        <a:pt x="13" y="3"/>
                      </a:lnTo>
                      <a:lnTo>
                        <a:pt x="10" y="0"/>
                      </a:lnTo>
                      <a:lnTo>
                        <a:pt x="7" y="3"/>
                      </a:lnTo>
                      <a:lnTo>
                        <a:pt x="2" y="3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64" name="Freeform 1745"/>
                <p:cNvSpPr>
                  <a:spLocks noChangeAspect="1"/>
                </p:cNvSpPr>
                <p:nvPr/>
              </p:nvSpPr>
              <p:spPr bwMode="auto">
                <a:xfrm>
                  <a:off x="5491" y="1880"/>
                  <a:ext cx="13" cy="5"/>
                </a:xfrm>
                <a:custGeom>
                  <a:avLst/>
                  <a:gdLst>
                    <a:gd name="T0" fmla="*/ 7 w 13"/>
                    <a:gd name="T1" fmla="*/ 0 h 5"/>
                    <a:gd name="T2" fmla="*/ 7 w 13"/>
                    <a:gd name="T3" fmla="*/ 0 h 5"/>
                    <a:gd name="T4" fmla="*/ 2 w 13"/>
                    <a:gd name="T5" fmla="*/ 0 h 5"/>
                    <a:gd name="T6" fmla="*/ 0 w 13"/>
                    <a:gd name="T7" fmla="*/ 5 h 5"/>
                    <a:gd name="T8" fmla="*/ 2 w 13"/>
                    <a:gd name="T9" fmla="*/ 3 h 5"/>
                    <a:gd name="T10" fmla="*/ 5 w 13"/>
                    <a:gd name="T11" fmla="*/ 5 h 5"/>
                    <a:gd name="T12" fmla="*/ 13 w 13"/>
                    <a:gd name="T13" fmla="*/ 0 h 5"/>
                    <a:gd name="T14" fmla="*/ 13 w 13"/>
                    <a:gd name="T15" fmla="*/ 0 h 5"/>
                    <a:gd name="T16" fmla="*/ 7 w 13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5"/>
                    <a:gd name="T29" fmla="*/ 13 w 13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5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5" y="5"/>
                      </a:lnTo>
                      <a:lnTo>
                        <a:pt x="13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65" name="Freeform 1746"/>
                <p:cNvSpPr>
                  <a:spLocks noChangeAspect="1"/>
                </p:cNvSpPr>
                <p:nvPr/>
              </p:nvSpPr>
              <p:spPr bwMode="auto">
                <a:xfrm>
                  <a:off x="5493" y="1846"/>
                  <a:ext cx="11" cy="34"/>
                </a:xfrm>
                <a:custGeom>
                  <a:avLst/>
                  <a:gdLst>
                    <a:gd name="T0" fmla="*/ 0 w 11"/>
                    <a:gd name="T1" fmla="*/ 3 h 34"/>
                    <a:gd name="T2" fmla="*/ 0 w 11"/>
                    <a:gd name="T3" fmla="*/ 3 h 34"/>
                    <a:gd name="T4" fmla="*/ 5 w 11"/>
                    <a:gd name="T5" fmla="*/ 18 h 34"/>
                    <a:gd name="T6" fmla="*/ 5 w 11"/>
                    <a:gd name="T7" fmla="*/ 34 h 34"/>
                    <a:gd name="T8" fmla="*/ 11 w 11"/>
                    <a:gd name="T9" fmla="*/ 34 h 34"/>
                    <a:gd name="T10" fmla="*/ 8 w 11"/>
                    <a:gd name="T11" fmla="*/ 16 h 34"/>
                    <a:gd name="T12" fmla="*/ 3 w 11"/>
                    <a:gd name="T13" fmla="*/ 0 h 34"/>
                    <a:gd name="T14" fmla="*/ 3 w 11"/>
                    <a:gd name="T15" fmla="*/ 0 h 34"/>
                    <a:gd name="T16" fmla="*/ 0 w 11"/>
                    <a:gd name="T17" fmla="*/ 3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4"/>
                    <a:gd name="T29" fmla="*/ 11 w 11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5" y="18"/>
                      </a:lnTo>
                      <a:lnTo>
                        <a:pt x="5" y="34"/>
                      </a:lnTo>
                      <a:lnTo>
                        <a:pt x="11" y="34"/>
                      </a:lnTo>
                      <a:lnTo>
                        <a:pt x="8" y="16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66" name="Freeform 1747"/>
                <p:cNvSpPr>
                  <a:spLocks noChangeAspect="1"/>
                </p:cNvSpPr>
                <p:nvPr/>
              </p:nvSpPr>
              <p:spPr bwMode="auto">
                <a:xfrm>
                  <a:off x="5493" y="1846"/>
                  <a:ext cx="11" cy="37"/>
                </a:xfrm>
                <a:custGeom>
                  <a:avLst/>
                  <a:gdLst>
                    <a:gd name="T0" fmla="*/ 11 w 11"/>
                    <a:gd name="T1" fmla="*/ 37 h 37"/>
                    <a:gd name="T2" fmla="*/ 11 w 11"/>
                    <a:gd name="T3" fmla="*/ 37 h 37"/>
                    <a:gd name="T4" fmla="*/ 8 w 11"/>
                    <a:gd name="T5" fmla="*/ 16 h 37"/>
                    <a:gd name="T6" fmla="*/ 0 w 11"/>
                    <a:gd name="T7" fmla="*/ 3 h 37"/>
                    <a:gd name="T8" fmla="*/ 3 w 11"/>
                    <a:gd name="T9" fmla="*/ 0 h 37"/>
                    <a:gd name="T10" fmla="*/ 5 w 11"/>
                    <a:gd name="T11" fmla="*/ 18 h 37"/>
                    <a:gd name="T12" fmla="*/ 8 w 11"/>
                    <a:gd name="T13" fmla="*/ 34 h 37"/>
                    <a:gd name="T14" fmla="*/ 8 w 11"/>
                    <a:gd name="T15" fmla="*/ 34 h 37"/>
                    <a:gd name="T16" fmla="*/ 11 w 11"/>
                    <a:gd name="T17" fmla="*/ 37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7"/>
                    <a:gd name="T29" fmla="*/ 11 w 11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7">
                      <a:moveTo>
                        <a:pt x="11" y="37"/>
                      </a:moveTo>
                      <a:lnTo>
                        <a:pt x="11" y="37"/>
                      </a:lnTo>
                      <a:lnTo>
                        <a:pt x="8" y="1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5" y="18"/>
                      </a:lnTo>
                      <a:lnTo>
                        <a:pt x="8" y="34"/>
                      </a:lnTo>
                      <a:lnTo>
                        <a:pt x="11" y="3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67" name="Freeform 1748"/>
                <p:cNvSpPr>
                  <a:spLocks noChangeAspect="1"/>
                </p:cNvSpPr>
                <p:nvPr/>
              </p:nvSpPr>
              <p:spPr bwMode="auto">
                <a:xfrm>
                  <a:off x="5483" y="1828"/>
                  <a:ext cx="8" cy="21"/>
                </a:xfrm>
                <a:custGeom>
                  <a:avLst/>
                  <a:gdLst>
                    <a:gd name="T0" fmla="*/ 8 w 8"/>
                    <a:gd name="T1" fmla="*/ 21 h 21"/>
                    <a:gd name="T2" fmla="*/ 5 w 8"/>
                    <a:gd name="T3" fmla="*/ 21 h 21"/>
                    <a:gd name="T4" fmla="*/ 0 w 8"/>
                    <a:gd name="T5" fmla="*/ 21 h 21"/>
                    <a:gd name="T6" fmla="*/ 0 w 8"/>
                    <a:gd name="T7" fmla="*/ 10 h 21"/>
                    <a:gd name="T8" fmla="*/ 0 w 8"/>
                    <a:gd name="T9" fmla="*/ 0 h 21"/>
                    <a:gd name="T10" fmla="*/ 0 w 8"/>
                    <a:gd name="T11" fmla="*/ 0 h 21"/>
                    <a:gd name="T12" fmla="*/ 0 w 8"/>
                    <a:gd name="T13" fmla="*/ 8 h 21"/>
                    <a:gd name="T14" fmla="*/ 0 w 8"/>
                    <a:gd name="T15" fmla="*/ 13 h 21"/>
                    <a:gd name="T16" fmla="*/ 2 w 8"/>
                    <a:gd name="T17" fmla="*/ 16 h 21"/>
                    <a:gd name="T18" fmla="*/ 5 w 8"/>
                    <a:gd name="T19" fmla="*/ 21 h 21"/>
                    <a:gd name="T20" fmla="*/ 8 w 8"/>
                    <a:gd name="T21" fmla="*/ 21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"/>
                    <a:gd name="T34" fmla="*/ 0 h 21"/>
                    <a:gd name="T35" fmla="*/ 8 w 8"/>
                    <a:gd name="T36" fmla="*/ 21 h 2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" h="21">
                      <a:moveTo>
                        <a:pt x="8" y="21"/>
                      </a:moveTo>
                      <a:lnTo>
                        <a:pt x="5" y="21"/>
                      </a:lnTo>
                      <a:lnTo>
                        <a:pt x="0" y="21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2" y="16"/>
                      </a:lnTo>
                      <a:lnTo>
                        <a:pt x="5" y="21"/>
                      </a:lnTo>
                      <a:lnTo>
                        <a:pt x="8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68" name="Freeform 1749"/>
                <p:cNvSpPr>
                  <a:spLocks noChangeAspect="1"/>
                </p:cNvSpPr>
                <p:nvPr/>
              </p:nvSpPr>
              <p:spPr bwMode="auto">
                <a:xfrm>
                  <a:off x="5480" y="1846"/>
                  <a:ext cx="11" cy="5"/>
                </a:xfrm>
                <a:custGeom>
                  <a:avLst/>
                  <a:gdLst>
                    <a:gd name="T0" fmla="*/ 0 w 11"/>
                    <a:gd name="T1" fmla="*/ 3 h 5"/>
                    <a:gd name="T2" fmla="*/ 0 w 11"/>
                    <a:gd name="T3" fmla="*/ 3 h 5"/>
                    <a:gd name="T4" fmla="*/ 8 w 11"/>
                    <a:gd name="T5" fmla="*/ 5 h 5"/>
                    <a:gd name="T6" fmla="*/ 11 w 11"/>
                    <a:gd name="T7" fmla="*/ 5 h 5"/>
                    <a:gd name="T8" fmla="*/ 11 w 11"/>
                    <a:gd name="T9" fmla="*/ 0 h 5"/>
                    <a:gd name="T10" fmla="*/ 8 w 11"/>
                    <a:gd name="T11" fmla="*/ 0 h 5"/>
                    <a:gd name="T12" fmla="*/ 3 w 11"/>
                    <a:gd name="T13" fmla="*/ 0 h 5"/>
                    <a:gd name="T14" fmla="*/ 3 w 11"/>
                    <a:gd name="T15" fmla="*/ 0 h 5"/>
                    <a:gd name="T16" fmla="*/ 0 w 11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5"/>
                    <a:gd name="T29" fmla="*/ 11 w 11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5"/>
                      </a:lnTo>
                      <a:lnTo>
                        <a:pt x="11" y="5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69" name="Freeform 1750"/>
                <p:cNvSpPr>
                  <a:spLocks noChangeAspect="1"/>
                </p:cNvSpPr>
                <p:nvPr/>
              </p:nvSpPr>
              <p:spPr bwMode="auto">
                <a:xfrm>
                  <a:off x="5480" y="1828"/>
                  <a:ext cx="5" cy="21"/>
                </a:xfrm>
                <a:custGeom>
                  <a:avLst/>
                  <a:gdLst>
                    <a:gd name="T0" fmla="*/ 0 w 5"/>
                    <a:gd name="T1" fmla="*/ 0 h 21"/>
                    <a:gd name="T2" fmla="*/ 0 w 5"/>
                    <a:gd name="T3" fmla="*/ 0 h 21"/>
                    <a:gd name="T4" fmla="*/ 0 w 5"/>
                    <a:gd name="T5" fmla="*/ 10 h 21"/>
                    <a:gd name="T6" fmla="*/ 0 w 5"/>
                    <a:gd name="T7" fmla="*/ 21 h 21"/>
                    <a:gd name="T8" fmla="*/ 3 w 5"/>
                    <a:gd name="T9" fmla="*/ 18 h 21"/>
                    <a:gd name="T10" fmla="*/ 3 w 5"/>
                    <a:gd name="T11" fmla="*/ 10 h 21"/>
                    <a:gd name="T12" fmla="*/ 5 w 5"/>
                    <a:gd name="T13" fmla="*/ 0 h 21"/>
                    <a:gd name="T14" fmla="*/ 5 w 5"/>
                    <a:gd name="T15" fmla="*/ 0 h 21"/>
                    <a:gd name="T16" fmla="*/ 0 w 5"/>
                    <a:gd name="T17" fmla="*/ 0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21"/>
                    <a:gd name="T29" fmla="*/ 5 w 5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2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21"/>
                      </a:lnTo>
                      <a:lnTo>
                        <a:pt x="3" y="18"/>
                      </a:lnTo>
                      <a:lnTo>
                        <a:pt x="3" y="10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70" name="Freeform 1751"/>
                <p:cNvSpPr>
                  <a:spLocks noChangeAspect="1"/>
                </p:cNvSpPr>
                <p:nvPr/>
              </p:nvSpPr>
              <p:spPr bwMode="auto">
                <a:xfrm>
                  <a:off x="5480" y="1828"/>
                  <a:ext cx="11" cy="23"/>
                </a:xfrm>
                <a:custGeom>
                  <a:avLst/>
                  <a:gdLst>
                    <a:gd name="T0" fmla="*/ 11 w 11"/>
                    <a:gd name="T1" fmla="*/ 23 h 23"/>
                    <a:gd name="T2" fmla="*/ 11 w 11"/>
                    <a:gd name="T3" fmla="*/ 18 h 23"/>
                    <a:gd name="T4" fmla="*/ 8 w 11"/>
                    <a:gd name="T5" fmla="*/ 18 h 23"/>
                    <a:gd name="T6" fmla="*/ 5 w 11"/>
                    <a:gd name="T7" fmla="*/ 16 h 23"/>
                    <a:gd name="T8" fmla="*/ 5 w 11"/>
                    <a:gd name="T9" fmla="*/ 13 h 23"/>
                    <a:gd name="T10" fmla="*/ 5 w 11"/>
                    <a:gd name="T11" fmla="*/ 8 h 23"/>
                    <a:gd name="T12" fmla="*/ 5 w 11"/>
                    <a:gd name="T13" fmla="*/ 0 h 23"/>
                    <a:gd name="T14" fmla="*/ 0 w 11"/>
                    <a:gd name="T15" fmla="*/ 0 h 23"/>
                    <a:gd name="T16" fmla="*/ 5 w 11"/>
                    <a:gd name="T17" fmla="*/ 0 h 23"/>
                    <a:gd name="T18" fmla="*/ 0 w 11"/>
                    <a:gd name="T19" fmla="*/ 0 h 23"/>
                    <a:gd name="T20" fmla="*/ 0 w 11"/>
                    <a:gd name="T21" fmla="*/ 8 h 23"/>
                    <a:gd name="T22" fmla="*/ 0 w 11"/>
                    <a:gd name="T23" fmla="*/ 13 h 23"/>
                    <a:gd name="T24" fmla="*/ 3 w 11"/>
                    <a:gd name="T25" fmla="*/ 18 h 23"/>
                    <a:gd name="T26" fmla="*/ 5 w 11"/>
                    <a:gd name="T27" fmla="*/ 21 h 23"/>
                    <a:gd name="T28" fmla="*/ 11 w 11"/>
                    <a:gd name="T29" fmla="*/ 23 h 23"/>
                    <a:gd name="T30" fmla="*/ 11 w 11"/>
                    <a:gd name="T31" fmla="*/ 18 h 23"/>
                    <a:gd name="T32" fmla="*/ 11 w 11"/>
                    <a:gd name="T33" fmla="*/ 23 h 2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"/>
                    <a:gd name="T52" fmla="*/ 0 h 23"/>
                    <a:gd name="T53" fmla="*/ 11 w 11"/>
                    <a:gd name="T54" fmla="*/ 23 h 2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" h="23">
                      <a:moveTo>
                        <a:pt x="11" y="23"/>
                      </a:moveTo>
                      <a:lnTo>
                        <a:pt x="11" y="18"/>
                      </a:lnTo>
                      <a:lnTo>
                        <a:pt x="8" y="18"/>
                      </a:lnTo>
                      <a:lnTo>
                        <a:pt x="5" y="16"/>
                      </a:lnTo>
                      <a:lnTo>
                        <a:pt x="5" y="13"/>
                      </a:lnTo>
                      <a:lnTo>
                        <a:pt x="5" y="8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3" y="18"/>
                      </a:lnTo>
                      <a:lnTo>
                        <a:pt x="5" y="21"/>
                      </a:lnTo>
                      <a:lnTo>
                        <a:pt x="11" y="23"/>
                      </a:lnTo>
                      <a:lnTo>
                        <a:pt x="11" y="18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71" name="Freeform 1752"/>
                <p:cNvSpPr>
                  <a:spLocks noChangeAspect="1"/>
                </p:cNvSpPr>
                <p:nvPr/>
              </p:nvSpPr>
              <p:spPr bwMode="auto">
                <a:xfrm>
                  <a:off x="5491" y="1904"/>
                  <a:ext cx="18" cy="13"/>
                </a:xfrm>
                <a:custGeom>
                  <a:avLst/>
                  <a:gdLst>
                    <a:gd name="T0" fmla="*/ 0 w 18"/>
                    <a:gd name="T1" fmla="*/ 13 h 13"/>
                    <a:gd name="T2" fmla="*/ 7 w 18"/>
                    <a:gd name="T3" fmla="*/ 13 h 13"/>
                    <a:gd name="T4" fmla="*/ 18 w 18"/>
                    <a:gd name="T5" fmla="*/ 13 h 13"/>
                    <a:gd name="T6" fmla="*/ 18 w 18"/>
                    <a:gd name="T7" fmla="*/ 7 h 13"/>
                    <a:gd name="T8" fmla="*/ 18 w 18"/>
                    <a:gd name="T9" fmla="*/ 0 h 13"/>
                    <a:gd name="T10" fmla="*/ 18 w 18"/>
                    <a:gd name="T11" fmla="*/ 0 h 13"/>
                    <a:gd name="T12" fmla="*/ 15 w 18"/>
                    <a:gd name="T13" fmla="*/ 5 h 13"/>
                    <a:gd name="T14" fmla="*/ 10 w 18"/>
                    <a:gd name="T15" fmla="*/ 10 h 13"/>
                    <a:gd name="T16" fmla="*/ 0 w 18"/>
                    <a:gd name="T17" fmla="*/ 1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3"/>
                    <a:gd name="T29" fmla="*/ 18 w 18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3">
                      <a:moveTo>
                        <a:pt x="0" y="13"/>
                      </a:moveTo>
                      <a:lnTo>
                        <a:pt x="7" y="13"/>
                      </a:lnTo>
                      <a:lnTo>
                        <a:pt x="18" y="13"/>
                      </a:lnTo>
                      <a:lnTo>
                        <a:pt x="18" y="7"/>
                      </a:lnTo>
                      <a:lnTo>
                        <a:pt x="18" y="0"/>
                      </a:lnTo>
                      <a:lnTo>
                        <a:pt x="15" y="5"/>
                      </a:lnTo>
                      <a:lnTo>
                        <a:pt x="10" y="1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72" name="Freeform 1753"/>
                <p:cNvSpPr>
                  <a:spLocks noChangeAspect="1"/>
                </p:cNvSpPr>
                <p:nvPr/>
              </p:nvSpPr>
              <p:spPr bwMode="auto">
                <a:xfrm>
                  <a:off x="5491" y="1914"/>
                  <a:ext cx="20" cy="5"/>
                </a:xfrm>
                <a:custGeom>
                  <a:avLst/>
                  <a:gdLst>
                    <a:gd name="T0" fmla="*/ 20 w 20"/>
                    <a:gd name="T1" fmla="*/ 0 h 5"/>
                    <a:gd name="T2" fmla="*/ 20 w 20"/>
                    <a:gd name="T3" fmla="*/ 0 h 5"/>
                    <a:gd name="T4" fmla="*/ 7 w 20"/>
                    <a:gd name="T5" fmla="*/ 0 h 5"/>
                    <a:gd name="T6" fmla="*/ 0 w 20"/>
                    <a:gd name="T7" fmla="*/ 0 h 5"/>
                    <a:gd name="T8" fmla="*/ 0 w 20"/>
                    <a:gd name="T9" fmla="*/ 5 h 5"/>
                    <a:gd name="T10" fmla="*/ 7 w 20"/>
                    <a:gd name="T11" fmla="*/ 5 h 5"/>
                    <a:gd name="T12" fmla="*/ 18 w 20"/>
                    <a:gd name="T13" fmla="*/ 5 h 5"/>
                    <a:gd name="T14" fmla="*/ 18 w 20"/>
                    <a:gd name="T15" fmla="*/ 5 h 5"/>
                    <a:gd name="T16" fmla="*/ 20 w 20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"/>
                    <a:gd name="T28" fmla="*/ 0 h 5"/>
                    <a:gd name="T29" fmla="*/ 20 w 2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" h="5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7" y="5"/>
                      </a:lnTo>
                      <a:lnTo>
                        <a:pt x="18" y="5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73" name="Freeform 1754"/>
                <p:cNvSpPr>
                  <a:spLocks noChangeAspect="1"/>
                </p:cNvSpPr>
                <p:nvPr/>
              </p:nvSpPr>
              <p:spPr bwMode="auto">
                <a:xfrm>
                  <a:off x="5506" y="1901"/>
                  <a:ext cx="5" cy="18"/>
                </a:xfrm>
                <a:custGeom>
                  <a:avLst/>
                  <a:gdLst>
                    <a:gd name="T0" fmla="*/ 0 w 5"/>
                    <a:gd name="T1" fmla="*/ 0 h 18"/>
                    <a:gd name="T2" fmla="*/ 0 w 5"/>
                    <a:gd name="T3" fmla="*/ 0 h 18"/>
                    <a:gd name="T4" fmla="*/ 3 w 5"/>
                    <a:gd name="T5" fmla="*/ 10 h 18"/>
                    <a:gd name="T6" fmla="*/ 5 w 5"/>
                    <a:gd name="T7" fmla="*/ 13 h 18"/>
                    <a:gd name="T8" fmla="*/ 3 w 5"/>
                    <a:gd name="T9" fmla="*/ 18 h 18"/>
                    <a:gd name="T10" fmla="*/ 5 w 5"/>
                    <a:gd name="T11" fmla="*/ 10 h 18"/>
                    <a:gd name="T12" fmla="*/ 5 w 5"/>
                    <a:gd name="T13" fmla="*/ 3 h 18"/>
                    <a:gd name="T14" fmla="*/ 5 w 5"/>
                    <a:gd name="T15" fmla="*/ 3 h 18"/>
                    <a:gd name="T16" fmla="*/ 0 w 5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8"/>
                    <a:gd name="T29" fmla="*/ 5 w 5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10"/>
                      </a:lnTo>
                      <a:lnTo>
                        <a:pt x="5" y="13"/>
                      </a:lnTo>
                      <a:lnTo>
                        <a:pt x="3" y="18"/>
                      </a:lnTo>
                      <a:lnTo>
                        <a:pt x="5" y="10"/>
                      </a:lnTo>
                      <a:lnTo>
                        <a:pt x="5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74" name="Freeform 1755"/>
                <p:cNvSpPr>
                  <a:spLocks noChangeAspect="1"/>
                </p:cNvSpPr>
                <p:nvPr/>
              </p:nvSpPr>
              <p:spPr bwMode="auto">
                <a:xfrm>
                  <a:off x="5491" y="1901"/>
                  <a:ext cx="20" cy="18"/>
                </a:xfrm>
                <a:custGeom>
                  <a:avLst/>
                  <a:gdLst>
                    <a:gd name="T0" fmla="*/ 0 w 20"/>
                    <a:gd name="T1" fmla="*/ 13 h 18"/>
                    <a:gd name="T2" fmla="*/ 0 w 20"/>
                    <a:gd name="T3" fmla="*/ 18 h 18"/>
                    <a:gd name="T4" fmla="*/ 13 w 20"/>
                    <a:gd name="T5" fmla="*/ 16 h 18"/>
                    <a:gd name="T6" fmla="*/ 18 w 20"/>
                    <a:gd name="T7" fmla="*/ 8 h 18"/>
                    <a:gd name="T8" fmla="*/ 20 w 20"/>
                    <a:gd name="T9" fmla="*/ 3 h 18"/>
                    <a:gd name="T10" fmla="*/ 15 w 20"/>
                    <a:gd name="T11" fmla="*/ 0 h 18"/>
                    <a:gd name="T12" fmla="*/ 20 w 20"/>
                    <a:gd name="T13" fmla="*/ 3 h 18"/>
                    <a:gd name="T14" fmla="*/ 15 w 20"/>
                    <a:gd name="T15" fmla="*/ 3 h 18"/>
                    <a:gd name="T16" fmla="*/ 15 w 20"/>
                    <a:gd name="T17" fmla="*/ 8 h 18"/>
                    <a:gd name="T18" fmla="*/ 10 w 20"/>
                    <a:gd name="T19" fmla="*/ 10 h 18"/>
                    <a:gd name="T20" fmla="*/ 0 w 20"/>
                    <a:gd name="T21" fmla="*/ 13 h 18"/>
                    <a:gd name="T22" fmla="*/ 0 w 20"/>
                    <a:gd name="T23" fmla="*/ 18 h 18"/>
                    <a:gd name="T24" fmla="*/ 0 w 20"/>
                    <a:gd name="T25" fmla="*/ 13 h 1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0"/>
                    <a:gd name="T40" fmla="*/ 0 h 18"/>
                    <a:gd name="T41" fmla="*/ 20 w 20"/>
                    <a:gd name="T42" fmla="*/ 18 h 1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0" h="18">
                      <a:moveTo>
                        <a:pt x="0" y="13"/>
                      </a:moveTo>
                      <a:lnTo>
                        <a:pt x="0" y="18"/>
                      </a:lnTo>
                      <a:lnTo>
                        <a:pt x="13" y="16"/>
                      </a:lnTo>
                      <a:lnTo>
                        <a:pt x="18" y="8"/>
                      </a:lnTo>
                      <a:lnTo>
                        <a:pt x="20" y="3"/>
                      </a:lnTo>
                      <a:lnTo>
                        <a:pt x="15" y="0"/>
                      </a:lnTo>
                      <a:lnTo>
                        <a:pt x="20" y="3"/>
                      </a:lnTo>
                      <a:lnTo>
                        <a:pt x="15" y="3"/>
                      </a:lnTo>
                      <a:lnTo>
                        <a:pt x="15" y="8"/>
                      </a:lnTo>
                      <a:lnTo>
                        <a:pt x="10" y="10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75" name="Freeform 1756"/>
                <p:cNvSpPr>
                  <a:spLocks noChangeAspect="1"/>
                </p:cNvSpPr>
                <p:nvPr/>
              </p:nvSpPr>
              <p:spPr bwMode="auto">
                <a:xfrm>
                  <a:off x="5483" y="1896"/>
                  <a:ext cx="5" cy="5"/>
                </a:xfrm>
                <a:custGeom>
                  <a:avLst/>
                  <a:gdLst>
                    <a:gd name="T0" fmla="*/ 2 w 5"/>
                    <a:gd name="T1" fmla="*/ 5 h 5"/>
                    <a:gd name="T2" fmla="*/ 2 w 5"/>
                    <a:gd name="T3" fmla="*/ 2 h 5"/>
                    <a:gd name="T4" fmla="*/ 0 w 5"/>
                    <a:gd name="T5" fmla="*/ 2 h 5"/>
                    <a:gd name="T6" fmla="*/ 2 w 5"/>
                    <a:gd name="T7" fmla="*/ 0 h 5"/>
                    <a:gd name="T8" fmla="*/ 5 w 5"/>
                    <a:gd name="T9" fmla="*/ 0 h 5"/>
                    <a:gd name="T10" fmla="*/ 2 w 5"/>
                    <a:gd name="T11" fmla="*/ 0 h 5"/>
                    <a:gd name="T12" fmla="*/ 2 w 5"/>
                    <a:gd name="T13" fmla="*/ 5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5"/>
                    <a:gd name="T23" fmla="*/ 5 w 5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5">
                      <a:moveTo>
                        <a:pt x="2" y="5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76" name="Freeform 1757"/>
                <p:cNvSpPr>
                  <a:spLocks noChangeAspect="1"/>
                </p:cNvSpPr>
                <p:nvPr/>
              </p:nvSpPr>
              <p:spPr bwMode="auto">
                <a:xfrm>
                  <a:off x="5483" y="1896"/>
                  <a:ext cx="5" cy="5"/>
                </a:xfrm>
                <a:custGeom>
                  <a:avLst/>
                  <a:gdLst>
                    <a:gd name="T0" fmla="*/ 0 w 5"/>
                    <a:gd name="T1" fmla="*/ 2 h 5"/>
                    <a:gd name="T2" fmla="*/ 0 w 5"/>
                    <a:gd name="T3" fmla="*/ 2 h 5"/>
                    <a:gd name="T4" fmla="*/ 0 w 5"/>
                    <a:gd name="T5" fmla="*/ 5 h 5"/>
                    <a:gd name="T6" fmla="*/ 0 w 5"/>
                    <a:gd name="T7" fmla="*/ 5 h 5"/>
                    <a:gd name="T8" fmla="*/ 5 w 5"/>
                    <a:gd name="T9" fmla="*/ 5 h 5"/>
                    <a:gd name="T10" fmla="*/ 2 w 5"/>
                    <a:gd name="T11" fmla="*/ 2 h 5"/>
                    <a:gd name="T12" fmla="*/ 0 w 5"/>
                    <a:gd name="T13" fmla="*/ 0 h 5"/>
                    <a:gd name="T14" fmla="*/ 0 w 5"/>
                    <a:gd name="T15" fmla="*/ 0 h 5"/>
                    <a:gd name="T16" fmla="*/ 0 w 5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77" name="Freeform 1758"/>
                <p:cNvSpPr>
                  <a:spLocks noChangeAspect="1"/>
                </p:cNvSpPr>
                <p:nvPr/>
              </p:nvSpPr>
              <p:spPr bwMode="auto">
                <a:xfrm>
                  <a:off x="5483" y="1893"/>
                  <a:ext cx="8" cy="5"/>
                </a:xfrm>
                <a:custGeom>
                  <a:avLst/>
                  <a:gdLst>
                    <a:gd name="T0" fmla="*/ 8 w 8"/>
                    <a:gd name="T1" fmla="*/ 3 h 5"/>
                    <a:gd name="T2" fmla="*/ 5 w 8"/>
                    <a:gd name="T3" fmla="*/ 0 h 5"/>
                    <a:gd name="T4" fmla="*/ 2 w 8"/>
                    <a:gd name="T5" fmla="*/ 0 h 5"/>
                    <a:gd name="T6" fmla="*/ 0 w 8"/>
                    <a:gd name="T7" fmla="*/ 5 h 5"/>
                    <a:gd name="T8" fmla="*/ 0 w 8"/>
                    <a:gd name="T9" fmla="*/ 3 h 5"/>
                    <a:gd name="T10" fmla="*/ 2 w 8"/>
                    <a:gd name="T11" fmla="*/ 5 h 5"/>
                    <a:gd name="T12" fmla="*/ 8 w 8"/>
                    <a:gd name="T13" fmla="*/ 3 h 5"/>
                    <a:gd name="T14" fmla="*/ 5 w 8"/>
                    <a:gd name="T15" fmla="*/ 0 h 5"/>
                    <a:gd name="T16" fmla="*/ 8 w 8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8" y="3"/>
                      </a:move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8" y="3"/>
                      </a:lnTo>
                      <a:lnTo>
                        <a:pt x="5" y="0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78" name="Freeform 1759"/>
                <p:cNvSpPr>
                  <a:spLocks noChangeAspect="1"/>
                </p:cNvSpPr>
                <p:nvPr/>
              </p:nvSpPr>
              <p:spPr bwMode="auto">
                <a:xfrm>
                  <a:off x="5483" y="1893"/>
                  <a:ext cx="8" cy="8"/>
                </a:xfrm>
                <a:custGeom>
                  <a:avLst/>
                  <a:gdLst>
                    <a:gd name="T0" fmla="*/ 0 w 8"/>
                    <a:gd name="T1" fmla="*/ 8 h 8"/>
                    <a:gd name="T2" fmla="*/ 5 w 8"/>
                    <a:gd name="T3" fmla="*/ 8 h 8"/>
                    <a:gd name="T4" fmla="*/ 5 w 8"/>
                    <a:gd name="T5" fmla="*/ 5 h 8"/>
                    <a:gd name="T6" fmla="*/ 8 w 8"/>
                    <a:gd name="T7" fmla="*/ 3 h 8"/>
                    <a:gd name="T8" fmla="*/ 5 w 8"/>
                    <a:gd name="T9" fmla="*/ 0 h 8"/>
                    <a:gd name="T10" fmla="*/ 2 w 8"/>
                    <a:gd name="T11" fmla="*/ 3 h 8"/>
                    <a:gd name="T12" fmla="*/ 0 w 8"/>
                    <a:gd name="T13" fmla="*/ 8 h 8"/>
                    <a:gd name="T14" fmla="*/ 5 w 8"/>
                    <a:gd name="T15" fmla="*/ 8 h 8"/>
                    <a:gd name="T16" fmla="*/ 0 w 8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8"/>
                    <a:gd name="T29" fmla="*/ 8 w 8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8">
                      <a:moveTo>
                        <a:pt x="0" y="8"/>
                      </a:moveTo>
                      <a:lnTo>
                        <a:pt x="5" y="8"/>
                      </a:lnTo>
                      <a:lnTo>
                        <a:pt x="5" y="5"/>
                      </a:lnTo>
                      <a:lnTo>
                        <a:pt x="8" y="3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5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79" name="Freeform 1760"/>
                <p:cNvSpPr>
                  <a:spLocks noChangeAspect="1"/>
                </p:cNvSpPr>
                <p:nvPr/>
              </p:nvSpPr>
              <p:spPr bwMode="auto">
                <a:xfrm>
                  <a:off x="5477" y="1799"/>
                  <a:ext cx="8" cy="13"/>
                </a:xfrm>
                <a:custGeom>
                  <a:avLst/>
                  <a:gdLst>
                    <a:gd name="T0" fmla="*/ 6 w 8"/>
                    <a:gd name="T1" fmla="*/ 13 h 13"/>
                    <a:gd name="T2" fmla="*/ 0 w 8"/>
                    <a:gd name="T3" fmla="*/ 11 h 13"/>
                    <a:gd name="T4" fmla="*/ 0 w 8"/>
                    <a:gd name="T5" fmla="*/ 5 h 13"/>
                    <a:gd name="T6" fmla="*/ 6 w 8"/>
                    <a:gd name="T7" fmla="*/ 3 h 13"/>
                    <a:gd name="T8" fmla="*/ 8 w 8"/>
                    <a:gd name="T9" fmla="*/ 0 h 13"/>
                    <a:gd name="T10" fmla="*/ 6 w 8"/>
                    <a:gd name="T11" fmla="*/ 3 h 13"/>
                    <a:gd name="T12" fmla="*/ 6 w 8"/>
                    <a:gd name="T13" fmla="*/ 13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13"/>
                    <a:gd name="T23" fmla="*/ 8 w 8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13">
                      <a:moveTo>
                        <a:pt x="6" y="13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6" y="3"/>
                      </a:lnTo>
                      <a:lnTo>
                        <a:pt x="8" y="0"/>
                      </a:lnTo>
                      <a:lnTo>
                        <a:pt x="6" y="3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80" name="Freeform 1761"/>
                <p:cNvSpPr>
                  <a:spLocks noChangeAspect="1"/>
                </p:cNvSpPr>
                <p:nvPr/>
              </p:nvSpPr>
              <p:spPr bwMode="auto">
                <a:xfrm>
                  <a:off x="5477" y="1804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0 h 11"/>
                    <a:gd name="T4" fmla="*/ 0 w 6"/>
                    <a:gd name="T5" fmla="*/ 8 h 11"/>
                    <a:gd name="T6" fmla="*/ 3 w 6"/>
                    <a:gd name="T7" fmla="*/ 11 h 11"/>
                    <a:gd name="T8" fmla="*/ 6 w 6"/>
                    <a:gd name="T9" fmla="*/ 8 h 11"/>
                    <a:gd name="T10" fmla="*/ 3 w 6"/>
                    <a:gd name="T11" fmla="*/ 6 h 11"/>
                    <a:gd name="T12" fmla="*/ 3 w 6"/>
                    <a:gd name="T13" fmla="*/ 3 h 11"/>
                    <a:gd name="T14" fmla="*/ 3 w 6"/>
                    <a:gd name="T15" fmla="*/ 3 h 11"/>
                    <a:gd name="T16" fmla="*/ 0 w 6"/>
                    <a:gd name="T17" fmla="*/ 0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1"/>
                    <a:gd name="T29" fmla="*/ 6 w 6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3" y="6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81" name="Freeform 1762"/>
                <p:cNvSpPr>
                  <a:spLocks noChangeAspect="1"/>
                </p:cNvSpPr>
                <p:nvPr/>
              </p:nvSpPr>
              <p:spPr bwMode="auto">
                <a:xfrm>
                  <a:off x="5477" y="1796"/>
                  <a:ext cx="11" cy="11"/>
                </a:xfrm>
                <a:custGeom>
                  <a:avLst/>
                  <a:gdLst>
                    <a:gd name="T0" fmla="*/ 8 w 11"/>
                    <a:gd name="T1" fmla="*/ 0 h 11"/>
                    <a:gd name="T2" fmla="*/ 8 w 11"/>
                    <a:gd name="T3" fmla="*/ 0 h 11"/>
                    <a:gd name="T4" fmla="*/ 3 w 11"/>
                    <a:gd name="T5" fmla="*/ 3 h 11"/>
                    <a:gd name="T6" fmla="*/ 0 w 11"/>
                    <a:gd name="T7" fmla="*/ 8 h 11"/>
                    <a:gd name="T8" fmla="*/ 3 w 11"/>
                    <a:gd name="T9" fmla="*/ 11 h 11"/>
                    <a:gd name="T10" fmla="*/ 6 w 11"/>
                    <a:gd name="T11" fmla="*/ 8 h 11"/>
                    <a:gd name="T12" fmla="*/ 11 w 11"/>
                    <a:gd name="T13" fmla="*/ 3 h 11"/>
                    <a:gd name="T14" fmla="*/ 11 w 11"/>
                    <a:gd name="T15" fmla="*/ 3 h 11"/>
                    <a:gd name="T16" fmla="*/ 8 w 11"/>
                    <a:gd name="T17" fmla="*/ 0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1"/>
                    <a:gd name="T29" fmla="*/ 11 w 11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1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3"/>
                      </a:lnTo>
                      <a:lnTo>
                        <a:pt x="0" y="8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11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82" name="Freeform 1763"/>
                <p:cNvSpPr>
                  <a:spLocks noChangeAspect="1"/>
                </p:cNvSpPr>
                <p:nvPr/>
              </p:nvSpPr>
              <p:spPr bwMode="auto">
                <a:xfrm>
                  <a:off x="5480" y="1796"/>
                  <a:ext cx="8" cy="19"/>
                </a:xfrm>
                <a:custGeom>
                  <a:avLst/>
                  <a:gdLst>
                    <a:gd name="T0" fmla="*/ 0 w 8"/>
                    <a:gd name="T1" fmla="*/ 19 h 19"/>
                    <a:gd name="T2" fmla="*/ 3 w 8"/>
                    <a:gd name="T3" fmla="*/ 16 h 19"/>
                    <a:gd name="T4" fmla="*/ 3 w 8"/>
                    <a:gd name="T5" fmla="*/ 8 h 19"/>
                    <a:gd name="T6" fmla="*/ 5 w 8"/>
                    <a:gd name="T7" fmla="*/ 0 h 19"/>
                    <a:gd name="T8" fmla="*/ 8 w 8"/>
                    <a:gd name="T9" fmla="*/ 3 h 19"/>
                    <a:gd name="T10" fmla="*/ 0 w 8"/>
                    <a:gd name="T11" fmla="*/ 6 h 19"/>
                    <a:gd name="T12" fmla="*/ 0 w 8"/>
                    <a:gd name="T13" fmla="*/ 19 h 19"/>
                    <a:gd name="T14" fmla="*/ 3 w 8"/>
                    <a:gd name="T15" fmla="*/ 16 h 19"/>
                    <a:gd name="T16" fmla="*/ 0 w 8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9"/>
                    <a:gd name="T29" fmla="*/ 8 w 8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9">
                      <a:moveTo>
                        <a:pt x="0" y="19"/>
                      </a:moveTo>
                      <a:lnTo>
                        <a:pt x="3" y="16"/>
                      </a:lnTo>
                      <a:lnTo>
                        <a:pt x="3" y="8"/>
                      </a:lnTo>
                      <a:lnTo>
                        <a:pt x="5" y="0"/>
                      </a:lnTo>
                      <a:lnTo>
                        <a:pt x="8" y="3"/>
                      </a:lnTo>
                      <a:lnTo>
                        <a:pt x="0" y="6"/>
                      </a:lnTo>
                      <a:lnTo>
                        <a:pt x="0" y="19"/>
                      </a:lnTo>
                      <a:lnTo>
                        <a:pt x="3" y="16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83" name="Freeform 1764"/>
                <p:cNvSpPr>
                  <a:spLocks noChangeAspect="1"/>
                </p:cNvSpPr>
                <p:nvPr/>
              </p:nvSpPr>
              <p:spPr bwMode="auto">
                <a:xfrm>
                  <a:off x="5598" y="1930"/>
                  <a:ext cx="10" cy="2"/>
                </a:xfrm>
                <a:custGeom>
                  <a:avLst/>
                  <a:gdLst>
                    <a:gd name="T0" fmla="*/ 10 w 10"/>
                    <a:gd name="T1" fmla="*/ 0 h 2"/>
                    <a:gd name="T2" fmla="*/ 5 w 10"/>
                    <a:gd name="T3" fmla="*/ 2 h 2"/>
                    <a:gd name="T4" fmla="*/ 0 w 10"/>
                    <a:gd name="T5" fmla="*/ 2 h 2"/>
                    <a:gd name="T6" fmla="*/ 0 w 10"/>
                    <a:gd name="T7" fmla="*/ 0 h 2"/>
                    <a:gd name="T8" fmla="*/ 10 w 10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2"/>
                    <a:gd name="T17" fmla="*/ 10 w 10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2">
                      <a:moveTo>
                        <a:pt x="10" y="0"/>
                      </a:move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84" name="Freeform 1765"/>
                <p:cNvSpPr>
                  <a:spLocks noChangeAspect="1"/>
                </p:cNvSpPr>
                <p:nvPr/>
              </p:nvSpPr>
              <p:spPr bwMode="auto">
                <a:xfrm>
                  <a:off x="5598" y="1930"/>
                  <a:ext cx="10" cy="5"/>
                </a:xfrm>
                <a:custGeom>
                  <a:avLst/>
                  <a:gdLst>
                    <a:gd name="T0" fmla="*/ 2 w 10"/>
                    <a:gd name="T1" fmla="*/ 5 h 5"/>
                    <a:gd name="T2" fmla="*/ 2 w 10"/>
                    <a:gd name="T3" fmla="*/ 5 h 5"/>
                    <a:gd name="T4" fmla="*/ 7 w 10"/>
                    <a:gd name="T5" fmla="*/ 2 h 5"/>
                    <a:gd name="T6" fmla="*/ 10 w 10"/>
                    <a:gd name="T7" fmla="*/ 2 h 5"/>
                    <a:gd name="T8" fmla="*/ 10 w 10"/>
                    <a:gd name="T9" fmla="*/ 0 h 5"/>
                    <a:gd name="T10" fmla="*/ 5 w 10"/>
                    <a:gd name="T11" fmla="*/ 0 h 5"/>
                    <a:gd name="T12" fmla="*/ 0 w 10"/>
                    <a:gd name="T13" fmla="*/ 2 h 5"/>
                    <a:gd name="T14" fmla="*/ 0 w 10"/>
                    <a:gd name="T15" fmla="*/ 2 h 5"/>
                    <a:gd name="T16" fmla="*/ 2 w 10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2" y="5"/>
                      </a:moveTo>
                      <a:lnTo>
                        <a:pt x="2" y="5"/>
                      </a:lnTo>
                      <a:lnTo>
                        <a:pt x="7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85" name="Freeform 1766"/>
                <p:cNvSpPr>
                  <a:spLocks noChangeAspect="1"/>
                </p:cNvSpPr>
                <p:nvPr/>
              </p:nvSpPr>
              <p:spPr bwMode="auto">
                <a:xfrm>
                  <a:off x="5598" y="1930"/>
                  <a:ext cx="10" cy="5"/>
                </a:xfrm>
                <a:custGeom>
                  <a:avLst/>
                  <a:gdLst>
                    <a:gd name="T0" fmla="*/ 10 w 10"/>
                    <a:gd name="T1" fmla="*/ 2 h 5"/>
                    <a:gd name="T2" fmla="*/ 10 w 10"/>
                    <a:gd name="T3" fmla="*/ 0 h 5"/>
                    <a:gd name="T4" fmla="*/ 0 w 10"/>
                    <a:gd name="T5" fmla="*/ 0 h 5"/>
                    <a:gd name="T6" fmla="*/ 2 w 10"/>
                    <a:gd name="T7" fmla="*/ 5 h 5"/>
                    <a:gd name="T8" fmla="*/ 0 w 10"/>
                    <a:gd name="T9" fmla="*/ 2 h 5"/>
                    <a:gd name="T10" fmla="*/ 2 w 10"/>
                    <a:gd name="T11" fmla="*/ 2 h 5"/>
                    <a:gd name="T12" fmla="*/ 7 w 10"/>
                    <a:gd name="T13" fmla="*/ 2 h 5"/>
                    <a:gd name="T14" fmla="*/ 10 w 10"/>
                    <a:gd name="T15" fmla="*/ 0 h 5"/>
                    <a:gd name="T16" fmla="*/ 10 w 10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10" y="2"/>
                      </a:move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7" y="2"/>
                      </a:lnTo>
                      <a:lnTo>
                        <a:pt x="10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86" name="Freeform 1767"/>
                <p:cNvSpPr>
                  <a:spLocks noChangeAspect="1"/>
                </p:cNvSpPr>
                <p:nvPr/>
              </p:nvSpPr>
              <p:spPr bwMode="auto">
                <a:xfrm>
                  <a:off x="5524" y="1841"/>
                  <a:ext cx="27" cy="26"/>
                </a:xfrm>
                <a:custGeom>
                  <a:avLst/>
                  <a:gdLst>
                    <a:gd name="T0" fmla="*/ 8 w 27"/>
                    <a:gd name="T1" fmla="*/ 26 h 26"/>
                    <a:gd name="T2" fmla="*/ 6 w 27"/>
                    <a:gd name="T3" fmla="*/ 23 h 26"/>
                    <a:gd name="T4" fmla="*/ 6 w 27"/>
                    <a:gd name="T5" fmla="*/ 16 h 26"/>
                    <a:gd name="T6" fmla="*/ 14 w 27"/>
                    <a:gd name="T7" fmla="*/ 8 h 26"/>
                    <a:gd name="T8" fmla="*/ 19 w 27"/>
                    <a:gd name="T9" fmla="*/ 3 h 26"/>
                    <a:gd name="T10" fmla="*/ 21 w 27"/>
                    <a:gd name="T11" fmla="*/ 3 h 26"/>
                    <a:gd name="T12" fmla="*/ 27 w 27"/>
                    <a:gd name="T13" fmla="*/ 0 h 26"/>
                    <a:gd name="T14" fmla="*/ 24 w 27"/>
                    <a:gd name="T15" fmla="*/ 0 h 26"/>
                    <a:gd name="T16" fmla="*/ 19 w 27"/>
                    <a:gd name="T17" fmla="*/ 0 h 26"/>
                    <a:gd name="T18" fmla="*/ 14 w 27"/>
                    <a:gd name="T19" fmla="*/ 5 h 26"/>
                    <a:gd name="T20" fmla="*/ 3 w 27"/>
                    <a:gd name="T21" fmla="*/ 16 h 26"/>
                    <a:gd name="T22" fmla="*/ 0 w 27"/>
                    <a:gd name="T23" fmla="*/ 18 h 26"/>
                    <a:gd name="T24" fmla="*/ 3 w 27"/>
                    <a:gd name="T25" fmla="*/ 21 h 26"/>
                    <a:gd name="T26" fmla="*/ 6 w 27"/>
                    <a:gd name="T27" fmla="*/ 23 h 26"/>
                    <a:gd name="T28" fmla="*/ 8 w 27"/>
                    <a:gd name="T29" fmla="*/ 26 h 2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7"/>
                    <a:gd name="T46" fmla="*/ 0 h 26"/>
                    <a:gd name="T47" fmla="*/ 27 w 27"/>
                    <a:gd name="T48" fmla="*/ 26 h 2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7" h="26">
                      <a:moveTo>
                        <a:pt x="8" y="26"/>
                      </a:moveTo>
                      <a:lnTo>
                        <a:pt x="6" y="23"/>
                      </a:lnTo>
                      <a:lnTo>
                        <a:pt x="6" y="16"/>
                      </a:lnTo>
                      <a:lnTo>
                        <a:pt x="14" y="8"/>
                      </a:lnTo>
                      <a:lnTo>
                        <a:pt x="19" y="3"/>
                      </a:lnTo>
                      <a:lnTo>
                        <a:pt x="21" y="3"/>
                      </a:lnTo>
                      <a:lnTo>
                        <a:pt x="27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4" y="5"/>
                      </a:lnTo>
                      <a:lnTo>
                        <a:pt x="3" y="16"/>
                      </a:lnTo>
                      <a:lnTo>
                        <a:pt x="0" y="18"/>
                      </a:lnTo>
                      <a:lnTo>
                        <a:pt x="3" y="21"/>
                      </a:lnTo>
                      <a:lnTo>
                        <a:pt x="6" y="23"/>
                      </a:lnTo>
                      <a:lnTo>
                        <a:pt x="8" y="2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87" name="Freeform 1768"/>
                <p:cNvSpPr>
                  <a:spLocks noChangeAspect="1"/>
                </p:cNvSpPr>
                <p:nvPr/>
              </p:nvSpPr>
              <p:spPr bwMode="auto">
                <a:xfrm>
                  <a:off x="5527" y="1854"/>
                  <a:ext cx="8" cy="16"/>
                </a:xfrm>
                <a:custGeom>
                  <a:avLst/>
                  <a:gdLst>
                    <a:gd name="T0" fmla="*/ 3 w 8"/>
                    <a:gd name="T1" fmla="*/ 0 h 16"/>
                    <a:gd name="T2" fmla="*/ 3 w 8"/>
                    <a:gd name="T3" fmla="*/ 0 h 16"/>
                    <a:gd name="T4" fmla="*/ 0 w 8"/>
                    <a:gd name="T5" fmla="*/ 10 h 16"/>
                    <a:gd name="T6" fmla="*/ 5 w 8"/>
                    <a:gd name="T7" fmla="*/ 16 h 16"/>
                    <a:gd name="T8" fmla="*/ 8 w 8"/>
                    <a:gd name="T9" fmla="*/ 13 h 16"/>
                    <a:gd name="T10" fmla="*/ 5 w 8"/>
                    <a:gd name="T11" fmla="*/ 8 h 16"/>
                    <a:gd name="T12" fmla="*/ 3 w 8"/>
                    <a:gd name="T13" fmla="*/ 5 h 16"/>
                    <a:gd name="T14" fmla="*/ 3 w 8"/>
                    <a:gd name="T15" fmla="*/ 5 h 16"/>
                    <a:gd name="T16" fmla="*/ 3 w 8"/>
                    <a:gd name="T17" fmla="*/ 0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6"/>
                    <a:gd name="T29" fmla="*/ 8 w 8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10"/>
                      </a:lnTo>
                      <a:lnTo>
                        <a:pt x="5" y="16"/>
                      </a:lnTo>
                      <a:lnTo>
                        <a:pt x="8" y="13"/>
                      </a:lnTo>
                      <a:lnTo>
                        <a:pt x="5" y="8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88" name="Freeform 1769"/>
                <p:cNvSpPr>
                  <a:spLocks noChangeAspect="1"/>
                </p:cNvSpPr>
                <p:nvPr/>
              </p:nvSpPr>
              <p:spPr bwMode="auto">
                <a:xfrm>
                  <a:off x="5530" y="1841"/>
                  <a:ext cx="13" cy="18"/>
                </a:xfrm>
                <a:custGeom>
                  <a:avLst/>
                  <a:gdLst>
                    <a:gd name="T0" fmla="*/ 13 w 13"/>
                    <a:gd name="T1" fmla="*/ 0 h 18"/>
                    <a:gd name="T2" fmla="*/ 10 w 13"/>
                    <a:gd name="T3" fmla="*/ 0 h 18"/>
                    <a:gd name="T4" fmla="*/ 5 w 13"/>
                    <a:gd name="T5" fmla="*/ 8 h 18"/>
                    <a:gd name="T6" fmla="*/ 0 w 13"/>
                    <a:gd name="T7" fmla="*/ 13 h 18"/>
                    <a:gd name="T8" fmla="*/ 0 w 13"/>
                    <a:gd name="T9" fmla="*/ 18 h 18"/>
                    <a:gd name="T10" fmla="*/ 8 w 13"/>
                    <a:gd name="T11" fmla="*/ 10 h 18"/>
                    <a:gd name="T12" fmla="*/ 13 w 13"/>
                    <a:gd name="T13" fmla="*/ 3 h 18"/>
                    <a:gd name="T14" fmla="*/ 13 w 13"/>
                    <a:gd name="T15" fmla="*/ 5 h 18"/>
                    <a:gd name="T16" fmla="*/ 13 w 13"/>
                    <a:gd name="T17" fmla="*/ 0 h 18"/>
                    <a:gd name="T18" fmla="*/ 10 w 13"/>
                    <a:gd name="T19" fmla="*/ 0 h 18"/>
                    <a:gd name="T20" fmla="*/ 10 w 13"/>
                    <a:gd name="T21" fmla="*/ 0 h 18"/>
                    <a:gd name="T22" fmla="*/ 13 w 13"/>
                    <a:gd name="T23" fmla="*/ 0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18"/>
                    <a:gd name="T38" fmla="*/ 13 w 13"/>
                    <a:gd name="T39" fmla="*/ 18 h 1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18">
                      <a:moveTo>
                        <a:pt x="13" y="0"/>
                      </a:moveTo>
                      <a:lnTo>
                        <a:pt x="10" y="0"/>
                      </a:lnTo>
                      <a:lnTo>
                        <a:pt x="5" y="8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8" y="10"/>
                      </a:lnTo>
                      <a:lnTo>
                        <a:pt x="13" y="3"/>
                      </a:ln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89" name="Freeform 1770"/>
                <p:cNvSpPr>
                  <a:spLocks noChangeAspect="1"/>
                </p:cNvSpPr>
                <p:nvPr/>
              </p:nvSpPr>
              <p:spPr bwMode="auto">
                <a:xfrm>
                  <a:off x="5543" y="1841"/>
                  <a:ext cx="10" cy="5"/>
                </a:xfrm>
                <a:custGeom>
                  <a:avLst/>
                  <a:gdLst>
                    <a:gd name="T0" fmla="*/ 8 w 10"/>
                    <a:gd name="T1" fmla="*/ 0 h 5"/>
                    <a:gd name="T2" fmla="*/ 8 w 10"/>
                    <a:gd name="T3" fmla="*/ 0 h 5"/>
                    <a:gd name="T4" fmla="*/ 2 w 10"/>
                    <a:gd name="T5" fmla="*/ 0 h 5"/>
                    <a:gd name="T6" fmla="*/ 0 w 10"/>
                    <a:gd name="T7" fmla="*/ 0 h 5"/>
                    <a:gd name="T8" fmla="*/ 0 w 10"/>
                    <a:gd name="T9" fmla="*/ 5 h 5"/>
                    <a:gd name="T10" fmla="*/ 2 w 10"/>
                    <a:gd name="T11" fmla="*/ 5 h 5"/>
                    <a:gd name="T12" fmla="*/ 10 w 10"/>
                    <a:gd name="T13" fmla="*/ 3 h 5"/>
                    <a:gd name="T14" fmla="*/ 10 w 10"/>
                    <a:gd name="T15" fmla="*/ 3 h 5"/>
                    <a:gd name="T16" fmla="*/ 8 w 10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90" name="Freeform 1771"/>
                <p:cNvSpPr>
                  <a:spLocks noChangeAspect="1"/>
                </p:cNvSpPr>
                <p:nvPr/>
              </p:nvSpPr>
              <p:spPr bwMode="auto">
                <a:xfrm>
                  <a:off x="5540" y="1841"/>
                  <a:ext cx="13" cy="3"/>
                </a:xfrm>
                <a:custGeom>
                  <a:avLst/>
                  <a:gdLst>
                    <a:gd name="T0" fmla="*/ 0 w 13"/>
                    <a:gd name="T1" fmla="*/ 3 h 3"/>
                    <a:gd name="T2" fmla="*/ 0 w 13"/>
                    <a:gd name="T3" fmla="*/ 3 h 3"/>
                    <a:gd name="T4" fmla="*/ 8 w 13"/>
                    <a:gd name="T5" fmla="*/ 3 h 3"/>
                    <a:gd name="T6" fmla="*/ 11 w 13"/>
                    <a:gd name="T7" fmla="*/ 0 h 3"/>
                    <a:gd name="T8" fmla="*/ 13 w 13"/>
                    <a:gd name="T9" fmla="*/ 3 h 3"/>
                    <a:gd name="T10" fmla="*/ 8 w 13"/>
                    <a:gd name="T11" fmla="*/ 0 h 3"/>
                    <a:gd name="T12" fmla="*/ 3 w 13"/>
                    <a:gd name="T13" fmla="*/ 0 h 3"/>
                    <a:gd name="T14" fmla="*/ 3 w 13"/>
                    <a:gd name="T15" fmla="*/ 0 h 3"/>
                    <a:gd name="T16" fmla="*/ 0 w 13"/>
                    <a:gd name="T17" fmla="*/ 3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3"/>
                    <a:gd name="T29" fmla="*/ 13 w 13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3" y="3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91" name="Freeform 1772"/>
                <p:cNvSpPr>
                  <a:spLocks noChangeAspect="1"/>
                </p:cNvSpPr>
                <p:nvPr/>
              </p:nvSpPr>
              <p:spPr bwMode="auto">
                <a:xfrm>
                  <a:off x="5527" y="1841"/>
                  <a:ext cx="16" cy="16"/>
                </a:xfrm>
                <a:custGeom>
                  <a:avLst/>
                  <a:gdLst>
                    <a:gd name="T0" fmla="*/ 3 w 16"/>
                    <a:gd name="T1" fmla="*/ 16 h 16"/>
                    <a:gd name="T2" fmla="*/ 3 w 16"/>
                    <a:gd name="T3" fmla="*/ 16 h 16"/>
                    <a:gd name="T4" fmla="*/ 11 w 16"/>
                    <a:gd name="T5" fmla="*/ 8 h 16"/>
                    <a:gd name="T6" fmla="*/ 13 w 16"/>
                    <a:gd name="T7" fmla="*/ 3 h 16"/>
                    <a:gd name="T8" fmla="*/ 16 w 16"/>
                    <a:gd name="T9" fmla="*/ 0 h 16"/>
                    <a:gd name="T10" fmla="*/ 8 w 16"/>
                    <a:gd name="T11" fmla="*/ 5 h 16"/>
                    <a:gd name="T12" fmla="*/ 0 w 16"/>
                    <a:gd name="T13" fmla="*/ 13 h 16"/>
                    <a:gd name="T14" fmla="*/ 0 w 16"/>
                    <a:gd name="T15" fmla="*/ 13 h 16"/>
                    <a:gd name="T16" fmla="*/ 3 w 16"/>
                    <a:gd name="T17" fmla="*/ 16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16"/>
                    <a:gd name="T29" fmla="*/ 16 w 16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16">
                      <a:moveTo>
                        <a:pt x="3" y="16"/>
                      </a:moveTo>
                      <a:lnTo>
                        <a:pt x="3" y="16"/>
                      </a:lnTo>
                      <a:lnTo>
                        <a:pt x="11" y="8"/>
                      </a:lnTo>
                      <a:lnTo>
                        <a:pt x="13" y="3"/>
                      </a:lnTo>
                      <a:lnTo>
                        <a:pt x="16" y="0"/>
                      </a:lnTo>
                      <a:lnTo>
                        <a:pt x="8" y="5"/>
                      </a:lnTo>
                      <a:lnTo>
                        <a:pt x="0" y="13"/>
                      </a:lnTo>
                      <a:lnTo>
                        <a:pt x="3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92" name="Freeform 1773"/>
                <p:cNvSpPr>
                  <a:spLocks noChangeAspect="1"/>
                </p:cNvSpPr>
                <p:nvPr/>
              </p:nvSpPr>
              <p:spPr bwMode="auto">
                <a:xfrm>
                  <a:off x="5524" y="1854"/>
                  <a:ext cx="11" cy="16"/>
                </a:xfrm>
                <a:custGeom>
                  <a:avLst/>
                  <a:gdLst>
                    <a:gd name="T0" fmla="*/ 8 w 11"/>
                    <a:gd name="T1" fmla="*/ 16 h 16"/>
                    <a:gd name="T2" fmla="*/ 11 w 11"/>
                    <a:gd name="T3" fmla="*/ 13 h 16"/>
                    <a:gd name="T4" fmla="*/ 8 w 11"/>
                    <a:gd name="T5" fmla="*/ 10 h 16"/>
                    <a:gd name="T6" fmla="*/ 6 w 11"/>
                    <a:gd name="T7" fmla="*/ 8 h 16"/>
                    <a:gd name="T8" fmla="*/ 3 w 11"/>
                    <a:gd name="T9" fmla="*/ 5 h 16"/>
                    <a:gd name="T10" fmla="*/ 6 w 11"/>
                    <a:gd name="T11" fmla="*/ 3 h 16"/>
                    <a:gd name="T12" fmla="*/ 3 w 11"/>
                    <a:gd name="T13" fmla="*/ 0 h 16"/>
                    <a:gd name="T14" fmla="*/ 0 w 11"/>
                    <a:gd name="T15" fmla="*/ 5 h 16"/>
                    <a:gd name="T16" fmla="*/ 0 w 11"/>
                    <a:gd name="T17" fmla="*/ 8 h 16"/>
                    <a:gd name="T18" fmla="*/ 6 w 11"/>
                    <a:gd name="T19" fmla="*/ 13 h 16"/>
                    <a:gd name="T20" fmla="*/ 8 w 11"/>
                    <a:gd name="T21" fmla="*/ 16 h 16"/>
                    <a:gd name="T22" fmla="*/ 11 w 11"/>
                    <a:gd name="T23" fmla="*/ 13 h 16"/>
                    <a:gd name="T24" fmla="*/ 8 w 11"/>
                    <a:gd name="T25" fmla="*/ 16 h 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"/>
                    <a:gd name="T40" fmla="*/ 0 h 16"/>
                    <a:gd name="T41" fmla="*/ 11 w 11"/>
                    <a:gd name="T42" fmla="*/ 16 h 1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" h="16">
                      <a:moveTo>
                        <a:pt x="8" y="16"/>
                      </a:moveTo>
                      <a:lnTo>
                        <a:pt x="11" y="13"/>
                      </a:lnTo>
                      <a:lnTo>
                        <a:pt x="8" y="10"/>
                      </a:lnTo>
                      <a:lnTo>
                        <a:pt x="6" y="8"/>
                      </a:lnTo>
                      <a:lnTo>
                        <a:pt x="3" y="5"/>
                      </a:ln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6" y="13"/>
                      </a:ln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93" name="Freeform 1774"/>
                <p:cNvSpPr>
                  <a:spLocks noChangeAspect="1"/>
                </p:cNvSpPr>
                <p:nvPr/>
              </p:nvSpPr>
              <p:spPr bwMode="auto">
                <a:xfrm>
                  <a:off x="5535" y="1789"/>
                  <a:ext cx="5" cy="5"/>
                </a:xfrm>
                <a:custGeom>
                  <a:avLst/>
                  <a:gdLst>
                    <a:gd name="T0" fmla="*/ 3 w 5"/>
                    <a:gd name="T1" fmla="*/ 0 h 5"/>
                    <a:gd name="T2" fmla="*/ 3 w 5"/>
                    <a:gd name="T3" fmla="*/ 2 h 5"/>
                    <a:gd name="T4" fmla="*/ 5 w 5"/>
                    <a:gd name="T5" fmla="*/ 5 h 5"/>
                    <a:gd name="T6" fmla="*/ 5 w 5"/>
                    <a:gd name="T7" fmla="*/ 5 h 5"/>
                    <a:gd name="T8" fmla="*/ 0 w 5"/>
                    <a:gd name="T9" fmla="*/ 5 h 5"/>
                    <a:gd name="T10" fmla="*/ 3 w 5"/>
                    <a:gd name="T11" fmla="*/ 5 h 5"/>
                    <a:gd name="T12" fmla="*/ 3 w 5"/>
                    <a:gd name="T13" fmla="*/ 0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5"/>
                    <a:gd name="T23" fmla="*/ 5 w 5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5">
                      <a:moveTo>
                        <a:pt x="3" y="0"/>
                      </a:moveTo>
                      <a:lnTo>
                        <a:pt x="3" y="2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94" name="Freeform 1775"/>
                <p:cNvSpPr>
                  <a:spLocks noChangeAspect="1"/>
                </p:cNvSpPr>
                <p:nvPr/>
              </p:nvSpPr>
              <p:spPr bwMode="auto">
                <a:xfrm>
                  <a:off x="5535" y="1789"/>
                  <a:ext cx="5" cy="5"/>
                </a:xfrm>
                <a:custGeom>
                  <a:avLst/>
                  <a:gdLst>
                    <a:gd name="T0" fmla="*/ 5 w 5"/>
                    <a:gd name="T1" fmla="*/ 2 h 5"/>
                    <a:gd name="T2" fmla="*/ 5 w 5"/>
                    <a:gd name="T3" fmla="*/ 2 h 5"/>
                    <a:gd name="T4" fmla="*/ 5 w 5"/>
                    <a:gd name="T5" fmla="*/ 0 h 5"/>
                    <a:gd name="T6" fmla="*/ 3 w 5"/>
                    <a:gd name="T7" fmla="*/ 0 h 5"/>
                    <a:gd name="T8" fmla="*/ 0 w 5"/>
                    <a:gd name="T9" fmla="*/ 2 h 5"/>
                    <a:gd name="T10" fmla="*/ 3 w 5"/>
                    <a:gd name="T11" fmla="*/ 5 h 5"/>
                    <a:gd name="T12" fmla="*/ 5 w 5"/>
                    <a:gd name="T13" fmla="*/ 5 h 5"/>
                    <a:gd name="T14" fmla="*/ 5 w 5"/>
                    <a:gd name="T15" fmla="*/ 5 h 5"/>
                    <a:gd name="T16" fmla="*/ 5 w 5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5" y="2"/>
                      </a:move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95" name="Freeform 1776"/>
                <p:cNvSpPr>
                  <a:spLocks noChangeAspect="1"/>
                </p:cNvSpPr>
                <p:nvPr/>
              </p:nvSpPr>
              <p:spPr bwMode="auto">
                <a:xfrm>
                  <a:off x="5535" y="1791"/>
                  <a:ext cx="5" cy="5"/>
                </a:xfrm>
                <a:custGeom>
                  <a:avLst/>
                  <a:gdLst>
                    <a:gd name="T0" fmla="*/ 3 w 5"/>
                    <a:gd name="T1" fmla="*/ 5 h 5"/>
                    <a:gd name="T2" fmla="*/ 3 w 5"/>
                    <a:gd name="T3" fmla="*/ 5 h 5"/>
                    <a:gd name="T4" fmla="*/ 5 w 5"/>
                    <a:gd name="T5" fmla="*/ 3 h 5"/>
                    <a:gd name="T6" fmla="*/ 5 w 5"/>
                    <a:gd name="T7" fmla="*/ 0 h 5"/>
                    <a:gd name="T8" fmla="*/ 5 w 5"/>
                    <a:gd name="T9" fmla="*/ 3 h 5"/>
                    <a:gd name="T10" fmla="*/ 5 w 5"/>
                    <a:gd name="T11" fmla="*/ 0 h 5"/>
                    <a:gd name="T12" fmla="*/ 0 w 5"/>
                    <a:gd name="T13" fmla="*/ 3 h 5"/>
                    <a:gd name="T14" fmla="*/ 0 w 5"/>
                    <a:gd name="T15" fmla="*/ 3 h 5"/>
                    <a:gd name="T16" fmla="*/ 3 w 5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3" y="5"/>
                      </a:move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96" name="Freeform 1777"/>
                <p:cNvSpPr>
                  <a:spLocks noChangeAspect="1"/>
                </p:cNvSpPr>
                <p:nvPr/>
              </p:nvSpPr>
              <p:spPr bwMode="auto">
                <a:xfrm>
                  <a:off x="5535" y="1789"/>
                  <a:ext cx="3" cy="7"/>
                </a:xfrm>
                <a:custGeom>
                  <a:avLst/>
                  <a:gdLst>
                    <a:gd name="T0" fmla="*/ 3 w 3"/>
                    <a:gd name="T1" fmla="*/ 0 h 7"/>
                    <a:gd name="T2" fmla="*/ 0 w 3"/>
                    <a:gd name="T3" fmla="*/ 2 h 7"/>
                    <a:gd name="T4" fmla="*/ 0 w 3"/>
                    <a:gd name="T5" fmla="*/ 5 h 7"/>
                    <a:gd name="T6" fmla="*/ 3 w 3"/>
                    <a:gd name="T7" fmla="*/ 7 h 7"/>
                    <a:gd name="T8" fmla="*/ 0 w 3"/>
                    <a:gd name="T9" fmla="*/ 5 h 7"/>
                    <a:gd name="T10" fmla="*/ 3 w 3"/>
                    <a:gd name="T11" fmla="*/ 5 h 7"/>
                    <a:gd name="T12" fmla="*/ 3 w 3"/>
                    <a:gd name="T13" fmla="*/ 0 h 7"/>
                    <a:gd name="T14" fmla="*/ 0 w 3"/>
                    <a:gd name="T15" fmla="*/ 2 h 7"/>
                    <a:gd name="T16" fmla="*/ 3 w 3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7"/>
                    <a:gd name="T29" fmla="*/ 3 w 3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7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3" y="7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97" name="Freeform 1778"/>
                <p:cNvSpPr>
                  <a:spLocks noChangeAspect="1"/>
                </p:cNvSpPr>
                <p:nvPr/>
              </p:nvSpPr>
              <p:spPr bwMode="auto">
                <a:xfrm>
                  <a:off x="5530" y="1799"/>
                  <a:ext cx="23" cy="8"/>
                </a:xfrm>
                <a:custGeom>
                  <a:avLst/>
                  <a:gdLst>
                    <a:gd name="T0" fmla="*/ 23 w 23"/>
                    <a:gd name="T1" fmla="*/ 0 h 8"/>
                    <a:gd name="T2" fmla="*/ 21 w 23"/>
                    <a:gd name="T3" fmla="*/ 3 h 8"/>
                    <a:gd name="T4" fmla="*/ 13 w 23"/>
                    <a:gd name="T5" fmla="*/ 8 h 8"/>
                    <a:gd name="T6" fmla="*/ 5 w 23"/>
                    <a:gd name="T7" fmla="*/ 5 h 8"/>
                    <a:gd name="T8" fmla="*/ 0 w 23"/>
                    <a:gd name="T9" fmla="*/ 3 h 8"/>
                    <a:gd name="T10" fmla="*/ 2 w 23"/>
                    <a:gd name="T11" fmla="*/ 5 h 8"/>
                    <a:gd name="T12" fmla="*/ 8 w 23"/>
                    <a:gd name="T13" fmla="*/ 8 h 8"/>
                    <a:gd name="T14" fmla="*/ 10 w 23"/>
                    <a:gd name="T15" fmla="*/ 8 h 8"/>
                    <a:gd name="T16" fmla="*/ 13 w 23"/>
                    <a:gd name="T17" fmla="*/ 8 h 8"/>
                    <a:gd name="T18" fmla="*/ 18 w 23"/>
                    <a:gd name="T19" fmla="*/ 5 h 8"/>
                    <a:gd name="T20" fmla="*/ 23 w 23"/>
                    <a:gd name="T21" fmla="*/ 0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"/>
                    <a:gd name="T34" fmla="*/ 0 h 8"/>
                    <a:gd name="T35" fmla="*/ 23 w 23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" h="8">
                      <a:moveTo>
                        <a:pt x="23" y="0"/>
                      </a:moveTo>
                      <a:lnTo>
                        <a:pt x="21" y="3"/>
                      </a:lnTo>
                      <a:lnTo>
                        <a:pt x="13" y="8"/>
                      </a:lnTo>
                      <a:lnTo>
                        <a:pt x="5" y="5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13" y="8"/>
                      </a:lnTo>
                      <a:lnTo>
                        <a:pt x="18" y="5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98" name="Freeform 1779"/>
                <p:cNvSpPr>
                  <a:spLocks noChangeAspect="1"/>
                </p:cNvSpPr>
                <p:nvPr/>
              </p:nvSpPr>
              <p:spPr bwMode="auto">
                <a:xfrm>
                  <a:off x="5543" y="1799"/>
                  <a:ext cx="13" cy="11"/>
                </a:xfrm>
                <a:custGeom>
                  <a:avLst/>
                  <a:gdLst>
                    <a:gd name="T0" fmla="*/ 0 w 13"/>
                    <a:gd name="T1" fmla="*/ 11 h 11"/>
                    <a:gd name="T2" fmla="*/ 0 w 13"/>
                    <a:gd name="T3" fmla="*/ 11 h 11"/>
                    <a:gd name="T4" fmla="*/ 8 w 13"/>
                    <a:gd name="T5" fmla="*/ 5 h 11"/>
                    <a:gd name="T6" fmla="*/ 13 w 13"/>
                    <a:gd name="T7" fmla="*/ 0 h 11"/>
                    <a:gd name="T8" fmla="*/ 8 w 13"/>
                    <a:gd name="T9" fmla="*/ 0 h 11"/>
                    <a:gd name="T10" fmla="*/ 5 w 13"/>
                    <a:gd name="T11" fmla="*/ 3 h 11"/>
                    <a:gd name="T12" fmla="*/ 0 w 13"/>
                    <a:gd name="T13" fmla="*/ 8 h 11"/>
                    <a:gd name="T14" fmla="*/ 0 w 13"/>
                    <a:gd name="T15" fmla="*/ 8 h 11"/>
                    <a:gd name="T16" fmla="*/ 0 w 13"/>
                    <a:gd name="T17" fmla="*/ 11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1"/>
                    <a:gd name="T29" fmla="*/ 13 w 13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8" y="5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5" y="3"/>
                      </a:lnTo>
                      <a:lnTo>
                        <a:pt x="0" y="8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99" name="Freeform 1780"/>
                <p:cNvSpPr>
                  <a:spLocks noChangeAspect="1"/>
                </p:cNvSpPr>
                <p:nvPr/>
              </p:nvSpPr>
              <p:spPr bwMode="auto">
                <a:xfrm>
                  <a:off x="5527" y="1799"/>
                  <a:ext cx="16" cy="11"/>
                </a:xfrm>
                <a:custGeom>
                  <a:avLst/>
                  <a:gdLst>
                    <a:gd name="T0" fmla="*/ 5 w 16"/>
                    <a:gd name="T1" fmla="*/ 3 h 11"/>
                    <a:gd name="T2" fmla="*/ 0 w 16"/>
                    <a:gd name="T3" fmla="*/ 3 h 11"/>
                    <a:gd name="T4" fmla="*/ 5 w 16"/>
                    <a:gd name="T5" fmla="*/ 8 h 11"/>
                    <a:gd name="T6" fmla="*/ 16 w 16"/>
                    <a:gd name="T7" fmla="*/ 11 h 11"/>
                    <a:gd name="T8" fmla="*/ 16 w 16"/>
                    <a:gd name="T9" fmla="*/ 8 h 11"/>
                    <a:gd name="T10" fmla="*/ 8 w 16"/>
                    <a:gd name="T11" fmla="*/ 5 h 11"/>
                    <a:gd name="T12" fmla="*/ 5 w 16"/>
                    <a:gd name="T13" fmla="*/ 0 h 11"/>
                    <a:gd name="T14" fmla="*/ 0 w 16"/>
                    <a:gd name="T15" fmla="*/ 3 h 11"/>
                    <a:gd name="T16" fmla="*/ 5 w 16"/>
                    <a:gd name="T17" fmla="*/ 3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11"/>
                    <a:gd name="T29" fmla="*/ 16 w 16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11">
                      <a:moveTo>
                        <a:pt x="5" y="3"/>
                      </a:moveTo>
                      <a:lnTo>
                        <a:pt x="0" y="3"/>
                      </a:lnTo>
                      <a:lnTo>
                        <a:pt x="5" y="8"/>
                      </a:lnTo>
                      <a:lnTo>
                        <a:pt x="16" y="11"/>
                      </a:lnTo>
                      <a:lnTo>
                        <a:pt x="16" y="8"/>
                      </a:lnTo>
                      <a:lnTo>
                        <a:pt x="8" y="5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00" name="Freeform 1781"/>
                <p:cNvSpPr>
                  <a:spLocks noChangeAspect="1"/>
                </p:cNvSpPr>
                <p:nvPr/>
              </p:nvSpPr>
              <p:spPr bwMode="auto">
                <a:xfrm>
                  <a:off x="5527" y="1796"/>
                  <a:ext cx="29" cy="14"/>
                </a:xfrm>
                <a:custGeom>
                  <a:avLst/>
                  <a:gdLst>
                    <a:gd name="T0" fmla="*/ 29 w 29"/>
                    <a:gd name="T1" fmla="*/ 3 h 14"/>
                    <a:gd name="T2" fmla="*/ 24 w 29"/>
                    <a:gd name="T3" fmla="*/ 0 h 14"/>
                    <a:gd name="T4" fmla="*/ 21 w 29"/>
                    <a:gd name="T5" fmla="*/ 6 h 14"/>
                    <a:gd name="T6" fmla="*/ 16 w 29"/>
                    <a:gd name="T7" fmla="*/ 8 h 14"/>
                    <a:gd name="T8" fmla="*/ 13 w 29"/>
                    <a:gd name="T9" fmla="*/ 11 h 14"/>
                    <a:gd name="T10" fmla="*/ 11 w 29"/>
                    <a:gd name="T11" fmla="*/ 8 h 14"/>
                    <a:gd name="T12" fmla="*/ 5 w 29"/>
                    <a:gd name="T13" fmla="*/ 6 h 14"/>
                    <a:gd name="T14" fmla="*/ 5 w 29"/>
                    <a:gd name="T15" fmla="*/ 6 h 14"/>
                    <a:gd name="T16" fmla="*/ 0 w 29"/>
                    <a:gd name="T17" fmla="*/ 6 h 14"/>
                    <a:gd name="T18" fmla="*/ 3 w 29"/>
                    <a:gd name="T19" fmla="*/ 8 h 14"/>
                    <a:gd name="T20" fmla="*/ 8 w 29"/>
                    <a:gd name="T21" fmla="*/ 14 h 14"/>
                    <a:gd name="T22" fmla="*/ 13 w 29"/>
                    <a:gd name="T23" fmla="*/ 14 h 14"/>
                    <a:gd name="T24" fmla="*/ 18 w 29"/>
                    <a:gd name="T25" fmla="*/ 14 h 14"/>
                    <a:gd name="T26" fmla="*/ 24 w 29"/>
                    <a:gd name="T27" fmla="*/ 8 h 14"/>
                    <a:gd name="T28" fmla="*/ 29 w 29"/>
                    <a:gd name="T29" fmla="*/ 3 h 14"/>
                    <a:gd name="T30" fmla="*/ 24 w 29"/>
                    <a:gd name="T31" fmla="*/ 3 h 14"/>
                    <a:gd name="T32" fmla="*/ 29 w 29"/>
                    <a:gd name="T33" fmla="*/ 3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4"/>
                    <a:gd name="T53" fmla="*/ 29 w 29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4">
                      <a:moveTo>
                        <a:pt x="29" y="3"/>
                      </a:moveTo>
                      <a:lnTo>
                        <a:pt x="24" y="0"/>
                      </a:lnTo>
                      <a:lnTo>
                        <a:pt x="21" y="6"/>
                      </a:lnTo>
                      <a:lnTo>
                        <a:pt x="16" y="8"/>
                      </a:lnTo>
                      <a:lnTo>
                        <a:pt x="13" y="11"/>
                      </a:lnTo>
                      <a:lnTo>
                        <a:pt x="11" y="8"/>
                      </a:ln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3" y="8"/>
                      </a:lnTo>
                      <a:lnTo>
                        <a:pt x="8" y="14"/>
                      </a:lnTo>
                      <a:lnTo>
                        <a:pt x="13" y="14"/>
                      </a:lnTo>
                      <a:lnTo>
                        <a:pt x="18" y="14"/>
                      </a:lnTo>
                      <a:lnTo>
                        <a:pt x="24" y="8"/>
                      </a:lnTo>
                      <a:lnTo>
                        <a:pt x="29" y="3"/>
                      </a:lnTo>
                      <a:lnTo>
                        <a:pt x="24" y="3"/>
                      </a:lnTo>
                      <a:lnTo>
                        <a:pt x="29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01" name="Freeform 1782"/>
                <p:cNvSpPr>
                  <a:spLocks noChangeAspect="1"/>
                </p:cNvSpPr>
                <p:nvPr/>
              </p:nvSpPr>
              <p:spPr bwMode="auto">
                <a:xfrm>
                  <a:off x="5543" y="1791"/>
                  <a:ext cx="5" cy="5"/>
                </a:xfrm>
                <a:custGeom>
                  <a:avLst/>
                  <a:gdLst>
                    <a:gd name="T0" fmla="*/ 0 w 5"/>
                    <a:gd name="T1" fmla="*/ 3 h 5"/>
                    <a:gd name="T2" fmla="*/ 2 w 5"/>
                    <a:gd name="T3" fmla="*/ 0 h 5"/>
                    <a:gd name="T4" fmla="*/ 5 w 5"/>
                    <a:gd name="T5" fmla="*/ 0 h 5"/>
                    <a:gd name="T6" fmla="*/ 5 w 5"/>
                    <a:gd name="T7" fmla="*/ 0 h 5"/>
                    <a:gd name="T8" fmla="*/ 5 w 5"/>
                    <a:gd name="T9" fmla="*/ 5 h 5"/>
                    <a:gd name="T10" fmla="*/ 5 w 5"/>
                    <a:gd name="T11" fmla="*/ 3 h 5"/>
                    <a:gd name="T12" fmla="*/ 0 w 5"/>
                    <a:gd name="T13" fmla="*/ 3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5"/>
                    <a:gd name="T23" fmla="*/ 5 w 5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5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02" name="Freeform 1783"/>
                <p:cNvSpPr>
                  <a:spLocks noChangeAspect="1"/>
                </p:cNvSpPr>
                <p:nvPr/>
              </p:nvSpPr>
              <p:spPr bwMode="auto">
                <a:xfrm>
                  <a:off x="5543" y="1789"/>
                  <a:ext cx="8" cy="5"/>
                </a:xfrm>
                <a:custGeom>
                  <a:avLst/>
                  <a:gdLst>
                    <a:gd name="T0" fmla="*/ 2 w 8"/>
                    <a:gd name="T1" fmla="*/ 2 h 5"/>
                    <a:gd name="T2" fmla="*/ 2 w 8"/>
                    <a:gd name="T3" fmla="*/ 0 h 5"/>
                    <a:gd name="T4" fmla="*/ 0 w 8"/>
                    <a:gd name="T5" fmla="*/ 2 h 5"/>
                    <a:gd name="T6" fmla="*/ 0 w 8"/>
                    <a:gd name="T7" fmla="*/ 2 h 5"/>
                    <a:gd name="T8" fmla="*/ 0 w 8"/>
                    <a:gd name="T9" fmla="*/ 5 h 5"/>
                    <a:gd name="T10" fmla="*/ 2 w 8"/>
                    <a:gd name="T11" fmla="*/ 5 h 5"/>
                    <a:gd name="T12" fmla="*/ 8 w 8"/>
                    <a:gd name="T13" fmla="*/ 2 h 5"/>
                    <a:gd name="T14" fmla="*/ 8 w 8"/>
                    <a:gd name="T15" fmla="*/ 2 h 5"/>
                    <a:gd name="T16" fmla="*/ 2 w 8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8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03" name="Freeform 1784"/>
                <p:cNvSpPr>
                  <a:spLocks noChangeAspect="1"/>
                </p:cNvSpPr>
                <p:nvPr/>
              </p:nvSpPr>
              <p:spPr bwMode="auto">
                <a:xfrm>
                  <a:off x="5545" y="1791"/>
                  <a:ext cx="6" cy="5"/>
                </a:xfrm>
                <a:custGeom>
                  <a:avLst/>
                  <a:gdLst>
                    <a:gd name="T0" fmla="*/ 6 w 6"/>
                    <a:gd name="T1" fmla="*/ 3 h 5"/>
                    <a:gd name="T2" fmla="*/ 6 w 6"/>
                    <a:gd name="T3" fmla="*/ 3 h 5"/>
                    <a:gd name="T4" fmla="*/ 3 w 6"/>
                    <a:gd name="T5" fmla="*/ 0 h 5"/>
                    <a:gd name="T6" fmla="*/ 0 w 6"/>
                    <a:gd name="T7" fmla="*/ 0 h 5"/>
                    <a:gd name="T8" fmla="*/ 6 w 6"/>
                    <a:gd name="T9" fmla="*/ 0 h 5"/>
                    <a:gd name="T10" fmla="*/ 0 w 6"/>
                    <a:gd name="T11" fmla="*/ 0 h 5"/>
                    <a:gd name="T12" fmla="*/ 3 w 6"/>
                    <a:gd name="T13" fmla="*/ 5 h 5"/>
                    <a:gd name="T14" fmla="*/ 3 w 6"/>
                    <a:gd name="T15" fmla="*/ 5 h 5"/>
                    <a:gd name="T16" fmla="*/ 6 w 6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5"/>
                    <a:gd name="T29" fmla="*/ 6 w 6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5">
                      <a:moveTo>
                        <a:pt x="6" y="3"/>
                      </a:move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04" name="Freeform 1785"/>
                <p:cNvSpPr>
                  <a:spLocks noChangeAspect="1"/>
                </p:cNvSpPr>
                <p:nvPr/>
              </p:nvSpPr>
              <p:spPr bwMode="auto">
                <a:xfrm>
                  <a:off x="5543" y="1791"/>
                  <a:ext cx="8" cy="5"/>
                </a:xfrm>
                <a:custGeom>
                  <a:avLst/>
                  <a:gdLst>
                    <a:gd name="T0" fmla="*/ 0 w 8"/>
                    <a:gd name="T1" fmla="*/ 0 h 5"/>
                    <a:gd name="T2" fmla="*/ 0 w 8"/>
                    <a:gd name="T3" fmla="*/ 3 h 5"/>
                    <a:gd name="T4" fmla="*/ 5 w 8"/>
                    <a:gd name="T5" fmla="*/ 5 h 5"/>
                    <a:gd name="T6" fmla="*/ 8 w 8"/>
                    <a:gd name="T7" fmla="*/ 3 h 5"/>
                    <a:gd name="T8" fmla="*/ 5 w 8"/>
                    <a:gd name="T9" fmla="*/ 5 h 5"/>
                    <a:gd name="T10" fmla="*/ 5 w 8"/>
                    <a:gd name="T11" fmla="*/ 0 h 5"/>
                    <a:gd name="T12" fmla="*/ 0 w 8"/>
                    <a:gd name="T13" fmla="*/ 0 h 5"/>
                    <a:gd name="T14" fmla="*/ 0 w 8"/>
                    <a:gd name="T15" fmla="*/ 3 h 5"/>
                    <a:gd name="T16" fmla="*/ 0 w 8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5" y="5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05" name="Freeform 1786"/>
                <p:cNvSpPr>
                  <a:spLocks noChangeAspect="1"/>
                </p:cNvSpPr>
                <p:nvPr/>
              </p:nvSpPr>
              <p:spPr bwMode="auto">
                <a:xfrm>
                  <a:off x="5530" y="1796"/>
                  <a:ext cx="5" cy="6"/>
                </a:xfrm>
                <a:custGeom>
                  <a:avLst/>
                  <a:gdLst>
                    <a:gd name="T0" fmla="*/ 5 w 5"/>
                    <a:gd name="T1" fmla="*/ 0 h 6"/>
                    <a:gd name="T2" fmla="*/ 2 w 5"/>
                    <a:gd name="T3" fmla="*/ 3 h 6"/>
                    <a:gd name="T4" fmla="*/ 0 w 5"/>
                    <a:gd name="T5" fmla="*/ 3 h 6"/>
                    <a:gd name="T6" fmla="*/ 2 w 5"/>
                    <a:gd name="T7" fmla="*/ 3 h 6"/>
                    <a:gd name="T8" fmla="*/ 5 w 5"/>
                    <a:gd name="T9" fmla="*/ 6 h 6"/>
                    <a:gd name="T10" fmla="*/ 5 w 5"/>
                    <a:gd name="T11" fmla="*/ 3 h 6"/>
                    <a:gd name="T12" fmla="*/ 5 w 5"/>
                    <a:gd name="T13" fmla="*/ 0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6"/>
                    <a:gd name="T23" fmla="*/ 5 w 5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6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5" y="6"/>
                      </a:lnTo>
                      <a:lnTo>
                        <a:pt x="5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06" name="Freeform 1787"/>
                <p:cNvSpPr>
                  <a:spLocks noChangeAspect="1"/>
                </p:cNvSpPr>
                <p:nvPr/>
              </p:nvSpPr>
              <p:spPr bwMode="auto">
                <a:xfrm>
                  <a:off x="5530" y="1796"/>
                  <a:ext cx="5" cy="6"/>
                </a:xfrm>
                <a:custGeom>
                  <a:avLst/>
                  <a:gdLst>
                    <a:gd name="T0" fmla="*/ 0 w 5"/>
                    <a:gd name="T1" fmla="*/ 6 h 6"/>
                    <a:gd name="T2" fmla="*/ 0 w 5"/>
                    <a:gd name="T3" fmla="*/ 6 h 6"/>
                    <a:gd name="T4" fmla="*/ 5 w 5"/>
                    <a:gd name="T5" fmla="*/ 3 h 6"/>
                    <a:gd name="T6" fmla="*/ 5 w 5"/>
                    <a:gd name="T7" fmla="*/ 0 h 6"/>
                    <a:gd name="T8" fmla="*/ 2 w 5"/>
                    <a:gd name="T9" fmla="*/ 0 h 6"/>
                    <a:gd name="T10" fmla="*/ 2 w 5"/>
                    <a:gd name="T11" fmla="*/ 0 h 6"/>
                    <a:gd name="T12" fmla="*/ 0 w 5"/>
                    <a:gd name="T13" fmla="*/ 0 h 6"/>
                    <a:gd name="T14" fmla="*/ 0 w 5"/>
                    <a:gd name="T15" fmla="*/ 0 h 6"/>
                    <a:gd name="T16" fmla="*/ 0 w 5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6"/>
                    <a:gd name="T29" fmla="*/ 5 w 5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07" name="Freeform 1788"/>
                <p:cNvSpPr>
                  <a:spLocks noChangeAspect="1"/>
                </p:cNvSpPr>
                <p:nvPr/>
              </p:nvSpPr>
              <p:spPr bwMode="auto">
                <a:xfrm>
                  <a:off x="5530" y="1796"/>
                  <a:ext cx="8" cy="6"/>
                </a:xfrm>
                <a:custGeom>
                  <a:avLst/>
                  <a:gdLst>
                    <a:gd name="T0" fmla="*/ 8 w 8"/>
                    <a:gd name="T1" fmla="*/ 6 h 6"/>
                    <a:gd name="T2" fmla="*/ 8 w 8"/>
                    <a:gd name="T3" fmla="*/ 6 h 6"/>
                    <a:gd name="T4" fmla="*/ 2 w 8"/>
                    <a:gd name="T5" fmla="*/ 3 h 6"/>
                    <a:gd name="T6" fmla="*/ 0 w 8"/>
                    <a:gd name="T7" fmla="*/ 6 h 6"/>
                    <a:gd name="T8" fmla="*/ 0 w 8"/>
                    <a:gd name="T9" fmla="*/ 0 h 6"/>
                    <a:gd name="T10" fmla="*/ 2 w 8"/>
                    <a:gd name="T11" fmla="*/ 6 h 6"/>
                    <a:gd name="T12" fmla="*/ 5 w 8"/>
                    <a:gd name="T13" fmla="*/ 6 h 6"/>
                    <a:gd name="T14" fmla="*/ 5 w 8"/>
                    <a:gd name="T15" fmla="*/ 6 h 6"/>
                    <a:gd name="T16" fmla="*/ 8 w 8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6"/>
                    <a:gd name="T29" fmla="*/ 8 w 8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5" y="6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08" name="Freeform 1789"/>
                <p:cNvSpPr>
                  <a:spLocks noChangeAspect="1"/>
                </p:cNvSpPr>
                <p:nvPr/>
              </p:nvSpPr>
              <p:spPr bwMode="auto">
                <a:xfrm>
                  <a:off x="5532" y="1796"/>
                  <a:ext cx="6" cy="6"/>
                </a:xfrm>
                <a:custGeom>
                  <a:avLst/>
                  <a:gdLst>
                    <a:gd name="T0" fmla="*/ 3 w 6"/>
                    <a:gd name="T1" fmla="*/ 0 h 6"/>
                    <a:gd name="T2" fmla="*/ 3 w 6"/>
                    <a:gd name="T3" fmla="*/ 0 h 6"/>
                    <a:gd name="T4" fmla="*/ 0 w 6"/>
                    <a:gd name="T5" fmla="*/ 6 h 6"/>
                    <a:gd name="T6" fmla="*/ 6 w 6"/>
                    <a:gd name="T7" fmla="*/ 6 h 6"/>
                    <a:gd name="T8" fmla="*/ 3 w 6"/>
                    <a:gd name="T9" fmla="*/ 6 h 6"/>
                    <a:gd name="T10" fmla="*/ 6 w 6"/>
                    <a:gd name="T11" fmla="*/ 3 h 6"/>
                    <a:gd name="T12" fmla="*/ 0 w 6"/>
                    <a:gd name="T13" fmla="*/ 0 h 6"/>
                    <a:gd name="T14" fmla="*/ 0 w 6"/>
                    <a:gd name="T15" fmla="*/ 0 h 6"/>
                    <a:gd name="T16" fmla="*/ 3 w 6"/>
                    <a:gd name="T17" fmla="*/ 0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6"/>
                    <a:gd name="T29" fmla="*/ 6 w 6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6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09" name="Freeform 1790"/>
                <p:cNvSpPr>
                  <a:spLocks noChangeAspect="1"/>
                </p:cNvSpPr>
                <p:nvPr/>
              </p:nvSpPr>
              <p:spPr bwMode="auto">
                <a:xfrm>
                  <a:off x="5530" y="1789"/>
                  <a:ext cx="2" cy="5"/>
                </a:xfrm>
                <a:custGeom>
                  <a:avLst/>
                  <a:gdLst>
                    <a:gd name="T0" fmla="*/ 2 w 2"/>
                    <a:gd name="T1" fmla="*/ 0 h 5"/>
                    <a:gd name="T2" fmla="*/ 2 w 2"/>
                    <a:gd name="T3" fmla="*/ 2 h 5"/>
                    <a:gd name="T4" fmla="*/ 2 w 2"/>
                    <a:gd name="T5" fmla="*/ 5 h 5"/>
                    <a:gd name="T6" fmla="*/ 2 w 2"/>
                    <a:gd name="T7" fmla="*/ 5 h 5"/>
                    <a:gd name="T8" fmla="*/ 0 w 2"/>
                    <a:gd name="T9" fmla="*/ 5 h 5"/>
                    <a:gd name="T10" fmla="*/ 0 w 2"/>
                    <a:gd name="T11" fmla="*/ 2 h 5"/>
                    <a:gd name="T12" fmla="*/ 2 w 2"/>
                    <a:gd name="T13" fmla="*/ 0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5"/>
                    <a:gd name="T23" fmla="*/ 2 w 2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5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10" name="Freeform 1791"/>
                <p:cNvSpPr>
                  <a:spLocks noChangeAspect="1"/>
                </p:cNvSpPr>
                <p:nvPr/>
              </p:nvSpPr>
              <p:spPr bwMode="auto">
                <a:xfrm>
                  <a:off x="5530" y="1789"/>
                  <a:ext cx="5" cy="7"/>
                </a:xfrm>
                <a:custGeom>
                  <a:avLst/>
                  <a:gdLst>
                    <a:gd name="T0" fmla="*/ 5 w 5"/>
                    <a:gd name="T1" fmla="*/ 2 h 7"/>
                    <a:gd name="T2" fmla="*/ 2 w 5"/>
                    <a:gd name="T3" fmla="*/ 2 h 7"/>
                    <a:gd name="T4" fmla="*/ 5 w 5"/>
                    <a:gd name="T5" fmla="*/ 2 h 7"/>
                    <a:gd name="T6" fmla="*/ 5 w 5"/>
                    <a:gd name="T7" fmla="*/ 0 h 7"/>
                    <a:gd name="T8" fmla="*/ 0 w 5"/>
                    <a:gd name="T9" fmla="*/ 0 h 7"/>
                    <a:gd name="T10" fmla="*/ 0 w 5"/>
                    <a:gd name="T11" fmla="*/ 2 h 7"/>
                    <a:gd name="T12" fmla="*/ 2 w 5"/>
                    <a:gd name="T13" fmla="*/ 7 h 7"/>
                    <a:gd name="T14" fmla="*/ 2 w 5"/>
                    <a:gd name="T15" fmla="*/ 7 h 7"/>
                    <a:gd name="T16" fmla="*/ 5 w 5"/>
                    <a:gd name="T17" fmla="*/ 2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7"/>
                    <a:gd name="T29" fmla="*/ 5 w 5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7">
                      <a:moveTo>
                        <a:pt x="5" y="2"/>
                      </a:move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7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11" name="Freeform 1792"/>
                <p:cNvSpPr>
                  <a:spLocks noChangeAspect="1"/>
                </p:cNvSpPr>
                <p:nvPr/>
              </p:nvSpPr>
              <p:spPr bwMode="auto">
                <a:xfrm>
                  <a:off x="5530" y="1791"/>
                  <a:ext cx="5" cy="5"/>
                </a:xfrm>
                <a:custGeom>
                  <a:avLst/>
                  <a:gdLst>
                    <a:gd name="T0" fmla="*/ 0 w 5"/>
                    <a:gd name="T1" fmla="*/ 3 h 5"/>
                    <a:gd name="T2" fmla="*/ 0 w 5"/>
                    <a:gd name="T3" fmla="*/ 3 h 5"/>
                    <a:gd name="T4" fmla="*/ 2 w 5"/>
                    <a:gd name="T5" fmla="*/ 5 h 5"/>
                    <a:gd name="T6" fmla="*/ 5 w 5"/>
                    <a:gd name="T7" fmla="*/ 0 h 5"/>
                    <a:gd name="T8" fmla="*/ 2 w 5"/>
                    <a:gd name="T9" fmla="*/ 5 h 5"/>
                    <a:gd name="T10" fmla="*/ 2 w 5"/>
                    <a:gd name="T11" fmla="*/ 0 h 5"/>
                    <a:gd name="T12" fmla="*/ 0 w 5"/>
                    <a:gd name="T13" fmla="*/ 0 h 5"/>
                    <a:gd name="T14" fmla="*/ 0 w 5"/>
                    <a:gd name="T15" fmla="*/ 0 h 5"/>
                    <a:gd name="T16" fmla="*/ 0 w 5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5" y="0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12" name="Freeform 1793"/>
                <p:cNvSpPr>
                  <a:spLocks noChangeAspect="1"/>
                </p:cNvSpPr>
                <p:nvPr/>
              </p:nvSpPr>
              <p:spPr bwMode="auto">
                <a:xfrm>
                  <a:off x="5530" y="1789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0 w 5"/>
                    <a:gd name="T3" fmla="*/ 0 h 5"/>
                    <a:gd name="T4" fmla="*/ 0 w 5"/>
                    <a:gd name="T5" fmla="*/ 2 h 5"/>
                    <a:gd name="T6" fmla="*/ 0 w 5"/>
                    <a:gd name="T7" fmla="*/ 5 h 5"/>
                    <a:gd name="T8" fmla="*/ 0 w 5"/>
                    <a:gd name="T9" fmla="*/ 2 h 5"/>
                    <a:gd name="T10" fmla="*/ 2 w 5"/>
                    <a:gd name="T11" fmla="*/ 5 h 5"/>
                    <a:gd name="T12" fmla="*/ 5 w 5"/>
                    <a:gd name="T13" fmla="*/ 0 h 5"/>
                    <a:gd name="T14" fmla="*/ 0 w 5"/>
                    <a:gd name="T15" fmla="*/ 0 h 5"/>
                    <a:gd name="T16" fmla="*/ 5 w 5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13" name="Freeform 1794"/>
                <p:cNvSpPr>
                  <a:spLocks noChangeAspect="1"/>
                </p:cNvSpPr>
                <p:nvPr/>
              </p:nvSpPr>
              <p:spPr bwMode="auto">
                <a:xfrm>
                  <a:off x="5511" y="1893"/>
                  <a:ext cx="16" cy="11"/>
                </a:xfrm>
                <a:custGeom>
                  <a:avLst/>
                  <a:gdLst>
                    <a:gd name="T0" fmla="*/ 8 w 16"/>
                    <a:gd name="T1" fmla="*/ 11 h 11"/>
                    <a:gd name="T2" fmla="*/ 6 w 16"/>
                    <a:gd name="T3" fmla="*/ 8 h 11"/>
                    <a:gd name="T4" fmla="*/ 0 w 16"/>
                    <a:gd name="T5" fmla="*/ 0 h 11"/>
                    <a:gd name="T6" fmla="*/ 3 w 16"/>
                    <a:gd name="T7" fmla="*/ 5 h 11"/>
                    <a:gd name="T8" fmla="*/ 13 w 16"/>
                    <a:gd name="T9" fmla="*/ 11 h 11"/>
                    <a:gd name="T10" fmla="*/ 16 w 16"/>
                    <a:gd name="T11" fmla="*/ 11 h 11"/>
                    <a:gd name="T12" fmla="*/ 8 w 16"/>
                    <a:gd name="T13" fmla="*/ 11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11"/>
                    <a:gd name="T23" fmla="*/ 16 w 16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11">
                      <a:moveTo>
                        <a:pt x="8" y="11"/>
                      </a:moveTo>
                      <a:lnTo>
                        <a:pt x="6" y="8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13" y="11"/>
                      </a:lnTo>
                      <a:lnTo>
                        <a:pt x="16" y="11"/>
                      </a:lnTo>
                      <a:lnTo>
                        <a:pt x="8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14" name="Freeform 1795"/>
                <p:cNvSpPr>
                  <a:spLocks noChangeAspect="1"/>
                </p:cNvSpPr>
                <p:nvPr/>
              </p:nvSpPr>
              <p:spPr bwMode="auto">
                <a:xfrm>
                  <a:off x="5511" y="1893"/>
                  <a:ext cx="11" cy="13"/>
                </a:xfrm>
                <a:custGeom>
                  <a:avLst/>
                  <a:gdLst>
                    <a:gd name="T0" fmla="*/ 0 w 11"/>
                    <a:gd name="T1" fmla="*/ 3 h 13"/>
                    <a:gd name="T2" fmla="*/ 0 w 11"/>
                    <a:gd name="T3" fmla="*/ 3 h 13"/>
                    <a:gd name="T4" fmla="*/ 6 w 11"/>
                    <a:gd name="T5" fmla="*/ 8 h 13"/>
                    <a:gd name="T6" fmla="*/ 8 w 11"/>
                    <a:gd name="T7" fmla="*/ 13 h 13"/>
                    <a:gd name="T8" fmla="*/ 11 w 11"/>
                    <a:gd name="T9" fmla="*/ 11 h 13"/>
                    <a:gd name="T10" fmla="*/ 8 w 11"/>
                    <a:gd name="T11" fmla="*/ 5 h 13"/>
                    <a:gd name="T12" fmla="*/ 3 w 11"/>
                    <a:gd name="T13" fmla="*/ 0 h 13"/>
                    <a:gd name="T14" fmla="*/ 3 w 11"/>
                    <a:gd name="T15" fmla="*/ 0 h 13"/>
                    <a:gd name="T16" fmla="*/ 0 w 11"/>
                    <a:gd name="T17" fmla="*/ 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3"/>
                    <a:gd name="T29" fmla="*/ 11 w 11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6" y="8"/>
                      </a:lnTo>
                      <a:lnTo>
                        <a:pt x="8" y="13"/>
                      </a:lnTo>
                      <a:lnTo>
                        <a:pt x="11" y="11"/>
                      </a:lnTo>
                      <a:lnTo>
                        <a:pt x="8" y="5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15" name="Freeform 1796"/>
                <p:cNvSpPr>
                  <a:spLocks noChangeAspect="1"/>
                </p:cNvSpPr>
                <p:nvPr/>
              </p:nvSpPr>
              <p:spPr bwMode="auto">
                <a:xfrm>
                  <a:off x="5511" y="1893"/>
                  <a:ext cx="13" cy="13"/>
                </a:xfrm>
                <a:custGeom>
                  <a:avLst/>
                  <a:gdLst>
                    <a:gd name="T0" fmla="*/ 13 w 13"/>
                    <a:gd name="T1" fmla="*/ 11 h 13"/>
                    <a:gd name="T2" fmla="*/ 13 w 13"/>
                    <a:gd name="T3" fmla="*/ 11 h 13"/>
                    <a:gd name="T4" fmla="*/ 6 w 13"/>
                    <a:gd name="T5" fmla="*/ 3 h 13"/>
                    <a:gd name="T6" fmla="*/ 0 w 13"/>
                    <a:gd name="T7" fmla="*/ 3 h 13"/>
                    <a:gd name="T8" fmla="*/ 3 w 13"/>
                    <a:gd name="T9" fmla="*/ 0 h 13"/>
                    <a:gd name="T10" fmla="*/ 3 w 13"/>
                    <a:gd name="T11" fmla="*/ 5 h 13"/>
                    <a:gd name="T12" fmla="*/ 13 w 13"/>
                    <a:gd name="T13" fmla="*/ 13 h 13"/>
                    <a:gd name="T14" fmla="*/ 13 w 13"/>
                    <a:gd name="T15" fmla="*/ 13 h 13"/>
                    <a:gd name="T16" fmla="*/ 13 w 13"/>
                    <a:gd name="T17" fmla="*/ 11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3"/>
                    <a:gd name="T29" fmla="*/ 13 w 13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6" y="3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5"/>
                      </a:lnTo>
                      <a:lnTo>
                        <a:pt x="13" y="13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16" name="Freeform 1797"/>
                <p:cNvSpPr>
                  <a:spLocks noChangeAspect="1"/>
                </p:cNvSpPr>
                <p:nvPr/>
              </p:nvSpPr>
              <p:spPr bwMode="auto">
                <a:xfrm>
                  <a:off x="5519" y="1904"/>
                  <a:ext cx="8" cy="2"/>
                </a:xfrm>
                <a:custGeom>
                  <a:avLst/>
                  <a:gdLst>
                    <a:gd name="T0" fmla="*/ 0 w 8"/>
                    <a:gd name="T1" fmla="*/ 2 h 2"/>
                    <a:gd name="T2" fmla="*/ 3 w 8"/>
                    <a:gd name="T3" fmla="*/ 2 h 2"/>
                    <a:gd name="T4" fmla="*/ 8 w 8"/>
                    <a:gd name="T5" fmla="*/ 2 h 2"/>
                    <a:gd name="T6" fmla="*/ 5 w 8"/>
                    <a:gd name="T7" fmla="*/ 0 h 2"/>
                    <a:gd name="T8" fmla="*/ 5 w 8"/>
                    <a:gd name="T9" fmla="*/ 2 h 2"/>
                    <a:gd name="T10" fmla="*/ 8 w 8"/>
                    <a:gd name="T11" fmla="*/ 0 h 2"/>
                    <a:gd name="T12" fmla="*/ 0 w 8"/>
                    <a:gd name="T13" fmla="*/ 0 h 2"/>
                    <a:gd name="T14" fmla="*/ 3 w 8"/>
                    <a:gd name="T15" fmla="*/ 0 h 2"/>
                    <a:gd name="T16" fmla="*/ 0 w 8"/>
                    <a:gd name="T17" fmla="*/ 2 h 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2"/>
                    <a:gd name="T29" fmla="*/ 8 w 8"/>
                    <a:gd name="T30" fmla="*/ 2 h 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2">
                      <a:moveTo>
                        <a:pt x="0" y="2"/>
                      </a:moveTo>
                      <a:lnTo>
                        <a:pt x="3" y="2"/>
                      </a:lnTo>
                      <a:lnTo>
                        <a:pt x="8" y="2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3584" name="Line 1798"/>
            <p:cNvSpPr>
              <a:spLocks noChangeShapeType="1"/>
            </p:cNvSpPr>
            <p:nvPr/>
          </p:nvSpPr>
          <p:spPr bwMode="auto">
            <a:xfrm flipV="1">
              <a:off x="4536" y="1366"/>
              <a:ext cx="385" cy="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5" name="AutoShape 1799"/>
            <p:cNvSpPr>
              <a:spLocks noChangeArrowheads="1"/>
            </p:cNvSpPr>
            <p:nvPr/>
          </p:nvSpPr>
          <p:spPr bwMode="auto">
            <a:xfrm>
              <a:off x="1360" y="2184"/>
              <a:ext cx="771" cy="362"/>
            </a:xfrm>
            <a:prstGeom prst="cloudCallout">
              <a:avLst>
                <a:gd name="adj1" fmla="val 22764"/>
                <a:gd name="adj2" fmla="val -9944"/>
              </a:avLst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b="0"/>
                <a:t>Network</a:t>
              </a:r>
            </a:p>
            <a:p>
              <a:pPr algn="ctr"/>
              <a:endParaRPr lang="en-US" sz="1400" b="0"/>
            </a:p>
          </p:txBody>
        </p:sp>
        <p:sp>
          <p:nvSpPr>
            <p:cNvPr id="23586" name="AutoShape 1800"/>
            <p:cNvSpPr>
              <a:spLocks noChangeArrowheads="1"/>
            </p:cNvSpPr>
            <p:nvPr/>
          </p:nvSpPr>
          <p:spPr bwMode="auto">
            <a:xfrm>
              <a:off x="3901" y="2772"/>
              <a:ext cx="771" cy="362"/>
            </a:xfrm>
            <a:prstGeom prst="cloudCallout">
              <a:avLst>
                <a:gd name="adj1" fmla="val -8755"/>
                <a:gd name="adj2" fmla="val 278"/>
              </a:avLst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b="0"/>
                <a:t>Network</a:t>
              </a:r>
            </a:p>
            <a:p>
              <a:pPr algn="ctr"/>
              <a:endParaRPr lang="en-US" sz="1400" b="0"/>
            </a:p>
          </p:txBody>
        </p:sp>
        <p:sp>
          <p:nvSpPr>
            <p:cNvPr id="23587" name="Line 1801"/>
            <p:cNvSpPr>
              <a:spLocks noChangeShapeType="1"/>
            </p:cNvSpPr>
            <p:nvPr/>
          </p:nvSpPr>
          <p:spPr bwMode="auto">
            <a:xfrm flipH="1">
              <a:off x="2971" y="3090"/>
              <a:ext cx="907" cy="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8" name="Line 1802"/>
            <p:cNvSpPr>
              <a:spLocks noChangeShapeType="1"/>
            </p:cNvSpPr>
            <p:nvPr/>
          </p:nvSpPr>
          <p:spPr bwMode="auto">
            <a:xfrm flipH="1">
              <a:off x="3765" y="3158"/>
              <a:ext cx="294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9" name="Line 1803"/>
            <p:cNvSpPr>
              <a:spLocks noChangeShapeType="1"/>
            </p:cNvSpPr>
            <p:nvPr/>
          </p:nvSpPr>
          <p:spPr bwMode="auto">
            <a:xfrm>
              <a:off x="4218" y="3181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0" name="Line 1804"/>
            <p:cNvSpPr>
              <a:spLocks noChangeShapeType="1"/>
            </p:cNvSpPr>
            <p:nvPr/>
          </p:nvSpPr>
          <p:spPr bwMode="auto">
            <a:xfrm>
              <a:off x="4536" y="3135"/>
              <a:ext cx="181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1" name="Line 1805"/>
            <p:cNvSpPr>
              <a:spLocks noChangeShapeType="1"/>
            </p:cNvSpPr>
            <p:nvPr/>
          </p:nvSpPr>
          <p:spPr bwMode="auto">
            <a:xfrm>
              <a:off x="4717" y="3022"/>
              <a:ext cx="476" cy="4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2" name="Line 1806"/>
            <p:cNvSpPr>
              <a:spLocks noChangeShapeType="1"/>
            </p:cNvSpPr>
            <p:nvPr/>
          </p:nvSpPr>
          <p:spPr bwMode="auto">
            <a:xfrm flipH="1" flipV="1">
              <a:off x="998" y="2139"/>
              <a:ext cx="34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3" name="Line 1807"/>
            <p:cNvSpPr>
              <a:spLocks noChangeShapeType="1"/>
            </p:cNvSpPr>
            <p:nvPr/>
          </p:nvSpPr>
          <p:spPr bwMode="auto">
            <a:xfrm flipH="1">
              <a:off x="862" y="2479"/>
              <a:ext cx="476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594" name="Group 1808"/>
            <p:cNvGrpSpPr>
              <a:grpSpLocks noChangeAspect="1"/>
            </p:cNvGrpSpPr>
            <p:nvPr/>
          </p:nvGrpSpPr>
          <p:grpSpPr bwMode="auto">
            <a:xfrm>
              <a:off x="1104" y="2842"/>
              <a:ext cx="438" cy="497"/>
              <a:chOff x="4666" y="2982"/>
              <a:chExt cx="624" cy="709"/>
            </a:xfrm>
          </p:grpSpPr>
          <p:grpSp>
            <p:nvGrpSpPr>
              <p:cNvPr id="23596" name="Group 1809"/>
              <p:cNvGrpSpPr>
                <a:grpSpLocks noChangeAspect="1"/>
              </p:cNvGrpSpPr>
              <p:nvPr/>
            </p:nvGrpSpPr>
            <p:grpSpPr bwMode="auto">
              <a:xfrm flipH="1">
                <a:off x="4666" y="2982"/>
                <a:ext cx="624" cy="709"/>
                <a:chOff x="4666" y="2982"/>
                <a:chExt cx="481" cy="568"/>
              </a:xfrm>
            </p:grpSpPr>
            <p:sp>
              <p:nvSpPr>
                <p:cNvPr id="23747" name="AutoShape 1810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666" y="2982"/>
                  <a:ext cx="481" cy="5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48" name="Freeform 1811"/>
                <p:cNvSpPr>
                  <a:spLocks noChangeAspect="1"/>
                </p:cNvSpPr>
                <p:nvPr/>
              </p:nvSpPr>
              <p:spPr bwMode="auto">
                <a:xfrm>
                  <a:off x="4666" y="2982"/>
                  <a:ext cx="362" cy="517"/>
                </a:xfrm>
                <a:custGeom>
                  <a:avLst/>
                  <a:gdLst>
                    <a:gd name="T0" fmla="*/ 5 w 724"/>
                    <a:gd name="T1" fmla="*/ 2 h 1033"/>
                    <a:gd name="T2" fmla="*/ 1 w 724"/>
                    <a:gd name="T3" fmla="*/ 21 h 1033"/>
                    <a:gd name="T4" fmla="*/ 5 w 724"/>
                    <a:gd name="T5" fmla="*/ 23 h 1033"/>
                    <a:gd name="T6" fmla="*/ 5 w 724"/>
                    <a:gd name="T7" fmla="*/ 23 h 1033"/>
                    <a:gd name="T8" fmla="*/ 6 w 724"/>
                    <a:gd name="T9" fmla="*/ 23 h 1033"/>
                    <a:gd name="T10" fmla="*/ 7 w 724"/>
                    <a:gd name="T11" fmla="*/ 23 h 1033"/>
                    <a:gd name="T12" fmla="*/ 8 w 724"/>
                    <a:gd name="T13" fmla="*/ 23 h 1033"/>
                    <a:gd name="T14" fmla="*/ 10 w 724"/>
                    <a:gd name="T15" fmla="*/ 23 h 1033"/>
                    <a:gd name="T16" fmla="*/ 11 w 724"/>
                    <a:gd name="T17" fmla="*/ 23 h 1033"/>
                    <a:gd name="T18" fmla="*/ 13 w 724"/>
                    <a:gd name="T19" fmla="*/ 24 h 1033"/>
                    <a:gd name="T20" fmla="*/ 13 w 724"/>
                    <a:gd name="T21" fmla="*/ 24 h 1033"/>
                    <a:gd name="T22" fmla="*/ 13 w 724"/>
                    <a:gd name="T23" fmla="*/ 24 h 1033"/>
                    <a:gd name="T24" fmla="*/ 13 w 724"/>
                    <a:gd name="T25" fmla="*/ 25 h 1033"/>
                    <a:gd name="T26" fmla="*/ 13 w 724"/>
                    <a:gd name="T27" fmla="*/ 26 h 1033"/>
                    <a:gd name="T28" fmla="*/ 13 w 724"/>
                    <a:gd name="T29" fmla="*/ 27 h 1033"/>
                    <a:gd name="T30" fmla="*/ 12 w 724"/>
                    <a:gd name="T31" fmla="*/ 27 h 1033"/>
                    <a:gd name="T32" fmla="*/ 11 w 724"/>
                    <a:gd name="T33" fmla="*/ 27 h 1033"/>
                    <a:gd name="T34" fmla="*/ 10 w 724"/>
                    <a:gd name="T35" fmla="*/ 27 h 1033"/>
                    <a:gd name="T36" fmla="*/ 9 w 724"/>
                    <a:gd name="T37" fmla="*/ 28 h 1033"/>
                    <a:gd name="T38" fmla="*/ 7 w 724"/>
                    <a:gd name="T39" fmla="*/ 28 h 1033"/>
                    <a:gd name="T40" fmla="*/ 6 w 724"/>
                    <a:gd name="T41" fmla="*/ 28 h 1033"/>
                    <a:gd name="T42" fmla="*/ 5 w 724"/>
                    <a:gd name="T43" fmla="*/ 28 h 1033"/>
                    <a:gd name="T44" fmla="*/ 4 w 724"/>
                    <a:gd name="T45" fmla="*/ 29 h 1033"/>
                    <a:gd name="T46" fmla="*/ 4 w 724"/>
                    <a:gd name="T47" fmla="*/ 29 h 1033"/>
                    <a:gd name="T48" fmla="*/ 4 w 724"/>
                    <a:gd name="T49" fmla="*/ 30 h 1033"/>
                    <a:gd name="T50" fmla="*/ 4 w 724"/>
                    <a:gd name="T51" fmla="*/ 30 h 1033"/>
                    <a:gd name="T52" fmla="*/ 5 w 724"/>
                    <a:gd name="T53" fmla="*/ 31 h 1033"/>
                    <a:gd name="T54" fmla="*/ 5 w 724"/>
                    <a:gd name="T55" fmla="*/ 31 h 1033"/>
                    <a:gd name="T56" fmla="*/ 6 w 724"/>
                    <a:gd name="T57" fmla="*/ 31 h 1033"/>
                    <a:gd name="T58" fmla="*/ 8 w 724"/>
                    <a:gd name="T59" fmla="*/ 31 h 1033"/>
                    <a:gd name="T60" fmla="*/ 9 w 724"/>
                    <a:gd name="T61" fmla="*/ 32 h 1033"/>
                    <a:gd name="T62" fmla="*/ 11 w 724"/>
                    <a:gd name="T63" fmla="*/ 32 h 1033"/>
                    <a:gd name="T64" fmla="*/ 12 w 724"/>
                    <a:gd name="T65" fmla="*/ 32 h 1033"/>
                    <a:gd name="T66" fmla="*/ 14 w 724"/>
                    <a:gd name="T67" fmla="*/ 33 h 1033"/>
                    <a:gd name="T68" fmla="*/ 15 w 724"/>
                    <a:gd name="T69" fmla="*/ 33 h 1033"/>
                    <a:gd name="T70" fmla="*/ 16 w 724"/>
                    <a:gd name="T71" fmla="*/ 33 h 1033"/>
                    <a:gd name="T72" fmla="*/ 17 w 724"/>
                    <a:gd name="T73" fmla="*/ 32 h 1033"/>
                    <a:gd name="T74" fmla="*/ 18 w 724"/>
                    <a:gd name="T75" fmla="*/ 32 h 1033"/>
                    <a:gd name="T76" fmla="*/ 19 w 724"/>
                    <a:gd name="T77" fmla="*/ 31 h 1033"/>
                    <a:gd name="T78" fmla="*/ 20 w 724"/>
                    <a:gd name="T79" fmla="*/ 31 h 1033"/>
                    <a:gd name="T80" fmla="*/ 21 w 724"/>
                    <a:gd name="T81" fmla="*/ 30 h 1033"/>
                    <a:gd name="T82" fmla="*/ 22 w 724"/>
                    <a:gd name="T83" fmla="*/ 30 h 1033"/>
                    <a:gd name="T84" fmla="*/ 22 w 724"/>
                    <a:gd name="T85" fmla="*/ 29 h 1033"/>
                    <a:gd name="T86" fmla="*/ 22 w 724"/>
                    <a:gd name="T87" fmla="*/ 29 h 1033"/>
                    <a:gd name="T88" fmla="*/ 22 w 724"/>
                    <a:gd name="T89" fmla="*/ 29 h 1033"/>
                    <a:gd name="T90" fmla="*/ 21 w 724"/>
                    <a:gd name="T91" fmla="*/ 28 h 1033"/>
                    <a:gd name="T92" fmla="*/ 20 w 724"/>
                    <a:gd name="T93" fmla="*/ 28 h 1033"/>
                    <a:gd name="T94" fmla="*/ 20 w 724"/>
                    <a:gd name="T95" fmla="*/ 27 h 1033"/>
                    <a:gd name="T96" fmla="*/ 20 w 724"/>
                    <a:gd name="T97" fmla="*/ 25 h 1033"/>
                    <a:gd name="T98" fmla="*/ 20 w 724"/>
                    <a:gd name="T99" fmla="*/ 23 h 1033"/>
                    <a:gd name="T100" fmla="*/ 19 w 724"/>
                    <a:gd name="T101" fmla="*/ 21 h 1033"/>
                    <a:gd name="T102" fmla="*/ 22 w 724"/>
                    <a:gd name="T103" fmla="*/ 3 h 1033"/>
                    <a:gd name="T104" fmla="*/ 21 w 724"/>
                    <a:gd name="T105" fmla="*/ 0 h 1033"/>
                    <a:gd name="T106" fmla="*/ 6 w 724"/>
                    <a:gd name="T107" fmla="*/ 2 h 103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724"/>
                    <a:gd name="T163" fmla="*/ 0 h 1033"/>
                    <a:gd name="T164" fmla="*/ 724 w 724"/>
                    <a:gd name="T165" fmla="*/ 1033 h 1033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724" h="1033">
                      <a:moveTo>
                        <a:pt x="179" y="62"/>
                      </a:moveTo>
                      <a:lnTo>
                        <a:pt x="152" y="56"/>
                      </a:lnTo>
                      <a:lnTo>
                        <a:pt x="0" y="623"/>
                      </a:lnTo>
                      <a:lnTo>
                        <a:pt x="31" y="642"/>
                      </a:lnTo>
                      <a:lnTo>
                        <a:pt x="31" y="671"/>
                      </a:lnTo>
                      <a:lnTo>
                        <a:pt x="132" y="719"/>
                      </a:lnTo>
                      <a:lnTo>
                        <a:pt x="135" y="719"/>
                      </a:lnTo>
                      <a:lnTo>
                        <a:pt x="143" y="720"/>
                      </a:lnTo>
                      <a:lnTo>
                        <a:pt x="154" y="720"/>
                      </a:lnTo>
                      <a:lnTo>
                        <a:pt x="169" y="721"/>
                      </a:lnTo>
                      <a:lnTo>
                        <a:pt x="188" y="724"/>
                      </a:lnTo>
                      <a:lnTo>
                        <a:pt x="209" y="725"/>
                      </a:lnTo>
                      <a:lnTo>
                        <a:pt x="230" y="727"/>
                      </a:lnTo>
                      <a:lnTo>
                        <a:pt x="255" y="728"/>
                      </a:lnTo>
                      <a:lnTo>
                        <a:pt x="278" y="730"/>
                      </a:lnTo>
                      <a:lnTo>
                        <a:pt x="302" y="733"/>
                      </a:lnTo>
                      <a:lnTo>
                        <a:pt x="326" y="734"/>
                      </a:lnTo>
                      <a:lnTo>
                        <a:pt x="348" y="736"/>
                      </a:lnTo>
                      <a:lnTo>
                        <a:pt x="369" y="739"/>
                      </a:lnTo>
                      <a:lnTo>
                        <a:pt x="387" y="740"/>
                      </a:lnTo>
                      <a:lnTo>
                        <a:pt x="402" y="742"/>
                      </a:lnTo>
                      <a:lnTo>
                        <a:pt x="414" y="743"/>
                      </a:lnTo>
                      <a:lnTo>
                        <a:pt x="414" y="745"/>
                      </a:lnTo>
                      <a:lnTo>
                        <a:pt x="415" y="752"/>
                      </a:lnTo>
                      <a:lnTo>
                        <a:pt x="415" y="763"/>
                      </a:lnTo>
                      <a:lnTo>
                        <a:pt x="414" y="777"/>
                      </a:lnTo>
                      <a:lnTo>
                        <a:pt x="411" y="793"/>
                      </a:lnTo>
                      <a:lnTo>
                        <a:pt x="407" y="811"/>
                      </a:lnTo>
                      <a:lnTo>
                        <a:pt x="399" y="832"/>
                      </a:lnTo>
                      <a:lnTo>
                        <a:pt x="387" y="853"/>
                      </a:lnTo>
                      <a:lnTo>
                        <a:pt x="385" y="853"/>
                      </a:lnTo>
                      <a:lnTo>
                        <a:pt x="377" y="854"/>
                      </a:lnTo>
                      <a:lnTo>
                        <a:pt x="365" y="855"/>
                      </a:lnTo>
                      <a:lnTo>
                        <a:pt x="350" y="857"/>
                      </a:lnTo>
                      <a:lnTo>
                        <a:pt x="333" y="859"/>
                      </a:lnTo>
                      <a:lnTo>
                        <a:pt x="313" y="862"/>
                      </a:lnTo>
                      <a:lnTo>
                        <a:pt x="291" y="865"/>
                      </a:lnTo>
                      <a:lnTo>
                        <a:pt x="268" y="869"/>
                      </a:lnTo>
                      <a:lnTo>
                        <a:pt x="245" y="872"/>
                      </a:lnTo>
                      <a:lnTo>
                        <a:pt x="222" y="876"/>
                      </a:lnTo>
                      <a:lnTo>
                        <a:pt x="200" y="879"/>
                      </a:lnTo>
                      <a:lnTo>
                        <a:pt x="181" y="884"/>
                      </a:lnTo>
                      <a:lnTo>
                        <a:pt x="162" y="887"/>
                      </a:lnTo>
                      <a:lnTo>
                        <a:pt x="146" y="891"/>
                      </a:lnTo>
                      <a:lnTo>
                        <a:pt x="135" y="895"/>
                      </a:lnTo>
                      <a:lnTo>
                        <a:pt x="127" y="899"/>
                      </a:lnTo>
                      <a:lnTo>
                        <a:pt x="119" y="906"/>
                      </a:lnTo>
                      <a:lnTo>
                        <a:pt x="113" y="914"/>
                      </a:lnTo>
                      <a:lnTo>
                        <a:pt x="111" y="922"/>
                      </a:lnTo>
                      <a:lnTo>
                        <a:pt x="109" y="930"/>
                      </a:lnTo>
                      <a:lnTo>
                        <a:pt x="112" y="940"/>
                      </a:lnTo>
                      <a:lnTo>
                        <a:pt x="118" y="951"/>
                      </a:lnTo>
                      <a:lnTo>
                        <a:pt x="126" y="959"/>
                      </a:lnTo>
                      <a:lnTo>
                        <a:pt x="136" y="963"/>
                      </a:lnTo>
                      <a:lnTo>
                        <a:pt x="144" y="965"/>
                      </a:lnTo>
                      <a:lnTo>
                        <a:pt x="156" y="969"/>
                      </a:lnTo>
                      <a:lnTo>
                        <a:pt x="172" y="974"/>
                      </a:lnTo>
                      <a:lnTo>
                        <a:pt x="190" y="978"/>
                      </a:lnTo>
                      <a:lnTo>
                        <a:pt x="212" y="984"/>
                      </a:lnTo>
                      <a:lnTo>
                        <a:pt x="235" y="990"/>
                      </a:lnTo>
                      <a:lnTo>
                        <a:pt x="259" y="995"/>
                      </a:lnTo>
                      <a:lnTo>
                        <a:pt x="285" y="1001"/>
                      </a:lnTo>
                      <a:lnTo>
                        <a:pt x="310" y="1008"/>
                      </a:lnTo>
                      <a:lnTo>
                        <a:pt x="335" y="1014"/>
                      </a:lnTo>
                      <a:lnTo>
                        <a:pt x="361" y="1018"/>
                      </a:lnTo>
                      <a:lnTo>
                        <a:pt x="384" y="1024"/>
                      </a:lnTo>
                      <a:lnTo>
                        <a:pt x="406" y="1028"/>
                      </a:lnTo>
                      <a:lnTo>
                        <a:pt x="425" y="1031"/>
                      </a:lnTo>
                      <a:lnTo>
                        <a:pt x="441" y="1032"/>
                      </a:lnTo>
                      <a:lnTo>
                        <a:pt x="455" y="1033"/>
                      </a:lnTo>
                      <a:lnTo>
                        <a:pt x="468" y="1032"/>
                      </a:lnTo>
                      <a:lnTo>
                        <a:pt x="483" y="1030"/>
                      </a:lnTo>
                      <a:lnTo>
                        <a:pt x="500" y="1025"/>
                      </a:lnTo>
                      <a:lnTo>
                        <a:pt x="517" y="1020"/>
                      </a:lnTo>
                      <a:lnTo>
                        <a:pt x="536" y="1013"/>
                      </a:lnTo>
                      <a:lnTo>
                        <a:pt x="555" y="1005"/>
                      </a:lnTo>
                      <a:lnTo>
                        <a:pt x="575" y="997"/>
                      </a:lnTo>
                      <a:lnTo>
                        <a:pt x="594" y="987"/>
                      </a:lnTo>
                      <a:lnTo>
                        <a:pt x="614" y="978"/>
                      </a:lnTo>
                      <a:lnTo>
                        <a:pt x="631" y="969"/>
                      </a:lnTo>
                      <a:lnTo>
                        <a:pt x="649" y="960"/>
                      </a:lnTo>
                      <a:lnTo>
                        <a:pt x="664" y="952"/>
                      </a:lnTo>
                      <a:lnTo>
                        <a:pt x="676" y="944"/>
                      </a:lnTo>
                      <a:lnTo>
                        <a:pt x="687" y="936"/>
                      </a:lnTo>
                      <a:lnTo>
                        <a:pt x="695" y="930"/>
                      </a:lnTo>
                      <a:lnTo>
                        <a:pt x="699" y="925"/>
                      </a:lnTo>
                      <a:lnTo>
                        <a:pt x="702" y="917"/>
                      </a:lnTo>
                      <a:lnTo>
                        <a:pt x="699" y="910"/>
                      </a:lnTo>
                      <a:lnTo>
                        <a:pt x="692" y="904"/>
                      </a:lnTo>
                      <a:lnTo>
                        <a:pt x="682" y="900"/>
                      </a:lnTo>
                      <a:lnTo>
                        <a:pt x="669" y="895"/>
                      </a:lnTo>
                      <a:lnTo>
                        <a:pt x="657" y="892"/>
                      </a:lnTo>
                      <a:lnTo>
                        <a:pt x="644" y="888"/>
                      </a:lnTo>
                      <a:lnTo>
                        <a:pt x="634" y="886"/>
                      </a:lnTo>
                      <a:lnTo>
                        <a:pt x="633" y="879"/>
                      </a:lnTo>
                      <a:lnTo>
                        <a:pt x="631" y="861"/>
                      </a:lnTo>
                      <a:lnTo>
                        <a:pt x="628" y="833"/>
                      </a:lnTo>
                      <a:lnTo>
                        <a:pt x="623" y="798"/>
                      </a:lnTo>
                      <a:lnTo>
                        <a:pt x="618" y="760"/>
                      </a:lnTo>
                      <a:lnTo>
                        <a:pt x="611" y="720"/>
                      </a:lnTo>
                      <a:lnTo>
                        <a:pt x="603" y="682"/>
                      </a:lnTo>
                      <a:lnTo>
                        <a:pt x="592" y="647"/>
                      </a:lnTo>
                      <a:lnTo>
                        <a:pt x="724" y="137"/>
                      </a:lnTo>
                      <a:lnTo>
                        <a:pt x="697" y="86"/>
                      </a:lnTo>
                      <a:lnTo>
                        <a:pt x="712" y="52"/>
                      </a:lnTo>
                      <a:lnTo>
                        <a:pt x="643" y="0"/>
                      </a:lnTo>
                      <a:lnTo>
                        <a:pt x="627" y="9"/>
                      </a:lnTo>
                      <a:lnTo>
                        <a:pt x="179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49" name="Freeform 1812"/>
                <p:cNvSpPr>
                  <a:spLocks noChangeAspect="1"/>
                </p:cNvSpPr>
                <p:nvPr/>
              </p:nvSpPr>
              <p:spPr bwMode="auto">
                <a:xfrm>
                  <a:off x="4685" y="2998"/>
                  <a:ext cx="299" cy="300"/>
                </a:xfrm>
                <a:custGeom>
                  <a:avLst/>
                  <a:gdLst>
                    <a:gd name="T0" fmla="*/ 0 w 598"/>
                    <a:gd name="T1" fmla="*/ 17 h 602"/>
                    <a:gd name="T2" fmla="*/ 14 w 598"/>
                    <a:gd name="T3" fmla="*/ 18 h 602"/>
                    <a:gd name="T4" fmla="*/ 19 w 598"/>
                    <a:gd name="T5" fmla="*/ 0 h 602"/>
                    <a:gd name="T6" fmla="*/ 19 w 598"/>
                    <a:gd name="T7" fmla="*/ 0 h 602"/>
                    <a:gd name="T8" fmla="*/ 5 w 598"/>
                    <a:gd name="T9" fmla="*/ 1 h 602"/>
                    <a:gd name="T10" fmla="*/ 5 w 598"/>
                    <a:gd name="T11" fmla="*/ 1 h 602"/>
                    <a:gd name="T12" fmla="*/ 0 w 598"/>
                    <a:gd name="T13" fmla="*/ 17 h 6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8"/>
                    <a:gd name="T22" fmla="*/ 0 h 602"/>
                    <a:gd name="T23" fmla="*/ 598 w 598"/>
                    <a:gd name="T24" fmla="*/ 602 h 6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8" h="602">
                      <a:moveTo>
                        <a:pt x="0" y="573"/>
                      </a:moveTo>
                      <a:lnTo>
                        <a:pt x="436" y="602"/>
                      </a:lnTo>
                      <a:lnTo>
                        <a:pt x="598" y="0"/>
                      </a:lnTo>
                      <a:lnTo>
                        <a:pt x="578" y="9"/>
                      </a:lnTo>
                      <a:lnTo>
                        <a:pt x="147" y="54"/>
                      </a:lnTo>
                      <a:lnTo>
                        <a:pt x="131" y="51"/>
                      </a:lnTo>
                      <a:lnTo>
                        <a:pt x="0" y="573"/>
                      </a:lnTo>
                      <a:close/>
                    </a:path>
                  </a:pathLst>
                </a:custGeom>
                <a:solidFill>
                  <a:srgbClr val="E5E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50" name="Freeform 1813"/>
                <p:cNvSpPr>
                  <a:spLocks noChangeAspect="1"/>
                </p:cNvSpPr>
                <p:nvPr/>
              </p:nvSpPr>
              <p:spPr bwMode="auto">
                <a:xfrm>
                  <a:off x="4910" y="2999"/>
                  <a:ext cx="88" cy="308"/>
                </a:xfrm>
                <a:custGeom>
                  <a:avLst/>
                  <a:gdLst>
                    <a:gd name="T0" fmla="*/ 5 w 177"/>
                    <a:gd name="T1" fmla="*/ 0 h 617"/>
                    <a:gd name="T2" fmla="*/ 5 w 177"/>
                    <a:gd name="T3" fmla="*/ 0 h 617"/>
                    <a:gd name="T4" fmla="*/ 0 w 177"/>
                    <a:gd name="T5" fmla="*/ 19 h 617"/>
                    <a:gd name="T6" fmla="*/ 0 w 177"/>
                    <a:gd name="T7" fmla="*/ 19 h 617"/>
                    <a:gd name="T8" fmla="*/ 5 w 177"/>
                    <a:gd name="T9" fmla="*/ 0 h 6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7"/>
                    <a:gd name="T16" fmla="*/ 0 h 617"/>
                    <a:gd name="T17" fmla="*/ 177 w 177"/>
                    <a:gd name="T18" fmla="*/ 617 h 6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7" h="617">
                      <a:moveTo>
                        <a:pt x="165" y="0"/>
                      </a:moveTo>
                      <a:lnTo>
                        <a:pt x="177" y="5"/>
                      </a:lnTo>
                      <a:lnTo>
                        <a:pt x="10" y="617"/>
                      </a:lnTo>
                      <a:lnTo>
                        <a:pt x="0" y="609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51" name="Freeform 1814"/>
                <p:cNvSpPr>
                  <a:spLocks noChangeAspect="1"/>
                </p:cNvSpPr>
                <p:nvPr/>
              </p:nvSpPr>
              <p:spPr bwMode="auto">
                <a:xfrm>
                  <a:off x="4921" y="3005"/>
                  <a:ext cx="88" cy="311"/>
                </a:xfrm>
                <a:custGeom>
                  <a:avLst/>
                  <a:gdLst>
                    <a:gd name="T0" fmla="*/ 5 w 178"/>
                    <a:gd name="T1" fmla="*/ 0 h 621"/>
                    <a:gd name="T2" fmla="*/ 5 w 178"/>
                    <a:gd name="T3" fmla="*/ 1 h 621"/>
                    <a:gd name="T4" fmla="*/ 0 w 178"/>
                    <a:gd name="T5" fmla="*/ 20 h 621"/>
                    <a:gd name="T6" fmla="*/ 0 w 178"/>
                    <a:gd name="T7" fmla="*/ 20 h 621"/>
                    <a:gd name="T8" fmla="*/ 5 w 178"/>
                    <a:gd name="T9" fmla="*/ 0 h 6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8"/>
                    <a:gd name="T16" fmla="*/ 0 h 621"/>
                    <a:gd name="T17" fmla="*/ 178 w 178"/>
                    <a:gd name="T18" fmla="*/ 621 h 6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8" h="621">
                      <a:moveTo>
                        <a:pt x="167" y="0"/>
                      </a:moveTo>
                      <a:lnTo>
                        <a:pt x="178" y="12"/>
                      </a:lnTo>
                      <a:lnTo>
                        <a:pt x="9" y="621"/>
                      </a:lnTo>
                      <a:lnTo>
                        <a:pt x="0" y="612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52" name="Freeform 1815"/>
                <p:cNvSpPr>
                  <a:spLocks noChangeAspect="1"/>
                </p:cNvSpPr>
                <p:nvPr/>
              </p:nvSpPr>
              <p:spPr bwMode="auto">
                <a:xfrm>
                  <a:off x="4896" y="3307"/>
                  <a:ext cx="14" cy="11"/>
                </a:xfrm>
                <a:custGeom>
                  <a:avLst/>
                  <a:gdLst>
                    <a:gd name="T0" fmla="*/ 1 w 27"/>
                    <a:gd name="T1" fmla="*/ 0 h 22"/>
                    <a:gd name="T2" fmla="*/ 0 w 27"/>
                    <a:gd name="T3" fmla="*/ 1 h 22"/>
                    <a:gd name="T4" fmla="*/ 1 w 27"/>
                    <a:gd name="T5" fmla="*/ 1 h 22"/>
                    <a:gd name="T6" fmla="*/ 1 w 27"/>
                    <a:gd name="T7" fmla="*/ 1 h 22"/>
                    <a:gd name="T8" fmla="*/ 1 w 27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22"/>
                    <a:gd name="T17" fmla="*/ 27 w 27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22">
                      <a:moveTo>
                        <a:pt x="18" y="0"/>
                      </a:moveTo>
                      <a:lnTo>
                        <a:pt x="0" y="12"/>
                      </a:lnTo>
                      <a:lnTo>
                        <a:pt x="8" y="22"/>
                      </a:lnTo>
                      <a:lnTo>
                        <a:pt x="27" y="9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53" name="Freeform 1816"/>
                <p:cNvSpPr>
                  <a:spLocks noChangeAspect="1"/>
                </p:cNvSpPr>
                <p:nvPr/>
              </p:nvSpPr>
              <p:spPr bwMode="auto">
                <a:xfrm>
                  <a:off x="4905" y="3315"/>
                  <a:ext cx="14" cy="11"/>
                </a:xfrm>
                <a:custGeom>
                  <a:avLst/>
                  <a:gdLst>
                    <a:gd name="T0" fmla="*/ 1 w 28"/>
                    <a:gd name="T1" fmla="*/ 0 h 22"/>
                    <a:gd name="T2" fmla="*/ 0 w 28"/>
                    <a:gd name="T3" fmla="*/ 1 h 22"/>
                    <a:gd name="T4" fmla="*/ 1 w 28"/>
                    <a:gd name="T5" fmla="*/ 1 h 22"/>
                    <a:gd name="T6" fmla="*/ 1 w 28"/>
                    <a:gd name="T7" fmla="*/ 1 h 22"/>
                    <a:gd name="T8" fmla="*/ 1 w 28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22"/>
                    <a:gd name="T17" fmla="*/ 28 w 28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22">
                      <a:moveTo>
                        <a:pt x="19" y="0"/>
                      </a:moveTo>
                      <a:lnTo>
                        <a:pt x="0" y="13"/>
                      </a:lnTo>
                      <a:lnTo>
                        <a:pt x="8" y="22"/>
                      </a:lnTo>
                      <a:lnTo>
                        <a:pt x="28" y="8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2E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54" name="Freeform 1817"/>
                <p:cNvSpPr>
                  <a:spLocks noChangeAspect="1"/>
                </p:cNvSpPr>
                <p:nvPr/>
              </p:nvSpPr>
              <p:spPr bwMode="auto">
                <a:xfrm>
                  <a:off x="4700" y="3302"/>
                  <a:ext cx="183" cy="22"/>
                </a:xfrm>
                <a:custGeom>
                  <a:avLst/>
                  <a:gdLst>
                    <a:gd name="T0" fmla="*/ 12 w 366"/>
                    <a:gd name="T1" fmla="*/ 0 h 45"/>
                    <a:gd name="T2" fmla="*/ 12 w 366"/>
                    <a:gd name="T3" fmla="*/ 1 h 45"/>
                    <a:gd name="T4" fmla="*/ 12 w 366"/>
                    <a:gd name="T5" fmla="*/ 1 h 45"/>
                    <a:gd name="T6" fmla="*/ 12 w 366"/>
                    <a:gd name="T7" fmla="*/ 1 h 45"/>
                    <a:gd name="T8" fmla="*/ 11 w 366"/>
                    <a:gd name="T9" fmla="*/ 1 h 45"/>
                    <a:gd name="T10" fmla="*/ 11 w 366"/>
                    <a:gd name="T11" fmla="*/ 1 h 45"/>
                    <a:gd name="T12" fmla="*/ 10 w 366"/>
                    <a:gd name="T13" fmla="*/ 1 h 45"/>
                    <a:gd name="T14" fmla="*/ 10 w 366"/>
                    <a:gd name="T15" fmla="*/ 1 h 45"/>
                    <a:gd name="T16" fmla="*/ 9 w 366"/>
                    <a:gd name="T17" fmla="*/ 1 h 45"/>
                    <a:gd name="T18" fmla="*/ 8 w 366"/>
                    <a:gd name="T19" fmla="*/ 0 h 45"/>
                    <a:gd name="T20" fmla="*/ 7 w 366"/>
                    <a:gd name="T21" fmla="*/ 0 h 45"/>
                    <a:gd name="T22" fmla="*/ 6 w 366"/>
                    <a:gd name="T23" fmla="*/ 0 h 45"/>
                    <a:gd name="T24" fmla="*/ 6 w 366"/>
                    <a:gd name="T25" fmla="*/ 0 h 45"/>
                    <a:gd name="T26" fmla="*/ 5 w 366"/>
                    <a:gd name="T27" fmla="*/ 0 h 45"/>
                    <a:gd name="T28" fmla="*/ 4 w 366"/>
                    <a:gd name="T29" fmla="*/ 0 h 45"/>
                    <a:gd name="T30" fmla="*/ 3 w 366"/>
                    <a:gd name="T31" fmla="*/ 0 h 45"/>
                    <a:gd name="T32" fmla="*/ 2 w 366"/>
                    <a:gd name="T33" fmla="*/ 0 h 45"/>
                    <a:gd name="T34" fmla="*/ 0 w 366"/>
                    <a:gd name="T35" fmla="*/ 0 h 45"/>
                    <a:gd name="T36" fmla="*/ 1 w 366"/>
                    <a:gd name="T37" fmla="*/ 0 h 45"/>
                    <a:gd name="T38" fmla="*/ 1 w 366"/>
                    <a:gd name="T39" fmla="*/ 0 h 45"/>
                    <a:gd name="T40" fmla="*/ 1 w 366"/>
                    <a:gd name="T41" fmla="*/ 0 h 45"/>
                    <a:gd name="T42" fmla="*/ 1 w 366"/>
                    <a:gd name="T43" fmla="*/ 0 h 45"/>
                    <a:gd name="T44" fmla="*/ 1 w 366"/>
                    <a:gd name="T45" fmla="*/ 0 h 45"/>
                    <a:gd name="T46" fmla="*/ 2 w 366"/>
                    <a:gd name="T47" fmla="*/ 0 h 45"/>
                    <a:gd name="T48" fmla="*/ 2 w 366"/>
                    <a:gd name="T49" fmla="*/ 0 h 45"/>
                    <a:gd name="T50" fmla="*/ 2 w 366"/>
                    <a:gd name="T51" fmla="*/ 0 h 45"/>
                    <a:gd name="T52" fmla="*/ 3 w 366"/>
                    <a:gd name="T53" fmla="*/ 0 h 45"/>
                    <a:gd name="T54" fmla="*/ 4 w 366"/>
                    <a:gd name="T55" fmla="*/ 0 h 45"/>
                    <a:gd name="T56" fmla="*/ 5 w 366"/>
                    <a:gd name="T57" fmla="*/ 0 h 45"/>
                    <a:gd name="T58" fmla="*/ 6 w 366"/>
                    <a:gd name="T59" fmla="*/ 0 h 45"/>
                    <a:gd name="T60" fmla="*/ 7 w 366"/>
                    <a:gd name="T61" fmla="*/ 0 h 45"/>
                    <a:gd name="T62" fmla="*/ 8 w 366"/>
                    <a:gd name="T63" fmla="*/ 0 h 45"/>
                    <a:gd name="T64" fmla="*/ 9 w 366"/>
                    <a:gd name="T65" fmla="*/ 0 h 45"/>
                    <a:gd name="T66" fmla="*/ 10 w 366"/>
                    <a:gd name="T67" fmla="*/ 0 h 45"/>
                    <a:gd name="T68" fmla="*/ 12 w 366"/>
                    <a:gd name="T69" fmla="*/ 0 h 4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66"/>
                    <a:gd name="T106" fmla="*/ 0 h 45"/>
                    <a:gd name="T107" fmla="*/ 366 w 366"/>
                    <a:gd name="T108" fmla="*/ 45 h 4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66" h="45">
                      <a:moveTo>
                        <a:pt x="366" y="23"/>
                      </a:moveTo>
                      <a:lnTo>
                        <a:pt x="364" y="45"/>
                      </a:lnTo>
                      <a:lnTo>
                        <a:pt x="362" y="45"/>
                      </a:lnTo>
                      <a:lnTo>
                        <a:pt x="356" y="44"/>
                      </a:lnTo>
                      <a:lnTo>
                        <a:pt x="346" y="42"/>
                      </a:lnTo>
                      <a:lnTo>
                        <a:pt x="332" y="41"/>
                      </a:lnTo>
                      <a:lnTo>
                        <a:pt x="316" y="38"/>
                      </a:lnTo>
                      <a:lnTo>
                        <a:pt x="295" y="36"/>
                      </a:lnTo>
                      <a:lnTo>
                        <a:pt x="273" y="33"/>
                      </a:lnTo>
                      <a:lnTo>
                        <a:pt x="248" y="30"/>
                      </a:lnTo>
                      <a:lnTo>
                        <a:pt x="221" y="28"/>
                      </a:lnTo>
                      <a:lnTo>
                        <a:pt x="192" y="26"/>
                      </a:lnTo>
                      <a:lnTo>
                        <a:pt x="162" y="23"/>
                      </a:lnTo>
                      <a:lnTo>
                        <a:pt x="131" y="22"/>
                      </a:lnTo>
                      <a:lnTo>
                        <a:pt x="99" y="21"/>
                      </a:lnTo>
                      <a:lnTo>
                        <a:pt x="67" y="21"/>
                      </a:lnTo>
                      <a:lnTo>
                        <a:pt x="33" y="21"/>
                      </a:lnTo>
                      <a:lnTo>
                        <a:pt x="0" y="22"/>
                      </a:lnTo>
                      <a:lnTo>
                        <a:pt x="5" y="5"/>
                      </a:lnTo>
                      <a:lnTo>
                        <a:pt x="6" y="5"/>
                      </a:lnTo>
                      <a:lnTo>
                        <a:pt x="9" y="4"/>
                      </a:lnTo>
                      <a:lnTo>
                        <a:pt x="15" y="4"/>
                      </a:lnTo>
                      <a:lnTo>
                        <a:pt x="23" y="3"/>
                      </a:lnTo>
                      <a:lnTo>
                        <a:pt x="35" y="2"/>
                      </a:lnTo>
                      <a:lnTo>
                        <a:pt x="48" y="2"/>
                      </a:lnTo>
                      <a:lnTo>
                        <a:pt x="64" y="0"/>
                      </a:lnTo>
                      <a:lnTo>
                        <a:pt x="84" y="0"/>
                      </a:lnTo>
                      <a:lnTo>
                        <a:pt x="107" y="0"/>
                      </a:lnTo>
                      <a:lnTo>
                        <a:pt x="134" y="2"/>
                      </a:lnTo>
                      <a:lnTo>
                        <a:pt x="162" y="3"/>
                      </a:lnTo>
                      <a:lnTo>
                        <a:pt x="196" y="5"/>
                      </a:lnTo>
                      <a:lnTo>
                        <a:pt x="233" y="8"/>
                      </a:lnTo>
                      <a:lnTo>
                        <a:pt x="273" y="12"/>
                      </a:lnTo>
                      <a:lnTo>
                        <a:pt x="318" y="18"/>
                      </a:lnTo>
                      <a:lnTo>
                        <a:pt x="366" y="23"/>
                      </a:lnTo>
                      <a:close/>
                    </a:path>
                  </a:pathLst>
                </a:custGeom>
                <a:solidFill>
                  <a:srgbClr val="6BAD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55" name="Freeform 1818"/>
                <p:cNvSpPr>
                  <a:spLocks noChangeAspect="1"/>
                </p:cNvSpPr>
                <p:nvPr/>
              </p:nvSpPr>
              <p:spPr bwMode="auto">
                <a:xfrm>
                  <a:off x="4775" y="3263"/>
                  <a:ext cx="20" cy="19"/>
                </a:xfrm>
                <a:custGeom>
                  <a:avLst/>
                  <a:gdLst>
                    <a:gd name="T0" fmla="*/ 1 w 39"/>
                    <a:gd name="T1" fmla="*/ 2 h 38"/>
                    <a:gd name="T2" fmla="*/ 1 w 39"/>
                    <a:gd name="T3" fmla="*/ 1 h 38"/>
                    <a:gd name="T4" fmla="*/ 1 w 39"/>
                    <a:gd name="T5" fmla="*/ 2 h 38"/>
                    <a:gd name="T6" fmla="*/ 1 w 39"/>
                    <a:gd name="T7" fmla="*/ 1 h 38"/>
                    <a:gd name="T8" fmla="*/ 0 w 39"/>
                    <a:gd name="T9" fmla="*/ 1 h 38"/>
                    <a:gd name="T10" fmla="*/ 1 w 39"/>
                    <a:gd name="T11" fmla="*/ 1 h 38"/>
                    <a:gd name="T12" fmla="*/ 1 w 39"/>
                    <a:gd name="T13" fmla="*/ 0 h 38"/>
                    <a:gd name="T14" fmla="*/ 1 w 39"/>
                    <a:gd name="T15" fmla="*/ 1 h 38"/>
                    <a:gd name="T16" fmla="*/ 2 w 39"/>
                    <a:gd name="T17" fmla="*/ 1 h 38"/>
                    <a:gd name="T18" fmla="*/ 1 w 39"/>
                    <a:gd name="T19" fmla="*/ 1 h 38"/>
                    <a:gd name="T20" fmla="*/ 1 w 39"/>
                    <a:gd name="T21" fmla="*/ 2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9"/>
                    <a:gd name="T34" fmla="*/ 0 h 38"/>
                    <a:gd name="T35" fmla="*/ 39 w 39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9" h="38">
                      <a:moveTo>
                        <a:pt x="30" y="38"/>
                      </a:moveTo>
                      <a:lnTo>
                        <a:pt x="18" y="31"/>
                      </a:lnTo>
                      <a:lnTo>
                        <a:pt x="6" y="37"/>
                      </a:lnTo>
                      <a:lnTo>
                        <a:pt x="9" y="23"/>
                      </a:lnTo>
                      <a:lnTo>
                        <a:pt x="0" y="13"/>
                      </a:lnTo>
                      <a:lnTo>
                        <a:pt x="14" y="13"/>
                      </a:lnTo>
                      <a:lnTo>
                        <a:pt x="21" y="0"/>
                      </a:lnTo>
                      <a:lnTo>
                        <a:pt x="25" y="13"/>
                      </a:lnTo>
                      <a:lnTo>
                        <a:pt x="39" y="16"/>
                      </a:lnTo>
                      <a:lnTo>
                        <a:pt x="29" y="25"/>
                      </a:lnTo>
                      <a:lnTo>
                        <a:pt x="30" y="38"/>
                      </a:lnTo>
                      <a:close/>
                    </a:path>
                  </a:pathLst>
                </a:custGeom>
                <a:solidFill>
                  <a:srgbClr val="FF1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56" name="Freeform 1819"/>
                <p:cNvSpPr>
                  <a:spLocks noChangeAspect="1"/>
                </p:cNvSpPr>
                <p:nvPr/>
              </p:nvSpPr>
              <p:spPr bwMode="auto">
                <a:xfrm>
                  <a:off x="4714" y="3028"/>
                  <a:ext cx="234" cy="229"/>
                </a:xfrm>
                <a:custGeom>
                  <a:avLst/>
                  <a:gdLst>
                    <a:gd name="T0" fmla="*/ 15 w 466"/>
                    <a:gd name="T1" fmla="*/ 0 h 459"/>
                    <a:gd name="T2" fmla="*/ 15 w 466"/>
                    <a:gd name="T3" fmla="*/ 0 h 459"/>
                    <a:gd name="T4" fmla="*/ 4 w 466"/>
                    <a:gd name="T5" fmla="*/ 0 h 459"/>
                    <a:gd name="T6" fmla="*/ 0 w 466"/>
                    <a:gd name="T7" fmla="*/ 14 h 459"/>
                    <a:gd name="T8" fmla="*/ 1 w 466"/>
                    <a:gd name="T9" fmla="*/ 14 h 459"/>
                    <a:gd name="T10" fmla="*/ 4 w 466"/>
                    <a:gd name="T11" fmla="*/ 1 h 459"/>
                    <a:gd name="T12" fmla="*/ 15 w 466"/>
                    <a:gd name="T13" fmla="*/ 0 h 4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66"/>
                    <a:gd name="T22" fmla="*/ 0 h 459"/>
                    <a:gd name="T23" fmla="*/ 466 w 466"/>
                    <a:gd name="T24" fmla="*/ 459 h 45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66" h="459">
                      <a:moveTo>
                        <a:pt x="464" y="7"/>
                      </a:moveTo>
                      <a:lnTo>
                        <a:pt x="466" y="0"/>
                      </a:lnTo>
                      <a:lnTo>
                        <a:pt x="108" y="30"/>
                      </a:lnTo>
                      <a:lnTo>
                        <a:pt x="0" y="459"/>
                      </a:lnTo>
                      <a:lnTo>
                        <a:pt x="14" y="457"/>
                      </a:lnTo>
                      <a:lnTo>
                        <a:pt x="118" y="38"/>
                      </a:lnTo>
                      <a:lnTo>
                        <a:pt x="46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57" name="Freeform 1820"/>
                <p:cNvSpPr>
                  <a:spLocks noChangeAspect="1"/>
                </p:cNvSpPr>
                <p:nvPr/>
              </p:nvSpPr>
              <p:spPr bwMode="auto">
                <a:xfrm>
                  <a:off x="4934" y="3034"/>
                  <a:ext cx="79" cy="280"/>
                </a:xfrm>
                <a:custGeom>
                  <a:avLst/>
                  <a:gdLst>
                    <a:gd name="T0" fmla="*/ 5 w 157"/>
                    <a:gd name="T1" fmla="*/ 1 h 560"/>
                    <a:gd name="T2" fmla="*/ 1 w 157"/>
                    <a:gd name="T3" fmla="*/ 18 h 560"/>
                    <a:gd name="T4" fmla="*/ 0 w 157"/>
                    <a:gd name="T5" fmla="*/ 18 h 560"/>
                    <a:gd name="T6" fmla="*/ 5 w 157"/>
                    <a:gd name="T7" fmla="*/ 0 h 560"/>
                    <a:gd name="T8" fmla="*/ 5 w 157"/>
                    <a:gd name="T9" fmla="*/ 1 h 5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60"/>
                    <a:gd name="T17" fmla="*/ 157 w 157"/>
                    <a:gd name="T18" fmla="*/ 560 h 5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60">
                      <a:moveTo>
                        <a:pt x="157" y="15"/>
                      </a:moveTo>
                      <a:lnTo>
                        <a:pt x="15" y="553"/>
                      </a:lnTo>
                      <a:lnTo>
                        <a:pt x="0" y="560"/>
                      </a:lnTo>
                      <a:lnTo>
                        <a:pt x="154" y="0"/>
                      </a:lnTo>
                      <a:lnTo>
                        <a:pt x="157" y="15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58" name="Freeform 1821"/>
                <p:cNvSpPr>
                  <a:spLocks noChangeAspect="1"/>
                </p:cNvSpPr>
                <p:nvPr/>
              </p:nvSpPr>
              <p:spPr bwMode="auto">
                <a:xfrm>
                  <a:off x="4733" y="3319"/>
                  <a:ext cx="143" cy="21"/>
                </a:xfrm>
                <a:custGeom>
                  <a:avLst/>
                  <a:gdLst>
                    <a:gd name="T0" fmla="*/ 0 w 287"/>
                    <a:gd name="T1" fmla="*/ 0 h 43"/>
                    <a:gd name="T2" fmla="*/ 0 w 287"/>
                    <a:gd name="T3" fmla="*/ 0 h 43"/>
                    <a:gd name="T4" fmla="*/ 0 w 287"/>
                    <a:gd name="T5" fmla="*/ 0 h 43"/>
                    <a:gd name="T6" fmla="*/ 0 w 287"/>
                    <a:gd name="T7" fmla="*/ 0 h 43"/>
                    <a:gd name="T8" fmla="*/ 0 w 287"/>
                    <a:gd name="T9" fmla="*/ 0 h 43"/>
                    <a:gd name="T10" fmla="*/ 0 w 287"/>
                    <a:gd name="T11" fmla="*/ 0 h 43"/>
                    <a:gd name="T12" fmla="*/ 0 w 287"/>
                    <a:gd name="T13" fmla="*/ 0 h 43"/>
                    <a:gd name="T14" fmla="*/ 0 w 287"/>
                    <a:gd name="T15" fmla="*/ 0 h 43"/>
                    <a:gd name="T16" fmla="*/ 0 w 287"/>
                    <a:gd name="T17" fmla="*/ 0 h 43"/>
                    <a:gd name="T18" fmla="*/ 0 w 287"/>
                    <a:gd name="T19" fmla="*/ 0 h 43"/>
                    <a:gd name="T20" fmla="*/ 0 w 287"/>
                    <a:gd name="T21" fmla="*/ 0 h 43"/>
                    <a:gd name="T22" fmla="*/ 1 w 287"/>
                    <a:gd name="T23" fmla="*/ 1 h 43"/>
                    <a:gd name="T24" fmla="*/ 1 w 287"/>
                    <a:gd name="T25" fmla="*/ 1 h 43"/>
                    <a:gd name="T26" fmla="*/ 2 w 287"/>
                    <a:gd name="T27" fmla="*/ 1 h 43"/>
                    <a:gd name="T28" fmla="*/ 3 w 287"/>
                    <a:gd name="T29" fmla="*/ 1 h 43"/>
                    <a:gd name="T30" fmla="*/ 4 w 287"/>
                    <a:gd name="T31" fmla="*/ 1 h 43"/>
                    <a:gd name="T32" fmla="*/ 4 w 287"/>
                    <a:gd name="T33" fmla="*/ 1 h 43"/>
                    <a:gd name="T34" fmla="*/ 5 w 287"/>
                    <a:gd name="T35" fmla="*/ 1 h 43"/>
                    <a:gd name="T36" fmla="*/ 6 w 287"/>
                    <a:gd name="T37" fmla="*/ 1 h 43"/>
                    <a:gd name="T38" fmla="*/ 7 w 287"/>
                    <a:gd name="T39" fmla="*/ 1 h 43"/>
                    <a:gd name="T40" fmla="*/ 7 w 287"/>
                    <a:gd name="T41" fmla="*/ 1 h 43"/>
                    <a:gd name="T42" fmla="*/ 8 w 287"/>
                    <a:gd name="T43" fmla="*/ 1 h 43"/>
                    <a:gd name="T44" fmla="*/ 8 w 287"/>
                    <a:gd name="T45" fmla="*/ 1 h 43"/>
                    <a:gd name="T46" fmla="*/ 8 w 287"/>
                    <a:gd name="T47" fmla="*/ 1 h 43"/>
                    <a:gd name="T48" fmla="*/ 8 w 287"/>
                    <a:gd name="T49" fmla="*/ 1 h 43"/>
                    <a:gd name="T50" fmla="*/ 8 w 287"/>
                    <a:gd name="T51" fmla="*/ 1 h 43"/>
                    <a:gd name="T52" fmla="*/ 8 w 287"/>
                    <a:gd name="T53" fmla="*/ 1 h 43"/>
                    <a:gd name="T54" fmla="*/ 8 w 287"/>
                    <a:gd name="T55" fmla="*/ 1 h 43"/>
                    <a:gd name="T56" fmla="*/ 7 w 287"/>
                    <a:gd name="T57" fmla="*/ 1 h 43"/>
                    <a:gd name="T58" fmla="*/ 7 w 287"/>
                    <a:gd name="T59" fmla="*/ 1 h 43"/>
                    <a:gd name="T60" fmla="*/ 6 w 287"/>
                    <a:gd name="T61" fmla="*/ 1 h 43"/>
                    <a:gd name="T62" fmla="*/ 6 w 287"/>
                    <a:gd name="T63" fmla="*/ 1 h 43"/>
                    <a:gd name="T64" fmla="*/ 5 w 287"/>
                    <a:gd name="T65" fmla="*/ 1 h 43"/>
                    <a:gd name="T66" fmla="*/ 4 w 287"/>
                    <a:gd name="T67" fmla="*/ 0 h 43"/>
                    <a:gd name="T68" fmla="*/ 3 w 287"/>
                    <a:gd name="T69" fmla="*/ 0 h 43"/>
                    <a:gd name="T70" fmla="*/ 3 w 287"/>
                    <a:gd name="T71" fmla="*/ 0 h 43"/>
                    <a:gd name="T72" fmla="*/ 2 w 287"/>
                    <a:gd name="T73" fmla="*/ 0 h 43"/>
                    <a:gd name="T74" fmla="*/ 2 w 287"/>
                    <a:gd name="T75" fmla="*/ 0 h 43"/>
                    <a:gd name="T76" fmla="*/ 1 w 287"/>
                    <a:gd name="T77" fmla="*/ 0 h 43"/>
                    <a:gd name="T78" fmla="*/ 1 w 287"/>
                    <a:gd name="T79" fmla="*/ 0 h 43"/>
                    <a:gd name="T80" fmla="*/ 1 w 287"/>
                    <a:gd name="T81" fmla="*/ 0 h 43"/>
                    <a:gd name="T82" fmla="*/ 0 w 287"/>
                    <a:gd name="T83" fmla="*/ 0 h 43"/>
                    <a:gd name="T84" fmla="*/ 0 w 287"/>
                    <a:gd name="T85" fmla="*/ 0 h 43"/>
                    <a:gd name="T86" fmla="*/ 0 w 287"/>
                    <a:gd name="T87" fmla="*/ 0 h 43"/>
                    <a:gd name="T88" fmla="*/ 0 w 287"/>
                    <a:gd name="T89" fmla="*/ 0 h 4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87"/>
                    <a:gd name="T136" fmla="*/ 0 h 43"/>
                    <a:gd name="T137" fmla="*/ 287 w 287"/>
                    <a:gd name="T138" fmla="*/ 43 h 4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87" h="43">
                      <a:moveTo>
                        <a:pt x="18" y="0"/>
                      </a:moveTo>
                      <a:lnTo>
                        <a:pt x="17" y="0"/>
                      </a:lnTo>
                      <a:lnTo>
                        <a:pt x="13" y="1"/>
                      </a:lnTo>
                      <a:lnTo>
                        <a:pt x="8" y="3"/>
                      </a:lnTo>
                      <a:lnTo>
                        <a:pt x="3" y="7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9" y="24"/>
                      </a:lnTo>
                      <a:lnTo>
                        <a:pt x="16" y="26"/>
                      </a:lnTo>
                      <a:lnTo>
                        <a:pt x="28" y="30"/>
                      </a:lnTo>
                      <a:lnTo>
                        <a:pt x="45" y="32"/>
                      </a:lnTo>
                      <a:lnTo>
                        <a:pt x="63" y="33"/>
                      </a:lnTo>
                      <a:lnTo>
                        <a:pt x="85" y="36"/>
                      </a:lnTo>
                      <a:lnTo>
                        <a:pt x="108" y="37"/>
                      </a:lnTo>
                      <a:lnTo>
                        <a:pt x="133" y="38"/>
                      </a:lnTo>
                      <a:lnTo>
                        <a:pt x="157" y="39"/>
                      </a:lnTo>
                      <a:lnTo>
                        <a:pt x="182" y="40"/>
                      </a:lnTo>
                      <a:lnTo>
                        <a:pt x="206" y="41"/>
                      </a:lnTo>
                      <a:lnTo>
                        <a:pt x="228" y="41"/>
                      </a:lnTo>
                      <a:lnTo>
                        <a:pt x="247" y="41"/>
                      </a:lnTo>
                      <a:lnTo>
                        <a:pt x="263" y="43"/>
                      </a:lnTo>
                      <a:lnTo>
                        <a:pt x="276" y="43"/>
                      </a:lnTo>
                      <a:lnTo>
                        <a:pt x="284" y="43"/>
                      </a:lnTo>
                      <a:lnTo>
                        <a:pt x="287" y="43"/>
                      </a:lnTo>
                      <a:lnTo>
                        <a:pt x="284" y="43"/>
                      </a:lnTo>
                      <a:lnTo>
                        <a:pt x="276" y="41"/>
                      </a:lnTo>
                      <a:lnTo>
                        <a:pt x="266" y="41"/>
                      </a:lnTo>
                      <a:lnTo>
                        <a:pt x="251" y="39"/>
                      </a:lnTo>
                      <a:lnTo>
                        <a:pt x="232" y="38"/>
                      </a:lnTo>
                      <a:lnTo>
                        <a:pt x="213" y="37"/>
                      </a:lnTo>
                      <a:lnTo>
                        <a:pt x="192" y="35"/>
                      </a:lnTo>
                      <a:lnTo>
                        <a:pt x="170" y="33"/>
                      </a:lnTo>
                      <a:lnTo>
                        <a:pt x="147" y="31"/>
                      </a:lnTo>
                      <a:lnTo>
                        <a:pt x="125" y="29"/>
                      </a:lnTo>
                      <a:lnTo>
                        <a:pt x="103" y="28"/>
                      </a:lnTo>
                      <a:lnTo>
                        <a:pt x="85" y="25"/>
                      </a:lnTo>
                      <a:lnTo>
                        <a:pt x="68" y="24"/>
                      </a:lnTo>
                      <a:lnTo>
                        <a:pt x="53" y="23"/>
                      </a:lnTo>
                      <a:lnTo>
                        <a:pt x="42" y="22"/>
                      </a:lnTo>
                      <a:lnTo>
                        <a:pt x="35" y="21"/>
                      </a:lnTo>
                      <a:lnTo>
                        <a:pt x="24" y="15"/>
                      </a:lnTo>
                      <a:lnTo>
                        <a:pt x="18" y="8"/>
                      </a:lnTo>
                      <a:lnTo>
                        <a:pt x="18" y="2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59" name="Freeform 1822"/>
                <p:cNvSpPr>
                  <a:spLocks noChangeAspect="1"/>
                </p:cNvSpPr>
                <p:nvPr/>
              </p:nvSpPr>
              <p:spPr bwMode="auto">
                <a:xfrm>
                  <a:off x="4885" y="3354"/>
                  <a:ext cx="52" cy="30"/>
                </a:xfrm>
                <a:custGeom>
                  <a:avLst/>
                  <a:gdLst>
                    <a:gd name="T0" fmla="*/ 3 w 103"/>
                    <a:gd name="T1" fmla="*/ 1 h 60"/>
                    <a:gd name="T2" fmla="*/ 0 w 103"/>
                    <a:gd name="T3" fmla="*/ 0 h 60"/>
                    <a:gd name="T4" fmla="*/ 1 w 103"/>
                    <a:gd name="T5" fmla="*/ 1 h 60"/>
                    <a:gd name="T6" fmla="*/ 1 w 103"/>
                    <a:gd name="T7" fmla="*/ 1 h 60"/>
                    <a:gd name="T8" fmla="*/ 1 w 103"/>
                    <a:gd name="T9" fmla="*/ 1 h 60"/>
                    <a:gd name="T10" fmla="*/ 1 w 103"/>
                    <a:gd name="T11" fmla="*/ 2 h 60"/>
                    <a:gd name="T12" fmla="*/ 4 w 103"/>
                    <a:gd name="T13" fmla="*/ 2 h 60"/>
                    <a:gd name="T14" fmla="*/ 4 w 103"/>
                    <a:gd name="T15" fmla="*/ 2 h 60"/>
                    <a:gd name="T16" fmla="*/ 4 w 103"/>
                    <a:gd name="T17" fmla="*/ 1 h 60"/>
                    <a:gd name="T18" fmla="*/ 3 w 103"/>
                    <a:gd name="T19" fmla="*/ 1 h 60"/>
                    <a:gd name="T20" fmla="*/ 3 w 103"/>
                    <a:gd name="T21" fmla="*/ 1 h 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3"/>
                    <a:gd name="T34" fmla="*/ 0 h 60"/>
                    <a:gd name="T35" fmla="*/ 103 w 103"/>
                    <a:gd name="T36" fmla="*/ 60 h 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3" h="60">
                      <a:moveTo>
                        <a:pt x="94" y="5"/>
                      </a:moveTo>
                      <a:lnTo>
                        <a:pt x="0" y="0"/>
                      </a:lnTo>
                      <a:lnTo>
                        <a:pt x="1" y="11"/>
                      </a:lnTo>
                      <a:lnTo>
                        <a:pt x="1" y="20"/>
                      </a:lnTo>
                      <a:lnTo>
                        <a:pt x="1" y="29"/>
                      </a:lnTo>
                      <a:lnTo>
                        <a:pt x="1" y="38"/>
                      </a:lnTo>
                      <a:lnTo>
                        <a:pt x="103" y="60"/>
                      </a:lnTo>
                      <a:lnTo>
                        <a:pt x="100" y="37"/>
                      </a:lnTo>
                      <a:lnTo>
                        <a:pt x="98" y="20"/>
                      </a:lnTo>
                      <a:lnTo>
                        <a:pt x="95" y="8"/>
                      </a:lnTo>
                      <a:lnTo>
                        <a:pt x="94" y="5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60" name="Freeform 1823"/>
                <p:cNvSpPr>
                  <a:spLocks noChangeAspect="1"/>
                </p:cNvSpPr>
                <p:nvPr/>
              </p:nvSpPr>
              <p:spPr bwMode="auto">
                <a:xfrm>
                  <a:off x="4870" y="3373"/>
                  <a:ext cx="67" cy="65"/>
                </a:xfrm>
                <a:custGeom>
                  <a:avLst/>
                  <a:gdLst>
                    <a:gd name="T0" fmla="*/ 1 w 134"/>
                    <a:gd name="T1" fmla="*/ 0 h 129"/>
                    <a:gd name="T2" fmla="*/ 1 w 134"/>
                    <a:gd name="T3" fmla="*/ 2 h 129"/>
                    <a:gd name="T4" fmla="*/ 1 w 134"/>
                    <a:gd name="T5" fmla="*/ 3 h 129"/>
                    <a:gd name="T6" fmla="*/ 1 w 134"/>
                    <a:gd name="T7" fmla="*/ 3 h 129"/>
                    <a:gd name="T8" fmla="*/ 0 w 134"/>
                    <a:gd name="T9" fmla="*/ 4 h 129"/>
                    <a:gd name="T10" fmla="*/ 5 w 134"/>
                    <a:gd name="T11" fmla="*/ 5 h 129"/>
                    <a:gd name="T12" fmla="*/ 5 w 134"/>
                    <a:gd name="T13" fmla="*/ 4 h 129"/>
                    <a:gd name="T14" fmla="*/ 5 w 134"/>
                    <a:gd name="T15" fmla="*/ 3 h 129"/>
                    <a:gd name="T16" fmla="*/ 5 w 134"/>
                    <a:gd name="T17" fmla="*/ 2 h 129"/>
                    <a:gd name="T18" fmla="*/ 5 w 134"/>
                    <a:gd name="T19" fmla="*/ 1 h 129"/>
                    <a:gd name="T20" fmla="*/ 1 w 134"/>
                    <a:gd name="T21" fmla="*/ 0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4"/>
                    <a:gd name="T34" fmla="*/ 0 h 129"/>
                    <a:gd name="T35" fmla="*/ 134 w 134"/>
                    <a:gd name="T36" fmla="*/ 129 h 1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4" h="129">
                      <a:moveTo>
                        <a:pt x="30" y="0"/>
                      </a:moveTo>
                      <a:lnTo>
                        <a:pt x="24" y="43"/>
                      </a:lnTo>
                      <a:lnTo>
                        <a:pt x="14" y="73"/>
                      </a:lnTo>
                      <a:lnTo>
                        <a:pt x="5" y="91"/>
                      </a:lnTo>
                      <a:lnTo>
                        <a:pt x="0" y="97"/>
                      </a:lnTo>
                      <a:lnTo>
                        <a:pt x="130" y="129"/>
                      </a:lnTo>
                      <a:lnTo>
                        <a:pt x="132" y="98"/>
                      </a:lnTo>
                      <a:lnTo>
                        <a:pt x="134" y="71"/>
                      </a:lnTo>
                      <a:lnTo>
                        <a:pt x="134" y="44"/>
                      </a:lnTo>
                      <a:lnTo>
                        <a:pt x="132" y="22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DDD8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61" name="Freeform 1824"/>
                <p:cNvSpPr>
                  <a:spLocks noChangeAspect="1"/>
                </p:cNvSpPr>
                <p:nvPr/>
              </p:nvSpPr>
              <p:spPr bwMode="auto">
                <a:xfrm>
                  <a:off x="4945" y="3358"/>
                  <a:ext cx="30" cy="79"/>
                </a:xfrm>
                <a:custGeom>
                  <a:avLst/>
                  <a:gdLst>
                    <a:gd name="T0" fmla="*/ 0 w 60"/>
                    <a:gd name="T1" fmla="*/ 0 h 159"/>
                    <a:gd name="T2" fmla="*/ 1 w 60"/>
                    <a:gd name="T3" fmla="*/ 0 h 159"/>
                    <a:gd name="T4" fmla="*/ 1 w 60"/>
                    <a:gd name="T5" fmla="*/ 0 h 159"/>
                    <a:gd name="T6" fmla="*/ 1 w 60"/>
                    <a:gd name="T7" fmla="*/ 0 h 159"/>
                    <a:gd name="T8" fmla="*/ 1 w 60"/>
                    <a:gd name="T9" fmla="*/ 1 h 159"/>
                    <a:gd name="T10" fmla="*/ 2 w 60"/>
                    <a:gd name="T11" fmla="*/ 2 h 159"/>
                    <a:gd name="T12" fmla="*/ 2 w 60"/>
                    <a:gd name="T13" fmla="*/ 2 h 159"/>
                    <a:gd name="T14" fmla="*/ 2 w 60"/>
                    <a:gd name="T15" fmla="*/ 3 h 159"/>
                    <a:gd name="T16" fmla="*/ 2 w 60"/>
                    <a:gd name="T17" fmla="*/ 4 h 159"/>
                    <a:gd name="T18" fmla="*/ 2 w 60"/>
                    <a:gd name="T19" fmla="*/ 4 h 159"/>
                    <a:gd name="T20" fmla="*/ 2 w 60"/>
                    <a:gd name="T21" fmla="*/ 4 h 159"/>
                    <a:gd name="T22" fmla="*/ 2 w 60"/>
                    <a:gd name="T23" fmla="*/ 4 h 159"/>
                    <a:gd name="T24" fmla="*/ 2 w 60"/>
                    <a:gd name="T25" fmla="*/ 4 h 159"/>
                    <a:gd name="T26" fmla="*/ 1 w 60"/>
                    <a:gd name="T27" fmla="*/ 4 h 159"/>
                    <a:gd name="T28" fmla="*/ 1 w 60"/>
                    <a:gd name="T29" fmla="*/ 4 h 159"/>
                    <a:gd name="T30" fmla="*/ 1 w 60"/>
                    <a:gd name="T31" fmla="*/ 4 h 159"/>
                    <a:gd name="T32" fmla="*/ 1 w 60"/>
                    <a:gd name="T33" fmla="*/ 4 h 159"/>
                    <a:gd name="T34" fmla="*/ 1 w 60"/>
                    <a:gd name="T35" fmla="*/ 4 h 159"/>
                    <a:gd name="T36" fmla="*/ 1 w 60"/>
                    <a:gd name="T37" fmla="*/ 3 h 159"/>
                    <a:gd name="T38" fmla="*/ 1 w 60"/>
                    <a:gd name="T39" fmla="*/ 1 h 159"/>
                    <a:gd name="T40" fmla="*/ 0 w 60"/>
                    <a:gd name="T41" fmla="*/ 0 h 15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0"/>
                    <a:gd name="T64" fmla="*/ 0 h 159"/>
                    <a:gd name="T65" fmla="*/ 60 w 60"/>
                    <a:gd name="T66" fmla="*/ 159 h 15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0" h="159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7" y="14"/>
                      </a:lnTo>
                      <a:lnTo>
                        <a:pt x="15" y="28"/>
                      </a:lnTo>
                      <a:lnTo>
                        <a:pt x="24" y="46"/>
                      </a:lnTo>
                      <a:lnTo>
                        <a:pt x="33" y="68"/>
                      </a:lnTo>
                      <a:lnTo>
                        <a:pt x="44" y="90"/>
                      </a:lnTo>
                      <a:lnTo>
                        <a:pt x="53" y="113"/>
                      </a:lnTo>
                      <a:lnTo>
                        <a:pt x="60" y="135"/>
                      </a:lnTo>
                      <a:lnTo>
                        <a:pt x="59" y="136"/>
                      </a:lnTo>
                      <a:lnTo>
                        <a:pt x="54" y="138"/>
                      </a:lnTo>
                      <a:lnTo>
                        <a:pt x="48" y="142"/>
                      </a:lnTo>
                      <a:lnTo>
                        <a:pt x="40" y="145"/>
                      </a:lnTo>
                      <a:lnTo>
                        <a:pt x="32" y="150"/>
                      </a:lnTo>
                      <a:lnTo>
                        <a:pt x="23" y="153"/>
                      </a:lnTo>
                      <a:lnTo>
                        <a:pt x="15" y="157"/>
                      </a:lnTo>
                      <a:lnTo>
                        <a:pt x="7" y="159"/>
                      </a:lnTo>
                      <a:lnTo>
                        <a:pt x="8" y="144"/>
                      </a:lnTo>
                      <a:lnTo>
                        <a:pt x="10" y="105"/>
                      </a:lnTo>
                      <a:lnTo>
                        <a:pt x="9" y="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62" name="Freeform 1825"/>
                <p:cNvSpPr>
                  <a:spLocks noChangeAspect="1"/>
                </p:cNvSpPr>
                <p:nvPr/>
              </p:nvSpPr>
              <p:spPr bwMode="auto">
                <a:xfrm>
                  <a:off x="4745" y="3425"/>
                  <a:ext cx="149" cy="51"/>
                </a:xfrm>
                <a:custGeom>
                  <a:avLst/>
                  <a:gdLst>
                    <a:gd name="T0" fmla="*/ 7 w 297"/>
                    <a:gd name="T1" fmla="*/ 1 h 101"/>
                    <a:gd name="T2" fmla="*/ 6 w 297"/>
                    <a:gd name="T3" fmla="*/ 0 h 101"/>
                    <a:gd name="T4" fmla="*/ 6 w 297"/>
                    <a:gd name="T5" fmla="*/ 1 h 101"/>
                    <a:gd name="T6" fmla="*/ 5 w 297"/>
                    <a:gd name="T7" fmla="*/ 1 h 101"/>
                    <a:gd name="T8" fmla="*/ 4 w 297"/>
                    <a:gd name="T9" fmla="*/ 1 h 101"/>
                    <a:gd name="T10" fmla="*/ 3 w 297"/>
                    <a:gd name="T11" fmla="*/ 1 h 101"/>
                    <a:gd name="T12" fmla="*/ 2 w 297"/>
                    <a:gd name="T13" fmla="*/ 1 h 101"/>
                    <a:gd name="T14" fmla="*/ 1 w 297"/>
                    <a:gd name="T15" fmla="*/ 1 h 101"/>
                    <a:gd name="T16" fmla="*/ 1 w 297"/>
                    <a:gd name="T17" fmla="*/ 1 h 101"/>
                    <a:gd name="T18" fmla="*/ 0 w 297"/>
                    <a:gd name="T19" fmla="*/ 2 h 101"/>
                    <a:gd name="T20" fmla="*/ 1 w 297"/>
                    <a:gd name="T21" fmla="*/ 2 h 101"/>
                    <a:gd name="T22" fmla="*/ 1 w 297"/>
                    <a:gd name="T23" fmla="*/ 2 h 101"/>
                    <a:gd name="T24" fmla="*/ 1 w 297"/>
                    <a:gd name="T25" fmla="*/ 2 h 101"/>
                    <a:gd name="T26" fmla="*/ 2 w 297"/>
                    <a:gd name="T27" fmla="*/ 2 h 101"/>
                    <a:gd name="T28" fmla="*/ 2 w 297"/>
                    <a:gd name="T29" fmla="*/ 2 h 101"/>
                    <a:gd name="T30" fmla="*/ 3 w 297"/>
                    <a:gd name="T31" fmla="*/ 2 h 101"/>
                    <a:gd name="T32" fmla="*/ 4 w 297"/>
                    <a:gd name="T33" fmla="*/ 3 h 101"/>
                    <a:gd name="T34" fmla="*/ 4 w 297"/>
                    <a:gd name="T35" fmla="*/ 3 h 101"/>
                    <a:gd name="T36" fmla="*/ 5 w 297"/>
                    <a:gd name="T37" fmla="*/ 3 h 101"/>
                    <a:gd name="T38" fmla="*/ 6 w 297"/>
                    <a:gd name="T39" fmla="*/ 3 h 101"/>
                    <a:gd name="T40" fmla="*/ 7 w 297"/>
                    <a:gd name="T41" fmla="*/ 3 h 101"/>
                    <a:gd name="T42" fmla="*/ 7 w 297"/>
                    <a:gd name="T43" fmla="*/ 3 h 101"/>
                    <a:gd name="T44" fmla="*/ 8 w 297"/>
                    <a:gd name="T45" fmla="*/ 3 h 101"/>
                    <a:gd name="T46" fmla="*/ 9 w 297"/>
                    <a:gd name="T47" fmla="*/ 4 h 101"/>
                    <a:gd name="T48" fmla="*/ 9 w 297"/>
                    <a:gd name="T49" fmla="*/ 4 h 101"/>
                    <a:gd name="T50" fmla="*/ 10 w 297"/>
                    <a:gd name="T51" fmla="*/ 4 h 101"/>
                    <a:gd name="T52" fmla="*/ 6 w 297"/>
                    <a:gd name="T53" fmla="*/ 2 h 101"/>
                    <a:gd name="T54" fmla="*/ 7 w 297"/>
                    <a:gd name="T55" fmla="*/ 1 h 10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97"/>
                    <a:gd name="T85" fmla="*/ 0 h 101"/>
                    <a:gd name="T86" fmla="*/ 297 w 297"/>
                    <a:gd name="T87" fmla="*/ 101 h 10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97" h="101">
                      <a:moveTo>
                        <a:pt x="199" y="7"/>
                      </a:moveTo>
                      <a:lnTo>
                        <a:pt x="169" y="0"/>
                      </a:lnTo>
                      <a:lnTo>
                        <a:pt x="162" y="1"/>
                      </a:lnTo>
                      <a:lnTo>
                        <a:pt x="143" y="3"/>
                      </a:lnTo>
                      <a:lnTo>
                        <a:pt x="116" y="8"/>
                      </a:lnTo>
                      <a:lnTo>
                        <a:pt x="85" y="13"/>
                      </a:lnTo>
                      <a:lnTo>
                        <a:pt x="54" y="18"/>
                      </a:lnTo>
                      <a:lnTo>
                        <a:pt x="26" y="24"/>
                      </a:lnTo>
                      <a:lnTo>
                        <a:pt x="8" y="30"/>
                      </a:lnTo>
                      <a:lnTo>
                        <a:pt x="0" y="35"/>
                      </a:lnTo>
                      <a:lnTo>
                        <a:pt x="2" y="38"/>
                      </a:lnTo>
                      <a:lnTo>
                        <a:pt x="9" y="41"/>
                      </a:lnTo>
                      <a:lnTo>
                        <a:pt x="21" y="46"/>
                      </a:lnTo>
                      <a:lnTo>
                        <a:pt x="36" y="51"/>
                      </a:lnTo>
                      <a:lnTo>
                        <a:pt x="53" y="56"/>
                      </a:lnTo>
                      <a:lnTo>
                        <a:pt x="74" y="61"/>
                      </a:lnTo>
                      <a:lnTo>
                        <a:pt x="97" y="67"/>
                      </a:lnTo>
                      <a:lnTo>
                        <a:pt x="121" y="73"/>
                      </a:lnTo>
                      <a:lnTo>
                        <a:pt x="146" y="77"/>
                      </a:lnTo>
                      <a:lnTo>
                        <a:pt x="172" y="83"/>
                      </a:lnTo>
                      <a:lnTo>
                        <a:pt x="196" y="88"/>
                      </a:lnTo>
                      <a:lnTo>
                        <a:pt x="220" y="91"/>
                      </a:lnTo>
                      <a:lnTo>
                        <a:pt x="243" y="96"/>
                      </a:lnTo>
                      <a:lnTo>
                        <a:pt x="264" y="98"/>
                      </a:lnTo>
                      <a:lnTo>
                        <a:pt x="282" y="100"/>
                      </a:lnTo>
                      <a:lnTo>
                        <a:pt x="297" y="101"/>
                      </a:lnTo>
                      <a:lnTo>
                        <a:pt x="177" y="37"/>
                      </a:lnTo>
                      <a:lnTo>
                        <a:pt x="199" y="7"/>
                      </a:lnTo>
                      <a:close/>
                    </a:path>
                  </a:pathLst>
                </a:custGeom>
                <a:solidFill>
                  <a:srgbClr val="E5E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63" name="Freeform 1826"/>
                <p:cNvSpPr>
                  <a:spLocks noChangeAspect="1"/>
                </p:cNvSpPr>
                <p:nvPr/>
              </p:nvSpPr>
              <p:spPr bwMode="auto">
                <a:xfrm>
                  <a:off x="4834" y="3428"/>
                  <a:ext cx="167" cy="48"/>
                </a:xfrm>
                <a:custGeom>
                  <a:avLst/>
                  <a:gdLst>
                    <a:gd name="T0" fmla="*/ 4 w 335"/>
                    <a:gd name="T1" fmla="*/ 4 h 94"/>
                    <a:gd name="T2" fmla="*/ 4 w 335"/>
                    <a:gd name="T3" fmla="*/ 3 h 94"/>
                    <a:gd name="T4" fmla="*/ 4 w 335"/>
                    <a:gd name="T5" fmla="*/ 3 h 94"/>
                    <a:gd name="T6" fmla="*/ 5 w 335"/>
                    <a:gd name="T7" fmla="*/ 3 h 94"/>
                    <a:gd name="T8" fmla="*/ 5 w 335"/>
                    <a:gd name="T9" fmla="*/ 3 h 94"/>
                    <a:gd name="T10" fmla="*/ 6 w 335"/>
                    <a:gd name="T11" fmla="*/ 3 h 94"/>
                    <a:gd name="T12" fmla="*/ 6 w 335"/>
                    <a:gd name="T13" fmla="*/ 3 h 94"/>
                    <a:gd name="T14" fmla="*/ 7 w 335"/>
                    <a:gd name="T15" fmla="*/ 2 h 94"/>
                    <a:gd name="T16" fmla="*/ 8 w 335"/>
                    <a:gd name="T17" fmla="*/ 2 h 94"/>
                    <a:gd name="T18" fmla="*/ 8 w 335"/>
                    <a:gd name="T19" fmla="*/ 2 h 94"/>
                    <a:gd name="T20" fmla="*/ 8 w 335"/>
                    <a:gd name="T21" fmla="*/ 2 h 94"/>
                    <a:gd name="T22" fmla="*/ 9 w 335"/>
                    <a:gd name="T23" fmla="*/ 2 h 94"/>
                    <a:gd name="T24" fmla="*/ 9 w 335"/>
                    <a:gd name="T25" fmla="*/ 1 h 94"/>
                    <a:gd name="T26" fmla="*/ 10 w 335"/>
                    <a:gd name="T27" fmla="*/ 1 h 94"/>
                    <a:gd name="T28" fmla="*/ 10 w 335"/>
                    <a:gd name="T29" fmla="*/ 1 h 94"/>
                    <a:gd name="T30" fmla="*/ 10 w 335"/>
                    <a:gd name="T31" fmla="*/ 1 h 94"/>
                    <a:gd name="T32" fmla="*/ 10 w 335"/>
                    <a:gd name="T33" fmla="*/ 1 h 94"/>
                    <a:gd name="T34" fmla="*/ 8 w 335"/>
                    <a:gd name="T35" fmla="*/ 1 h 94"/>
                    <a:gd name="T36" fmla="*/ 6 w 335"/>
                    <a:gd name="T37" fmla="*/ 2 h 94"/>
                    <a:gd name="T38" fmla="*/ 0 w 335"/>
                    <a:gd name="T39" fmla="*/ 0 h 94"/>
                    <a:gd name="T40" fmla="*/ 0 w 335"/>
                    <a:gd name="T41" fmla="*/ 1 h 94"/>
                    <a:gd name="T42" fmla="*/ 3 w 335"/>
                    <a:gd name="T43" fmla="*/ 4 h 94"/>
                    <a:gd name="T44" fmla="*/ 3 w 335"/>
                    <a:gd name="T45" fmla="*/ 4 h 94"/>
                    <a:gd name="T46" fmla="*/ 3 w 335"/>
                    <a:gd name="T47" fmla="*/ 4 h 94"/>
                    <a:gd name="T48" fmla="*/ 3 w 335"/>
                    <a:gd name="T49" fmla="*/ 4 h 94"/>
                    <a:gd name="T50" fmla="*/ 4 w 335"/>
                    <a:gd name="T51" fmla="*/ 4 h 9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35"/>
                    <a:gd name="T79" fmla="*/ 0 h 94"/>
                    <a:gd name="T80" fmla="*/ 335 w 335"/>
                    <a:gd name="T81" fmla="*/ 94 h 9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35" h="94">
                      <a:moveTo>
                        <a:pt x="129" y="94"/>
                      </a:moveTo>
                      <a:lnTo>
                        <a:pt x="142" y="93"/>
                      </a:lnTo>
                      <a:lnTo>
                        <a:pt x="157" y="91"/>
                      </a:lnTo>
                      <a:lnTo>
                        <a:pt x="172" y="86"/>
                      </a:lnTo>
                      <a:lnTo>
                        <a:pt x="188" y="82"/>
                      </a:lnTo>
                      <a:lnTo>
                        <a:pt x="205" y="76"/>
                      </a:lnTo>
                      <a:lnTo>
                        <a:pt x="223" y="70"/>
                      </a:lnTo>
                      <a:lnTo>
                        <a:pt x="240" y="63"/>
                      </a:lnTo>
                      <a:lnTo>
                        <a:pt x="256" y="56"/>
                      </a:lnTo>
                      <a:lnTo>
                        <a:pt x="272" y="49"/>
                      </a:lnTo>
                      <a:lnTo>
                        <a:pt x="286" y="44"/>
                      </a:lnTo>
                      <a:lnTo>
                        <a:pt x="300" y="37"/>
                      </a:lnTo>
                      <a:lnTo>
                        <a:pt x="311" y="32"/>
                      </a:lnTo>
                      <a:lnTo>
                        <a:pt x="321" y="28"/>
                      </a:lnTo>
                      <a:lnTo>
                        <a:pt x="329" y="24"/>
                      </a:lnTo>
                      <a:lnTo>
                        <a:pt x="333" y="22"/>
                      </a:lnTo>
                      <a:lnTo>
                        <a:pt x="335" y="21"/>
                      </a:lnTo>
                      <a:lnTo>
                        <a:pt x="267" y="25"/>
                      </a:lnTo>
                      <a:lnTo>
                        <a:pt x="210" y="46"/>
                      </a:lnTo>
                      <a:lnTo>
                        <a:pt x="22" y="0"/>
                      </a:lnTo>
                      <a:lnTo>
                        <a:pt x="0" y="30"/>
                      </a:lnTo>
                      <a:lnTo>
                        <a:pt x="120" y="94"/>
                      </a:lnTo>
                      <a:lnTo>
                        <a:pt x="123" y="94"/>
                      </a:lnTo>
                      <a:lnTo>
                        <a:pt x="125" y="94"/>
                      </a:lnTo>
                      <a:lnTo>
                        <a:pt x="127" y="94"/>
                      </a:lnTo>
                      <a:lnTo>
                        <a:pt x="129" y="94"/>
                      </a:lnTo>
                      <a:close/>
                    </a:path>
                  </a:pathLst>
                </a:custGeom>
                <a:solidFill>
                  <a:srgbClr val="AA99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64" name="Freeform 1827"/>
                <p:cNvSpPr>
                  <a:spLocks noChangeAspect="1"/>
                </p:cNvSpPr>
                <p:nvPr/>
              </p:nvSpPr>
              <p:spPr bwMode="auto">
                <a:xfrm>
                  <a:off x="4731" y="3445"/>
                  <a:ext cx="139" cy="41"/>
                </a:xfrm>
                <a:custGeom>
                  <a:avLst/>
                  <a:gdLst>
                    <a:gd name="T0" fmla="*/ 0 w 279"/>
                    <a:gd name="T1" fmla="*/ 0 h 83"/>
                    <a:gd name="T2" fmla="*/ 0 w 279"/>
                    <a:gd name="T3" fmla="*/ 0 h 83"/>
                    <a:gd name="T4" fmla="*/ 0 w 279"/>
                    <a:gd name="T5" fmla="*/ 0 h 83"/>
                    <a:gd name="T6" fmla="*/ 0 w 279"/>
                    <a:gd name="T7" fmla="*/ 0 h 83"/>
                    <a:gd name="T8" fmla="*/ 0 w 279"/>
                    <a:gd name="T9" fmla="*/ 0 h 83"/>
                    <a:gd name="T10" fmla="*/ 0 w 279"/>
                    <a:gd name="T11" fmla="*/ 0 h 83"/>
                    <a:gd name="T12" fmla="*/ 1 w 279"/>
                    <a:gd name="T13" fmla="*/ 0 h 83"/>
                    <a:gd name="T14" fmla="*/ 1 w 279"/>
                    <a:gd name="T15" fmla="*/ 1 h 83"/>
                    <a:gd name="T16" fmla="*/ 2 w 279"/>
                    <a:gd name="T17" fmla="*/ 1 h 83"/>
                    <a:gd name="T18" fmla="*/ 2 w 279"/>
                    <a:gd name="T19" fmla="*/ 1 h 83"/>
                    <a:gd name="T20" fmla="*/ 3 w 279"/>
                    <a:gd name="T21" fmla="*/ 1 h 83"/>
                    <a:gd name="T22" fmla="*/ 4 w 279"/>
                    <a:gd name="T23" fmla="*/ 1 h 83"/>
                    <a:gd name="T24" fmla="*/ 4 w 279"/>
                    <a:gd name="T25" fmla="*/ 2 h 83"/>
                    <a:gd name="T26" fmla="*/ 5 w 279"/>
                    <a:gd name="T27" fmla="*/ 2 h 83"/>
                    <a:gd name="T28" fmla="*/ 5 w 279"/>
                    <a:gd name="T29" fmla="*/ 2 h 83"/>
                    <a:gd name="T30" fmla="*/ 6 w 279"/>
                    <a:gd name="T31" fmla="*/ 2 h 83"/>
                    <a:gd name="T32" fmla="*/ 6 w 279"/>
                    <a:gd name="T33" fmla="*/ 2 h 83"/>
                    <a:gd name="T34" fmla="*/ 7 w 279"/>
                    <a:gd name="T35" fmla="*/ 2 h 83"/>
                    <a:gd name="T36" fmla="*/ 7 w 279"/>
                    <a:gd name="T37" fmla="*/ 2 h 83"/>
                    <a:gd name="T38" fmla="*/ 8 w 279"/>
                    <a:gd name="T39" fmla="*/ 2 h 83"/>
                    <a:gd name="T40" fmla="*/ 8 w 279"/>
                    <a:gd name="T41" fmla="*/ 2 h 83"/>
                    <a:gd name="T42" fmla="*/ 8 w 279"/>
                    <a:gd name="T43" fmla="*/ 2 h 83"/>
                    <a:gd name="T44" fmla="*/ 8 w 279"/>
                    <a:gd name="T45" fmla="*/ 2 h 83"/>
                    <a:gd name="T46" fmla="*/ 7 w 279"/>
                    <a:gd name="T47" fmla="*/ 2 h 83"/>
                    <a:gd name="T48" fmla="*/ 7 w 279"/>
                    <a:gd name="T49" fmla="*/ 2 h 83"/>
                    <a:gd name="T50" fmla="*/ 6 w 279"/>
                    <a:gd name="T51" fmla="*/ 2 h 83"/>
                    <a:gd name="T52" fmla="*/ 6 w 279"/>
                    <a:gd name="T53" fmla="*/ 2 h 83"/>
                    <a:gd name="T54" fmla="*/ 5 w 279"/>
                    <a:gd name="T55" fmla="*/ 1 h 83"/>
                    <a:gd name="T56" fmla="*/ 4 w 279"/>
                    <a:gd name="T57" fmla="*/ 1 h 83"/>
                    <a:gd name="T58" fmla="*/ 3 w 279"/>
                    <a:gd name="T59" fmla="*/ 1 h 83"/>
                    <a:gd name="T60" fmla="*/ 3 w 279"/>
                    <a:gd name="T61" fmla="*/ 1 h 83"/>
                    <a:gd name="T62" fmla="*/ 2 w 279"/>
                    <a:gd name="T63" fmla="*/ 1 h 83"/>
                    <a:gd name="T64" fmla="*/ 1 w 279"/>
                    <a:gd name="T65" fmla="*/ 0 h 83"/>
                    <a:gd name="T66" fmla="*/ 1 w 279"/>
                    <a:gd name="T67" fmla="*/ 0 h 83"/>
                    <a:gd name="T68" fmla="*/ 0 w 279"/>
                    <a:gd name="T69" fmla="*/ 0 h 83"/>
                    <a:gd name="T70" fmla="*/ 0 w 279"/>
                    <a:gd name="T71" fmla="*/ 0 h 83"/>
                    <a:gd name="T72" fmla="*/ 0 w 279"/>
                    <a:gd name="T73" fmla="*/ 0 h 8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79"/>
                    <a:gd name="T112" fmla="*/ 0 h 83"/>
                    <a:gd name="T113" fmla="*/ 279 w 279"/>
                    <a:gd name="T114" fmla="*/ 83 h 8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79" h="83">
                      <a:moveTo>
                        <a:pt x="2" y="0"/>
                      </a:moveTo>
                      <a:lnTo>
                        <a:pt x="1" y="1"/>
                      </a:lnTo>
                      <a:lnTo>
                        <a:pt x="0" y="6"/>
                      </a:lnTo>
                      <a:lnTo>
                        <a:pt x="1" y="11"/>
                      </a:lnTo>
                      <a:lnTo>
                        <a:pt x="7" y="15"/>
                      </a:lnTo>
                      <a:lnTo>
                        <a:pt x="22" y="22"/>
                      </a:lnTo>
                      <a:lnTo>
                        <a:pt x="38" y="29"/>
                      </a:lnTo>
                      <a:lnTo>
                        <a:pt x="55" y="36"/>
                      </a:lnTo>
                      <a:lnTo>
                        <a:pt x="74" y="43"/>
                      </a:lnTo>
                      <a:lnTo>
                        <a:pt x="92" y="50"/>
                      </a:lnTo>
                      <a:lnTo>
                        <a:pt x="112" y="55"/>
                      </a:lnTo>
                      <a:lnTo>
                        <a:pt x="130" y="61"/>
                      </a:lnTo>
                      <a:lnTo>
                        <a:pt x="150" y="67"/>
                      </a:lnTo>
                      <a:lnTo>
                        <a:pt x="168" y="72"/>
                      </a:lnTo>
                      <a:lnTo>
                        <a:pt x="187" y="75"/>
                      </a:lnTo>
                      <a:lnTo>
                        <a:pt x="204" y="79"/>
                      </a:lnTo>
                      <a:lnTo>
                        <a:pt x="221" y="81"/>
                      </a:lnTo>
                      <a:lnTo>
                        <a:pt x="238" y="83"/>
                      </a:lnTo>
                      <a:lnTo>
                        <a:pt x="252" y="83"/>
                      </a:lnTo>
                      <a:lnTo>
                        <a:pt x="266" y="83"/>
                      </a:lnTo>
                      <a:lnTo>
                        <a:pt x="279" y="82"/>
                      </a:lnTo>
                      <a:lnTo>
                        <a:pt x="276" y="81"/>
                      </a:lnTo>
                      <a:lnTo>
                        <a:pt x="267" y="80"/>
                      </a:lnTo>
                      <a:lnTo>
                        <a:pt x="255" y="77"/>
                      </a:lnTo>
                      <a:lnTo>
                        <a:pt x="238" y="73"/>
                      </a:lnTo>
                      <a:lnTo>
                        <a:pt x="218" y="69"/>
                      </a:lnTo>
                      <a:lnTo>
                        <a:pt x="195" y="64"/>
                      </a:lnTo>
                      <a:lnTo>
                        <a:pt x="172" y="58"/>
                      </a:lnTo>
                      <a:lnTo>
                        <a:pt x="147" y="52"/>
                      </a:lnTo>
                      <a:lnTo>
                        <a:pt x="121" y="45"/>
                      </a:lnTo>
                      <a:lnTo>
                        <a:pt x="97" y="38"/>
                      </a:lnTo>
                      <a:lnTo>
                        <a:pt x="73" y="32"/>
                      </a:lnTo>
                      <a:lnTo>
                        <a:pt x="52" y="26"/>
                      </a:lnTo>
                      <a:lnTo>
                        <a:pt x="34" y="19"/>
                      </a:lnTo>
                      <a:lnTo>
                        <a:pt x="19" y="12"/>
                      </a:lnTo>
                      <a:lnTo>
                        <a:pt x="8" y="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0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65" name="Freeform 1828"/>
                <p:cNvSpPr>
                  <a:spLocks noChangeAspect="1"/>
                </p:cNvSpPr>
                <p:nvPr/>
              </p:nvSpPr>
              <p:spPr bwMode="auto">
                <a:xfrm>
                  <a:off x="4898" y="3055"/>
                  <a:ext cx="19" cy="17"/>
                </a:xfrm>
                <a:custGeom>
                  <a:avLst/>
                  <a:gdLst>
                    <a:gd name="T0" fmla="*/ 0 w 39"/>
                    <a:gd name="T1" fmla="*/ 1 h 36"/>
                    <a:gd name="T2" fmla="*/ 0 w 39"/>
                    <a:gd name="T3" fmla="*/ 1 h 36"/>
                    <a:gd name="T4" fmla="*/ 1 w 39"/>
                    <a:gd name="T5" fmla="*/ 0 h 36"/>
                    <a:gd name="T6" fmla="*/ 1 w 39"/>
                    <a:gd name="T7" fmla="*/ 0 h 36"/>
                    <a:gd name="T8" fmla="*/ 1 w 39"/>
                    <a:gd name="T9" fmla="*/ 0 h 36"/>
                    <a:gd name="T10" fmla="*/ 1 w 39"/>
                    <a:gd name="T11" fmla="*/ 0 h 36"/>
                    <a:gd name="T12" fmla="*/ 1 w 39"/>
                    <a:gd name="T13" fmla="*/ 0 h 36"/>
                    <a:gd name="T14" fmla="*/ 0 w 39"/>
                    <a:gd name="T15" fmla="*/ 0 h 36"/>
                    <a:gd name="T16" fmla="*/ 0 w 39"/>
                    <a:gd name="T17" fmla="*/ 0 h 36"/>
                    <a:gd name="T18" fmla="*/ 0 w 39"/>
                    <a:gd name="T19" fmla="*/ 0 h 36"/>
                    <a:gd name="T20" fmla="*/ 0 w 39"/>
                    <a:gd name="T21" fmla="*/ 0 h 36"/>
                    <a:gd name="T22" fmla="*/ 0 w 39"/>
                    <a:gd name="T23" fmla="*/ 0 h 36"/>
                    <a:gd name="T24" fmla="*/ 0 w 39"/>
                    <a:gd name="T25" fmla="*/ 0 h 36"/>
                    <a:gd name="T26" fmla="*/ 0 w 39"/>
                    <a:gd name="T27" fmla="*/ 0 h 36"/>
                    <a:gd name="T28" fmla="*/ 0 w 39"/>
                    <a:gd name="T29" fmla="*/ 0 h 36"/>
                    <a:gd name="T30" fmla="*/ 0 w 39"/>
                    <a:gd name="T31" fmla="*/ 1 h 36"/>
                    <a:gd name="T32" fmla="*/ 0 w 39"/>
                    <a:gd name="T33" fmla="*/ 1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36"/>
                    <a:gd name="T53" fmla="*/ 39 w 39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36">
                      <a:moveTo>
                        <a:pt x="20" y="36"/>
                      </a:moveTo>
                      <a:lnTo>
                        <a:pt x="27" y="35"/>
                      </a:lnTo>
                      <a:lnTo>
                        <a:pt x="34" y="30"/>
                      </a:lnTo>
                      <a:lnTo>
                        <a:pt x="38" y="26"/>
                      </a:lnTo>
                      <a:lnTo>
                        <a:pt x="39" y="19"/>
                      </a:lnTo>
                      <a:lnTo>
                        <a:pt x="38" y="12"/>
                      </a:lnTo>
                      <a:lnTo>
                        <a:pt x="34" y="6"/>
                      </a:lnTo>
                      <a:lnTo>
                        <a:pt x="27" y="1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6"/>
                      </a:lnTo>
                      <a:lnTo>
                        <a:pt x="1" y="12"/>
                      </a:lnTo>
                      <a:lnTo>
                        <a:pt x="0" y="19"/>
                      </a:lnTo>
                      <a:lnTo>
                        <a:pt x="1" y="26"/>
                      </a:lnTo>
                      <a:lnTo>
                        <a:pt x="6" y="30"/>
                      </a:lnTo>
                      <a:lnTo>
                        <a:pt x="12" y="35"/>
                      </a:lnTo>
                      <a:lnTo>
                        <a:pt x="20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597" name="Group 1829"/>
              <p:cNvGrpSpPr>
                <a:grpSpLocks noChangeAspect="1"/>
              </p:cNvGrpSpPr>
              <p:nvPr/>
            </p:nvGrpSpPr>
            <p:grpSpPr bwMode="auto">
              <a:xfrm>
                <a:off x="4978" y="3067"/>
                <a:ext cx="199" cy="226"/>
                <a:chOff x="5449" y="1789"/>
                <a:chExt cx="159" cy="175"/>
              </a:xfrm>
            </p:grpSpPr>
            <p:sp>
              <p:nvSpPr>
                <p:cNvPr id="23598" name="Freeform 1830"/>
                <p:cNvSpPr>
                  <a:spLocks noChangeAspect="1"/>
                </p:cNvSpPr>
                <p:nvPr/>
              </p:nvSpPr>
              <p:spPr bwMode="auto">
                <a:xfrm>
                  <a:off x="5524" y="1872"/>
                  <a:ext cx="14" cy="3"/>
                </a:xfrm>
                <a:custGeom>
                  <a:avLst/>
                  <a:gdLst>
                    <a:gd name="T0" fmla="*/ 14 w 14"/>
                    <a:gd name="T1" fmla="*/ 0 h 3"/>
                    <a:gd name="T2" fmla="*/ 11 w 14"/>
                    <a:gd name="T3" fmla="*/ 0 h 3"/>
                    <a:gd name="T4" fmla="*/ 0 w 14"/>
                    <a:gd name="T5" fmla="*/ 0 h 3"/>
                    <a:gd name="T6" fmla="*/ 0 w 14"/>
                    <a:gd name="T7" fmla="*/ 3 h 3"/>
                    <a:gd name="T8" fmla="*/ 11 w 14"/>
                    <a:gd name="T9" fmla="*/ 3 h 3"/>
                    <a:gd name="T10" fmla="*/ 14 w 14"/>
                    <a:gd name="T11" fmla="*/ 0 h 3"/>
                    <a:gd name="T12" fmla="*/ 11 w 14"/>
                    <a:gd name="T13" fmla="*/ 3 h 3"/>
                    <a:gd name="T14" fmla="*/ 14 w 14"/>
                    <a:gd name="T15" fmla="*/ 3 h 3"/>
                    <a:gd name="T16" fmla="*/ 14 w 14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3"/>
                    <a:gd name="T29" fmla="*/ 14 w 14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3">
                      <a:moveTo>
                        <a:pt x="14" y="0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1" y="3"/>
                      </a:lnTo>
                      <a:lnTo>
                        <a:pt x="14" y="0"/>
                      </a:lnTo>
                      <a:lnTo>
                        <a:pt x="11" y="3"/>
                      </a:lnTo>
                      <a:lnTo>
                        <a:pt x="14" y="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99" name="Freeform 1831"/>
                <p:cNvSpPr>
                  <a:spLocks noChangeAspect="1"/>
                </p:cNvSpPr>
                <p:nvPr/>
              </p:nvSpPr>
              <p:spPr bwMode="auto">
                <a:xfrm>
                  <a:off x="5558" y="1911"/>
                  <a:ext cx="50" cy="27"/>
                </a:xfrm>
                <a:custGeom>
                  <a:avLst/>
                  <a:gdLst>
                    <a:gd name="T0" fmla="*/ 0 w 50"/>
                    <a:gd name="T1" fmla="*/ 6 h 27"/>
                    <a:gd name="T2" fmla="*/ 3 w 50"/>
                    <a:gd name="T3" fmla="*/ 11 h 27"/>
                    <a:gd name="T4" fmla="*/ 8 w 50"/>
                    <a:gd name="T5" fmla="*/ 16 h 27"/>
                    <a:gd name="T6" fmla="*/ 21 w 50"/>
                    <a:gd name="T7" fmla="*/ 19 h 27"/>
                    <a:gd name="T8" fmla="*/ 32 w 50"/>
                    <a:gd name="T9" fmla="*/ 21 h 27"/>
                    <a:gd name="T10" fmla="*/ 34 w 50"/>
                    <a:gd name="T11" fmla="*/ 24 h 27"/>
                    <a:gd name="T12" fmla="*/ 37 w 50"/>
                    <a:gd name="T13" fmla="*/ 27 h 27"/>
                    <a:gd name="T14" fmla="*/ 40 w 50"/>
                    <a:gd name="T15" fmla="*/ 21 h 27"/>
                    <a:gd name="T16" fmla="*/ 50 w 50"/>
                    <a:gd name="T17" fmla="*/ 19 h 27"/>
                    <a:gd name="T18" fmla="*/ 50 w 50"/>
                    <a:gd name="T19" fmla="*/ 19 h 27"/>
                    <a:gd name="T20" fmla="*/ 37 w 50"/>
                    <a:gd name="T21" fmla="*/ 16 h 27"/>
                    <a:gd name="T22" fmla="*/ 24 w 50"/>
                    <a:gd name="T23" fmla="*/ 13 h 27"/>
                    <a:gd name="T24" fmla="*/ 19 w 50"/>
                    <a:gd name="T25" fmla="*/ 11 h 27"/>
                    <a:gd name="T26" fmla="*/ 11 w 50"/>
                    <a:gd name="T27" fmla="*/ 3 h 27"/>
                    <a:gd name="T28" fmla="*/ 6 w 50"/>
                    <a:gd name="T29" fmla="*/ 0 h 27"/>
                    <a:gd name="T30" fmla="*/ 0 w 50"/>
                    <a:gd name="T31" fmla="*/ 6 h 2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0"/>
                    <a:gd name="T49" fmla="*/ 0 h 27"/>
                    <a:gd name="T50" fmla="*/ 50 w 50"/>
                    <a:gd name="T51" fmla="*/ 27 h 2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0" h="27">
                      <a:moveTo>
                        <a:pt x="0" y="6"/>
                      </a:moveTo>
                      <a:lnTo>
                        <a:pt x="3" y="11"/>
                      </a:lnTo>
                      <a:lnTo>
                        <a:pt x="8" y="16"/>
                      </a:lnTo>
                      <a:lnTo>
                        <a:pt x="21" y="19"/>
                      </a:lnTo>
                      <a:lnTo>
                        <a:pt x="32" y="21"/>
                      </a:lnTo>
                      <a:lnTo>
                        <a:pt x="34" y="24"/>
                      </a:lnTo>
                      <a:lnTo>
                        <a:pt x="37" y="27"/>
                      </a:lnTo>
                      <a:lnTo>
                        <a:pt x="40" y="21"/>
                      </a:lnTo>
                      <a:lnTo>
                        <a:pt x="50" y="19"/>
                      </a:lnTo>
                      <a:lnTo>
                        <a:pt x="37" y="16"/>
                      </a:lnTo>
                      <a:lnTo>
                        <a:pt x="24" y="13"/>
                      </a:lnTo>
                      <a:lnTo>
                        <a:pt x="19" y="11"/>
                      </a:lnTo>
                      <a:lnTo>
                        <a:pt x="11" y="3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00" name="Freeform 1832"/>
                <p:cNvSpPr>
                  <a:spLocks noChangeAspect="1"/>
                </p:cNvSpPr>
                <p:nvPr/>
              </p:nvSpPr>
              <p:spPr bwMode="auto">
                <a:xfrm>
                  <a:off x="5558" y="1917"/>
                  <a:ext cx="8" cy="13"/>
                </a:xfrm>
                <a:custGeom>
                  <a:avLst/>
                  <a:gdLst>
                    <a:gd name="T0" fmla="*/ 8 w 8"/>
                    <a:gd name="T1" fmla="*/ 7 h 13"/>
                    <a:gd name="T2" fmla="*/ 8 w 8"/>
                    <a:gd name="T3" fmla="*/ 7 h 13"/>
                    <a:gd name="T4" fmla="*/ 6 w 8"/>
                    <a:gd name="T5" fmla="*/ 2 h 13"/>
                    <a:gd name="T6" fmla="*/ 3 w 8"/>
                    <a:gd name="T7" fmla="*/ 0 h 13"/>
                    <a:gd name="T8" fmla="*/ 0 w 8"/>
                    <a:gd name="T9" fmla="*/ 0 h 13"/>
                    <a:gd name="T10" fmla="*/ 0 w 8"/>
                    <a:gd name="T11" fmla="*/ 5 h 13"/>
                    <a:gd name="T12" fmla="*/ 8 w 8"/>
                    <a:gd name="T13" fmla="*/ 13 h 13"/>
                    <a:gd name="T14" fmla="*/ 8 w 8"/>
                    <a:gd name="T15" fmla="*/ 13 h 13"/>
                    <a:gd name="T16" fmla="*/ 8 w 8"/>
                    <a:gd name="T17" fmla="*/ 7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3"/>
                    <a:gd name="T29" fmla="*/ 8 w 8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3">
                      <a:moveTo>
                        <a:pt x="8" y="7"/>
                      </a:moveTo>
                      <a:lnTo>
                        <a:pt x="8" y="7"/>
                      </a:lnTo>
                      <a:lnTo>
                        <a:pt x="6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8" y="13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01" name="Freeform 1833"/>
                <p:cNvSpPr>
                  <a:spLocks noChangeAspect="1"/>
                </p:cNvSpPr>
                <p:nvPr/>
              </p:nvSpPr>
              <p:spPr bwMode="auto">
                <a:xfrm>
                  <a:off x="5566" y="1924"/>
                  <a:ext cx="26" cy="8"/>
                </a:xfrm>
                <a:custGeom>
                  <a:avLst/>
                  <a:gdLst>
                    <a:gd name="T0" fmla="*/ 26 w 26"/>
                    <a:gd name="T1" fmla="*/ 6 h 8"/>
                    <a:gd name="T2" fmla="*/ 26 w 26"/>
                    <a:gd name="T3" fmla="*/ 6 h 8"/>
                    <a:gd name="T4" fmla="*/ 13 w 26"/>
                    <a:gd name="T5" fmla="*/ 3 h 8"/>
                    <a:gd name="T6" fmla="*/ 0 w 26"/>
                    <a:gd name="T7" fmla="*/ 0 h 8"/>
                    <a:gd name="T8" fmla="*/ 0 w 26"/>
                    <a:gd name="T9" fmla="*/ 6 h 8"/>
                    <a:gd name="T10" fmla="*/ 13 w 26"/>
                    <a:gd name="T11" fmla="*/ 8 h 8"/>
                    <a:gd name="T12" fmla="*/ 24 w 26"/>
                    <a:gd name="T13" fmla="*/ 8 h 8"/>
                    <a:gd name="T14" fmla="*/ 24 w 26"/>
                    <a:gd name="T15" fmla="*/ 8 h 8"/>
                    <a:gd name="T16" fmla="*/ 26 w 26"/>
                    <a:gd name="T17" fmla="*/ 6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8"/>
                    <a:gd name="T29" fmla="*/ 26 w 2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8">
                      <a:moveTo>
                        <a:pt x="26" y="6"/>
                      </a:moveTo>
                      <a:lnTo>
                        <a:pt x="26" y="6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3" y="8"/>
                      </a:lnTo>
                      <a:lnTo>
                        <a:pt x="24" y="8"/>
                      </a:lnTo>
                      <a:lnTo>
                        <a:pt x="26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02" name="Freeform 1834"/>
                <p:cNvSpPr>
                  <a:spLocks noChangeAspect="1"/>
                </p:cNvSpPr>
                <p:nvPr/>
              </p:nvSpPr>
              <p:spPr bwMode="auto">
                <a:xfrm>
                  <a:off x="5590" y="1930"/>
                  <a:ext cx="8" cy="10"/>
                </a:xfrm>
                <a:custGeom>
                  <a:avLst/>
                  <a:gdLst>
                    <a:gd name="T0" fmla="*/ 2 w 8"/>
                    <a:gd name="T1" fmla="*/ 8 h 10"/>
                    <a:gd name="T2" fmla="*/ 5 w 8"/>
                    <a:gd name="T3" fmla="*/ 5 h 10"/>
                    <a:gd name="T4" fmla="*/ 5 w 8"/>
                    <a:gd name="T5" fmla="*/ 5 h 10"/>
                    <a:gd name="T6" fmla="*/ 2 w 8"/>
                    <a:gd name="T7" fmla="*/ 0 h 10"/>
                    <a:gd name="T8" fmla="*/ 0 w 8"/>
                    <a:gd name="T9" fmla="*/ 2 h 10"/>
                    <a:gd name="T10" fmla="*/ 2 w 8"/>
                    <a:gd name="T11" fmla="*/ 8 h 10"/>
                    <a:gd name="T12" fmla="*/ 2 w 8"/>
                    <a:gd name="T13" fmla="*/ 8 h 10"/>
                    <a:gd name="T14" fmla="*/ 8 w 8"/>
                    <a:gd name="T15" fmla="*/ 8 h 10"/>
                    <a:gd name="T16" fmla="*/ 2 w 8"/>
                    <a:gd name="T17" fmla="*/ 8 h 10"/>
                    <a:gd name="T18" fmla="*/ 5 w 8"/>
                    <a:gd name="T19" fmla="*/ 10 h 10"/>
                    <a:gd name="T20" fmla="*/ 8 w 8"/>
                    <a:gd name="T21" fmla="*/ 8 h 10"/>
                    <a:gd name="T22" fmla="*/ 2 w 8"/>
                    <a:gd name="T23" fmla="*/ 8 h 1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10"/>
                    <a:gd name="T38" fmla="*/ 8 w 8"/>
                    <a:gd name="T39" fmla="*/ 10 h 1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10">
                      <a:moveTo>
                        <a:pt x="2" y="8"/>
                      </a:moveTo>
                      <a:lnTo>
                        <a:pt x="5" y="5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8"/>
                      </a:lnTo>
                      <a:lnTo>
                        <a:pt x="8" y="8"/>
                      </a:lnTo>
                      <a:lnTo>
                        <a:pt x="2" y="8"/>
                      </a:lnTo>
                      <a:lnTo>
                        <a:pt x="5" y="10"/>
                      </a:lnTo>
                      <a:lnTo>
                        <a:pt x="8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03" name="Freeform 1835"/>
                <p:cNvSpPr>
                  <a:spLocks noChangeAspect="1"/>
                </p:cNvSpPr>
                <p:nvPr/>
              </p:nvSpPr>
              <p:spPr bwMode="auto">
                <a:xfrm>
                  <a:off x="5592" y="1930"/>
                  <a:ext cx="16" cy="8"/>
                </a:xfrm>
                <a:custGeom>
                  <a:avLst/>
                  <a:gdLst>
                    <a:gd name="T0" fmla="*/ 16 w 16"/>
                    <a:gd name="T1" fmla="*/ 0 h 8"/>
                    <a:gd name="T2" fmla="*/ 16 w 16"/>
                    <a:gd name="T3" fmla="*/ 0 h 8"/>
                    <a:gd name="T4" fmla="*/ 6 w 16"/>
                    <a:gd name="T5" fmla="*/ 2 h 8"/>
                    <a:gd name="T6" fmla="*/ 0 w 16"/>
                    <a:gd name="T7" fmla="*/ 8 h 8"/>
                    <a:gd name="T8" fmla="*/ 6 w 16"/>
                    <a:gd name="T9" fmla="*/ 8 h 8"/>
                    <a:gd name="T10" fmla="*/ 6 w 16"/>
                    <a:gd name="T11" fmla="*/ 5 h 8"/>
                    <a:gd name="T12" fmla="*/ 16 w 16"/>
                    <a:gd name="T13" fmla="*/ 2 h 8"/>
                    <a:gd name="T14" fmla="*/ 16 w 16"/>
                    <a:gd name="T15" fmla="*/ 2 h 8"/>
                    <a:gd name="T16" fmla="*/ 16 w 16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8"/>
                    <a:gd name="T29" fmla="*/ 16 w 1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8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6" y="2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6" y="5"/>
                      </a:lnTo>
                      <a:lnTo>
                        <a:pt x="16" y="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04" name="Freeform 1836"/>
                <p:cNvSpPr>
                  <a:spLocks noChangeAspect="1"/>
                </p:cNvSpPr>
                <p:nvPr/>
              </p:nvSpPr>
              <p:spPr bwMode="auto">
                <a:xfrm>
                  <a:off x="5595" y="1924"/>
                  <a:ext cx="13" cy="8"/>
                </a:xfrm>
                <a:custGeom>
                  <a:avLst/>
                  <a:gdLst>
                    <a:gd name="T0" fmla="*/ 0 w 13"/>
                    <a:gd name="T1" fmla="*/ 6 h 8"/>
                    <a:gd name="T2" fmla="*/ 0 w 13"/>
                    <a:gd name="T3" fmla="*/ 6 h 8"/>
                    <a:gd name="T4" fmla="*/ 13 w 13"/>
                    <a:gd name="T5" fmla="*/ 8 h 8"/>
                    <a:gd name="T6" fmla="*/ 13 w 13"/>
                    <a:gd name="T7" fmla="*/ 6 h 8"/>
                    <a:gd name="T8" fmla="*/ 13 w 13"/>
                    <a:gd name="T9" fmla="*/ 8 h 8"/>
                    <a:gd name="T10" fmla="*/ 13 w 13"/>
                    <a:gd name="T11" fmla="*/ 6 h 8"/>
                    <a:gd name="T12" fmla="*/ 0 w 13"/>
                    <a:gd name="T13" fmla="*/ 0 h 8"/>
                    <a:gd name="T14" fmla="*/ 0 w 13"/>
                    <a:gd name="T15" fmla="*/ 0 h 8"/>
                    <a:gd name="T16" fmla="*/ 0 w 13"/>
                    <a:gd name="T17" fmla="*/ 6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8"/>
                    <a:gd name="T29" fmla="*/ 13 w 13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8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05" name="Freeform 1837"/>
                <p:cNvSpPr>
                  <a:spLocks noChangeAspect="1"/>
                </p:cNvSpPr>
                <p:nvPr/>
              </p:nvSpPr>
              <p:spPr bwMode="auto">
                <a:xfrm>
                  <a:off x="5574" y="1919"/>
                  <a:ext cx="21" cy="11"/>
                </a:xfrm>
                <a:custGeom>
                  <a:avLst/>
                  <a:gdLst>
                    <a:gd name="T0" fmla="*/ 0 w 21"/>
                    <a:gd name="T1" fmla="*/ 3 h 11"/>
                    <a:gd name="T2" fmla="*/ 0 w 21"/>
                    <a:gd name="T3" fmla="*/ 3 h 11"/>
                    <a:gd name="T4" fmla="*/ 8 w 21"/>
                    <a:gd name="T5" fmla="*/ 8 h 11"/>
                    <a:gd name="T6" fmla="*/ 21 w 21"/>
                    <a:gd name="T7" fmla="*/ 11 h 11"/>
                    <a:gd name="T8" fmla="*/ 21 w 21"/>
                    <a:gd name="T9" fmla="*/ 5 h 11"/>
                    <a:gd name="T10" fmla="*/ 11 w 21"/>
                    <a:gd name="T11" fmla="*/ 3 h 11"/>
                    <a:gd name="T12" fmla="*/ 3 w 21"/>
                    <a:gd name="T13" fmla="*/ 0 h 11"/>
                    <a:gd name="T14" fmla="*/ 3 w 21"/>
                    <a:gd name="T15" fmla="*/ 0 h 11"/>
                    <a:gd name="T16" fmla="*/ 0 w 21"/>
                    <a:gd name="T17" fmla="*/ 3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"/>
                    <a:gd name="T28" fmla="*/ 0 h 11"/>
                    <a:gd name="T29" fmla="*/ 21 w 21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" h="11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8"/>
                      </a:lnTo>
                      <a:lnTo>
                        <a:pt x="21" y="11"/>
                      </a:lnTo>
                      <a:lnTo>
                        <a:pt x="21" y="5"/>
                      </a:lnTo>
                      <a:lnTo>
                        <a:pt x="11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06" name="Freeform 1838"/>
                <p:cNvSpPr>
                  <a:spLocks noChangeAspect="1"/>
                </p:cNvSpPr>
                <p:nvPr/>
              </p:nvSpPr>
              <p:spPr bwMode="auto">
                <a:xfrm>
                  <a:off x="5564" y="1909"/>
                  <a:ext cx="13" cy="13"/>
                </a:xfrm>
                <a:custGeom>
                  <a:avLst/>
                  <a:gdLst>
                    <a:gd name="T0" fmla="*/ 2 w 13"/>
                    <a:gd name="T1" fmla="*/ 2 h 13"/>
                    <a:gd name="T2" fmla="*/ 0 w 13"/>
                    <a:gd name="T3" fmla="*/ 2 h 13"/>
                    <a:gd name="T4" fmla="*/ 5 w 13"/>
                    <a:gd name="T5" fmla="*/ 8 h 13"/>
                    <a:gd name="T6" fmla="*/ 10 w 13"/>
                    <a:gd name="T7" fmla="*/ 13 h 13"/>
                    <a:gd name="T8" fmla="*/ 13 w 13"/>
                    <a:gd name="T9" fmla="*/ 10 h 13"/>
                    <a:gd name="T10" fmla="*/ 7 w 13"/>
                    <a:gd name="T11" fmla="*/ 5 h 13"/>
                    <a:gd name="T12" fmla="*/ 2 w 13"/>
                    <a:gd name="T13" fmla="*/ 0 h 13"/>
                    <a:gd name="T14" fmla="*/ 0 w 13"/>
                    <a:gd name="T15" fmla="*/ 0 h 13"/>
                    <a:gd name="T16" fmla="*/ 2 w 13"/>
                    <a:gd name="T17" fmla="*/ 0 h 13"/>
                    <a:gd name="T18" fmla="*/ 0 w 13"/>
                    <a:gd name="T19" fmla="*/ 0 h 13"/>
                    <a:gd name="T20" fmla="*/ 0 w 13"/>
                    <a:gd name="T21" fmla="*/ 0 h 13"/>
                    <a:gd name="T22" fmla="*/ 2 w 13"/>
                    <a:gd name="T23" fmla="*/ 2 h 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13"/>
                    <a:gd name="T38" fmla="*/ 13 w 13"/>
                    <a:gd name="T39" fmla="*/ 13 h 1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13"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5" y="8"/>
                      </a:lnTo>
                      <a:lnTo>
                        <a:pt x="10" y="13"/>
                      </a:lnTo>
                      <a:lnTo>
                        <a:pt x="13" y="10"/>
                      </a:lnTo>
                      <a:lnTo>
                        <a:pt x="7" y="5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07" name="Freeform 1839"/>
                <p:cNvSpPr>
                  <a:spLocks noChangeAspect="1"/>
                </p:cNvSpPr>
                <p:nvPr/>
              </p:nvSpPr>
              <p:spPr bwMode="auto">
                <a:xfrm>
                  <a:off x="5556" y="1909"/>
                  <a:ext cx="10" cy="8"/>
                </a:xfrm>
                <a:custGeom>
                  <a:avLst/>
                  <a:gdLst>
                    <a:gd name="T0" fmla="*/ 2 w 10"/>
                    <a:gd name="T1" fmla="*/ 8 h 8"/>
                    <a:gd name="T2" fmla="*/ 5 w 10"/>
                    <a:gd name="T3" fmla="*/ 8 h 8"/>
                    <a:gd name="T4" fmla="*/ 10 w 10"/>
                    <a:gd name="T5" fmla="*/ 2 h 8"/>
                    <a:gd name="T6" fmla="*/ 8 w 10"/>
                    <a:gd name="T7" fmla="*/ 0 h 8"/>
                    <a:gd name="T8" fmla="*/ 2 w 10"/>
                    <a:gd name="T9" fmla="*/ 5 h 8"/>
                    <a:gd name="T10" fmla="*/ 2 w 10"/>
                    <a:gd name="T11" fmla="*/ 8 h 8"/>
                    <a:gd name="T12" fmla="*/ 2 w 10"/>
                    <a:gd name="T13" fmla="*/ 5 h 8"/>
                    <a:gd name="T14" fmla="*/ 0 w 10"/>
                    <a:gd name="T15" fmla="*/ 8 h 8"/>
                    <a:gd name="T16" fmla="*/ 2 w 10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8"/>
                    <a:gd name="T29" fmla="*/ 10 w 10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8">
                      <a:moveTo>
                        <a:pt x="2" y="8"/>
                      </a:moveTo>
                      <a:lnTo>
                        <a:pt x="5" y="8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2" y="5"/>
                      </a:lnTo>
                      <a:lnTo>
                        <a:pt x="2" y="8"/>
                      </a:lnTo>
                      <a:lnTo>
                        <a:pt x="2" y="5"/>
                      </a:lnTo>
                      <a:lnTo>
                        <a:pt x="0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08" name="Freeform 1840"/>
                <p:cNvSpPr>
                  <a:spLocks noChangeAspect="1"/>
                </p:cNvSpPr>
                <p:nvPr/>
              </p:nvSpPr>
              <p:spPr bwMode="auto">
                <a:xfrm>
                  <a:off x="5488" y="1885"/>
                  <a:ext cx="21" cy="34"/>
                </a:xfrm>
                <a:custGeom>
                  <a:avLst/>
                  <a:gdLst>
                    <a:gd name="T0" fmla="*/ 5 w 21"/>
                    <a:gd name="T1" fmla="*/ 34 h 34"/>
                    <a:gd name="T2" fmla="*/ 3 w 21"/>
                    <a:gd name="T3" fmla="*/ 26 h 34"/>
                    <a:gd name="T4" fmla="*/ 0 w 21"/>
                    <a:gd name="T5" fmla="*/ 19 h 34"/>
                    <a:gd name="T6" fmla="*/ 0 w 21"/>
                    <a:gd name="T7" fmla="*/ 16 h 34"/>
                    <a:gd name="T8" fmla="*/ 0 w 21"/>
                    <a:gd name="T9" fmla="*/ 11 h 34"/>
                    <a:gd name="T10" fmla="*/ 5 w 21"/>
                    <a:gd name="T11" fmla="*/ 8 h 34"/>
                    <a:gd name="T12" fmla="*/ 8 w 21"/>
                    <a:gd name="T13" fmla="*/ 8 h 34"/>
                    <a:gd name="T14" fmla="*/ 8 w 21"/>
                    <a:gd name="T15" fmla="*/ 6 h 34"/>
                    <a:gd name="T16" fmla="*/ 3 w 21"/>
                    <a:gd name="T17" fmla="*/ 3 h 34"/>
                    <a:gd name="T18" fmla="*/ 5 w 21"/>
                    <a:gd name="T19" fmla="*/ 0 h 34"/>
                    <a:gd name="T20" fmla="*/ 13 w 21"/>
                    <a:gd name="T21" fmla="*/ 0 h 34"/>
                    <a:gd name="T22" fmla="*/ 18 w 21"/>
                    <a:gd name="T23" fmla="*/ 3 h 34"/>
                    <a:gd name="T24" fmla="*/ 18 w 21"/>
                    <a:gd name="T25" fmla="*/ 3 h 34"/>
                    <a:gd name="T26" fmla="*/ 21 w 21"/>
                    <a:gd name="T27" fmla="*/ 13 h 34"/>
                    <a:gd name="T28" fmla="*/ 18 w 21"/>
                    <a:gd name="T29" fmla="*/ 32 h 34"/>
                    <a:gd name="T30" fmla="*/ 10 w 21"/>
                    <a:gd name="T31" fmla="*/ 34 h 34"/>
                    <a:gd name="T32" fmla="*/ 5 w 21"/>
                    <a:gd name="T33" fmla="*/ 34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1"/>
                    <a:gd name="T52" fmla="*/ 0 h 34"/>
                    <a:gd name="T53" fmla="*/ 21 w 21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1" h="34">
                      <a:moveTo>
                        <a:pt x="5" y="34"/>
                      </a:moveTo>
                      <a:lnTo>
                        <a:pt x="3" y="26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1"/>
                      </a:lnTo>
                      <a:lnTo>
                        <a:pt x="5" y="8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8" y="3"/>
                      </a:lnTo>
                      <a:lnTo>
                        <a:pt x="21" y="13"/>
                      </a:lnTo>
                      <a:lnTo>
                        <a:pt x="18" y="32"/>
                      </a:lnTo>
                      <a:lnTo>
                        <a:pt x="10" y="34"/>
                      </a:lnTo>
                      <a:lnTo>
                        <a:pt x="5" y="34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09" name="Freeform 1841"/>
                <p:cNvSpPr>
                  <a:spLocks noChangeAspect="1"/>
                </p:cNvSpPr>
                <p:nvPr/>
              </p:nvSpPr>
              <p:spPr bwMode="auto">
                <a:xfrm>
                  <a:off x="5485" y="1904"/>
                  <a:ext cx="11" cy="15"/>
                </a:xfrm>
                <a:custGeom>
                  <a:avLst/>
                  <a:gdLst>
                    <a:gd name="T0" fmla="*/ 0 w 11"/>
                    <a:gd name="T1" fmla="*/ 2 h 15"/>
                    <a:gd name="T2" fmla="*/ 0 w 11"/>
                    <a:gd name="T3" fmla="*/ 2 h 15"/>
                    <a:gd name="T4" fmla="*/ 6 w 11"/>
                    <a:gd name="T5" fmla="*/ 10 h 15"/>
                    <a:gd name="T6" fmla="*/ 6 w 11"/>
                    <a:gd name="T7" fmla="*/ 15 h 15"/>
                    <a:gd name="T8" fmla="*/ 11 w 11"/>
                    <a:gd name="T9" fmla="*/ 15 h 15"/>
                    <a:gd name="T10" fmla="*/ 8 w 11"/>
                    <a:gd name="T11" fmla="*/ 7 h 15"/>
                    <a:gd name="T12" fmla="*/ 6 w 11"/>
                    <a:gd name="T13" fmla="*/ 0 h 15"/>
                    <a:gd name="T14" fmla="*/ 6 w 11"/>
                    <a:gd name="T15" fmla="*/ 0 h 15"/>
                    <a:gd name="T16" fmla="*/ 0 w 11"/>
                    <a:gd name="T17" fmla="*/ 2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5"/>
                    <a:gd name="T29" fmla="*/ 11 w 11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6" y="10"/>
                      </a:lnTo>
                      <a:lnTo>
                        <a:pt x="6" y="15"/>
                      </a:lnTo>
                      <a:lnTo>
                        <a:pt x="11" y="15"/>
                      </a:lnTo>
                      <a:lnTo>
                        <a:pt x="8" y="7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10" name="Freeform 1842"/>
                <p:cNvSpPr>
                  <a:spLocks noChangeAspect="1"/>
                </p:cNvSpPr>
                <p:nvPr/>
              </p:nvSpPr>
              <p:spPr bwMode="auto">
                <a:xfrm>
                  <a:off x="5485" y="1891"/>
                  <a:ext cx="11" cy="15"/>
                </a:xfrm>
                <a:custGeom>
                  <a:avLst/>
                  <a:gdLst>
                    <a:gd name="T0" fmla="*/ 11 w 11"/>
                    <a:gd name="T1" fmla="*/ 0 h 15"/>
                    <a:gd name="T2" fmla="*/ 11 w 11"/>
                    <a:gd name="T3" fmla="*/ 0 h 15"/>
                    <a:gd name="T4" fmla="*/ 6 w 11"/>
                    <a:gd name="T5" fmla="*/ 2 h 15"/>
                    <a:gd name="T6" fmla="*/ 3 w 11"/>
                    <a:gd name="T7" fmla="*/ 5 h 15"/>
                    <a:gd name="T8" fmla="*/ 0 w 11"/>
                    <a:gd name="T9" fmla="*/ 10 h 15"/>
                    <a:gd name="T10" fmla="*/ 0 w 11"/>
                    <a:gd name="T11" fmla="*/ 15 h 15"/>
                    <a:gd name="T12" fmla="*/ 6 w 11"/>
                    <a:gd name="T13" fmla="*/ 13 h 15"/>
                    <a:gd name="T14" fmla="*/ 6 w 11"/>
                    <a:gd name="T15" fmla="*/ 10 h 15"/>
                    <a:gd name="T16" fmla="*/ 6 w 11"/>
                    <a:gd name="T17" fmla="*/ 7 h 15"/>
                    <a:gd name="T18" fmla="*/ 8 w 11"/>
                    <a:gd name="T19" fmla="*/ 5 h 15"/>
                    <a:gd name="T20" fmla="*/ 11 w 11"/>
                    <a:gd name="T21" fmla="*/ 2 h 15"/>
                    <a:gd name="T22" fmla="*/ 11 w 11"/>
                    <a:gd name="T23" fmla="*/ 2 h 15"/>
                    <a:gd name="T24" fmla="*/ 11 w 11"/>
                    <a:gd name="T25" fmla="*/ 0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"/>
                    <a:gd name="T40" fmla="*/ 0 h 15"/>
                    <a:gd name="T41" fmla="*/ 11 w 11"/>
                    <a:gd name="T42" fmla="*/ 15 h 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" h="15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6" y="2"/>
                      </a:lnTo>
                      <a:lnTo>
                        <a:pt x="3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6" y="13"/>
                      </a:lnTo>
                      <a:lnTo>
                        <a:pt x="6" y="10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11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11" name="Freeform 1843"/>
                <p:cNvSpPr>
                  <a:spLocks noChangeAspect="1"/>
                </p:cNvSpPr>
                <p:nvPr/>
              </p:nvSpPr>
              <p:spPr bwMode="auto">
                <a:xfrm>
                  <a:off x="5488" y="1885"/>
                  <a:ext cx="8" cy="8"/>
                </a:xfrm>
                <a:custGeom>
                  <a:avLst/>
                  <a:gdLst>
                    <a:gd name="T0" fmla="*/ 0 w 8"/>
                    <a:gd name="T1" fmla="*/ 0 h 8"/>
                    <a:gd name="T2" fmla="*/ 3 w 8"/>
                    <a:gd name="T3" fmla="*/ 3 h 8"/>
                    <a:gd name="T4" fmla="*/ 5 w 8"/>
                    <a:gd name="T5" fmla="*/ 6 h 8"/>
                    <a:gd name="T6" fmla="*/ 8 w 8"/>
                    <a:gd name="T7" fmla="*/ 6 h 8"/>
                    <a:gd name="T8" fmla="*/ 8 w 8"/>
                    <a:gd name="T9" fmla="*/ 8 h 8"/>
                    <a:gd name="T10" fmla="*/ 8 w 8"/>
                    <a:gd name="T11" fmla="*/ 3 h 8"/>
                    <a:gd name="T12" fmla="*/ 3 w 8"/>
                    <a:gd name="T13" fmla="*/ 0 h 8"/>
                    <a:gd name="T14" fmla="*/ 5 w 8"/>
                    <a:gd name="T15" fmla="*/ 3 h 8"/>
                    <a:gd name="T16" fmla="*/ 0 w 8"/>
                    <a:gd name="T17" fmla="*/ 0 h 8"/>
                    <a:gd name="T18" fmla="*/ 0 w 8"/>
                    <a:gd name="T19" fmla="*/ 3 h 8"/>
                    <a:gd name="T20" fmla="*/ 3 w 8"/>
                    <a:gd name="T21" fmla="*/ 3 h 8"/>
                    <a:gd name="T22" fmla="*/ 0 w 8"/>
                    <a:gd name="T23" fmla="*/ 0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8"/>
                    <a:gd name="T38" fmla="*/ 8 w 8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8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5" y="6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8" y="3"/>
                      </a:lnTo>
                      <a:lnTo>
                        <a:pt x="3" y="0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12" name="Freeform 1844"/>
                <p:cNvSpPr>
                  <a:spLocks noChangeAspect="1"/>
                </p:cNvSpPr>
                <p:nvPr/>
              </p:nvSpPr>
              <p:spPr bwMode="auto">
                <a:xfrm>
                  <a:off x="5488" y="1883"/>
                  <a:ext cx="13" cy="5"/>
                </a:xfrm>
                <a:custGeom>
                  <a:avLst/>
                  <a:gdLst>
                    <a:gd name="T0" fmla="*/ 13 w 13"/>
                    <a:gd name="T1" fmla="*/ 0 h 5"/>
                    <a:gd name="T2" fmla="*/ 13 w 13"/>
                    <a:gd name="T3" fmla="*/ 0 h 5"/>
                    <a:gd name="T4" fmla="*/ 5 w 13"/>
                    <a:gd name="T5" fmla="*/ 0 h 5"/>
                    <a:gd name="T6" fmla="*/ 0 w 13"/>
                    <a:gd name="T7" fmla="*/ 2 h 5"/>
                    <a:gd name="T8" fmla="*/ 5 w 13"/>
                    <a:gd name="T9" fmla="*/ 5 h 5"/>
                    <a:gd name="T10" fmla="*/ 5 w 13"/>
                    <a:gd name="T11" fmla="*/ 5 h 5"/>
                    <a:gd name="T12" fmla="*/ 13 w 13"/>
                    <a:gd name="T13" fmla="*/ 2 h 5"/>
                    <a:gd name="T14" fmla="*/ 13 w 13"/>
                    <a:gd name="T15" fmla="*/ 2 h 5"/>
                    <a:gd name="T16" fmla="*/ 13 w 13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5"/>
                    <a:gd name="T29" fmla="*/ 13 w 13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5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13" y="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13" name="Freeform 1845"/>
                <p:cNvSpPr>
                  <a:spLocks noChangeAspect="1"/>
                </p:cNvSpPr>
                <p:nvPr/>
              </p:nvSpPr>
              <p:spPr bwMode="auto">
                <a:xfrm>
                  <a:off x="5501" y="1883"/>
                  <a:ext cx="8" cy="8"/>
                </a:xfrm>
                <a:custGeom>
                  <a:avLst/>
                  <a:gdLst>
                    <a:gd name="T0" fmla="*/ 8 w 8"/>
                    <a:gd name="T1" fmla="*/ 5 h 8"/>
                    <a:gd name="T2" fmla="*/ 8 w 8"/>
                    <a:gd name="T3" fmla="*/ 8 h 8"/>
                    <a:gd name="T4" fmla="*/ 8 w 8"/>
                    <a:gd name="T5" fmla="*/ 2 h 8"/>
                    <a:gd name="T6" fmla="*/ 0 w 8"/>
                    <a:gd name="T7" fmla="*/ 0 h 8"/>
                    <a:gd name="T8" fmla="*/ 0 w 8"/>
                    <a:gd name="T9" fmla="*/ 2 h 8"/>
                    <a:gd name="T10" fmla="*/ 5 w 8"/>
                    <a:gd name="T11" fmla="*/ 8 h 8"/>
                    <a:gd name="T12" fmla="*/ 5 w 8"/>
                    <a:gd name="T13" fmla="*/ 5 h 8"/>
                    <a:gd name="T14" fmla="*/ 5 w 8"/>
                    <a:gd name="T15" fmla="*/ 8 h 8"/>
                    <a:gd name="T16" fmla="*/ 8 w 8"/>
                    <a:gd name="T17" fmla="*/ 5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8"/>
                    <a:gd name="T29" fmla="*/ 8 w 8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8">
                      <a:moveTo>
                        <a:pt x="8" y="5"/>
                      </a:moveTo>
                      <a:lnTo>
                        <a:pt x="8" y="8"/>
                      </a:lnTo>
                      <a:lnTo>
                        <a:pt x="8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5" y="8"/>
                      </a:lnTo>
                      <a:lnTo>
                        <a:pt x="5" y="5"/>
                      </a:lnTo>
                      <a:lnTo>
                        <a:pt x="5" y="8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14" name="Freeform 1846"/>
                <p:cNvSpPr>
                  <a:spLocks noChangeAspect="1"/>
                </p:cNvSpPr>
                <p:nvPr/>
              </p:nvSpPr>
              <p:spPr bwMode="auto">
                <a:xfrm>
                  <a:off x="5504" y="1888"/>
                  <a:ext cx="7" cy="29"/>
                </a:xfrm>
                <a:custGeom>
                  <a:avLst/>
                  <a:gdLst>
                    <a:gd name="T0" fmla="*/ 5 w 7"/>
                    <a:gd name="T1" fmla="*/ 29 h 29"/>
                    <a:gd name="T2" fmla="*/ 5 w 7"/>
                    <a:gd name="T3" fmla="*/ 29 h 29"/>
                    <a:gd name="T4" fmla="*/ 7 w 7"/>
                    <a:gd name="T5" fmla="*/ 10 h 29"/>
                    <a:gd name="T6" fmla="*/ 5 w 7"/>
                    <a:gd name="T7" fmla="*/ 0 h 29"/>
                    <a:gd name="T8" fmla="*/ 2 w 7"/>
                    <a:gd name="T9" fmla="*/ 3 h 29"/>
                    <a:gd name="T10" fmla="*/ 2 w 7"/>
                    <a:gd name="T11" fmla="*/ 10 h 29"/>
                    <a:gd name="T12" fmla="*/ 0 w 7"/>
                    <a:gd name="T13" fmla="*/ 29 h 29"/>
                    <a:gd name="T14" fmla="*/ 0 w 7"/>
                    <a:gd name="T15" fmla="*/ 29 h 29"/>
                    <a:gd name="T16" fmla="*/ 5 w 7"/>
                    <a:gd name="T17" fmla="*/ 29 h 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29"/>
                    <a:gd name="T29" fmla="*/ 7 w 7"/>
                    <a:gd name="T30" fmla="*/ 29 h 2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29">
                      <a:moveTo>
                        <a:pt x="5" y="29"/>
                      </a:moveTo>
                      <a:lnTo>
                        <a:pt x="5" y="29"/>
                      </a:lnTo>
                      <a:lnTo>
                        <a:pt x="7" y="1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2" y="10"/>
                      </a:lnTo>
                      <a:lnTo>
                        <a:pt x="0" y="29"/>
                      </a:lnTo>
                      <a:lnTo>
                        <a:pt x="5" y="2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15" name="Freeform 1847"/>
                <p:cNvSpPr>
                  <a:spLocks noChangeAspect="1"/>
                </p:cNvSpPr>
                <p:nvPr/>
              </p:nvSpPr>
              <p:spPr bwMode="auto">
                <a:xfrm>
                  <a:off x="5491" y="1917"/>
                  <a:ext cx="18" cy="5"/>
                </a:xfrm>
                <a:custGeom>
                  <a:avLst/>
                  <a:gdLst>
                    <a:gd name="T0" fmla="*/ 0 w 18"/>
                    <a:gd name="T1" fmla="*/ 2 h 5"/>
                    <a:gd name="T2" fmla="*/ 2 w 18"/>
                    <a:gd name="T3" fmla="*/ 5 h 5"/>
                    <a:gd name="T4" fmla="*/ 7 w 18"/>
                    <a:gd name="T5" fmla="*/ 5 h 5"/>
                    <a:gd name="T6" fmla="*/ 18 w 18"/>
                    <a:gd name="T7" fmla="*/ 0 h 5"/>
                    <a:gd name="T8" fmla="*/ 13 w 18"/>
                    <a:gd name="T9" fmla="*/ 0 h 5"/>
                    <a:gd name="T10" fmla="*/ 7 w 18"/>
                    <a:gd name="T11" fmla="*/ 0 h 5"/>
                    <a:gd name="T12" fmla="*/ 2 w 18"/>
                    <a:gd name="T13" fmla="*/ 0 h 5"/>
                    <a:gd name="T14" fmla="*/ 5 w 18"/>
                    <a:gd name="T15" fmla="*/ 2 h 5"/>
                    <a:gd name="T16" fmla="*/ 0 w 18"/>
                    <a:gd name="T17" fmla="*/ 2 h 5"/>
                    <a:gd name="T18" fmla="*/ 0 w 18"/>
                    <a:gd name="T19" fmla="*/ 5 h 5"/>
                    <a:gd name="T20" fmla="*/ 2 w 18"/>
                    <a:gd name="T21" fmla="*/ 5 h 5"/>
                    <a:gd name="T22" fmla="*/ 0 w 18"/>
                    <a:gd name="T23" fmla="*/ 2 h 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8"/>
                    <a:gd name="T37" fmla="*/ 0 h 5"/>
                    <a:gd name="T38" fmla="*/ 18 w 18"/>
                    <a:gd name="T39" fmla="*/ 5 h 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8" h="5">
                      <a:moveTo>
                        <a:pt x="0" y="2"/>
                      </a:moveTo>
                      <a:lnTo>
                        <a:pt x="2" y="5"/>
                      </a:lnTo>
                      <a:lnTo>
                        <a:pt x="7" y="5"/>
                      </a:lnTo>
                      <a:lnTo>
                        <a:pt x="18" y="0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16" name="Freeform 1848"/>
                <p:cNvSpPr>
                  <a:spLocks noChangeAspect="1"/>
                </p:cNvSpPr>
                <p:nvPr/>
              </p:nvSpPr>
              <p:spPr bwMode="auto">
                <a:xfrm>
                  <a:off x="5457" y="1898"/>
                  <a:ext cx="28" cy="24"/>
                </a:xfrm>
                <a:custGeom>
                  <a:avLst/>
                  <a:gdLst>
                    <a:gd name="T0" fmla="*/ 23 w 28"/>
                    <a:gd name="T1" fmla="*/ 0 h 24"/>
                    <a:gd name="T2" fmla="*/ 23 w 28"/>
                    <a:gd name="T3" fmla="*/ 8 h 24"/>
                    <a:gd name="T4" fmla="*/ 28 w 28"/>
                    <a:gd name="T5" fmla="*/ 16 h 24"/>
                    <a:gd name="T6" fmla="*/ 23 w 28"/>
                    <a:gd name="T7" fmla="*/ 16 h 24"/>
                    <a:gd name="T8" fmla="*/ 13 w 28"/>
                    <a:gd name="T9" fmla="*/ 19 h 24"/>
                    <a:gd name="T10" fmla="*/ 13 w 28"/>
                    <a:gd name="T11" fmla="*/ 21 h 24"/>
                    <a:gd name="T12" fmla="*/ 13 w 28"/>
                    <a:gd name="T13" fmla="*/ 21 h 24"/>
                    <a:gd name="T14" fmla="*/ 10 w 28"/>
                    <a:gd name="T15" fmla="*/ 21 h 24"/>
                    <a:gd name="T16" fmla="*/ 7 w 28"/>
                    <a:gd name="T17" fmla="*/ 24 h 24"/>
                    <a:gd name="T18" fmla="*/ 2 w 28"/>
                    <a:gd name="T19" fmla="*/ 21 h 24"/>
                    <a:gd name="T20" fmla="*/ 0 w 28"/>
                    <a:gd name="T21" fmla="*/ 16 h 24"/>
                    <a:gd name="T22" fmla="*/ 0 w 28"/>
                    <a:gd name="T23" fmla="*/ 8 h 24"/>
                    <a:gd name="T24" fmla="*/ 0 w 28"/>
                    <a:gd name="T25" fmla="*/ 3 h 24"/>
                    <a:gd name="T26" fmla="*/ 13 w 28"/>
                    <a:gd name="T27" fmla="*/ 0 h 24"/>
                    <a:gd name="T28" fmla="*/ 23 w 28"/>
                    <a:gd name="T29" fmla="*/ 0 h 2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8"/>
                    <a:gd name="T46" fmla="*/ 0 h 24"/>
                    <a:gd name="T47" fmla="*/ 28 w 28"/>
                    <a:gd name="T48" fmla="*/ 24 h 2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8" h="24">
                      <a:moveTo>
                        <a:pt x="23" y="0"/>
                      </a:moveTo>
                      <a:lnTo>
                        <a:pt x="23" y="8"/>
                      </a:lnTo>
                      <a:lnTo>
                        <a:pt x="28" y="16"/>
                      </a:lnTo>
                      <a:lnTo>
                        <a:pt x="23" y="16"/>
                      </a:lnTo>
                      <a:lnTo>
                        <a:pt x="13" y="19"/>
                      </a:lnTo>
                      <a:lnTo>
                        <a:pt x="13" y="21"/>
                      </a:lnTo>
                      <a:lnTo>
                        <a:pt x="10" y="21"/>
                      </a:lnTo>
                      <a:lnTo>
                        <a:pt x="7" y="24"/>
                      </a:lnTo>
                      <a:lnTo>
                        <a:pt x="2" y="21"/>
                      </a:ln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1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17" name="Freeform 1849"/>
                <p:cNvSpPr>
                  <a:spLocks noChangeAspect="1"/>
                </p:cNvSpPr>
                <p:nvPr/>
              </p:nvSpPr>
              <p:spPr bwMode="auto">
                <a:xfrm>
                  <a:off x="5477" y="1898"/>
                  <a:ext cx="11" cy="19"/>
                </a:xfrm>
                <a:custGeom>
                  <a:avLst/>
                  <a:gdLst>
                    <a:gd name="T0" fmla="*/ 11 w 11"/>
                    <a:gd name="T1" fmla="*/ 13 h 19"/>
                    <a:gd name="T2" fmla="*/ 11 w 11"/>
                    <a:gd name="T3" fmla="*/ 13 h 19"/>
                    <a:gd name="T4" fmla="*/ 6 w 11"/>
                    <a:gd name="T5" fmla="*/ 6 h 19"/>
                    <a:gd name="T6" fmla="*/ 3 w 11"/>
                    <a:gd name="T7" fmla="*/ 0 h 19"/>
                    <a:gd name="T8" fmla="*/ 0 w 11"/>
                    <a:gd name="T9" fmla="*/ 0 h 19"/>
                    <a:gd name="T10" fmla="*/ 3 w 11"/>
                    <a:gd name="T11" fmla="*/ 8 h 19"/>
                    <a:gd name="T12" fmla="*/ 8 w 11"/>
                    <a:gd name="T13" fmla="*/ 19 h 19"/>
                    <a:gd name="T14" fmla="*/ 8 w 11"/>
                    <a:gd name="T15" fmla="*/ 19 h 19"/>
                    <a:gd name="T16" fmla="*/ 11 w 11"/>
                    <a:gd name="T17" fmla="*/ 13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9"/>
                    <a:gd name="T29" fmla="*/ 11 w 11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9">
                      <a:moveTo>
                        <a:pt x="11" y="13"/>
                      </a:moveTo>
                      <a:lnTo>
                        <a:pt x="11" y="13"/>
                      </a:lnTo>
                      <a:lnTo>
                        <a:pt x="6" y="6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8"/>
                      </a:lnTo>
                      <a:lnTo>
                        <a:pt x="8" y="19"/>
                      </a:lnTo>
                      <a:lnTo>
                        <a:pt x="11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18" name="Freeform 1850"/>
                <p:cNvSpPr>
                  <a:spLocks noChangeAspect="1"/>
                </p:cNvSpPr>
                <p:nvPr/>
              </p:nvSpPr>
              <p:spPr bwMode="auto">
                <a:xfrm>
                  <a:off x="5470" y="1911"/>
                  <a:ext cx="18" cy="6"/>
                </a:xfrm>
                <a:custGeom>
                  <a:avLst/>
                  <a:gdLst>
                    <a:gd name="T0" fmla="*/ 2 w 18"/>
                    <a:gd name="T1" fmla="*/ 6 h 6"/>
                    <a:gd name="T2" fmla="*/ 2 w 18"/>
                    <a:gd name="T3" fmla="*/ 6 h 6"/>
                    <a:gd name="T4" fmla="*/ 10 w 18"/>
                    <a:gd name="T5" fmla="*/ 3 h 6"/>
                    <a:gd name="T6" fmla="*/ 18 w 18"/>
                    <a:gd name="T7" fmla="*/ 0 h 6"/>
                    <a:gd name="T8" fmla="*/ 15 w 18"/>
                    <a:gd name="T9" fmla="*/ 6 h 6"/>
                    <a:gd name="T10" fmla="*/ 10 w 18"/>
                    <a:gd name="T11" fmla="*/ 0 h 6"/>
                    <a:gd name="T12" fmla="*/ 0 w 18"/>
                    <a:gd name="T13" fmla="*/ 6 h 6"/>
                    <a:gd name="T14" fmla="*/ 0 w 18"/>
                    <a:gd name="T15" fmla="*/ 6 h 6"/>
                    <a:gd name="T16" fmla="*/ 2 w 18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6"/>
                    <a:gd name="T29" fmla="*/ 18 w 18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6">
                      <a:moveTo>
                        <a:pt x="2" y="6"/>
                      </a:moveTo>
                      <a:lnTo>
                        <a:pt x="2" y="6"/>
                      </a:lnTo>
                      <a:lnTo>
                        <a:pt x="10" y="3"/>
                      </a:lnTo>
                      <a:lnTo>
                        <a:pt x="18" y="0"/>
                      </a:lnTo>
                      <a:lnTo>
                        <a:pt x="15" y="6"/>
                      </a:lnTo>
                      <a:lnTo>
                        <a:pt x="10" y="0"/>
                      </a:lnTo>
                      <a:lnTo>
                        <a:pt x="0" y="6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19" name="Freeform 1851"/>
                <p:cNvSpPr>
                  <a:spLocks noChangeAspect="1"/>
                </p:cNvSpPr>
                <p:nvPr/>
              </p:nvSpPr>
              <p:spPr bwMode="auto">
                <a:xfrm>
                  <a:off x="5467" y="1917"/>
                  <a:ext cx="5" cy="5"/>
                </a:xfrm>
                <a:custGeom>
                  <a:avLst/>
                  <a:gdLst>
                    <a:gd name="T0" fmla="*/ 3 w 5"/>
                    <a:gd name="T1" fmla="*/ 5 h 5"/>
                    <a:gd name="T2" fmla="*/ 0 w 5"/>
                    <a:gd name="T3" fmla="*/ 2 h 5"/>
                    <a:gd name="T4" fmla="*/ 5 w 5"/>
                    <a:gd name="T5" fmla="*/ 5 h 5"/>
                    <a:gd name="T6" fmla="*/ 5 w 5"/>
                    <a:gd name="T7" fmla="*/ 0 h 5"/>
                    <a:gd name="T8" fmla="*/ 3 w 5"/>
                    <a:gd name="T9" fmla="*/ 0 h 5"/>
                    <a:gd name="T10" fmla="*/ 0 w 5"/>
                    <a:gd name="T11" fmla="*/ 2 h 5"/>
                    <a:gd name="T12" fmla="*/ 5 w 5"/>
                    <a:gd name="T13" fmla="*/ 2 h 5"/>
                    <a:gd name="T14" fmla="*/ 3 w 5"/>
                    <a:gd name="T15" fmla="*/ 0 h 5"/>
                    <a:gd name="T16" fmla="*/ 5 w 5"/>
                    <a:gd name="T17" fmla="*/ 2 h 5"/>
                    <a:gd name="T18" fmla="*/ 5 w 5"/>
                    <a:gd name="T19" fmla="*/ 0 h 5"/>
                    <a:gd name="T20" fmla="*/ 3 w 5"/>
                    <a:gd name="T21" fmla="*/ 0 h 5"/>
                    <a:gd name="T22" fmla="*/ 3 w 5"/>
                    <a:gd name="T23" fmla="*/ 5 h 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"/>
                    <a:gd name="T37" fmla="*/ 0 h 5"/>
                    <a:gd name="T38" fmla="*/ 5 w 5"/>
                    <a:gd name="T39" fmla="*/ 5 h 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" h="5">
                      <a:moveTo>
                        <a:pt x="3" y="5"/>
                      </a:move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5" y="2"/>
                      </a:ln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20" name="Freeform 1852"/>
                <p:cNvSpPr>
                  <a:spLocks noChangeAspect="1"/>
                </p:cNvSpPr>
                <p:nvPr/>
              </p:nvSpPr>
              <p:spPr bwMode="auto">
                <a:xfrm>
                  <a:off x="5462" y="1917"/>
                  <a:ext cx="8" cy="7"/>
                </a:xfrm>
                <a:custGeom>
                  <a:avLst/>
                  <a:gdLst>
                    <a:gd name="T0" fmla="*/ 2 w 8"/>
                    <a:gd name="T1" fmla="*/ 7 h 7"/>
                    <a:gd name="T2" fmla="*/ 2 w 8"/>
                    <a:gd name="T3" fmla="*/ 7 h 7"/>
                    <a:gd name="T4" fmla="*/ 8 w 8"/>
                    <a:gd name="T5" fmla="*/ 5 h 7"/>
                    <a:gd name="T6" fmla="*/ 8 w 8"/>
                    <a:gd name="T7" fmla="*/ 5 h 7"/>
                    <a:gd name="T8" fmla="*/ 8 w 8"/>
                    <a:gd name="T9" fmla="*/ 0 h 7"/>
                    <a:gd name="T10" fmla="*/ 5 w 8"/>
                    <a:gd name="T11" fmla="*/ 2 h 7"/>
                    <a:gd name="T12" fmla="*/ 0 w 8"/>
                    <a:gd name="T13" fmla="*/ 5 h 7"/>
                    <a:gd name="T14" fmla="*/ 0 w 8"/>
                    <a:gd name="T15" fmla="*/ 5 h 7"/>
                    <a:gd name="T16" fmla="*/ 2 w 8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7"/>
                    <a:gd name="T29" fmla="*/ 8 w 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7">
                      <a:moveTo>
                        <a:pt x="2" y="7"/>
                      </a:moveTo>
                      <a:lnTo>
                        <a:pt x="2" y="7"/>
                      </a:lnTo>
                      <a:lnTo>
                        <a:pt x="8" y="5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0" y="5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21" name="Freeform 1853"/>
                <p:cNvSpPr>
                  <a:spLocks noChangeAspect="1"/>
                </p:cNvSpPr>
                <p:nvPr/>
              </p:nvSpPr>
              <p:spPr bwMode="auto">
                <a:xfrm>
                  <a:off x="5454" y="1898"/>
                  <a:ext cx="10" cy="26"/>
                </a:xfrm>
                <a:custGeom>
                  <a:avLst/>
                  <a:gdLst>
                    <a:gd name="T0" fmla="*/ 3 w 10"/>
                    <a:gd name="T1" fmla="*/ 0 h 26"/>
                    <a:gd name="T2" fmla="*/ 3 w 10"/>
                    <a:gd name="T3" fmla="*/ 0 h 26"/>
                    <a:gd name="T4" fmla="*/ 0 w 10"/>
                    <a:gd name="T5" fmla="*/ 8 h 26"/>
                    <a:gd name="T6" fmla="*/ 3 w 10"/>
                    <a:gd name="T7" fmla="*/ 16 h 26"/>
                    <a:gd name="T8" fmla="*/ 5 w 10"/>
                    <a:gd name="T9" fmla="*/ 24 h 26"/>
                    <a:gd name="T10" fmla="*/ 10 w 10"/>
                    <a:gd name="T11" fmla="*/ 26 h 26"/>
                    <a:gd name="T12" fmla="*/ 8 w 10"/>
                    <a:gd name="T13" fmla="*/ 24 h 26"/>
                    <a:gd name="T14" fmla="*/ 8 w 10"/>
                    <a:gd name="T15" fmla="*/ 21 h 26"/>
                    <a:gd name="T16" fmla="*/ 5 w 10"/>
                    <a:gd name="T17" fmla="*/ 13 h 26"/>
                    <a:gd name="T18" fmla="*/ 5 w 10"/>
                    <a:gd name="T19" fmla="*/ 8 h 26"/>
                    <a:gd name="T20" fmla="*/ 5 w 10"/>
                    <a:gd name="T21" fmla="*/ 6 h 26"/>
                    <a:gd name="T22" fmla="*/ 5 w 10"/>
                    <a:gd name="T23" fmla="*/ 6 h 26"/>
                    <a:gd name="T24" fmla="*/ 3 w 10"/>
                    <a:gd name="T25" fmla="*/ 0 h 2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26"/>
                    <a:gd name="T41" fmla="*/ 10 w 10"/>
                    <a:gd name="T42" fmla="*/ 26 h 2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2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8"/>
                      </a:lnTo>
                      <a:lnTo>
                        <a:pt x="3" y="16"/>
                      </a:lnTo>
                      <a:lnTo>
                        <a:pt x="5" y="24"/>
                      </a:lnTo>
                      <a:lnTo>
                        <a:pt x="10" y="26"/>
                      </a:lnTo>
                      <a:lnTo>
                        <a:pt x="8" y="24"/>
                      </a:lnTo>
                      <a:lnTo>
                        <a:pt x="8" y="21"/>
                      </a:lnTo>
                      <a:lnTo>
                        <a:pt x="5" y="13"/>
                      </a:lnTo>
                      <a:lnTo>
                        <a:pt x="5" y="8"/>
                      </a:lnTo>
                      <a:lnTo>
                        <a:pt x="5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22" name="Freeform 1854"/>
                <p:cNvSpPr>
                  <a:spLocks noChangeAspect="1"/>
                </p:cNvSpPr>
                <p:nvPr/>
              </p:nvSpPr>
              <p:spPr bwMode="auto">
                <a:xfrm>
                  <a:off x="5457" y="1896"/>
                  <a:ext cx="23" cy="8"/>
                </a:xfrm>
                <a:custGeom>
                  <a:avLst/>
                  <a:gdLst>
                    <a:gd name="T0" fmla="*/ 23 w 23"/>
                    <a:gd name="T1" fmla="*/ 2 h 8"/>
                    <a:gd name="T2" fmla="*/ 23 w 23"/>
                    <a:gd name="T3" fmla="*/ 0 h 8"/>
                    <a:gd name="T4" fmla="*/ 13 w 23"/>
                    <a:gd name="T5" fmla="*/ 2 h 8"/>
                    <a:gd name="T6" fmla="*/ 0 w 23"/>
                    <a:gd name="T7" fmla="*/ 2 h 8"/>
                    <a:gd name="T8" fmla="*/ 2 w 23"/>
                    <a:gd name="T9" fmla="*/ 8 h 8"/>
                    <a:gd name="T10" fmla="*/ 13 w 23"/>
                    <a:gd name="T11" fmla="*/ 5 h 8"/>
                    <a:gd name="T12" fmla="*/ 23 w 23"/>
                    <a:gd name="T13" fmla="*/ 2 h 8"/>
                    <a:gd name="T14" fmla="*/ 20 w 23"/>
                    <a:gd name="T15" fmla="*/ 2 h 8"/>
                    <a:gd name="T16" fmla="*/ 23 w 23"/>
                    <a:gd name="T17" fmla="*/ 2 h 8"/>
                    <a:gd name="T18" fmla="*/ 23 w 23"/>
                    <a:gd name="T19" fmla="*/ 0 h 8"/>
                    <a:gd name="T20" fmla="*/ 23 w 23"/>
                    <a:gd name="T21" fmla="*/ 0 h 8"/>
                    <a:gd name="T22" fmla="*/ 23 w 23"/>
                    <a:gd name="T23" fmla="*/ 2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3"/>
                    <a:gd name="T37" fmla="*/ 0 h 8"/>
                    <a:gd name="T38" fmla="*/ 23 w 23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3" h="8">
                      <a:moveTo>
                        <a:pt x="23" y="2"/>
                      </a:moveTo>
                      <a:lnTo>
                        <a:pt x="23" y="0"/>
                      </a:lnTo>
                      <a:lnTo>
                        <a:pt x="13" y="2"/>
                      </a:lnTo>
                      <a:lnTo>
                        <a:pt x="0" y="2"/>
                      </a:lnTo>
                      <a:lnTo>
                        <a:pt x="2" y="8"/>
                      </a:lnTo>
                      <a:lnTo>
                        <a:pt x="13" y="5"/>
                      </a:lnTo>
                      <a:lnTo>
                        <a:pt x="23" y="2"/>
                      </a:lnTo>
                      <a:lnTo>
                        <a:pt x="20" y="2"/>
                      </a:lnTo>
                      <a:lnTo>
                        <a:pt x="23" y="2"/>
                      </a:lnTo>
                      <a:lnTo>
                        <a:pt x="23" y="0"/>
                      </a:lnTo>
                      <a:lnTo>
                        <a:pt x="23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23" name="Freeform 1855"/>
                <p:cNvSpPr>
                  <a:spLocks noChangeAspect="1"/>
                </p:cNvSpPr>
                <p:nvPr/>
              </p:nvSpPr>
              <p:spPr bwMode="auto">
                <a:xfrm>
                  <a:off x="5451" y="1938"/>
                  <a:ext cx="24" cy="23"/>
                </a:xfrm>
                <a:custGeom>
                  <a:avLst/>
                  <a:gdLst>
                    <a:gd name="T0" fmla="*/ 21 w 24"/>
                    <a:gd name="T1" fmla="*/ 0 h 23"/>
                    <a:gd name="T2" fmla="*/ 24 w 24"/>
                    <a:gd name="T3" fmla="*/ 2 h 23"/>
                    <a:gd name="T4" fmla="*/ 24 w 24"/>
                    <a:gd name="T5" fmla="*/ 7 h 23"/>
                    <a:gd name="T6" fmla="*/ 8 w 24"/>
                    <a:gd name="T7" fmla="*/ 18 h 23"/>
                    <a:gd name="T8" fmla="*/ 0 w 24"/>
                    <a:gd name="T9" fmla="*/ 23 h 23"/>
                    <a:gd name="T10" fmla="*/ 0 w 24"/>
                    <a:gd name="T11" fmla="*/ 20 h 23"/>
                    <a:gd name="T12" fmla="*/ 3 w 24"/>
                    <a:gd name="T13" fmla="*/ 13 h 23"/>
                    <a:gd name="T14" fmla="*/ 6 w 24"/>
                    <a:gd name="T15" fmla="*/ 7 h 23"/>
                    <a:gd name="T16" fmla="*/ 11 w 24"/>
                    <a:gd name="T17" fmla="*/ 5 h 23"/>
                    <a:gd name="T18" fmla="*/ 16 w 24"/>
                    <a:gd name="T19" fmla="*/ 2 h 23"/>
                    <a:gd name="T20" fmla="*/ 21 w 24"/>
                    <a:gd name="T21" fmla="*/ 0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"/>
                    <a:gd name="T34" fmla="*/ 0 h 23"/>
                    <a:gd name="T35" fmla="*/ 24 w 24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" h="23">
                      <a:moveTo>
                        <a:pt x="21" y="0"/>
                      </a:moveTo>
                      <a:lnTo>
                        <a:pt x="24" y="2"/>
                      </a:lnTo>
                      <a:lnTo>
                        <a:pt x="24" y="7"/>
                      </a:lnTo>
                      <a:lnTo>
                        <a:pt x="8" y="18"/>
                      </a:lnTo>
                      <a:lnTo>
                        <a:pt x="0" y="23"/>
                      </a:lnTo>
                      <a:lnTo>
                        <a:pt x="0" y="20"/>
                      </a:lnTo>
                      <a:lnTo>
                        <a:pt x="3" y="13"/>
                      </a:lnTo>
                      <a:lnTo>
                        <a:pt x="6" y="7"/>
                      </a:lnTo>
                      <a:lnTo>
                        <a:pt x="11" y="5"/>
                      </a:lnTo>
                      <a:lnTo>
                        <a:pt x="16" y="2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24" name="Freeform 1856"/>
                <p:cNvSpPr>
                  <a:spLocks noChangeAspect="1"/>
                </p:cNvSpPr>
                <p:nvPr/>
              </p:nvSpPr>
              <p:spPr bwMode="auto">
                <a:xfrm>
                  <a:off x="5470" y="1935"/>
                  <a:ext cx="7" cy="13"/>
                </a:xfrm>
                <a:custGeom>
                  <a:avLst/>
                  <a:gdLst>
                    <a:gd name="T0" fmla="*/ 5 w 7"/>
                    <a:gd name="T1" fmla="*/ 13 h 13"/>
                    <a:gd name="T2" fmla="*/ 5 w 7"/>
                    <a:gd name="T3" fmla="*/ 13 h 13"/>
                    <a:gd name="T4" fmla="*/ 7 w 7"/>
                    <a:gd name="T5" fmla="*/ 5 h 13"/>
                    <a:gd name="T6" fmla="*/ 5 w 7"/>
                    <a:gd name="T7" fmla="*/ 0 h 13"/>
                    <a:gd name="T8" fmla="*/ 0 w 7"/>
                    <a:gd name="T9" fmla="*/ 3 h 13"/>
                    <a:gd name="T10" fmla="*/ 2 w 7"/>
                    <a:gd name="T11" fmla="*/ 5 h 13"/>
                    <a:gd name="T12" fmla="*/ 2 w 7"/>
                    <a:gd name="T13" fmla="*/ 8 h 13"/>
                    <a:gd name="T14" fmla="*/ 2 w 7"/>
                    <a:gd name="T15" fmla="*/ 8 h 13"/>
                    <a:gd name="T16" fmla="*/ 5 w 7"/>
                    <a:gd name="T17" fmla="*/ 1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13"/>
                    <a:gd name="T29" fmla="*/ 7 w 7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13">
                      <a:moveTo>
                        <a:pt x="5" y="13"/>
                      </a:moveTo>
                      <a:lnTo>
                        <a:pt x="5" y="13"/>
                      </a:lnTo>
                      <a:lnTo>
                        <a:pt x="7" y="5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2" y="8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25" name="Freeform 1857"/>
                <p:cNvSpPr>
                  <a:spLocks noChangeAspect="1"/>
                </p:cNvSpPr>
                <p:nvPr/>
              </p:nvSpPr>
              <p:spPr bwMode="auto">
                <a:xfrm>
                  <a:off x="5449" y="1943"/>
                  <a:ext cx="26" cy="21"/>
                </a:xfrm>
                <a:custGeom>
                  <a:avLst/>
                  <a:gdLst>
                    <a:gd name="T0" fmla="*/ 2 w 26"/>
                    <a:gd name="T1" fmla="*/ 21 h 21"/>
                    <a:gd name="T2" fmla="*/ 0 w 26"/>
                    <a:gd name="T3" fmla="*/ 21 h 21"/>
                    <a:gd name="T4" fmla="*/ 13 w 26"/>
                    <a:gd name="T5" fmla="*/ 15 h 21"/>
                    <a:gd name="T6" fmla="*/ 26 w 26"/>
                    <a:gd name="T7" fmla="*/ 5 h 21"/>
                    <a:gd name="T8" fmla="*/ 23 w 26"/>
                    <a:gd name="T9" fmla="*/ 0 h 21"/>
                    <a:gd name="T10" fmla="*/ 10 w 26"/>
                    <a:gd name="T11" fmla="*/ 10 h 21"/>
                    <a:gd name="T12" fmla="*/ 2 w 26"/>
                    <a:gd name="T13" fmla="*/ 15 h 21"/>
                    <a:gd name="T14" fmla="*/ 2 w 26"/>
                    <a:gd name="T15" fmla="*/ 15 h 21"/>
                    <a:gd name="T16" fmla="*/ 2 w 26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21"/>
                    <a:gd name="T29" fmla="*/ 26 w 26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21">
                      <a:moveTo>
                        <a:pt x="2" y="21"/>
                      </a:moveTo>
                      <a:lnTo>
                        <a:pt x="0" y="21"/>
                      </a:lnTo>
                      <a:lnTo>
                        <a:pt x="13" y="15"/>
                      </a:lnTo>
                      <a:lnTo>
                        <a:pt x="26" y="5"/>
                      </a:lnTo>
                      <a:lnTo>
                        <a:pt x="23" y="0"/>
                      </a:lnTo>
                      <a:lnTo>
                        <a:pt x="10" y="10"/>
                      </a:lnTo>
                      <a:lnTo>
                        <a:pt x="2" y="15"/>
                      </a:lnTo>
                      <a:lnTo>
                        <a:pt x="2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26" name="Freeform 1858"/>
                <p:cNvSpPr>
                  <a:spLocks noChangeAspect="1"/>
                </p:cNvSpPr>
                <p:nvPr/>
              </p:nvSpPr>
              <p:spPr bwMode="auto">
                <a:xfrm>
                  <a:off x="5449" y="1940"/>
                  <a:ext cx="13" cy="24"/>
                </a:xfrm>
                <a:custGeom>
                  <a:avLst/>
                  <a:gdLst>
                    <a:gd name="T0" fmla="*/ 13 w 13"/>
                    <a:gd name="T1" fmla="*/ 0 h 24"/>
                    <a:gd name="T2" fmla="*/ 13 w 13"/>
                    <a:gd name="T3" fmla="*/ 0 h 24"/>
                    <a:gd name="T4" fmla="*/ 5 w 13"/>
                    <a:gd name="T5" fmla="*/ 5 h 24"/>
                    <a:gd name="T6" fmla="*/ 2 w 13"/>
                    <a:gd name="T7" fmla="*/ 11 h 24"/>
                    <a:gd name="T8" fmla="*/ 0 w 13"/>
                    <a:gd name="T9" fmla="*/ 18 h 24"/>
                    <a:gd name="T10" fmla="*/ 2 w 13"/>
                    <a:gd name="T11" fmla="*/ 24 h 24"/>
                    <a:gd name="T12" fmla="*/ 2 w 13"/>
                    <a:gd name="T13" fmla="*/ 18 h 24"/>
                    <a:gd name="T14" fmla="*/ 5 w 13"/>
                    <a:gd name="T15" fmla="*/ 18 h 24"/>
                    <a:gd name="T16" fmla="*/ 5 w 13"/>
                    <a:gd name="T17" fmla="*/ 13 h 24"/>
                    <a:gd name="T18" fmla="*/ 10 w 13"/>
                    <a:gd name="T19" fmla="*/ 8 h 24"/>
                    <a:gd name="T20" fmla="*/ 13 w 13"/>
                    <a:gd name="T21" fmla="*/ 5 h 24"/>
                    <a:gd name="T22" fmla="*/ 13 w 13"/>
                    <a:gd name="T23" fmla="*/ 5 h 24"/>
                    <a:gd name="T24" fmla="*/ 13 w 13"/>
                    <a:gd name="T25" fmla="*/ 0 h 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"/>
                    <a:gd name="T40" fmla="*/ 0 h 24"/>
                    <a:gd name="T41" fmla="*/ 13 w 13"/>
                    <a:gd name="T42" fmla="*/ 24 h 2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" h="24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5" y="5"/>
                      </a:lnTo>
                      <a:lnTo>
                        <a:pt x="2" y="11"/>
                      </a:lnTo>
                      <a:lnTo>
                        <a:pt x="0" y="18"/>
                      </a:lnTo>
                      <a:lnTo>
                        <a:pt x="2" y="24"/>
                      </a:lnTo>
                      <a:lnTo>
                        <a:pt x="2" y="18"/>
                      </a:lnTo>
                      <a:lnTo>
                        <a:pt x="5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3" y="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27" name="Freeform 1859"/>
                <p:cNvSpPr>
                  <a:spLocks noChangeAspect="1"/>
                </p:cNvSpPr>
                <p:nvPr/>
              </p:nvSpPr>
              <p:spPr bwMode="auto">
                <a:xfrm>
                  <a:off x="5462" y="1935"/>
                  <a:ext cx="13" cy="10"/>
                </a:xfrm>
                <a:custGeom>
                  <a:avLst/>
                  <a:gdLst>
                    <a:gd name="T0" fmla="*/ 13 w 13"/>
                    <a:gd name="T1" fmla="*/ 0 h 10"/>
                    <a:gd name="T2" fmla="*/ 8 w 13"/>
                    <a:gd name="T3" fmla="*/ 3 h 10"/>
                    <a:gd name="T4" fmla="*/ 5 w 13"/>
                    <a:gd name="T5" fmla="*/ 5 h 10"/>
                    <a:gd name="T6" fmla="*/ 0 w 13"/>
                    <a:gd name="T7" fmla="*/ 5 h 10"/>
                    <a:gd name="T8" fmla="*/ 0 w 13"/>
                    <a:gd name="T9" fmla="*/ 10 h 10"/>
                    <a:gd name="T10" fmla="*/ 5 w 13"/>
                    <a:gd name="T11" fmla="*/ 8 h 10"/>
                    <a:gd name="T12" fmla="*/ 13 w 13"/>
                    <a:gd name="T13" fmla="*/ 3 h 10"/>
                    <a:gd name="T14" fmla="*/ 8 w 13"/>
                    <a:gd name="T15" fmla="*/ 3 h 10"/>
                    <a:gd name="T16" fmla="*/ 13 w 13"/>
                    <a:gd name="T17" fmla="*/ 0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0"/>
                    <a:gd name="T29" fmla="*/ 13 w 13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0">
                      <a:moveTo>
                        <a:pt x="13" y="0"/>
                      </a:move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5" y="8"/>
                      </a:lnTo>
                      <a:lnTo>
                        <a:pt x="13" y="3"/>
                      </a:lnTo>
                      <a:lnTo>
                        <a:pt x="8" y="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28" name="Freeform 1860"/>
                <p:cNvSpPr>
                  <a:spLocks noChangeAspect="1"/>
                </p:cNvSpPr>
                <p:nvPr/>
              </p:nvSpPr>
              <p:spPr bwMode="auto">
                <a:xfrm>
                  <a:off x="5477" y="1791"/>
                  <a:ext cx="14" cy="21"/>
                </a:xfrm>
                <a:custGeom>
                  <a:avLst/>
                  <a:gdLst>
                    <a:gd name="T0" fmla="*/ 11 w 14"/>
                    <a:gd name="T1" fmla="*/ 21 h 21"/>
                    <a:gd name="T2" fmla="*/ 6 w 14"/>
                    <a:gd name="T3" fmla="*/ 21 h 21"/>
                    <a:gd name="T4" fmla="*/ 0 w 14"/>
                    <a:gd name="T5" fmla="*/ 16 h 21"/>
                    <a:gd name="T6" fmla="*/ 6 w 14"/>
                    <a:gd name="T7" fmla="*/ 8 h 21"/>
                    <a:gd name="T8" fmla="*/ 14 w 14"/>
                    <a:gd name="T9" fmla="*/ 3 h 21"/>
                    <a:gd name="T10" fmla="*/ 14 w 14"/>
                    <a:gd name="T11" fmla="*/ 0 h 21"/>
                    <a:gd name="T12" fmla="*/ 14 w 14"/>
                    <a:gd name="T13" fmla="*/ 5 h 21"/>
                    <a:gd name="T14" fmla="*/ 11 w 14"/>
                    <a:gd name="T15" fmla="*/ 13 h 21"/>
                    <a:gd name="T16" fmla="*/ 11 w 14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21"/>
                    <a:gd name="T29" fmla="*/ 14 w 14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21">
                      <a:moveTo>
                        <a:pt x="11" y="21"/>
                      </a:moveTo>
                      <a:lnTo>
                        <a:pt x="6" y="21"/>
                      </a:lnTo>
                      <a:lnTo>
                        <a:pt x="0" y="16"/>
                      </a:lnTo>
                      <a:lnTo>
                        <a:pt x="6" y="8"/>
                      </a:lnTo>
                      <a:lnTo>
                        <a:pt x="14" y="3"/>
                      </a:lnTo>
                      <a:lnTo>
                        <a:pt x="14" y="0"/>
                      </a:lnTo>
                      <a:lnTo>
                        <a:pt x="14" y="5"/>
                      </a:lnTo>
                      <a:lnTo>
                        <a:pt x="11" y="13"/>
                      </a:lnTo>
                      <a:lnTo>
                        <a:pt x="11" y="21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29" name="Freeform 1861"/>
                <p:cNvSpPr>
                  <a:spLocks noChangeAspect="1"/>
                </p:cNvSpPr>
                <p:nvPr/>
              </p:nvSpPr>
              <p:spPr bwMode="auto">
                <a:xfrm>
                  <a:off x="5477" y="1807"/>
                  <a:ext cx="11" cy="8"/>
                </a:xfrm>
                <a:custGeom>
                  <a:avLst/>
                  <a:gdLst>
                    <a:gd name="T0" fmla="*/ 0 w 11"/>
                    <a:gd name="T1" fmla="*/ 0 h 8"/>
                    <a:gd name="T2" fmla="*/ 0 w 11"/>
                    <a:gd name="T3" fmla="*/ 0 h 8"/>
                    <a:gd name="T4" fmla="*/ 6 w 11"/>
                    <a:gd name="T5" fmla="*/ 5 h 8"/>
                    <a:gd name="T6" fmla="*/ 11 w 11"/>
                    <a:gd name="T7" fmla="*/ 8 h 8"/>
                    <a:gd name="T8" fmla="*/ 11 w 11"/>
                    <a:gd name="T9" fmla="*/ 3 h 8"/>
                    <a:gd name="T10" fmla="*/ 8 w 11"/>
                    <a:gd name="T11" fmla="*/ 3 h 8"/>
                    <a:gd name="T12" fmla="*/ 3 w 11"/>
                    <a:gd name="T13" fmla="*/ 0 h 8"/>
                    <a:gd name="T14" fmla="*/ 3 w 11"/>
                    <a:gd name="T15" fmla="*/ 0 h 8"/>
                    <a:gd name="T16" fmla="*/ 0 w 11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8"/>
                    <a:gd name="T29" fmla="*/ 11 w 11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1" y="8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30" name="Freeform 1862"/>
                <p:cNvSpPr>
                  <a:spLocks noChangeAspect="1"/>
                </p:cNvSpPr>
                <p:nvPr/>
              </p:nvSpPr>
              <p:spPr bwMode="auto">
                <a:xfrm>
                  <a:off x="5477" y="1794"/>
                  <a:ext cx="14" cy="13"/>
                </a:xfrm>
                <a:custGeom>
                  <a:avLst/>
                  <a:gdLst>
                    <a:gd name="T0" fmla="*/ 11 w 14"/>
                    <a:gd name="T1" fmla="*/ 0 h 13"/>
                    <a:gd name="T2" fmla="*/ 11 w 14"/>
                    <a:gd name="T3" fmla="*/ 0 h 13"/>
                    <a:gd name="T4" fmla="*/ 6 w 14"/>
                    <a:gd name="T5" fmla="*/ 5 h 13"/>
                    <a:gd name="T6" fmla="*/ 0 w 14"/>
                    <a:gd name="T7" fmla="*/ 13 h 13"/>
                    <a:gd name="T8" fmla="*/ 3 w 14"/>
                    <a:gd name="T9" fmla="*/ 13 h 13"/>
                    <a:gd name="T10" fmla="*/ 8 w 14"/>
                    <a:gd name="T11" fmla="*/ 8 h 13"/>
                    <a:gd name="T12" fmla="*/ 14 w 14"/>
                    <a:gd name="T13" fmla="*/ 0 h 13"/>
                    <a:gd name="T14" fmla="*/ 14 w 14"/>
                    <a:gd name="T15" fmla="*/ 0 h 13"/>
                    <a:gd name="T16" fmla="*/ 11 w 14"/>
                    <a:gd name="T17" fmla="*/ 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13"/>
                    <a:gd name="T29" fmla="*/ 14 w 14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13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6" y="5"/>
                      </a:lnTo>
                      <a:lnTo>
                        <a:pt x="0" y="13"/>
                      </a:lnTo>
                      <a:lnTo>
                        <a:pt x="3" y="13"/>
                      </a:lnTo>
                      <a:lnTo>
                        <a:pt x="8" y="8"/>
                      </a:lnTo>
                      <a:lnTo>
                        <a:pt x="14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31" name="Freeform 1863"/>
                <p:cNvSpPr>
                  <a:spLocks noChangeAspect="1"/>
                </p:cNvSpPr>
                <p:nvPr/>
              </p:nvSpPr>
              <p:spPr bwMode="auto">
                <a:xfrm>
                  <a:off x="5488" y="1791"/>
                  <a:ext cx="5" cy="8"/>
                </a:xfrm>
                <a:custGeom>
                  <a:avLst/>
                  <a:gdLst>
                    <a:gd name="T0" fmla="*/ 5 w 5"/>
                    <a:gd name="T1" fmla="*/ 8 h 8"/>
                    <a:gd name="T2" fmla="*/ 5 w 5"/>
                    <a:gd name="T3" fmla="*/ 8 h 8"/>
                    <a:gd name="T4" fmla="*/ 5 w 5"/>
                    <a:gd name="T5" fmla="*/ 0 h 8"/>
                    <a:gd name="T6" fmla="*/ 0 w 5"/>
                    <a:gd name="T7" fmla="*/ 3 h 8"/>
                    <a:gd name="T8" fmla="*/ 3 w 5"/>
                    <a:gd name="T9" fmla="*/ 3 h 8"/>
                    <a:gd name="T10" fmla="*/ 3 w 5"/>
                    <a:gd name="T11" fmla="*/ 3 h 8"/>
                    <a:gd name="T12" fmla="*/ 3 w 5"/>
                    <a:gd name="T13" fmla="*/ 5 h 8"/>
                    <a:gd name="T14" fmla="*/ 3 w 5"/>
                    <a:gd name="T15" fmla="*/ 5 h 8"/>
                    <a:gd name="T16" fmla="*/ 5 w 5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8"/>
                    <a:gd name="T29" fmla="*/ 5 w 5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8">
                      <a:moveTo>
                        <a:pt x="5" y="8"/>
                      </a:moveTo>
                      <a:lnTo>
                        <a:pt x="5" y="8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32" name="Freeform 1864"/>
                <p:cNvSpPr>
                  <a:spLocks noChangeAspect="1"/>
                </p:cNvSpPr>
                <p:nvPr/>
              </p:nvSpPr>
              <p:spPr bwMode="auto">
                <a:xfrm>
                  <a:off x="5485" y="1796"/>
                  <a:ext cx="8" cy="19"/>
                </a:xfrm>
                <a:custGeom>
                  <a:avLst/>
                  <a:gdLst>
                    <a:gd name="T0" fmla="*/ 3 w 8"/>
                    <a:gd name="T1" fmla="*/ 19 h 19"/>
                    <a:gd name="T2" fmla="*/ 6 w 8"/>
                    <a:gd name="T3" fmla="*/ 14 h 19"/>
                    <a:gd name="T4" fmla="*/ 6 w 8"/>
                    <a:gd name="T5" fmla="*/ 8 h 19"/>
                    <a:gd name="T6" fmla="*/ 8 w 8"/>
                    <a:gd name="T7" fmla="*/ 3 h 19"/>
                    <a:gd name="T8" fmla="*/ 6 w 8"/>
                    <a:gd name="T9" fmla="*/ 0 h 19"/>
                    <a:gd name="T10" fmla="*/ 0 w 8"/>
                    <a:gd name="T11" fmla="*/ 8 h 19"/>
                    <a:gd name="T12" fmla="*/ 0 w 8"/>
                    <a:gd name="T13" fmla="*/ 16 h 19"/>
                    <a:gd name="T14" fmla="*/ 3 w 8"/>
                    <a:gd name="T15" fmla="*/ 14 h 19"/>
                    <a:gd name="T16" fmla="*/ 3 w 8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9"/>
                    <a:gd name="T29" fmla="*/ 8 w 8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9">
                      <a:moveTo>
                        <a:pt x="3" y="19"/>
                      </a:moveTo>
                      <a:lnTo>
                        <a:pt x="6" y="14"/>
                      </a:lnTo>
                      <a:lnTo>
                        <a:pt x="6" y="8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3" y="14"/>
                      </a:lnTo>
                      <a:lnTo>
                        <a:pt x="3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33" name="Freeform 1865"/>
                <p:cNvSpPr>
                  <a:spLocks noChangeAspect="1"/>
                </p:cNvSpPr>
                <p:nvPr/>
              </p:nvSpPr>
              <p:spPr bwMode="auto">
                <a:xfrm>
                  <a:off x="5480" y="1841"/>
                  <a:ext cx="16" cy="3"/>
                </a:xfrm>
                <a:custGeom>
                  <a:avLst/>
                  <a:gdLst>
                    <a:gd name="T0" fmla="*/ 13 w 16"/>
                    <a:gd name="T1" fmla="*/ 3 h 3"/>
                    <a:gd name="T2" fmla="*/ 5 w 16"/>
                    <a:gd name="T3" fmla="*/ 3 h 3"/>
                    <a:gd name="T4" fmla="*/ 0 w 16"/>
                    <a:gd name="T5" fmla="*/ 3 h 3"/>
                    <a:gd name="T6" fmla="*/ 0 w 16"/>
                    <a:gd name="T7" fmla="*/ 0 h 3"/>
                    <a:gd name="T8" fmla="*/ 0 w 16"/>
                    <a:gd name="T9" fmla="*/ 0 h 3"/>
                    <a:gd name="T10" fmla="*/ 3 w 16"/>
                    <a:gd name="T11" fmla="*/ 0 h 3"/>
                    <a:gd name="T12" fmla="*/ 11 w 16"/>
                    <a:gd name="T13" fmla="*/ 0 h 3"/>
                    <a:gd name="T14" fmla="*/ 16 w 16"/>
                    <a:gd name="T15" fmla="*/ 0 h 3"/>
                    <a:gd name="T16" fmla="*/ 13 w 16"/>
                    <a:gd name="T17" fmla="*/ 3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3"/>
                    <a:gd name="T29" fmla="*/ 16 w 16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3">
                      <a:moveTo>
                        <a:pt x="13" y="3"/>
                      </a:move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34" name="Freeform 1866"/>
                <p:cNvSpPr>
                  <a:spLocks noChangeAspect="1"/>
                </p:cNvSpPr>
                <p:nvPr/>
              </p:nvSpPr>
              <p:spPr bwMode="auto">
                <a:xfrm>
                  <a:off x="5477" y="1841"/>
                  <a:ext cx="16" cy="5"/>
                </a:xfrm>
                <a:custGeom>
                  <a:avLst/>
                  <a:gdLst>
                    <a:gd name="T0" fmla="*/ 0 w 16"/>
                    <a:gd name="T1" fmla="*/ 3 h 5"/>
                    <a:gd name="T2" fmla="*/ 0 w 16"/>
                    <a:gd name="T3" fmla="*/ 3 h 5"/>
                    <a:gd name="T4" fmla="*/ 8 w 16"/>
                    <a:gd name="T5" fmla="*/ 5 h 5"/>
                    <a:gd name="T6" fmla="*/ 16 w 16"/>
                    <a:gd name="T7" fmla="*/ 5 h 5"/>
                    <a:gd name="T8" fmla="*/ 16 w 16"/>
                    <a:gd name="T9" fmla="*/ 0 h 5"/>
                    <a:gd name="T10" fmla="*/ 8 w 16"/>
                    <a:gd name="T11" fmla="*/ 3 h 5"/>
                    <a:gd name="T12" fmla="*/ 3 w 16"/>
                    <a:gd name="T13" fmla="*/ 3 h 5"/>
                    <a:gd name="T14" fmla="*/ 3 w 16"/>
                    <a:gd name="T15" fmla="*/ 3 h 5"/>
                    <a:gd name="T16" fmla="*/ 0 w 16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5"/>
                    <a:gd name="T29" fmla="*/ 16 w 16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5"/>
                      </a:ln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8" y="3"/>
                      </a:lnTo>
                      <a:lnTo>
                        <a:pt x="3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35" name="Freeform 1867"/>
                <p:cNvSpPr>
                  <a:spLocks noChangeAspect="1"/>
                </p:cNvSpPr>
                <p:nvPr/>
              </p:nvSpPr>
              <p:spPr bwMode="auto">
                <a:xfrm>
                  <a:off x="5477" y="1838"/>
                  <a:ext cx="6" cy="6"/>
                </a:xfrm>
                <a:custGeom>
                  <a:avLst/>
                  <a:gdLst>
                    <a:gd name="T0" fmla="*/ 3 w 6"/>
                    <a:gd name="T1" fmla="*/ 0 h 6"/>
                    <a:gd name="T2" fmla="*/ 3 w 6"/>
                    <a:gd name="T3" fmla="*/ 0 h 6"/>
                    <a:gd name="T4" fmla="*/ 0 w 6"/>
                    <a:gd name="T5" fmla="*/ 3 h 6"/>
                    <a:gd name="T6" fmla="*/ 0 w 6"/>
                    <a:gd name="T7" fmla="*/ 6 h 6"/>
                    <a:gd name="T8" fmla="*/ 3 w 6"/>
                    <a:gd name="T9" fmla="*/ 6 h 6"/>
                    <a:gd name="T10" fmla="*/ 6 w 6"/>
                    <a:gd name="T11" fmla="*/ 6 h 6"/>
                    <a:gd name="T12" fmla="*/ 6 w 6"/>
                    <a:gd name="T13" fmla="*/ 6 h 6"/>
                    <a:gd name="T14" fmla="*/ 3 w 6"/>
                    <a:gd name="T15" fmla="*/ 6 h 6"/>
                    <a:gd name="T16" fmla="*/ 3 w 6"/>
                    <a:gd name="T17" fmla="*/ 0 h 6"/>
                    <a:gd name="T18" fmla="*/ 3 w 6"/>
                    <a:gd name="T19" fmla="*/ 0 h 6"/>
                    <a:gd name="T20" fmla="*/ 3 w 6"/>
                    <a:gd name="T21" fmla="*/ 0 h 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"/>
                    <a:gd name="T34" fmla="*/ 0 h 6"/>
                    <a:gd name="T35" fmla="*/ 6 w 6"/>
                    <a:gd name="T36" fmla="*/ 6 h 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" h="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36" name="Freeform 1868"/>
                <p:cNvSpPr>
                  <a:spLocks noChangeAspect="1"/>
                </p:cNvSpPr>
                <p:nvPr/>
              </p:nvSpPr>
              <p:spPr bwMode="auto">
                <a:xfrm>
                  <a:off x="5480" y="1838"/>
                  <a:ext cx="13" cy="6"/>
                </a:xfrm>
                <a:custGeom>
                  <a:avLst/>
                  <a:gdLst>
                    <a:gd name="T0" fmla="*/ 11 w 13"/>
                    <a:gd name="T1" fmla="*/ 0 h 6"/>
                    <a:gd name="T2" fmla="*/ 11 w 13"/>
                    <a:gd name="T3" fmla="*/ 0 h 6"/>
                    <a:gd name="T4" fmla="*/ 3 w 13"/>
                    <a:gd name="T5" fmla="*/ 3 h 6"/>
                    <a:gd name="T6" fmla="*/ 0 w 13"/>
                    <a:gd name="T7" fmla="*/ 0 h 6"/>
                    <a:gd name="T8" fmla="*/ 0 w 13"/>
                    <a:gd name="T9" fmla="*/ 6 h 6"/>
                    <a:gd name="T10" fmla="*/ 3 w 13"/>
                    <a:gd name="T11" fmla="*/ 6 h 6"/>
                    <a:gd name="T12" fmla="*/ 13 w 13"/>
                    <a:gd name="T13" fmla="*/ 6 h 6"/>
                    <a:gd name="T14" fmla="*/ 13 w 13"/>
                    <a:gd name="T15" fmla="*/ 6 h 6"/>
                    <a:gd name="T16" fmla="*/ 11 w 13"/>
                    <a:gd name="T17" fmla="*/ 0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6"/>
                    <a:gd name="T29" fmla="*/ 13 w 13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6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13" y="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37" name="Freeform 1869"/>
                <p:cNvSpPr>
                  <a:spLocks noChangeAspect="1"/>
                </p:cNvSpPr>
                <p:nvPr/>
              </p:nvSpPr>
              <p:spPr bwMode="auto">
                <a:xfrm>
                  <a:off x="5491" y="1838"/>
                  <a:ext cx="5" cy="8"/>
                </a:xfrm>
                <a:custGeom>
                  <a:avLst/>
                  <a:gdLst>
                    <a:gd name="T0" fmla="*/ 2 w 5"/>
                    <a:gd name="T1" fmla="*/ 8 h 8"/>
                    <a:gd name="T2" fmla="*/ 2 w 5"/>
                    <a:gd name="T3" fmla="*/ 8 h 8"/>
                    <a:gd name="T4" fmla="*/ 5 w 5"/>
                    <a:gd name="T5" fmla="*/ 3 h 8"/>
                    <a:gd name="T6" fmla="*/ 0 w 5"/>
                    <a:gd name="T7" fmla="*/ 0 h 8"/>
                    <a:gd name="T8" fmla="*/ 2 w 5"/>
                    <a:gd name="T9" fmla="*/ 6 h 8"/>
                    <a:gd name="T10" fmla="*/ 2 w 5"/>
                    <a:gd name="T11" fmla="*/ 6 h 8"/>
                    <a:gd name="T12" fmla="*/ 0 w 5"/>
                    <a:gd name="T13" fmla="*/ 3 h 8"/>
                    <a:gd name="T14" fmla="*/ 2 w 5"/>
                    <a:gd name="T15" fmla="*/ 3 h 8"/>
                    <a:gd name="T16" fmla="*/ 2 w 5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8"/>
                    <a:gd name="T29" fmla="*/ 5 w 5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8">
                      <a:moveTo>
                        <a:pt x="2" y="8"/>
                      </a:moveTo>
                      <a:lnTo>
                        <a:pt x="2" y="8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38" name="Freeform 1870"/>
                <p:cNvSpPr>
                  <a:spLocks noChangeAspect="1"/>
                </p:cNvSpPr>
                <p:nvPr/>
              </p:nvSpPr>
              <p:spPr bwMode="auto">
                <a:xfrm>
                  <a:off x="5543" y="1867"/>
                  <a:ext cx="15" cy="16"/>
                </a:xfrm>
                <a:custGeom>
                  <a:avLst/>
                  <a:gdLst>
                    <a:gd name="T0" fmla="*/ 2 w 15"/>
                    <a:gd name="T1" fmla="*/ 3 h 16"/>
                    <a:gd name="T2" fmla="*/ 0 w 15"/>
                    <a:gd name="T3" fmla="*/ 5 h 16"/>
                    <a:gd name="T4" fmla="*/ 0 w 15"/>
                    <a:gd name="T5" fmla="*/ 10 h 16"/>
                    <a:gd name="T6" fmla="*/ 2 w 15"/>
                    <a:gd name="T7" fmla="*/ 13 h 16"/>
                    <a:gd name="T8" fmla="*/ 2 w 15"/>
                    <a:gd name="T9" fmla="*/ 13 h 16"/>
                    <a:gd name="T10" fmla="*/ 5 w 15"/>
                    <a:gd name="T11" fmla="*/ 16 h 16"/>
                    <a:gd name="T12" fmla="*/ 10 w 15"/>
                    <a:gd name="T13" fmla="*/ 13 h 16"/>
                    <a:gd name="T14" fmla="*/ 15 w 15"/>
                    <a:gd name="T15" fmla="*/ 8 h 16"/>
                    <a:gd name="T16" fmla="*/ 13 w 15"/>
                    <a:gd name="T17" fmla="*/ 0 h 16"/>
                    <a:gd name="T18" fmla="*/ 8 w 15"/>
                    <a:gd name="T19" fmla="*/ 0 h 16"/>
                    <a:gd name="T20" fmla="*/ 2 w 15"/>
                    <a:gd name="T21" fmla="*/ 3 h 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"/>
                    <a:gd name="T34" fmla="*/ 0 h 16"/>
                    <a:gd name="T35" fmla="*/ 15 w 15"/>
                    <a:gd name="T36" fmla="*/ 16 h 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" h="16">
                      <a:moveTo>
                        <a:pt x="2" y="3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2" y="13"/>
                      </a:lnTo>
                      <a:lnTo>
                        <a:pt x="5" y="16"/>
                      </a:lnTo>
                      <a:lnTo>
                        <a:pt x="10" y="13"/>
                      </a:lnTo>
                      <a:lnTo>
                        <a:pt x="15" y="8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39" name="Freeform 1871"/>
                <p:cNvSpPr>
                  <a:spLocks noChangeAspect="1"/>
                </p:cNvSpPr>
                <p:nvPr/>
              </p:nvSpPr>
              <p:spPr bwMode="auto">
                <a:xfrm>
                  <a:off x="5543" y="1870"/>
                  <a:ext cx="5" cy="7"/>
                </a:xfrm>
                <a:custGeom>
                  <a:avLst/>
                  <a:gdLst>
                    <a:gd name="T0" fmla="*/ 2 w 5"/>
                    <a:gd name="T1" fmla="*/ 5 h 7"/>
                    <a:gd name="T2" fmla="*/ 2 w 5"/>
                    <a:gd name="T3" fmla="*/ 5 h 7"/>
                    <a:gd name="T4" fmla="*/ 2 w 5"/>
                    <a:gd name="T5" fmla="*/ 5 h 7"/>
                    <a:gd name="T6" fmla="*/ 5 w 5"/>
                    <a:gd name="T7" fmla="*/ 2 h 7"/>
                    <a:gd name="T8" fmla="*/ 2 w 5"/>
                    <a:gd name="T9" fmla="*/ 0 h 7"/>
                    <a:gd name="T10" fmla="*/ 0 w 5"/>
                    <a:gd name="T11" fmla="*/ 2 h 7"/>
                    <a:gd name="T12" fmla="*/ 0 w 5"/>
                    <a:gd name="T13" fmla="*/ 7 h 7"/>
                    <a:gd name="T14" fmla="*/ 0 w 5"/>
                    <a:gd name="T15" fmla="*/ 7 h 7"/>
                    <a:gd name="T16" fmla="*/ 2 w 5"/>
                    <a:gd name="T17" fmla="*/ 5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7"/>
                    <a:gd name="T29" fmla="*/ 5 w 5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7">
                      <a:moveTo>
                        <a:pt x="2" y="5"/>
                      </a:moveTo>
                      <a:lnTo>
                        <a:pt x="2" y="5"/>
                      </a:lnTo>
                      <a:lnTo>
                        <a:pt x="5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7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40" name="Freeform 1872"/>
                <p:cNvSpPr>
                  <a:spLocks noChangeAspect="1"/>
                </p:cNvSpPr>
                <p:nvPr/>
              </p:nvSpPr>
              <p:spPr bwMode="auto">
                <a:xfrm>
                  <a:off x="5543" y="1875"/>
                  <a:ext cx="5" cy="8"/>
                </a:xfrm>
                <a:custGeom>
                  <a:avLst/>
                  <a:gdLst>
                    <a:gd name="T0" fmla="*/ 2 w 5"/>
                    <a:gd name="T1" fmla="*/ 5 h 8"/>
                    <a:gd name="T2" fmla="*/ 5 w 5"/>
                    <a:gd name="T3" fmla="*/ 5 h 8"/>
                    <a:gd name="T4" fmla="*/ 5 w 5"/>
                    <a:gd name="T5" fmla="*/ 5 h 8"/>
                    <a:gd name="T6" fmla="*/ 2 w 5"/>
                    <a:gd name="T7" fmla="*/ 0 h 8"/>
                    <a:gd name="T8" fmla="*/ 0 w 5"/>
                    <a:gd name="T9" fmla="*/ 2 h 8"/>
                    <a:gd name="T10" fmla="*/ 0 w 5"/>
                    <a:gd name="T11" fmla="*/ 8 h 8"/>
                    <a:gd name="T12" fmla="*/ 0 w 5"/>
                    <a:gd name="T13" fmla="*/ 5 h 8"/>
                    <a:gd name="T14" fmla="*/ 2 w 5"/>
                    <a:gd name="T15" fmla="*/ 8 h 8"/>
                    <a:gd name="T16" fmla="*/ 0 w 5"/>
                    <a:gd name="T17" fmla="*/ 5 h 8"/>
                    <a:gd name="T18" fmla="*/ 0 w 5"/>
                    <a:gd name="T19" fmla="*/ 8 h 8"/>
                    <a:gd name="T20" fmla="*/ 2 w 5"/>
                    <a:gd name="T21" fmla="*/ 8 h 8"/>
                    <a:gd name="T22" fmla="*/ 2 w 5"/>
                    <a:gd name="T23" fmla="*/ 5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"/>
                    <a:gd name="T37" fmla="*/ 0 h 8"/>
                    <a:gd name="T38" fmla="*/ 5 w 5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" h="8">
                      <a:moveTo>
                        <a:pt x="2" y="5"/>
                      </a:moveTo>
                      <a:lnTo>
                        <a:pt x="5" y="5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8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41" name="Freeform 1873"/>
                <p:cNvSpPr>
                  <a:spLocks noChangeAspect="1"/>
                </p:cNvSpPr>
                <p:nvPr/>
              </p:nvSpPr>
              <p:spPr bwMode="auto">
                <a:xfrm>
                  <a:off x="5545" y="1880"/>
                  <a:ext cx="11" cy="3"/>
                </a:xfrm>
                <a:custGeom>
                  <a:avLst/>
                  <a:gdLst>
                    <a:gd name="T0" fmla="*/ 8 w 11"/>
                    <a:gd name="T1" fmla="*/ 0 h 3"/>
                    <a:gd name="T2" fmla="*/ 8 w 11"/>
                    <a:gd name="T3" fmla="*/ 0 h 3"/>
                    <a:gd name="T4" fmla="*/ 3 w 11"/>
                    <a:gd name="T5" fmla="*/ 0 h 3"/>
                    <a:gd name="T6" fmla="*/ 0 w 11"/>
                    <a:gd name="T7" fmla="*/ 0 h 3"/>
                    <a:gd name="T8" fmla="*/ 0 w 11"/>
                    <a:gd name="T9" fmla="*/ 3 h 3"/>
                    <a:gd name="T10" fmla="*/ 3 w 11"/>
                    <a:gd name="T11" fmla="*/ 3 h 3"/>
                    <a:gd name="T12" fmla="*/ 11 w 11"/>
                    <a:gd name="T13" fmla="*/ 3 h 3"/>
                    <a:gd name="T14" fmla="*/ 11 w 11"/>
                    <a:gd name="T15" fmla="*/ 3 h 3"/>
                    <a:gd name="T16" fmla="*/ 8 w 11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"/>
                    <a:gd name="T29" fmla="*/ 11 w 11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11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42" name="Freeform 1874"/>
                <p:cNvSpPr>
                  <a:spLocks noChangeAspect="1"/>
                </p:cNvSpPr>
                <p:nvPr/>
              </p:nvSpPr>
              <p:spPr bwMode="auto">
                <a:xfrm>
                  <a:off x="5553" y="1864"/>
                  <a:ext cx="5" cy="19"/>
                </a:xfrm>
                <a:custGeom>
                  <a:avLst/>
                  <a:gdLst>
                    <a:gd name="T0" fmla="*/ 3 w 5"/>
                    <a:gd name="T1" fmla="*/ 3 h 19"/>
                    <a:gd name="T2" fmla="*/ 3 w 5"/>
                    <a:gd name="T3" fmla="*/ 3 h 19"/>
                    <a:gd name="T4" fmla="*/ 3 w 5"/>
                    <a:gd name="T5" fmla="*/ 11 h 19"/>
                    <a:gd name="T6" fmla="*/ 0 w 5"/>
                    <a:gd name="T7" fmla="*/ 16 h 19"/>
                    <a:gd name="T8" fmla="*/ 3 w 5"/>
                    <a:gd name="T9" fmla="*/ 19 h 19"/>
                    <a:gd name="T10" fmla="*/ 5 w 5"/>
                    <a:gd name="T11" fmla="*/ 11 h 19"/>
                    <a:gd name="T12" fmla="*/ 5 w 5"/>
                    <a:gd name="T13" fmla="*/ 0 h 19"/>
                    <a:gd name="T14" fmla="*/ 5 w 5"/>
                    <a:gd name="T15" fmla="*/ 0 h 19"/>
                    <a:gd name="T16" fmla="*/ 3 w 5"/>
                    <a:gd name="T17" fmla="*/ 3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9"/>
                    <a:gd name="T29" fmla="*/ 5 w 5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9">
                      <a:moveTo>
                        <a:pt x="3" y="3"/>
                      </a:moveTo>
                      <a:lnTo>
                        <a:pt x="3" y="3"/>
                      </a:lnTo>
                      <a:lnTo>
                        <a:pt x="3" y="11"/>
                      </a:lnTo>
                      <a:lnTo>
                        <a:pt x="0" y="16"/>
                      </a:lnTo>
                      <a:lnTo>
                        <a:pt x="3" y="19"/>
                      </a:lnTo>
                      <a:lnTo>
                        <a:pt x="5" y="11"/>
                      </a:lnTo>
                      <a:lnTo>
                        <a:pt x="5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43" name="Freeform 1875"/>
                <p:cNvSpPr>
                  <a:spLocks noChangeAspect="1"/>
                </p:cNvSpPr>
                <p:nvPr/>
              </p:nvSpPr>
              <p:spPr bwMode="auto">
                <a:xfrm>
                  <a:off x="5545" y="1864"/>
                  <a:ext cx="13" cy="8"/>
                </a:xfrm>
                <a:custGeom>
                  <a:avLst/>
                  <a:gdLst>
                    <a:gd name="T0" fmla="*/ 3 w 13"/>
                    <a:gd name="T1" fmla="*/ 8 h 8"/>
                    <a:gd name="T2" fmla="*/ 3 w 13"/>
                    <a:gd name="T3" fmla="*/ 8 h 8"/>
                    <a:gd name="T4" fmla="*/ 6 w 13"/>
                    <a:gd name="T5" fmla="*/ 6 h 8"/>
                    <a:gd name="T6" fmla="*/ 11 w 13"/>
                    <a:gd name="T7" fmla="*/ 3 h 8"/>
                    <a:gd name="T8" fmla="*/ 13 w 13"/>
                    <a:gd name="T9" fmla="*/ 0 h 8"/>
                    <a:gd name="T10" fmla="*/ 6 w 13"/>
                    <a:gd name="T11" fmla="*/ 0 h 8"/>
                    <a:gd name="T12" fmla="*/ 0 w 13"/>
                    <a:gd name="T13" fmla="*/ 6 h 8"/>
                    <a:gd name="T14" fmla="*/ 0 w 13"/>
                    <a:gd name="T15" fmla="*/ 6 h 8"/>
                    <a:gd name="T16" fmla="*/ 3 w 13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8"/>
                    <a:gd name="T29" fmla="*/ 13 w 13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8">
                      <a:moveTo>
                        <a:pt x="3" y="8"/>
                      </a:moveTo>
                      <a:lnTo>
                        <a:pt x="3" y="8"/>
                      </a:lnTo>
                      <a:lnTo>
                        <a:pt x="6" y="6"/>
                      </a:lnTo>
                      <a:lnTo>
                        <a:pt x="11" y="3"/>
                      </a:lnTo>
                      <a:lnTo>
                        <a:pt x="13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44" name="Freeform 1876"/>
                <p:cNvSpPr>
                  <a:spLocks noChangeAspect="1"/>
                </p:cNvSpPr>
                <p:nvPr/>
              </p:nvSpPr>
              <p:spPr bwMode="auto">
                <a:xfrm>
                  <a:off x="5483" y="1846"/>
                  <a:ext cx="23" cy="34"/>
                </a:xfrm>
                <a:custGeom>
                  <a:avLst/>
                  <a:gdLst>
                    <a:gd name="T0" fmla="*/ 23 w 23"/>
                    <a:gd name="T1" fmla="*/ 34 h 34"/>
                    <a:gd name="T2" fmla="*/ 15 w 23"/>
                    <a:gd name="T3" fmla="*/ 34 h 34"/>
                    <a:gd name="T4" fmla="*/ 0 w 23"/>
                    <a:gd name="T5" fmla="*/ 34 h 34"/>
                    <a:gd name="T6" fmla="*/ 0 w 23"/>
                    <a:gd name="T7" fmla="*/ 18 h 34"/>
                    <a:gd name="T8" fmla="*/ 5 w 23"/>
                    <a:gd name="T9" fmla="*/ 3 h 34"/>
                    <a:gd name="T10" fmla="*/ 5 w 23"/>
                    <a:gd name="T11" fmla="*/ 3 h 34"/>
                    <a:gd name="T12" fmla="*/ 10 w 23"/>
                    <a:gd name="T13" fmla="*/ 0 h 34"/>
                    <a:gd name="T14" fmla="*/ 18 w 23"/>
                    <a:gd name="T15" fmla="*/ 16 h 34"/>
                    <a:gd name="T16" fmla="*/ 23 w 23"/>
                    <a:gd name="T17" fmla="*/ 34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3"/>
                    <a:gd name="T28" fmla="*/ 0 h 34"/>
                    <a:gd name="T29" fmla="*/ 23 w 23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3" h="34">
                      <a:moveTo>
                        <a:pt x="23" y="34"/>
                      </a:moveTo>
                      <a:lnTo>
                        <a:pt x="15" y="34"/>
                      </a:lnTo>
                      <a:lnTo>
                        <a:pt x="0" y="34"/>
                      </a:lnTo>
                      <a:lnTo>
                        <a:pt x="0" y="18"/>
                      </a:lnTo>
                      <a:lnTo>
                        <a:pt x="5" y="3"/>
                      </a:lnTo>
                      <a:lnTo>
                        <a:pt x="10" y="0"/>
                      </a:lnTo>
                      <a:lnTo>
                        <a:pt x="18" y="16"/>
                      </a:lnTo>
                      <a:lnTo>
                        <a:pt x="23" y="34"/>
                      </a:lnTo>
                      <a:close/>
                    </a:path>
                  </a:pathLst>
                </a:custGeom>
                <a:solidFill>
                  <a:srgbClr val="EC91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45" name="Freeform 1877"/>
                <p:cNvSpPr>
                  <a:spLocks noChangeAspect="1"/>
                </p:cNvSpPr>
                <p:nvPr/>
              </p:nvSpPr>
              <p:spPr bwMode="auto">
                <a:xfrm>
                  <a:off x="5483" y="1877"/>
                  <a:ext cx="26" cy="6"/>
                </a:xfrm>
                <a:custGeom>
                  <a:avLst/>
                  <a:gdLst>
                    <a:gd name="T0" fmla="*/ 0 w 26"/>
                    <a:gd name="T1" fmla="*/ 6 h 6"/>
                    <a:gd name="T2" fmla="*/ 0 w 26"/>
                    <a:gd name="T3" fmla="*/ 6 h 6"/>
                    <a:gd name="T4" fmla="*/ 15 w 26"/>
                    <a:gd name="T5" fmla="*/ 6 h 6"/>
                    <a:gd name="T6" fmla="*/ 26 w 26"/>
                    <a:gd name="T7" fmla="*/ 3 h 6"/>
                    <a:gd name="T8" fmla="*/ 23 w 26"/>
                    <a:gd name="T9" fmla="*/ 0 h 6"/>
                    <a:gd name="T10" fmla="*/ 15 w 26"/>
                    <a:gd name="T11" fmla="*/ 3 h 6"/>
                    <a:gd name="T12" fmla="*/ 2 w 26"/>
                    <a:gd name="T13" fmla="*/ 3 h 6"/>
                    <a:gd name="T14" fmla="*/ 2 w 26"/>
                    <a:gd name="T15" fmla="*/ 3 h 6"/>
                    <a:gd name="T16" fmla="*/ 0 w 26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6"/>
                    <a:gd name="T29" fmla="*/ 26 w 26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5" y="6"/>
                      </a:lnTo>
                      <a:lnTo>
                        <a:pt x="26" y="3"/>
                      </a:lnTo>
                      <a:lnTo>
                        <a:pt x="23" y="0"/>
                      </a:lnTo>
                      <a:lnTo>
                        <a:pt x="15" y="3"/>
                      </a:lnTo>
                      <a:lnTo>
                        <a:pt x="2" y="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46" name="Freeform 1878"/>
                <p:cNvSpPr>
                  <a:spLocks noChangeAspect="1"/>
                </p:cNvSpPr>
                <p:nvPr/>
              </p:nvSpPr>
              <p:spPr bwMode="auto">
                <a:xfrm>
                  <a:off x="5480" y="1846"/>
                  <a:ext cx="8" cy="37"/>
                </a:xfrm>
                <a:custGeom>
                  <a:avLst/>
                  <a:gdLst>
                    <a:gd name="T0" fmla="*/ 5 w 8"/>
                    <a:gd name="T1" fmla="*/ 0 h 37"/>
                    <a:gd name="T2" fmla="*/ 5 w 8"/>
                    <a:gd name="T3" fmla="*/ 3 h 37"/>
                    <a:gd name="T4" fmla="*/ 0 w 8"/>
                    <a:gd name="T5" fmla="*/ 18 h 37"/>
                    <a:gd name="T6" fmla="*/ 3 w 8"/>
                    <a:gd name="T7" fmla="*/ 37 h 37"/>
                    <a:gd name="T8" fmla="*/ 5 w 8"/>
                    <a:gd name="T9" fmla="*/ 34 h 37"/>
                    <a:gd name="T10" fmla="*/ 5 w 8"/>
                    <a:gd name="T11" fmla="*/ 18 h 37"/>
                    <a:gd name="T12" fmla="*/ 8 w 8"/>
                    <a:gd name="T13" fmla="*/ 3 h 37"/>
                    <a:gd name="T14" fmla="*/ 8 w 8"/>
                    <a:gd name="T15" fmla="*/ 5 h 37"/>
                    <a:gd name="T16" fmla="*/ 5 w 8"/>
                    <a:gd name="T17" fmla="*/ 0 h 37"/>
                    <a:gd name="T18" fmla="*/ 5 w 8"/>
                    <a:gd name="T19" fmla="*/ 0 h 37"/>
                    <a:gd name="T20" fmla="*/ 5 w 8"/>
                    <a:gd name="T21" fmla="*/ 3 h 37"/>
                    <a:gd name="T22" fmla="*/ 5 w 8"/>
                    <a:gd name="T23" fmla="*/ 0 h 3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37"/>
                    <a:gd name="T38" fmla="*/ 8 w 8"/>
                    <a:gd name="T39" fmla="*/ 37 h 3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37">
                      <a:moveTo>
                        <a:pt x="5" y="0"/>
                      </a:moveTo>
                      <a:lnTo>
                        <a:pt x="5" y="3"/>
                      </a:lnTo>
                      <a:lnTo>
                        <a:pt x="0" y="18"/>
                      </a:lnTo>
                      <a:lnTo>
                        <a:pt x="3" y="37"/>
                      </a:lnTo>
                      <a:lnTo>
                        <a:pt x="5" y="34"/>
                      </a:lnTo>
                      <a:lnTo>
                        <a:pt x="5" y="18"/>
                      </a:lnTo>
                      <a:lnTo>
                        <a:pt x="8" y="3"/>
                      </a:lnTo>
                      <a:lnTo>
                        <a:pt x="8" y="5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47" name="Freeform 1879"/>
                <p:cNvSpPr>
                  <a:spLocks noChangeAspect="1"/>
                </p:cNvSpPr>
                <p:nvPr/>
              </p:nvSpPr>
              <p:spPr bwMode="auto">
                <a:xfrm>
                  <a:off x="5485" y="1844"/>
                  <a:ext cx="8" cy="7"/>
                </a:xfrm>
                <a:custGeom>
                  <a:avLst/>
                  <a:gdLst>
                    <a:gd name="T0" fmla="*/ 6 w 8"/>
                    <a:gd name="T1" fmla="*/ 0 h 7"/>
                    <a:gd name="T2" fmla="*/ 6 w 8"/>
                    <a:gd name="T3" fmla="*/ 0 h 7"/>
                    <a:gd name="T4" fmla="*/ 3 w 8"/>
                    <a:gd name="T5" fmla="*/ 2 h 7"/>
                    <a:gd name="T6" fmla="*/ 0 w 8"/>
                    <a:gd name="T7" fmla="*/ 2 h 7"/>
                    <a:gd name="T8" fmla="*/ 3 w 8"/>
                    <a:gd name="T9" fmla="*/ 7 h 7"/>
                    <a:gd name="T10" fmla="*/ 6 w 8"/>
                    <a:gd name="T11" fmla="*/ 5 h 7"/>
                    <a:gd name="T12" fmla="*/ 8 w 8"/>
                    <a:gd name="T13" fmla="*/ 5 h 7"/>
                    <a:gd name="T14" fmla="*/ 8 w 8"/>
                    <a:gd name="T15" fmla="*/ 5 h 7"/>
                    <a:gd name="T16" fmla="*/ 6 w 8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7"/>
                    <a:gd name="T29" fmla="*/ 8 w 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7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3" y="7"/>
                      </a:lnTo>
                      <a:lnTo>
                        <a:pt x="6" y="5"/>
                      </a:lnTo>
                      <a:lnTo>
                        <a:pt x="8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48" name="Freeform 1880"/>
                <p:cNvSpPr>
                  <a:spLocks noChangeAspect="1"/>
                </p:cNvSpPr>
                <p:nvPr/>
              </p:nvSpPr>
              <p:spPr bwMode="auto">
                <a:xfrm>
                  <a:off x="5491" y="1844"/>
                  <a:ext cx="18" cy="36"/>
                </a:xfrm>
                <a:custGeom>
                  <a:avLst/>
                  <a:gdLst>
                    <a:gd name="T0" fmla="*/ 18 w 18"/>
                    <a:gd name="T1" fmla="*/ 36 h 36"/>
                    <a:gd name="T2" fmla="*/ 18 w 18"/>
                    <a:gd name="T3" fmla="*/ 33 h 36"/>
                    <a:gd name="T4" fmla="*/ 13 w 18"/>
                    <a:gd name="T5" fmla="*/ 18 h 36"/>
                    <a:gd name="T6" fmla="*/ 0 w 18"/>
                    <a:gd name="T7" fmla="*/ 0 h 36"/>
                    <a:gd name="T8" fmla="*/ 2 w 18"/>
                    <a:gd name="T9" fmla="*/ 5 h 36"/>
                    <a:gd name="T10" fmla="*/ 7 w 18"/>
                    <a:gd name="T11" fmla="*/ 18 h 36"/>
                    <a:gd name="T12" fmla="*/ 15 w 18"/>
                    <a:gd name="T13" fmla="*/ 36 h 36"/>
                    <a:gd name="T14" fmla="*/ 15 w 18"/>
                    <a:gd name="T15" fmla="*/ 33 h 36"/>
                    <a:gd name="T16" fmla="*/ 18 w 18"/>
                    <a:gd name="T17" fmla="*/ 36 h 36"/>
                    <a:gd name="T18" fmla="*/ 18 w 18"/>
                    <a:gd name="T19" fmla="*/ 36 h 36"/>
                    <a:gd name="T20" fmla="*/ 18 w 18"/>
                    <a:gd name="T21" fmla="*/ 33 h 36"/>
                    <a:gd name="T22" fmla="*/ 18 w 18"/>
                    <a:gd name="T23" fmla="*/ 36 h 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8"/>
                    <a:gd name="T37" fmla="*/ 0 h 36"/>
                    <a:gd name="T38" fmla="*/ 18 w 18"/>
                    <a:gd name="T39" fmla="*/ 36 h 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8" h="36">
                      <a:moveTo>
                        <a:pt x="18" y="36"/>
                      </a:moveTo>
                      <a:lnTo>
                        <a:pt x="18" y="33"/>
                      </a:lnTo>
                      <a:lnTo>
                        <a:pt x="13" y="18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7" y="18"/>
                      </a:lnTo>
                      <a:lnTo>
                        <a:pt x="15" y="36"/>
                      </a:lnTo>
                      <a:lnTo>
                        <a:pt x="15" y="33"/>
                      </a:lnTo>
                      <a:lnTo>
                        <a:pt x="18" y="36"/>
                      </a:lnTo>
                      <a:lnTo>
                        <a:pt x="18" y="33"/>
                      </a:lnTo>
                      <a:lnTo>
                        <a:pt x="18" y="3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49" name="Freeform 1881"/>
                <p:cNvSpPr>
                  <a:spLocks noChangeAspect="1"/>
                </p:cNvSpPr>
                <p:nvPr/>
              </p:nvSpPr>
              <p:spPr bwMode="auto">
                <a:xfrm>
                  <a:off x="5506" y="1877"/>
                  <a:ext cx="55" cy="40"/>
                </a:xfrm>
                <a:custGeom>
                  <a:avLst/>
                  <a:gdLst>
                    <a:gd name="T0" fmla="*/ 8 w 55"/>
                    <a:gd name="T1" fmla="*/ 40 h 40"/>
                    <a:gd name="T2" fmla="*/ 5 w 55"/>
                    <a:gd name="T3" fmla="*/ 24 h 40"/>
                    <a:gd name="T4" fmla="*/ 0 w 55"/>
                    <a:gd name="T5" fmla="*/ 6 h 40"/>
                    <a:gd name="T6" fmla="*/ 11 w 55"/>
                    <a:gd name="T7" fmla="*/ 8 h 40"/>
                    <a:gd name="T8" fmla="*/ 16 w 55"/>
                    <a:gd name="T9" fmla="*/ 6 h 40"/>
                    <a:gd name="T10" fmla="*/ 21 w 55"/>
                    <a:gd name="T11" fmla="*/ 3 h 40"/>
                    <a:gd name="T12" fmla="*/ 26 w 55"/>
                    <a:gd name="T13" fmla="*/ 0 h 40"/>
                    <a:gd name="T14" fmla="*/ 29 w 55"/>
                    <a:gd name="T15" fmla="*/ 0 h 40"/>
                    <a:gd name="T16" fmla="*/ 32 w 55"/>
                    <a:gd name="T17" fmla="*/ 0 h 40"/>
                    <a:gd name="T18" fmla="*/ 39 w 55"/>
                    <a:gd name="T19" fmla="*/ 3 h 40"/>
                    <a:gd name="T20" fmla="*/ 47 w 55"/>
                    <a:gd name="T21" fmla="*/ 11 h 40"/>
                    <a:gd name="T22" fmla="*/ 55 w 55"/>
                    <a:gd name="T23" fmla="*/ 27 h 40"/>
                    <a:gd name="T24" fmla="*/ 55 w 55"/>
                    <a:gd name="T25" fmla="*/ 34 h 40"/>
                    <a:gd name="T26" fmla="*/ 47 w 55"/>
                    <a:gd name="T27" fmla="*/ 34 h 40"/>
                    <a:gd name="T28" fmla="*/ 32 w 55"/>
                    <a:gd name="T29" fmla="*/ 32 h 40"/>
                    <a:gd name="T30" fmla="*/ 24 w 55"/>
                    <a:gd name="T31" fmla="*/ 32 h 40"/>
                    <a:gd name="T32" fmla="*/ 16 w 55"/>
                    <a:gd name="T33" fmla="*/ 32 h 40"/>
                    <a:gd name="T34" fmla="*/ 11 w 55"/>
                    <a:gd name="T35" fmla="*/ 34 h 40"/>
                    <a:gd name="T36" fmla="*/ 8 w 55"/>
                    <a:gd name="T37" fmla="*/ 40 h 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5"/>
                    <a:gd name="T58" fmla="*/ 0 h 40"/>
                    <a:gd name="T59" fmla="*/ 55 w 55"/>
                    <a:gd name="T60" fmla="*/ 40 h 4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5" h="40">
                      <a:moveTo>
                        <a:pt x="8" y="40"/>
                      </a:moveTo>
                      <a:lnTo>
                        <a:pt x="5" y="24"/>
                      </a:lnTo>
                      <a:lnTo>
                        <a:pt x="0" y="6"/>
                      </a:lnTo>
                      <a:lnTo>
                        <a:pt x="11" y="8"/>
                      </a:lnTo>
                      <a:lnTo>
                        <a:pt x="16" y="6"/>
                      </a:lnTo>
                      <a:lnTo>
                        <a:pt x="21" y="3"/>
                      </a:lnTo>
                      <a:lnTo>
                        <a:pt x="26" y="0"/>
                      </a:lnTo>
                      <a:lnTo>
                        <a:pt x="29" y="0"/>
                      </a:lnTo>
                      <a:lnTo>
                        <a:pt x="32" y="0"/>
                      </a:lnTo>
                      <a:lnTo>
                        <a:pt x="39" y="3"/>
                      </a:lnTo>
                      <a:lnTo>
                        <a:pt x="47" y="11"/>
                      </a:lnTo>
                      <a:lnTo>
                        <a:pt x="55" y="27"/>
                      </a:lnTo>
                      <a:lnTo>
                        <a:pt x="55" y="34"/>
                      </a:lnTo>
                      <a:lnTo>
                        <a:pt x="47" y="34"/>
                      </a:lnTo>
                      <a:lnTo>
                        <a:pt x="32" y="32"/>
                      </a:lnTo>
                      <a:lnTo>
                        <a:pt x="24" y="32"/>
                      </a:lnTo>
                      <a:lnTo>
                        <a:pt x="16" y="32"/>
                      </a:lnTo>
                      <a:lnTo>
                        <a:pt x="11" y="34"/>
                      </a:lnTo>
                      <a:lnTo>
                        <a:pt x="8" y="40"/>
                      </a:lnTo>
                      <a:close/>
                    </a:path>
                  </a:pathLst>
                </a:custGeom>
                <a:solidFill>
                  <a:srgbClr val="4176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50" name="Freeform 1882"/>
                <p:cNvSpPr>
                  <a:spLocks noChangeAspect="1"/>
                </p:cNvSpPr>
                <p:nvPr/>
              </p:nvSpPr>
              <p:spPr bwMode="auto">
                <a:xfrm>
                  <a:off x="5506" y="1883"/>
                  <a:ext cx="8" cy="34"/>
                </a:xfrm>
                <a:custGeom>
                  <a:avLst/>
                  <a:gdLst>
                    <a:gd name="T0" fmla="*/ 0 w 8"/>
                    <a:gd name="T1" fmla="*/ 0 h 34"/>
                    <a:gd name="T2" fmla="*/ 0 w 8"/>
                    <a:gd name="T3" fmla="*/ 2 h 34"/>
                    <a:gd name="T4" fmla="*/ 5 w 8"/>
                    <a:gd name="T5" fmla="*/ 18 h 34"/>
                    <a:gd name="T6" fmla="*/ 5 w 8"/>
                    <a:gd name="T7" fmla="*/ 34 h 34"/>
                    <a:gd name="T8" fmla="*/ 8 w 8"/>
                    <a:gd name="T9" fmla="*/ 34 h 34"/>
                    <a:gd name="T10" fmla="*/ 8 w 8"/>
                    <a:gd name="T11" fmla="*/ 18 h 34"/>
                    <a:gd name="T12" fmla="*/ 0 w 8"/>
                    <a:gd name="T13" fmla="*/ 0 h 34"/>
                    <a:gd name="T14" fmla="*/ 0 w 8"/>
                    <a:gd name="T15" fmla="*/ 2 h 34"/>
                    <a:gd name="T16" fmla="*/ 0 w 8"/>
                    <a:gd name="T17" fmla="*/ 0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34"/>
                    <a:gd name="T29" fmla="*/ 8 w 8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3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5" y="18"/>
                      </a:lnTo>
                      <a:lnTo>
                        <a:pt x="5" y="34"/>
                      </a:lnTo>
                      <a:lnTo>
                        <a:pt x="8" y="34"/>
                      </a:lnTo>
                      <a:lnTo>
                        <a:pt x="8" y="18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51" name="Freeform 1883"/>
                <p:cNvSpPr>
                  <a:spLocks noChangeAspect="1"/>
                </p:cNvSpPr>
                <p:nvPr/>
              </p:nvSpPr>
              <p:spPr bwMode="auto">
                <a:xfrm>
                  <a:off x="5506" y="1875"/>
                  <a:ext cx="47" cy="16"/>
                </a:xfrm>
                <a:custGeom>
                  <a:avLst/>
                  <a:gdLst>
                    <a:gd name="T0" fmla="*/ 47 w 47"/>
                    <a:gd name="T1" fmla="*/ 13 h 16"/>
                    <a:gd name="T2" fmla="*/ 47 w 47"/>
                    <a:gd name="T3" fmla="*/ 13 h 16"/>
                    <a:gd name="T4" fmla="*/ 39 w 47"/>
                    <a:gd name="T5" fmla="*/ 5 h 16"/>
                    <a:gd name="T6" fmla="*/ 34 w 47"/>
                    <a:gd name="T7" fmla="*/ 0 h 16"/>
                    <a:gd name="T8" fmla="*/ 29 w 47"/>
                    <a:gd name="T9" fmla="*/ 0 h 16"/>
                    <a:gd name="T10" fmla="*/ 24 w 47"/>
                    <a:gd name="T11" fmla="*/ 2 h 16"/>
                    <a:gd name="T12" fmla="*/ 21 w 47"/>
                    <a:gd name="T13" fmla="*/ 5 h 16"/>
                    <a:gd name="T14" fmla="*/ 16 w 47"/>
                    <a:gd name="T15" fmla="*/ 8 h 16"/>
                    <a:gd name="T16" fmla="*/ 11 w 47"/>
                    <a:gd name="T17" fmla="*/ 8 h 16"/>
                    <a:gd name="T18" fmla="*/ 0 w 47"/>
                    <a:gd name="T19" fmla="*/ 8 h 16"/>
                    <a:gd name="T20" fmla="*/ 0 w 47"/>
                    <a:gd name="T21" fmla="*/ 10 h 16"/>
                    <a:gd name="T22" fmla="*/ 11 w 47"/>
                    <a:gd name="T23" fmla="*/ 13 h 16"/>
                    <a:gd name="T24" fmla="*/ 18 w 47"/>
                    <a:gd name="T25" fmla="*/ 10 h 16"/>
                    <a:gd name="T26" fmla="*/ 24 w 47"/>
                    <a:gd name="T27" fmla="*/ 8 h 16"/>
                    <a:gd name="T28" fmla="*/ 26 w 47"/>
                    <a:gd name="T29" fmla="*/ 5 h 16"/>
                    <a:gd name="T30" fmla="*/ 29 w 47"/>
                    <a:gd name="T31" fmla="*/ 5 h 16"/>
                    <a:gd name="T32" fmla="*/ 32 w 47"/>
                    <a:gd name="T33" fmla="*/ 5 h 16"/>
                    <a:gd name="T34" fmla="*/ 37 w 47"/>
                    <a:gd name="T35" fmla="*/ 8 h 16"/>
                    <a:gd name="T36" fmla="*/ 45 w 47"/>
                    <a:gd name="T37" fmla="*/ 16 h 16"/>
                    <a:gd name="T38" fmla="*/ 45 w 47"/>
                    <a:gd name="T39" fmla="*/ 16 h 16"/>
                    <a:gd name="T40" fmla="*/ 47 w 47"/>
                    <a:gd name="T41" fmla="*/ 13 h 1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7"/>
                    <a:gd name="T64" fmla="*/ 0 h 16"/>
                    <a:gd name="T65" fmla="*/ 47 w 47"/>
                    <a:gd name="T66" fmla="*/ 16 h 1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7" h="16">
                      <a:moveTo>
                        <a:pt x="47" y="13"/>
                      </a:moveTo>
                      <a:lnTo>
                        <a:pt x="47" y="13"/>
                      </a:lnTo>
                      <a:lnTo>
                        <a:pt x="39" y="5"/>
                      </a:lnTo>
                      <a:lnTo>
                        <a:pt x="34" y="0"/>
                      </a:lnTo>
                      <a:lnTo>
                        <a:pt x="29" y="0"/>
                      </a:lnTo>
                      <a:lnTo>
                        <a:pt x="24" y="2"/>
                      </a:lnTo>
                      <a:lnTo>
                        <a:pt x="21" y="5"/>
                      </a:lnTo>
                      <a:lnTo>
                        <a:pt x="16" y="8"/>
                      </a:lnTo>
                      <a:lnTo>
                        <a:pt x="11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11" y="13"/>
                      </a:lnTo>
                      <a:lnTo>
                        <a:pt x="18" y="10"/>
                      </a:lnTo>
                      <a:lnTo>
                        <a:pt x="24" y="8"/>
                      </a:lnTo>
                      <a:lnTo>
                        <a:pt x="26" y="5"/>
                      </a:lnTo>
                      <a:lnTo>
                        <a:pt x="29" y="5"/>
                      </a:lnTo>
                      <a:lnTo>
                        <a:pt x="32" y="5"/>
                      </a:lnTo>
                      <a:lnTo>
                        <a:pt x="37" y="8"/>
                      </a:lnTo>
                      <a:lnTo>
                        <a:pt x="45" y="16"/>
                      </a:lnTo>
                      <a:lnTo>
                        <a:pt x="47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52" name="Freeform 1884"/>
                <p:cNvSpPr>
                  <a:spLocks noChangeAspect="1"/>
                </p:cNvSpPr>
                <p:nvPr/>
              </p:nvSpPr>
              <p:spPr bwMode="auto">
                <a:xfrm>
                  <a:off x="5551" y="1888"/>
                  <a:ext cx="13" cy="26"/>
                </a:xfrm>
                <a:custGeom>
                  <a:avLst/>
                  <a:gdLst>
                    <a:gd name="T0" fmla="*/ 10 w 13"/>
                    <a:gd name="T1" fmla="*/ 26 h 26"/>
                    <a:gd name="T2" fmla="*/ 13 w 13"/>
                    <a:gd name="T3" fmla="*/ 23 h 26"/>
                    <a:gd name="T4" fmla="*/ 10 w 13"/>
                    <a:gd name="T5" fmla="*/ 16 h 26"/>
                    <a:gd name="T6" fmla="*/ 2 w 13"/>
                    <a:gd name="T7" fmla="*/ 0 h 26"/>
                    <a:gd name="T8" fmla="*/ 0 w 13"/>
                    <a:gd name="T9" fmla="*/ 3 h 26"/>
                    <a:gd name="T10" fmla="*/ 7 w 13"/>
                    <a:gd name="T11" fmla="*/ 16 h 26"/>
                    <a:gd name="T12" fmla="*/ 7 w 13"/>
                    <a:gd name="T13" fmla="*/ 23 h 26"/>
                    <a:gd name="T14" fmla="*/ 10 w 13"/>
                    <a:gd name="T15" fmla="*/ 21 h 26"/>
                    <a:gd name="T16" fmla="*/ 10 w 13"/>
                    <a:gd name="T17" fmla="*/ 26 h 26"/>
                    <a:gd name="T18" fmla="*/ 10 w 13"/>
                    <a:gd name="T19" fmla="*/ 26 h 26"/>
                    <a:gd name="T20" fmla="*/ 13 w 13"/>
                    <a:gd name="T21" fmla="*/ 23 h 26"/>
                    <a:gd name="T22" fmla="*/ 10 w 13"/>
                    <a:gd name="T23" fmla="*/ 26 h 2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26"/>
                    <a:gd name="T38" fmla="*/ 13 w 13"/>
                    <a:gd name="T39" fmla="*/ 26 h 2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26">
                      <a:moveTo>
                        <a:pt x="10" y="26"/>
                      </a:moveTo>
                      <a:lnTo>
                        <a:pt x="13" y="23"/>
                      </a:lnTo>
                      <a:lnTo>
                        <a:pt x="10" y="16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7" y="16"/>
                      </a:lnTo>
                      <a:lnTo>
                        <a:pt x="7" y="23"/>
                      </a:lnTo>
                      <a:lnTo>
                        <a:pt x="10" y="21"/>
                      </a:lnTo>
                      <a:lnTo>
                        <a:pt x="10" y="26"/>
                      </a:lnTo>
                      <a:lnTo>
                        <a:pt x="13" y="23"/>
                      </a:lnTo>
                      <a:lnTo>
                        <a:pt x="10" y="2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53" name="Freeform 1885"/>
                <p:cNvSpPr>
                  <a:spLocks noChangeAspect="1"/>
                </p:cNvSpPr>
                <p:nvPr/>
              </p:nvSpPr>
              <p:spPr bwMode="auto">
                <a:xfrm>
                  <a:off x="5511" y="1906"/>
                  <a:ext cx="50" cy="11"/>
                </a:xfrm>
                <a:custGeom>
                  <a:avLst/>
                  <a:gdLst>
                    <a:gd name="T0" fmla="*/ 0 w 50"/>
                    <a:gd name="T1" fmla="*/ 11 h 11"/>
                    <a:gd name="T2" fmla="*/ 3 w 50"/>
                    <a:gd name="T3" fmla="*/ 11 h 11"/>
                    <a:gd name="T4" fmla="*/ 6 w 50"/>
                    <a:gd name="T5" fmla="*/ 8 h 11"/>
                    <a:gd name="T6" fmla="*/ 11 w 50"/>
                    <a:gd name="T7" fmla="*/ 5 h 11"/>
                    <a:gd name="T8" fmla="*/ 19 w 50"/>
                    <a:gd name="T9" fmla="*/ 5 h 11"/>
                    <a:gd name="T10" fmla="*/ 27 w 50"/>
                    <a:gd name="T11" fmla="*/ 5 h 11"/>
                    <a:gd name="T12" fmla="*/ 42 w 50"/>
                    <a:gd name="T13" fmla="*/ 5 h 11"/>
                    <a:gd name="T14" fmla="*/ 50 w 50"/>
                    <a:gd name="T15" fmla="*/ 8 h 11"/>
                    <a:gd name="T16" fmla="*/ 50 w 50"/>
                    <a:gd name="T17" fmla="*/ 3 h 11"/>
                    <a:gd name="T18" fmla="*/ 42 w 50"/>
                    <a:gd name="T19" fmla="*/ 3 h 11"/>
                    <a:gd name="T20" fmla="*/ 27 w 50"/>
                    <a:gd name="T21" fmla="*/ 0 h 11"/>
                    <a:gd name="T22" fmla="*/ 16 w 50"/>
                    <a:gd name="T23" fmla="*/ 0 h 11"/>
                    <a:gd name="T24" fmla="*/ 8 w 50"/>
                    <a:gd name="T25" fmla="*/ 3 h 11"/>
                    <a:gd name="T26" fmla="*/ 3 w 50"/>
                    <a:gd name="T27" fmla="*/ 5 h 11"/>
                    <a:gd name="T28" fmla="*/ 0 w 50"/>
                    <a:gd name="T29" fmla="*/ 11 h 11"/>
                    <a:gd name="T30" fmla="*/ 3 w 50"/>
                    <a:gd name="T31" fmla="*/ 11 h 11"/>
                    <a:gd name="T32" fmla="*/ 0 w 50"/>
                    <a:gd name="T33" fmla="*/ 11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0"/>
                    <a:gd name="T52" fmla="*/ 0 h 11"/>
                    <a:gd name="T53" fmla="*/ 50 w 50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0" h="11">
                      <a:moveTo>
                        <a:pt x="0" y="11"/>
                      </a:move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11" y="5"/>
                      </a:lnTo>
                      <a:lnTo>
                        <a:pt x="19" y="5"/>
                      </a:lnTo>
                      <a:lnTo>
                        <a:pt x="27" y="5"/>
                      </a:lnTo>
                      <a:lnTo>
                        <a:pt x="42" y="5"/>
                      </a:lnTo>
                      <a:lnTo>
                        <a:pt x="50" y="8"/>
                      </a:lnTo>
                      <a:lnTo>
                        <a:pt x="50" y="3"/>
                      </a:lnTo>
                      <a:lnTo>
                        <a:pt x="42" y="3"/>
                      </a:lnTo>
                      <a:lnTo>
                        <a:pt x="27" y="0"/>
                      </a:lnTo>
                      <a:lnTo>
                        <a:pt x="16" y="0"/>
                      </a:lnTo>
                      <a:lnTo>
                        <a:pt x="8" y="3"/>
                      </a:lnTo>
                      <a:lnTo>
                        <a:pt x="3" y="5"/>
                      </a:lnTo>
                      <a:lnTo>
                        <a:pt x="0" y="11"/>
                      </a:lnTo>
                      <a:lnTo>
                        <a:pt x="3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54" name="Freeform 1886"/>
                <p:cNvSpPr>
                  <a:spLocks noChangeAspect="1"/>
                </p:cNvSpPr>
                <p:nvPr/>
              </p:nvSpPr>
              <p:spPr bwMode="auto">
                <a:xfrm>
                  <a:off x="5472" y="1919"/>
                  <a:ext cx="5" cy="19"/>
                </a:xfrm>
                <a:custGeom>
                  <a:avLst/>
                  <a:gdLst>
                    <a:gd name="T0" fmla="*/ 0 w 5"/>
                    <a:gd name="T1" fmla="*/ 19 h 19"/>
                    <a:gd name="T2" fmla="*/ 3 w 5"/>
                    <a:gd name="T3" fmla="*/ 13 h 19"/>
                    <a:gd name="T4" fmla="*/ 5 w 5"/>
                    <a:gd name="T5" fmla="*/ 0 h 19"/>
                    <a:gd name="T6" fmla="*/ 3 w 5"/>
                    <a:gd name="T7" fmla="*/ 5 h 19"/>
                    <a:gd name="T8" fmla="*/ 0 w 5"/>
                    <a:gd name="T9" fmla="*/ 19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9"/>
                    <a:gd name="T17" fmla="*/ 5 w 5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9">
                      <a:moveTo>
                        <a:pt x="0" y="19"/>
                      </a:moveTo>
                      <a:lnTo>
                        <a:pt x="3" y="13"/>
                      </a:lnTo>
                      <a:lnTo>
                        <a:pt x="5" y="0"/>
                      </a:lnTo>
                      <a:lnTo>
                        <a:pt x="3" y="5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55" name="Freeform 1887"/>
                <p:cNvSpPr>
                  <a:spLocks noChangeAspect="1"/>
                </p:cNvSpPr>
                <p:nvPr/>
              </p:nvSpPr>
              <p:spPr bwMode="auto">
                <a:xfrm>
                  <a:off x="5470" y="1919"/>
                  <a:ext cx="10" cy="19"/>
                </a:xfrm>
                <a:custGeom>
                  <a:avLst/>
                  <a:gdLst>
                    <a:gd name="T0" fmla="*/ 5 w 10"/>
                    <a:gd name="T1" fmla="*/ 0 h 19"/>
                    <a:gd name="T2" fmla="*/ 5 w 10"/>
                    <a:gd name="T3" fmla="*/ 0 h 19"/>
                    <a:gd name="T4" fmla="*/ 2 w 10"/>
                    <a:gd name="T5" fmla="*/ 11 h 19"/>
                    <a:gd name="T6" fmla="*/ 0 w 10"/>
                    <a:gd name="T7" fmla="*/ 19 h 19"/>
                    <a:gd name="T8" fmla="*/ 2 w 10"/>
                    <a:gd name="T9" fmla="*/ 19 h 19"/>
                    <a:gd name="T10" fmla="*/ 7 w 10"/>
                    <a:gd name="T11" fmla="*/ 13 h 19"/>
                    <a:gd name="T12" fmla="*/ 10 w 10"/>
                    <a:gd name="T13" fmla="*/ 0 h 19"/>
                    <a:gd name="T14" fmla="*/ 10 w 10"/>
                    <a:gd name="T15" fmla="*/ 0 h 19"/>
                    <a:gd name="T16" fmla="*/ 5 w 10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19"/>
                    <a:gd name="T29" fmla="*/ 10 w 10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19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2" y="11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7" y="13"/>
                      </a:lnTo>
                      <a:lnTo>
                        <a:pt x="1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56" name="Freeform 1888"/>
                <p:cNvSpPr>
                  <a:spLocks noChangeAspect="1"/>
                </p:cNvSpPr>
                <p:nvPr/>
              </p:nvSpPr>
              <p:spPr bwMode="auto">
                <a:xfrm>
                  <a:off x="5470" y="1919"/>
                  <a:ext cx="10" cy="21"/>
                </a:xfrm>
                <a:custGeom>
                  <a:avLst/>
                  <a:gdLst>
                    <a:gd name="T0" fmla="*/ 0 w 10"/>
                    <a:gd name="T1" fmla="*/ 19 h 21"/>
                    <a:gd name="T2" fmla="*/ 2 w 10"/>
                    <a:gd name="T3" fmla="*/ 21 h 21"/>
                    <a:gd name="T4" fmla="*/ 7 w 10"/>
                    <a:gd name="T5" fmla="*/ 5 h 21"/>
                    <a:gd name="T6" fmla="*/ 5 w 10"/>
                    <a:gd name="T7" fmla="*/ 0 h 21"/>
                    <a:gd name="T8" fmla="*/ 10 w 10"/>
                    <a:gd name="T9" fmla="*/ 0 h 21"/>
                    <a:gd name="T10" fmla="*/ 2 w 10"/>
                    <a:gd name="T11" fmla="*/ 5 h 21"/>
                    <a:gd name="T12" fmla="*/ 0 w 10"/>
                    <a:gd name="T13" fmla="*/ 16 h 21"/>
                    <a:gd name="T14" fmla="*/ 2 w 10"/>
                    <a:gd name="T15" fmla="*/ 19 h 21"/>
                    <a:gd name="T16" fmla="*/ 0 w 10"/>
                    <a:gd name="T17" fmla="*/ 19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21"/>
                    <a:gd name="T29" fmla="*/ 10 w 10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21">
                      <a:moveTo>
                        <a:pt x="0" y="19"/>
                      </a:moveTo>
                      <a:lnTo>
                        <a:pt x="2" y="21"/>
                      </a:lnTo>
                      <a:lnTo>
                        <a:pt x="7" y="5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6"/>
                      </a:lnTo>
                      <a:lnTo>
                        <a:pt x="2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57" name="Freeform 1889"/>
                <p:cNvSpPr>
                  <a:spLocks noChangeAspect="1"/>
                </p:cNvSpPr>
                <p:nvPr/>
              </p:nvSpPr>
              <p:spPr bwMode="auto">
                <a:xfrm>
                  <a:off x="5527" y="1906"/>
                  <a:ext cx="34" cy="11"/>
                </a:xfrm>
                <a:custGeom>
                  <a:avLst/>
                  <a:gdLst>
                    <a:gd name="T0" fmla="*/ 0 w 34"/>
                    <a:gd name="T1" fmla="*/ 3 h 11"/>
                    <a:gd name="T2" fmla="*/ 8 w 34"/>
                    <a:gd name="T3" fmla="*/ 0 h 11"/>
                    <a:gd name="T4" fmla="*/ 18 w 34"/>
                    <a:gd name="T5" fmla="*/ 0 h 11"/>
                    <a:gd name="T6" fmla="*/ 24 w 34"/>
                    <a:gd name="T7" fmla="*/ 5 h 11"/>
                    <a:gd name="T8" fmla="*/ 29 w 34"/>
                    <a:gd name="T9" fmla="*/ 11 h 11"/>
                    <a:gd name="T10" fmla="*/ 31 w 34"/>
                    <a:gd name="T11" fmla="*/ 8 h 11"/>
                    <a:gd name="T12" fmla="*/ 34 w 34"/>
                    <a:gd name="T13" fmla="*/ 5 h 11"/>
                    <a:gd name="T14" fmla="*/ 31 w 34"/>
                    <a:gd name="T15" fmla="*/ 5 h 11"/>
                    <a:gd name="T16" fmla="*/ 26 w 34"/>
                    <a:gd name="T17" fmla="*/ 3 h 11"/>
                    <a:gd name="T18" fmla="*/ 21 w 34"/>
                    <a:gd name="T19" fmla="*/ 0 h 11"/>
                    <a:gd name="T20" fmla="*/ 16 w 34"/>
                    <a:gd name="T21" fmla="*/ 0 h 11"/>
                    <a:gd name="T22" fmla="*/ 8 w 34"/>
                    <a:gd name="T23" fmla="*/ 0 h 11"/>
                    <a:gd name="T24" fmla="*/ 3 w 34"/>
                    <a:gd name="T25" fmla="*/ 3 h 11"/>
                    <a:gd name="T26" fmla="*/ 0 w 34"/>
                    <a:gd name="T27" fmla="*/ 3 h 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4"/>
                    <a:gd name="T43" fmla="*/ 0 h 11"/>
                    <a:gd name="T44" fmla="*/ 34 w 34"/>
                    <a:gd name="T45" fmla="*/ 11 h 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4" h="11">
                      <a:moveTo>
                        <a:pt x="0" y="3"/>
                      </a:moveTo>
                      <a:lnTo>
                        <a:pt x="8" y="0"/>
                      </a:lnTo>
                      <a:lnTo>
                        <a:pt x="18" y="0"/>
                      </a:lnTo>
                      <a:lnTo>
                        <a:pt x="24" y="5"/>
                      </a:lnTo>
                      <a:lnTo>
                        <a:pt x="29" y="11"/>
                      </a:lnTo>
                      <a:lnTo>
                        <a:pt x="31" y="8"/>
                      </a:lnTo>
                      <a:lnTo>
                        <a:pt x="34" y="5"/>
                      </a:lnTo>
                      <a:lnTo>
                        <a:pt x="31" y="5"/>
                      </a:lnTo>
                      <a:lnTo>
                        <a:pt x="26" y="3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58" name="Freeform 1890"/>
                <p:cNvSpPr>
                  <a:spLocks noChangeAspect="1"/>
                </p:cNvSpPr>
                <p:nvPr/>
              </p:nvSpPr>
              <p:spPr bwMode="auto">
                <a:xfrm>
                  <a:off x="5527" y="1904"/>
                  <a:ext cx="18" cy="7"/>
                </a:xfrm>
                <a:custGeom>
                  <a:avLst/>
                  <a:gdLst>
                    <a:gd name="T0" fmla="*/ 18 w 18"/>
                    <a:gd name="T1" fmla="*/ 0 h 7"/>
                    <a:gd name="T2" fmla="*/ 18 w 18"/>
                    <a:gd name="T3" fmla="*/ 0 h 7"/>
                    <a:gd name="T4" fmla="*/ 8 w 18"/>
                    <a:gd name="T5" fmla="*/ 2 h 7"/>
                    <a:gd name="T6" fmla="*/ 0 w 18"/>
                    <a:gd name="T7" fmla="*/ 5 h 7"/>
                    <a:gd name="T8" fmla="*/ 3 w 18"/>
                    <a:gd name="T9" fmla="*/ 7 h 7"/>
                    <a:gd name="T10" fmla="*/ 8 w 18"/>
                    <a:gd name="T11" fmla="*/ 5 h 7"/>
                    <a:gd name="T12" fmla="*/ 18 w 18"/>
                    <a:gd name="T13" fmla="*/ 5 h 7"/>
                    <a:gd name="T14" fmla="*/ 18 w 18"/>
                    <a:gd name="T15" fmla="*/ 5 h 7"/>
                    <a:gd name="T16" fmla="*/ 18 w 18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7"/>
                    <a:gd name="T29" fmla="*/ 18 w 1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7">
                      <a:moveTo>
                        <a:pt x="18" y="0"/>
                      </a:moveTo>
                      <a:lnTo>
                        <a:pt x="18" y="0"/>
                      </a:lnTo>
                      <a:lnTo>
                        <a:pt x="8" y="2"/>
                      </a:lnTo>
                      <a:lnTo>
                        <a:pt x="0" y="5"/>
                      </a:lnTo>
                      <a:lnTo>
                        <a:pt x="3" y="7"/>
                      </a:lnTo>
                      <a:lnTo>
                        <a:pt x="8" y="5"/>
                      </a:lnTo>
                      <a:lnTo>
                        <a:pt x="18" y="5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59" name="Freeform 1891"/>
                <p:cNvSpPr>
                  <a:spLocks noChangeAspect="1"/>
                </p:cNvSpPr>
                <p:nvPr/>
              </p:nvSpPr>
              <p:spPr bwMode="auto">
                <a:xfrm>
                  <a:off x="5545" y="1904"/>
                  <a:ext cx="11" cy="13"/>
                </a:xfrm>
                <a:custGeom>
                  <a:avLst/>
                  <a:gdLst>
                    <a:gd name="T0" fmla="*/ 11 w 11"/>
                    <a:gd name="T1" fmla="*/ 10 h 13"/>
                    <a:gd name="T2" fmla="*/ 11 w 11"/>
                    <a:gd name="T3" fmla="*/ 10 h 13"/>
                    <a:gd name="T4" fmla="*/ 8 w 11"/>
                    <a:gd name="T5" fmla="*/ 5 h 13"/>
                    <a:gd name="T6" fmla="*/ 0 w 11"/>
                    <a:gd name="T7" fmla="*/ 0 h 13"/>
                    <a:gd name="T8" fmla="*/ 0 w 11"/>
                    <a:gd name="T9" fmla="*/ 5 h 13"/>
                    <a:gd name="T10" fmla="*/ 6 w 11"/>
                    <a:gd name="T11" fmla="*/ 7 h 13"/>
                    <a:gd name="T12" fmla="*/ 8 w 11"/>
                    <a:gd name="T13" fmla="*/ 13 h 13"/>
                    <a:gd name="T14" fmla="*/ 8 w 11"/>
                    <a:gd name="T15" fmla="*/ 13 h 13"/>
                    <a:gd name="T16" fmla="*/ 11 w 11"/>
                    <a:gd name="T17" fmla="*/ 1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3"/>
                    <a:gd name="T29" fmla="*/ 11 w 11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3">
                      <a:moveTo>
                        <a:pt x="11" y="10"/>
                      </a:moveTo>
                      <a:lnTo>
                        <a:pt x="11" y="10"/>
                      </a:lnTo>
                      <a:lnTo>
                        <a:pt x="8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6" y="7"/>
                      </a:lnTo>
                      <a:lnTo>
                        <a:pt x="8" y="13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60" name="Freeform 1892"/>
                <p:cNvSpPr>
                  <a:spLocks noChangeAspect="1"/>
                </p:cNvSpPr>
                <p:nvPr/>
              </p:nvSpPr>
              <p:spPr bwMode="auto">
                <a:xfrm>
                  <a:off x="5553" y="1909"/>
                  <a:ext cx="8" cy="8"/>
                </a:xfrm>
                <a:custGeom>
                  <a:avLst/>
                  <a:gdLst>
                    <a:gd name="T0" fmla="*/ 8 w 8"/>
                    <a:gd name="T1" fmla="*/ 0 h 8"/>
                    <a:gd name="T2" fmla="*/ 8 w 8"/>
                    <a:gd name="T3" fmla="*/ 0 h 8"/>
                    <a:gd name="T4" fmla="*/ 3 w 8"/>
                    <a:gd name="T5" fmla="*/ 5 h 8"/>
                    <a:gd name="T6" fmla="*/ 3 w 8"/>
                    <a:gd name="T7" fmla="*/ 5 h 8"/>
                    <a:gd name="T8" fmla="*/ 0 w 8"/>
                    <a:gd name="T9" fmla="*/ 8 h 8"/>
                    <a:gd name="T10" fmla="*/ 5 w 8"/>
                    <a:gd name="T11" fmla="*/ 8 h 8"/>
                    <a:gd name="T12" fmla="*/ 8 w 8"/>
                    <a:gd name="T13" fmla="*/ 5 h 8"/>
                    <a:gd name="T14" fmla="*/ 8 w 8"/>
                    <a:gd name="T15" fmla="*/ 5 h 8"/>
                    <a:gd name="T16" fmla="*/ 8 w 8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8"/>
                    <a:gd name="T29" fmla="*/ 8 w 8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8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5"/>
                      </a:lnTo>
                      <a:lnTo>
                        <a:pt x="0" y="8"/>
                      </a:lnTo>
                      <a:lnTo>
                        <a:pt x="5" y="8"/>
                      </a:lnTo>
                      <a:lnTo>
                        <a:pt x="8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61" name="Freeform 1893"/>
                <p:cNvSpPr>
                  <a:spLocks noChangeAspect="1"/>
                </p:cNvSpPr>
                <p:nvPr/>
              </p:nvSpPr>
              <p:spPr bwMode="auto">
                <a:xfrm>
                  <a:off x="5551" y="1909"/>
                  <a:ext cx="10" cy="5"/>
                </a:xfrm>
                <a:custGeom>
                  <a:avLst/>
                  <a:gdLst>
                    <a:gd name="T0" fmla="*/ 0 w 10"/>
                    <a:gd name="T1" fmla="*/ 2 h 5"/>
                    <a:gd name="T2" fmla="*/ 0 w 10"/>
                    <a:gd name="T3" fmla="*/ 2 h 5"/>
                    <a:gd name="T4" fmla="*/ 7 w 10"/>
                    <a:gd name="T5" fmla="*/ 5 h 5"/>
                    <a:gd name="T6" fmla="*/ 10 w 10"/>
                    <a:gd name="T7" fmla="*/ 0 h 5"/>
                    <a:gd name="T8" fmla="*/ 10 w 10"/>
                    <a:gd name="T9" fmla="*/ 5 h 5"/>
                    <a:gd name="T10" fmla="*/ 10 w 10"/>
                    <a:gd name="T11" fmla="*/ 0 h 5"/>
                    <a:gd name="T12" fmla="*/ 2 w 10"/>
                    <a:gd name="T13" fmla="*/ 0 h 5"/>
                    <a:gd name="T14" fmla="*/ 2 w 10"/>
                    <a:gd name="T15" fmla="*/ 0 h 5"/>
                    <a:gd name="T16" fmla="*/ 0 w 10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7" y="5"/>
                      </a:ln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62" name="Freeform 1894"/>
                <p:cNvSpPr>
                  <a:spLocks noChangeAspect="1"/>
                </p:cNvSpPr>
                <p:nvPr/>
              </p:nvSpPr>
              <p:spPr bwMode="auto">
                <a:xfrm>
                  <a:off x="5543" y="1904"/>
                  <a:ext cx="10" cy="7"/>
                </a:xfrm>
                <a:custGeom>
                  <a:avLst/>
                  <a:gdLst>
                    <a:gd name="T0" fmla="*/ 0 w 10"/>
                    <a:gd name="T1" fmla="*/ 2 h 7"/>
                    <a:gd name="T2" fmla="*/ 0 w 10"/>
                    <a:gd name="T3" fmla="*/ 2 h 7"/>
                    <a:gd name="T4" fmla="*/ 5 w 10"/>
                    <a:gd name="T5" fmla="*/ 2 h 7"/>
                    <a:gd name="T6" fmla="*/ 8 w 10"/>
                    <a:gd name="T7" fmla="*/ 7 h 7"/>
                    <a:gd name="T8" fmla="*/ 10 w 10"/>
                    <a:gd name="T9" fmla="*/ 5 h 7"/>
                    <a:gd name="T10" fmla="*/ 5 w 10"/>
                    <a:gd name="T11" fmla="*/ 0 h 7"/>
                    <a:gd name="T12" fmla="*/ 0 w 10"/>
                    <a:gd name="T13" fmla="*/ 0 h 7"/>
                    <a:gd name="T14" fmla="*/ 0 w 10"/>
                    <a:gd name="T15" fmla="*/ 0 h 7"/>
                    <a:gd name="T16" fmla="*/ 0 w 10"/>
                    <a:gd name="T17" fmla="*/ 2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7"/>
                    <a:gd name="T29" fmla="*/ 10 w 10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7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5" y="2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63" name="Freeform 1895"/>
                <p:cNvSpPr>
                  <a:spLocks noChangeAspect="1"/>
                </p:cNvSpPr>
                <p:nvPr/>
              </p:nvSpPr>
              <p:spPr bwMode="auto">
                <a:xfrm>
                  <a:off x="5530" y="1904"/>
                  <a:ext cx="13" cy="7"/>
                </a:xfrm>
                <a:custGeom>
                  <a:avLst/>
                  <a:gdLst>
                    <a:gd name="T0" fmla="*/ 0 w 13"/>
                    <a:gd name="T1" fmla="*/ 7 h 7"/>
                    <a:gd name="T2" fmla="*/ 0 w 13"/>
                    <a:gd name="T3" fmla="*/ 7 h 7"/>
                    <a:gd name="T4" fmla="*/ 5 w 13"/>
                    <a:gd name="T5" fmla="*/ 5 h 7"/>
                    <a:gd name="T6" fmla="*/ 13 w 13"/>
                    <a:gd name="T7" fmla="*/ 2 h 7"/>
                    <a:gd name="T8" fmla="*/ 13 w 13"/>
                    <a:gd name="T9" fmla="*/ 0 h 7"/>
                    <a:gd name="T10" fmla="*/ 5 w 13"/>
                    <a:gd name="T11" fmla="*/ 2 h 7"/>
                    <a:gd name="T12" fmla="*/ 0 w 13"/>
                    <a:gd name="T13" fmla="*/ 2 h 7"/>
                    <a:gd name="T14" fmla="*/ 0 w 13"/>
                    <a:gd name="T15" fmla="*/ 2 h 7"/>
                    <a:gd name="T16" fmla="*/ 0 w 13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7"/>
                    <a:gd name="T29" fmla="*/ 13 w 13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5" y="5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64" name="Freeform 1896"/>
                <p:cNvSpPr>
                  <a:spLocks noChangeAspect="1"/>
                </p:cNvSpPr>
                <p:nvPr/>
              </p:nvSpPr>
              <p:spPr bwMode="auto">
                <a:xfrm>
                  <a:off x="5527" y="1906"/>
                  <a:ext cx="3" cy="5"/>
                </a:xfrm>
                <a:custGeom>
                  <a:avLst/>
                  <a:gdLst>
                    <a:gd name="T0" fmla="*/ 0 w 3"/>
                    <a:gd name="T1" fmla="*/ 3 h 5"/>
                    <a:gd name="T2" fmla="*/ 0 w 3"/>
                    <a:gd name="T3" fmla="*/ 5 h 5"/>
                    <a:gd name="T4" fmla="*/ 3 w 3"/>
                    <a:gd name="T5" fmla="*/ 5 h 5"/>
                    <a:gd name="T6" fmla="*/ 3 w 3"/>
                    <a:gd name="T7" fmla="*/ 0 h 5"/>
                    <a:gd name="T8" fmla="*/ 0 w 3"/>
                    <a:gd name="T9" fmla="*/ 3 h 5"/>
                    <a:gd name="T10" fmla="*/ 0 w 3"/>
                    <a:gd name="T11" fmla="*/ 3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5"/>
                    <a:gd name="T20" fmla="*/ 3 w 3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5">
                      <a:moveTo>
                        <a:pt x="0" y="3"/>
                      </a:move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65" name="Freeform 1897"/>
                <p:cNvSpPr>
                  <a:spLocks noChangeAspect="1"/>
                </p:cNvSpPr>
                <p:nvPr/>
              </p:nvSpPr>
              <p:spPr bwMode="auto">
                <a:xfrm>
                  <a:off x="5561" y="1917"/>
                  <a:ext cx="24" cy="13"/>
                </a:xfrm>
                <a:custGeom>
                  <a:avLst/>
                  <a:gdLst>
                    <a:gd name="T0" fmla="*/ 0 w 24"/>
                    <a:gd name="T1" fmla="*/ 0 h 13"/>
                    <a:gd name="T2" fmla="*/ 0 w 24"/>
                    <a:gd name="T3" fmla="*/ 2 h 13"/>
                    <a:gd name="T4" fmla="*/ 5 w 24"/>
                    <a:gd name="T5" fmla="*/ 5 h 13"/>
                    <a:gd name="T6" fmla="*/ 16 w 24"/>
                    <a:gd name="T7" fmla="*/ 10 h 13"/>
                    <a:gd name="T8" fmla="*/ 24 w 24"/>
                    <a:gd name="T9" fmla="*/ 13 h 13"/>
                    <a:gd name="T10" fmla="*/ 13 w 24"/>
                    <a:gd name="T11" fmla="*/ 7 h 13"/>
                    <a:gd name="T12" fmla="*/ 0 w 24"/>
                    <a:gd name="T13" fmla="*/ 0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"/>
                    <a:gd name="T22" fmla="*/ 0 h 13"/>
                    <a:gd name="T23" fmla="*/ 24 w 24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" h="1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16" y="10"/>
                      </a:lnTo>
                      <a:lnTo>
                        <a:pt x="24" y="13"/>
                      </a:lnTo>
                      <a:lnTo>
                        <a:pt x="13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66" name="Freeform 1898"/>
                <p:cNvSpPr>
                  <a:spLocks noChangeAspect="1"/>
                </p:cNvSpPr>
                <p:nvPr/>
              </p:nvSpPr>
              <p:spPr bwMode="auto">
                <a:xfrm>
                  <a:off x="5558" y="1917"/>
                  <a:ext cx="8" cy="7"/>
                </a:xfrm>
                <a:custGeom>
                  <a:avLst/>
                  <a:gdLst>
                    <a:gd name="T0" fmla="*/ 8 w 8"/>
                    <a:gd name="T1" fmla="*/ 5 h 7"/>
                    <a:gd name="T2" fmla="*/ 8 w 8"/>
                    <a:gd name="T3" fmla="*/ 5 h 7"/>
                    <a:gd name="T4" fmla="*/ 6 w 8"/>
                    <a:gd name="T5" fmla="*/ 2 h 7"/>
                    <a:gd name="T6" fmla="*/ 6 w 8"/>
                    <a:gd name="T7" fmla="*/ 0 h 7"/>
                    <a:gd name="T8" fmla="*/ 0 w 8"/>
                    <a:gd name="T9" fmla="*/ 0 h 7"/>
                    <a:gd name="T10" fmla="*/ 3 w 8"/>
                    <a:gd name="T11" fmla="*/ 5 h 7"/>
                    <a:gd name="T12" fmla="*/ 6 w 8"/>
                    <a:gd name="T13" fmla="*/ 7 h 7"/>
                    <a:gd name="T14" fmla="*/ 6 w 8"/>
                    <a:gd name="T15" fmla="*/ 7 h 7"/>
                    <a:gd name="T16" fmla="*/ 8 w 8"/>
                    <a:gd name="T17" fmla="*/ 5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7"/>
                    <a:gd name="T29" fmla="*/ 8 w 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7">
                      <a:moveTo>
                        <a:pt x="8" y="5"/>
                      </a:moveTo>
                      <a:lnTo>
                        <a:pt x="8" y="5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6" y="7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67" name="Freeform 1899"/>
                <p:cNvSpPr>
                  <a:spLocks noChangeAspect="1"/>
                </p:cNvSpPr>
                <p:nvPr/>
              </p:nvSpPr>
              <p:spPr bwMode="auto">
                <a:xfrm>
                  <a:off x="5564" y="1922"/>
                  <a:ext cx="21" cy="10"/>
                </a:xfrm>
                <a:custGeom>
                  <a:avLst/>
                  <a:gdLst>
                    <a:gd name="T0" fmla="*/ 21 w 21"/>
                    <a:gd name="T1" fmla="*/ 5 h 10"/>
                    <a:gd name="T2" fmla="*/ 21 w 21"/>
                    <a:gd name="T3" fmla="*/ 5 h 10"/>
                    <a:gd name="T4" fmla="*/ 13 w 21"/>
                    <a:gd name="T5" fmla="*/ 2 h 10"/>
                    <a:gd name="T6" fmla="*/ 2 w 21"/>
                    <a:gd name="T7" fmla="*/ 0 h 10"/>
                    <a:gd name="T8" fmla="*/ 0 w 21"/>
                    <a:gd name="T9" fmla="*/ 2 h 10"/>
                    <a:gd name="T10" fmla="*/ 10 w 21"/>
                    <a:gd name="T11" fmla="*/ 8 h 10"/>
                    <a:gd name="T12" fmla="*/ 21 w 21"/>
                    <a:gd name="T13" fmla="*/ 10 h 10"/>
                    <a:gd name="T14" fmla="*/ 21 w 21"/>
                    <a:gd name="T15" fmla="*/ 10 h 10"/>
                    <a:gd name="T16" fmla="*/ 21 w 21"/>
                    <a:gd name="T17" fmla="*/ 5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"/>
                    <a:gd name="T28" fmla="*/ 0 h 10"/>
                    <a:gd name="T29" fmla="*/ 21 w 21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" h="10">
                      <a:moveTo>
                        <a:pt x="21" y="5"/>
                      </a:moveTo>
                      <a:lnTo>
                        <a:pt x="21" y="5"/>
                      </a:lnTo>
                      <a:lnTo>
                        <a:pt x="13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10" y="8"/>
                      </a:lnTo>
                      <a:lnTo>
                        <a:pt x="21" y="10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68" name="Freeform 1900"/>
                <p:cNvSpPr>
                  <a:spLocks noChangeAspect="1"/>
                </p:cNvSpPr>
                <p:nvPr/>
              </p:nvSpPr>
              <p:spPr bwMode="auto">
                <a:xfrm>
                  <a:off x="5558" y="1917"/>
                  <a:ext cx="27" cy="15"/>
                </a:xfrm>
                <a:custGeom>
                  <a:avLst/>
                  <a:gdLst>
                    <a:gd name="T0" fmla="*/ 6 w 27"/>
                    <a:gd name="T1" fmla="*/ 0 h 15"/>
                    <a:gd name="T2" fmla="*/ 0 w 27"/>
                    <a:gd name="T3" fmla="*/ 0 h 15"/>
                    <a:gd name="T4" fmla="*/ 16 w 27"/>
                    <a:gd name="T5" fmla="*/ 10 h 15"/>
                    <a:gd name="T6" fmla="*/ 27 w 27"/>
                    <a:gd name="T7" fmla="*/ 10 h 15"/>
                    <a:gd name="T8" fmla="*/ 27 w 27"/>
                    <a:gd name="T9" fmla="*/ 15 h 15"/>
                    <a:gd name="T10" fmla="*/ 19 w 27"/>
                    <a:gd name="T11" fmla="*/ 7 h 15"/>
                    <a:gd name="T12" fmla="*/ 6 w 27"/>
                    <a:gd name="T13" fmla="*/ 0 h 15"/>
                    <a:gd name="T14" fmla="*/ 0 w 27"/>
                    <a:gd name="T15" fmla="*/ 0 h 15"/>
                    <a:gd name="T16" fmla="*/ 6 w 27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"/>
                    <a:gd name="T28" fmla="*/ 0 h 15"/>
                    <a:gd name="T29" fmla="*/ 27 w 27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" h="15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16" y="10"/>
                      </a:lnTo>
                      <a:lnTo>
                        <a:pt x="27" y="10"/>
                      </a:lnTo>
                      <a:lnTo>
                        <a:pt x="27" y="15"/>
                      </a:lnTo>
                      <a:lnTo>
                        <a:pt x="19" y="7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69" name="Freeform 1901"/>
                <p:cNvSpPr>
                  <a:spLocks noChangeAspect="1"/>
                </p:cNvSpPr>
                <p:nvPr/>
              </p:nvSpPr>
              <p:spPr bwMode="auto">
                <a:xfrm>
                  <a:off x="5548" y="1888"/>
                  <a:ext cx="8" cy="16"/>
                </a:xfrm>
                <a:custGeom>
                  <a:avLst/>
                  <a:gdLst>
                    <a:gd name="T0" fmla="*/ 8 w 8"/>
                    <a:gd name="T1" fmla="*/ 16 h 16"/>
                    <a:gd name="T2" fmla="*/ 8 w 8"/>
                    <a:gd name="T3" fmla="*/ 10 h 16"/>
                    <a:gd name="T4" fmla="*/ 5 w 8"/>
                    <a:gd name="T5" fmla="*/ 5 h 16"/>
                    <a:gd name="T6" fmla="*/ 0 w 8"/>
                    <a:gd name="T7" fmla="*/ 0 h 16"/>
                    <a:gd name="T8" fmla="*/ 0 w 8"/>
                    <a:gd name="T9" fmla="*/ 0 h 16"/>
                    <a:gd name="T10" fmla="*/ 3 w 8"/>
                    <a:gd name="T11" fmla="*/ 5 h 16"/>
                    <a:gd name="T12" fmla="*/ 8 w 8"/>
                    <a:gd name="T13" fmla="*/ 16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16"/>
                    <a:gd name="T23" fmla="*/ 8 w 8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16">
                      <a:moveTo>
                        <a:pt x="8" y="16"/>
                      </a:moveTo>
                      <a:lnTo>
                        <a:pt x="8" y="10"/>
                      </a:lnTo>
                      <a:lnTo>
                        <a:pt x="5" y="5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70" name="Freeform 1902"/>
                <p:cNvSpPr>
                  <a:spLocks noChangeAspect="1"/>
                </p:cNvSpPr>
                <p:nvPr/>
              </p:nvSpPr>
              <p:spPr bwMode="auto">
                <a:xfrm>
                  <a:off x="5553" y="1891"/>
                  <a:ext cx="5" cy="13"/>
                </a:xfrm>
                <a:custGeom>
                  <a:avLst/>
                  <a:gdLst>
                    <a:gd name="T0" fmla="*/ 0 w 5"/>
                    <a:gd name="T1" fmla="*/ 2 h 13"/>
                    <a:gd name="T2" fmla="*/ 0 w 5"/>
                    <a:gd name="T3" fmla="*/ 2 h 13"/>
                    <a:gd name="T4" fmla="*/ 3 w 5"/>
                    <a:gd name="T5" fmla="*/ 7 h 13"/>
                    <a:gd name="T6" fmla="*/ 3 w 5"/>
                    <a:gd name="T7" fmla="*/ 13 h 13"/>
                    <a:gd name="T8" fmla="*/ 5 w 5"/>
                    <a:gd name="T9" fmla="*/ 13 h 13"/>
                    <a:gd name="T10" fmla="*/ 5 w 5"/>
                    <a:gd name="T11" fmla="*/ 7 h 13"/>
                    <a:gd name="T12" fmla="*/ 3 w 5"/>
                    <a:gd name="T13" fmla="*/ 0 h 13"/>
                    <a:gd name="T14" fmla="*/ 3 w 5"/>
                    <a:gd name="T15" fmla="*/ 0 h 13"/>
                    <a:gd name="T16" fmla="*/ 0 w 5"/>
                    <a:gd name="T17" fmla="*/ 2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3"/>
                    <a:gd name="T29" fmla="*/ 5 w 5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3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3" y="7"/>
                      </a:lnTo>
                      <a:lnTo>
                        <a:pt x="3" y="13"/>
                      </a:lnTo>
                      <a:lnTo>
                        <a:pt x="5" y="13"/>
                      </a:lnTo>
                      <a:lnTo>
                        <a:pt x="5" y="7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71" name="Freeform 1903"/>
                <p:cNvSpPr>
                  <a:spLocks noChangeAspect="1"/>
                </p:cNvSpPr>
                <p:nvPr/>
              </p:nvSpPr>
              <p:spPr bwMode="auto">
                <a:xfrm>
                  <a:off x="5545" y="1885"/>
                  <a:ext cx="11" cy="8"/>
                </a:xfrm>
                <a:custGeom>
                  <a:avLst/>
                  <a:gdLst>
                    <a:gd name="T0" fmla="*/ 3 w 11"/>
                    <a:gd name="T1" fmla="*/ 0 h 8"/>
                    <a:gd name="T2" fmla="*/ 0 w 11"/>
                    <a:gd name="T3" fmla="*/ 6 h 8"/>
                    <a:gd name="T4" fmla="*/ 3 w 11"/>
                    <a:gd name="T5" fmla="*/ 6 h 8"/>
                    <a:gd name="T6" fmla="*/ 8 w 11"/>
                    <a:gd name="T7" fmla="*/ 8 h 8"/>
                    <a:gd name="T8" fmla="*/ 11 w 11"/>
                    <a:gd name="T9" fmla="*/ 6 h 8"/>
                    <a:gd name="T10" fmla="*/ 6 w 11"/>
                    <a:gd name="T11" fmla="*/ 3 h 8"/>
                    <a:gd name="T12" fmla="*/ 3 w 11"/>
                    <a:gd name="T13" fmla="*/ 0 h 8"/>
                    <a:gd name="T14" fmla="*/ 0 w 11"/>
                    <a:gd name="T15" fmla="*/ 3 h 8"/>
                    <a:gd name="T16" fmla="*/ 3 w 11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8"/>
                    <a:gd name="T29" fmla="*/ 11 w 11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8">
                      <a:moveTo>
                        <a:pt x="3" y="0"/>
                      </a:move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8" y="8"/>
                      </a:lnTo>
                      <a:lnTo>
                        <a:pt x="11" y="6"/>
                      </a:ln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72" name="Freeform 1904"/>
                <p:cNvSpPr>
                  <a:spLocks noChangeAspect="1"/>
                </p:cNvSpPr>
                <p:nvPr/>
              </p:nvSpPr>
              <p:spPr bwMode="auto">
                <a:xfrm>
                  <a:off x="5545" y="1885"/>
                  <a:ext cx="13" cy="19"/>
                </a:xfrm>
                <a:custGeom>
                  <a:avLst/>
                  <a:gdLst>
                    <a:gd name="T0" fmla="*/ 11 w 13"/>
                    <a:gd name="T1" fmla="*/ 19 h 19"/>
                    <a:gd name="T2" fmla="*/ 13 w 13"/>
                    <a:gd name="T3" fmla="*/ 19 h 19"/>
                    <a:gd name="T4" fmla="*/ 8 w 13"/>
                    <a:gd name="T5" fmla="*/ 6 h 19"/>
                    <a:gd name="T6" fmla="*/ 3 w 13"/>
                    <a:gd name="T7" fmla="*/ 0 h 19"/>
                    <a:gd name="T8" fmla="*/ 0 w 13"/>
                    <a:gd name="T9" fmla="*/ 3 h 19"/>
                    <a:gd name="T10" fmla="*/ 6 w 13"/>
                    <a:gd name="T11" fmla="*/ 8 h 19"/>
                    <a:gd name="T12" fmla="*/ 11 w 13"/>
                    <a:gd name="T13" fmla="*/ 19 h 19"/>
                    <a:gd name="T14" fmla="*/ 13 w 13"/>
                    <a:gd name="T15" fmla="*/ 19 h 19"/>
                    <a:gd name="T16" fmla="*/ 11 w 13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9"/>
                    <a:gd name="T29" fmla="*/ 13 w 13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9">
                      <a:moveTo>
                        <a:pt x="11" y="19"/>
                      </a:moveTo>
                      <a:lnTo>
                        <a:pt x="13" y="19"/>
                      </a:lnTo>
                      <a:lnTo>
                        <a:pt x="8" y="6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6" y="8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1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73" name="Freeform 1905"/>
                <p:cNvSpPr>
                  <a:spLocks noChangeAspect="1"/>
                </p:cNvSpPr>
                <p:nvPr/>
              </p:nvSpPr>
              <p:spPr bwMode="auto">
                <a:xfrm>
                  <a:off x="5556" y="1864"/>
                  <a:ext cx="10" cy="21"/>
                </a:xfrm>
                <a:custGeom>
                  <a:avLst/>
                  <a:gdLst>
                    <a:gd name="T0" fmla="*/ 0 w 10"/>
                    <a:gd name="T1" fmla="*/ 21 h 21"/>
                    <a:gd name="T2" fmla="*/ 0 w 10"/>
                    <a:gd name="T3" fmla="*/ 21 h 21"/>
                    <a:gd name="T4" fmla="*/ 5 w 10"/>
                    <a:gd name="T5" fmla="*/ 19 h 21"/>
                    <a:gd name="T6" fmla="*/ 8 w 10"/>
                    <a:gd name="T7" fmla="*/ 19 h 21"/>
                    <a:gd name="T8" fmla="*/ 10 w 10"/>
                    <a:gd name="T9" fmla="*/ 13 h 21"/>
                    <a:gd name="T10" fmla="*/ 10 w 10"/>
                    <a:gd name="T11" fmla="*/ 11 h 21"/>
                    <a:gd name="T12" fmla="*/ 10 w 10"/>
                    <a:gd name="T13" fmla="*/ 6 h 21"/>
                    <a:gd name="T14" fmla="*/ 5 w 10"/>
                    <a:gd name="T15" fmla="*/ 3 h 21"/>
                    <a:gd name="T16" fmla="*/ 2 w 10"/>
                    <a:gd name="T17" fmla="*/ 0 h 21"/>
                    <a:gd name="T18" fmla="*/ 2 w 10"/>
                    <a:gd name="T19" fmla="*/ 3 h 21"/>
                    <a:gd name="T20" fmla="*/ 2 w 10"/>
                    <a:gd name="T21" fmla="*/ 16 h 21"/>
                    <a:gd name="T22" fmla="*/ 0 w 10"/>
                    <a:gd name="T23" fmla="*/ 21 h 21"/>
                    <a:gd name="T24" fmla="*/ 0 w 10"/>
                    <a:gd name="T25" fmla="*/ 21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21"/>
                    <a:gd name="T41" fmla="*/ 10 w 10"/>
                    <a:gd name="T42" fmla="*/ 21 h 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21">
                      <a:moveTo>
                        <a:pt x="0" y="21"/>
                      </a:moveTo>
                      <a:lnTo>
                        <a:pt x="0" y="21"/>
                      </a:lnTo>
                      <a:lnTo>
                        <a:pt x="5" y="19"/>
                      </a:lnTo>
                      <a:lnTo>
                        <a:pt x="8" y="19"/>
                      </a:lnTo>
                      <a:lnTo>
                        <a:pt x="10" y="13"/>
                      </a:lnTo>
                      <a:lnTo>
                        <a:pt x="10" y="11"/>
                      </a:lnTo>
                      <a:lnTo>
                        <a:pt x="10" y="6"/>
                      </a:lnTo>
                      <a:lnTo>
                        <a:pt x="5" y="3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2" y="16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74" name="Freeform 1906"/>
                <p:cNvSpPr>
                  <a:spLocks noChangeAspect="1"/>
                </p:cNvSpPr>
                <p:nvPr/>
              </p:nvSpPr>
              <p:spPr bwMode="auto">
                <a:xfrm>
                  <a:off x="5553" y="1880"/>
                  <a:ext cx="8" cy="5"/>
                </a:xfrm>
                <a:custGeom>
                  <a:avLst/>
                  <a:gdLst>
                    <a:gd name="T0" fmla="*/ 8 w 8"/>
                    <a:gd name="T1" fmla="*/ 0 h 5"/>
                    <a:gd name="T2" fmla="*/ 8 w 8"/>
                    <a:gd name="T3" fmla="*/ 0 h 5"/>
                    <a:gd name="T4" fmla="*/ 3 w 8"/>
                    <a:gd name="T5" fmla="*/ 3 h 5"/>
                    <a:gd name="T6" fmla="*/ 0 w 8"/>
                    <a:gd name="T7" fmla="*/ 5 h 5"/>
                    <a:gd name="T8" fmla="*/ 5 w 8"/>
                    <a:gd name="T9" fmla="*/ 5 h 5"/>
                    <a:gd name="T10" fmla="*/ 5 w 8"/>
                    <a:gd name="T11" fmla="*/ 5 h 5"/>
                    <a:gd name="T12" fmla="*/ 8 w 8"/>
                    <a:gd name="T13" fmla="*/ 5 h 5"/>
                    <a:gd name="T14" fmla="*/ 8 w 8"/>
                    <a:gd name="T15" fmla="*/ 5 h 5"/>
                    <a:gd name="T16" fmla="*/ 8 w 8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8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75" name="Freeform 1907"/>
                <p:cNvSpPr>
                  <a:spLocks noChangeAspect="1"/>
                </p:cNvSpPr>
                <p:nvPr/>
              </p:nvSpPr>
              <p:spPr bwMode="auto">
                <a:xfrm>
                  <a:off x="5561" y="1870"/>
                  <a:ext cx="8" cy="15"/>
                </a:xfrm>
                <a:custGeom>
                  <a:avLst/>
                  <a:gdLst>
                    <a:gd name="T0" fmla="*/ 3 w 8"/>
                    <a:gd name="T1" fmla="*/ 2 h 15"/>
                    <a:gd name="T2" fmla="*/ 3 w 8"/>
                    <a:gd name="T3" fmla="*/ 2 h 15"/>
                    <a:gd name="T4" fmla="*/ 3 w 8"/>
                    <a:gd name="T5" fmla="*/ 5 h 15"/>
                    <a:gd name="T6" fmla="*/ 3 w 8"/>
                    <a:gd name="T7" fmla="*/ 7 h 15"/>
                    <a:gd name="T8" fmla="*/ 0 w 8"/>
                    <a:gd name="T9" fmla="*/ 10 h 15"/>
                    <a:gd name="T10" fmla="*/ 0 w 8"/>
                    <a:gd name="T11" fmla="*/ 10 h 15"/>
                    <a:gd name="T12" fmla="*/ 0 w 8"/>
                    <a:gd name="T13" fmla="*/ 15 h 15"/>
                    <a:gd name="T14" fmla="*/ 5 w 8"/>
                    <a:gd name="T15" fmla="*/ 13 h 15"/>
                    <a:gd name="T16" fmla="*/ 5 w 8"/>
                    <a:gd name="T17" fmla="*/ 7 h 15"/>
                    <a:gd name="T18" fmla="*/ 8 w 8"/>
                    <a:gd name="T19" fmla="*/ 5 h 15"/>
                    <a:gd name="T20" fmla="*/ 5 w 8"/>
                    <a:gd name="T21" fmla="*/ 0 h 15"/>
                    <a:gd name="T22" fmla="*/ 5 w 8"/>
                    <a:gd name="T23" fmla="*/ 0 h 15"/>
                    <a:gd name="T24" fmla="*/ 3 w 8"/>
                    <a:gd name="T25" fmla="*/ 2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"/>
                    <a:gd name="T40" fmla="*/ 0 h 15"/>
                    <a:gd name="T41" fmla="*/ 8 w 8"/>
                    <a:gd name="T42" fmla="*/ 15 h 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" h="15">
                      <a:moveTo>
                        <a:pt x="3" y="2"/>
                      </a:moveTo>
                      <a:lnTo>
                        <a:pt x="3" y="2"/>
                      </a:lnTo>
                      <a:lnTo>
                        <a:pt x="3" y="5"/>
                      </a:lnTo>
                      <a:lnTo>
                        <a:pt x="3" y="7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5" y="13"/>
                      </a:lnTo>
                      <a:lnTo>
                        <a:pt x="5" y="7"/>
                      </a:lnTo>
                      <a:lnTo>
                        <a:pt x="8" y="5"/>
                      </a:lnTo>
                      <a:lnTo>
                        <a:pt x="5" y="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76" name="Freeform 1908"/>
                <p:cNvSpPr>
                  <a:spLocks noChangeAspect="1"/>
                </p:cNvSpPr>
                <p:nvPr/>
              </p:nvSpPr>
              <p:spPr bwMode="auto">
                <a:xfrm>
                  <a:off x="5556" y="1862"/>
                  <a:ext cx="10" cy="10"/>
                </a:xfrm>
                <a:custGeom>
                  <a:avLst/>
                  <a:gdLst>
                    <a:gd name="T0" fmla="*/ 0 w 10"/>
                    <a:gd name="T1" fmla="*/ 2 h 10"/>
                    <a:gd name="T2" fmla="*/ 0 w 10"/>
                    <a:gd name="T3" fmla="*/ 2 h 10"/>
                    <a:gd name="T4" fmla="*/ 5 w 10"/>
                    <a:gd name="T5" fmla="*/ 5 h 10"/>
                    <a:gd name="T6" fmla="*/ 8 w 10"/>
                    <a:gd name="T7" fmla="*/ 10 h 10"/>
                    <a:gd name="T8" fmla="*/ 10 w 10"/>
                    <a:gd name="T9" fmla="*/ 8 h 10"/>
                    <a:gd name="T10" fmla="*/ 8 w 10"/>
                    <a:gd name="T11" fmla="*/ 2 h 10"/>
                    <a:gd name="T12" fmla="*/ 2 w 10"/>
                    <a:gd name="T13" fmla="*/ 0 h 10"/>
                    <a:gd name="T14" fmla="*/ 2 w 10"/>
                    <a:gd name="T15" fmla="*/ 0 h 10"/>
                    <a:gd name="T16" fmla="*/ 0 w 10"/>
                    <a:gd name="T17" fmla="*/ 2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10"/>
                    <a:gd name="T29" fmla="*/ 10 w 10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1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5" y="5"/>
                      </a:lnTo>
                      <a:lnTo>
                        <a:pt x="8" y="10"/>
                      </a:lnTo>
                      <a:lnTo>
                        <a:pt x="10" y="8"/>
                      </a:lnTo>
                      <a:lnTo>
                        <a:pt x="8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77" name="Freeform 1909"/>
                <p:cNvSpPr>
                  <a:spLocks noChangeAspect="1"/>
                </p:cNvSpPr>
                <p:nvPr/>
              </p:nvSpPr>
              <p:spPr bwMode="auto">
                <a:xfrm>
                  <a:off x="5556" y="1862"/>
                  <a:ext cx="5" cy="18"/>
                </a:xfrm>
                <a:custGeom>
                  <a:avLst/>
                  <a:gdLst>
                    <a:gd name="T0" fmla="*/ 5 w 5"/>
                    <a:gd name="T1" fmla="*/ 18 h 18"/>
                    <a:gd name="T2" fmla="*/ 5 w 5"/>
                    <a:gd name="T3" fmla="*/ 18 h 18"/>
                    <a:gd name="T4" fmla="*/ 5 w 5"/>
                    <a:gd name="T5" fmla="*/ 5 h 18"/>
                    <a:gd name="T6" fmla="*/ 0 w 5"/>
                    <a:gd name="T7" fmla="*/ 2 h 18"/>
                    <a:gd name="T8" fmla="*/ 2 w 5"/>
                    <a:gd name="T9" fmla="*/ 0 h 18"/>
                    <a:gd name="T10" fmla="*/ 2 w 5"/>
                    <a:gd name="T11" fmla="*/ 5 h 18"/>
                    <a:gd name="T12" fmla="*/ 2 w 5"/>
                    <a:gd name="T13" fmla="*/ 15 h 18"/>
                    <a:gd name="T14" fmla="*/ 2 w 5"/>
                    <a:gd name="T15" fmla="*/ 15 h 18"/>
                    <a:gd name="T16" fmla="*/ 5 w 5"/>
                    <a:gd name="T17" fmla="*/ 18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8"/>
                    <a:gd name="T29" fmla="*/ 5 w 5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8">
                      <a:moveTo>
                        <a:pt x="5" y="18"/>
                      </a:moveTo>
                      <a:lnTo>
                        <a:pt x="5" y="18"/>
                      </a:lnTo>
                      <a:lnTo>
                        <a:pt x="5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5"/>
                      </a:lnTo>
                      <a:lnTo>
                        <a:pt x="2" y="15"/>
                      </a:lnTo>
                      <a:lnTo>
                        <a:pt x="5" y="1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78" name="Freeform 1910"/>
                <p:cNvSpPr>
                  <a:spLocks noChangeAspect="1"/>
                </p:cNvSpPr>
                <p:nvPr/>
              </p:nvSpPr>
              <p:spPr bwMode="auto">
                <a:xfrm>
                  <a:off x="5553" y="1877"/>
                  <a:ext cx="8" cy="11"/>
                </a:xfrm>
                <a:custGeom>
                  <a:avLst/>
                  <a:gdLst>
                    <a:gd name="T0" fmla="*/ 0 w 8"/>
                    <a:gd name="T1" fmla="*/ 8 h 11"/>
                    <a:gd name="T2" fmla="*/ 3 w 8"/>
                    <a:gd name="T3" fmla="*/ 8 h 11"/>
                    <a:gd name="T4" fmla="*/ 5 w 8"/>
                    <a:gd name="T5" fmla="*/ 11 h 11"/>
                    <a:gd name="T6" fmla="*/ 8 w 8"/>
                    <a:gd name="T7" fmla="*/ 3 h 11"/>
                    <a:gd name="T8" fmla="*/ 5 w 8"/>
                    <a:gd name="T9" fmla="*/ 0 h 11"/>
                    <a:gd name="T10" fmla="*/ 0 w 8"/>
                    <a:gd name="T11" fmla="*/ 8 h 11"/>
                    <a:gd name="T12" fmla="*/ 5 w 8"/>
                    <a:gd name="T13" fmla="*/ 11 h 11"/>
                    <a:gd name="T14" fmla="*/ 5 w 8"/>
                    <a:gd name="T15" fmla="*/ 8 h 11"/>
                    <a:gd name="T16" fmla="*/ 5 w 8"/>
                    <a:gd name="T17" fmla="*/ 11 h 11"/>
                    <a:gd name="T18" fmla="*/ 5 w 8"/>
                    <a:gd name="T19" fmla="*/ 11 h 11"/>
                    <a:gd name="T20" fmla="*/ 5 w 8"/>
                    <a:gd name="T21" fmla="*/ 8 h 11"/>
                    <a:gd name="T22" fmla="*/ 0 w 8"/>
                    <a:gd name="T23" fmla="*/ 8 h 1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"/>
                    <a:gd name="T37" fmla="*/ 0 h 11"/>
                    <a:gd name="T38" fmla="*/ 8 w 8"/>
                    <a:gd name="T39" fmla="*/ 11 h 1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" h="11">
                      <a:moveTo>
                        <a:pt x="0" y="8"/>
                      </a:moveTo>
                      <a:lnTo>
                        <a:pt x="3" y="8"/>
                      </a:lnTo>
                      <a:lnTo>
                        <a:pt x="5" y="11"/>
                      </a:lnTo>
                      <a:lnTo>
                        <a:pt x="8" y="3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5" y="11"/>
                      </a:lnTo>
                      <a:lnTo>
                        <a:pt x="5" y="8"/>
                      </a:lnTo>
                      <a:lnTo>
                        <a:pt x="5" y="11"/>
                      </a:lnTo>
                      <a:lnTo>
                        <a:pt x="5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79" name="Freeform 1911"/>
                <p:cNvSpPr>
                  <a:spLocks noChangeAspect="1"/>
                </p:cNvSpPr>
                <p:nvPr/>
              </p:nvSpPr>
              <p:spPr bwMode="auto">
                <a:xfrm>
                  <a:off x="5459" y="1943"/>
                  <a:ext cx="16" cy="13"/>
                </a:xfrm>
                <a:custGeom>
                  <a:avLst/>
                  <a:gdLst>
                    <a:gd name="T0" fmla="*/ 11 w 16"/>
                    <a:gd name="T1" fmla="*/ 0 h 13"/>
                    <a:gd name="T2" fmla="*/ 13 w 16"/>
                    <a:gd name="T3" fmla="*/ 0 h 13"/>
                    <a:gd name="T4" fmla="*/ 16 w 16"/>
                    <a:gd name="T5" fmla="*/ 2 h 13"/>
                    <a:gd name="T6" fmla="*/ 3 w 16"/>
                    <a:gd name="T7" fmla="*/ 10 h 13"/>
                    <a:gd name="T8" fmla="*/ 0 w 16"/>
                    <a:gd name="T9" fmla="*/ 13 h 13"/>
                    <a:gd name="T10" fmla="*/ 3 w 16"/>
                    <a:gd name="T11" fmla="*/ 8 h 13"/>
                    <a:gd name="T12" fmla="*/ 11 w 16"/>
                    <a:gd name="T13" fmla="*/ 0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13"/>
                    <a:gd name="T23" fmla="*/ 16 w 16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13">
                      <a:moveTo>
                        <a:pt x="11" y="0"/>
                      </a:moveTo>
                      <a:lnTo>
                        <a:pt x="13" y="0"/>
                      </a:lnTo>
                      <a:lnTo>
                        <a:pt x="16" y="2"/>
                      </a:lnTo>
                      <a:lnTo>
                        <a:pt x="3" y="10"/>
                      </a:lnTo>
                      <a:lnTo>
                        <a:pt x="0" y="13"/>
                      </a:lnTo>
                      <a:lnTo>
                        <a:pt x="3" y="8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80" name="Freeform 1912"/>
                <p:cNvSpPr>
                  <a:spLocks noChangeAspect="1"/>
                </p:cNvSpPr>
                <p:nvPr/>
              </p:nvSpPr>
              <p:spPr bwMode="auto">
                <a:xfrm>
                  <a:off x="5470" y="1940"/>
                  <a:ext cx="5" cy="8"/>
                </a:xfrm>
                <a:custGeom>
                  <a:avLst/>
                  <a:gdLst>
                    <a:gd name="T0" fmla="*/ 2 w 5"/>
                    <a:gd name="T1" fmla="*/ 8 h 8"/>
                    <a:gd name="T2" fmla="*/ 2 w 5"/>
                    <a:gd name="T3" fmla="*/ 8 h 8"/>
                    <a:gd name="T4" fmla="*/ 5 w 5"/>
                    <a:gd name="T5" fmla="*/ 3 h 8"/>
                    <a:gd name="T6" fmla="*/ 2 w 5"/>
                    <a:gd name="T7" fmla="*/ 0 h 8"/>
                    <a:gd name="T8" fmla="*/ 0 w 5"/>
                    <a:gd name="T9" fmla="*/ 3 h 8"/>
                    <a:gd name="T10" fmla="*/ 2 w 5"/>
                    <a:gd name="T11" fmla="*/ 5 h 8"/>
                    <a:gd name="T12" fmla="*/ 5 w 5"/>
                    <a:gd name="T13" fmla="*/ 3 h 8"/>
                    <a:gd name="T14" fmla="*/ 5 w 5"/>
                    <a:gd name="T15" fmla="*/ 3 h 8"/>
                    <a:gd name="T16" fmla="*/ 2 w 5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8"/>
                    <a:gd name="T29" fmla="*/ 5 w 5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8">
                      <a:moveTo>
                        <a:pt x="2" y="8"/>
                      </a:moveTo>
                      <a:lnTo>
                        <a:pt x="2" y="8"/>
                      </a:lnTo>
                      <a:lnTo>
                        <a:pt x="5" y="3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5" y="3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81" name="Freeform 1913"/>
                <p:cNvSpPr>
                  <a:spLocks noChangeAspect="1"/>
                </p:cNvSpPr>
                <p:nvPr/>
              </p:nvSpPr>
              <p:spPr bwMode="auto">
                <a:xfrm>
                  <a:off x="5457" y="1943"/>
                  <a:ext cx="18" cy="15"/>
                </a:xfrm>
                <a:custGeom>
                  <a:avLst/>
                  <a:gdLst>
                    <a:gd name="T0" fmla="*/ 0 w 18"/>
                    <a:gd name="T1" fmla="*/ 15 h 15"/>
                    <a:gd name="T2" fmla="*/ 0 w 18"/>
                    <a:gd name="T3" fmla="*/ 15 h 15"/>
                    <a:gd name="T4" fmla="*/ 7 w 18"/>
                    <a:gd name="T5" fmla="*/ 13 h 15"/>
                    <a:gd name="T6" fmla="*/ 15 w 18"/>
                    <a:gd name="T7" fmla="*/ 5 h 15"/>
                    <a:gd name="T8" fmla="*/ 18 w 18"/>
                    <a:gd name="T9" fmla="*/ 0 h 15"/>
                    <a:gd name="T10" fmla="*/ 5 w 18"/>
                    <a:gd name="T11" fmla="*/ 8 h 15"/>
                    <a:gd name="T12" fmla="*/ 5 w 18"/>
                    <a:gd name="T13" fmla="*/ 13 h 15"/>
                    <a:gd name="T14" fmla="*/ 5 w 18"/>
                    <a:gd name="T15" fmla="*/ 13 h 15"/>
                    <a:gd name="T16" fmla="*/ 0 w 18"/>
                    <a:gd name="T17" fmla="*/ 15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5"/>
                    <a:gd name="T29" fmla="*/ 18 w 18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7" y="13"/>
                      </a:lnTo>
                      <a:lnTo>
                        <a:pt x="15" y="5"/>
                      </a:lnTo>
                      <a:lnTo>
                        <a:pt x="18" y="0"/>
                      </a:lnTo>
                      <a:lnTo>
                        <a:pt x="5" y="8"/>
                      </a:lnTo>
                      <a:lnTo>
                        <a:pt x="5" y="1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82" name="Freeform 1914"/>
                <p:cNvSpPr>
                  <a:spLocks noChangeAspect="1"/>
                </p:cNvSpPr>
                <p:nvPr/>
              </p:nvSpPr>
              <p:spPr bwMode="auto">
                <a:xfrm>
                  <a:off x="5457" y="1940"/>
                  <a:ext cx="15" cy="18"/>
                </a:xfrm>
                <a:custGeom>
                  <a:avLst/>
                  <a:gdLst>
                    <a:gd name="T0" fmla="*/ 15 w 15"/>
                    <a:gd name="T1" fmla="*/ 0 h 18"/>
                    <a:gd name="T2" fmla="*/ 13 w 15"/>
                    <a:gd name="T3" fmla="*/ 0 h 18"/>
                    <a:gd name="T4" fmla="*/ 5 w 15"/>
                    <a:gd name="T5" fmla="*/ 8 h 18"/>
                    <a:gd name="T6" fmla="*/ 0 w 15"/>
                    <a:gd name="T7" fmla="*/ 18 h 18"/>
                    <a:gd name="T8" fmla="*/ 5 w 15"/>
                    <a:gd name="T9" fmla="*/ 16 h 18"/>
                    <a:gd name="T10" fmla="*/ 7 w 15"/>
                    <a:gd name="T11" fmla="*/ 11 h 18"/>
                    <a:gd name="T12" fmla="*/ 15 w 15"/>
                    <a:gd name="T13" fmla="*/ 3 h 18"/>
                    <a:gd name="T14" fmla="*/ 13 w 15"/>
                    <a:gd name="T15" fmla="*/ 3 h 18"/>
                    <a:gd name="T16" fmla="*/ 15 w 15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"/>
                    <a:gd name="T28" fmla="*/ 0 h 18"/>
                    <a:gd name="T29" fmla="*/ 15 w 15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" h="18">
                      <a:moveTo>
                        <a:pt x="15" y="0"/>
                      </a:moveTo>
                      <a:lnTo>
                        <a:pt x="13" y="0"/>
                      </a:lnTo>
                      <a:lnTo>
                        <a:pt x="5" y="8"/>
                      </a:lnTo>
                      <a:lnTo>
                        <a:pt x="0" y="18"/>
                      </a:lnTo>
                      <a:lnTo>
                        <a:pt x="5" y="16"/>
                      </a:lnTo>
                      <a:lnTo>
                        <a:pt x="7" y="11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83" name="Freeform 1915"/>
                <p:cNvSpPr>
                  <a:spLocks noChangeAspect="1"/>
                </p:cNvSpPr>
                <p:nvPr/>
              </p:nvSpPr>
              <p:spPr bwMode="auto">
                <a:xfrm>
                  <a:off x="5462" y="1901"/>
                  <a:ext cx="18" cy="31"/>
                </a:xfrm>
                <a:custGeom>
                  <a:avLst/>
                  <a:gdLst>
                    <a:gd name="T0" fmla="*/ 2 w 18"/>
                    <a:gd name="T1" fmla="*/ 31 h 31"/>
                    <a:gd name="T2" fmla="*/ 2 w 18"/>
                    <a:gd name="T3" fmla="*/ 23 h 31"/>
                    <a:gd name="T4" fmla="*/ 0 w 18"/>
                    <a:gd name="T5" fmla="*/ 8 h 31"/>
                    <a:gd name="T6" fmla="*/ 0 w 18"/>
                    <a:gd name="T7" fmla="*/ 3 h 31"/>
                    <a:gd name="T8" fmla="*/ 5 w 18"/>
                    <a:gd name="T9" fmla="*/ 0 h 31"/>
                    <a:gd name="T10" fmla="*/ 13 w 18"/>
                    <a:gd name="T11" fmla="*/ 0 h 31"/>
                    <a:gd name="T12" fmla="*/ 18 w 18"/>
                    <a:gd name="T13" fmla="*/ 0 h 31"/>
                    <a:gd name="T14" fmla="*/ 10 w 18"/>
                    <a:gd name="T15" fmla="*/ 3 h 31"/>
                    <a:gd name="T16" fmla="*/ 0 w 18"/>
                    <a:gd name="T17" fmla="*/ 10 h 31"/>
                    <a:gd name="T18" fmla="*/ 2 w 18"/>
                    <a:gd name="T19" fmla="*/ 23 h 31"/>
                    <a:gd name="T20" fmla="*/ 2 w 18"/>
                    <a:gd name="T21" fmla="*/ 31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"/>
                    <a:gd name="T34" fmla="*/ 0 h 31"/>
                    <a:gd name="T35" fmla="*/ 18 w 18"/>
                    <a:gd name="T36" fmla="*/ 31 h 3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" h="31">
                      <a:moveTo>
                        <a:pt x="2" y="31"/>
                      </a:moveTo>
                      <a:lnTo>
                        <a:pt x="2" y="23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10" y="3"/>
                      </a:lnTo>
                      <a:lnTo>
                        <a:pt x="0" y="10"/>
                      </a:lnTo>
                      <a:lnTo>
                        <a:pt x="2" y="23"/>
                      </a:lnTo>
                      <a:lnTo>
                        <a:pt x="2" y="3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84" name="Freeform 1916"/>
                <p:cNvSpPr>
                  <a:spLocks noChangeAspect="1"/>
                </p:cNvSpPr>
                <p:nvPr/>
              </p:nvSpPr>
              <p:spPr bwMode="auto">
                <a:xfrm>
                  <a:off x="5459" y="1909"/>
                  <a:ext cx="8" cy="23"/>
                </a:xfrm>
                <a:custGeom>
                  <a:avLst/>
                  <a:gdLst>
                    <a:gd name="T0" fmla="*/ 0 w 8"/>
                    <a:gd name="T1" fmla="*/ 2 h 23"/>
                    <a:gd name="T2" fmla="*/ 0 w 8"/>
                    <a:gd name="T3" fmla="*/ 2 h 23"/>
                    <a:gd name="T4" fmla="*/ 3 w 8"/>
                    <a:gd name="T5" fmla="*/ 15 h 23"/>
                    <a:gd name="T6" fmla="*/ 3 w 8"/>
                    <a:gd name="T7" fmla="*/ 23 h 23"/>
                    <a:gd name="T8" fmla="*/ 8 w 8"/>
                    <a:gd name="T9" fmla="*/ 23 h 23"/>
                    <a:gd name="T10" fmla="*/ 5 w 8"/>
                    <a:gd name="T11" fmla="*/ 15 h 23"/>
                    <a:gd name="T12" fmla="*/ 3 w 8"/>
                    <a:gd name="T13" fmla="*/ 0 h 23"/>
                    <a:gd name="T14" fmla="*/ 3 w 8"/>
                    <a:gd name="T15" fmla="*/ 0 h 23"/>
                    <a:gd name="T16" fmla="*/ 0 w 8"/>
                    <a:gd name="T17" fmla="*/ 2 h 2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23"/>
                    <a:gd name="T29" fmla="*/ 8 w 8"/>
                    <a:gd name="T30" fmla="*/ 23 h 2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23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3" y="15"/>
                      </a:lnTo>
                      <a:lnTo>
                        <a:pt x="3" y="23"/>
                      </a:lnTo>
                      <a:lnTo>
                        <a:pt x="8" y="23"/>
                      </a:lnTo>
                      <a:lnTo>
                        <a:pt x="5" y="15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85" name="Freeform 1917"/>
                <p:cNvSpPr>
                  <a:spLocks noChangeAspect="1"/>
                </p:cNvSpPr>
                <p:nvPr/>
              </p:nvSpPr>
              <p:spPr bwMode="auto">
                <a:xfrm>
                  <a:off x="5459" y="1898"/>
                  <a:ext cx="21" cy="13"/>
                </a:xfrm>
                <a:custGeom>
                  <a:avLst/>
                  <a:gdLst>
                    <a:gd name="T0" fmla="*/ 21 w 21"/>
                    <a:gd name="T1" fmla="*/ 0 h 13"/>
                    <a:gd name="T2" fmla="*/ 21 w 21"/>
                    <a:gd name="T3" fmla="*/ 0 h 13"/>
                    <a:gd name="T4" fmla="*/ 16 w 21"/>
                    <a:gd name="T5" fmla="*/ 0 h 13"/>
                    <a:gd name="T6" fmla="*/ 8 w 21"/>
                    <a:gd name="T7" fmla="*/ 0 h 13"/>
                    <a:gd name="T8" fmla="*/ 0 w 21"/>
                    <a:gd name="T9" fmla="*/ 6 h 13"/>
                    <a:gd name="T10" fmla="*/ 0 w 21"/>
                    <a:gd name="T11" fmla="*/ 13 h 13"/>
                    <a:gd name="T12" fmla="*/ 3 w 21"/>
                    <a:gd name="T13" fmla="*/ 11 h 13"/>
                    <a:gd name="T14" fmla="*/ 3 w 21"/>
                    <a:gd name="T15" fmla="*/ 8 h 13"/>
                    <a:gd name="T16" fmla="*/ 8 w 21"/>
                    <a:gd name="T17" fmla="*/ 6 h 13"/>
                    <a:gd name="T18" fmla="*/ 16 w 21"/>
                    <a:gd name="T19" fmla="*/ 3 h 13"/>
                    <a:gd name="T20" fmla="*/ 18 w 21"/>
                    <a:gd name="T21" fmla="*/ 3 h 13"/>
                    <a:gd name="T22" fmla="*/ 18 w 21"/>
                    <a:gd name="T23" fmla="*/ 3 h 13"/>
                    <a:gd name="T24" fmla="*/ 21 w 21"/>
                    <a:gd name="T25" fmla="*/ 0 h 1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1"/>
                    <a:gd name="T40" fmla="*/ 0 h 13"/>
                    <a:gd name="T41" fmla="*/ 21 w 21"/>
                    <a:gd name="T42" fmla="*/ 13 h 1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1" h="13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3" y="11"/>
                      </a:lnTo>
                      <a:lnTo>
                        <a:pt x="3" y="8"/>
                      </a:lnTo>
                      <a:lnTo>
                        <a:pt x="8" y="6"/>
                      </a:lnTo>
                      <a:lnTo>
                        <a:pt x="16" y="3"/>
                      </a:lnTo>
                      <a:lnTo>
                        <a:pt x="18" y="3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86" name="Freeform 1918"/>
                <p:cNvSpPr>
                  <a:spLocks noChangeAspect="1"/>
                </p:cNvSpPr>
                <p:nvPr/>
              </p:nvSpPr>
              <p:spPr bwMode="auto">
                <a:xfrm>
                  <a:off x="5462" y="1898"/>
                  <a:ext cx="18" cy="13"/>
                </a:xfrm>
                <a:custGeom>
                  <a:avLst/>
                  <a:gdLst>
                    <a:gd name="T0" fmla="*/ 2 w 18"/>
                    <a:gd name="T1" fmla="*/ 13 h 13"/>
                    <a:gd name="T2" fmla="*/ 2 w 18"/>
                    <a:gd name="T3" fmla="*/ 13 h 13"/>
                    <a:gd name="T4" fmla="*/ 13 w 18"/>
                    <a:gd name="T5" fmla="*/ 6 h 13"/>
                    <a:gd name="T6" fmla="*/ 18 w 18"/>
                    <a:gd name="T7" fmla="*/ 0 h 13"/>
                    <a:gd name="T8" fmla="*/ 15 w 18"/>
                    <a:gd name="T9" fmla="*/ 3 h 13"/>
                    <a:gd name="T10" fmla="*/ 10 w 18"/>
                    <a:gd name="T11" fmla="*/ 3 h 13"/>
                    <a:gd name="T12" fmla="*/ 0 w 18"/>
                    <a:gd name="T13" fmla="*/ 13 h 13"/>
                    <a:gd name="T14" fmla="*/ 0 w 18"/>
                    <a:gd name="T15" fmla="*/ 13 h 13"/>
                    <a:gd name="T16" fmla="*/ 2 w 18"/>
                    <a:gd name="T17" fmla="*/ 1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3"/>
                    <a:gd name="T29" fmla="*/ 18 w 18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3">
                      <a:moveTo>
                        <a:pt x="2" y="13"/>
                      </a:moveTo>
                      <a:lnTo>
                        <a:pt x="2" y="13"/>
                      </a:lnTo>
                      <a:lnTo>
                        <a:pt x="13" y="6"/>
                      </a:lnTo>
                      <a:lnTo>
                        <a:pt x="18" y="0"/>
                      </a:lnTo>
                      <a:lnTo>
                        <a:pt x="15" y="3"/>
                      </a:lnTo>
                      <a:lnTo>
                        <a:pt x="10" y="3"/>
                      </a:lnTo>
                      <a:lnTo>
                        <a:pt x="0" y="13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87" name="Freeform 1919"/>
                <p:cNvSpPr>
                  <a:spLocks noChangeAspect="1"/>
                </p:cNvSpPr>
                <p:nvPr/>
              </p:nvSpPr>
              <p:spPr bwMode="auto">
                <a:xfrm>
                  <a:off x="5462" y="1911"/>
                  <a:ext cx="5" cy="21"/>
                </a:xfrm>
                <a:custGeom>
                  <a:avLst/>
                  <a:gdLst>
                    <a:gd name="T0" fmla="*/ 0 w 5"/>
                    <a:gd name="T1" fmla="*/ 21 h 21"/>
                    <a:gd name="T2" fmla="*/ 5 w 5"/>
                    <a:gd name="T3" fmla="*/ 21 h 21"/>
                    <a:gd name="T4" fmla="*/ 2 w 5"/>
                    <a:gd name="T5" fmla="*/ 13 h 21"/>
                    <a:gd name="T6" fmla="*/ 2 w 5"/>
                    <a:gd name="T7" fmla="*/ 0 h 21"/>
                    <a:gd name="T8" fmla="*/ 0 w 5"/>
                    <a:gd name="T9" fmla="*/ 0 h 21"/>
                    <a:gd name="T10" fmla="*/ 0 w 5"/>
                    <a:gd name="T11" fmla="*/ 13 h 21"/>
                    <a:gd name="T12" fmla="*/ 0 w 5"/>
                    <a:gd name="T13" fmla="*/ 21 h 21"/>
                    <a:gd name="T14" fmla="*/ 5 w 5"/>
                    <a:gd name="T15" fmla="*/ 21 h 21"/>
                    <a:gd name="T16" fmla="*/ 0 w 5"/>
                    <a:gd name="T17" fmla="*/ 21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21"/>
                    <a:gd name="T29" fmla="*/ 5 w 5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21">
                      <a:moveTo>
                        <a:pt x="0" y="21"/>
                      </a:moveTo>
                      <a:lnTo>
                        <a:pt x="5" y="21"/>
                      </a:lnTo>
                      <a:lnTo>
                        <a:pt x="2" y="13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0" y="21"/>
                      </a:lnTo>
                      <a:lnTo>
                        <a:pt x="5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88" name="Freeform 1920"/>
                <p:cNvSpPr>
                  <a:spLocks noChangeAspect="1"/>
                </p:cNvSpPr>
                <p:nvPr/>
              </p:nvSpPr>
              <p:spPr bwMode="auto">
                <a:xfrm>
                  <a:off x="5514" y="1870"/>
                  <a:ext cx="13" cy="15"/>
                </a:xfrm>
                <a:custGeom>
                  <a:avLst/>
                  <a:gdLst>
                    <a:gd name="T0" fmla="*/ 0 w 13"/>
                    <a:gd name="T1" fmla="*/ 15 h 15"/>
                    <a:gd name="T2" fmla="*/ 5 w 13"/>
                    <a:gd name="T3" fmla="*/ 15 h 15"/>
                    <a:gd name="T4" fmla="*/ 13 w 13"/>
                    <a:gd name="T5" fmla="*/ 13 h 15"/>
                    <a:gd name="T6" fmla="*/ 10 w 13"/>
                    <a:gd name="T7" fmla="*/ 5 h 15"/>
                    <a:gd name="T8" fmla="*/ 5 w 13"/>
                    <a:gd name="T9" fmla="*/ 0 h 15"/>
                    <a:gd name="T10" fmla="*/ 8 w 13"/>
                    <a:gd name="T11" fmla="*/ 2 h 15"/>
                    <a:gd name="T12" fmla="*/ 10 w 13"/>
                    <a:gd name="T13" fmla="*/ 7 h 15"/>
                    <a:gd name="T14" fmla="*/ 10 w 13"/>
                    <a:gd name="T15" fmla="*/ 10 h 15"/>
                    <a:gd name="T16" fmla="*/ 8 w 13"/>
                    <a:gd name="T17" fmla="*/ 13 h 15"/>
                    <a:gd name="T18" fmla="*/ 5 w 13"/>
                    <a:gd name="T19" fmla="*/ 13 h 15"/>
                    <a:gd name="T20" fmla="*/ 0 w 13"/>
                    <a:gd name="T21" fmla="*/ 15 h 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"/>
                    <a:gd name="T34" fmla="*/ 0 h 15"/>
                    <a:gd name="T35" fmla="*/ 13 w 13"/>
                    <a:gd name="T36" fmla="*/ 15 h 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" h="15">
                      <a:moveTo>
                        <a:pt x="0" y="15"/>
                      </a:moveTo>
                      <a:lnTo>
                        <a:pt x="5" y="15"/>
                      </a:lnTo>
                      <a:lnTo>
                        <a:pt x="13" y="13"/>
                      </a:ln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8" y="2"/>
                      </a:lnTo>
                      <a:lnTo>
                        <a:pt x="10" y="7"/>
                      </a:lnTo>
                      <a:lnTo>
                        <a:pt x="10" y="10"/>
                      </a:lnTo>
                      <a:lnTo>
                        <a:pt x="8" y="13"/>
                      </a:lnTo>
                      <a:lnTo>
                        <a:pt x="5" y="1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89" name="Freeform 1921"/>
                <p:cNvSpPr>
                  <a:spLocks noChangeAspect="1"/>
                </p:cNvSpPr>
                <p:nvPr/>
              </p:nvSpPr>
              <p:spPr bwMode="auto">
                <a:xfrm>
                  <a:off x="5514" y="1880"/>
                  <a:ext cx="16" cy="8"/>
                </a:xfrm>
                <a:custGeom>
                  <a:avLst/>
                  <a:gdLst>
                    <a:gd name="T0" fmla="*/ 10 w 16"/>
                    <a:gd name="T1" fmla="*/ 0 h 8"/>
                    <a:gd name="T2" fmla="*/ 10 w 16"/>
                    <a:gd name="T3" fmla="*/ 0 h 8"/>
                    <a:gd name="T4" fmla="*/ 5 w 16"/>
                    <a:gd name="T5" fmla="*/ 3 h 8"/>
                    <a:gd name="T6" fmla="*/ 0 w 16"/>
                    <a:gd name="T7" fmla="*/ 3 h 8"/>
                    <a:gd name="T8" fmla="*/ 0 w 16"/>
                    <a:gd name="T9" fmla="*/ 8 h 8"/>
                    <a:gd name="T10" fmla="*/ 5 w 16"/>
                    <a:gd name="T11" fmla="*/ 8 h 8"/>
                    <a:gd name="T12" fmla="*/ 16 w 16"/>
                    <a:gd name="T13" fmla="*/ 3 h 8"/>
                    <a:gd name="T14" fmla="*/ 16 w 16"/>
                    <a:gd name="T15" fmla="*/ 3 h 8"/>
                    <a:gd name="T16" fmla="*/ 10 w 16"/>
                    <a:gd name="T17" fmla="*/ 0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8"/>
                    <a:gd name="T29" fmla="*/ 16 w 16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8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5" y="8"/>
                      </a:lnTo>
                      <a:lnTo>
                        <a:pt x="16" y="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90" name="Freeform 1922"/>
                <p:cNvSpPr>
                  <a:spLocks noChangeAspect="1"/>
                </p:cNvSpPr>
                <p:nvPr/>
              </p:nvSpPr>
              <p:spPr bwMode="auto">
                <a:xfrm>
                  <a:off x="5519" y="1870"/>
                  <a:ext cx="11" cy="13"/>
                </a:xfrm>
                <a:custGeom>
                  <a:avLst/>
                  <a:gdLst>
                    <a:gd name="T0" fmla="*/ 3 w 11"/>
                    <a:gd name="T1" fmla="*/ 0 h 13"/>
                    <a:gd name="T2" fmla="*/ 0 w 11"/>
                    <a:gd name="T3" fmla="*/ 2 h 13"/>
                    <a:gd name="T4" fmla="*/ 3 w 11"/>
                    <a:gd name="T5" fmla="*/ 5 h 13"/>
                    <a:gd name="T6" fmla="*/ 5 w 11"/>
                    <a:gd name="T7" fmla="*/ 10 h 13"/>
                    <a:gd name="T8" fmla="*/ 11 w 11"/>
                    <a:gd name="T9" fmla="*/ 13 h 13"/>
                    <a:gd name="T10" fmla="*/ 8 w 11"/>
                    <a:gd name="T11" fmla="*/ 5 h 13"/>
                    <a:gd name="T12" fmla="*/ 3 w 11"/>
                    <a:gd name="T13" fmla="*/ 0 h 13"/>
                    <a:gd name="T14" fmla="*/ 0 w 11"/>
                    <a:gd name="T15" fmla="*/ 2 h 13"/>
                    <a:gd name="T16" fmla="*/ 3 w 11"/>
                    <a:gd name="T17" fmla="*/ 0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3"/>
                    <a:gd name="T29" fmla="*/ 11 w 11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3" y="5"/>
                      </a:lnTo>
                      <a:lnTo>
                        <a:pt x="5" y="10"/>
                      </a:lnTo>
                      <a:lnTo>
                        <a:pt x="11" y="13"/>
                      </a:lnTo>
                      <a:lnTo>
                        <a:pt x="8" y="5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91" name="Freeform 1923"/>
                <p:cNvSpPr>
                  <a:spLocks noChangeAspect="1"/>
                </p:cNvSpPr>
                <p:nvPr/>
              </p:nvSpPr>
              <p:spPr bwMode="auto">
                <a:xfrm>
                  <a:off x="5514" y="1870"/>
                  <a:ext cx="10" cy="18"/>
                </a:xfrm>
                <a:custGeom>
                  <a:avLst/>
                  <a:gdLst>
                    <a:gd name="T0" fmla="*/ 0 w 10"/>
                    <a:gd name="T1" fmla="*/ 13 h 18"/>
                    <a:gd name="T2" fmla="*/ 0 w 10"/>
                    <a:gd name="T3" fmla="*/ 18 h 18"/>
                    <a:gd name="T4" fmla="*/ 5 w 10"/>
                    <a:gd name="T5" fmla="*/ 15 h 18"/>
                    <a:gd name="T6" fmla="*/ 10 w 10"/>
                    <a:gd name="T7" fmla="*/ 13 h 18"/>
                    <a:gd name="T8" fmla="*/ 10 w 10"/>
                    <a:gd name="T9" fmla="*/ 10 h 18"/>
                    <a:gd name="T10" fmla="*/ 10 w 10"/>
                    <a:gd name="T11" fmla="*/ 7 h 18"/>
                    <a:gd name="T12" fmla="*/ 10 w 10"/>
                    <a:gd name="T13" fmla="*/ 2 h 18"/>
                    <a:gd name="T14" fmla="*/ 8 w 10"/>
                    <a:gd name="T15" fmla="*/ 0 h 18"/>
                    <a:gd name="T16" fmla="*/ 5 w 10"/>
                    <a:gd name="T17" fmla="*/ 2 h 18"/>
                    <a:gd name="T18" fmla="*/ 5 w 10"/>
                    <a:gd name="T19" fmla="*/ 5 h 18"/>
                    <a:gd name="T20" fmla="*/ 8 w 10"/>
                    <a:gd name="T21" fmla="*/ 7 h 18"/>
                    <a:gd name="T22" fmla="*/ 8 w 10"/>
                    <a:gd name="T23" fmla="*/ 10 h 18"/>
                    <a:gd name="T24" fmla="*/ 8 w 10"/>
                    <a:gd name="T25" fmla="*/ 10 h 18"/>
                    <a:gd name="T26" fmla="*/ 5 w 10"/>
                    <a:gd name="T27" fmla="*/ 13 h 18"/>
                    <a:gd name="T28" fmla="*/ 0 w 10"/>
                    <a:gd name="T29" fmla="*/ 13 h 18"/>
                    <a:gd name="T30" fmla="*/ 0 w 10"/>
                    <a:gd name="T31" fmla="*/ 18 h 18"/>
                    <a:gd name="T32" fmla="*/ 0 w 10"/>
                    <a:gd name="T33" fmla="*/ 13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8"/>
                    <a:gd name="T53" fmla="*/ 10 w 10"/>
                    <a:gd name="T54" fmla="*/ 18 h 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8">
                      <a:moveTo>
                        <a:pt x="0" y="13"/>
                      </a:moveTo>
                      <a:lnTo>
                        <a:pt x="0" y="18"/>
                      </a:lnTo>
                      <a:lnTo>
                        <a:pt x="5" y="15"/>
                      </a:lnTo>
                      <a:lnTo>
                        <a:pt x="10" y="13"/>
                      </a:lnTo>
                      <a:lnTo>
                        <a:pt x="10" y="10"/>
                      </a:lnTo>
                      <a:lnTo>
                        <a:pt x="10" y="7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5" y="5"/>
                      </a:lnTo>
                      <a:lnTo>
                        <a:pt x="8" y="7"/>
                      </a:lnTo>
                      <a:lnTo>
                        <a:pt x="8" y="10"/>
                      </a:lnTo>
                      <a:lnTo>
                        <a:pt x="5" y="13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92" name="Freeform 1924"/>
                <p:cNvSpPr>
                  <a:spLocks noChangeAspect="1"/>
                </p:cNvSpPr>
                <p:nvPr/>
              </p:nvSpPr>
              <p:spPr bwMode="auto">
                <a:xfrm>
                  <a:off x="5491" y="1849"/>
                  <a:ext cx="13" cy="36"/>
                </a:xfrm>
                <a:custGeom>
                  <a:avLst/>
                  <a:gdLst>
                    <a:gd name="T0" fmla="*/ 13 w 13"/>
                    <a:gd name="T1" fmla="*/ 34 h 36"/>
                    <a:gd name="T2" fmla="*/ 7 w 13"/>
                    <a:gd name="T3" fmla="*/ 34 h 36"/>
                    <a:gd name="T4" fmla="*/ 0 w 13"/>
                    <a:gd name="T5" fmla="*/ 36 h 36"/>
                    <a:gd name="T6" fmla="*/ 2 w 13"/>
                    <a:gd name="T7" fmla="*/ 34 h 36"/>
                    <a:gd name="T8" fmla="*/ 10 w 13"/>
                    <a:gd name="T9" fmla="*/ 31 h 36"/>
                    <a:gd name="T10" fmla="*/ 7 w 13"/>
                    <a:gd name="T11" fmla="*/ 15 h 36"/>
                    <a:gd name="T12" fmla="*/ 5 w 13"/>
                    <a:gd name="T13" fmla="*/ 0 h 36"/>
                    <a:gd name="T14" fmla="*/ 10 w 13"/>
                    <a:gd name="T15" fmla="*/ 13 h 36"/>
                    <a:gd name="T16" fmla="*/ 13 w 13"/>
                    <a:gd name="T17" fmla="*/ 34 h 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36"/>
                    <a:gd name="T29" fmla="*/ 13 w 13"/>
                    <a:gd name="T30" fmla="*/ 36 h 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36">
                      <a:moveTo>
                        <a:pt x="13" y="34"/>
                      </a:moveTo>
                      <a:lnTo>
                        <a:pt x="7" y="34"/>
                      </a:lnTo>
                      <a:lnTo>
                        <a:pt x="0" y="36"/>
                      </a:lnTo>
                      <a:lnTo>
                        <a:pt x="2" y="34"/>
                      </a:lnTo>
                      <a:lnTo>
                        <a:pt x="10" y="31"/>
                      </a:lnTo>
                      <a:lnTo>
                        <a:pt x="7" y="15"/>
                      </a:lnTo>
                      <a:lnTo>
                        <a:pt x="5" y="0"/>
                      </a:lnTo>
                      <a:lnTo>
                        <a:pt x="10" y="13"/>
                      </a:lnTo>
                      <a:lnTo>
                        <a:pt x="13" y="3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93" name="Freeform 1925"/>
                <p:cNvSpPr>
                  <a:spLocks noChangeAspect="1"/>
                </p:cNvSpPr>
                <p:nvPr/>
              </p:nvSpPr>
              <p:spPr bwMode="auto">
                <a:xfrm>
                  <a:off x="5491" y="1880"/>
                  <a:ext cx="13" cy="5"/>
                </a:xfrm>
                <a:custGeom>
                  <a:avLst/>
                  <a:gdLst>
                    <a:gd name="T0" fmla="*/ 0 w 13"/>
                    <a:gd name="T1" fmla="*/ 5 h 5"/>
                    <a:gd name="T2" fmla="*/ 0 w 13"/>
                    <a:gd name="T3" fmla="*/ 5 h 5"/>
                    <a:gd name="T4" fmla="*/ 7 w 13"/>
                    <a:gd name="T5" fmla="*/ 5 h 5"/>
                    <a:gd name="T6" fmla="*/ 13 w 13"/>
                    <a:gd name="T7" fmla="*/ 3 h 5"/>
                    <a:gd name="T8" fmla="*/ 10 w 13"/>
                    <a:gd name="T9" fmla="*/ 0 h 5"/>
                    <a:gd name="T10" fmla="*/ 7 w 13"/>
                    <a:gd name="T11" fmla="*/ 3 h 5"/>
                    <a:gd name="T12" fmla="*/ 2 w 13"/>
                    <a:gd name="T13" fmla="*/ 3 h 5"/>
                    <a:gd name="T14" fmla="*/ 2 w 13"/>
                    <a:gd name="T15" fmla="*/ 3 h 5"/>
                    <a:gd name="T16" fmla="*/ 0 w 13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5"/>
                    <a:gd name="T29" fmla="*/ 13 w 13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7" y="5"/>
                      </a:lnTo>
                      <a:lnTo>
                        <a:pt x="13" y="3"/>
                      </a:lnTo>
                      <a:lnTo>
                        <a:pt x="10" y="0"/>
                      </a:lnTo>
                      <a:lnTo>
                        <a:pt x="7" y="3"/>
                      </a:lnTo>
                      <a:lnTo>
                        <a:pt x="2" y="3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94" name="Freeform 1926"/>
                <p:cNvSpPr>
                  <a:spLocks noChangeAspect="1"/>
                </p:cNvSpPr>
                <p:nvPr/>
              </p:nvSpPr>
              <p:spPr bwMode="auto">
                <a:xfrm>
                  <a:off x="5491" y="1880"/>
                  <a:ext cx="13" cy="5"/>
                </a:xfrm>
                <a:custGeom>
                  <a:avLst/>
                  <a:gdLst>
                    <a:gd name="T0" fmla="*/ 7 w 13"/>
                    <a:gd name="T1" fmla="*/ 0 h 5"/>
                    <a:gd name="T2" fmla="*/ 7 w 13"/>
                    <a:gd name="T3" fmla="*/ 0 h 5"/>
                    <a:gd name="T4" fmla="*/ 2 w 13"/>
                    <a:gd name="T5" fmla="*/ 0 h 5"/>
                    <a:gd name="T6" fmla="*/ 0 w 13"/>
                    <a:gd name="T7" fmla="*/ 5 h 5"/>
                    <a:gd name="T8" fmla="*/ 2 w 13"/>
                    <a:gd name="T9" fmla="*/ 3 h 5"/>
                    <a:gd name="T10" fmla="*/ 5 w 13"/>
                    <a:gd name="T11" fmla="*/ 5 h 5"/>
                    <a:gd name="T12" fmla="*/ 13 w 13"/>
                    <a:gd name="T13" fmla="*/ 0 h 5"/>
                    <a:gd name="T14" fmla="*/ 13 w 13"/>
                    <a:gd name="T15" fmla="*/ 0 h 5"/>
                    <a:gd name="T16" fmla="*/ 7 w 13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5"/>
                    <a:gd name="T29" fmla="*/ 13 w 13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5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5" y="5"/>
                      </a:lnTo>
                      <a:lnTo>
                        <a:pt x="13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95" name="Freeform 1927"/>
                <p:cNvSpPr>
                  <a:spLocks noChangeAspect="1"/>
                </p:cNvSpPr>
                <p:nvPr/>
              </p:nvSpPr>
              <p:spPr bwMode="auto">
                <a:xfrm>
                  <a:off x="5493" y="1846"/>
                  <a:ext cx="11" cy="34"/>
                </a:xfrm>
                <a:custGeom>
                  <a:avLst/>
                  <a:gdLst>
                    <a:gd name="T0" fmla="*/ 0 w 11"/>
                    <a:gd name="T1" fmla="*/ 3 h 34"/>
                    <a:gd name="T2" fmla="*/ 0 w 11"/>
                    <a:gd name="T3" fmla="*/ 3 h 34"/>
                    <a:gd name="T4" fmla="*/ 5 w 11"/>
                    <a:gd name="T5" fmla="*/ 18 h 34"/>
                    <a:gd name="T6" fmla="*/ 5 w 11"/>
                    <a:gd name="T7" fmla="*/ 34 h 34"/>
                    <a:gd name="T8" fmla="*/ 11 w 11"/>
                    <a:gd name="T9" fmla="*/ 34 h 34"/>
                    <a:gd name="T10" fmla="*/ 8 w 11"/>
                    <a:gd name="T11" fmla="*/ 16 h 34"/>
                    <a:gd name="T12" fmla="*/ 3 w 11"/>
                    <a:gd name="T13" fmla="*/ 0 h 34"/>
                    <a:gd name="T14" fmla="*/ 3 w 11"/>
                    <a:gd name="T15" fmla="*/ 0 h 34"/>
                    <a:gd name="T16" fmla="*/ 0 w 11"/>
                    <a:gd name="T17" fmla="*/ 3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4"/>
                    <a:gd name="T29" fmla="*/ 11 w 11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5" y="18"/>
                      </a:lnTo>
                      <a:lnTo>
                        <a:pt x="5" y="34"/>
                      </a:lnTo>
                      <a:lnTo>
                        <a:pt x="11" y="34"/>
                      </a:lnTo>
                      <a:lnTo>
                        <a:pt x="8" y="16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96" name="Freeform 1928"/>
                <p:cNvSpPr>
                  <a:spLocks noChangeAspect="1"/>
                </p:cNvSpPr>
                <p:nvPr/>
              </p:nvSpPr>
              <p:spPr bwMode="auto">
                <a:xfrm>
                  <a:off x="5493" y="1846"/>
                  <a:ext cx="11" cy="37"/>
                </a:xfrm>
                <a:custGeom>
                  <a:avLst/>
                  <a:gdLst>
                    <a:gd name="T0" fmla="*/ 11 w 11"/>
                    <a:gd name="T1" fmla="*/ 37 h 37"/>
                    <a:gd name="T2" fmla="*/ 11 w 11"/>
                    <a:gd name="T3" fmla="*/ 37 h 37"/>
                    <a:gd name="T4" fmla="*/ 8 w 11"/>
                    <a:gd name="T5" fmla="*/ 16 h 37"/>
                    <a:gd name="T6" fmla="*/ 0 w 11"/>
                    <a:gd name="T7" fmla="*/ 3 h 37"/>
                    <a:gd name="T8" fmla="*/ 3 w 11"/>
                    <a:gd name="T9" fmla="*/ 0 h 37"/>
                    <a:gd name="T10" fmla="*/ 5 w 11"/>
                    <a:gd name="T11" fmla="*/ 18 h 37"/>
                    <a:gd name="T12" fmla="*/ 8 w 11"/>
                    <a:gd name="T13" fmla="*/ 34 h 37"/>
                    <a:gd name="T14" fmla="*/ 8 w 11"/>
                    <a:gd name="T15" fmla="*/ 34 h 37"/>
                    <a:gd name="T16" fmla="*/ 11 w 11"/>
                    <a:gd name="T17" fmla="*/ 37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7"/>
                    <a:gd name="T29" fmla="*/ 11 w 11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7">
                      <a:moveTo>
                        <a:pt x="11" y="37"/>
                      </a:moveTo>
                      <a:lnTo>
                        <a:pt x="11" y="37"/>
                      </a:lnTo>
                      <a:lnTo>
                        <a:pt x="8" y="1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5" y="18"/>
                      </a:lnTo>
                      <a:lnTo>
                        <a:pt x="8" y="34"/>
                      </a:lnTo>
                      <a:lnTo>
                        <a:pt x="11" y="3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97" name="Freeform 1929"/>
                <p:cNvSpPr>
                  <a:spLocks noChangeAspect="1"/>
                </p:cNvSpPr>
                <p:nvPr/>
              </p:nvSpPr>
              <p:spPr bwMode="auto">
                <a:xfrm>
                  <a:off x="5483" y="1828"/>
                  <a:ext cx="8" cy="21"/>
                </a:xfrm>
                <a:custGeom>
                  <a:avLst/>
                  <a:gdLst>
                    <a:gd name="T0" fmla="*/ 8 w 8"/>
                    <a:gd name="T1" fmla="*/ 21 h 21"/>
                    <a:gd name="T2" fmla="*/ 5 w 8"/>
                    <a:gd name="T3" fmla="*/ 21 h 21"/>
                    <a:gd name="T4" fmla="*/ 0 w 8"/>
                    <a:gd name="T5" fmla="*/ 21 h 21"/>
                    <a:gd name="T6" fmla="*/ 0 w 8"/>
                    <a:gd name="T7" fmla="*/ 10 h 21"/>
                    <a:gd name="T8" fmla="*/ 0 w 8"/>
                    <a:gd name="T9" fmla="*/ 0 h 21"/>
                    <a:gd name="T10" fmla="*/ 0 w 8"/>
                    <a:gd name="T11" fmla="*/ 0 h 21"/>
                    <a:gd name="T12" fmla="*/ 0 w 8"/>
                    <a:gd name="T13" fmla="*/ 8 h 21"/>
                    <a:gd name="T14" fmla="*/ 0 w 8"/>
                    <a:gd name="T15" fmla="*/ 13 h 21"/>
                    <a:gd name="T16" fmla="*/ 2 w 8"/>
                    <a:gd name="T17" fmla="*/ 16 h 21"/>
                    <a:gd name="T18" fmla="*/ 5 w 8"/>
                    <a:gd name="T19" fmla="*/ 21 h 21"/>
                    <a:gd name="T20" fmla="*/ 8 w 8"/>
                    <a:gd name="T21" fmla="*/ 21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"/>
                    <a:gd name="T34" fmla="*/ 0 h 21"/>
                    <a:gd name="T35" fmla="*/ 8 w 8"/>
                    <a:gd name="T36" fmla="*/ 21 h 2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" h="21">
                      <a:moveTo>
                        <a:pt x="8" y="21"/>
                      </a:moveTo>
                      <a:lnTo>
                        <a:pt x="5" y="21"/>
                      </a:lnTo>
                      <a:lnTo>
                        <a:pt x="0" y="21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2" y="16"/>
                      </a:lnTo>
                      <a:lnTo>
                        <a:pt x="5" y="21"/>
                      </a:lnTo>
                      <a:lnTo>
                        <a:pt x="8" y="2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98" name="Freeform 1930"/>
                <p:cNvSpPr>
                  <a:spLocks noChangeAspect="1"/>
                </p:cNvSpPr>
                <p:nvPr/>
              </p:nvSpPr>
              <p:spPr bwMode="auto">
                <a:xfrm>
                  <a:off x="5480" y="1846"/>
                  <a:ext cx="11" cy="5"/>
                </a:xfrm>
                <a:custGeom>
                  <a:avLst/>
                  <a:gdLst>
                    <a:gd name="T0" fmla="*/ 0 w 11"/>
                    <a:gd name="T1" fmla="*/ 3 h 5"/>
                    <a:gd name="T2" fmla="*/ 0 w 11"/>
                    <a:gd name="T3" fmla="*/ 3 h 5"/>
                    <a:gd name="T4" fmla="*/ 8 w 11"/>
                    <a:gd name="T5" fmla="*/ 5 h 5"/>
                    <a:gd name="T6" fmla="*/ 11 w 11"/>
                    <a:gd name="T7" fmla="*/ 5 h 5"/>
                    <a:gd name="T8" fmla="*/ 11 w 11"/>
                    <a:gd name="T9" fmla="*/ 0 h 5"/>
                    <a:gd name="T10" fmla="*/ 8 w 11"/>
                    <a:gd name="T11" fmla="*/ 0 h 5"/>
                    <a:gd name="T12" fmla="*/ 3 w 11"/>
                    <a:gd name="T13" fmla="*/ 0 h 5"/>
                    <a:gd name="T14" fmla="*/ 3 w 11"/>
                    <a:gd name="T15" fmla="*/ 0 h 5"/>
                    <a:gd name="T16" fmla="*/ 0 w 11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5"/>
                    <a:gd name="T29" fmla="*/ 11 w 11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5"/>
                      </a:lnTo>
                      <a:lnTo>
                        <a:pt x="11" y="5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99" name="Freeform 1931"/>
                <p:cNvSpPr>
                  <a:spLocks noChangeAspect="1"/>
                </p:cNvSpPr>
                <p:nvPr/>
              </p:nvSpPr>
              <p:spPr bwMode="auto">
                <a:xfrm>
                  <a:off x="5480" y="1828"/>
                  <a:ext cx="5" cy="21"/>
                </a:xfrm>
                <a:custGeom>
                  <a:avLst/>
                  <a:gdLst>
                    <a:gd name="T0" fmla="*/ 0 w 5"/>
                    <a:gd name="T1" fmla="*/ 0 h 21"/>
                    <a:gd name="T2" fmla="*/ 0 w 5"/>
                    <a:gd name="T3" fmla="*/ 0 h 21"/>
                    <a:gd name="T4" fmla="*/ 0 w 5"/>
                    <a:gd name="T5" fmla="*/ 10 h 21"/>
                    <a:gd name="T6" fmla="*/ 0 w 5"/>
                    <a:gd name="T7" fmla="*/ 21 h 21"/>
                    <a:gd name="T8" fmla="*/ 3 w 5"/>
                    <a:gd name="T9" fmla="*/ 18 h 21"/>
                    <a:gd name="T10" fmla="*/ 3 w 5"/>
                    <a:gd name="T11" fmla="*/ 10 h 21"/>
                    <a:gd name="T12" fmla="*/ 5 w 5"/>
                    <a:gd name="T13" fmla="*/ 0 h 21"/>
                    <a:gd name="T14" fmla="*/ 5 w 5"/>
                    <a:gd name="T15" fmla="*/ 0 h 21"/>
                    <a:gd name="T16" fmla="*/ 0 w 5"/>
                    <a:gd name="T17" fmla="*/ 0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21"/>
                    <a:gd name="T29" fmla="*/ 5 w 5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2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21"/>
                      </a:lnTo>
                      <a:lnTo>
                        <a:pt x="3" y="18"/>
                      </a:lnTo>
                      <a:lnTo>
                        <a:pt x="3" y="10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00" name="Freeform 1932"/>
                <p:cNvSpPr>
                  <a:spLocks noChangeAspect="1"/>
                </p:cNvSpPr>
                <p:nvPr/>
              </p:nvSpPr>
              <p:spPr bwMode="auto">
                <a:xfrm>
                  <a:off x="5480" y="1828"/>
                  <a:ext cx="11" cy="23"/>
                </a:xfrm>
                <a:custGeom>
                  <a:avLst/>
                  <a:gdLst>
                    <a:gd name="T0" fmla="*/ 11 w 11"/>
                    <a:gd name="T1" fmla="*/ 23 h 23"/>
                    <a:gd name="T2" fmla="*/ 11 w 11"/>
                    <a:gd name="T3" fmla="*/ 18 h 23"/>
                    <a:gd name="T4" fmla="*/ 8 w 11"/>
                    <a:gd name="T5" fmla="*/ 18 h 23"/>
                    <a:gd name="T6" fmla="*/ 5 w 11"/>
                    <a:gd name="T7" fmla="*/ 16 h 23"/>
                    <a:gd name="T8" fmla="*/ 5 w 11"/>
                    <a:gd name="T9" fmla="*/ 13 h 23"/>
                    <a:gd name="T10" fmla="*/ 5 w 11"/>
                    <a:gd name="T11" fmla="*/ 8 h 23"/>
                    <a:gd name="T12" fmla="*/ 5 w 11"/>
                    <a:gd name="T13" fmla="*/ 0 h 23"/>
                    <a:gd name="T14" fmla="*/ 0 w 11"/>
                    <a:gd name="T15" fmla="*/ 0 h 23"/>
                    <a:gd name="T16" fmla="*/ 5 w 11"/>
                    <a:gd name="T17" fmla="*/ 0 h 23"/>
                    <a:gd name="T18" fmla="*/ 0 w 11"/>
                    <a:gd name="T19" fmla="*/ 0 h 23"/>
                    <a:gd name="T20" fmla="*/ 0 w 11"/>
                    <a:gd name="T21" fmla="*/ 8 h 23"/>
                    <a:gd name="T22" fmla="*/ 0 w 11"/>
                    <a:gd name="T23" fmla="*/ 13 h 23"/>
                    <a:gd name="T24" fmla="*/ 3 w 11"/>
                    <a:gd name="T25" fmla="*/ 18 h 23"/>
                    <a:gd name="T26" fmla="*/ 5 w 11"/>
                    <a:gd name="T27" fmla="*/ 21 h 23"/>
                    <a:gd name="T28" fmla="*/ 11 w 11"/>
                    <a:gd name="T29" fmla="*/ 23 h 23"/>
                    <a:gd name="T30" fmla="*/ 11 w 11"/>
                    <a:gd name="T31" fmla="*/ 18 h 23"/>
                    <a:gd name="T32" fmla="*/ 11 w 11"/>
                    <a:gd name="T33" fmla="*/ 23 h 2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"/>
                    <a:gd name="T52" fmla="*/ 0 h 23"/>
                    <a:gd name="T53" fmla="*/ 11 w 11"/>
                    <a:gd name="T54" fmla="*/ 23 h 2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" h="23">
                      <a:moveTo>
                        <a:pt x="11" y="23"/>
                      </a:moveTo>
                      <a:lnTo>
                        <a:pt x="11" y="18"/>
                      </a:lnTo>
                      <a:lnTo>
                        <a:pt x="8" y="18"/>
                      </a:lnTo>
                      <a:lnTo>
                        <a:pt x="5" y="16"/>
                      </a:lnTo>
                      <a:lnTo>
                        <a:pt x="5" y="13"/>
                      </a:lnTo>
                      <a:lnTo>
                        <a:pt x="5" y="8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3" y="18"/>
                      </a:lnTo>
                      <a:lnTo>
                        <a:pt x="5" y="21"/>
                      </a:lnTo>
                      <a:lnTo>
                        <a:pt x="11" y="23"/>
                      </a:lnTo>
                      <a:lnTo>
                        <a:pt x="11" y="18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01" name="Freeform 1933"/>
                <p:cNvSpPr>
                  <a:spLocks noChangeAspect="1"/>
                </p:cNvSpPr>
                <p:nvPr/>
              </p:nvSpPr>
              <p:spPr bwMode="auto">
                <a:xfrm>
                  <a:off x="5491" y="1904"/>
                  <a:ext cx="18" cy="13"/>
                </a:xfrm>
                <a:custGeom>
                  <a:avLst/>
                  <a:gdLst>
                    <a:gd name="T0" fmla="*/ 0 w 18"/>
                    <a:gd name="T1" fmla="*/ 13 h 13"/>
                    <a:gd name="T2" fmla="*/ 7 w 18"/>
                    <a:gd name="T3" fmla="*/ 13 h 13"/>
                    <a:gd name="T4" fmla="*/ 18 w 18"/>
                    <a:gd name="T5" fmla="*/ 13 h 13"/>
                    <a:gd name="T6" fmla="*/ 18 w 18"/>
                    <a:gd name="T7" fmla="*/ 7 h 13"/>
                    <a:gd name="T8" fmla="*/ 18 w 18"/>
                    <a:gd name="T9" fmla="*/ 0 h 13"/>
                    <a:gd name="T10" fmla="*/ 18 w 18"/>
                    <a:gd name="T11" fmla="*/ 0 h 13"/>
                    <a:gd name="T12" fmla="*/ 15 w 18"/>
                    <a:gd name="T13" fmla="*/ 5 h 13"/>
                    <a:gd name="T14" fmla="*/ 10 w 18"/>
                    <a:gd name="T15" fmla="*/ 10 h 13"/>
                    <a:gd name="T16" fmla="*/ 0 w 18"/>
                    <a:gd name="T17" fmla="*/ 1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3"/>
                    <a:gd name="T29" fmla="*/ 18 w 18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3">
                      <a:moveTo>
                        <a:pt x="0" y="13"/>
                      </a:moveTo>
                      <a:lnTo>
                        <a:pt x="7" y="13"/>
                      </a:lnTo>
                      <a:lnTo>
                        <a:pt x="18" y="13"/>
                      </a:lnTo>
                      <a:lnTo>
                        <a:pt x="18" y="7"/>
                      </a:lnTo>
                      <a:lnTo>
                        <a:pt x="18" y="0"/>
                      </a:lnTo>
                      <a:lnTo>
                        <a:pt x="15" y="5"/>
                      </a:lnTo>
                      <a:lnTo>
                        <a:pt x="10" y="1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02" name="Freeform 1934"/>
                <p:cNvSpPr>
                  <a:spLocks noChangeAspect="1"/>
                </p:cNvSpPr>
                <p:nvPr/>
              </p:nvSpPr>
              <p:spPr bwMode="auto">
                <a:xfrm>
                  <a:off x="5491" y="1914"/>
                  <a:ext cx="20" cy="5"/>
                </a:xfrm>
                <a:custGeom>
                  <a:avLst/>
                  <a:gdLst>
                    <a:gd name="T0" fmla="*/ 20 w 20"/>
                    <a:gd name="T1" fmla="*/ 0 h 5"/>
                    <a:gd name="T2" fmla="*/ 20 w 20"/>
                    <a:gd name="T3" fmla="*/ 0 h 5"/>
                    <a:gd name="T4" fmla="*/ 7 w 20"/>
                    <a:gd name="T5" fmla="*/ 0 h 5"/>
                    <a:gd name="T6" fmla="*/ 0 w 20"/>
                    <a:gd name="T7" fmla="*/ 0 h 5"/>
                    <a:gd name="T8" fmla="*/ 0 w 20"/>
                    <a:gd name="T9" fmla="*/ 5 h 5"/>
                    <a:gd name="T10" fmla="*/ 7 w 20"/>
                    <a:gd name="T11" fmla="*/ 5 h 5"/>
                    <a:gd name="T12" fmla="*/ 18 w 20"/>
                    <a:gd name="T13" fmla="*/ 5 h 5"/>
                    <a:gd name="T14" fmla="*/ 18 w 20"/>
                    <a:gd name="T15" fmla="*/ 5 h 5"/>
                    <a:gd name="T16" fmla="*/ 20 w 20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"/>
                    <a:gd name="T28" fmla="*/ 0 h 5"/>
                    <a:gd name="T29" fmla="*/ 20 w 2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" h="5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7" y="5"/>
                      </a:lnTo>
                      <a:lnTo>
                        <a:pt x="18" y="5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03" name="Freeform 1935"/>
                <p:cNvSpPr>
                  <a:spLocks noChangeAspect="1"/>
                </p:cNvSpPr>
                <p:nvPr/>
              </p:nvSpPr>
              <p:spPr bwMode="auto">
                <a:xfrm>
                  <a:off x="5506" y="1901"/>
                  <a:ext cx="5" cy="18"/>
                </a:xfrm>
                <a:custGeom>
                  <a:avLst/>
                  <a:gdLst>
                    <a:gd name="T0" fmla="*/ 0 w 5"/>
                    <a:gd name="T1" fmla="*/ 0 h 18"/>
                    <a:gd name="T2" fmla="*/ 0 w 5"/>
                    <a:gd name="T3" fmla="*/ 0 h 18"/>
                    <a:gd name="T4" fmla="*/ 3 w 5"/>
                    <a:gd name="T5" fmla="*/ 10 h 18"/>
                    <a:gd name="T6" fmla="*/ 5 w 5"/>
                    <a:gd name="T7" fmla="*/ 13 h 18"/>
                    <a:gd name="T8" fmla="*/ 3 w 5"/>
                    <a:gd name="T9" fmla="*/ 18 h 18"/>
                    <a:gd name="T10" fmla="*/ 5 w 5"/>
                    <a:gd name="T11" fmla="*/ 10 h 18"/>
                    <a:gd name="T12" fmla="*/ 5 w 5"/>
                    <a:gd name="T13" fmla="*/ 3 h 18"/>
                    <a:gd name="T14" fmla="*/ 5 w 5"/>
                    <a:gd name="T15" fmla="*/ 3 h 18"/>
                    <a:gd name="T16" fmla="*/ 0 w 5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18"/>
                    <a:gd name="T29" fmla="*/ 5 w 5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10"/>
                      </a:lnTo>
                      <a:lnTo>
                        <a:pt x="5" y="13"/>
                      </a:lnTo>
                      <a:lnTo>
                        <a:pt x="3" y="18"/>
                      </a:lnTo>
                      <a:lnTo>
                        <a:pt x="5" y="10"/>
                      </a:lnTo>
                      <a:lnTo>
                        <a:pt x="5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04" name="Freeform 1936"/>
                <p:cNvSpPr>
                  <a:spLocks noChangeAspect="1"/>
                </p:cNvSpPr>
                <p:nvPr/>
              </p:nvSpPr>
              <p:spPr bwMode="auto">
                <a:xfrm>
                  <a:off x="5491" y="1901"/>
                  <a:ext cx="20" cy="18"/>
                </a:xfrm>
                <a:custGeom>
                  <a:avLst/>
                  <a:gdLst>
                    <a:gd name="T0" fmla="*/ 0 w 20"/>
                    <a:gd name="T1" fmla="*/ 13 h 18"/>
                    <a:gd name="T2" fmla="*/ 0 w 20"/>
                    <a:gd name="T3" fmla="*/ 18 h 18"/>
                    <a:gd name="T4" fmla="*/ 13 w 20"/>
                    <a:gd name="T5" fmla="*/ 16 h 18"/>
                    <a:gd name="T6" fmla="*/ 18 w 20"/>
                    <a:gd name="T7" fmla="*/ 8 h 18"/>
                    <a:gd name="T8" fmla="*/ 20 w 20"/>
                    <a:gd name="T9" fmla="*/ 3 h 18"/>
                    <a:gd name="T10" fmla="*/ 15 w 20"/>
                    <a:gd name="T11" fmla="*/ 0 h 18"/>
                    <a:gd name="T12" fmla="*/ 20 w 20"/>
                    <a:gd name="T13" fmla="*/ 3 h 18"/>
                    <a:gd name="T14" fmla="*/ 15 w 20"/>
                    <a:gd name="T15" fmla="*/ 3 h 18"/>
                    <a:gd name="T16" fmla="*/ 15 w 20"/>
                    <a:gd name="T17" fmla="*/ 8 h 18"/>
                    <a:gd name="T18" fmla="*/ 10 w 20"/>
                    <a:gd name="T19" fmla="*/ 10 h 18"/>
                    <a:gd name="T20" fmla="*/ 0 w 20"/>
                    <a:gd name="T21" fmla="*/ 13 h 18"/>
                    <a:gd name="T22" fmla="*/ 0 w 20"/>
                    <a:gd name="T23" fmla="*/ 18 h 18"/>
                    <a:gd name="T24" fmla="*/ 0 w 20"/>
                    <a:gd name="T25" fmla="*/ 13 h 1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0"/>
                    <a:gd name="T40" fmla="*/ 0 h 18"/>
                    <a:gd name="T41" fmla="*/ 20 w 20"/>
                    <a:gd name="T42" fmla="*/ 18 h 1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0" h="18">
                      <a:moveTo>
                        <a:pt x="0" y="13"/>
                      </a:moveTo>
                      <a:lnTo>
                        <a:pt x="0" y="18"/>
                      </a:lnTo>
                      <a:lnTo>
                        <a:pt x="13" y="16"/>
                      </a:lnTo>
                      <a:lnTo>
                        <a:pt x="18" y="8"/>
                      </a:lnTo>
                      <a:lnTo>
                        <a:pt x="20" y="3"/>
                      </a:lnTo>
                      <a:lnTo>
                        <a:pt x="15" y="0"/>
                      </a:lnTo>
                      <a:lnTo>
                        <a:pt x="20" y="3"/>
                      </a:lnTo>
                      <a:lnTo>
                        <a:pt x="15" y="3"/>
                      </a:lnTo>
                      <a:lnTo>
                        <a:pt x="15" y="8"/>
                      </a:lnTo>
                      <a:lnTo>
                        <a:pt x="10" y="10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05" name="Freeform 1937"/>
                <p:cNvSpPr>
                  <a:spLocks noChangeAspect="1"/>
                </p:cNvSpPr>
                <p:nvPr/>
              </p:nvSpPr>
              <p:spPr bwMode="auto">
                <a:xfrm>
                  <a:off x="5483" y="1896"/>
                  <a:ext cx="5" cy="5"/>
                </a:xfrm>
                <a:custGeom>
                  <a:avLst/>
                  <a:gdLst>
                    <a:gd name="T0" fmla="*/ 2 w 5"/>
                    <a:gd name="T1" fmla="*/ 5 h 5"/>
                    <a:gd name="T2" fmla="*/ 2 w 5"/>
                    <a:gd name="T3" fmla="*/ 2 h 5"/>
                    <a:gd name="T4" fmla="*/ 0 w 5"/>
                    <a:gd name="T5" fmla="*/ 2 h 5"/>
                    <a:gd name="T6" fmla="*/ 2 w 5"/>
                    <a:gd name="T7" fmla="*/ 0 h 5"/>
                    <a:gd name="T8" fmla="*/ 5 w 5"/>
                    <a:gd name="T9" fmla="*/ 0 h 5"/>
                    <a:gd name="T10" fmla="*/ 2 w 5"/>
                    <a:gd name="T11" fmla="*/ 0 h 5"/>
                    <a:gd name="T12" fmla="*/ 2 w 5"/>
                    <a:gd name="T13" fmla="*/ 5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5"/>
                    <a:gd name="T23" fmla="*/ 5 w 5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5">
                      <a:moveTo>
                        <a:pt x="2" y="5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06" name="Freeform 1938"/>
                <p:cNvSpPr>
                  <a:spLocks noChangeAspect="1"/>
                </p:cNvSpPr>
                <p:nvPr/>
              </p:nvSpPr>
              <p:spPr bwMode="auto">
                <a:xfrm>
                  <a:off x="5483" y="1896"/>
                  <a:ext cx="5" cy="5"/>
                </a:xfrm>
                <a:custGeom>
                  <a:avLst/>
                  <a:gdLst>
                    <a:gd name="T0" fmla="*/ 0 w 5"/>
                    <a:gd name="T1" fmla="*/ 2 h 5"/>
                    <a:gd name="T2" fmla="*/ 0 w 5"/>
                    <a:gd name="T3" fmla="*/ 2 h 5"/>
                    <a:gd name="T4" fmla="*/ 0 w 5"/>
                    <a:gd name="T5" fmla="*/ 5 h 5"/>
                    <a:gd name="T6" fmla="*/ 0 w 5"/>
                    <a:gd name="T7" fmla="*/ 5 h 5"/>
                    <a:gd name="T8" fmla="*/ 5 w 5"/>
                    <a:gd name="T9" fmla="*/ 5 h 5"/>
                    <a:gd name="T10" fmla="*/ 2 w 5"/>
                    <a:gd name="T11" fmla="*/ 2 h 5"/>
                    <a:gd name="T12" fmla="*/ 0 w 5"/>
                    <a:gd name="T13" fmla="*/ 0 h 5"/>
                    <a:gd name="T14" fmla="*/ 0 w 5"/>
                    <a:gd name="T15" fmla="*/ 0 h 5"/>
                    <a:gd name="T16" fmla="*/ 0 w 5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07" name="Freeform 1939"/>
                <p:cNvSpPr>
                  <a:spLocks noChangeAspect="1"/>
                </p:cNvSpPr>
                <p:nvPr/>
              </p:nvSpPr>
              <p:spPr bwMode="auto">
                <a:xfrm>
                  <a:off x="5483" y="1893"/>
                  <a:ext cx="8" cy="5"/>
                </a:xfrm>
                <a:custGeom>
                  <a:avLst/>
                  <a:gdLst>
                    <a:gd name="T0" fmla="*/ 8 w 8"/>
                    <a:gd name="T1" fmla="*/ 3 h 5"/>
                    <a:gd name="T2" fmla="*/ 5 w 8"/>
                    <a:gd name="T3" fmla="*/ 0 h 5"/>
                    <a:gd name="T4" fmla="*/ 2 w 8"/>
                    <a:gd name="T5" fmla="*/ 0 h 5"/>
                    <a:gd name="T6" fmla="*/ 0 w 8"/>
                    <a:gd name="T7" fmla="*/ 5 h 5"/>
                    <a:gd name="T8" fmla="*/ 0 w 8"/>
                    <a:gd name="T9" fmla="*/ 3 h 5"/>
                    <a:gd name="T10" fmla="*/ 2 w 8"/>
                    <a:gd name="T11" fmla="*/ 5 h 5"/>
                    <a:gd name="T12" fmla="*/ 8 w 8"/>
                    <a:gd name="T13" fmla="*/ 3 h 5"/>
                    <a:gd name="T14" fmla="*/ 5 w 8"/>
                    <a:gd name="T15" fmla="*/ 0 h 5"/>
                    <a:gd name="T16" fmla="*/ 8 w 8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8" y="3"/>
                      </a:move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8" y="3"/>
                      </a:lnTo>
                      <a:lnTo>
                        <a:pt x="5" y="0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08" name="Freeform 1940"/>
                <p:cNvSpPr>
                  <a:spLocks noChangeAspect="1"/>
                </p:cNvSpPr>
                <p:nvPr/>
              </p:nvSpPr>
              <p:spPr bwMode="auto">
                <a:xfrm>
                  <a:off x="5483" y="1893"/>
                  <a:ext cx="8" cy="8"/>
                </a:xfrm>
                <a:custGeom>
                  <a:avLst/>
                  <a:gdLst>
                    <a:gd name="T0" fmla="*/ 0 w 8"/>
                    <a:gd name="T1" fmla="*/ 8 h 8"/>
                    <a:gd name="T2" fmla="*/ 5 w 8"/>
                    <a:gd name="T3" fmla="*/ 8 h 8"/>
                    <a:gd name="T4" fmla="*/ 5 w 8"/>
                    <a:gd name="T5" fmla="*/ 5 h 8"/>
                    <a:gd name="T6" fmla="*/ 8 w 8"/>
                    <a:gd name="T7" fmla="*/ 3 h 8"/>
                    <a:gd name="T8" fmla="*/ 5 w 8"/>
                    <a:gd name="T9" fmla="*/ 0 h 8"/>
                    <a:gd name="T10" fmla="*/ 2 w 8"/>
                    <a:gd name="T11" fmla="*/ 3 h 8"/>
                    <a:gd name="T12" fmla="*/ 0 w 8"/>
                    <a:gd name="T13" fmla="*/ 8 h 8"/>
                    <a:gd name="T14" fmla="*/ 5 w 8"/>
                    <a:gd name="T15" fmla="*/ 8 h 8"/>
                    <a:gd name="T16" fmla="*/ 0 w 8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8"/>
                    <a:gd name="T29" fmla="*/ 8 w 8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8">
                      <a:moveTo>
                        <a:pt x="0" y="8"/>
                      </a:moveTo>
                      <a:lnTo>
                        <a:pt x="5" y="8"/>
                      </a:lnTo>
                      <a:lnTo>
                        <a:pt x="5" y="5"/>
                      </a:lnTo>
                      <a:lnTo>
                        <a:pt x="8" y="3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8"/>
                      </a:lnTo>
                      <a:lnTo>
                        <a:pt x="5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09" name="Freeform 1941"/>
                <p:cNvSpPr>
                  <a:spLocks noChangeAspect="1"/>
                </p:cNvSpPr>
                <p:nvPr/>
              </p:nvSpPr>
              <p:spPr bwMode="auto">
                <a:xfrm>
                  <a:off x="5477" y="1799"/>
                  <a:ext cx="8" cy="13"/>
                </a:xfrm>
                <a:custGeom>
                  <a:avLst/>
                  <a:gdLst>
                    <a:gd name="T0" fmla="*/ 6 w 8"/>
                    <a:gd name="T1" fmla="*/ 13 h 13"/>
                    <a:gd name="T2" fmla="*/ 0 w 8"/>
                    <a:gd name="T3" fmla="*/ 11 h 13"/>
                    <a:gd name="T4" fmla="*/ 0 w 8"/>
                    <a:gd name="T5" fmla="*/ 5 h 13"/>
                    <a:gd name="T6" fmla="*/ 6 w 8"/>
                    <a:gd name="T7" fmla="*/ 3 h 13"/>
                    <a:gd name="T8" fmla="*/ 8 w 8"/>
                    <a:gd name="T9" fmla="*/ 0 h 13"/>
                    <a:gd name="T10" fmla="*/ 6 w 8"/>
                    <a:gd name="T11" fmla="*/ 3 h 13"/>
                    <a:gd name="T12" fmla="*/ 6 w 8"/>
                    <a:gd name="T13" fmla="*/ 13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13"/>
                    <a:gd name="T23" fmla="*/ 8 w 8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13">
                      <a:moveTo>
                        <a:pt x="6" y="13"/>
                      </a:move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6" y="3"/>
                      </a:lnTo>
                      <a:lnTo>
                        <a:pt x="8" y="0"/>
                      </a:lnTo>
                      <a:lnTo>
                        <a:pt x="6" y="3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10" name="Freeform 1942"/>
                <p:cNvSpPr>
                  <a:spLocks noChangeAspect="1"/>
                </p:cNvSpPr>
                <p:nvPr/>
              </p:nvSpPr>
              <p:spPr bwMode="auto">
                <a:xfrm>
                  <a:off x="5477" y="1804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0 h 11"/>
                    <a:gd name="T4" fmla="*/ 0 w 6"/>
                    <a:gd name="T5" fmla="*/ 8 h 11"/>
                    <a:gd name="T6" fmla="*/ 3 w 6"/>
                    <a:gd name="T7" fmla="*/ 11 h 11"/>
                    <a:gd name="T8" fmla="*/ 6 w 6"/>
                    <a:gd name="T9" fmla="*/ 8 h 11"/>
                    <a:gd name="T10" fmla="*/ 3 w 6"/>
                    <a:gd name="T11" fmla="*/ 6 h 11"/>
                    <a:gd name="T12" fmla="*/ 3 w 6"/>
                    <a:gd name="T13" fmla="*/ 3 h 11"/>
                    <a:gd name="T14" fmla="*/ 3 w 6"/>
                    <a:gd name="T15" fmla="*/ 3 h 11"/>
                    <a:gd name="T16" fmla="*/ 0 w 6"/>
                    <a:gd name="T17" fmla="*/ 0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11"/>
                    <a:gd name="T29" fmla="*/ 6 w 6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3" y="6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11" name="Freeform 1943"/>
                <p:cNvSpPr>
                  <a:spLocks noChangeAspect="1"/>
                </p:cNvSpPr>
                <p:nvPr/>
              </p:nvSpPr>
              <p:spPr bwMode="auto">
                <a:xfrm>
                  <a:off x="5477" y="1796"/>
                  <a:ext cx="11" cy="11"/>
                </a:xfrm>
                <a:custGeom>
                  <a:avLst/>
                  <a:gdLst>
                    <a:gd name="T0" fmla="*/ 8 w 11"/>
                    <a:gd name="T1" fmla="*/ 0 h 11"/>
                    <a:gd name="T2" fmla="*/ 8 w 11"/>
                    <a:gd name="T3" fmla="*/ 0 h 11"/>
                    <a:gd name="T4" fmla="*/ 3 w 11"/>
                    <a:gd name="T5" fmla="*/ 3 h 11"/>
                    <a:gd name="T6" fmla="*/ 0 w 11"/>
                    <a:gd name="T7" fmla="*/ 8 h 11"/>
                    <a:gd name="T8" fmla="*/ 3 w 11"/>
                    <a:gd name="T9" fmla="*/ 11 h 11"/>
                    <a:gd name="T10" fmla="*/ 6 w 11"/>
                    <a:gd name="T11" fmla="*/ 8 h 11"/>
                    <a:gd name="T12" fmla="*/ 11 w 11"/>
                    <a:gd name="T13" fmla="*/ 3 h 11"/>
                    <a:gd name="T14" fmla="*/ 11 w 11"/>
                    <a:gd name="T15" fmla="*/ 3 h 11"/>
                    <a:gd name="T16" fmla="*/ 8 w 11"/>
                    <a:gd name="T17" fmla="*/ 0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1"/>
                    <a:gd name="T29" fmla="*/ 11 w 11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1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3" y="3"/>
                      </a:lnTo>
                      <a:lnTo>
                        <a:pt x="0" y="8"/>
                      </a:lnTo>
                      <a:lnTo>
                        <a:pt x="3" y="11"/>
                      </a:lnTo>
                      <a:lnTo>
                        <a:pt x="6" y="8"/>
                      </a:lnTo>
                      <a:lnTo>
                        <a:pt x="11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12" name="Freeform 1944"/>
                <p:cNvSpPr>
                  <a:spLocks noChangeAspect="1"/>
                </p:cNvSpPr>
                <p:nvPr/>
              </p:nvSpPr>
              <p:spPr bwMode="auto">
                <a:xfrm>
                  <a:off x="5480" y="1796"/>
                  <a:ext cx="8" cy="19"/>
                </a:xfrm>
                <a:custGeom>
                  <a:avLst/>
                  <a:gdLst>
                    <a:gd name="T0" fmla="*/ 0 w 8"/>
                    <a:gd name="T1" fmla="*/ 19 h 19"/>
                    <a:gd name="T2" fmla="*/ 3 w 8"/>
                    <a:gd name="T3" fmla="*/ 16 h 19"/>
                    <a:gd name="T4" fmla="*/ 3 w 8"/>
                    <a:gd name="T5" fmla="*/ 8 h 19"/>
                    <a:gd name="T6" fmla="*/ 5 w 8"/>
                    <a:gd name="T7" fmla="*/ 0 h 19"/>
                    <a:gd name="T8" fmla="*/ 8 w 8"/>
                    <a:gd name="T9" fmla="*/ 3 h 19"/>
                    <a:gd name="T10" fmla="*/ 0 w 8"/>
                    <a:gd name="T11" fmla="*/ 6 h 19"/>
                    <a:gd name="T12" fmla="*/ 0 w 8"/>
                    <a:gd name="T13" fmla="*/ 19 h 19"/>
                    <a:gd name="T14" fmla="*/ 3 w 8"/>
                    <a:gd name="T15" fmla="*/ 16 h 19"/>
                    <a:gd name="T16" fmla="*/ 0 w 8"/>
                    <a:gd name="T17" fmla="*/ 19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9"/>
                    <a:gd name="T29" fmla="*/ 8 w 8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9">
                      <a:moveTo>
                        <a:pt x="0" y="19"/>
                      </a:moveTo>
                      <a:lnTo>
                        <a:pt x="3" y="16"/>
                      </a:lnTo>
                      <a:lnTo>
                        <a:pt x="3" y="8"/>
                      </a:lnTo>
                      <a:lnTo>
                        <a:pt x="5" y="0"/>
                      </a:lnTo>
                      <a:lnTo>
                        <a:pt x="8" y="3"/>
                      </a:lnTo>
                      <a:lnTo>
                        <a:pt x="0" y="6"/>
                      </a:lnTo>
                      <a:lnTo>
                        <a:pt x="0" y="19"/>
                      </a:lnTo>
                      <a:lnTo>
                        <a:pt x="3" y="16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13" name="Freeform 1945"/>
                <p:cNvSpPr>
                  <a:spLocks noChangeAspect="1"/>
                </p:cNvSpPr>
                <p:nvPr/>
              </p:nvSpPr>
              <p:spPr bwMode="auto">
                <a:xfrm>
                  <a:off x="5598" y="1930"/>
                  <a:ext cx="10" cy="2"/>
                </a:xfrm>
                <a:custGeom>
                  <a:avLst/>
                  <a:gdLst>
                    <a:gd name="T0" fmla="*/ 10 w 10"/>
                    <a:gd name="T1" fmla="*/ 0 h 2"/>
                    <a:gd name="T2" fmla="*/ 5 w 10"/>
                    <a:gd name="T3" fmla="*/ 2 h 2"/>
                    <a:gd name="T4" fmla="*/ 0 w 10"/>
                    <a:gd name="T5" fmla="*/ 2 h 2"/>
                    <a:gd name="T6" fmla="*/ 0 w 10"/>
                    <a:gd name="T7" fmla="*/ 0 h 2"/>
                    <a:gd name="T8" fmla="*/ 10 w 10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2"/>
                    <a:gd name="T17" fmla="*/ 10 w 10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2">
                      <a:moveTo>
                        <a:pt x="10" y="0"/>
                      </a:move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14" name="Freeform 1946"/>
                <p:cNvSpPr>
                  <a:spLocks noChangeAspect="1"/>
                </p:cNvSpPr>
                <p:nvPr/>
              </p:nvSpPr>
              <p:spPr bwMode="auto">
                <a:xfrm>
                  <a:off x="5598" y="1930"/>
                  <a:ext cx="10" cy="5"/>
                </a:xfrm>
                <a:custGeom>
                  <a:avLst/>
                  <a:gdLst>
                    <a:gd name="T0" fmla="*/ 2 w 10"/>
                    <a:gd name="T1" fmla="*/ 5 h 5"/>
                    <a:gd name="T2" fmla="*/ 2 w 10"/>
                    <a:gd name="T3" fmla="*/ 5 h 5"/>
                    <a:gd name="T4" fmla="*/ 7 w 10"/>
                    <a:gd name="T5" fmla="*/ 2 h 5"/>
                    <a:gd name="T6" fmla="*/ 10 w 10"/>
                    <a:gd name="T7" fmla="*/ 2 h 5"/>
                    <a:gd name="T8" fmla="*/ 10 w 10"/>
                    <a:gd name="T9" fmla="*/ 0 h 5"/>
                    <a:gd name="T10" fmla="*/ 5 w 10"/>
                    <a:gd name="T11" fmla="*/ 0 h 5"/>
                    <a:gd name="T12" fmla="*/ 0 w 10"/>
                    <a:gd name="T13" fmla="*/ 2 h 5"/>
                    <a:gd name="T14" fmla="*/ 0 w 10"/>
                    <a:gd name="T15" fmla="*/ 2 h 5"/>
                    <a:gd name="T16" fmla="*/ 2 w 10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2" y="5"/>
                      </a:moveTo>
                      <a:lnTo>
                        <a:pt x="2" y="5"/>
                      </a:lnTo>
                      <a:lnTo>
                        <a:pt x="7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15" name="Freeform 1947"/>
                <p:cNvSpPr>
                  <a:spLocks noChangeAspect="1"/>
                </p:cNvSpPr>
                <p:nvPr/>
              </p:nvSpPr>
              <p:spPr bwMode="auto">
                <a:xfrm>
                  <a:off x="5598" y="1930"/>
                  <a:ext cx="10" cy="5"/>
                </a:xfrm>
                <a:custGeom>
                  <a:avLst/>
                  <a:gdLst>
                    <a:gd name="T0" fmla="*/ 10 w 10"/>
                    <a:gd name="T1" fmla="*/ 2 h 5"/>
                    <a:gd name="T2" fmla="*/ 10 w 10"/>
                    <a:gd name="T3" fmla="*/ 0 h 5"/>
                    <a:gd name="T4" fmla="*/ 0 w 10"/>
                    <a:gd name="T5" fmla="*/ 0 h 5"/>
                    <a:gd name="T6" fmla="*/ 2 w 10"/>
                    <a:gd name="T7" fmla="*/ 5 h 5"/>
                    <a:gd name="T8" fmla="*/ 0 w 10"/>
                    <a:gd name="T9" fmla="*/ 2 h 5"/>
                    <a:gd name="T10" fmla="*/ 2 w 10"/>
                    <a:gd name="T11" fmla="*/ 2 h 5"/>
                    <a:gd name="T12" fmla="*/ 7 w 10"/>
                    <a:gd name="T13" fmla="*/ 2 h 5"/>
                    <a:gd name="T14" fmla="*/ 10 w 10"/>
                    <a:gd name="T15" fmla="*/ 0 h 5"/>
                    <a:gd name="T16" fmla="*/ 10 w 10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10" y="2"/>
                      </a:move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7" y="2"/>
                      </a:lnTo>
                      <a:lnTo>
                        <a:pt x="10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16" name="Freeform 1948"/>
                <p:cNvSpPr>
                  <a:spLocks noChangeAspect="1"/>
                </p:cNvSpPr>
                <p:nvPr/>
              </p:nvSpPr>
              <p:spPr bwMode="auto">
                <a:xfrm>
                  <a:off x="5524" y="1841"/>
                  <a:ext cx="27" cy="26"/>
                </a:xfrm>
                <a:custGeom>
                  <a:avLst/>
                  <a:gdLst>
                    <a:gd name="T0" fmla="*/ 8 w 27"/>
                    <a:gd name="T1" fmla="*/ 26 h 26"/>
                    <a:gd name="T2" fmla="*/ 6 w 27"/>
                    <a:gd name="T3" fmla="*/ 23 h 26"/>
                    <a:gd name="T4" fmla="*/ 6 w 27"/>
                    <a:gd name="T5" fmla="*/ 16 h 26"/>
                    <a:gd name="T6" fmla="*/ 14 w 27"/>
                    <a:gd name="T7" fmla="*/ 8 h 26"/>
                    <a:gd name="T8" fmla="*/ 19 w 27"/>
                    <a:gd name="T9" fmla="*/ 3 h 26"/>
                    <a:gd name="T10" fmla="*/ 21 w 27"/>
                    <a:gd name="T11" fmla="*/ 3 h 26"/>
                    <a:gd name="T12" fmla="*/ 27 w 27"/>
                    <a:gd name="T13" fmla="*/ 0 h 26"/>
                    <a:gd name="T14" fmla="*/ 24 w 27"/>
                    <a:gd name="T15" fmla="*/ 0 h 26"/>
                    <a:gd name="T16" fmla="*/ 19 w 27"/>
                    <a:gd name="T17" fmla="*/ 0 h 26"/>
                    <a:gd name="T18" fmla="*/ 14 w 27"/>
                    <a:gd name="T19" fmla="*/ 5 h 26"/>
                    <a:gd name="T20" fmla="*/ 3 w 27"/>
                    <a:gd name="T21" fmla="*/ 16 h 26"/>
                    <a:gd name="T22" fmla="*/ 0 w 27"/>
                    <a:gd name="T23" fmla="*/ 18 h 26"/>
                    <a:gd name="T24" fmla="*/ 3 w 27"/>
                    <a:gd name="T25" fmla="*/ 21 h 26"/>
                    <a:gd name="T26" fmla="*/ 6 w 27"/>
                    <a:gd name="T27" fmla="*/ 23 h 26"/>
                    <a:gd name="T28" fmla="*/ 8 w 27"/>
                    <a:gd name="T29" fmla="*/ 26 h 2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7"/>
                    <a:gd name="T46" fmla="*/ 0 h 26"/>
                    <a:gd name="T47" fmla="*/ 27 w 27"/>
                    <a:gd name="T48" fmla="*/ 26 h 2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7" h="26">
                      <a:moveTo>
                        <a:pt x="8" y="26"/>
                      </a:moveTo>
                      <a:lnTo>
                        <a:pt x="6" y="23"/>
                      </a:lnTo>
                      <a:lnTo>
                        <a:pt x="6" y="16"/>
                      </a:lnTo>
                      <a:lnTo>
                        <a:pt x="14" y="8"/>
                      </a:lnTo>
                      <a:lnTo>
                        <a:pt x="19" y="3"/>
                      </a:lnTo>
                      <a:lnTo>
                        <a:pt x="21" y="3"/>
                      </a:lnTo>
                      <a:lnTo>
                        <a:pt x="27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4" y="5"/>
                      </a:lnTo>
                      <a:lnTo>
                        <a:pt x="3" y="16"/>
                      </a:lnTo>
                      <a:lnTo>
                        <a:pt x="0" y="18"/>
                      </a:lnTo>
                      <a:lnTo>
                        <a:pt x="3" y="21"/>
                      </a:lnTo>
                      <a:lnTo>
                        <a:pt x="6" y="23"/>
                      </a:lnTo>
                      <a:lnTo>
                        <a:pt x="8" y="2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17" name="Freeform 1949"/>
                <p:cNvSpPr>
                  <a:spLocks noChangeAspect="1"/>
                </p:cNvSpPr>
                <p:nvPr/>
              </p:nvSpPr>
              <p:spPr bwMode="auto">
                <a:xfrm>
                  <a:off x="5527" y="1854"/>
                  <a:ext cx="8" cy="16"/>
                </a:xfrm>
                <a:custGeom>
                  <a:avLst/>
                  <a:gdLst>
                    <a:gd name="T0" fmla="*/ 3 w 8"/>
                    <a:gd name="T1" fmla="*/ 0 h 16"/>
                    <a:gd name="T2" fmla="*/ 3 w 8"/>
                    <a:gd name="T3" fmla="*/ 0 h 16"/>
                    <a:gd name="T4" fmla="*/ 0 w 8"/>
                    <a:gd name="T5" fmla="*/ 10 h 16"/>
                    <a:gd name="T6" fmla="*/ 5 w 8"/>
                    <a:gd name="T7" fmla="*/ 16 h 16"/>
                    <a:gd name="T8" fmla="*/ 8 w 8"/>
                    <a:gd name="T9" fmla="*/ 13 h 16"/>
                    <a:gd name="T10" fmla="*/ 5 w 8"/>
                    <a:gd name="T11" fmla="*/ 8 h 16"/>
                    <a:gd name="T12" fmla="*/ 3 w 8"/>
                    <a:gd name="T13" fmla="*/ 5 h 16"/>
                    <a:gd name="T14" fmla="*/ 3 w 8"/>
                    <a:gd name="T15" fmla="*/ 5 h 16"/>
                    <a:gd name="T16" fmla="*/ 3 w 8"/>
                    <a:gd name="T17" fmla="*/ 0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6"/>
                    <a:gd name="T29" fmla="*/ 8 w 8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10"/>
                      </a:lnTo>
                      <a:lnTo>
                        <a:pt x="5" y="16"/>
                      </a:lnTo>
                      <a:lnTo>
                        <a:pt x="8" y="13"/>
                      </a:lnTo>
                      <a:lnTo>
                        <a:pt x="5" y="8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18" name="Freeform 1950"/>
                <p:cNvSpPr>
                  <a:spLocks noChangeAspect="1"/>
                </p:cNvSpPr>
                <p:nvPr/>
              </p:nvSpPr>
              <p:spPr bwMode="auto">
                <a:xfrm>
                  <a:off x="5530" y="1841"/>
                  <a:ext cx="13" cy="18"/>
                </a:xfrm>
                <a:custGeom>
                  <a:avLst/>
                  <a:gdLst>
                    <a:gd name="T0" fmla="*/ 13 w 13"/>
                    <a:gd name="T1" fmla="*/ 0 h 18"/>
                    <a:gd name="T2" fmla="*/ 10 w 13"/>
                    <a:gd name="T3" fmla="*/ 0 h 18"/>
                    <a:gd name="T4" fmla="*/ 5 w 13"/>
                    <a:gd name="T5" fmla="*/ 8 h 18"/>
                    <a:gd name="T6" fmla="*/ 0 w 13"/>
                    <a:gd name="T7" fmla="*/ 13 h 18"/>
                    <a:gd name="T8" fmla="*/ 0 w 13"/>
                    <a:gd name="T9" fmla="*/ 18 h 18"/>
                    <a:gd name="T10" fmla="*/ 8 w 13"/>
                    <a:gd name="T11" fmla="*/ 10 h 18"/>
                    <a:gd name="T12" fmla="*/ 13 w 13"/>
                    <a:gd name="T13" fmla="*/ 3 h 18"/>
                    <a:gd name="T14" fmla="*/ 13 w 13"/>
                    <a:gd name="T15" fmla="*/ 5 h 18"/>
                    <a:gd name="T16" fmla="*/ 13 w 13"/>
                    <a:gd name="T17" fmla="*/ 0 h 18"/>
                    <a:gd name="T18" fmla="*/ 10 w 13"/>
                    <a:gd name="T19" fmla="*/ 0 h 18"/>
                    <a:gd name="T20" fmla="*/ 10 w 13"/>
                    <a:gd name="T21" fmla="*/ 0 h 18"/>
                    <a:gd name="T22" fmla="*/ 13 w 13"/>
                    <a:gd name="T23" fmla="*/ 0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18"/>
                    <a:gd name="T38" fmla="*/ 13 w 13"/>
                    <a:gd name="T39" fmla="*/ 18 h 1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18">
                      <a:moveTo>
                        <a:pt x="13" y="0"/>
                      </a:moveTo>
                      <a:lnTo>
                        <a:pt x="10" y="0"/>
                      </a:lnTo>
                      <a:lnTo>
                        <a:pt x="5" y="8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8" y="10"/>
                      </a:lnTo>
                      <a:lnTo>
                        <a:pt x="13" y="3"/>
                      </a:ln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19" name="Freeform 1951"/>
                <p:cNvSpPr>
                  <a:spLocks noChangeAspect="1"/>
                </p:cNvSpPr>
                <p:nvPr/>
              </p:nvSpPr>
              <p:spPr bwMode="auto">
                <a:xfrm>
                  <a:off x="5543" y="1841"/>
                  <a:ext cx="10" cy="5"/>
                </a:xfrm>
                <a:custGeom>
                  <a:avLst/>
                  <a:gdLst>
                    <a:gd name="T0" fmla="*/ 8 w 10"/>
                    <a:gd name="T1" fmla="*/ 0 h 5"/>
                    <a:gd name="T2" fmla="*/ 8 w 10"/>
                    <a:gd name="T3" fmla="*/ 0 h 5"/>
                    <a:gd name="T4" fmla="*/ 2 w 10"/>
                    <a:gd name="T5" fmla="*/ 0 h 5"/>
                    <a:gd name="T6" fmla="*/ 0 w 10"/>
                    <a:gd name="T7" fmla="*/ 0 h 5"/>
                    <a:gd name="T8" fmla="*/ 0 w 10"/>
                    <a:gd name="T9" fmla="*/ 5 h 5"/>
                    <a:gd name="T10" fmla="*/ 2 w 10"/>
                    <a:gd name="T11" fmla="*/ 5 h 5"/>
                    <a:gd name="T12" fmla="*/ 10 w 10"/>
                    <a:gd name="T13" fmla="*/ 3 h 5"/>
                    <a:gd name="T14" fmla="*/ 10 w 10"/>
                    <a:gd name="T15" fmla="*/ 3 h 5"/>
                    <a:gd name="T16" fmla="*/ 8 w 10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5"/>
                    <a:gd name="T29" fmla="*/ 10 w 1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5">
                      <a:moveTo>
                        <a:pt x="8" y="0"/>
                      </a:moveTo>
                      <a:lnTo>
                        <a:pt x="8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20" name="Freeform 1952"/>
                <p:cNvSpPr>
                  <a:spLocks noChangeAspect="1"/>
                </p:cNvSpPr>
                <p:nvPr/>
              </p:nvSpPr>
              <p:spPr bwMode="auto">
                <a:xfrm>
                  <a:off x="5540" y="1841"/>
                  <a:ext cx="13" cy="3"/>
                </a:xfrm>
                <a:custGeom>
                  <a:avLst/>
                  <a:gdLst>
                    <a:gd name="T0" fmla="*/ 0 w 13"/>
                    <a:gd name="T1" fmla="*/ 3 h 3"/>
                    <a:gd name="T2" fmla="*/ 0 w 13"/>
                    <a:gd name="T3" fmla="*/ 3 h 3"/>
                    <a:gd name="T4" fmla="*/ 8 w 13"/>
                    <a:gd name="T5" fmla="*/ 3 h 3"/>
                    <a:gd name="T6" fmla="*/ 11 w 13"/>
                    <a:gd name="T7" fmla="*/ 0 h 3"/>
                    <a:gd name="T8" fmla="*/ 13 w 13"/>
                    <a:gd name="T9" fmla="*/ 3 h 3"/>
                    <a:gd name="T10" fmla="*/ 8 w 13"/>
                    <a:gd name="T11" fmla="*/ 0 h 3"/>
                    <a:gd name="T12" fmla="*/ 3 w 13"/>
                    <a:gd name="T13" fmla="*/ 0 h 3"/>
                    <a:gd name="T14" fmla="*/ 3 w 13"/>
                    <a:gd name="T15" fmla="*/ 0 h 3"/>
                    <a:gd name="T16" fmla="*/ 0 w 13"/>
                    <a:gd name="T17" fmla="*/ 3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3"/>
                    <a:gd name="T29" fmla="*/ 13 w 13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8" y="3"/>
                      </a:lnTo>
                      <a:lnTo>
                        <a:pt x="11" y="0"/>
                      </a:lnTo>
                      <a:lnTo>
                        <a:pt x="13" y="3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21" name="Freeform 1953"/>
                <p:cNvSpPr>
                  <a:spLocks noChangeAspect="1"/>
                </p:cNvSpPr>
                <p:nvPr/>
              </p:nvSpPr>
              <p:spPr bwMode="auto">
                <a:xfrm>
                  <a:off x="5527" y="1841"/>
                  <a:ext cx="16" cy="16"/>
                </a:xfrm>
                <a:custGeom>
                  <a:avLst/>
                  <a:gdLst>
                    <a:gd name="T0" fmla="*/ 3 w 16"/>
                    <a:gd name="T1" fmla="*/ 16 h 16"/>
                    <a:gd name="T2" fmla="*/ 3 w 16"/>
                    <a:gd name="T3" fmla="*/ 16 h 16"/>
                    <a:gd name="T4" fmla="*/ 11 w 16"/>
                    <a:gd name="T5" fmla="*/ 8 h 16"/>
                    <a:gd name="T6" fmla="*/ 13 w 16"/>
                    <a:gd name="T7" fmla="*/ 3 h 16"/>
                    <a:gd name="T8" fmla="*/ 16 w 16"/>
                    <a:gd name="T9" fmla="*/ 0 h 16"/>
                    <a:gd name="T10" fmla="*/ 8 w 16"/>
                    <a:gd name="T11" fmla="*/ 5 h 16"/>
                    <a:gd name="T12" fmla="*/ 0 w 16"/>
                    <a:gd name="T13" fmla="*/ 13 h 16"/>
                    <a:gd name="T14" fmla="*/ 0 w 16"/>
                    <a:gd name="T15" fmla="*/ 13 h 16"/>
                    <a:gd name="T16" fmla="*/ 3 w 16"/>
                    <a:gd name="T17" fmla="*/ 16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16"/>
                    <a:gd name="T29" fmla="*/ 16 w 16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16">
                      <a:moveTo>
                        <a:pt x="3" y="16"/>
                      </a:moveTo>
                      <a:lnTo>
                        <a:pt x="3" y="16"/>
                      </a:lnTo>
                      <a:lnTo>
                        <a:pt x="11" y="8"/>
                      </a:lnTo>
                      <a:lnTo>
                        <a:pt x="13" y="3"/>
                      </a:lnTo>
                      <a:lnTo>
                        <a:pt x="16" y="0"/>
                      </a:lnTo>
                      <a:lnTo>
                        <a:pt x="8" y="5"/>
                      </a:lnTo>
                      <a:lnTo>
                        <a:pt x="0" y="13"/>
                      </a:lnTo>
                      <a:lnTo>
                        <a:pt x="3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22" name="Freeform 1954"/>
                <p:cNvSpPr>
                  <a:spLocks noChangeAspect="1"/>
                </p:cNvSpPr>
                <p:nvPr/>
              </p:nvSpPr>
              <p:spPr bwMode="auto">
                <a:xfrm>
                  <a:off x="5524" y="1854"/>
                  <a:ext cx="11" cy="16"/>
                </a:xfrm>
                <a:custGeom>
                  <a:avLst/>
                  <a:gdLst>
                    <a:gd name="T0" fmla="*/ 8 w 11"/>
                    <a:gd name="T1" fmla="*/ 16 h 16"/>
                    <a:gd name="T2" fmla="*/ 11 w 11"/>
                    <a:gd name="T3" fmla="*/ 13 h 16"/>
                    <a:gd name="T4" fmla="*/ 8 w 11"/>
                    <a:gd name="T5" fmla="*/ 10 h 16"/>
                    <a:gd name="T6" fmla="*/ 6 w 11"/>
                    <a:gd name="T7" fmla="*/ 8 h 16"/>
                    <a:gd name="T8" fmla="*/ 3 w 11"/>
                    <a:gd name="T9" fmla="*/ 5 h 16"/>
                    <a:gd name="T10" fmla="*/ 6 w 11"/>
                    <a:gd name="T11" fmla="*/ 3 h 16"/>
                    <a:gd name="T12" fmla="*/ 3 w 11"/>
                    <a:gd name="T13" fmla="*/ 0 h 16"/>
                    <a:gd name="T14" fmla="*/ 0 w 11"/>
                    <a:gd name="T15" fmla="*/ 5 h 16"/>
                    <a:gd name="T16" fmla="*/ 0 w 11"/>
                    <a:gd name="T17" fmla="*/ 8 h 16"/>
                    <a:gd name="T18" fmla="*/ 6 w 11"/>
                    <a:gd name="T19" fmla="*/ 13 h 16"/>
                    <a:gd name="T20" fmla="*/ 8 w 11"/>
                    <a:gd name="T21" fmla="*/ 16 h 16"/>
                    <a:gd name="T22" fmla="*/ 11 w 11"/>
                    <a:gd name="T23" fmla="*/ 13 h 16"/>
                    <a:gd name="T24" fmla="*/ 8 w 11"/>
                    <a:gd name="T25" fmla="*/ 16 h 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"/>
                    <a:gd name="T40" fmla="*/ 0 h 16"/>
                    <a:gd name="T41" fmla="*/ 11 w 11"/>
                    <a:gd name="T42" fmla="*/ 16 h 1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" h="16">
                      <a:moveTo>
                        <a:pt x="8" y="16"/>
                      </a:moveTo>
                      <a:lnTo>
                        <a:pt x="11" y="13"/>
                      </a:lnTo>
                      <a:lnTo>
                        <a:pt x="8" y="10"/>
                      </a:lnTo>
                      <a:lnTo>
                        <a:pt x="6" y="8"/>
                      </a:lnTo>
                      <a:lnTo>
                        <a:pt x="3" y="5"/>
                      </a:ln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6" y="13"/>
                      </a:ln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23" name="Freeform 1955"/>
                <p:cNvSpPr>
                  <a:spLocks noChangeAspect="1"/>
                </p:cNvSpPr>
                <p:nvPr/>
              </p:nvSpPr>
              <p:spPr bwMode="auto">
                <a:xfrm>
                  <a:off x="5535" y="1789"/>
                  <a:ext cx="5" cy="5"/>
                </a:xfrm>
                <a:custGeom>
                  <a:avLst/>
                  <a:gdLst>
                    <a:gd name="T0" fmla="*/ 3 w 5"/>
                    <a:gd name="T1" fmla="*/ 0 h 5"/>
                    <a:gd name="T2" fmla="*/ 3 w 5"/>
                    <a:gd name="T3" fmla="*/ 2 h 5"/>
                    <a:gd name="T4" fmla="*/ 5 w 5"/>
                    <a:gd name="T5" fmla="*/ 5 h 5"/>
                    <a:gd name="T6" fmla="*/ 5 w 5"/>
                    <a:gd name="T7" fmla="*/ 5 h 5"/>
                    <a:gd name="T8" fmla="*/ 0 w 5"/>
                    <a:gd name="T9" fmla="*/ 5 h 5"/>
                    <a:gd name="T10" fmla="*/ 3 w 5"/>
                    <a:gd name="T11" fmla="*/ 5 h 5"/>
                    <a:gd name="T12" fmla="*/ 3 w 5"/>
                    <a:gd name="T13" fmla="*/ 0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5"/>
                    <a:gd name="T23" fmla="*/ 5 w 5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5">
                      <a:moveTo>
                        <a:pt x="3" y="0"/>
                      </a:moveTo>
                      <a:lnTo>
                        <a:pt x="3" y="2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24" name="Freeform 1956"/>
                <p:cNvSpPr>
                  <a:spLocks noChangeAspect="1"/>
                </p:cNvSpPr>
                <p:nvPr/>
              </p:nvSpPr>
              <p:spPr bwMode="auto">
                <a:xfrm>
                  <a:off x="5535" y="1789"/>
                  <a:ext cx="5" cy="5"/>
                </a:xfrm>
                <a:custGeom>
                  <a:avLst/>
                  <a:gdLst>
                    <a:gd name="T0" fmla="*/ 5 w 5"/>
                    <a:gd name="T1" fmla="*/ 2 h 5"/>
                    <a:gd name="T2" fmla="*/ 5 w 5"/>
                    <a:gd name="T3" fmla="*/ 2 h 5"/>
                    <a:gd name="T4" fmla="*/ 5 w 5"/>
                    <a:gd name="T5" fmla="*/ 0 h 5"/>
                    <a:gd name="T6" fmla="*/ 3 w 5"/>
                    <a:gd name="T7" fmla="*/ 0 h 5"/>
                    <a:gd name="T8" fmla="*/ 0 w 5"/>
                    <a:gd name="T9" fmla="*/ 2 h 5"/>
                    <a:gd name="T10" fmla="*/ 3 w 5"/>
                    <a:gd name="T11" fmla="*/ 5 h 5"/>
                    <a:gd name="T12" fmla="*/ 5 w 5"/>
                    <a:gd name="T13" fmla="*/ 5 h 5"/>
                    <a:gd name="T14" fmla="*/ 5 w 5"/>
                    <a:gd name="T15" fmla="*/ 5 h 5"/>
                    <a:gd name="T16" fmla="*/ 5 w 5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5" y="2"/>
                      </a:move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25" name="Freeform 1957"/>
                <p:cNvSpPr>
                  <a:spLocks noChangeAspect="1"/>
                </p:cNvSpPr>
                <p:nvPr/>
              </p:nvSpPr>
              <p:spPr bwMode="auto">
                <a:xfrm>
                  <a:off x="5535" y="1791"/>
                  <a:ext cx="5" cy="5"/>
                </a:xfrm>
                <a:custGeom>
                  <a:avLst/>
                  <a:gdLst>
                    <a:gd name="T0" fmla="*/ 3 w 5"/>
                    <a:gd name="T1" fmla="*/ 5 h 5"/>
                    <a:gd name="T2" fmla="*/ 3 w 5"/>
                    <a:gd name="T3" fmla="*/ 5 h 5"/>
                    <a:gd name="T4" fmla="*/ 5 w 5"/>
                    <a:gd name="T5" fmla="*/ 3 h 5"/>
                    <a:gd name="T6" fmla="*/ 5 w 5"/>
                    <a:gd name="T7" fmla="*/ 0 h 5"/>
                    <a:gd name="T8" fmla="*/ 5 w 5"/>
                    <a:gd name="T9" fmla="*/ 3 h 5"/>
                    <a:gd name="T10" fmla="*/ 5 w 5"/>
                    <a:gd name="T11" fmla="*/ 0 h 5"/>
                    <a:gd name="T12" fmla="*/ 0 w 5"/>
                    <a:gd name="T13" fmla="*/ 3 h 5"/>
                    <a:gd name="T14" fmla="*/ 0 w 5"/>
                    <a:gd name="T15" fmla="*/ 3 h 5"/>
                    <a:gd name="T16" fmla="*/ 3 w 5"/>
                    <a:gd name="T17" fmla="*/ 5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3" y="5"/>
                      </a:move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26" name="Freeform 1958"/>
                <p:cNvSpPr>
                  <a:spLocks noChangeAspect="1"/>
                </p:cNvSpPr>
                <p:nvPr/>
              </p:nvSpPr>
              <p:spPr bwMode="auto">
                <a:xfrm>
                  <a:off x="5535" y="1789"/>
                  <a:ext cx="3" cy="7"/>
                </a:xfrm>
                <a:custGeom>
                  <a:avLst/>
                  <a:gdLst>
                    <a:gd name="T0" fmla="*/ 3 w 3"/>
                    <a:gd name="T1" fmla="*/ 0 h 7"/>
                    <a:gd name="T2" fmla="*/ 0 w 3"/>
                    <a:gd name="T3" fmla="*/ 2 h 7"/>
                    <a:gd name="T4" fmla="*/ 0 w 3"/>
                    <a:gd name="T5" fmla="*/ 5 h 7"/>
                    <a:gd name="T6" fmla="*/ 3 w 3"/>
                    <a:gd name="T7" fmla="*/ 7 h 7"/>
                    <a:gd name="T8" fmla="*/ 0 w 3"/>
                    <a:gd name="T9" fmla="*/ 5 h 7"/>
                    <a:gd name="T10" fmla="*/ 3 w 3"/>
                    <a:gd name="T11" fmla="*/ 5 h 7"/>
                    <a:gd name="T12" fmla="*/ 3 w 3"/>
                    <a:gd name="T13" fmla="*/ 0 h 7"/>
                    <a:gd name="T14" fmla="*/ 0 w 3"/>
                    <a:gd name="T15" fmla="*/ 2 h 7"/>
                    <a:gd name="T16" fmla="*/ 3 w 3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7"/>
                    <a:gd name="T29" fmla="*/ 3 w 3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7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3" y="7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27" name="Freeform 1959"/>
                <p:cNvSpPr>
                  <a:spLocks noChangeAspect="1"/>
                </p:cNvSpPr>
                <p:nvPr/>
              </p:nvSpPr>
              <p:spPr bwMode="auto">
                <a:xfrm>
                  <a:off x="5530" y="1799"/>
                  <a:ext cx="23" cy="8"/>
                </a:xfrm>
                <a:custGeom>
                  <a:avLst/>
                  <a:gdLst>
                    <a:gd name="T0" fmla="*/ 23 w 23"/>
                    <a:gd name="T1" fmla="*/ 0 h 8"/>
                    <a:gd name="T2" fmla="*/ 21 w 23"/>
                    <a:gd name="T3" fmla="*/ 3 h 8"/>
                    <a:gd name="T4" fmla="*/ 13 w 23"/>
                    <a:gd name="T5" fmla="*/ 8 h 8"/>
                    <a:gd name="T6" fmla="*/ 5 w 23"/>
                    <a:gd name="T7" fmla="*/ 5 h 8"/>
                    <a:gd name="T8" fmla="*/ 0 w 23"/>
                    <a:gd name="T9" fmla="*/ 3 h 8"/>
                    <a:gd name="T10" fmla="*/ 2 w 23"/>
                    <a:gd name="T11" fmla="*/ 5 h 8"/>
                    <a:gd name="T12" fmla="*/ 8 w 23"/>
                    <a:gd name="T13" fmla="*/ 8 h 8"/>
                    <a:gd name="T14" fmla="*/ 10 w 23"/>
                    <a:gd name="T15" fmla="*/ 8 h 8"/>
                    <a:gd name="T16" fmla="*/ 13 w 23"/>
                    <a:gd name="T17" fmla="*/ 8 h 8"/>
                    <a:gd name="T18" fmla="*/ 18 w 23"/>
                    <a:gd name="T19" fmla="*/ 5 h 8"/>
                    <a:gd name="T20" fmla="*/ 23 w 23"/>
                    <a:gd name="T21" fmla="*/ 0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"/>
                    <a:gd name="T34" fmla="*/ 0 h 8"/>
                    <a:gd name="T35" fmla="*/ 23 w 23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" h="8">
                      <a:moveTo>
                        <a:pt x="23" y="0"/>
                      </a:moveTo>
                      <a:lnTo>
                        <a:pt x="21" y="3"/>
                      </a:lnTo>
                      <a:lnTo>
                        <a:pt x="13" y="8"/>
                      </a:lnTo>
                      <a:lnTo>
                        <a:pt x="5" y="5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13" y="8"/>
                      </a:lnTo>
                      <a:lnTo>
                        <a:pt x="18" y="5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28" name="Freeform 1960"/>
                <p:cNvSpPr>
                  <a:spLocks noChangeAspect="1"/>
                </p:cNvSpPr>
                <p:nvPr/>
              </p:nvSpPr>
              <p:spPr bwMode="auto">
                <a:xfrm>
                  <a:off x="5543" y="1799"/>
                  <a:ext cx="13" cy="11"/>
                </a:xfrm>
                <a:custGeom>
                  <a:avLst/>
                  <a:gdLst>
                    <a:gd name="T0" fmla="*/ 0 w 13"/>
                    <a:gd name="T1" fmla="*/ 11 h 11"/>
                    <a:gd name="T2" fmla="*/ 0 w 13"/>
                    <a:gd name="T3" fmla="*/ 11 h 11"/>
                    <a:gd name="T4" fmla="*/ 8 w 13"/>
                    <a:gd name="T5" fmla="*/ 5 h 11"/>
                    <a:gd name="T6" fmla="*/ 13 w 13"/>
                    <a:gd name="T7" fmla="*/ 0 h 11"/>
                    <a:gd name="T8" fmla="*/ 8 w 13"/>
                    <a:gd name="T9" fmla="*/ 0 h 11"/>
                    <a:gd name="T10" fmla="*/ 5 w 13"/>
                    <a:gd name="T11" fmla="*/ 3 h 11"/>
                    <a:gd name="T12" fmla="*/ 0 w 13"/>
                    <a:gd name="T13" fmla="*/ 8 h 11"/>
                    <a:gd name="T14" fmla="*/ 0 w 13"/>
                    <a:gd name="T15" fmla="*/ 8 h 11"/>
                    <a:gd name="T16" fmla="*/ 0 w 13"/>
                    <a:gd name="T17" fmla="*/ 11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1"/>
                    <a:gd name="T29" fmla="*/ 13 w 13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8" y="5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5" y="3"/>
                      </a:lnTo>
                      <a:lnTo>
                        <a:pt x="0" y="8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29" name="Freeform 1961"/>
                <p:cNvSpPr>
                  <a:spLocks noChangeAspect="1"/>
                </p:cNvSpPr>
                <p:nvPr/>
              </p:nvSpPr>
              <p:spPr bwMode="auto">
                <a:xfrm>
                  <a:off x="5527" y="1799"/>
                  <a:ext cx="16" cy="11"/>
                </a:xfrm>
                <a:custGeom>
                  <a:avLst/>
                  <a:gdLst>
                    <a:gd name="T0" fmla="*/ 5 w 16"/>
                    <a:gd name="T1" fmla="*/ 3 h 11"/>
                    <a:gd name="T2" fmla="*/ 0 w 16"/>
                    <a:gd name="T3" fmla="*/ 3 h 11"/>
                    <a:gd name="T4" fmla="*/ 5 w 16"/>
                    <a:gd name="T5" fmla="*/ 8 h 11"/>
                    <a:gd name="T6" fmla="*/ 16 w 16"/>
                    <a:gd name="T7" fmla="*/ 11 h 11"/>
                    <a:gd name="T8" fmla="*/ 16 w 16"/>
                    <a:gd name="T9" fmla="*/ 8 h 11"/>
                    <a:gd name="T10" fmla="*/ 8 w 16"/>
                    <a:gd name="T11" fmla="*/ 5 h 11"/>
                    <a:gd name="T12" fmla="*/ 5 w 16"/>
                    <a:gd name="T13" fmla="*/ 0 h 11"/>
                    <a:gd name="T14" fmla="*/ 0 w 16"/>
                    <a:gd name="T15" fmla="*/ 3 h 11"/>
                    <a:gd name="T16" fmla="*/ 5 w 16"/>
                    <a:gd name="T17" fmla="*/ 3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11"/>
                    <a:gd name="T29" fmla="*/ 16 w 16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11">
                      <a:moveTo>
                        <a:pt x="5" y="3"/>
                      </a:moveTo>
                      <a:lnTo>
                        <a:pt x="0" y="3"/>
                      </a:lnTo>
                      <a:lnTo>
                        <a:pt x="5" y="8"/>
                      </a:lnTo>
                      <a:lnTo>
                        <a:pt x="16" y="11"/>
                      </a:lnTo>
                      <a:lnTo>
                        <a:pt x="16" y="8"/>
                      </a:lnTo>
                      <a:lnTo>
                        <a:pt x="8" y="5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30" name="Freeform 1962"/>
                <p:cNvSpPr>
                  <a:spLocks noChangeAspect="1"/>
                </p:cNvSpPr>
                <p:nvPr/>
              </p:nvSpPr>
              <p:spPr bwMode="auto">
                <a:xfrm>
                  <a:off x="5527" y="1796"/>
                  <a:ext cx="29" cy="14"/>
                </a:xfrm>
                <a:custGeom>
                  <a:avLst/>
                  <a:gdLst>
                    <a:gd name="T0" fmla="*/ 29 w 29"/>
                    <a:gd name="T1" fmla="*/ 3 h 14"/>
                    <a:gd name="T2" fmla="*/ 24 w 29"/>
                    <a:gd name="T3" fmla="*/ 0 h 14"/>
                    <a:gd name="T4" fmla="*/ 21 w 29"/>
                    <a:gd name="T5" fmla="*/ 6 h 14"/>
                    <a:gd name="T6" fmla="*/ 16 w 29"/>
                    <a:gd name="T7" fmla="*/ 8 h 14"/>
                    <a:gd name="T8" fmla="*/ 13 w 29"/>
                    <a:gd name="T9" fmla="*/ 11 h 14"/>
                    <a:gd name="T10" fmla="*/ 11 w 29"/>
                    <a:gd name="T11" fmla="*/ 8 h 14"/>
                    <a:gd name="T12" fmla="*/ 5 w 29"/>
                    <a:gd name="T13" fmla="*/ 6 h 14"/>
                    <a:gd name="T14" fmla="*/ 5 w 29"/>
                    <a:gd name="T15" fmla="*/ 6 h 14"/>
                    <a:gd name="T16" fmla="*/ 0 w 29"/>
                    <a:gd name="T17" fmla="*/ 6 h 14"/>
                    <a:gd name="T18" fmla="*/ 3 w 29"/>
                    <a:gd name="T19" fmla="*/ 8 h 14"/>
                    <a:gd name="T20" fmla="*/ 8 w 29"/>
                    <a:gd name="T21" fmla="*/ 14 h 14"/>
                    <a:gd name="T22" fmla="*/ 13 w 29"/>
                    <a:gd name="T23" fmla="*/ 14 h 14"/>
                    <a:gd name="T24" fmla="*/ 18 w 29"/>
                    <a:gd name="T25" fmla="*/ 14 h 14"/>
                    <a:gd name="T26" fmla="*/ 24 w 29"/>
                    <a:gd name="T27" fmla="*/ 8 h 14"/>
                    <a:gd name="T28" fmla="*/ 29 w 29"/>
                    <a:gd name="T29" fmla="*/ 3 h 14"/>
                    <a:gd name="T30" fmla="*/ 24 w 29"/>
                    <a:gd name="T31" fmla="*/ 3 h 14"/>
                    <a:gd name="T32" fmla="*/ 29 w 29"/>
                    <a:gd name="T33" fmla="*/ 3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4"/>
                    <a:gd name="T53" fmla="*/ 29 w 29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4">
                      <a:moveTo>
                        <a:pt x="29" y="3"/>
                      </a:moveTo>
                      <a:lnTo>
                        <a:pt x="24" y="0"/>
                      </a:lnTo>
                      <a:lnTo>
                        <a:pt x="21" y="6"/>
                      </a:lnTo>
                      <a:lnTo>
                        <a:pt x="16" y="8"/>
                      </a:lnTo>
                      <a:lnTo>
                        <a:pt x="13" y="11"/>
                      </a:lnTo>
                      <a:lnTo>
                        <a:pt x="11" y="8"/>
                      </a:ln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3" y="8"/>
                      </a:lnTo>
                      <a:lnTo>
                        <a:pt x="8" y="14"/>
                      </a:lnTo>
                      <a:lnTo>
                        <a:pt x="13" y="14"/>
                      </a:lnTo>
                      <a:lnTo>
                        <a:pt x="18" y="14"/>
                      </a:lnTo>
                      <a:lnTo>
                        <a:pt x="24" y="8"/>
                      </a:lnTo>
                      <a:lnTo>
                        <a:pt x="29" y="3"/>
                      </a:lnTo>
                      <a:lnTo>
                        <a:pt x="24" y="3"/>
                      </a:lnTo>
                      <a:lnTo>
                        <a:pt x="29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31" name="Freeform 1963"/>
                <p:cNvSpPr>
                  <a:spLocks noChangeAspect="1"/>
                </p:cNvSpPr>
                <p:nvPr/>
              </p:nvSpPr>
              <p:spPr bwMode="auto">
                <a:xfrm>
                  <a:off x="5543" y="1791"/>
                  <a:ext cx="5" cy="5"/>
                </a:xfrm>
                <a:custGeom>
                  <a:avLst/>
                  <a:gdLst>
                    <a:gd name="T0" fmla="*/ 0 w 5"/>
                    <a:gd name="T1" fmla="*/ 3 h 5"/>
                    <a:gd name="T2" fmla="*/ 2 w 5"/>
                    <a:gd name="T3" fmla="*/ 0 h 5"/>
                    <a:gd name="T4" fmla="*/ 5 w 5"/>
                    <a:gd name="T5" fmla="*/ 0 h 5"/>
                    <a:gd name="T6" fmla="*/ 5 w 5"/>
                    <a:gd name="T7" fmla="*/ 0 h 5"/>
                    <a:gd name="T8" fmla="*/ 5 w 5"/>
                    <a:gd name="T9" fmla="*/ 5 h 5"/>
                    <a:gd name="T10" fmla="*/ 5 w 5"/>
                    <a:gd name="T11" fmla="*/ 3 h 5"/>
                    <a:gd name="T12" fmla="*/ 0 w 5"/>
                    <a:gd name="T13" fmla="*/ 3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5"/>
                    <a:gd name="T23" fmla="*/ 5 w 5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5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32" name="Freeform 1964"/>
                <p:cNvSpPr>
                  <a:spLocks noChangeAspect="1"/>
                </p:cNvSpPr>
                <p:nvPr/>
              </p:nvSpPr>
              <p:spPr bwMode="auto">
                <a:xfrm>
                  <a:off x="5543" y="1789"/>
                  <a:ext cx="8" cy="5"/>
                </a:xfrm>
                <a:custGeom>
                  <a:avLst/>
                  <a:gdLst>
                    <a:gd name="T0" fmla="*/ 2 w 8"/>
                    <a:gd name="T1" fmla="*/ 2 h 5"/>
                    <a:gd name="T2" fmla="*/ 2 w 8"/>
                    <a:gd name="T3" fmla="*/ 0 h 5"/>
                    <a:gd name="T4" fmla="*/ 0 w 8"/>
                    <a:gd name="T5" fmla="*/ 2 h 5"/>
                    <a:gd name="T6" fmla="*/ 0 w 8"/>
                    <a:gd name="T7" fmla="*/ 2 h 5"/>
                    <a:gd name="T8" fmla="*/ 0 w 8"/>
                    <a:gd name="T9" fmla="*/ 5 h 5"/>
                    <a:gd name="T10" fmla="*/ 2 w 8"/>
                    <a:gd name="T11" fmla="*/ 5 h 5"/>
                    <a:gd name="T12" fmla="*/ 8 w 8"/>
                    <a:gd name="T13" fmla="*/ 2 h 5"/>
                    <a:gd name="T14" fmla="*/ 8 w 8"/>
                    <a:gd name="T15" fmla="*/ 2 h 5"/>
                    <a:gd name="T16" fmla="*/ 2 w 8"/>
                    <a:gd name="T17" fmla="*/ 2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2" y="2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8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33" name="Freeform 1965"/>
                <p:cNvSpPr>
                  <a:spLocks noChangeAspect="1"/>
                </p:cNvSpPr>
                <p:nvPr/>
              </p:nvSpPr>
              <p:spPr bwMode="auto">
                <a:xfrm>
                  <a:off x="5545" y="1791"/>
                  <a:ext cx="6" cy="5"/>
                </a:xfrm>
                <a:custGeom>
                  <a:avLst/>
                  <a:gdLst>
                    <a:gd name="T0" fmla="*/ 6 w 6"/>
                    <a:gd name="T1" fmla="*/ 3 h 5"/>
                    <a:gd name="T2" fmla="*/ 6 w 6"/>
                    <a:gd name="T3" fmla="*/ 3 h 5"/>
                    <a:gd name="T4" fmla="*/ 3 w 6"/>
                    <a:gd name="T5" fmla="*/ 0 h 5"/>
                    <a:gd name="T6" fmla="*/ 0 w 6"/>
                    <a:gd name="T7" fmla="*/ 0 h 5"/>
                    <a:gd name="T8" fmla="*/ 6 w 6"/>
                    <a:gd name="T9" fmla="*/ 0 h 5"/>
                    <a:gd name="T10" fmla="*/ 0 w 6"/>
                    <a:gd name="T11" fmla="*/ 0 h 5"/>
                    <a:gd name="T12" fmla="*/ 3 w 6"/>
                    <a:gd name="T13" fmla="*/ 5 h 5"/>
                    <a:gd name="T14" fmla="*/ 3 w 6"/>
                    <a:gd name="T15" fmla="*/ 5 h 5"/>
                    <a:gd name="T16" fmla="*/ 6 w 6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5"/>
                    <a:gd name="T29" fmla="*/ 6 w 6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5">
                      <a:moveTo>
                        <a:pt x="6" y="3"/>
                      </a:moveTo>
                      <a:lnTo>
                        <a:pt x="6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34" name="Freeform 1966"/>
                <p:cNvSpPr>
                  <a:spLocks noChangeAspect="1"/>
                </p:cNvSpPr>
                <p:nvPr/>
              </p:nvSpPr>
              <p:spPr bwMode="auto">
                <a:xfrm>
                  <a:off x="5543" y="1791"/>
                  <a:ext cx="8" cy="5"/>
                </a:xfrm>
                <a:custGeom>
                  <a:avLst/>
                  <a:gdLst>
                    <a:gd name="T0" fmla="*/ 0 w 8"/>
                    <a:gd name="T1" fmla="*/ 0 h 5"/>
                    <a:gd name="T2" fmla="*/ 0 w 8"/>
                    <a:gd name="T3" fmla="*/ 3 h 5"/>
                    <a:gd name="T4" fmla="*/ 5 w 8"/>
                    <a:gd name="T5" fmla="*/ 5 h 5"/>
                    <a:gd name="T6" fmla="*/ 8 w 8"/>
                    <a:gd name="T7" fmla="*/ 3 h 5"/>
                    <a:gd name="T8" fmla="*/ 5 w 8"/>
                    <a:gd name="T9" fmla="*/ 5 h 5"/>
                    <a:gd name="T10" fmla="*/ 5 w 8"/>
                    <a:gd name="T11" fmla="*/ 0 h 5"/>
                    <a:gd name="T12" fmla="*/ 0 w 8"/>
                    <a:gd name="T13" fmla="*/ 0 h 5"/>
                    <a:gd name="T14" fmla="*/ 0 w 8"/>
                    <a:gd name="T15" fmla="*/ 3 h 5"/>
                    <a:gd name="T16" fmla="*/ 0 w 8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5"/>
                    <a:gd name="T29" fmla="*/ 8 w 8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5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5" y="5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35" name="Freeform 1967"/>
                <p:cNvSpPr>
                  <a:spLocks noChangeAspect="1"/>
                </p:cNvSpPr>
                <p:nvPr/>
              </p:nvSpPr>
              <p:spPr bwMode="auto">
                <a:xfrm>
                  <a:off x="5530" y="1796"/>
                  <a:ext cx="5" cy="6"/>
                </a:xfrm>
                <a:custGeom>
                  <a:avLst/>
                  <a:gdLst>
                    <a:gd name="T0" fmla="*/ 5 w 5"/>
                    <a:gd name="T1" fmla="*/ 0 h 6"/>
                    <a:gd name="T2" fmla="*/ 2 w 5"/>
                    <a:gd name="T3" fmla="*/ 3 h 6"/>
                    <a:gd name="T4" fmla="*/ 0 w 5"/>
                    <a:gd name="T5" fmla="*/ 3 h 6"/>
                    <a:gd name="T6" fmla="*/ 2 w 5"/>
                    <a:gd name="T7" fmla="*/ 3 h 6"/>
                    <a:gd name="T8" fmla="*/ 5 w 5"/>
                    <a:gd name="T9" fmla="*/ 6 h 6"/>
                    <a:gd name="T10" fmla="*/ 5 w 5"/>
                    <a:gd name="T11" fmla="*/ 3 h 6"/>
                    <a:gd name="T12" fmla="*/ 5 w 5"/>
                    <a:gd name="T13" fmla="*/ 0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6"/>
                    <a:gd name="T23" fmla="*/ 5 w 5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6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5" y="6"/>
                      </a:lnTo>
                      <a:lnTo>
                        <a:pt x="5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36" name="Freeform 1968"/>
                <p:cNvSpPr>
                  <a:spLocks noChangeAspect="1"/>
                </p:cNvSpPr>
                <p:nvPr/>
              </p:nvSpPr>
              <p:spPr bwMode="auto">
                <a:xfrm>
                  <a:off x="5530" y="1796"/>
                  <a:ext cx="5" cy="6"/>
                </a:xfrm>
                <a:custGeom>
                  <a:avLst/>
                  <a:gdLst>
                    <a:gd name="T0" fmla="*/ 0 w 5"/>
                    <a:gd name="T1" fmla="*/ 6 h 6"/>
                    <a:gd name="T2" fmla="*/ 0 w 5"/>
                    <a:gd name="T3" fmla="*/ 6 h 6"/>
                    <a:gd name="T4" fmla="*/ 5 w 5"/>
                    <a:gd name="T5" fmla="*/ 3 h 6"/>
                    <a:gd name="T6" fmla="*/ 5 w 5"/>
                    <a:gd name="T7" fmla="*/ 0 h 6"/>
                    <a:gd name="T8" fmla="*/ 2 w 5"/>
                    <a:gd name="T9" fmla="*/ 0 h 6"/>
                    <a:gd name="T10" fmla="*/ 2 w 5"/>
                    <a:gd name="T11" fmla="*/ 0 h 6"/>
                    <a:gd name="T12" fmla="*/ 0 w 5"/>
                    <a:gd name="T13" fmla="*/ 0 h 6"/>
                    <a:gd name="T14" fmla="*/ 0 w 5"/>
                    <a:gd name="T15" fmla="*/ 0 h 6"/>
                    <a:gd name="T16" fmla="*/ 0 w 5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6"/>
                    <a:gd name="T29" fmla="*/ 5 w 5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5" y="3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37" name="Freeform 1969"/>
                <p:cNvSpPr>
                  <a:spLocks noChangeAspect="1"/>
                </p:cNvSpPr>
                <p:nvPr/>
              </p:nvSpPr>
              <p:spPr bwMode="auto">
                <a:xfrm>
                  <a:off x="5530" y="1796"/>
                  <a:ext cx="8" cy="6"/>
                </a:xfrm>
                <a:custGeom>
                  <a:avLst/>
                  <a:gdLst>
                    <a:gd name="T0" fmla="*/ 8 w 8"/>
                    <a:gd name="T1" fmla="*/ 6 h 6"/>
                    <a:gd name="T2" fmla="*/ 8 w 8"/>
                    <a:gd name="T3" fmla="*/ 6 h 6"/>
                    <a:gd name="T4" fmla="*/ 2 w 8"/>
                    <a:gd name="T5" fmla="*/ 3 h 6"/>
                    <a:gd name="T6" fmla="*/ 0 w 8"/>
                    <a:gd name="T7" fmla="*/ 6 h 6"/>
                    <a:gd name="T8" fmla="*/ 0 w 8"/>
                    <a:gd name="T9" fmla="*/ 0 h 6"/>
                    <a:gd name="T10" fmla="*/ 2 w 8"/>
                    <a:gd name="T11" fmla="*/ 6 h 6"/>
                    <a:gd name="T12" fmla="*/ 5 w 8"/>
                    <a:gd name="T13" fmla="*/ 6 h 6"/>
                    <a:gd name="T14" fmla="*/ 5 w 8"/>
                    <a:gd name="T15" fmla="*/ 6 h 6"/>
                    <a:gd name="T16" fmla="*/ 8 w 8"/>
                    <a:gd name="T17" fmla="*/ 6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6"/>
                    <a:gd name="T29" fmla="*/ 8 w 8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5" y="6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38" name="Freeform 1970"/>
                <p:cNvSpPr>
                  <a:spLocks noChangeAspect="1"/>
                </p:cNvSpPr>
                <p:nvPr/>
              </p:nvSpPr>
              <p:spPr bwMode="auto">
                <a:xfrm>
                  <a:off x="5532" y="1796"/>
                  <a:ext cx="6" cy="6"/>
                </a:xfrm>
                <a:custGeom>
                  <a:avLst/>
                  <a:gdLst>
                    <a:gd name="T0" fmla="*/ 3 w 6"/>
                    <a:gd name="T1" fmla="*/ 0 h 6"/>
                    <a:gd name="T2" fmla="*/ 3 w 6"/>
                    <a:gd name="T3" fmla="*/ 0 h 6"/>
                    <a:gd name="T4" fmla="*/ 0 w 6"/>
                    <a:gd name="T5" fmla="*/ 6 h 6"/>
                    <a:gd name="T6" fmla="*/ 6 w 6"/>
                    <a:gd name="T7" fmla="*/ 6 h 6"/>
                    <a:gd name="T8" fmla="*/ 3 w 6"/>
                    <a:gd name="T9" fmla="*/ 6 h 6"/>
                    <a:gd name="T10" fmla="*/ 6 w 6"/>
                    <a:gd name="T11" fmla="*/ 3 h 6"/>
                    <a:gd name="T12" fmla="*/ 0 w 6"/>
                    <a:gd name="T13" fmla="*/ 0 h 6"/>
                    <a:gd name="T14" fmla="*/ 0 w 6"/>
                    <a:gd name="T15" fmla="*/ 0 h 6"/>
                    <a:gd name="T16" fmla="*/ 3 w 6"/>
                    <a:gd name="T17" fmla="*/ 0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"/>
                    <a:gd name="T28" fmla="*/ 0 h 6"/>
                    <a:gd name="T29" fmla="*/ 6 w 6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" h="6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6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39" name="Freeform 1971"/>
                <p:cNvSpPr>
                  <a:spLocks noChangeAspect="1"/>
                </p:cNvSpPr>
                <p:nvPr/>
              </p:nvSpPr>
              <p:spPr bwMode="auto">
                <a:xfrm>
                  <a:off x="5530" y="1789"/>
                  <a:ext cx="2" cy="5"/>
                </a:xfrm>
                <a:custGeom>
                  <a:avLst/>
                  <a:gdLst>
                    <a:gd name="T0" fmla="*/ 2 w 2"/>
                    <a:gd name="T1" fmla="*/ 0 h 5"/>
                    <a:gd name="T2" fmla="*/ 2 w 2"/>
                    <a:gd name="T3" fmla="*/ 2 h 5"/>
                    <a:gd name="T4" fmla="*/ 2 w 2"/>
                    <a:gd name="T5" fmla="*/ 5 h 5"/>
                    <a:gd name="T6" fmla="*/ 2 w 2"/>
                    <a:gd name="T7" fmla="*/ 5 h 5"/>
                    <a:gd name="T8" fmla="*/ 0 w 2"/>
                    <a:gd name="T9" fmla="*/ 5 h 5"/>
                    <a:gd name="T10" fmla="*/ 0 w 2"/>
                    <a:gd name="T11" fmla="*/ 2 h 5"/>
                    <a:gd name="T12" fmla="*/ 2 w 2"/>
                    <a:gd name="T13" fmla="*/ 0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5"/>
                    <a:gd name="T23" fmla="*/ 2 w 2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5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40" name="Freeform 1972"/>
                <p:cNvSpPr>
                  <a:spLocks noChangeAspect="1"/>
                </p:cNvSpPr>
                <p:nvPr/>
              </p:nvSpPr>
              <p:spPr bwMode="auto">
                <a:xfrm>
                  <a:off x="5530" y="1789"/>
                  <a:ext cx="5" cy="7"/>
                </a:xfrm>
                <a:custGeom>
                  <a:avLst/>
                  <a:gdLst>
                    <a:gd name="T0" fmla="*/ 5 w 5"/>
                    <a:gd name="T1" fmla="*/ 2 h 7"/>
                    <a:gd name="T2" fmla="*/ 2 w 5"/>
                    <a:gd name="T3" fmla="*/ 2 h 7"/>
                    <a:gd name="T4" fmla="*/ 5 w 5"/>
                    <a:gd name="T5" fmla="*/ 2 h 7"/>
                    <a:gd name="T6" fmla="*/ 5 w 5"/>
                    <a:gd name="T7" fmla="*/ 0 h 7"/>
                    <a:gd name="T8" fmla="*/ 0 w 5"/>
                    <a:gd name="T9" fmla="*/ 0 h 7"/>
                    <a:gd name="T10" fmla="*/ 0 w 5"/>
                    <a:gd name="T11" fmla="*/ 2 h 7"/>
                    <a:gd name="T12" fmla="*/ 2 w 5"/>
                    <a:gd name="T13" fmla="*/ 7 h 7"/>
                    <a:gd name="T14" fmla="*/ 2 w 5"/>
                    <a:gd name="T15" fmla="*/ 7 h 7"/>
                    <a:gd name="T16" fmla="*/ 5 w 5"/>
                    <a:gd name="T17" fmla="*/ 2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7"/>
                    <a:gd name="T29" fmla="*/ 5 w 5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7">
                      <a:moveTo>
                        <a:pt x="5" y="2"/>
                      </a:move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7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41" name="Freeform 1973"/>
                <p:cNvSpPr>
                  <a:spLocks noChangeAspect="1"/>
                </p:cNvSpPr>
                <p:nvPr/>
              </p:nvSpPr>
              <p:spPr bwMode="auto">
                <a:xfrm>
                  <a:off x="5530" y="1791"/>
                  <a:ext cx="5" cy="5"/>
                </a:xfrm>
                <a:custGeom>
                  <a:avLst/>
                  <a:gdLst>
                    <a:gd name="T0" fmla="*/ 0 w 5"/>
                    <a:gd name="T1" fmla="*/ 3 h 5"/>
                    <a:gd name="T2" fmla="*/ 0 w 5"/>
                    <a:gd name="T3" fmla="*/ 3 h 5"/>
                    <a:gd name="T4" fmla="*/ 2 w 5"/>
                    <a:gd name="T5" fmla="*/ 5 h 5"/>
                    <a:gd name="T6" fmla="*/ 5 w 5"/>
                    <a:gd name="T7" fmla="*/ 0 h 5"/>
                    <a:gd name="T8" fmla="*/ 2 w 5"/>
                    <a:gd name="T9" fmla="*/ 5 h 5"/>
                    <a:gd name="T10" fmla="*/ 2 w 5"/>
                    <a:gd name="T11" fmla="*/ 0 h 5"/>
                    <a:gd name="T12" fmla="*/ 0 w 5"/>
                    <a:gd name="T13" fmla="*/ 0 h 5"/>
                    <a:gd name="T14" fmla="*/ 0 w 5"/>
                    <a:gd name="T15" fmla="*/ 0 h 5"/>
                    <a:gd name="T16" fmla="*/ 0 w 5"/>
                    <a:gd name="T17" fmla="*/ 3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5" y="0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42" name="Freeform 1974"/>
                <p:cNvSpPr>
                  <a:spLocks noChangeAspect="1"/>
                </p:cNvSpPr>
                <p:nvPr/>
              </p:nvSpPr>
              <p:spPr bwMode="auto">
                <a:xfrm>
                  <a:off x="5530" y="1789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0 w 5"/>
                    <a:gd name="T3" fmla="*/ 0 h 5"/>
                    <a:gd name="T4" fmla="*/ 0 w 5"/>
                    <a:gd name="T5" fmla="*/ 2 h 5"/>
                    <a:gd name="T6" fmla="*/ 0 w 5"/>
                    <a:gd name="T7" fmla="*/ 5 h 5"/>
                    <a:gd name="T8" fmla="*/ 0 w 5"/>
                    <a:gd name="T9" fmla="*/ 2 h 5"/>
                    <a:gd name="T10" fmla="*/ 2 w 5"/>
                    <a:gd name="T11" fmla="*/ 5 h 5"/>
                    <a:gd name="T12" fmla="*/ 5 w 5"/>
                    <a:gd name="T13" fmla="*/ 0 h 5"/>
                    <a:gd name="T14" fmla="*/ 0 w 5"/>
                    <a:gd name="T15" fmla="*/ 0 h 5"/>
                    <a:gd name="T16" fmla="*/ 5 w 5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43" name="Freeform 1975"/>
                <p:cNvSpPr>
                  <a:spLocks noChangeAspect="1"/>
                </p:cNvSpPr>
                <p:nvPr/>
              </p:nvSpPr>
              <p:spPr bwMode="auto">
                <a:xfrm>
                  <a:off x="5511" y="1893"/>
                  <a:ext cx="16" cy="11"/>
                </a:xfrm>
                <a:custGeom>
                  <a:avLst/>
                  <a:gdLst>
                    <a:gd name="T0" fmla="*/ 8 w 16"/>
                    <a:gd name="T1" fmla="*/ 11 h 11"/>
                    <a:gd name="T2" fmla="*/ 6 w 16"/>
                    <a:gd name="T3" fmla="*/ 8 h 11"/>
                    <a:gd name="T4" fmla="*/ 0 w 16"/>
                    <a:gd name="T5" fmla="*/ 0 h 11"/>
                    <a:gd name="T6" fmla="*/ 3 w 16"/>
                    <a:gd name="T7" fmla="*/ 5 h 11"/>
                    <a:gd name="T8" fmla="*/ 13 w 16"/>
                    <a:gd name="T9" fmla="*/ 11 h 11"/>
                    <a:gd name="T10" fmla="*/ 16 w 16"/>
                    <a:gd name="T11" fmla="*/ 11 h 11"/>
                    <a:gd name="T12" fmla="*/ 8 w 16"/>
                    <a:gd name="T13" fmla="*/ 11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"/>
                    <a:gd name="T22" fmla="*/ 0 h 11"/>
                    <a:gd name="T23" fmla="*/ 16 w 16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" h="11">
                      <a:moveTo>
                        <a:pt x="8" y="11"/>
                      </a:moveTo>
                      <a:lnTo>
                        <a:pt x="6" y="8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13" y="11"/>
                      </a:lnTo>
                      <a:lnTo>
                        <a:pt x="16" y="11"/>
                      </a:lnTo>
                      <a:lnTo>
                        <a:pt x="8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44" name="Freeform 1976"/>
                <p:cNvSpPr>
                  <a:spLocks noChangeAspect="1"/>
                </p:cNvSpPr>
                <p:nvPr/>
              </p:nvSpPr>
              <p:spPr bwMode="auto">
                <a:xfrm>
                  <a:off x="5511" y="1893"/>
                  <a:ext cx="11" cy="13"/>
                </a:xfrm>
                <a:custGeom>
                  <a:avLst/>
                  <a:gdLst>
                    <a:gd name="T0" fmla="*/ 0 w 11"/>
                    <a:gd name="T1" fmla="*/ 3 h 13"/>
                    <a:gd name="T2" fmla="*/ 0 w 11"/>
                    <a:gd name="T3" fmla="*/ 3 h 13"/>
                    <a:gd name="T4" fmla="*/ 6 w 11"/>
                    <a:gd name="T5" fmla="*/ 8 h 13"/>
                    <a:gd name="T6" fmla="*/ 8 w 11"/>
                    <a:gd name="T7" fmla="*/ 13 h 13"/>
                    <a:gd name="T8" fmla="*/ 11 w 11"/>
                    <a:gd name="T9" fmla="*/ 11 h 13"/>
                    <a:gd name="T10" fmla="*/ 8 w 11"/>
                    <a:gd name="T11" fmla="*/ 5 h 13"/>
                    <a:gd name="T12" fmla="*/ 3 w 11"/>
                    <a:gd name="T13" fmla="*/ 0 h 13"/>
                    <a:gd name="T14" fmla="*/ 3 w 11"/>
                    <a:gd name="T15" fmla="*/ 0 h 13"/>
                    <a:gd name="T16" fmla="*/ 0 w 11"/>
                    <a:gd name="T17" fmla="*/ 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3"/>
                    <a:gd name="T29" fmla="*/ 11 w 11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6" y="8"/>
                      </a:lnTo>
                      <a:lnTo>
                        <a:pt x="8" y="13"/>
                      </a:lnTo>
                      <a:lnTo>
                        <a:pt x="11" y="11"/>
                      </a:lnTo>
                      <a:lnTo>
                        <a:pt x="8" y="5"/>
                      </a:lnTo>
                      <a:lnTo>
                        <a:pt x="3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45" name="Freeform 1977"/>
                <p:cNvSpPr>
                  <a:spLocks noChangeAspect="1"/>
                </p:cNvSpPr>
                <p:nvPr/>
              </p:nvSpPr>
              <p:spPr bwMode="auto">
                <a:xfrm>
                  <a:off x="5511" y="1893"/>
                  <a:ext cx="13" cy="13"/>
                </a:xfrm>
                <a:custGeom>
                  <a:avLst/>
                  <a:gdLst>
                    <a:gd name="T0" fmla="*/ 13 w 13"/>
                    <a:gd name="T1" fmla="*/ 11 h 13"/>
                    <a:gd name="T2" fmla="*/ 13 w 13"/>
                    <a:gd name="T3" fmla="*/ 11 h 13"/>
                    <a:gd name="T4" fmla="*/ 6 w 13"/>
                    <a:gd name="T5" fmla="*/ 3 h 13"/>
                    <a:gd name="T6" fmla="*/ 0 w 13"/>
                    <a:gd name="T7" fmla="*/ 3 h 13"/>
                    <a:gd name="T8" fmla="*/ 3 w 13"/>
                    <a:gd name="T9" fmla="*/ 0 h 13"/>
                    <a:gd name="T10" fmla="*/ 3 w 13"/>
                    <a:gd name="T11" fmla="*/ 5 h 13"/>
                    <a:gd name="T12" fmla="*/ 13 w 13"/>
                    <a:gd name="T13" fmla="*/ 13 h 13"/>
                    <a:gd name="T14" fmla="*/ 13 w 13"/>
                    <a:gd name="T15" fmla="*/ 13 h 13"/>
                    <a:gd name="T16" fmla="*/ 13 w 13"/>
                    <a:gd name="T17" fmla="*/ 11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3"/>
                    <a:gd name="T29" fmla="*/ 13 w 13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3">
                      <a:moveTo>
                        <a:pt x="13" y="11"/>
                      </a:moveTo>
                      <a:lnTo>
                        <a:pt x="13" y="11"/>
                      </a:lnTo>
                      <a:lnTo>
                        <a:pt x="6" y="3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5"/>
                      </a:lnTo>
                      <a:lnTo>
                        <a:pt x="13" y="13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46" name="Freeform 1978"/>
                <p:cNvSpPr>
                  <a:spLocks noChangeAspect="1"/>
                </p:cNvSpPr>
                <p:nvPr/>
              </p:nvSpPr>
              <p:spPr bwMode="auto">
                <a:xfrm>
                  <a:off x="5519" y="1904"/>
                  <a:ext cx="8" cy="2"/>
                </a:xfrm>
                <a:custGeom>
                  <a:avLst/>
                  <a:gdLst>
                    <a:gd name="T0" fmla="*/ 0 w 8"/>
                    <a:gd name="T1" fmla="*/ 2 h 2"/>
                    <a:gd name="T2" fmla="*/ 3 w 8"/>
                    <a:gd name="T3" fmla="*/ 2 h 2"/>
                    <a:gd name="T4" fmla="*/ 8 w 8"/>
                    <a:gd name="T5" fmla="*/ 2 h 2"/>
                    <a:gd name="T6" fmla="*/ 5 w 8"/>
                    <a:gd name="T7" fmla="*/ 0 h 2"/>
                    <a:gd name="T8" fmla="*/ 5 w 8"/>
                    <a:gd name="T9" fmla="*/ 2 h 2"/>
                    <a:gd name="T10" fmla="*/ 8 w 8"/>
                    <a:gd name="T11" fmla="*/ 0 h 2"/>
                    <a:gd name="T12" fmla="*/ 0 w 8"/>
                    <a:gd name="T13" fmla="*/ 0 h 2"/>
                    <a:gd name="T14" fmla="*/ 3 w 8"/>
                    <a:gd name="T15" fmla="*/ 0 h 2"/>
                    <a:gd name="T16" fmla="*/ 0 w 8"/>
                    <a:gd name="T17" fmla="*/ 2 h 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2"/>
                    <a:gd name="T29" fmla="*/ 8 w 8"/>
                    <a:gd name="T30" fmla="*/ 2 h 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2">
                      <a:moveTo>
                        <a:pt x="0" y="2"/>
                      </a:moveTo>
                      <a:lnTo>
                        <a:pt x="3" y="2"/>
                      </a:lnTo>
                      <a:lnTo>
                        <a:pt x="8" y="2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3595" name="Line 1979"/>
            <p:cNvSpPr>
              <a:spLocks noChangeShapeType="1"/>
            </p:cNvSpPr>
            <p:nvPr/>
          </p:nvSpPr>
          <p:spPr bwMode="auto">
            <a:xfrm flipH="1">
              <a:off x="1451" y="2591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87420" name="Text Box 1980"/>
          <p:cNvSpPr txBox="1">
            <a:spLocks noChangeArrowheads="1"/>
          </p:cNvSpPr>
          <p:nvPr/>
        </p:nvSpPr>
        <p:spPr bwMode="auto">
          <a:xfrm>
            <a:off x="5148263" y="836613"/>
            <a:ext cx="1700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hlink"/>
                </a:solidFill>
              </a:rPr>
              <a:t>architectures</a:t>
            </a:r>
          </a:p>
        </p:txBody>
      </p:sp>
      <p:sp>
        <p:nvSpPr>
          <p:cNvPr id="1087421" name="Text Box 1981"/>
          <p:cNvSpPr txBox="1">
            <a:spLocks noChangeArrowheads="1"/>
          </p:cNvSpPr>
          <p:nvPr/>
        </p:nvSpPr>
        <p:spPr bwMode="auto">
          <a:xfrm>
            <a:off x="2987675" y="1989138"/>
            <a:ext cx="1062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hlink"/>
                </a:solidFill>
              </a:rPr>
              <a:t>storage</a:t>
            </a:r>
          </a:p>
        </p:txBody>
      </p:sp>
      <p:sp>
        <p:nvSpPr>
          <p:cNvPr id="1087422" name="Text Box 1982"/>
          <p:cNvSpPr txBox="1">
            <a:spLocks noChangeArrowheads="1"/>
          </p:cNvSpPr>
          <p:nvPr/>
        </p:nvSpPr>
        <p:spPr bwMode="auto">
          <a:xfrm>
            <a:off x="3203575" y="4365625"/>
            <a:ext cx="2484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hlink"/>
                </a:solidFill>
              </a:rPr>
              <a:t>resource scheduling</a:t>
            </a:r>
          </a:p>
        </p:txBody>
      </p:sp>
      <p:sp>
        <p:nvSpPr>
          <p:cNvPr id="1087423" name="Text Box 1983"/>
          <p:cNvSpPr txBox="1">
            <a:spLocks noChangeArrowheads="1"/>
          </p:cNvSpPr>
          <p:nvPr/>
        </p:nvSpPr>
        <p:spPr bwMode="auto">
          <a:xfrm>
            <a:off x="7416800" y="4221163"/>
            <a:ext cx="1252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hlink"/>
                </a:solidFill>
              </a:rPr>
              <a:t>protocols</a:t>
            </a:r>
          </a:p>
        </p:txBody>
      </p:sp>
      <p:sp>
        <p:nvSpPr>
          <p:cNvPr id="1087425" name="Text Box 1985"/>
          <p:cNvSpPr txBox="1">
            <a:spLocks noChangeArrowheads="1"/>
          </p:cNvSpPr>
          <p:nvPr/>
        </p:nvSpPr>
        <p:spPr bwMode="auto">
          <a:xfrm>
            <a:off x="5111750" y="3213100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hlink"/>
                </a:solidFill>
              </a:rPr>
              <a:t>distribution</a:t>
            </a:r>
          </a:p>
        </p:txBody>
      </p:sp>
      <p:sp>
        <p:nvSpPr>
          <p:cNvPr id="1984" name="Text Box 1981"/>
          <p:cNvSpPr txBox="1">
            <a:spLocks noChangeArrowheads="1"/>
          </p:cNvSpPr>
          <p:nvPr/>
        </p:nvSpPr>
        <p:spPr bwMode="auto">
          <a:xfrm>
            <a:off x="2193925" y="3013075"/>
            <a:ext cx="1804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hlink"/>
                </a:solidFill>
              </a:rPr>
              <a:t>dissemination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421" grpId="0"/>
      <p:bldP spid="1087425" grpId="0"/>
      <p:bldP spid="198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5238" y="3705225"/>
            <a:ext cx="4068762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0950" y="784225"/>
            <a:ext cx="408305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iTVP: Concurrency and Bandwidth</a:t>
            </a: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5319713" cy="5648325"/>
          </a:xfrm>
        </p:spPr>
        <p:txBody>
          <a:bodyPr/>
          <a:lstStyle/>
          <a:p>
            <a:pPr eaLnBrk="1" hangingPunct="1"/>
            <a:r>
              <a:rPr lang="en-US" sz="2000"/>
              <a:t>The number of concurrent users vary, </a:t>
            </a:r>
            <a:br>
              <a:rPr lang="en-US" sz="2000"/>
            </a:br>
            <a:r>
              <a:rPr lang="en-US" sz="2000"/>
              <a:t>e.g., for a single proxy cache </a:t>
            </a:r>
            <a:br>
              <a:rPr lang="en-US" sz="2000"/>
            </a:br>
            <a:endParaRPr lang="en-US" sz="2000"/>
          </a:p>
          <a:p>
            <a:pPr lvl="1" eaLnBrk="1" hangingPunct="1"/>
            <a:r>
              <a:rPr lang="en-US" sz="1800"/>
              <a:t>event: up to 600</a:t>
            </a:r>
          </a:p>
          <a:p>
            <a:pPr lvl="1" eaLnBrk="1" hangingPunct="1"/>
            <a:r>
              <a:rPr lang="en-US" sz="1800"/>
              <a:t>regular: usually less than 20 </a:t>
            </a:r>
            <a:br>
              <a:rPr lang="en-US" sz="1800"/>
            </a:br>
            <a:r>
              <a:rPr lang="en-US" sz="1800"/>
              <a:t/>
            </a:r>
            <a:br>
              <a:rPr lang="en-US" sz="1800"/>
            </a:br>
            <a:endParaRPr lang="en-US" sz="1800"/>
          </a:p>
          <a:p>
            <a:pPr eaLnBrk="1" hangingPunct="1"/>
            <a:r>
              <a:rPr lang="en-US" sz="2000"/>
              <a:t>Transfers between nodes are on the </a:t>
            </a:r>
            <a:br>
              <a:rPr lang="en-US" sz="2000"/>
            </a:br>
            <a:r>
              <a:rPr lang="en-US" sz="2000"/>
              <a:t>order of several Mbps, e.g.,</a:t>
            </a:r>
            <a:br>
              <a:rPr lang="en-US" sz="2000"/>
            </a:br>
            <a:endParaRPr lang="en-US" sz="2000"/>
          </a:p>
          <a:p>
            <a:pPr lvl="1" eaLnBrk="1" hangingPunct="1"/>
            <a:r>
              <a:rPr lang="en-US" sz="1800"/>
              <a:t>event: </a:t>
            </a:r>
          </a:p>
          <a:p>
            <a:pPr lvl="2" eaLnBrk="1" hangingPunct="1"/>
            <a:r>
              <a:rPr lang="en-US" sz="1600"/>
              <a:t>single proxy: up to 200 Mbps</a:t>
            </a:r>
          </a:p>
          <a:p>
            <a:pPr lvl="2" eaLnBrk="1" hangingPunct="1"/>
            <a:r>
              <a:rPr lang="en-US" sz="1600"/>
              <a:t>whole system: up to 1.8 Gbps  </a:t>
            </a:r>
            <a:br>
              <a:rPr lang="en-US" sz="1600"/>
            </a:br>
            <a:endParaRPr lang="en-US" sz="1600"/>
          </a:p>
          <a:p>
            <a:pPr lvl="1" eaLnBrk="1" hangingPunct="1"/>
            <a:r>
              <a:rPr lang="en-US" sz="1800"/>
              <a:t>regular: </a:t>
            </a:r>
          </a:p>
          <a:p>
            <a:pPr lvl="2" eaLnBrk="1" hangingPunct="1"/>
            <a:r>
              <a:rPr lang="en-US" sz="1600"/>
              <a:t>single proxy: around 60 Mbps</a:t>
            </a:r>
          </a:p>
          <a:p>
            <a:pPr lvl="2" eaLnBrk="1" hangingPunct="1"/>
            <a:r>
              <a:rPr lang="en-US" sz="1600"/>
              <a:t>whole system: up to 400 Mbps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8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Client-server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Microsoft Media Server protocol (over UDP, TCP or HTTP)</a:t>
            </a:r>
            <a:br>
              <a:rPr lang="en-US" sz="2400"/>
            </a:b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From a 2-year log of client accesses for news videos </a:t>
            </a:r>
            <a:br>
              <a:rPr lang="en-US" sz="2400"/>
            </a:br>
            <a:r>
              <a:rPr lang="en-US" sz="2400"/>
              <a:t>Johnsen et. al. found</a:t>
            </a:r>
            <a:br>
              <a:rPr lang="en-US" sz="2400"/>
            </a:br>
            <a:endParaRPr lang="en-US" sz="2400"/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Approximated Zipf distributed </a:t>
            </a:r>
            <a:br>
              <a:rPr lang="en-US" sz="2000"/>
            </a:br>
            <a:r>
              <a:rPr lang="en-US" sz="2000"/>
              <a:t>popularity, but more articles are </a:t>
            </a:r>
            <a:br>
              <a:rPr lang="en-US" sz="2000"/>
            </a:br>
            <a:r>
              <a:rPr lang="en-US" sz="2000"/>
              <a:t>popular</a:t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endParaRPr lang="en-US" sz="2000"/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Access pattern dependent on </a:t>
            </a:r>
            <a:br>
              <a:rPr lang="en-US" sz="2000"/>
            </a:br>
            <a:r>
              <a:rPr lang="en-US" sz="2000"/>
              <a:t>time of day and day of week</a:t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endParaRPr lang="en-US" sz="2000"/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Large bandwidth requirements, </a:t>
            </a:r>
            <a:br>
              <a:rPr lang="en-US" sz="2000"/>
            </a:br>
            <a:r>
              <a:rPr lang="en-US" sz="2000"/>
              <a:t>i.e., several GBs per hour</a:t>
            </a: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Verdens Gang (VG) TV: News-on-Demand</a:t>
            </a:r>
          </a:p>
        </p:txBody>
      </p:sp>
      <p:pic>
        <p:nvPicPr>
          <p:cNvPr id="11509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2013" y="3444875"/>
            <a:ext cx="4395787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511675" y="2927350"/>
            <a:ext cx="4721225" cy="3662363"/>
            <a:chOff x="608" y="432"/>
            <a:chExt cx="4135" cy="3049"/>
          </a:xfrm>
        </p:grpSpPr>
        <p:pic>
          <p:nvPicPr>
            <p:cNvPr id="89094" name="Picture 21" descr="WeekSoupGraph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2" y="528"/>
              <a:ext cx="3360" cy="2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095" name="Text Box 22"/>
            <p:cNvSpPr txBox="1">
              <a:spLocks noChangeArrowheads="1"/>
            </p:cNvSpPr>
            <p:nvPr/>
          </p:nvSpPr>
          <p:spPr bwMode="auto">
            <a:xfrm>
              <a:off x="944" y="3022"/>
              <a:ext cx="463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400" b="0">
                  <a:latin typeface="Arial" charset="0"/>
                </a:rPr>
                <a:t>0:00</a:t>
              </a:r>
            </a:p>
          </p:txBody>
        </p:sp>
        <p:sp>
          <p:nvSpPr>
            <p:cNvPr id="89096" name="Text Box 23"/>
            <p:cNvSpPr txBox="1">
              <a:spLocks noChangeArrowheads="1"/>
            </p:cNvSpPr>
            <p:nvPr/>
          </p:nvSpPr>
          <p:spPr bwMode="auto">
            <a:xfrm>
              <a:off x="1808" y="3022"/>
              <a:ext cx="463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400" b="0">
                  <a:latin typeface="Arial" charset="0"/>
                </a:rPr>
                <a:t>6:00</a:t>
              </a:r>
            </a:p>
          </p:txBody>
        </p:sp>
        <p:sp>
          <p:nvSpPr>
            <p:cNvPr id="89097" name="Text Box 24"/>
            <p:cNvSpPr txBox="1">
              <a:spLocks noChangeArrowheads="1"/>
            </p:cNvSpPr>
            <p:nvPr/>
          </p:nvSpPr>
          <p:spPr bwMode="auto">
            <a:xfrm>
              <a:off x="2613" y="3022"/>
              <a:ext cx="549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400" b="0">
                  <a:latin typeface="Arial" charset="0"/>
                </a:rPr>
                <a:t>12:00</a:t>
              </a:r>
            </a:p>
          </p:txBody>
        </p:sp>
        <p:sp>
          <p:nvSpPr>
            <p:cNvPr id="89098" name="Text Box 25"/>
            <p:cNvSpPr txBox="1">
              <a:spLocks noChangeArrowheads="1"/>
            </p:cNvSpPr>
            <p:nvPr/>
          </p:nvSpPr>
          <p:spPr bwMode="auto">
            <a:xfrm>
              <a:off x="3476" y="3022"/>
              <a:ext cx="550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400" b="0">
                  <a:latin typeface="Arial" charset="0"/>
                </a:rPr>
                <a:t>18:00</a:t>
              </a:r>
            </a:p>
          </p:txBody>
        </p:sp>
        <p:sp>
          <p:nvSpPr>
            <p:cNvPr id="89099" name="Text Box 26"/>
            <p:cNvSpPr txBox="1">
              <a:spLocks noChangeArrowheads="1"/>
            </p:cNvSpPr>
            <p:nvPr/>
          </p:nvSpPr>
          <p:spPr bwMode="auto">
            <a:xfrm>
              <a:off x="4194" y="3022"/>
              <a:ext cx="549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400" b="0">
                  <a:latin typeface="Arial" charset="0"/>
                </a:rPr>
                <a:t>24:00</a:t>
              </a:r>
            </a:p>
          </p:txBody>
        </p:sp>
        <p:sp>
          <p:nvSpPr>
            <p:cNvPr id="89100" name="Text Box 27"/>
            <p:cNvSpPr txBox="1">
              <a:spLocks noChangeArrowheads="1"/>
            </p:cNvSpPr>
            <p:nvPr/>
          </p:nvSpPr>
          <p:spPr bwMode="auto">
            <a:xfrm>
              <a:off x="2335" y="3200"/>
              <a:ext cx="1092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600" b="0">
                  <a:latin typeface="Arial" charset="0"/>
                </a:rPr>
                <a:t>Time of day</a:t>
              </a:r>
            </a:p>
          </p:txBody>
        </p:sp>
        <p:sp>
          <p:nvSpPr>
            <p:cNvPr id="89101" name="Text Box 28"/>
            <p:cNvSpPr txBox="1">
              <a:spLocks noChangeArrowheads="1"/>
            </p:cNvSpPr>
            <p:nvPr/>
          </p:nvSpPr>
          <p:spPr bwMode="auto">
            <a:xfrm>
              <a:off x="812" y="2544"/>
              <a:ext cx="420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1" hangingPunct="1"/>
              <a:r>
                <a:rPr lang="en-US" sz="1400" b="0">
                  <a:latin typeface="Arial" charset="0"/>
                </a:rPr>
                <a:t>100</a:t>
              </a:r>
            </a:p>
          </p:txBody>
        </p:sp>
        <p:sp>
          <p:nvSpPr>
            <p:cNvPr id="89102" name="Text Box 29"/>
            <p:cNvSpPr txBox="1">
              <a:spLocks noChangeArrowheads="1"/>
            </p:cNvSpPr>
            <p:nvPr/>
          </p:nvSpPr>
          <p:spPr bwMode="auto">
            <a:xfrm>
              <a:off x="812" y="2064"/>
              <a:ext cx="420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1" hangingPunct="1"/>
              <a:r>
                <a:rPr lang="en-US" sz="1400" b="0">
                  <a:latin typeface="Arial" charset="0"/>
                </a:rPr>
                <a:t>200</a:t>
              </a:r>
            </a:p>
          </p:txBody>
        </p:sp>
        <p:sp>
          <p:nvSpPr>
            <p:cNvPr id="89103" name="Text Box 30"/>
            <p:cNvSpPr txBox="1">
              <a:spLocks noChangeArrowheads="1"/>
            </p:cNvSpPr>
            <p:nvPr/>
          </p:nvSpPr>
          <p:spPr bwMode="auto">
            <a:xfrm>
              <a:off x="812" y="1679"/>
              <a:ext cx="420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1" hangingPunct="1"/>
              <a:r>
                <a:rPr lang="en-US" sz="1400" b="0">
                  <a:latin typeface="Arial" charset="0"/>
                </a:rPr>
                <a:t>300</a:t>
              </a:r>
            </a:p>
          </p:txBody>
        </p:sp>
        <p:sp>
          <p:nvSpPr>
            <p:cNvPr id="89104" name="Text Box 31"/>
            <p:cNvSpPr txBox="1">
              <a:spLocks noChangeArrowheads="1"/>
            </p:cNvSpPr>
            <p:nvPr/>
          </p:nvSpPr>
          <p:spPr bwMode="auto">
            <a:xfrm>
              <a:off x="817" y="1249"/>
              <a:ext cx="420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1" hangingPunct="1"/>
              <a:r>
                <a:rPr lang="en-US" sz="1400" b="0">
                  <a:latin typeface="Arial" charset="0"/>
                </a:rPr>
                <a:t>400</a:t>
              </a:r>
            </a:p>
          </p:txBody>
        </p:sp>
        <p:sp>
          <p:nvSpPr>
            <p:cNvPr id="89105" name="Text Box 32"/>
            <p:cNvSpPr txBox="1">
              <a:spLocks noChangeArrowheads="1"/>
            </p:cNvSpPr>
            <p:nvPr/>
          </p:nvSpPr>
          <p:spPr bwMode="auto">
            <a:xfrm>
              <a:off x="814" y="863"/>
              <a:ext cx="420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1" hangingPunct="1"/>
              <a:r>
                <a:rPr lang="en-US" sz="1400" b="0">
                  <a:latin typeface="Arial" charset="0"/>
                </a:rPr>
                <a:t>500</a:t>
              </a:r>
            </a:p>
          </p:txBody>
        </p:sp>
        <p:sp>
          <p:nvSpPr>
            <p:cNvPr id="89106" name="Text Box 33"/>
            <p:cNvSpPr txBox="1">
              <a:spLocks noChangeArrowheads="1"/>
            </p:cNvSpPr>
            <p:nvPr/>
          </p:nvSpPr>
          <p:spPr bwMode="auto">
            <a:xfrm>
              <a:off x="817" y="432"/>
              <a:ext cx="420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1" hangingPunct="1"/>
              <a:r>
                <a:rPr lang="en-US" sz="1400" b="0">
                  <a:latin typeface="Arial" charset="0"/>
                </a:rPr>
                <a:t>600</a:t>
              </a:r>
            </a:p>
          </p:txBody>
        </p:sp>
        <p:sp>
          <p:nvSpPr>
            <p:cNvPr id="89107" name="Text Box 34"/>
            <p:cNvSpPr txBox="1">
              <a:spLocks noChangeArrowheads="1"/>
            </p:cNvSpPr>
            <p:nvPr/>
          </p:nvSpPr>
          <p:spPr bwMode="auto">
            <a:xfrm rot="-5400000">
              <a:off x="-426" y="1561"/>
              <a:ext cx="2364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600" b="0">
                  <a:latin typeface="Arial" charset="0"/>
                </a:rPr>
                <a:t>Number of concurrent access</a:t>
              </a:r>
            </a:p>
          </p:txBody>
        </p:sp>
        <p:sp>
          <p:nvSpPr>
            <p:cNvPr id="89108" name="Text Box 35"/>
            <p:cNvSpPr txBox="1">
              <a:spLocks noChangeArrowheads="1"/>
            </p:cNvSpPr>
            <p:nvPr/>
          </p:nvSpPr>
          <p:spPr bwMode="auto">
            <a:xfrm>
              <a:off x="3158" y="2188"/>
              <a:ext cx="1021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chemeClr val="folHlink"/>
                  </a:solidFill>
                  <a:latin typeface="Arial" charset="0"/>
                </a:rPr>
                <a:t>weekend</a:t>
              </a:r>
            </a:p>
          </p:txBody>
        </p:sp>
        <p:sp>
          <p:nvSpPr>
            <p:cNvPr id="89109" name="Text Box 36"/>
            <p:cNvSpPr txBox="1">
              <a:spLocks noChangeArrowheads="1"/>
            </p:cNvSpPr>
            <p:nvPr/>
          </p:nvSpPr>
          <p:spPr bwMode="auto">
            <a:xfrm>
              <a:off x="1535" y="863"/>
              <a:ext cx="1107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FF00"/>
                  </a:solidFill>
                  <a:latin typeface="Arial" charset="0"/>
                </a:rPr>
                <a:t>weekdays</a:t>
              </a:r>
            </a:p>
          </p:txBody>
        </p:sp>
        <p:sp>
          <p:nvSpPr>
            <p:cNvPr id="89110" name="Text Box 37"/>
            <p:cNvSpPr txBox="1">
              <a:spLocks noChangeArrowheads="1"/>
            </p:cNvSpPr>
            <p:nvPr/>
          </p:nvSpPr>
          <p:spPr bwMode="auto">
            <a:xfrm>
              <a:off x="1296" y="1633"/>
              <a:ext cx="918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average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0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50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509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509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5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Anarchy Online Screensh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6238" y="2670175"/>
            <a:ext cx="3662362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Funcom’s Anarchy Online</a:t>
            </a:r>
          </a:p>
        </p:txBody>
      </p:sp>
      <p:sp>
        <p:nvSpPr>
          <p:cNvPr id="11489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6527800" cy="5648325"/>
          </a:xfrm>
        </p:spPr>
        <p:txBody>
          <a:bodyPr/>
          <a:lstStyle/>
          <a:p>
            <a:pPr eaLnBrk="1" hangingPunct="1"/>
            <a:r>
              <a:rPr lang="en-US" sz="2400"/>
              <a:t>World-wide </a:t>
            </a:r>
            <a:r>
              <a:rPr lang="en-US" sz="2400" b="1">
                <a:solidFill>
                  <a:schemeClr val="folHlink"/>
                </a:solidFill>
              </a:rPr>
              <a:t>massive multiplayer </a:t>
            </a:r>
            <a:br>
              <a:rPr lang="en-US" sz="2400" b="1">
                <a:solidFill>
                  <a:schemeClr val="folHlink"/>
                </a:solidFill>
              </a:rPr>
            </a:br>
            <a:r>
              <a:rPr lang="en-US" sz="2400" b="1">
                <a:solidFill>
                  <a:schemeClr val="folHlink"/>
                </a:solidFill>
              </a:rPr>
              <a:t>online roleplaying game</a:t>
            </a:r>
            <a:r>
              <a:rPr lang="en-US" sz="2400"/>
              <a:t> </a:t>
            </a:r>
            <a:br>
              <a:rPr lang="en-US" sz="2400"/>
            </a:br>
            <a:r>
              <a:rPr lang="en-US" sz="1000"/>
              <a:t> </a:t>
            </a:r>
            <a:endParaRPr lang="en-US" sz="500"/>
          </a:p>
          <a:p>
            <a:pPr lvl="1" eaLnBrk="1" hangingPunct="1"/>
            <a:r>
              <a:rPr lang="en-US" sz="2000"/>
              <a:t>client-server</a:t>
            </a:r>
          </a:p>
          <a:p>
            <a:pPr lvl="2" eaLnBrk="1" hangingPunct="1"/>
            <a:r>
              <a:rPr lang="en-US" sz="1800"/>
              <a:t>point-to-point TCP connections</a:t>
            </a:r>
            <a:br>
              <a:rPr lang="en-US" sz="1800"/>
            </a:br>
            <a:r>
              <a:rPr lang="en-US" sz="1800"/>
              <a:t/>
            </a:r>
            <a:br>
              <a:rPr lang="en-US" sz="1800"/>
            </a:br>
            <a:r>
              <a:rPr lang="en-US" sz="1800"/>
              <a:t/>
            </a:r>
            <a:br>
              <a:rPr lang="en-US" sz="1800"/>
            </a:br>
            <a:r>
              <a:rPr lang="en-US" sz="1800"/>
              <a:t/>
            </a:r>
            <a:br>
              <a:rPr lang="en-US" sz="1800"/>
            </a:br>
            <a:r>
              <a:rPr lang="en-US" sz="1800"/>
              <a:t/>
            </a:r>
            <a:br>
              <a:rPr lang="en-US" sz="1800"/>
            </a:br>
            <a:r>
              <a:rPr lang="en-US" sz="1800"/>
              <a:t/>
            </a:r>
            <a:br>
              <a:rPr lang="en-US" sz="1800"/>
            </a:br>
            <a:r>
              <a:rPr lang="en-US" sz="1800"/>
              <a:t/>
            </a:r>
            <a:br>
              <a:rPr lang="en-US" sz="1800"/>
            </a:br>
            <a:r>
              <a:rPr lang="en-US" sz="1800"/>
              <a:t/>
            </a:r>
            <a:br>
              <a:rPr lang="en-US" sz="1800"/>
            </a:br>
            <a:r>
              <a:rPr lang="en-US" sz="1800"/>
              <a:t/>
            </a:r>
            <a:br>
              <a:rPr lang="en-US" sz="1800"/>
            </a:br>
            <a:r>
              <a:rPr lang="en-US" sz="1800"/>
              <a:t/>
            </a:r>
            <a:br>
              <a:rPr lang="en-US" sz="1800"/>
            </a:br>
            <a:r>
              <a:rPr lang="en-US" sz="1800"/>
              <a:t/>
            </a:r>
            <a:br>
              <a:rPr lang="en-US" sz="1800"/>
            </a:br>
            <a:endParaRPr lang="en-US" sz="1800"/>
          </a:p>
          <a:p>
            <a:pPr lvl="2" eaLnBrk="1" hangingPunct="1"/>
            <a:r>
              <a:rPr lang="en-US" sz="1800"/>
              <a:t>virtual world divided into many regions</a:t>
            </a:r>
          </a:p>
          <a:p>
            <a:pPr lvl="2" eaLnBrk="1" hangingPunct="1"/>
            <a:r>
              <a:rPr lang="en-US" sz="1800"/>
              <a:t>one or more regions are managed by one machine</a:t>
            </a:r>
          </a:p>
        </p:txBody>
      </p:sp>
      <p:pic>
        <p:nvPicPr>
          <p:cNvPr id="90117" name="Picture 5" descr="Anarchy Online Screensh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55647">
            <a:off x="4794250" y="1227138"/>
            <a:ext cx="3219450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6" descr="Anarchy Online Screensh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5400"/>
            <a:ext cx="30226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304925" y="3135313"/>
            <a:ext cx="2787650" cy="1985962"/>
            <a:chOff x="2812" y="2977"/>
            <a:chExt cx="1407" cy="886"/>
          </a:xfrm>
        </p:grpSpPr>
        <p:grpSp>
          <p:nvGrpSpPr>
            <p:cNvPr id="90228" name="Group 8"/>
            <p:cNvGrpSpPr>
              <a:grpSpLocks/>
            </p:cNvGrpSpPr>
            <p:nvPr/>
          </p:nvGrpSpPr>
          <p:grpSpPr bwMode="auto">
            <a:xfrm>
              <a:off x="2812" y="3588"/>
              <a:ext cx="1407" cy="275"/>
              <a:chOff x="2812" y="3588"/>
              <a:chExt cx="1407" cy="275"/>
            </a:xfrm>
          </p:grpSpPr>
          <p:pic>
            <p:nvPicPr>
              <p:cNvPr id="90257" name="Picture 9" descr="j0213283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812" y="3588"/>
                <a:ext cx="386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258" name="Picture 10" descr="j0213283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153" y="3588"/>
                <a:ext cx="386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259" name="Picture 11" descr="j0213283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493" y="3589"/>
                <a:ext cx="386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260" name="Picture 12" descr="j0213283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833" y="3588"/>
                <a:ext cx="386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0229" name="Group 13"/>
            <p:cNvGrpSpPr>
              <a:grpSpLocks/>
            </p:cNvGrpSpPr>
            <p:nvPr/>
          </p:nvGrpSpPr>
          <p:grpSpPr bwMode="auto">
            <a:xfrm>
              <a:off x="3289" y="2977"/>
              <a:ext cx="294" cy="317"/>
              <a:chOff x="3438" y="981"/>
              <a:chExt cx="387" cy="405"/>
            </a:xfrm>
          </p:grpSpPr>
          <p:sp>
            <p:nvSpPr>
              <p:cNvPr id="90234" name="Freeform 14"/>
              <p:cNvSpPr>
                <a:spLocks/>
              </p:cNvSpPr>
              <p:nvPr/>
            </p:nvSpPr>
            <p:spPr bwMode="auto">
              <a:xfrm>
                <a:off x="3438" y="1161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87"/>
                  <a:gd name="T97" fmla="*/ 0 h 225"/>
                  <a:gd name="T98" fmla="*/ 387 w 387"/>
                  <a:gd name="T99" fmla="*/ 225 h 22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35" name="Freeform 15"/>
              <p:cNvSpPr>
                <a:spLocks/>
              </p:cNvSpPr>
              <p:nvPr/>
            </p:nvSpPr>
            <p:spPr bwMode="auto">
              <a:xfrm>
                <a:off x="3501" y="1184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7"/>
                  <a:gd name="T100" fmla="*/ 0 h 118"/>
                  <a:gd name="T101" fmla="*/ 97 w 97"/>
                  <a:gd name="T102" fmla="*/ 118 h 1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36" name="Freeform 16"/>
              <p:cNvSpPr>
                <a:spLocks/>
              </p:cNvSpPr>
              <p:nvPr/>
            </p:nvSpPr>
            <p:spPr bwMode="auto">
              <a:xfrm>
                <a:off x="3501" y="981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1"/>
                  <a:gd name="T28" fmla="*/ 0 h 394"/>
                  <a:gd name="T29" fmla="*/ 321 w 321"/>
                  <a:gd name="T30" fmla="*/ 394 h 3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37" name="Freeform 17"/>
              <p:cNvSpPr>
                <a:spLocks/>
              </p:cNvSpPr>
              <p:nvPr/>
            </p:nvSpPr>
            <p:spPr bwMode="auto">
              <a:xfrm>
                <a:off x="3509" y="991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5"/>
                  <a:gd name="T28" fmla="*/ 0 h 374"/>
                  <a:gd name="T29" fmla="*/ 305 w 305"/>
                  <a:gd name="T30" fmla="*/ 374 h 3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38" name="Freeform 18"/>
              <p:cNvSpPr>
                <a:spLocks/>
              </p:cNvSpPr>
              <p:nvPr/>
            </p:nvSpPr>
            <p:spPr bwMode="auto">
              <a:xfrm>
                <a:off x="3545" y="1028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5"/>
                  <a:gd name="T17" fmla="*/ 105 w 105"/>
                  <a:gd name="T18" fmla="*/ 305 h 3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39" name="Freeform 19"/>
              <p:cNvSpPr>
                <a:spLocks/>
              </p:cNvSpPr>
              <p:nvPr/>
            </p:nvSpPr>
            <p:spPr bwMode="auto">
              <a:xfrm>
                <a:off x="3694" y="1051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282"/>
                  <a:gd name="T17" fmla="*/ 89 w 89"/>
                  <a:gd name="T18" fmla="*/ 282 h 2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40" name="Freeform 20"/>
              <p:cNvSpPr>
                <a:spLocks/>
              </p:cNvSpPr>
              <p:nvPr/>
            </p:nvSpPr>
            <p:spPr bwMode="auto">
              <a:xfrm>
                <a:off x="3650" y="1030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5"/>
                  <a:gd name="T22" fmla="*/ 0 h 306"/>
                  <a:gd name="T23" fmla="*/ 125 w 125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41" name="Freeform 21"/>
              <p:cNvSpPr>
                <a:spLocks/>
              </p:cNvSpPr>
              <p:nvPr/>
            </p:nvSpPr>
            <p:spPr bwMode="auto">
              <a:xfrm>
                <a:off x="3710" y="1247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24"/>
                  <a:gd name="T17" fmla="*/ 55 w 5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42" name="Freeform 22"/>
              <p:cNvSpPr>
                <a:spLocks/>
              </p:cNvSpPr>
              <p:nvPr/>
            </p:nvSpPr>
            <p:spPr bwMode="auto">
              <a:xfrm>
                <a:off x="3712" y="1258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3"/>
                  <a:gd name="T17" fmla="*/ 53 w 5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43" name="Freeform 23"/>
              <p:cNvSpPr>
                <a:spLocks/>
              </p:cNvSpPr>
              <p:nvPr/>
            </p:nvSpPr>
            <p:spPr bwMode="auto">
              <a:xfrm>
                <a:off x="3712" y="1268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4"/>
                  <a:gd name="T17" fmla="*/ 53 w 5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44" name="Freeform 24"/>
              <p:cNvSpPr>
                <a:spLocks/>
              </p:cNvSpPr>
              <p:nvPr/>
            </p:nvSpPr>
            <p:spPr bwMode="auto">
              <a:xfrm>
                <a:off x="3712" y="1278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7"/>
                  <a:gd name="T17" fmla="*/ 53 w 53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45" name="Freeform 25"/>
              <p:cNvSpPr>
                <a:spLocks/>
              </p:cNvSpPr>
              <p:nvPr/>
            </p:nvSpPr>
            <p:spPr bwMode="auto">
              <a:xfrm>
                <a:off x="3712" y="1292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3"/>
                  <a:gd name="T17" fmla="*/ 53 w 5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46" name="Freeform 26"/>
              <p:cNvSpPr>
                <a:spLocks/>
              </p:cNvSpPr>
              <p:nvPr/>
            </p:nvSpPr>
            <p:spPr bwMode="auto">
              <a:xfrm>
                <a:off x="3558" y="1043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220"/>
                  <a:gd name="T17" fmla="*/ 58 w 58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47" name="Freeform 27"/>
              <p:cNvSpPr>
                <a:spLocks/>
              </p:cNvSpPr>
              <p:nvPr/>
            </p:nvSpPr>
            <p:spPr bwMode="auto">
              <a:xfrm>
                <a:off x="3692" y="1111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34"/>
                  <a:gd name="T17" fmla="*/ 96 w 9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48" name="Freeform 28"/>
              <p:cNvSpPr>
                <a:spLocks/>
              </p:cNvSpPr>
              <p:nvPr/>
            </p:nvSpPr>
            <p:spPr bwMode="auto">
              <a:xfrm>
                <a:off x="3689" y="1080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31"/>
                  <a:gd name="T17" fmla="*/ 97 w 97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49" name="Freeform 29"/>
              <p:cNvSpPr>
                <a:spLocks/>
              </p:cNvSpPr>
              <p:nvPr/>
            </p:nvSpPr>
            <p:spPr bwMode="auto">
              <a:xfrm>
                <a:off x="3663" y="1153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50" name="Freeform 30"/>
              <p:cNvSpPr>
                <a:spLocks/>
              </p:cNvSpPr>
              <p:nvPr/>
            </p:nvSpPr>
            <p:spPr bwMode="auto">
              <a:xfrm>
                <a:off x="3663" y="1153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51" name="Freeform 31"/>
              <p:cNvSpPr>
                <a:spLocks/>
              </p:cNvSpPr>
              <p:nvPr/>
            </p:nvSpPr>
            <p:spPr bwMode="auto">
              <a:xfrm>
                <a:off x="3665" y="1179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6"/>
                  <a:gd name="T53" fmla="*/ 14 w 14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52" name="Freeform 32"/>
              <p:cNvSpPr>
                <a:spLocks/>
              </p:cNvSpPr>
              <p:nvPr/>
            </p:nvSpPr>
            <p:spPr bwMode="auto">
              <a:xfrm>
                <a:off x="3665" y="1179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6"/>
                  <a:gd name="T53" fmla="*/ 14 w 14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53" name="Freeform 33"/>
              <p:cNvSpPr>
                <a:spLocks/>
              </p:cNvSpPr>
              <p:nvPr/>
            </p:nvSpPr>
            <p:spPr bwMode="auto">
              <a:xfrm>
                <a:off x="3655" y="1064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8"/>
                  <a:gd name="T17" fmla="*/ 13 w 1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54" name="Freeform 34"/>
              <p:cNvSpPr>
                <a:spLocks/>
              </p:cNvSpPr>
              <p:nvPr/>
            </p:nvSpPr>
            <p:spPr bwMode="auto">
              <a:xfrm>
                <a:off x="3694" y="1059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26"/>
                  <a:gd name="T17" fmla="*/ 86 w 8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55" name="Freeform 35"/>
              <p:cNvSpPr>
                <a:spLocks/>
              </p:cNvSpPr>
              <p:nvPr/>
            </p:nvSpPr>
            <p:spPr bwMode="auto">
              <a:xfrm>
                <a:off x="3712" y="1064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9"/>
                  <a:gd name="T17" fmla="*/ 53 w 5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56" name="Freeform 36"/>
              <p:cNvSpPr>
                <a:spLocks/>
              </p:cNvSpPr>
              <p:nvPr/>
            </p:nvSpPr>
            <p:spPr bwMode="auto">
              <a:xfrm>
                <a:off x="3564" y="1007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6"/>
                  <a:gd name="T25" fmla="*/ 0 h 26"/>
                  <a:gd name="T26" fmla="*/ 156 w 156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0230" name="Line 37"/>
            <p:cNvSpPr>
              <a:spLocks noChangeShapeType="1"/>
            </p:cNvSpPr>
            <p:nvPr/>
          </p:nvSpPr>
          <p:spPr bwMode="auto">
            <a:xfrm flipV="1">
              <a:off x="3016" y="3294"/>
              <a:ext cx="363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31" name="Line 38"/>
            <p:cNvSpPr>
              <a:spLocks noChangeShapeType="1"/>
            </p:cNvSpPr>
            <p:nvPr/>
          </p:nvSpPr>
          <p:spPr bwMode="auto">
            <a:xfrm flipV="1">
              <a:off x="3356" y="3339"/>
              <a:ext cx="68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32" name="Line 39"/>
            <p:cNvSpPr>
              <a:spLocks noChangeShapeType="1"/>
            </p:cNvSpPr>
            <p:nvPr/>
          </p:nvSpPr>
          <p:spPr bwMode="auto">
            <a:xfrm flipH="1" flipV="1">
              <a:off x="3538" y="3339"/>
              <a:ext cx="113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33" name="Line 40"/>
            <p:cNvSpPr>
              <a:spLocks noChangeShapeType="1"/>
            </p:cNvSpPr>
            <p:nvPr/>
          </p:nvSpPr>
          <p:spPr bwMode="auto">
            <a:xfrm flipH="1" flipV="1">
              <a:off x="3606" y="3294"/>
              <a:ext cx="408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48969" name="Picture 41" descr="MCj0407624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90650" y="2849563"/>
            <a:ext cx="2582863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1741488" y="4187825"/>
            <a:ext cx="1719262" cy="1303338"/>
            <a:chOff x="2812" y="2977"/>
            <a:chExt cx="1407" cy="886"/>
          </a:xfrm>
        </p:grpSpPr>
        <p:grpSp>
          <p:nvGrpSpPr>
            <p:cNvPr id="90195" name="Group 43"/>
            <p:cNvGrpSpPr>
              <a:grpSpLocks/>
            </p:cNvGrpSpPr>
            <p:nvPr/>
          </p:nvGrpSpPr>
          <p:grpSpPr bwMode="auto">
            <a:xfrm>
              <a:off x="2812" y="3588"/>
              <a:ext cx="1407" cy="275"/>
              <a:chOff x="2812" y="3588"/>
              <a:chExt cx="1407" cy="275"/>
            </a:xfrm>
          </p:grpSpPr>
          <p:pic>
            <p:nvPicPr>
              <p:cNvPr id="90224" name="Picture 44" descr="j0213283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812" y="3588"/>
                <a:ext cx="386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225" name="Picture 45" descr="j0213283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153" y="3588"/>
                <a:ext cx="386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226" name="Picture 46" descr="j0213283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493" y="3589"/>
                <a:ext cx="386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227" name="Picture 47" descr="j0213283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833" y="3588"/>
                <a:ext cx="386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0196" name="Group 48"/>
            <p:cNvGrpSpPr>
              <a:grpSpLocks/>
            </p:cNvGrpSpPr>
            <p:nvPr/>
          </p:nvGrpSpPr>
          <p:grpSpPr bwMode="auto">
            <a:xfrm>
              <a:off x="3289" y="2977"/>
              <a:ext cx="294" cy="317"/>
              <a:chOff x="3438" y="981"/>
              <a:chExt cx="387" cy="405"/>
            </a:xfrm>
          </p:grpSpPr>
          <p:sp>
            <p:nvSpPr>
              <p:cNvPr id="90201" name="Freeform 49"/>
              <p:cNvSpPr>
                <a:spLocks/>
              </p:cNvSpPr>
              <p:nvPr/>
            </p:nvSpPr>
            <p:spPr bwMode="auto">
              <a:xfrm>
                <a:off x="3438" y="1161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87"/>
                  <a:gd name="T97" fmla="*/ 0 h 225"/>
                  <a:gd name="T98" fmla="*/ 387 w 387"/>
                  <a:gd name="T99" fmla="*/ 225 h 22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02" name="Freeform 50"/>
              <p:cNvSpPr>
                <a:spLocks/>
              </p:cNvSpPr>
              <p:nvPr/>
            </p:nvSpPr>
            <p:spPr bwMode="auto">
              <a:xfrm>
                <a:off x="3501" y="1184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7"/>
                  <a:gd name="T100" fmla="*/ 0 h 118"/>
                  <a:gd name="T101" fmla="*/ 97 w 97"/>
                  <a:gd name="T102" fmla="*/ 118 h 1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03" name="Freeform 51"/>
              <p:cNvSpPr>
                <a:spLocks/>
              </p:cNvSpPr>
              <p:nvPr/>
            </p:nvSpPr>
            <p:spPr bwMode="auto">
              <a:xfrm>
                <a:off x="3501" y="981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1"/>
                  <a:gd name="T28" fmla="*/ 0 h 394"/>
                  <a:gd name="T29" fmla="*/ 321 w 321"/>
                  <a:gd name="T30" fmla="*/ 394 h 3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04" name="Freeform 52"/>
              <p:cNvSpPr>
                <a:spLocks/>
              </p:cNvSpPr>
              <p:nvPr/>
            </p:nvSpPr>
            <p:spPr bwMode="auto">
              <a:xfrm>
                <a:off x="3509" y="991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5"/>
                  <a:gd name="T28" fmla="*/ 0 h 374"/>
                  <a:gd name="T29" fmla="*/ 305 w 305"/>
                  <a:gd name="T30" fmla="*/ 374 h 3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05" name="Freeform 53"/>
              <p:cNvSpPr>
                <a:spLocks/>
              </p:cNvSpPr>
              <p:nvPr/>
            </p:nvSpPr>
            <p:spPr bwMode="auto">
              <a:xfrm>
                <a:off x="3545" y="1028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5"/>
                  <a:gd name="T17" fmla="*/ 105 w 105"/>
                  <a:gd name="T18" fmla="*/ 305 h 3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06" name="Freeform 54"/>
              <p:cNvSpPr>
                <a:spLocks/>
              </p:cNvSpPr>
              <p:nvPr/>
            </p:nvSpPr>
            <p:spPr bwMode="auto">
              <a:xfrm>
                <a:off x="3694" y="1051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282"/>
                  <a:gd name="T17" fmla="*/ 89 w 89"/>
                  <a:gd name="T18" fmla="*/ 282 h 2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07" name="Freeform 55"/>
              <p:cNvSpPr>
                <a:spLocks/>
              </p:cNvSpPr>
              <p:nvPr/>
            </p:nvSpPr>
            <p:spPr bwMode="auto">
              <a:xfrm>
                <a:off x="3650" y="1030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5"/>
                  <a:gd name="T22" fmla="*/ 0 h 306"/>
                  <a:gd name="T23" fmla="*/ 125 w 125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08" name="Freeform 56"/>
              <p:cNvSpPr>
                <a:spLocks/>
              </p:cNvSpPr>
              <p:nvPr/>
            </p:nvSpPr>
            <p:spPr bwMode="auto">
              <a:xfrm>
                <a:off x="3710" y="1247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24"/>
                  <a:gd name="T17" fmla="*/ 55 w 5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09" name="Freeform 57"/>
              <p:cNvSpPr>
                <a:spLocks/>
              </p:cNvSpPr>
              <p:nvPr/>
            </p:nvSpPr>
            <p:spPr bwMode="auto">
              <a:xfrm>
                <a:off x="3712" y="1258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3"/>
                  <a:gd name="T17" fmla="*/ 53 w 5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10" name="Freeform 58"/>
              <p:cNvSpPr>
                <a:spLocks/>
              </p:cNvSpPr>
              <p:nvPr/>
            </p:nvSpPr>
            <p:spPr bwMode="auto">
              <a:xfrm>
                <a:off x="3712" y="1268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4"/>
                  <a:gd name="T17" fmla="*/ 53 w 5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11" name="Freeform 59"/>
              <p:cNvSpPr>
                <a:spLocks/>
              </p:cNvSpPr>
              <p:nvPr/>
            </p:nvSpPr>
            <p:spPr bwMode="auto">
              <a:xfrm>
                <a:off x="3712" y="1278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7"/>
                  <a:gd name="T17" fmla="*/ 53 w 53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12" name="Freeform 60"/>
              <p:cNvSpPr>
                <a:spLocks/>
              </p:cNvSpPr>
              <p:nvPr/>
            </p:nvSpPr>
            <p:spPr bwMode="auto">
              <a:xfrm>
                <a:off x="3712" y="1292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3"/>
                  <a:gd name="T17" fmla="*/ 53 w 5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13" name="Freeform 61"/>
              <p:cNvSpPr>
                <a:spLocks/>
              </p:cNvSpPr>
              <p:nvPr/>
            </p:nvSpPr>
            <p:spPr bwMode="auto">
              <a:xfrm>
                <a:off x="3558" y="1043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220"/>
                  <a:gd name="T17" fmla="*/ 58 w 58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14" name="Freeform 62"/>
              <p:cNvSpPr>
                <a:spLocks/>
              </p:cNvSpPr>
              <p:nvPr/>
            </p:nvSpPr>
            <p:spPr bwMode="auto">
              <a:xfrm>
                <a:off x="3692" y="1111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34"/>
                  <a:gd name="T17" fmla="*/ 96 w 9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15" name="Freeform 63"/>
              <p:cNvSpPr>
                <a:spLocks/>
              </p:cNvSpPr>
              <p:nvPr/>
            </p:nvSpPr>
            <p:spPr bwMode="auto">
              <a:xfrm>
                <a:off x="3689" y="1080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31"/>
                  <a:gd name="T17" fmla="*/ 97 w 97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16" name="Freeform 64"/>
              <p:cNvSpPr>
                <a:spLocks/>
              </p:cNvSpPr>
              <p:nvPr/>
            </p:nvSpPr>
            <p:spPr bwMode="auto">
              <a:xfrm>
                <a:off x="3663" y="1153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17" name="Freeform 65"/>
              <p:cNvSpPr>
                <a:spLocks/>
              </p:cNvSpPr>
              <p:nvPr/>
            </p:nvSpPr>
            <p:spPr bwMode="auto">
              <a:xfrm>
                <a:off x="3663" y="1153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18" name="Freeform 66"/>
              <p:cNvSpPr>
                <a:spLocks/>
              </p:cNvSpPr>
              <p:nvPr/>
            </p:nvSpPr>
            <p:spPr bwMode="auto">
              <a:xfrm>
                <a:off x="3665" y="1179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6"/>
                  <a:gd name="T53" fmla="*/ 14 w 14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19" name="Freeform 67"/>
              <p:cNvSpPr>
                <a:spLocks/>
              </p:cNvSpPr>
              <p:nvPr/>
            </p:nvSpPr>
            <p:spPr bwMode="auto">
              <a:xfrm>
                <a:off x="3665" y="1179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6"/>
                  <a:gd name="T53" fmla="*/ 14 w 14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20" name="Freeform 68"/>
              <p:cNvSpPr>
                <a:spLocks/>
              </p:cNvSpPr>
              <p:nvPr/>
            </p:nvSpPr>
            <p:spPr bwMode="auto">
              <a:xfrm>
                <a:off x="3655" y="1064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8"/>
                  <a:gd name="T17" fmla="*/ 13 w 1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21" name="Freeform 69"/>
              <p:cNvSpPr>
                <a:spLocks/>
              </p:cNvSpPr>
              <p:nvPr/>
            </p:nvSpPr>
            <p:spPr bwMode="auto">
              <a:xfrm>
                <a:off x="3694" y="1059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26"/>
                  <a:gd name="T17" fmla="*/ 86 w 8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22" name="Freeform 70"/>
              <p:cNvSpPr>
                <a:spLocks/>
              </p:cNvSpPr>
              <p:nvPr/>
            </p:nvSpPr>
            <p:spPr bwMode="auto">
              <a:xfrm>
                <a:off x="3712" y="1064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9"/>
                  <a:gd name="T17" fmla="*/ 53 w 5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23" name="Freeform 71"/>
              <p:cNvSpPr>
                <a:spLocks/>
              </p:cNvSpPr>
              <p:nvPr/>
            </p:nvSpPr>
            <p:spPr bwMode="auto">
              <a:xfrm>
                <a:off x="3564" y="1007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6"/>
                  <a:gd name="T25" fmla="*/ 0 h 26"/>
                  <a:gd name="T26" fmla="*/ 156 w 156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0197" name="Line 72"/>
            <p:cNvSpPr>
              <a:spLocks noChangeShapeType="1"/>
            </p:cNvSpPr>
            <p:nvPr/>
          </p:nvSpPr>
          <p:spPr bwMode="auto">
            <a:xfrm flipV="1">
              <a:off x="3016" y="3294"/>
              <a:ext cx="363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98" name="Line 73"/>
            <p:cNvSpPr>
              <a:spLocks noChangeShapeType="1"/>
            </p:cNvSpPr>
            <p:nvPr/>
          </p:nvSpPr>
          <p:spPr bwMode="auto">
            <a:xfrm flipV="1">
              <a:off x="3356" y="3339"/>
              <a:ext cx="68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99" name="Line 74"/>
            <p:cNvSpPr>
              <a:spLocks noChangeShapeType="1"/>
            </p:cNvSpPr>
            <p:nvPr/>
          </p:nvSpPr>
          <p:spPr bwMode="auto">
            <a:xfrm flipH="1" flipV="1">
              <a:off x="3538" y="3339"/>
              <a:ext cx="113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00" name="Line 75"/>
            <p:cNvSpPr>
              <a:spLocks noChangeShapeType="1"/>
            </p:cNvSpPr>
            <p:nvPr/>
          </p:nvSpPr>
          <p:spPr bwMode="auto">
            <a:xfrm flipH="1" flipV="1">
              <a:off x="3606" y="3294"/>
              <a:ext cx="408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49004" name="Line 76"/>
          <p:cNvSpPr>
            <a:spLocks noChangeShapeType="1"/>
          </p:cNvSpPr>
          <p:nvPr/>
        </p:nvSpPr>
        <p:spPr bwMode="auto">
          <a:xfrm>
            <a:off x="2576513" y="2933700"/>
            <a:ext cx="0" cy="889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9005" name="Line 77"/>
          <p:cNvSpPr>
            <a:spLocks noChangeShapeType="1"/>
          </p:cNvSpPr>
          <p:nvPr/>
        </p:nvSpPr>
        <p:spPr bwMode="auto">
          <a:xfrm flipV="1">
            <a:off x="1468438" y="3822700"/>
            <a:ext cx="1120775" cy="10048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9006" name="Line 78"/>
          <p:cNvSpPr>
            <a:spLocks noChangeShapeType="1"/>
          </p:cNvSpPr>
          <p:nvPr/>
        </p:nvSpPr>
        <p:spPr bwMode="auto">
          <a:xfrm flipH="1" flipV="1">
            <a:off x="2576513" y="3835400"/>
            <a:ext cx="1338262" cy="10048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9"/>
          <p:cNvGrpSpPr>
            <a:grpSpLocks/>
          </p:cNvGrpSpPr>
          <p:nvPr/>
        </p:nvGrpSpPr>
        <p:grpSpPr bwMode="auto">
          <a:xfrm>
            <a:off x="3200400" y="2960688"/>
            <a:ext cx="1392238" cy="1638300"/>
            <a:chOff x="4328" y="3181"/>
            <a:chExt cx="877" cy="1032"/>
          </a:xfrm>
        </p:grpSpPr>
        <p:grpSp>
          <p:nvGrpSpPr>
            <p:cNvPr id="90161" name="Group 80"/>
            <p:cNvGrpSpPr>
              <a:grpSpLocks/>
            </p:cNvGrpSpPr>
            <p:nvPr/>
          </p:nvGrpSpPr>
          <p:grpSpPr bwMode="auto">
            <a:xfrm>
              <a:off x="4574" y="3181"/>
              <a:ext cx="631" cy="1032"/>
              <a:chOff x="4574" y="3181"/>
              <a:chExt cx="631" cy="1032"/>
            </a:xfrm>
          </p:grpSpPr>
          <p:pic>
            <p:nvPicPr>
              <p:cNvPr id="90186" name="Picture 81" descr="j0213283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908" y="3181"/>
                <a:ext cx="297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187" name="Picture 82" descr="j0213283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907" y="3440"/>
                <a:ext cx="298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188" name="Picture 83" descr="j0213283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907" y="3699"/>
                <a:ext cx="297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189" name="Picture 84" descr="j0213283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908" y="3959"/>
                <a:ext cx="297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0190" name="Group 85"/>
              <p:cNvGrpSpPr>
                <a:grpSpLocks/>
              </p:cNvGrpSpPr>
              <p:nvPr/>
            </p:nvGrpSpPr>
            <p:grpSpPr bwMode="auto">
              <a:xfrm rot="5400000" flipH="1" flipV="1">
                <a:off x="4327" y="3574"/>
                <a:ext cx="768" cy="273"/>
                <a:chOff x="3679" y="3566"/>
                <a:chExt cx="768" cy="273"/>
              </a:xfrm>
            </p:grpSpPr>
            <p:sp>
              <p:nvSpPr>
                <p:cNvPr id="90191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3679" y="3566"/>
                  <a:ext cx="279" cy="2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92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3941" y="3607"/>
                  <a:ext cx="52" cy="2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93" name="Line 88"/>
                <p:cNvSpPr>
                  <a:spLocks noChangeShapeType="1"/>
                </p:cNvSpPr>
                <p:nvPr/>
              </p:nvSpPr>
              <p:spPr bwMode="auto">
                <a:xfrm flipH="1" flipV="1">
                  <a:off x="4081" y="3607"/>
                  <a:ext cx="87" cy="2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94" name="Line 89"/>
                <p:cNvSpPr>
                  <a:spLocks noChangeShapeType="1"/>
                </p:cNvSpPr>
                <p:nvPr/>
              </p:nvSpPr>
              <p:spPr bwMode="auto">
                <a:xfrm flipH="1" flipV="1">
                  <a:off x="4133" y="3566"/>
                  <a:ext cx="314" cy="2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90162" name="Group 90"/>
            <p:cNvGrpSpPr>
              <a:grpSpLocks/>
            </p:cNvGrpSpPr>
            <p:nvPr/>
          </p:nvGrpSpPr>
          <p:grpSpPr bwMode="auto">
            <a:xfrm>
              <a:off x="4328" y="3539"/>
              <a:ext cx="226" cy="294"/>
              <a:chOff x="3438" y="981"/>
              <a:chExt cx="387" cy="405"/>
            </a:xfrm>
          </p:grpSpPr>
          <p:sp>
            <p:nvSpPr>
              <p:cNvPr id="90163" name="Freeform 91"/>
              <p:cNvSpPr>
                <a:spLocks/>
              </p:cNvSpPr>
              <p:nvPr/>
            </p:nvSpPr>
            <p:spPr bwMode="auto">
              <a:xfrm>
                <a:off x="3438" y="1161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87"/>
                  <a:gd name="T97" fmla="*/ 0 h 225"/>
                  <a:gd name="T98" fmla="*/ 387 w 387"/>
                  <a:gd name="T99" fmla="*/ 225 h 22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64" name="Freeform 92"/>
              <p:cNvSpPr>
                <a:spLocks/>
              </p:cNvSpPr>
              <p:nvPr/>
            </p:nvSpPr>
            <p:spPr bwMode="auto">
              <a:xfrm>
                <a:off x="3501" y="1184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7"/>
                  <a:gd name="T100" fmla="*/ 0 h 118"/>
                  <a:gd name="T101" fmla="*/ 97 w 97"/>
                  <a:gd name="T102" fmla="*/ 118 h 1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65" name="Freeform 93"/>
              <p:cNvSpPr>
                <a:spLocks/>
              </p:cNvSpPr>
              <p:nvPr/>
            </p:nvSpPr>
            <p:spPr bwMode="auto">
              <a:xfrm>
                <a:off x="3501" y="981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1"/>
                  <a:gd name="T28" fmla="*/ 0 h 394"/>
                  <a:gd name="T29" fmla="*/ 321 w 321"/>
                  <a:gd name="T30" fmla="*/ 394 h 3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66" name="Freeform 94"/>
              <p:cNvSpPr>
                <a:spLocks/>
              </p:cNvSpPr>
              <p:nvPr/>
            </p:nvSpPr>
            <p:spPr bwMode="auto">
              <a:xfrm>
                <a:off x="3509" y="991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5"/>
                  <a:gd name="T28" fmla="*/ 0 h 374"/>
                  <a:gd name="T29" fmla="*/ 305 w 305"/>
                  <a:gd name="T30" fmla="*/ 374 h 3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67" name="Freeform 95"/>
              <p:cNvSpPr>
                <a:spLocks/>
              </p:cNvSpPr>
              <p:nvPr/>
            </p:nvSpPr>
            <p:spPr bwMode="auto">
              <a:xfrm>
                <a:off x="3545" y="1028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5"/>
                  <a:gd name="T17" fmla="*/ 105 w 105"/>
                  <a:gd name="T18" fmla="*/ 305 h 3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68" name="Freeform 96"/>
              <p:cNvSpPr>
                <a:spLocks/>
              </p:cNvSpPr>
              <p:nvPr/>
            </p:nvSpPr>
            <p:spPr bwMode="auto">
              <a:xfrm>
                <a:off x="3694" y="1051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282"/>
                  <a:gd name="T17" fmla="*/ 89 w 89"/>
                  <a:gd name="T18" fmla="*/ 282 h 2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69" name="Freeform 97"/>
              <p:cNvSpPr>
                <a:spLocks/>
              </p:cNvSpPr>
              <p:nvPr/>
            </p:nvSpPr>
            <p:spPr bwMode="auto">
              <a:xfrm>
                <a:off x="3650" y="1030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5"/>
                  <a:gd name="T22" fmla="*/ 0 h 306"/>
                  <a:gd name="T23" fmla="*/ 125 w 125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70" name="Freeform 98"/>
              <p:cNvSpPr>
                <a:spLocks/>
              </p:cNvSpPr>
              <p:nvPr/>
            </p:nvSpPr>
            <p:spPr bwMode="auto">
              <a:xfrm>
                <a:off x="3710" y="1247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24"/>
                  <a:gd name="T17" fmla="*/ 55 w 5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71" name="Freeform 99"/>
              <p:cNvSpPr>
                <a:spLocks/>
              </p:cNvSpPr>
              <p:nvPr/>
            </p:nvSpPr>
            <p:spPr bwMode="auto">
              <a:xfrm>
                <a:off x="3712" y="1258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3"/>
                  <a:gd name="T17" fmla="*/ 53 w 5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72" name="Freeform 100"/>
              <p:cNvSpPr>
                <a:spLocks/>
              </p:cNvSpPr>
              <p:nvPr/>
            </p:nvSpPr>
            <p:spPr bwMode="auto">
              <a:xfrm>
                <a:off x="3712" y="1268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4"/>
                  <a:gd name="T17" fmla="*/ 53 w 5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73" name="Freeform 101"/>
              <p:cNvSpPr>
                <a:spLocks/>
              </p:cNvSpPr>
              <p:nvPr/>
            </p:nvSpPr>
            <p:spPr bwMode="auto">
              <a:xfrm>
                <a:off x="3712" y="1278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7"/>
                  <a:gd name="T17" fmla="*/ 53 w 53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74" name="Freeform 102"/>
              <p:cNvSpPr>
                <a:spLocks/>
              </p:cNvSpPr>
              <p:nvPr/>
            </p:nvSpPr>
            <p:spPr bwMode="auto">
              <a:xfrm>
                <a:off x="3712" y="1292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3"/>
                  <a:gd name="T17" fmla="*/ 53 w 5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75" name="Freeform 103"/>
              <p:cNvSpPr>
                <a:spLocks/>
              </p:cNvSpPr>
              <p:nvPr/>
            </p:nvSpPr>
            <p:spPr bwMode="auto">
              <a:xfrm>
                <a:off x="3558" y="1043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220"/>
                  <a:gd name="T17" fmla="*/ 58 w 58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76" name="Freeform 104"/>
              <p:cNvSpPr>
                <a:spLocks/>
              </p:cNvSpPr>
              <p:nvPr/>
            </p:nvSpPr>
            <p:spPr bwMode="auto">
              <a:xfrm>
                <a:off x="3692" y="1111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34"/>
                  <a:gd name="T17" fmla="*/ 96 w 9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77" name="Freeform 105"/>
              <p:cNvSpPr>
                <a:spLocks/>
              </p:cNvSpPr>
              <p:nvPr/>
            </p:nvSpPr>
            <p:spPr bwMode="auto">
              <a:xfrm>
                <a:off x="3689" y="1080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31"/>
                  <a:gd name="T17" fmla="*/ 97 w 97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78" name="Freeform 106"/>
              <p:cNvSpPr>
                <a:spLocks/>
              </p:cNvSpPr>
              <p:nvPr/>
            </p:nvSpPr>
            <p:spPr bwMode="auto">
              <a:xfrm>
                <a:off x="3663" y="1153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79" name="Freeform 107"/>
              <p:cNvSpPr>
                <a:spLocks/>
              </p:cNvSpPr>
              <p:nvPr/>
            </p:nvSpPr>
            <p:spPr bwMode="auto">
              <a:xfrm>
                <a:off x="3663" y="1153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80" name="Freeform 108"/>
              <p:cNvSpPr>
                <a:spLocks/>
              </p:cNvSpPr>
              <p:nvPr/>
            </p:nvSpPr>
            <p:spPr bwMode="auto">
              <a:xfrm>
                <a:off x="3665" y="1179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6"/>
                  <a:gd name="T53" fmla="*/ 14 w 14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81" name="Freeform 109"/>
              <p:cNvSpPr>
                <a:spLocks/>
              </p:cNvSpPr>
              <p:nvPr/>
            </p:nvSpPr>
            <p:spPr bwMode="auto">
              <a:xfrm>
                <a:off x="3665" y="1179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6"/>
                  <a:gd name="T53" fmla="*/ 14 w 14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82" name="Freeform 110"/>
              <p:cNvSpPr>
                <a:spLocks/>
              </p:cNvSpPr>
              <p:nvPr/>
            </p:nvSpPr>
            <p:spPr bwMode="auto">
              <a:xfrm>
                <a:off x="3655" y="1064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8"/>
                  <a:gd name="T17" fmla="*/ 13 w 1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83" name="Freeform 111"/>
              <p:cNvSpPr>
                <a:spLocks/>
              </p:cNvSpPr>
              <p:nvPr/>
            </p:nvSpPr>
            <p:spPr bwMode="auto">
              <a:xfrm>
                <a:off x="3694" y="1059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26"/>
                  <a:gd name="T17" fmla="*/ 86 w 8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84" name="Freeform 112"/>
              <p:cNvSpPr>
                <a:spLocks/>
              </p:cNvSpPr>
              <p:nvPr/>
            </p:nvSpPr>
            <p:spPr bwMode="auto">
              <a:xfrm>
                <a:off x="3712" y="1064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9"/>
                  <a:gd name="T17" fmla="*/ 53 w 5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85" name="Freeform 113"/>
              <p:cNvSpPr>
                <a:spLocks/>
              </p:cNvSpPr>
              <p:nvPr/>
            </p:nvSpPr>
            <p:spPr bwMode="auto">
              <a:xfrm>
                <a:off x="3564" y="1007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6"/>
                  <a:gd name="T25" fmla="*/ 0 h 26"/>
                  <a:gd name="T26" fmla="*/ 156 w 156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" name="Group 114"/>
          <p:cNvGrpSpPr>
            <a:grpSpLocks/>
          </p:cNvGrpSpPr>
          <p:nvPr/>
        </p:nvGrpSpPr>
        <p:grpSpPr bwMode="auto">
          <a:xfrm>
            <a:off x="757238" y="2960688"/>
            <a:ext cx="1317625" cy="1638300"/>
            <a:chOff x="3576" y="3181"/>
            <a:chExt cx="830" cy="1032"/>
          </a:xfrm>
        </p:grpSpPr>
        <p:grpSp>
          <p:nvGrpSpPr>
            <p:cNvPr id="90127" name="Group 115"/>
            <p:cNvGrpSpPr>
              <a:grpSpLocks/>
            </p:cNvGrpSpPr>
            <p:nvPr/>
          </p:nvGrpSpPr>
          <p:grpSpPr bwMode="auto">
            <a:xfrm>
              <a:off x="4180" y="3539"/>
              <a:ext cx="226" cy="294"/>
              <a:chOff x="3438" y="981"/>
              <a:chExt cx="387" cy="405"/>
            </a:xfrm>
          </p:grpSpPr>
          <p:sp>
            <p:nvSpPr>
              <p:cNvPr id="90138" name="Freeform 116"/>
              <p:cNvSpPr>
                <a:spLocks/>
              </p:cNvSpPr>
              <p:nvPr/>
            </p:nvSpPr>
            <p:spPr bwMode="auto">
              <a:xfrm>
                <a:off x="3438" y="1161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87"/>
                  <a:gd name="T97" fmla="*/ 0 h 225"/>
                  <a:gd name="T98" fmla="*/ 387 w 387"/>
                  <a:gd name="T99" fmla="*/ 225 h 22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39" name="Freeform 117"/>
              <p:cNvSpPr>
                <a:spLocks/>
              </p:cNvSpPr>
              <p:nvPr/>
            </p:nvSpPr>
            <p:spPr bwMode="auto">
              <a:xfrm>
                <a:off x="3501" y="1184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7"/>
                  <a:gd name="T100" fmla="*/ 0 h 118"/>
                  <a:gd name="T101" fmla="*/ 97 w 97"/>
                  <a:gd name="T102" fmla="*/ 118 h 1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40" name="Freeform 118"/>
              <p:cNvSpPr>
                <a:spLocks/>
              </p:cNvSpPr>
              <p:nvPr/>
            </p:nvSpPr>
            <p:spPr bwMode="auto">
              <a:xfrm>
                <a:off x="3501" y="981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1"/>
                  <a:gd name="T28" fmla="*/ 0 h 394"/>
                  <a:gd name="T29" fmla="*/ 321 w 321"/>
                  <a:gd name="T30" fmla="*/ 394 h 3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41" name="Freeform 119"/>
              <p:cNvSpPr>
                <a:spLocks/>
              </p:cNvSpPr>
              <p:nvPr/>
            </p:nvSpPr>
            <p:spPr bwMode="auto">
              <a:xfrm>
                <a:off x="3509" y="991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5"/>
                  <a:gd name="T28" fmla="*/ 0 h 374"/>
                  <a:gd name="T29" fmla="*/ 305 w 305"/>
                  <a:gd name="T30" fmla="*/ 374 h 3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42" name="Freeform 120"/>
              <p:cNvSpPr>
                <a:spLocks/>
              </p:cNvSpPr>
              <p:nvPr/>
            </p:nvSpPr>
            <p:spPr bwMode="auto">
              <a:xfrm>
                <a:off x="3545" y="1028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5"/>
                  <a:gd name="T17" fmla="*/ 105 w 105"/>
                  <a:gd name="T18" fmla="*/ 305 h 3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43" name="Freeform 121"/>
              <p:cNvSpPr>
                <a:spLocks/>
              </p:cNvSpPr>
              <p:nvPr/>
            </p:nvSpPr>
            <p:spPr bwMode="auto">
              <a:xfrm>
                <a:off x="3694" y="1051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282"/>
                  <a:gd name="T17" fmla="*/ 89 w 89"/>
                  <a:gd name="T18" fmla="*/ 282 h 2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44" name="Freeform 122"/>
              <p:cNvSpPr>
                <a:spLocks/>
              </p:cNvSpPr>
              <p:nvPr/>
            </p:nvSpPr>
            <p:spPr bwMode="auto">
              <a:xfrm>
                <a:off x="3650" y="1030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5"/>
                  <a:gd name="T22" fmla="*/ 0 h 306"/>
                  <a:gd name="T23" fmla="*/ 125 w 125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45" name="Freeform 123"/>
              <p:cNvSpPr>
                <a:spLocks/>
              </p:cNvSpPr>
              <p:nvPr/>
            </p:nvSpPr>
            <p:spPr bwMode="auto">
              <a:xfrm>
                <a:off x="3710" y="1247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24"/>
                  <a:gd name="T17" fmla="*/ 55 w 5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46" name="Freeform 124"/>
              <p:cNvSpPr>
                <a:spLocks/>
              </p:cNvSpPr>
              <p:nvPr/>
            </p:nvSpPr>
            <p:spPr bwMode="auto">
              <a:xfrm>
                <a:off x="3712" y="1258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3"/>
                  <a:gd name="T17" fmla="*/ 53 w 5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47" name="Freeform 125"/>
              <p:cNvSpPr>
                <a:spLocks/>
              </p:cNvSpPr>
              <p:nvPr/>
            </p:nvSpPr>
            <p:spPr bwMode="auto">
              <a:xfrm>
                <a:off x="3712" y="1268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4"/>
                  <a:gd name="T17" fmla="*/ 53 w 5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48" name="Freeform 126"/>
              <p:cNvSpPr>
                <a:spLocks/>
              </p:cNvSpPr>
              <p:nvPr/>
            </p:nvSpPr>
            <p:spPr bwMode="auto">
              <a:xfrm>
                <a:off x="3712" y="1278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7"/>
                  <a:gd name="T17" fmla="*/ 53 w 53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49" name="Freeform 127"/>
              <p:cNvSpPr>
                <a:spLocks/>
              </p:cNvSpPr>
              <p:nvPr/>
            </p:nvSpPr>
            <p:spPr bwMode="auto">
              <a:xfrm>
                <a:off x="3712" y="1292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3"/>
                  <a:gd name="T17" fmla="*/ 53 w 5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50" name="Freeform 128"/>
              <p:cNvSpPr>
                <a:spLocks/>
              </p:cNvSpPr>
              <p:nvPr/>
            </p:nvSpPr>
            <p:spPr bwMode="auto">
              <a:xfrm>
                <a:off x="3558" y="1043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220"/>
                  <a:gd name="T17" fmla="*/ 58 w 58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51" name="Freeform 129"/>
              <p:cNvSpPr>
                <a:spLocks/>
              </p:cNvSpPr>
              <p:nvPr/>
            </p:nvSpPr>
            <p:spPr bwMode="auto">
              <a:xfrm>
                <a:off x="3692" y="1111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34"/>
                  <a:gd name="T17" fmla="*/ 96 w 9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52" name="Freeform 130"/>
              <p:cNvSpPr>
                <a:spLocks/>
              </p:cNvSpPr>
              <p:nvPr/>
            </p:nvSpPr>
            <p:spPr bwMode="auto">
              <a:xfrm>
                <a:off x="3689" y="1080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31"/>
                  <a:gd name="T17" fmla="*/ 97 w 97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53" name="Freeform 131"/>
              <p:cNvSpPr>
                <a:spLocks/>
              </p:cNvSpPr>
              <p:nvPr/>
            </p:nvSpPr>
            <p:spPr bwMode="auto">
              <a:xfrm>
                <a:off x="3663" y="1153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54" name="Freeform 132"/>
              <p:cNvSpPr>
                <a:spLocks/>
              </p:cNvSpPr>
              <p:nvPr/>
            </p:nvSpPr>
            <p:spPr bwMode="auto">
              <a:xfrm>
                <a:off x="3663" y="1153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55" name="Freeform 133"/>
              <p:cNvSpPr>
                <a:spLocks/>
              </p:cNvSpPr>
              <p:nvPr/>
            </p:nvSpPr>
            <p:spPr bwMode="auto">
              <a:xfrm>
                <a:off x="3665" y="1179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6"/>
                  <a:gd name="T53" fmla="*/ 14 w 14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56" name="Freeform 134"/>
              <p:cNvSpPr>
                <a:spLocks/>
              </p:cNvSpPr>
              <p:nvPr/>
            </p:nvSpPr>
            <p:spPr bwMode="auto">
              <a:xfrm>
                <a:off x="3665" y="1179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6"/>
                  <a:gd name="T53" fmla="*/ 14 w 14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57" name="Freeform 135"/>
              <p:cNvSpPr>
                <a:spLocks/>
              </p:cNvSpPr>
              <p:nvPr/>
            </p:nvSpPr>
            <p:spPr bwMode="auto">
              <a:xfrm>
                <a:off x="3655" y="1064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8"/>
                  <a:gd name="T17" fmla="*/ 13 w 1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58" name="Freeform 136"/>
              <p:cNvSpPr>
                <a:spLocks/>
              </p:cNvSpPr>
              <p:nvPr/>
            </p:nvSpPr>
            <p:spPr bwMode="auto">
              <a:xfrm>
                <a:off x="3694" y="1059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26"/>
                  <a:gd name="T17" fmla="*/ 86 w 8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59" name="Freeform 137"/>
              <p:cNvSpPr>
                <a:spLocks/>
              </p:cNvSpPr>
              <p:nvPr/>
            </p:nvSpPr>
            <p:spPr bwMode="auto">
              <a:xfrm>
                <a:off x="3712" y="1064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9"/>
                  <a:gd name="T17" fmla="*/ 53 w 5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60" name="Freeform 138"/>
              <p:cNvSpPr>
                <a:spLocks/>
              </p:cNvSpPr>
              <p:nvPr/>
            </p:nvSpPr>
            <p:spPr bwMode="auto">
              <a:xfrm>
                <a:off x="3564" y="1007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6"/>
                  <a:gd name="T25" fmla="*/ 0 h 26"/>
                  <a:gd name="T26" fmla="*/ 156 w 156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0128" name="Group 139"/>
            <p:cNvGrpSpPr>
              <a:grpSpLocks/>
            </p:cNvGrpSpPr>
            <p:nvPr/>
          </p:nvGrpSpPr>
          <p:grpSpPr bwMode="auto">
            <a:xfrm flipH="1">
              <a:off x="3576" y="3181"/>
              <a:ext cx="631" cy="1032"/>
              <a:chOff x="4574" y="3181"/>
              <a:chExt cx="631" cy="1032"/>
            </a:xfrm>
          </p:grpSpPr>
          <p:pic>
            <p:nvPicPr>
              <p:cNvPr id="90129" name="Picture 140" descr="j0213283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908" y="3181"/>
                <a:ext cx="297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130" name="Picture 141" descr="j0213283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907" y="3440"/>
                <a:ext cx="298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131" name="Picture 142" descr="j0213283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907" y="3699"/>
                <a:ext cx="297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132" name="Picture 143" descr="j0213283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908" y="3959"/>
                <a:ext cx="297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0133" name="Group 144"/>
              <p:cNvGrpSpPr>
                <a:grpSpLocks/>
              </p:cNvGrpSpPr>
              <p:nvPr/>
            </p:nvGrpSpPr>
            <p:grpSpPr bwMode="auto">
              <a:xfrm rot="5400000" flipH="1" flipV="1">
                <a:off x="4327" y="3574"/>
                <a:ext cx="768" cy="273"/>
                <a:chOff x="3679" y="3566"/>
                <a:chExt cx="768" cy="273"/>
              </a:xfrm>
            </p:grpSpPr>
            <p:sp>
              <p:nvSpPr>
                <p:cNvPr id="90134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3679" y="3566"/>
                  <a:ext cx="279" cy="2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35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3941" y="3607"/>
                  <a:ext cx="52" cy="2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36" name="Line 147"/>
                <p:cNvSpPr>
                  <a:spLocks noChangeShapeType="1"/>
                </p:cNvSpPr>
                <p:nvPr/>
              </p:nvSpPr>
              <p:spPr bwMode="auto">
                <a:xfrm flipH="1" flipV="1">
                  <a:off x="4081" y="3607"/>
                  <a:ext cx="87" cy="2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37" name="Line 148"/>
                <p:cNvSpPr>
                  <a:spLocks noChangeShapeType="1"/>
                </p:cNvSpPr>
                <p:nvPr/>
              </p:nvSpPr>
              <p:spPr bwMode="auto">
                <a:xfrm flipH="1" flipV="1">
                  <a:off x="4133" y="3566"/>
                  <a:ext cx="314" cy="2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8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48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48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4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49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49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49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48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004" grpId="0" animBg="1"/>
      <p:bldP spid="1149005" grpId="0" animBg="1"/>
      <p:bldP spid="114900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For a given region in a one hour trace we found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~175 players (from three continents??)</a:t>
            </a:r>
            <a:br>
              <a:rPr lang="en-US" sz="2000"/>
            </a:br>
            <a:endParaRPr lang="en-US" sz="2000"/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average </a:t>
            </a:r>
            <a:r>
              <a:rPr lang="en-US" sz="2000" b="1"/>
              <a:t>layer 3</a:t>
            </a:r>
            <a:r>
              <a:rPr lang="en-US" sz="2000"/>
              <a:t> RTT somewhat </a:t>
            </a:r>
            <a:br>
              <a:rPr lang="en-US" sz="2000"/>
            </a:br>
            <a:r>
              <a:rPr lang="en-US" sz="2000"/>
              <a:t>above 250 ms</a:t>
            </a:r>
            <a:br>
              <a:rPr lang="en-US" sz="2000"/>
            </a:br>
            <a:r>
              <a:rPr lang="en-US" sz="2000">
                <a:sym typeface="Wingdings" charset="2"/>
              </a:rPr>
              <a:t> OK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sym typeface="Wingdings" charset="2"/>
              </a:rPr>
              <a:t>a worst-case </a:t>
            </a:r>
            <a:r>
              <a:rPr lang="en-US" sz="2000" b="1">
                <a:sym typeface="Wingdings" charset="2"/>
              </a:rPr>
              <a:t>application</a:t>
            </a:r>
            <a:r>
              <a:rPr lang="en-US" sz="2000">
                <a:sym typeface="Wingdings" charset="2"/>
              </a:rPr>
              <a:t> delay </a:t>
            </a:r>
            <a:br>
              <a:rPr lang="en-US" sz="2000">
                <a:sym typeface="Wingdings" charset="2"/>
              </a:rPr>
            </a:br>
            <a:r>
              <a:rPr lang="en-US" sz="2000">
                <a:sym typeface="Wingdings" charset="2"/>
              </a:rPr>
              <a:t>of 67 s (!)</a:t>
            </a:r>
            <a:br>
              <a:rPr lang="en-US" sz="2000">
                <a:sym typeface="Wingdings" charset="2"/>
              </a:rPr>
            </a:br>
            <a:r>
              <a:rPr lang="en-US" sz="2000">
                <a:sym typeface="Wingdings" charset="2"/>
              </a:rPr>
              <a:t>  loss results in </a:t>
            </a:r>
            <a:r>
              <a:rPr lang="en-US" sz="2000">
                <a:solidFill>
                  <a:schemeClr val="hlink"/>
                </a:solidFill>
                <a:sym typeface="Wingdings" charset="2"/>
              </a:rPr>
              <a:t>a players nightmare</a:t>
            </a:r>
            <a:br>
              <a:rPr lang="en-US" sz="2000">
                <a:solidFill>
                  <a:schemeClr val="hlink"/>
                </a:solidFill>
                <a:sym typeface="Wingdings" charset="2"/>
              </a:rPr>
            </a:br>
            <a:r>
              <a:rPr lang="en-US" sz="2000">
                <a:solidFill>
                  <a:schemeClr val="hlink"/>
                </a:solidFill>
                <a:sym typeface="Wingdings" charset="2"/>
              </a:rPr>
              <a:t/>
            </a:r>
            <a:br>
              <a:rPr lang="en-US" sz="2000">
                <a:solidFill>
                  <a:schemeClr val="hlink"/>
                </a:solidFill>
                <a:sym typeface="Wingdings" charset="2"/>
              </a:rPr>
            </a:br>
            <a:endParaRPr lang="en-US" sz="2000">
              <a:solidFill>
                <a:schemeClr val="hlink"/>
              </a:solidFill>
              <a:sym typeface="Wingdings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less than 4 packets per second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small packets: ~120 B</a:t>
            </a:r>
            <a:br>
              <a:rPr lang="en-US" sz="2000"/>
            </a:br>
            <a:r>
              <a:rPr lang="en-US" sz="1000"/>
              <a:t/>
            </a:r>
            <a:br>
              <a:rPr lang="en-US" sz="1000"/>
            </a:br>
            <a:r>
              <a:rPr lang="en-US" sz="2000">
                <a:sym typeface="Wingdings" charset="2"/>
              </a:rPr>
              <a:t> thin streams</a:t>
            </a:r>
            <a:br>
              <a:rPr lang="en-US" sz="2000">
                <a:sym typeface="Wingdings" charset="2"/>
              </a:rPr>
            </a:br>
            <a:endParaRPr lang="en-US" sz="2000">
              <a:sym typeface="Wingdings" charset="2"/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Funcom’s Anarchy Online</a:t>
            </a:r>
          </a:p>
        </p:txBody>
      </p:sp>
      <p:pic>
        <p:nvPicPr>
          <p:cNvPr id="11499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0163" y="3678238"/>
            <a:ext cx="4021137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99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125" y="1520825"/>
            <a:ext cx="4067175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9962" name="Freeform 10"/>
          <p:cNvSpPr>
            <a:spLocks/>
          </p:cNvSpPr>
          <p:nvPr/>
        </p:nvSpPr>
        <p:spPr bwMode="auto">
          <a:xfrm>
            <a:off x="8591550" y="1738313"/>
            <a:ext cx="290513" cy="1009650"/>
          </a:xfrm>
          <a:custGeom>
            <a:avLst/>
            <a:gdLst>
              <a:gd name="T0" fmla="*/ 2147483647 w 183"/>
              <a:gd name="T1" fmla="*/ 0 h 636"/>
              <a:gd name="T2" fmla="*/ 2147483647 w 183"/>
              <a:gd name="T3" fmla="*/ 2147483647 h 636"/>
              <a:gd name="T4" fmla="*/ 2147483647 w 183"/>
              <a:gd name="T5" fmla="*/ 2147483647 h 636"/>
              <a:gd name="T6" fmla="*/ 2147483647 w 183"/>
              <a:gd name="T7" fmla="*/ 2147483647 h 636"/>
              <a:gd name="T8" fmla="*/ 2147483647 w 183"/>
              <a:gd name="T9" fmla="*/ 2147483647 h 636"/>
              <a:gd name="T10" fmla="*/ 2147483647 w 183"/>
              <a:gd name="T11" fmla="*/ 2147483647 h 636"/>
              <a:gd name="T12" fmla="*/ 2147483647 w 183"/>
              <a:gd name="T13" fmla="*/ 2147483647 h 636"/>
              <a:gd name="T14" fmla="*/ 2147483647 w 183"/>
              <a:gd name="T15" fmla="*/ 2147483647 h 636"/>
              <a:gd name="T16" fmla="*/ 0 w 183"/>
              <a:gd name="T17" fmla="*/ 2147483647 h 6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3"/>
              <a:gd name="T28" fmla="*/ 0 h 636"/>
              <a:gd name="T29" fmla="*/ 183 w 183"/>
              <a:gd name="T30" fmla="*/ 636 h 6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3" h="636">
                <a:moveTo>
                  <a:pt x="183" y="0"/>
                </a:moveTo>
                <a:lnTo>
                  <a:pt x="174" y="180"/>
                </a:lnTo>
                <a:lnTo>
                  <a:pt x="168" y="198"/>
                </a:lnTo>
                <a:lnTo>
                  <a:pt x="156" y="270"/>
                </a:lnTo>
                <a:lnTo>
                  <a:pt x="135" y="321"/>
                </a:lnTo>
                <a:lnTo>
                  <a:pt x="123" y="378"/>
                </a:lnTo>
                <a:lnTo>
                  <a:pt x="108" y="480"/>
                </a:lnTo>
                <a:lnTo>
                  <a:pt x="90" y="486"/>
                </a:lnTo>
                <a:lnTo>
                  <a:pt x="0" y="636"/>
                </a:ln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9963" name="Freeform 11"/>
          <p:cNvSpPr>
            <a:spLocks/>
          </p:cNvSpPr>
          <p:nvPr/>
        </p:nvSpPr>
        <p:spPr bwMode="auto">
          <a:xfrm>
            <a:off x="5591175" y="3271838"/>
            <a:ext cx="3295650" cy="690562"/>
          </a:xfrm>
          <a:custGeom>
            <a:avLst/>
            <a:gdLst>
              <a:gd name="T0" fmla="*/ 0 w 2076"/>
              <a:gd name="T1" fmla="*/ 2147483647 h 435"/>
              <a:gd name="T2" fmla="*/ 2147483647 w 2076"/>
              <a:gd name="T3" fmla="*/ 2147483647 h 435"/>
              <a:gd name="T4" fmla="*/ 2147483647 w 2076"/>
              <a:gd name="T5" fmla="*/ 2147483647 h 435"/>
              <a:gd name="T6" fmla="*/ 2147483647 w 2076"/>
              <a:gd name="T7" fmla="*/ 2147483647 h 435"/>
              <a:gd name="T8" fmla="*/ 2147483647 w 2076"/>
              <a:gd name="T9" fmla="*/ 2147483647 h 435"/>
              <a:gd name="T10" fmla="*/ 2147483647 w 2076"/>
              <a:gd name="T11" fmla="*/ 2147483647 h 435"/>
              <a:gd name="T12" fmla="*/ 2147483647 w 2076"/>
              <a:gd name="T13" fmla="*/ 2147483647 h 435"/>
              <a:gd name="T14" fmla="*/ 2147483647 w 2076"/>
              <a:gd name="T15" fmla="*/ 2147483647 h 435"/>
              <a:gd name="T16" fmla="*/ 2147483647 w 2076"/>
              <a:gd name="T17" fmla="*/ 2147483647 h 435"/>
              <a:gd name="T18" fmla="*/ 2147483647 w 2076"/>
              <a:gd name="T19" fmla="*/ 2147483647 h 435"/>
              <a:gd name="T20" fmla="*/ 2147483647 w 2076"/>
              <a:gd name="T21" fmla="*/ 2147483647 h 435"/>
              <a:gd name="T22" fmla="*/ 2147483647 w 2076"/>
              <a:gd name="T23" fmla="*/ 2147483647 h 435"/>
              <a:gd name="T24" fmla="*/ 2147483647 w 2076"/>
              <a:gd name="T25" fmla="*/ 2147483647 h 435"/>
              <a:gd name="T26" fmla="*/ 2147483647 w 2076"/>
              <a:gd name="T27" fmla="*/ 2147483647 h 435"/>
              <a:gd name="T28" fmla="*/ 2147483647 w 2076"/>
              <a:gd name="T29" fmla="*/ 2147483647 h 435"/>
              <a:gd name="T30" fmla="*/ 2147483647 w 2076"/>
              <a:gd name="T31" fmla="*/ 2147483647 h 435"/>
              <a:gd name="T32" fmla="*/ 2147483647 w 2076"/>
              <a:gd name="T33" fmla="*/ 2147483647 h 435"/>
              <a:gd name="T34" fmla="*/ 2147483647 w 2076"/>
              <a:gd name="T35" fmla="*/ 2147483647 h 435"/>
              <a:gd name="T36" fmla="*/ 2147483647 w 2076"/>
              <a:gd name="T37" fmla="*/ 2147483647 h 435"/>
              <a:gd name="T38" fmla="*/ 2147483647 w 2076"/>
              <a:gd name="T39" fmla="*/ 2147483647 h 435"/>
              <a:gd name="T40" fmla="*/ 2147483647 w 2076"/>
              <a:gd name="T41" fmla="*/ 2147483647 h 435"/>
              <a:gd name="T42" fmla="*/ 2147483647 w 2076"/>
              <a:gd name="T43" fmla="*/ 0 h 43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076"/>
              <a:gd name="T67" fmla="*/ 0 h 435"/>
              <a:gd name="T68" fmla="*/ 2076 w 2076"/>
              <a:gd name="T69" fmla="*/ 435 h 43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076" h="435">
                <a:moveTo>
                  <a:pt x="0" y="435"/>
                </a:moveTo>
                <a:lnTo>
                  <a:pt x="9" y="384"/>
                </a:lnTo>
                <a:lnTo>
                  <a:pt x="36" y="369"/>
                </a:lnTo>
                <a:lnTo>
                  <a:pt x="111" y="357"/>
                </a:lnTo>
                <a:lnTo>
                  <a:pt x="198" y="336"/>
                </a:lnTo>
                <a:lnTo>
                  <a:pt x="303" y="303"/>
                </a:lnTo>
                <a:lnTo>
                  <a:pt x="396" y="297"/>
                </a:lnTo>
                <a:lnTo>
                  <a:pt x="459" y="282"/>
                </a:lnTo>
                <a:lnTo>
                  <a:pt x="555" y="285"/>
                </a:lnTo>
                <a:lnTo>
                  <a:pt x="666" y="276"/>
                </a:lnTo>
                <a:lnTo>
                  <a:pt x="1050" y="261"/>
                </a:lnTo>
                <a:lnTo>
                  <a:pt x="1200" y="255"/>
                </a:lnTo>
                <a:lnTo>
                  <a:pt x="1620" y="228"/>
                </a:lnTo>
                <a:lnTo>
                  <a:pt x="1653" y="210"/>
                </a:lnTo>
                <a:lnTo>
                  <a:pt x="1692" y="204"/>
                </a:lnTo>
                <a:lnTo>
                  <a:pt x="1710" y="186"/>
                </a:lnTo>
                <a:lnTo>
                  <a:pt x="1866" y="174"/>
                </a:lnTo>
                <a:lnTo>
                  <a:pt x="1950" y="153"/>
                </a:lnTo>
                <a:lnTo>
                  <a:pt x="1971" y="150"/>
                </a:lnTo>
                <a:lnTo>
                  <a:pt x="2037" y="126"/>
                </a:lnTo>
                <a:lnTo>
                  <a:pt x="2064" y="78"/>
                </a:lnTo>
                <a:lnTo>
                  <a:pt x="2076" y="0"/>
                </a:lnTo>
              </a:path>
            </a:pathLst>
          </a:custGeom>
          <a:noFill/>
          <a:ln w="22225">
            <a:solidFill>
              <a:srgbClr val="00CC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>
            <a:spLocks noChangeArrowheads="1"/>
          </p:cNvSpPr>
          <p:nvPr/>
        </p:nvSpPr>
        <p:spPr bwMode="auto">
          <a:xfrm>
            <a:off x="8013700" y="2752725"/>
            <a:ext cx="577850" cy="466725"/>
          </a:xfrm>
          <a:custGeom>
            <a:avLst/>
            <a:gdLst>
              <a:gd name="T0" fmla="*/ 0 w 577850"/>
              <a:gd name="T1" fmla="*/ 466725 h 466725"/>
              <a:gd name="T2" fmla="*/ 50800 w 577850"/>
              <a:gd name="T3" fmla="*/ 457200 h 466725"/>
              <a:gd name="T4" fmla="*/ 104775 w 577850"/>
              <a:gd name="T5" fmla="*/ 447675 h 466725"/>
              <a:gd name="T6" fmla="*/ 142875 w 577850"/>
              <a:gd name="T7" fmla="*/ 419100 h 466725"/>
              <a:gd name="T8" fmla="*/ 168275 w 577850"/>
              <a:gd name="T9" fmla="*/ 412750 h 466725"/>
              <a:gd name="T10" fmla="*/ 193675 w 577850"/>
              <a:gd name="T11" fmla="*/ 371475 h 466725"/>
              <a:gd name="T12" fmla="*/ 193675 w 577850"/>
              <a:gd name="T13" fmla="*/ 371475 h 466725"/>
              <a:gd name="T14" fmla="*/ 219075 w 577850"/>
              <a:gd name="T15" fmla="*/ 333375 h 466725"/>
              <a:gd name="T16" fmla="*/ 342900 w 577850"/>
              <a:gd name="T17" fmla="*/ 292100 h 466725"/>
              <a:gd name="T18" fmla="*/ 342900 w 577850"/>
              <a:gd name="T19" fmla="*/ 292100 h 466725"/>
              <a:gd name="T20" fmla="*/ 381000 w 577850"/>
              <a:gd name="T21" fmla="*/ 257175 h 466725"/>
              <a:gd name="T22" fmla="*/ 425450 w 577850"/>
              <a:gd name="T23" fmla="*/ 250825 h 466725"/>
              <a:gd name="T24" fmla="*/ 447675 w 577850"/>
              <a:gd name="T25" fmla="*/ 209550 h 466725"/>
              <a:gd name="T26" fmla="*/ 466725 w 577850"/>
              <a:gd name="T27" fmla="*/ 209550 h 466725"/>
              <a:gd name="T28" fmla="*/ 495300 w 577850"/>
              <a:gd name="T29" fmla="*/ 152400 h 466725"/>
              <a:gd name="T30" fmla="*/ 555625 w 577850"/>
              <a:gd name="T31" fmla="*/ 127000 h 466725"/>
              <a:gd name="T32" fmla="*/ 568325 w 577850"/>
              <a:gd name="T33" fmla="*/ 73025 h 466725"/>
              <a:gd name="T34" fmla="*/ 577850 w 577850"/>
              <a:gd name="T35" fmla="*/ 0 h 466725"/>
              <a:gd name="T36" fmla="*/ 577850 w 577850"/>
              <a:gd name="T37" fmla="*/ 0 h 466725"/>
              <a:gd name="T38" fmla="*/ 577850 w 577850"/>
              <a:gd name="T39" fmla="*/ 0 h 46672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77850"/>
              <a:gd name="T61" fmla="*/ 0 h 466725"/>
              <a:gd name="T62" fmla="*/ 577850 w 577850"/>
              <a:gd name="T63" fmla="*/ 466725 h 46672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77850" h="466725">
                <a:moveTo>
                  <a:pt x="0" y="466725"/>
                </a:moveTo>
                <a:lnTo>
                  <a:pt x="50800" y="457200"/>
                </a:lnTo>
                <a:lnTo>
                  <a:pt x="104775" y="447675"/>
                </a:lnTo>
                <a:lnTo>
                  <a:pt x="142875" y="419100"/>
                </a:lnTo>
                <a:lnTo>
                  <a:pt x="168275" y="412750"/>
                </a:lnTo>
                <a:lnTo>
                  <a:pt x="193675" y="371475"/>
                </a:lnTo>
                <a:lnTo>
                  <a:pt x="219075" y="333375"/>
                </a:lnTo>
                <a:lnTo>
                  <a:pt x="342900" y="292100"/>
                </a:lnTo>
                <a:lnTo>
                  <a:pt x="381000" y="257175"/>
                </a:lnTo>
                <a:lnTo>
                  <a:pt x="425450" y="250825"/>
                </a:lnTo>
                <a:lnTo>
                  <a:pt x="447675" y="209550"/>
                </a:lnTo>
                <a:lnTo>
                  <a:pt x="466725" y="209550"/>
                </a:lnTo>
                <a:lnTo>
                  <a:pt x="495300" y="152400"/>
                </a:lnTo>
                <a:lnTo>
                  <a:pt x="555625" y="127000"/>
                </a:lnTo>
                <a:lnTo>
                  <a:pt x="568325" y="73025"/>
                </a:lnTo>
                <a:lnTo>
                  <a:pt x="577850" y="0"/>
                </a:ln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4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49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4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49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49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499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149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1149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4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962" grpId="0" animBg="1"/>
      <p:bldP spid="1149962" grpId="1" animBg="1"/>
      <p:bldP spid="1149963" grpId="0" animBg="1"/>
      <p:bldP spid="1149963" grpId="1" animBg="1"/>
      <p:bldP spid="10" grpId="0" animBg="1"/>
      <p:bldP spid="10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Application Characteristics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Movie-on-Demand and live video streaming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Access pattern according to Zipf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high rates, many and large packets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many concurrent users </a:t>
            </a:r>
            <a:br>
              <a:rPr lang="en-US" sz="2000"/>
            </a:br>
            <a:r>
              <a:rPr lang="en-US" sz="1800"/>
              <a:t>(Blockbuster online – 2.2 million users)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extreme peeks </a:t>
            </a:r>
            <a:br>
              <a:rPr lang="en-US" sz="2000"/>
            </a:br>
            <a:r>
              <a:rPr lang="en-US" sz="1800"/>
              <a:t>(Move Networks says to have supported 7.000.000 million concurrent users)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timely, continuous delivery</a:t>
            </a:r>
            <a:br>
              <a:rPr lang="en-US" sz="2000"/>
            </a:b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News-on-Demand streaming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daily periodic access pattern – close to Zipf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similar to other video streaming</a:t>
            </a:r>
            <a:br>
              <a:rPr lang="en-US" sz="2000"/>
            </a:b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4" descr="Total MMOG Active Subscriptions -  Absolute Contribu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1163" y="2327275"/>
            <a:ext cx="6224587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Application Characteristics</a:t>
            </a: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/>
              <a:t>Games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low rates, few and small packets, especially MMOGs: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/>
              <a:t>&lt; 10 packets per second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>
                <a:ea typeface="Tahoma" charset="0"/>
                <a:cs typeface="Tahoma" charset="0"/>
              </a:rPr>
              <a:t>~ 100 bytes payload per packet</a:t>
            </a:r>
            <a:br>
              <a:rPr lang="en-US" sz="1600">
                <a:ea typeface="Tahoma" charset="0"/>
                <a:cs typeface="Tahoma" charset="0"/>
              </a:rPr>
            </a:br>
            <a:endParaRPr lang="en-US" sz="1600">
              <a:ea typeface="Tahoma" charset="0"/>
              <a:cs typeface="Tahoma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interactive</a:t>
            </a:r>
            <a:br>
              <a:rPr lang="en-US" sz="1800"/>
            </a:br>
            <a:endParaRPr lang="en-US" sz="1800"/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low latency delivery  </a:t>
            </a:r>
            <a:br>
              <a:rPr lang="en-US" sz="1800"/>
            </a:br>
            <a:r>
              <a:rPr lang="en-US" sz="1800"/>
              <a:t>(100 – 1000 ms)</a:t>
            </a:r>
            <a:br>
              <a:rPr lang="en-US" sz="1800"/>
            </a:br>
            <a:endParaRPr lang="en-US" sz="1800"/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many concurrent </a:t>
            </a:r>
            <a:br>
              <a:rPr lang="en-US" sz="1800"/>
            </a:br>
            <a:r>
              <a:rPr lang="en-US" sz="1800"/>
              <a:t>users </a:t>
            </a:r>
            <a:br>
              <a:rPr lang="en-US" sz="1800"/>
            </a:br>
            <a:endParaRPr lang="en-US" sz="1800"/>
          </a:p>
          <a:p>
            <a:pPr lvl="2" eaLnBrk="1" hangingPunct="1">
              <a:lnSpc>
                <a:spcPct val="90000"/>
              </a:lnSpc>
            </a:pPr>
            <a:r>
              <a:rPr lang="en-US" sz="1600"/>
              <a:t>MMOGs in total – </a:t>
            </a:r>
            <a:br>
              <a:rPr lang="en-US" sz="1600"/>
            </a:br>
            <a:r>
              <a:rPr lang="en-US" sz="1600"/>
              <a:t>&gt; 16 million </a:t>
            </a:r>
            <a:br>
              <a:rPr lang="en-US" sz="1600"/>
            </a:br>
            <a:endParaRPr lang="en-US" sz="1600"/>
          </a:p>
          <a:p>
            <a:pPr lvl="2" eaLnBrk="1" hangingPunct="1">
              <a:lnSpc>
                <a:spcPct val="90000"/>
              </a:lnSpc>
            </a:pPr>
            <a:r>
              <a:rPr lang="en-US" sz="1600"/>
              <a:t>WoW – </a:t>
            </a:r>
            <a:br>
              <a:rPr lang="en-US" sz="1600"/>
            </a:br>
            <a:r>
              <a:rPr lang="en-US" sz="1600"/>
              <a:t>&gt; 9 million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Picture Today!</a:t>
            </a: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1377950"/>
            <a:ext cx="913606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413" y="1377950"/>
            <a:ext cx="90582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317" name="Picture 5" descr="j02132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4065588"/>
            <a:ext cx="423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318" name="Picture 6" descr="j02132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0013" y="3595688"/>
            <a:ext cx="423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319" name="Picture 7" descr="j02132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7638" y="2566988"/>
            <a:ext cx="423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320" name="Picture 8" descr="j02132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4838" y="4778375"/>
            <a:ext cx="423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321" name="Picture 9" descr="j02132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9563" y="1704975"/>
            <a:ext cx="423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322" name="Picture 10" descr="j02132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313" y="2298700"/>
            <a:ext cx="423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323" name="Picture 11" descr="j02132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4013" y="4179888"/>
            <a:ext cx="423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324" name="Picture 12" descr="j02132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0113" y="1493838"/>
            <a:ext cx="423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325" name="Picture 13" descr="j02132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3550" y="3306763"/>
            <a:ext cx="4238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326" name="Picture 14" descr="j02132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6413" y="4021138"/>
            <a:ext cx="423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327" name="Picture 15" descr="j028569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9938" y="4643438"/>
            <a:ext cx="41433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328" name="Picture 16" descr="j02132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6463" y="3790950"/>
            <a:ext cx="423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700213" y="3617913"/>
            <a:ext cx="387350" cy="284162"/>
            <a:chOff x="2896" y="2246"/>
            <a:chExt cx="561" cy="405"/>
          </a:xfrm>
        </p:grpSpPr>
        <p:sp>
          <p:nvSpPr>
            <p:cNvPr id="94497" name="Freeform 18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98" name="Freeform 19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99" name="Freeform 20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00" name="Freeform 21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01" name="Freeform 22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02" name="Freeform 23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03" name="Freeform 24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04" name="Freeform 25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05" name="Freeform 26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06" name="Freeform 27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07" name="Freeform 28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08" name="Freeform 29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09" name="Freeform 30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10" name="Freeform 31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11" name="Freeform 32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12" name="Freeform 33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13" name="Freeform 34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14" name="Freeform 35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15" name="Freeform 36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16" name="Freeform 37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17" name="Freeform 38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18" name="Freeform 39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19" name="Freeform 40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20" name="Freeform 41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21" name="Freeform 42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22" name="Freeform 43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23" name="Freeform 44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24" name="Freeform 45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25" name="Freeform 46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4910138" y="1985963"/>
            <a:ext cx="387350" cy="284162"/>
            <a:chOff x="2896" y="2246"/>
            <a:chExt cx="561" cy="405"/>
          </a:xfrm>
        </p:grpSpPr>
        <p:sp>
          <p:nvSpPr>
            <p:cNvPr id="94468" name="Freeform 48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69" name="Freeform 49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70" name="Freeform 50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71" name="Freeform 51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72" name="Freeform 52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73" name="Freeform 53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74" name="Freeform 54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75" name="Freeform 55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76" name="Freeform 56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77" name="Freeform 57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78" name="Freeform 58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79" name="Freeform 59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80" name="Freeform 60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81" name="Freeform 61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82" name="Freeform 62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83" name="Freeform 63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84" name="Freeform 64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85" name="Freeform 65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86" name="Freeform 66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87" name="Freeform 67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88" name="Freeform 68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89" name="Freeform 69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90" name="Freeform 70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91" name="Freeform 71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92" name="Freeform 72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93" name="Freeform 73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94" name="Freeform 74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95" name="Freeform 75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96" name="Freeform 76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65389" name="Picture 77" descr="j03121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3119438"/>
            <a:ext cx="258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5390" name="Freeform 78"/>
          <p:cNvSpPr>
            <a:spLocks/>
          </p:cNvSpPr>
          <p:nvPr/>
        </p:nvSpPr>
        <p:spPr bwMode="auto">
          <a:xfrm>
            <a:off x="1549400" y="2679700"/>
            <a:ext cx="1266825" cy="1566863"/>
          </a:xfrm>
          <a:custGeom>
            <a:avLst/>
            <a:gdLst>
              <a:gd name="T0" fmla="*/ 2147483647 w 745"/>
              <a:gd name="T1" fmla="*/ 0 h 967"/>
              <a:gd name="T2" fmla="*/ 2147483647 w 745"/>
              <a:gd name="T3" fmla="*/ 2147483647 h 967"/>
              <a:gd name="T4" fmla="*/ 2147483647 w 745"/>
              <a:gd name="T5" fmla="*/ 2147483647 h 967"/>
              <a:gd name="T6" fmla="*/ 0 60000 65536"/>
              <a:gd name="T7" fmla="*/ 0 60000 65536"/>
              <a:gd name="T8" fmla="*/ 0 60000 65536"/>
              <a:gd name="T9" fmla="*/ 0 w 745"/>
              <a:gd name="T10" fmla="*/ 0 h 967"/>
              <a:gd name="T11" fmla="*/ 745 w 745"/>
              <a:gd name="T12" fmla="*/ 967 h 9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5" h="967">
                <a:moveTo>
                  <a:pt x="249" y="0"/>
                </a:moveTo>
                <a:cubicBezTo>
                  <a:pt x="124" y="29"/>
                  <a:pt x="0" y="58"/>
                  <a:pt x="83" y="219"/>
                </a:cubicBezTo>
                <a:cubicBezTo>
                  <a:pt x="166" y="380"/>
                  <a:pt x="455" y="673"/>
                  <a:pt x="745" y="967"/>
                </a:cubicBezTo>
              </a:path>
            </a:pathLst>
          </a:custGeom>
          <a:noFill/>
          <a:ln w="9525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391" name="Freeform 79"/>
          <p:cNvSpPr>
            <a:spLocks/>
          </p:cNvSpPr>
          <p:nvPr/>
        </p:nvSpPr>
        <p:spPr bwMode="auto">
          <a:xfrm>
            <a:off x="1985963" y="1765300"/>
            <a:ext cx="2438400" cy="873125"/>
          </a:xfrm>
          <a:custGeom>
            <a:avLst/>
            <a:gdLst>
              <a:gd name="T0" fmla="*/ 0 w 1536"/>
              <a:gd name="T1" fmla="*/ 2147483647 h 550"/>
              <a:gd name="T2" fmla="*/ 2147483647 w 1536"/>
              <a:gd name="T3" fmla="*/ 2147483647 h 550"/>
              <a:gd name="T4" fmla="*/ 2147483647 w 1536"/>
              <a:gd name="T5" fmla="*/ 0 h 550"/>
              <a:gd name="T6" fmla="*/ 0 60000 65536"/>
              <a:gd name="T7" fmla="*/ 0 60000 65536"/>
              <a:gd name="T8" fmla="*/ 0 60000 65536"/>
              <a:gd name="T9" fmla="*/ 0 w 1536"/>
              <a:gd name="T10" fmla="*/ 0 h 550"/>
              <a:gd name="T11" fmla="*/ 1536 w 1536"/>
              <a:gd name="T12" fmla="*/ 550 h 5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550">
                <a:moveTo>
                  <a:pt x="0" y="550"/>
                </a:moveTo>
                <a:cubicBezTo>
                  <a:pt x="468" y="480"/>
                  <a:pt x="936" y="410"/>
                  <a:pt x="1192" y="318"/>
                </a:cubicBezTo>
                <a:cubicBezTo>
                  <a:pt x="1448" y="226"/>
                  <a:pt x="1492" y="113"/>
                  <a:pt x="1536" y="0"/>
                </a:cubicBezTo>
              </a:path>
            </a:pathLst>
          </a:custGeom>
          <a:noFill/>
          <a:ln w="9525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392" name="Freeform 80"/>
          <p:cNvSpPr>
            <a:spLocks/>
          </p:cNvSpPr>
          <p:nvPr/>
        </p:nvSpPr>
        <p:spPr bwMode="auto">
          <a:xfrm>
            <a:off x="1881188" y="2659063"/>
            <a:ext cx="5559425" cy="1271587"/>
          </a:xfrm>
          <a:custGeom>
            <a:avLst/>
            <a:gdLst>
              <a:gd name="T0" fmla="*/ 0 w 3502"/>
              <a:gd name="T1" fmla="*/ 0 h 801"/>
              <a:gd name="T2" fmla="*/ 2147483647 w 3502"/>
              <a:gd name="T3" fmla="*/ 2147483647 h 801"/>
              <a:gd name="T4" fmla="*/ 2147483647 w 3502"/>
              <a:gd name="T5" fmla="*/ 2147483647 h 801"/>
              <a:gd name="T6" fmla="*/ 0 60000 65536"/>
              <a:gd name="T7" fmla="*/ 0 60000 65536"/>
              <a:gd name="T8" fmla="*/ 0 60000 65536"/>
              <a:gd name="T9" fmla="*/ 0 w 3502"/>
              <a:gd name="T10" fmla="*/ 0 h 801"/>
              <a:gd name="T11" fmla="*/ 3502 w 3502"/>
              <a:gd name="T12" fmla="*/ 801 h 8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2" h="801">
                <a:moveTo>
                  <a:pt x="0" y="0"/>
                </a:moveTo>
                <a:cubicBezTo>
                  <a:pt x="952" y="158"/>
                  <a:pt x="1905" y="317"/>
                  <a:pt x="2489" y="450"/>
                </a:cubicBezTo>
                <a:cubicBezTo>
                  <a:pt x="3073" y="583"/>
                  <a:pt x="3287" y="692"/>
                  <a:pt x="3502" y="801"/>
                </a:cubicBezTo>
              </a:path>
            </a:pathLst>
          </a:custGeom>
          <a:noFill/>
          <a:ln w="9525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393" name="Freeform 81"/>
          <p:cNvSpPr>
            <a:spLocks/>
          </p:cNvSpPr>
          <p:nvPr/>
        </p:nvSpPr>
        <p:spPr bwMode="auto">
          <a:xfrm>
            <a:off x="461963" y="1827213"/>
            <a:ext cx="1408112" cy="727075"/>
          </a:xfrm>
          <a:custGeom>
            <a:avLst/>
            <a:gdLst>
              <a:gd name="T0" fmla="*/ 2147483647 w 887"/>
              <a:gd name="T1" fmla="*/ 2147483647 h 458"/>
              <a:gd name="T2" fmla="*/ 2147483647 w 887"/>
              <a:gd name="T3" fmla="*/ 2147483647 h 458"/>
              <a:gd name="T4" fmla="*/ 0 w 887"/>
              <a:gd name="T5" fmla="*/ 2147483647 h 458"/>
              <a:gd name="T6" fmla="*/ 0 60000 65536"/>
              <a:gd name="T7" fmla="*/ 0 60000 65536"/>
              <a:gd name="T8" fmla="*/ 0 60000 65536"/>
              <a:gd name="T9" fmla="*/ 0 w 887"/>
              <a:gd name="T10" fmla="*/ 0 h 458"/>
              <a:gd name="T11" fmla="*/ 887 w 887"/>
              <a:gd name="T12" fmla="*/ 458 h 4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7" h="458">
                <a:moveTo>
                  <a:pt x="887" y="458"/>
                </a:moveTo>
                <a:cubicBezTo>
                  <a:pt x="739" y="296"/>
                  <a:pt x="592" y="134"/>
                  <a:pt x="444" y="67"/>
                </a:cubicBezTo>
                <a:cubicBezTo>
                  <a:pt x="296" y="0"/>
                  <a:pt x="148" y="27"/>
                  <a:pt x="0" y="54"/>
                </a:cubicBezTo>
              </a:path>
            </a:pathLst>
          </a:custGeom>
          <a:noFill/>
          <a:ln w="9525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65394" name="Picture 82" descr="j043524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5775" y="2379663"/>
            <a:ext cx="3016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395" name="Picture 83" descr="j02132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275" y="1789113"/>
            <a:ext cx="4238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396" name="Picture 84" descr="j02132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9588" y="1577975"/>
            <a:ext cx="423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397" name="Picture 85" descr="j02132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2188" y="3113088"/>
            <a:ext cx="423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5398" name="Rectangle 86"/>
          <p:cNvSpPr>
            <a:spLocks noChangeArrowheads="1"/>
          </p:cNvSpPr>
          <p:nvPr/>
        </p:nvSpPr>
        <p:spPr bwMode="auto">
          <a:xfrm>
            <a:off x="1954213" y="2557463"/>
            <a:ext cx="95250" cy="698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399" name="Rectangle 87"/>
          <p:cNvSpPr>
            <a:spLocks noChangeArrowheads="1"/>
          </p:cNvSpPr>
          <p:nvPr/>
        </p:nvSpPr>
        <p:spPr bwMode="auto">
          <a:xfrm>
            <a:off x="1949450" y="2595563"/>
            <a:ext cx="95250" cy="698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00" name="Rectangle 88"/>
          <p:cNvSpPr>
            <a:spLocks noChangeArrowheads="1"/>
          </p:cNvSpPr>
          <p:nvPr/>
        </p:nvSpPr>
        <p:spPr bwMode="auto">
          <a:xfrm>
            <a:off x="1881188" y="2525713"/>
            <a:ext cx="95250" cy="698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01" name="Rectangle 89"/>
          <p:cNvSpPr>
            <a:spLocks noChangeArrowheads="1"/>
          </p:cNvSpPr>
          <p:nvPr/>
        </p:nvSpPr>
        <p:spPr bwMode="auto">
          <a:xfrm>
            <a:off x="1874838" y="2562225"/>
            <a:ext cx="95250" cy="698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02" name="Freeform 90"/>
          <p:cNvSpPr>
            <a:spLocks/>
          </p:cNvSpPr>
          <p:nvPr/>
        </p:nvSpPr>
        <p:spPr bwMode="auto">
          <a:xfrm>
            <a:off x="766763" y="1833563"/>
            <a:ext cx="2112962" cy="1130300"/>
          </a:xfrm>
          <a:custGeom>
            <a:avLst/>
            <a:gdLst>
              <a:gd name="T0" fmla="*/ 0 w 1331"/>
              <a:gd name="T1" fmla="*/ 2147483647 h 712"/>
              <a:gd name="T2" fmla="*/ 2147483647 w 1331"/>
              <a:gd name="T3" fmla="*/ 2147483647 h 712"/>
              <a:gd name="T4" fmla="*/ 2147483647 w 1331"/>
              <a:gd name="T5" fmla="*/ 2147483647 h 712"/>
              <a:gd name="T6" fmla="*/ 0 60000 65536"/>
              <a:gd name="T7" fmla="*/ 0 60000 65536"/>
              <a:gd name="T8" fmla="*/ 0 60000 65536"/>
              <a:gd name="T9" fmla="*/ 0 w 1331"/>
              <a:gd name="T10" fmla="*/ 0 h 712"/>
              <a:gd name="T11" fmla="*/ 1331 w 1331"/>
              <a:gd name="T12" fmla="*/ 712 h 7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1" h="712">
                <a:moveTo>
                  <a:pt x="0" y="712"/>
                </a:moveTo>
                <a:cubicBezTo>
                  <a:pt x="180" y="472"/>
                  <a:pt x="361" y="232"/>
                  <a:pt x="583" y="116"/>
                </a:cubicBezTo>
                <a:cubicBezTo>
                  <a:pt x="805" y="0"/>
                  <a:pt x="1068" y="8"/>
                  <a:pt x="1331" y="17"/>
                </a:cubicBezTo>
              </a:path>
            </a:pathLst>
          </a:cu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03" name="Freeform 91"/>
          <p:cNvSpPr>
            <a:spLocks/>
          </p:cNvSpPr>
          <p:nvPr/>
        </p:nvSpPr>
        <p:spPr bwMode="auto">
          <a:xfrm>
            <a:off x="830263" y="2706688"/>
            <a:ext cx="3532187" cy="1339850"/>
          </a:xfrm>
          <a:custGeom>
            <a:avLst/>
            <a:gdLst>
              <a:gd name="T0" fmla="*/ 0 w 2225"/>
              <a:gd name="T1" fmla="*/ 2147483647 h 844"/>
              <a:gd name="T2" fmla="*/ 2147483647 w 2225"/>
              <a:gd name="T3" fmla="*/ 2147483647 h 844"/>
              <a:gd name="T4" fmla="*/ 2147483647 w 2225"/>
              <a:gd name="T5" fmla="*/ 2147483647 h 844"/>
              <a:gd name="T6" fmla="*/ 0 60000 65536"/>
              <a:gd name="T7" fmla="*/ 0 60000 65536"/>
              <a:gd name="T8" fmla="*/ 0 60000 65536"/>
              <a:gd name="T9" fmla="*/ 0 w 2225"/>
              <a:gd name="T10" fmla="*/ 0 h 844"/>
              <a:gd name="T11" fmla="*/ 2225 w 2225"/>
              <a:gd name="T12" fmla="*/ 844 h 8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5" h="844">
                <a:moveTo>
                  <a:pt x="0" y="149"/>
                </a:moveTo>
                <a:cubicBezTo>
                  <a:pt x="72" y="74"/>
                  <a:pt x="145" y="0"/>
                  <a:pt x="516" y="116"/>
                </a:cubicBezTo>
                <a:cubicBezTo>
                  <a:pt x="887" y="232"/>
                  <a:pt x="1556" y="538"/>
                  <a:pt x="2225" y="844"/>
                </a:cubicBezTo>
              </a:path>
            </a:pathLst>
          </a:cu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04" name="Freeform 92"/>
          <p:cNvSpPr>
            <a:spLocks/>
          </p:cNvSpPr>
          <p:nvPr/>
        </p:nvSpPr>
        <p:spPr bwMode="auto">
          <a:xfrm>
            <a:off x="809625" y="1671638"/>
            <a:ext cx="5297488" cy="1250950"/>
          </a:xfrm>
          <a:custGeom>
            <a:avLst/>
            <a:gdLst>
              <a:gd name="T0" fmla="*/ 0 w 3337"/>
              <a:gd name="T1" fmla="*/ 2147483647 h 788"/>
              <a:gd name="T2" fmla="*/ 2147483647 w 3337"/>
              <a:gd name="T3" fmla="*/ 2147483647 h 788"/>
              <a:gd name="T4" fmla="*/ 2147483647 w 3337"/>
              <a:gd name="T5" fmla="*/ 2147483647 h 788"/>
              <a:gd name="T6" fmla="*/ 2147483647 w 3337"/>
              <a:gd name="T7" fmla="*/ 0 h 788"/>
              <a:gd name="T8" fmla="*/ 0 60000 65536"/>
              <a:gd name="T9" fmla="*/ 0 60000 65536"/>
              <a:gd name="T10" fmla="*/ 0 60000 65536"/>
              <a:gd name="T11" fmla="*/ 0 60000 65536"/>
              <a:gd name="T12" fmla="*/ 0 w 3337"/>
              <a:gd name="T13" fmla="*/ 0 h 788"/>
              <a:gd name="T14" fmla="*/ 3337 w 3337"/>
              <a:gd name="T15" fmla="*/ 788 h 7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37" h="788">
                <a:moveTo>
                  <a:pt x="0" y="788"/>
                </a:moveTo>
                <a:cubicBezTo>
                  <a:pt x="86" y="584"/>
                  <a:pt x="172" y="380"/>
                  <a:pt x="503" y="304"/>
                </a:cubicBezTo>
                <a:cubicBezTo>
                  <a:pt x="834" y="228"/>
                  <a:pt x="1514" y="382"/>
                  <a:pt x="1986" y="331"/>
                </a:cubicBezTo>
                <a:cubicBezTo>
                  <a:pt x="2458" y="280"/>
                  <a:pt x="2897" y="140"/>
                  <a:pt x="3337" y="0"/>
                </a:cubicBezTo>
              </a:path>
            </a:pathLst>
          </a:cu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65405" name="Picture 93" descr="j03121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538" y="2667000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5406" name="Rectangle 94"/>
          <p:cNvSpPr>
            <a:spLocks noChangeArrowheads="1"/>
          </p:cNvSpPr>
          <p:nvPr/>
        </p:nvSpPr>
        <p:spPr bwMode="auto">
          <a:xfrm>
            <a:off x="777875" y="2816225"/>
            <a:ext cx="88900" cy="889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07" name="Rectangle 95"/>
          <p:cNvSpPr>
            <a:spLocks noChangeArrowheads="1"/>
          </p:cNvSpPr>
          <p:nvPr/>
        </p:nvSpPr>
        <p:spPr bwMode="auto">
          <a:xfrm>
            <a:off x="773113" y="2863850"/>
            <a:ext cx="88900" cy="889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08" name="Rectangle 96"/>
          <p:cNvSpPr>
            <a:spLocks noChangeArrowheads="1"/>
          </p:cNvSpPr>
          <p:nvPr/>
        </p:nvSpPr>
        <p:spPr bwMode="auto">
          <a:xfrm>
            <a:off x="777875" y="2827338"/>
            <a:ext cx="88900" cy="889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65409" name="Picture 97" descr="j043418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98675" y="4206875"/>
            <a:ext cx="4016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98"/>
          <p:cNvGrpSpPr>
            <a:grpSpLocks/>
          </p:cNvGrpSpPr>
          <p:nvPr/>
        </p:nvGrpSpPr>
        <p:grpSpPr bwMode="auto">
          <a:xfrm>
            <a:off x="5214938" y="2908300"/>
            <a:ext cx="387350" cy="284163"/>
            <a:chOff x="2896" y="2246"/>
            <a:chExt cx="561" cy="405"/>
          </a:xfrm>
        </p:grpSpPr>
        <p:sp>
          <p:nvSpPr>
            <p:cNvPr id="94439" name="Freeform 99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40" name="Freeform 100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41" name="Freeform 101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42" name="Freeform 102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43" name="Freeform 103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44" name="Freeform 104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45" name="Freeform 105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46" name="Freeform 106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47" name="Freeform 107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48" name="Freeform 108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49" name="Freeform 109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50" name="Freeform 110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51" name="Freeform 111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52" name="Freeform 112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53" name="Freeform 113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54" name="Freeform 114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55" name="Freeform 115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56" name="Freeform 116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57" name="Freeform 117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58" name="Freeform 118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59" name="Freeform 119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60" name="Freeform 120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61" name="Freeform 121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62" name="Freeform 122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63" name="Freeform 123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64" name="Freeform 124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65" name="Freeform 125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66" name="Freeform 126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67" name="Freeform 127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65440" name="Freeform 128"/>
          <p:cNvSpPr>
            <a:spLocks/>
          </p:cNvSpPr>
          <p:nvPr/>
        </p:nvSpPr>
        <p:spPr bwMode="auto">
          <a:xfrm>
            <a:off x="4635500" y="2511425"/>
            <a:ext cx="3257550" cy="468313"/>
          </a:xfrm>
          <a:custGeom>
            <a:avLst/>
            <a:gdLst>
              <a:gd name="T0" fmla="*/ 0 w 2052"/>
              <a:gd name="T1" fmla="*/ 0 h 295"/>
              <a:gd name="T2" fmla="*/ 2147483647 w 2052"/>
              <a:gd name="T3" fmla="*/ 2147483647 h 295"/>
              <a:gd name="T4" fmla="*/ 2147483647 w 2052"/>
              <a:gd name="T5" fmla="*/ 2147483647 h 295"/>
              <a:gd name="T6" fmla="*/ 0 60000 65536"/>
              <a:gd name="T7" fmla="*/ 0 60000 65536"/>
              <a:gd name="T8" fmla="*/ 0 60000 65536"/>
              <a:gd name="T9" fmla="*/ 0 w 2052"/>
              <a:gd name="T10" fmla="*/ 0 h 295"/>
              <a:gd name="T11" fmla="*/ 2052 w 2052"/>
              <a:gd name="T12" fmla="*/ 295 h 2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52" h="295">
                <a:moveTo>
                  <a:pt x="0" y="0"/>
                </a:moveTo>
                <a:cubicBezTo>
                  <a:pt x="411" y="124"/>
                  <a:pt x="823" y="249"/>
                  <a:pt x="1165" y="272"/>
                </a:cubicBezTo>
                <a:cubicBezTo>
                  <a:pt x="1507" y="295"/>
                  <a:pt x="1779" y="217"/>
                  <a:pt x="2052" y="139"/>
                </a:cubicBezTo>
              </a:path>
            </a:pathLst>
          </a:custGeom>
          <a:noFill/>
          <a:ln w="12700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41" name="Freeform 129"/>
          <p:cNvSpPr>
            <a:spLocks/>
          </p:cNvSpPr>
          <p:nvPr/>
        </p:nvSpPr>
        <p:spPr bwMode="auto">
          <a:xfrm>
            <a:off x="955675" y="2173288"/>
            <a:ext cx="3270250" cy="212725"/>
          </a:xfrm>
          <a:custGeom>
            <a:avLst/>
            <a:gdLst>
              <a:gd name="T0" fmla="*/ 2147483647 w 2060"/>
              <a:gd name="T1" fmla="*/ 2147483647 h 134"/>
              <a:gd name="T2" fmla="*/ 2147483647 w 2060"/>
              <a:gd name="T3" fmla="*/ 2147483647 h 134"/>
              <a:gd name="T4" fmla="*/ 2147483647 w 2060"/>
              <a:gd name="T5" fmla="*/ 2147483647 h 134"/>
              <a:gd name="T6" fmla="*/ 2147483647 w 2060"/>
              <a:gd name="T7" fmla="*/ 2147483647 h 134"/>
              <a:gd name="T8" fmla="*/ 0 w 2060"/>
              <a:gd name="T9" fmla="*/ 2147483647 h 1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0"/>
              <a:gd name="T16" fmla="*/ 0 h 134"/>
              <a:gd name="T17" fmla="*/ 2060 w 2060"/>
              <a:gd name="T18" fmla="*/ 134 h 1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0" h="134">
                <a:moveTo>
                  <a:pt x="2060" y="134"/>
                </a:moveTo>
                <a:cubicBezTo>
                  <a:pt x="2021" y="92"/>
                  <a:pt x="1982" y="50"/>
                  <a:pt x="1927" y="28"/>
                </a:cubicBezTo>
                <a:cubicBezTo>
                  <a:pt x="1872" y="6"/>
                  <a:pt x="1924" y="0"/>
                  <a:pt x="1728" y="1"/>
                </a:cubicBezTo>
                <a:cubicBezTo>
                  <a:pt x="1532" y="2"/>
                  <a:pt x="1037" y="14"/>
                  <a:pt x="749" y="35"/>
                </a:cubicBezTo>
                <a:cubicBezTo>
                  <a:pt x="461" y="56"/>
                  <a:pt x="230" y="91"/>
                  <a:pt x="0" y="127"/>
                </a:cubicBezTo>
              </a:path>
            </a:pathLst>
          </a:custGeom>
          <a:noFill/>
          <a:ln w="12700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42" name="Freeform 130"/>
          <p:cNvSpPr>
            <a:spLocks/>
          </p:cNvSpPr>
          <p:nvPr/>
        </p:nvSpPr>
        <p:spPr bwMode="auto">
          <a:xfrm>
            <a:off x="3752850" y="2595563"/>
            <a:ext cx="577850" cy="568325"/>
          </a:xfrm>
          <a:custGeom>
            <a:avLst/>
            <a:gdLst>
              <a:gd name="T0" fmla="*/ 2147483647 w 364"/>
              <a:gd name="T1" fmla="*/ 0 h 358"/>
              <a:gd name="T2" fmla="*/ 2147483647 w 364"/>
              <a:gd name="T3" fmla="*/ 2147483647 h 358"/>
              <a:gd name="T4" fmla="*/ 0 w 364"/>
              <a:gd name="T5" fmla="*/ 2147483647 h 358"/>
              <a:gd name="T6" fmla="*/ 0 60000 65536"/>
              <a:gd name="T7" fmla="*/ 0 60000 65536"/>
              <a:gd name="T8" fmla="*/ 0 60000 65536"/>
              <a:gd name="T9" fmla="*/ 0 w 364"/>
              <a:gd name="T10" fmla="*/ 0 h 358"/>
              <a:gd name="T11" fmla="*/ 364 w 364"/>
              <a:gd name="T12" fmla="*/ 358 h 3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4" h="358">
                <a:moveTo>
                  <a:pt x="364" y="0"/>
                </a:moveTo>
                <a:cubicBezTo>
                  <a:pt x="258" y="49"/>
                  <a:pt x="153" y="99"/>
                  <a:pt x="92" y="159"/>
                </a:cubicBezTo>
                <a:cubicBezTo>
                  <a:pt x="31" y="219"/>
                  <a:pt x="15" y="288"/>
                  <a:pt x="0" y="358"/>
                </a:cubicBezTo>
              </a:path>
            </a:pathLst>
          </a:custGeom>
          <a:noFill/>
          <a:ln w="12700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43" name="Freeform 131"/>
          <p:cNvSpPr>
            <a:spLocks/>
          </p:cNvSpPr>
          <p:nvPr/>
        </p:nvSpPr>
        <p:spPr bwMode="auto">
          <a:xfrm>
            <a:off x="4530725" y="2617788"/>
            <a:ext cx="3898900" cy="2174875"/>
          </a:xfrm>
          <a:custGeom>
            <a:avLst/>
            <a:gdLst>
              <a:gd name="T0" fmla="*/ 0 w 2456"/>
              <a:gd name="T1" fmla="*/ 0 h 1370"/>
              <a:gd name="T2" fmla="*/ 2147483647 w 2456"/>
              <a:gd name="T3" fmla="*/ 2147483647 h 1370"/>
              <a:gd name="T4" fmla="*/ 2147483647 w 2456"/>
              <a:gd name="T5" fmla="*/ 2147483647 h 1370"/>
              <a:gd name="T6" fmla="*/ 0 60000 65536"/>
              <a:gd name="T7" fmla="*/ 0 60000 65536"/>
              <a:gd name="T8" fmla="*/ 0 60000 65536"/>
              <a:gd name="T9" fmla="*/ 0 w 2456"/>
              <a:gd name="T10" fmla="*/ 0 h 1370"/>
              <a:gd name="T11" fmla="*/ 2456 w 2456"/>
              <a:gd name="T12" fmla="*/ 1370 h 13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56" h="1370">
                <a:moveTo>
                  <a:pt x="0" y="0"/>
                </a:moveTo>
                <a:cubicBezTo>
                  <a:pt x="659" y="41"/>
                  <a:pt x="1319" y="83"/>
                  <a:pt x="1728" y="311"/>
                </a:cubicBezTo>
                <a:cubicBezTo>
                  <a:pt x="2137" y="539"/>
                  <a:pt x="2296" y="954"/>
                  <a:pt x="2456" y="1370"/>
                </a:cubicBezTo>
              </a:path>
            </a:pathLst>
          </a:custGeom>
          <a:noFill/>
          <a:ln w="12700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65444" name="Picture 132" descr="j043418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9875" y="2352675"/>
            <a:ext cx="6985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5445" name="Rectangle 133"/>
          <p:cNvSpPr>
            <a:spLocks noChangeArrowheads="1"/>
          </p:cNvSpPr>
          <p:nvPr/>
        </p:nvSpPr>
        <p:spPr bwMode="auto">
          <a:xfrm>
            <a:off x="4310063" y="2470150"/>
            <a:ext cx="88900" cy="889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46" name="Rectangle 134"/>
          <p:cNvSpPr>
            <a:spLocks noChangeArrowheads="1"/>
          </p:cNvSpPr>
          <p:nvPr/>
        </p:nvSpPr>
        <p:spPr bwMode="auto">
          <a:xfrm>
            <a:off x="4281488" y="2411413"/>
            <a:ext cx="88900" cy="889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47" name="Rectangle 135"/>
          <p:cNvSpPr>
            <a:spLocks noChangeArrowheads="1"/>
          </p:cNvSpPr>
          <p:nvPr/>
        </p:nvSpPr>
        <p:spPr bwMode="auto">
          <a:xfrm>
            <a:off x="4519613" y="2417763"/>
            <a:ext cx="88900" cy="889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48" name="Rectangle 136"/>
          <p:cNvSpPr>
            <a:spLocks noChangeArrowheads="1"/>
          </p:cNvSpPr>
          <p:nvPr/>
        </p:nvSpPr>
        <p:spPr bwMode="auto">
          <a:xfrm>
            <a:off x="4449763" y="2532063"/>
            <a:ext cx="88900" cy="889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49" name="Freeform 137"/>
          <p:cNvSpPr>
            <a:spLocks/>
          </p:cNvSpPr>
          <p:nvPr/>
        </p:nvSpPr>
        <p:spPr bwMode="auto">
          <a:xfrm>
            <a:off x="4781550" y="3805238"/>
            <a:ext cx="557213" cy="923925"/>
          </a:xfrm>
          <a:custGeom>
            <a:avLst/>
            <a:gdLst>
              <a:gd name="T0" fmla="*/ 0 w 351"/>
              <a:gd name="T1" fmla="*/ 2147483647 h 582"/>
              <a:gd name="T2" fmla="*/ 2147483647 w 351"/>
              <a:gd name="T3" fmla="*/ 0 h 582"/>
              <a:gd name="T4" fmla="*/ 0 60000 65536"/>
              <a:gd name="T5" fmla="*/ 0 60000 65536"/>
              <a:gd name="T6" fmla="*/ 0 w 351"/>
              <a:gd name="T7" fmla="*/ 0 h 582"/>
              <a:gd name="T8" fmla="*/ 351 w 351"/>
              <a:gd name="T9" fmla="*/ 582 h 5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1" h="582">
                <a:moveTo>
                  <a:pt x="0" y="582"/>
                </a:moveTo>
                <a:cubicBezTo>
                  <a:pt x="0" y="582"/>
                  <a:pt x="175" y="291"/>
                  <a:pt x="351" y="0"/>
                </a:cubicBezTo>
              </a:path>
            </a:pathLst>
          </a:custGeom>
          <a:noFill/>
          <a:ln w="9525">
            <a:solidFill>
              <a:srgbClr val="CC0099"/>
            </a:solidFill>
            <a:prstDash val="lg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50" name="Freeform 138"/>
          <p:cNvSpPr>
            <a:spLocks/>
          </p:cNvSpPr>
          <p:nvPr/>
        </p:nvSpPr>
        <p:spPr bwMode="auto">
          <a:xfrm>
            <a:off x="1901825" y="4330700"/>
            <a:ext cx="2870200" cy="388938"/>
          </a:xfrm>
          <a:custGeom>
            <a:avLst/>
            <a:gdLst>
              <a:gd name="T0" fmla="*/ 2147483647 w 1808"/>
              <a:gd name="T1" fmla="*/ 2147483647 h 245"/>
              <a:gd name="T2" fmla="*/ 2147483647 w 1808"/>
              <a:gd name="T3" fmla="*/ 2147483647 h 245"/>
              <a:gd name="T4" fmla="*/ 0 w 1808"/>
              <a:gd name="T5" fmla="*/ 0 h 245"/>
              <a:gd name="T6" fmla="*/ 0 60000 65536"/>
              <a:gd name="T7" fmla="*/ 0 60000 65536"/>
              <a:gd name="T8" fmla="*/ 0 60000 65536"/>
              <a:gd name="T9" fmla="*/ 0 w 1808"/>
              <a:gd name="T10" fmla="*/ 0 h 245"/>
              <a:gd name="T11" fmla="*/ 1808 w 1808"/>
              <a:gd name="T12" fmla="*/ 245 h 2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8" h="245">
                <a:moveTo>
                  <a:pt x="1808" y="238"/>
                </a:moveTo>
                <a:cubicBezTo>
                  <a:pt x="1233" y="241"/>
                  <a:pt x="659" y="245"/>
                  <a:pt x="358" y="205"/>
                </a:cubicBezTo>
                <a:cubicBezTo>
                  <a:pt x="57" y="165"/>
                  <a:pt x="28" y="82"/>
                  <a:pt x="0" y="0"/>
                </a:cubicBezTo>
              </a:path>
            </a:pathLst>
          </a:custGeom>
          <a:noFill/>
          <a:ln w="9525">
            <a:solidFill>
              <a:srgbClr val="CC0099"/>
            </a:solidFill>
            <a:prstDash val="lg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51" name="Freeform 139"/>
          <p:cNvSpPr>
            <a:spLocks/>
          </p:cNvSpPr>
          <p:nvPr/>
        </p:nvSpPr>
        <p:spPr bwMode="auto">
          <a:xfrm>
            <a:off x="4551363" y="3500438"/>
            <a:ext cx="415925" cy="1196975"/>
          </a:xfrm>
          <a:custGeom>
            <a:avLst/>
            <a:gdLst>
              <a:gd name="T0" fmla="*/ 2147483647 w 262"/>
              <a:gd name="T1" fmla="*/ 2147483647 h 754"/>
              <a:gd name="T2" fmla="*/ 2147483647 w 262"/>
              <a:gd name="T3" fmla="*/ 2147483647 h 754"/>
              <a:gd name="T4" fmla="*/ 0 w 262"/>
              <a:gd name="T5" fmla="*/ 0 h 754"/>
              <a:gd name="T6" fmla="*/ 0 60000 65536"/>
              <a:gd name="T7" fmla="*/ 0 60000 65536"/>
              <a:gd name="T8" fmla="*/ 0 60000 65536"/>
              <a:gd name="T9" fmla="*/ 0 w 262"/>
              <a:gd name="T10" fmla="*/ 0 h 754"/>
              <a:gd name="T11" fmla="*/ 262 w 262"/>
              <a:gd name="T12" fmla="*/ 754 h 7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2" h="754">
                <a:moveTo>
                  <a:pt x="145" y="754"/>
                </a:moveTo>
                <a:cubicBezTo>
                  <a:pt x="203" y="559"/>
                  <a:pt x="262" y="364"/>
                  <a:pt x="238" y="238"/>
                </a:cubicBezTo>
                <a:cubicBezTo>
                  <a:pt x="214" y="112"/>
                  <a:pt x="107" y="56"/>
                  <a:pt x="0" y="0"/>
                </a:cubicBezTo>
              </a:path>
            </a:pathLst>
          </a:custGeom>
          <a:noFill/>
          <a:ln w="9525">
            <a:solidFill>
              <a:srgbClr val="CC0099"/>
            </a:solidFill>
            <a:prstDash val="lg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65452" name="Picture 140" descr="j02132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8963" y="2216150"/>
            <a:ext cx="423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5453" name="Freeform 141"/>
          <p:cNvSpPr>
            <a:spLocks/>
          </p:cNvSpPr>
          <p:nvPr/>
        </p:nvSpPr>
        <p:spPr bwMode="auto">
          <a:xfrm>
            <a:off x="4792663" y="2438400"/>
            <a:ext cx="925512" cy="2228850"/>
          </a:xfrm>
          <a:custGeom>
            <a:avLst/>
            <a:gdLst>
              <a:gd name="T0" fmla="*/ 0 w 583"/>
              <a:gd name="T1" fmla="*/ 2147483647 h 1404"/>
              <a:gd name="T2" fmla="*/ 2147483647 w 583"/>
              <a:gd name="T3" fmla="*/ 2147483647 h 1404"/>
              <a:gd name="T4" fmla="*/ 2147483647 w 583"/>
              <a:gd name="T5" fmla="*/ 0 h 1404"/>
              <a:gd name="T6" fmla="*/ 0 60000 65536"/>
              <a:gd name="T7" fmla="*/ 0 60000 65536"/>
              <a:gd name="T8" fmla="*/ 0 60000 65536"/>
              <a:gd name="T9" fmla="*/ 0 w 583"/>
              <a:gd name="T10" fmla="*/ 0 h 1404"/>
              <a:gd name="T11" fmla="*/ 583 w 583"/>
              <a:gd name="T12" fmla="*/ 1404 h 14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3" h="1404">
                <a:moveTo>
                  <a:pt x="0" y="1404"/>
                </a:moveTo>
                <a:cubicBezTo>
                  <a:pt x="11" y="1007"/>
                  <a:pt x="22" y="611"/>
                  <a:pt x="119" y="377"/>
                </a:cubicBezTo>
                <a:cubicBezTo>
                  <a:pt x="216" y="143"/>
                  <a:pt x="399" y="71"/>
                  <a:pt x="583" y="0"/>
                </a:cubicBezTo>
              </a:path>
            </a:pathLst>
          </a:custGeom>
          <a:noFill/>
          <a:ln w="9525">
            <a:solidFill>
              <a:srgbClr val="CC0099"/>
            </a:solidFill>
            <a:prstDash val="lg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54" name="Rectangle 142"/>
          <p:cNvSpPr>
            <a:spLocks noChangeArrowheads="1"/>
          </p:cNvSpPr>
          <p:nvPr/>
        </p:nvSpPr>
        <p:spPr bwMode="auto">
          <a:xfrm>
            <a:off x="4760913" y="4729163"/>
            <a:ext cx="88900" cy="889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55" name="Rectangle 143"/>
          <p:cNvSpPr>
            <a:spLocks noChangeArrowheads="1"/>
          </p:cNvSpPr>
          <p:nvPr/>
        </p:nvSpPr>
        <p:spPr bwMode="auto">
          <a:xfrm>
            <a:off x="4703763" y="4692650"/>
            <a:ext cx="88900" cy="889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56" name="Rectangle 144"/>
          <p:cNvSpPr>
            <a:spLocks noChangeArrowheads="1"/>
          </p:cNvSpPr>
          <p:nvPr/>
        </p:nvSpPr>
        <p:spPr bwMode="auto">
          <a:xfrm>
            <a:off x="4760913" y="4676775"/>
            <a:ext cx="88900" cy="889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57" name="Rectangle 145"/>
          <p:cNvSpPr>
            <a:spLocks noChangeArrowheads="1"/>
          </p:cNvSpPr>
          <p:nvPr/>
        </p:nvSpPr>
        <p:spPr bwMode="auto">
          <a:xfrm>
            <a:off x="4776788" y="4672013"/>
            <a:ext cx="88900" cy="889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58" name="Freeform 146"/>
          <p:cNvSpPr>
            <a:spLocks/>
          </p:cNvSpPr>
          <p:nvPr/>
        </p:nvSpPr>
        <p:spPr bwMode="auto">
          <a:xfrm>
            <a:off x="6673850" y="1985963"/>
            <a:ext cx="1588" cy="557212"/>
          </a:xfrm>
          <a:custGeom>
            <a:avLst/>
            <a:gdLst>
              <a:gd name="T0" fmla="*/ 0 w 1"/>
              <a:gd name="T1" fmla="*/ 2147483647 h 351"/>
              <a:gd name="T2" fmla="*/ 0 w 1"/>
              <a:gd name="T3" fmla="*/ 0 h 351"/>
              <a:gd name="T4" fmla="*/ 0 60000 65536"/>
              <a:gd name="T5" fmla="*/ 0 60000 65536"/>
              <a:gd name="T6" fmla="*/ 0 w 1"/>
              <a:gd name="T7" fmla="*/ 0 h 351"/>
              <a:gd name="T8" fmla="*/ 1 w 1"/>
              <a:gd name="T9" fmla="*/ 351 h 3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51">
                <a:moveTo>
                  <a:pt x="0" y="351"/>
                </a:moveTo>
                <a:cubicBezTo>
                  <a:pt x="0" y="351"/>
                  <a:pt x="0" y="175"/>
                  <a:pt x="0" y="0"/>
                </a:cubicBezTo>
              </a:path>
            </a:pathLst>
          </a:custGeom>
          <a:noFill/>
          <a:ln w="19050">
            <a:solidFill>
              <a:schemeClr val="accent2"/>
            </a:solidFill>
            <a:prstDash val="lg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59" name="Freeform 147"/>
          <p:cNvSpPr>
            <a:spLocks/>
          </p:cNvSpPr>
          <p:nvPr/>
        </p:nvSpPr>
        <p:spPr bwMode="auto">
          <a:xfrm>
            <a:off x="6800850" y="1901825"/>
            <a:ext cx="650875" cy="11113"/>
          </a:xfrm>
          <a:custGeom>
            <a:avLst/>
            <a:gdLst>
              <a:gd name="T0" fmla="*/ 0 w 410"/>
              <a:gd name="T1" fmla="*/ 2147483647 h 7"/>
              <a:gd name="T2" fmla="*/ 2147483647 w 410"/>
              <a:gd name="T3" fmla="*/ 0 h 7"/>
              <a:gd name="T4" fmla="*/ 0 60000 65536"/>
              <a:gd name="T5" fmla="*/ 0 60000 65536"/>
              <a:gd name="T6" fmla="*/ 0 w 410"/>
              <a:gd name="T7" fmla="*/ 0 h 7"/>
              <a:gd name="T8" fmla="*/ 410 w 410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10" h="7">
                <a:moveTo>
                  <a:pt x="0" y="7"/>
                </a:moveTo>
                <a:cubicBezTo>
                  <a:pt x="0" y="7"/>
                  <a:pt x="205" y="3"/>
                  <a:pt x="410" y="0"/>
                </a:cubicBezTo>
              </a:path>
            </a:pathLst>
          </a:custGeom>
          <a:noFill/>
          <a:ln w="19050">
            <a:solidFill>
              <a:schemeClr val="accent2"/>
            </a:solidFill>
            <a:prstDash val="lg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60" name="Freeform 148"/>
          <p:cNvSpPr>
            <a:spLocks/>
          </p:cNvSpPr>
          <p:nvPr/>
        </p:nvSpPr>
        <p:spPr bwMode="auto">
          <a:xfrm>
            <a:off x="3521075" y="1370013"/>
            <a:ext cx="3079750" cy="584200"/>
          </a:xfrm>
          <a:custGeom>
            <a:avLst/>
            <a:gdLst>
              <a:gd name="T0" fmla="*/ 2147483647 w 1940"/>
              <a:gd name="T1" fmla="*/ 2147483647 h 368"/>
              <a:gd name="T2" fmla="*/ 2147483647 w 1940"/>
              <a:gd name="T3" fmla="*/ 2147483647 h 368"/>
              <a:gd name="T4" fmla="*/ 2147483647 w 1940"/>
              <a:gd name="T5" fmla="*/ 2147483647 h 368"/>
              <a:gd name="T6" fmla="*/ 0 w 1940"/>
              <a:gd name="T7" fmla="*/ 2147483647 h 368"/>
              <a:gd name="T8" fmla="*/ 0 60000 65536"/>
              <a:gd name="T9" fmla="*/ 0 60000 65536"/>
              <a:gd name="T10" fmla="*/ 0 60000 65536"/>
              <a:gd name="T11" fmla="*/ 0 60000 65536"/>
              <a:gd name="T12" fmla="*/ 0 w 1940"/>
              <a:gd name="T13" fmla="*/ 0 h 368"/>
              <a:gd name="T14" fmla="*/ 1940 w 1940"/>
              <a:gd name="T15" fmla="*/ 368 h 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40" h="368">
                <a:moveTo>
                  <a:pt x="1940" y="368"/>
                </a:moveTo>
                <a:cubicBezTo>
                  <a:pt x="1611" y="327"/>
                  <a:pt x="1283" y="286"/>
                  <a:pt x="1072" y="229"/>
                </a:cubicBezTo>
                <a:cubicBezTo>
                  <a:pt x="861" y="172"/>
                  <a:pt x="854" y="48"/>
                  <a:pt x="675" y="24"/>
                </a:cubicBezTo>
                <a:cubicBezTo>
                  <a:pt x="496" y="0"/>
                  <a:pt x="248" y="42"/>
                  <a:pt x="0" y="84"/>
                </a:cubicBezTo>
              </a:path>
            </a:pathLst>
          </a:custGeom>
          <a:noFill/>
          <a:ln w="19050">
            <a:solidFill>
              <a:schemeClr val="accent2"/>
            </a:solidFill>
            <a:prstDash val="lg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61" name="Freeform 149"/>
          <p:cNvSpPr>
            <a:spLocks/>
          </p:cNvSpPr>
          <p:nvPr/>
        </p:nvSpPr>
        <p:spPr bwMode="auto">
          <a:xfrm>
            <a:off x="2238375" y="1576388"/>
            <a:ext cx="1276350" cy="3951287"/>
          </a:xfrm>
          <a:custGeom>
            <a:avLst/>
            <a:gdLst>
              <a:gd name="T0" fmla="*/ 2147483647 w 804"/>
              <a:gd name="T1" fmla="*/ 0 h 2489"/>
              <a:gd name="T2" fmla="*/ 2147483647 w 804"/>
              <a:gd name="T3" fmla="*/ 2147483647 h 2489"/>
              <a:gd name="T4" fmla="*/ 0 w 804"/>
              <a:gd name="T5" fmla="*/ 2147483647 h 2489"/>
              <a:gd name="T6" fmla="*/ 0 60000 65536"/>
              <a:gd name="T7" fmla="*/ 0 60000 65536"/>
              <a:gd name="T8" fmla="*/ 0 60000 65536"/>
              <a:gd name="T9" fmla="*/ 0 w 804"/>
              <a:gd name="T10" fmla="*/ 0 h 2489"/>
              <a:gd name="T11" fmla="*/ 804 w 804"/>
              <a:gd name="T12" fmla="*/ 2489 h 24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4" h="2489">
                <a:moveTo>
                  <a:pt x="735" y="0"/>
                </a:moveTo>
                <a:cubicBezTo>
                  <a:pt x="769" y="640"/>
                  <a:pt x="804" y="1280"/>
                  <a:pt x="682" y="1695"/>
                </a:cubicBezTo>
                <a:cubicBezTo>
                  <a:pt x="560" y="2110"/>
                  <a:pt x="280" y="2299"/>
                  <a:pt x="0" y="2489"/>
                </a:cubicBezTo>
              </a:path>
            </a:pathLst>
          </a:custGeom>
          <a:noFill/>
          <a:ln w="19050">
            <a:solidFill>
              <a:schemeClr val="accent2"/>
            </a:solidFill>
            <a:prstDash val="lg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150"/>
          <p:cNvGrpSpPr>
            <a:grpSpLocks/>
          </p:cNvGrpSpPr>
          <p:nvPr/>
        </p:nvGrpSpPr>
        <p:grpSpPr bwMode="auto">
          <a:xfrm>
            <a:off x="6451600" y="2438400"/>
            <a:ext cx="492125" cy="338138"/>
            <a:chOff x="2896" y="2246"/>
            <a:chExt cx="561" cy="405"/>
          </a:xfrm>
        </p:grpSpPr>
        <p:sp>
          <p:nvSpPr>
            <p:cNvPr id="94410" name="Freeform 151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11" name="Freeform 152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12" name="Freeform 153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13" name="Freeform 154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14" name="Freeform 155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15" name="Freeform 156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16" name="Freeform 157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17" name="Freeform 158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18" name="Freeform 159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19" name="Freeform 160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20" name="Freeform 161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21" name="Freeform 162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22" name="Freeform 163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23" name="Freeform 164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24" name="Freeform 165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25" name="Freeform 166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26" name="Freeform 167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27" name="Freeform 168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28" name="Freeform 169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29" name="Freeform 170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30" name="Freeform 171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31" name="Freeform 172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32" name="Freeform 173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33" name="Freeform 174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34" name="Freeform 175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35" name="Freeform 176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36" name="Freeform 177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37" name="Freeform 178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38" name="Freeform 179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65492" name="Picture 180" descr="j02132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5368925"/>
            <a:ext cx="423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493" name="Picture 181" descr="j02132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9963" y="1731963"/>
            <a:ext cx="423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494" name="Picture 182" descr="j02132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3825" y="1790700"/>
            <a:ext cx="4238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495" name="Picture 183" descr="j02132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9288" y="1406525"/>
            <a:ext cx="423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5496" name="Rectangle 184"/>
          <p:cNvSpPr>
            <a:spLocks noChangeArrowheads="1"/>
          </p:cNvSpPr>
          <p:nvPr/>
        </p:nvSpPr>
        <p:spPr bwMode="auto">
          <a:xfrm>
            <a:off x="6653213" y="2509838"/>
            <a:ext cx="88900" cy="88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97" name="Rectangle 185"/>
          <p:cNvSpPr>
            <a:spLocks noChangeArrowheads="1"/>
          </p:cNvSpPr>
          <p:nvPr/>
        </p:nvSpPr>
        <p:spPr bwMode="auto">
          <a:xfrm>
            <a:off x="6742113" y="1874838"/>
            <a:ext cx="88900" cy="88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98" name="Rectangle 186"/>
          <p:cNvSpPr>
            <a:spLocks noChangeArrowheads="1"/>
          </p:cNvSpPr>
          <p:nvPr/>
        </p:nvSpPr>
        <p:spPr bwMode="auto">
          <a:xfrm>
            <a:off x="6557963" y="1882775"/>
            <a:ext cx="88900" cy="88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99" name="Rectangle 187"/>
          <p:cNvSpPr>
            <a:spLocks noChangeArrowheads="1"/>
          </p:cNvSpPr>
          <p:nvPr/>
        </p:nvSpPr>
        <p:spPr bwMode="auto">
          <a:xfrm>
            <a:off x="3368675" y="1579563"/>
            <a:ext cx="88900" cy="88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65500" name="Picture 188" descr="j043524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57738" y="2173288"/>
            <a:ext cx="1952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501" name="Picture 189" descr="j043524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4738" y="4619625"/>
            <a:ext cx="1952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502" name="Picture 190" descr="j043418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17913" y="3487738"/>
            <a:ext cx="4016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503" name="Picture 191" descr="j043418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65913" y="3087688"/>
            <a:ext cx="4016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92"/>
          <p:cNvGrpSpPr>
            <a:grpSpLocks/>
          </p:cNvGrpSpPr>
          <p:nvPr/>
        </p:nvGrpSpPr>
        <p:grpSpPr bwMode="auto">
          <a:xfrm>
            <a:off x="1131888" y="2378075"/>
            <a:ext cx="387350" cy="284163"/>
            <a:chOff x="2896" y="2246"/>
            <a:chExt cx="561" cy="405"/>
          </a:xfrm>
        </p:grpSpPr>
        <p:sp>
          <p:nvSpPr>
            <p:cNvPr id="94381" name="Freeform 193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82" name="Freeform 194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83" name="Freeform 195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84" name="Freeform 196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85" name="Freeform 197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86" name="Freeform 198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87" name="Freeform 199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88" name="Freeform 200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89" name="Freeform 201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90" name="Freeform 202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91" name="Freeform 203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92" name="Freeform 204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93" name="Freeform 205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94" name="Freeform 206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95" name="Freeform 207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96" name="Freeform 208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97" name="Freeform 209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98" name="Freeform 210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99" name="Freeform 211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00" name="Freeform 212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01" name="Freeform 213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02" name="Freeform 214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03" name="Freeform 215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04" name="Freeform 216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05" name="Freeform 217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06" name="Freeform 218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07" name="Freeform 219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08" name="Freeform 220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09" name="Freeform 221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22"/>
          <p:cNvGrpSpPr>
            <a:grpSpLocks/>
          </p:cNvGrpSpPr>
          <p:nvPr/>
        </p:nvGrpSpPr>
        <p:grpSpPr bwMode="auto">
          <a:xfrm>
            <a:off x="7043738" y="2266950"/>
            <a:ext cx="387350" cy="284163"/>
            <a:chOff x="2896" y="2246"/>
            <a:chExt cx="561" cy="405"/>
          </a:xfrm>
        </p:grpSpPr>
        <p:sp>
          <p:nvSpPr>
            <p:cNvPr id="94352" name="Freeform 223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53" name="Freeform 224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54" name="Freeform 225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55" name="Freeform 226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56" name="Freeform 227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57" name="Freeform 228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58" name="Freeform 229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59" name="Freeform 230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60" name="Freeform 231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61" name="Freeform 232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62" name="Freeform 233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63" name="Freeform 234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64" name="Freeform 235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65" name="Freeform 236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66" name="Freeform 237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67" name="Freeform 238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68" name="Freeform 239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69" name="Freeform 240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70" name="Freeform 241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71" name="Freeform 242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72" name="Freeform 243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73" name="Freeform 244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74" name="Freeform 245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75" name="Freeform 246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76" name="Freeform 247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77" name="Freeform 248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78" name="Freeform 249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79" name="Freeform 250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80" name="Freeform 251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252"/>
          <p:cNvGrpSpPr>
            <a:grpSpLocks/>
          </p:cNvGrpSpPr>
          <p:nvPr/>
        </p:nvGrpSpPr>
        <p:grpSpPr bwMode="auto">
          <a:xfrm>
            <a:off x="3948113" y="2735263"/>
            <a:ext cx="387350" cy="284162"/>
            <a:chOff x="2896" y="2246"/>
            <a:chExt cx="561" cy="405"/>
          </a:xfrm>
        </p:grpSpPr>
        <p:sp>
          <p:nvSpPr>
            <p:cNvPr id="94323" name="Freeform 253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24" name="Freeform 254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25" name="Freeform 255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26" name="Freeform 256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27" name="Freeform 257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28" name="Freeform 258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29" name="Freeform 259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30" name="Freeform 260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31" name="Freeform 261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32" name="Freeform 262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33" name="Freeform 263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34" name="Freeform 264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35" name="Freeform 265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36" name="Freeform 266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37" name="Freeform 267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38" name="Freeform 268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39" name="Freeform 269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40" name="Freeform 270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41" name="Freeform 271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42" name="Freeform 272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43" name="Freeform 273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44" name="Freeform 274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45" name="Freeform 275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46" name="Freeform 276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47" name="Freeform 277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48" name="Freeform 278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49" name="Freeform 279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50" name="Freeform 280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51" name="Freeform 281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282"/>
          <p:cNvGrpSpPr>
            <a:grpSpLocks/>
          </p:cNvGrpSpPr>
          <p:nvPr/>
        </p:nvGrpSpPr>
        <p:grpSpPr bwMode="auto">
          <a:xfrm>
            <a:off x="1200150" y="1638300"/>
            <a:ext cx="387350" cy="293688"/>
            <a:chOff x="2896" y="2246"/>
            <a:chExt cx="561" cy="405"/>
          </a:xfrm>
        </p:grpSpPr>
        <p:sp>
          <p:nvSpPr>
            <p:cNvPr id="94294" name="Freeform 283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95" name="Freeform 284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96" name="Freeform 285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97" name="Freeform 286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98" name="Freeform 287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99" name="Freeform 288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00" name="Freeform 289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01" name="Freeform 290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02" name="Freeform 291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03" name="Freeform 292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04" name="Freeform 293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05" name="Freeform 294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06" name="Freeform 295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07" name="Freeform 296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08" name="Freeform 297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09" name="Freeform 298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10" name="Freeform 299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11" name="Freeform 300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12" name="Freeform 301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13" name="Freeform 302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14" name="Freeform 303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15" name="Freeform 304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16" name="Freeform 305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17" name="Freeform 306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18" name="Freeform 307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19" name="Freeform 308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20" name="Freeform 309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21" name="Freeform 310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22" name="Freeform 311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65624" name="Picture 312" descr="j043524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4988" y="1862138"/>
            <a:ext cx="1952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625" name="Picture 313" descr="j043524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88" y="4691063"/>
            <a:ext cx="1952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626" name="Picture 314" descr="j043524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75" y="2589213"/>
            <a:ext cx="1952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315"/>
          <p:cNvGrpSpPr>
            <a:grpSpLocks/>
          </p:cNvGrpSpPr>
          <p:nvPr/>
        </p:nvGrpSpPr>
        <p:grpSpPr bwMode="auto">
          <a:xfrm>
            <a:off x="855663" y="649288"/>
            <a:ext cx="7891462" cy="5375275"/>
            <a:chOff x="491" y="417"/>
            <a:chExt cx="4971" cy="3386"/>
          </a:xfrm>
        </p:grpSpPr>
        <p:pic>
          <p:nvPicPr>
            <p:cNvPr id="94292" name="Picture 316" descr="MCDD00942_0000[1]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91" y="417"/>
              <a:ext cx="4971" cy="3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293" name="Text Box 317"/>
            <p:cNvSpPr txBox="1">
              <a:spLocks noChangeArrowheads="1"/>
            </p:cNvSpPr>
            <p:nvPr/>
          </p:nvSpPr>
          <p:spPr bwMode="auto">
            <a:xfrm rot="-1391148">
              <a:off x="1768" y="1920"/>
              <a:ext cx="18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chemeClr val="hlink"/>
                  </a:solidFill>
                </a:rPr>
                <a:t>performance??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6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6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6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6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5.47074E-6 C 0.08143 -0.01157 0.16303 -0.02291 0.20817 -0.0428 C 0.25331 -0.0627 0.26233 -0.09115 0.27136 -0.11937 " pathEditMode="relative" ptsTypes="aaA">
                                      <p:cBhvr>
                                        <p:cTn id="41" dur="3000" fill="hold"/>
                                        <p:tgtEl>
                                          <p:spTgt spid="1165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1.32084E-6 C 0.1658 0.03979 0.33178 0.07981 0.43108 0.11034 C 0.53039 0.14087 0.56285 0.16239 0.59549 0.1839 " pathEditMode="relative" rAng="0" ptsTypes="aaA">
                                      <p:cBhvr>
                                        <p:cTn id="43" dur="3000" fill="hold"/>
                                        <p:tgtEl>
                                          <p:spTgt spid="1165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5.28337E-6 C -0.02239 -0.03076 -0.04479 -0.06129 -0.06545 -0.07818 C -0.08611 -0.09507 -0.10937 -0.099 -0.12413 -0.10108 C -0.13889 -0.10316 -0.14653 -0.09692 -0.15399 -0.09044 " pathEditMode="relative" ptsTypes="aaaA">
                                      <p:cBhvr>
                                        <p:cTn id="45" dur="3000" fill="hold"/>
                                        <p:tgtEl>
                                          <p:spTgt spid="1165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1.50821E-6 C -0.01145 0.0081 -0.02274 0.01643 -0.02656 0.02915 C -0.03038 0.04187 -0.04288 0.04187 -0.02308 0.07657 C -0.00329 0.11127 0.04428 0.17419 0.09185 0.23734 " pathEditMode="relative" ptsTypes="aaaA">
                                      <p:cBhvr>
                                        <p:cTn id="47" dur="3000" fill="hold"/>
                                        <p:tgtEl>
                                          <p:spTgt spid="1165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6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16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16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16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66736E-7 C 0.01163 -0.00278 0.02344 -0.00532 0.03438 -0.00601 C 0.04531 -0.00671 0.03472 -0.01712 0.06545 -0.00463 C 0.09618 0.00786 0.16337 0.03817 0.2184 0.06893 C 0.27344 0.0997 0.33438 0.14018 0.39531 0.18066 " pathEditMode="relative" ptsTypes="aaaaA">
                                      <p:cBhvr>
                                        <p:cTn id="79" dur="1000" fill="hold"/>
                                        <p:tgtEl>
                                          <p:spTgt spid="1165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02105E-6 C 0.01302 -0.03493 0.02621 -0.06986 0.05052 -0.08883 C 0.07482 -0.1078 0.10208 -0.11243 0.146 -0.11312 C 0.18993 -0.11381 0.24201 -0.08374 0.31389 -0.09323 C 0.38576 -0.10271 0.48142 -0.13625 0.57708 -0.16979 " pathEditMode="relative" ptsTypes="aaaaA">
                                      <p:cBhvr>
                                        <p:cTn id="81" dur="1000" fill="hold"/>
                                        <p:tgtEl>
                                          <p:spTgt spid="1165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737E-7 C 0.02378 -0.0421 0.04757 -0.0842 0.07587 -0.10872 C 0.10417 -0.13324 0.14375 -0.14064 0.17014 -0.14689 C 0.19653 -0.15313 0.21545 -0.14943 0.23455 -0.1455 " pathEditMode="relative" ptsTypes="aaaA">
                                      <p:cBhvr>
                                        <p:cTn id="83" dur="1000" fill="hold"/>
                                        <p:tgtEl>
                                          <p:spTgt spid="1165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165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6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16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165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46 C -0.01737 0.01272 -0.03421 0.02591 -0.04514 0.04257 C -0.05608 0.05922 -0.06094 0.07911 -0.0658 0.09924 " pathEditMode="relative" ptsTypes="aaA">
                                      <p:cBhvr>
                                        <p:cTn id="121" dur="1000" fill="hold"/>
                                        <p:tgtEl>
                                          <p:spTgt spid="1165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52926E-6 C -0.00868 -0.01365 -0.01736 -0.0273 -0.03455 -0.03377 C -0.05173 -0.04025 -0.05833 -0.04002 -0.10347 -0.0384 C -0.14861 -0.03678 -0.25955 -0.02961 -0.30573 -0.02452 C -0.35191 -0.01943 -0.36632 -0.01365 -0.38055 -0.00763 " pathEditMode="relative" ptsTypes="aaaaA">
                                      <p:cBhvr>
                                        <p:cTn id="123" dur="1000" fill="hold"/>
                                        <p:tgtEl>
                                          <p:spTgt spid="1165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9579E-6 C 0.05747 0.02359 0.11493 0.04742 0.1632 0.05806 C 0.21146 0.0687 0.25677 0.06754 0.28959 0.0643 C 0.3224 0.06106 0.34098 0.0495 0.35973 0.03816 " pathEditMode="relative" ptsTypes="aaaA">
                                      <p:cBhvr>
                                        <p:cTn id="125" dur="1000" fill="hold"/>
                                        <p:tgtEl>
                                          <p:spTgt spid="1165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9579E-6 C 0.0875 0.00648 0.17518 0.01319 0.23681 0.0384 C 0.29844 0.06362 0.33716 0.10225 0.37014 0.15175 C 0.40313 0.20125 0.41875 0.26834 0.43455 0.33542 " pathEditMode="relative" ptsTypes="aaaA">
                                      <p:cBhvr>
                                        <p:cTn id="127" dur="1000" fill="hold"/>
                                        <p:tgtEl>
                                          <p:spTgt spid="1165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16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16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16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16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01642E-6 C 3.61111E-6 -3.01642E-6 0.02916 -0.06731 0.0585 -0.13462 " pathEditMode="relative" ptsTypes="aA">
                                      <p:cBhvr>
                                        <p:cTn id="165" dur="1000" fill="hold"/>
                                        <p:tgtEl>
                                          <p:spTgt spid="1165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52926E-6 C -0.09132 0.00092 -0.18264 0.00185 -0.23455 -0.00625 C -0.28646 -0.01435 -0.29896 -0.03169 -0.31146 -0.04904 " pathEditMode="relative" ptsTypes="aaA">
                                      <p:cBhvr>
                                        <p:cTn id="167" dur="1000" fill="hold"/>
                                        <p:tgtEl>
                                          <p:spTgt spid="1165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737E-7 C 0.01111 -0.04858 0.02239 -0.09716 0.01736 -0.127 C 0.01232 -0.15684 -0.00886 -0.16794 -0.02986 -0.17904 " pathEditMode="relative" ptsTypes="aaA">
                                      <p:cBhvr>
                                        <p:cTn id="169" dur="1000" fill="hold"/>
                                        <p:tgtEl>
                                          <p:spTgt spid="1165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7516E-6 C -0.00122 -0.08513 -0.00243 -0.17002 0.01389 -0.22507 C 0.03021 -0.28013 0.06389 -0.30557 0.09774 -0.33079 " pathEditMode="relative" ptsTypes="aaA">
                                      <p:cBhvr>
                                        <p:cTn id="171" dur="1000" fill="hold"/>
                                        <p:tgtEl>
                                          <p:spTgt spid="1165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1000"/>
                                        <p:tgtEl>
                                          <p:spTgt spid="116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1000"/>
                                        <p:tgtEl>
                                          <p:spTgt spid="116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1000"/>
                                        <p:tgtEl>
                                          <p:spTgt spid="116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2000"/>
                                        <p:tgtEl>
                                          <p:spTgt spid="116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76521E-6 L -0.00348 -0.08421 " pathEditMode="relative" ptsTypes="AA">
                                      <p:cBhvr>
                                        <p:cTn id="212" dur="2000" fill="hold"/>
                                        <p:tgtEl>
                                          <p:spTgt spid="1165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71663E-6 L 0.07465 -0.00624 " pathEditMode="relative" ptsTypes="AA">
                                      <p:cBhvr>
                                        <p:cTn id="214" dur="2000" fill="hold"/>
                                        <p:tgtEl>
                                          <p:spTgt spid="1165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58316E-6 C -0.04601 -0.00115 -0.09202 -0.00231 -0.12639 -0.01527 C -0.16077 -0.02822 -0.17066 -0.07078 -0.20677 -0.07818 C -0.24289 -0.08559 -0.29323 -0.07263 -0.34358 -0.05968 " pathEditMode="relative" ptsTypes="aaaA">
                                      <p:cBhvr>
                                        <p:cTn id="216" dur="2000" fill="hold"/>
                                        <p:tgtEl>
                                          <p:spTgt spid="1165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96253E-6 C 0.01043 0.13046 0.02102 0.26093 0.00227 0.35531 C -0.01649 0.44968 -0.06458 0.50798 -0.11267 0.5665 " pathEditMode="relative" ptsTypes="aaA">
                                      <p:cBhvr>
                                        <p:cTn id="218" dur="2000" fill="hold"/>
                                        <p:tgtEl>
                                          <p:spTgt spid="1165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16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16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00"/>
                            </p:stCondLst>
                            <p:childTnLst>
                              <p:par>
                                <p:cTn id="2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16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16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00"/>
                            </p:stCondLst>
                            <p:childTnLst>
                              <p:par>
                                <p:cTn id="24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165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165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500"/>
                            </p:stCondLst>
                            <p:childTnLst>
                              <p:par>
                                <p:cTn id="2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165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165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3000"/>
                            </p:stCondLst>
                            <p:childTnLst>
                              <p:par>
                                <p:cTn id="2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500"/>
                            </p:stCondLst>
                            <p:childTnLst>
                              <p:par>
                                <p:cTn id="2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165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165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4000"/>
                            </p:stCondLst>
                            <p:childTnLst>
                              <p:par>
                                <p:cTn id="2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165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165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5000"/>
                            </p:stCondLst>
                            <p:childTnLst>
                              <p:par>
                                <p:cTn id="2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500"/>
                            </p:stCondLst>
                            <p:childTnLst>
                              <p:par>
                                <p:cTn id="2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116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16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6000"/>
                            </p:stCondLst>
                            <p:childTnLst>
                              <p:par>
                                <p:cTn id="28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6500"/>
                            </p:stCondLst>
                            <p:childTnLst>
                              <p:par>
                                <p:cTn id="2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16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116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7000"/>
                            </p:stCondLst>
                            <p:childTnLst>
                              <p:par>
                                <p:cTn id="2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16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16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4" dur="500"/>
                                        <p:tgtEl>
                                          <p:spTgt spid="116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5390" grpId="0" animBg="1"/>
      <p:bldP spid="1165391" grpId="0" animBg="1"/>
      <p:bldP spid="1165392" grpId="0" animBg="1"/>
      <p:bldP spid="1165393" grpId="0" animBg="1"/>
      <p:bldP spid="1165398" grpId="0" animBg="1"/>
      <p:bldP spid="1165398" grpId="1" animBg="1"/>
      <p:bldP spid="1165399" grpId="0" animBg="1"/>
      <p:bldP spid="1165399" grpId="1" animBg="1"/>
      <p:bldP spid="1165400" grpId="0" animBg="1"/>
      <p:bldP spid="1165400" grpId="1" animBg="1"/>
      <p:bldP spid="1165401" grpId="0" animBg="1"/>
      <p:bldP spid="1165401" grpId="1" animBg="1"/>
      <p:bldP spid="1165402" grpId="0" animBg="1"/>
      <p:bldP spid="1165403" grpId="0" animBg="1"/>
      <p:bldP spid="1165404" grpId="0" animBg="1"/>
      <p:bldP spid="1165406" grpId="0" animBg="1"/>
      <p:bldP spid="1165406" grpId="1" animBg="1"/>
      <p:bldP spid="1165407" grpId="0" animBg="1"/>
      <p:bldP spid="1165407" grpId="1" animBg="1"/>
      <p:bldP spid="1165408" grpId="0" animBg="1"/>
      <p:bldP spid="1165408" grpId="1" animBg="1"/>
      <p:bldP spid="1165440" grpId="0" animBg="1"/>
      <p:bldP spid="1165441" grpId="0" animBg="1"/>
      <p:bldP spid="1165442" grpId="0" animBg="1"/>
      <p:bldP spid="1165443" grpId="0" animBg="1"/>
      <p:bldP spid="1165445" grpId="0" animBg="1"/>
      <p:bldP spid="1165445" grpId="1" animBg="1"/>
      <p:bldP spid="1165446" grpId="0" animBg="1"/>
      <p:bldP spid="1165446" grpId="1" animBg="1"/>
      <p:bldP spid="1165447" grpId="0" animBg="1"/>
      <p:bldP spid="1165447" grpId="1" animBg="1"/>
      <p:bldP spid="1165448" grpId="0" animBg="1"/>
      <p:bldP spid="1165448" grpId="1" animBg="1"/>
      <p:bldP spid="1165449" grpId="0" animBg="1"/>
      <p:bldP spid="1165450" grpId="0" animBg="1"/>
      <p:bldP spid="1165451" grpId="0" animBg="1"/>
      <p:bldP spid="1165453" grpId="0" animBg="1"/>
      <p:bldP spid="1165454" grpId="0" animBg="1"/>
      <p:bldP spid="1165454" grpId="1" animBg="1"/>
      <p:bldP spid="1165455" grpId="0" animBg="1"/>
      <p:bldP spid="1165455" grpId="1" animBg="1"/>
      <p:bldP spid="1165456" grpId="0" animBg="1"/>
      <p:bldP spid="1165456" grpId="1" animBg="1"/>
      <p:bldP spid="1165457" grpId="0" animBg="1"/>
      <p:bldP spid="1165457" grpId="1" animBg="1"/>
      <p:bldP spid="1165458" grpId="0" animBg="1"/>
      <p:bldP spid="1165459" grpId="0" animBg="1"/>
      <p:bldP spid="1165460" grpId="0" animBg="1"/>
      <p:bldP spid="1165461" grpId="0" animBg="1"/>
      <p:bldP spid="1165496" grpId="0" animBg="1"/>
      <p:bldP spid="1165496" grpId="1" animBg="1"/>
      <p:bldP spid="1165497" grpId="0" animBg="1"/>
      <p:bldP spid="1165497" grpId="1" animBg="1"/>
      <p:bldP spid="1165498" grpId="0" animBg="1"/>
      <p:bldP spid="1165498" grpId="1" animBg="1"/>
      <p:bldP spid="1165499" grpId="0" animBg="1"/>
      <p:bldP spid="1165499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Failing </a:t>
            </a:r>
            <a:r>
              <a:rPr lang="en-US" smtClean="0"/>
              <a:t>to meet the </a:t>
            </a:r>
            <a:r>
              <a:rPr lang="en-US" sz="3200" b="1" smtClean="0">
                <a:solidFill>
                  <a:srgbClr val="FF0000"/>
                </a:solidFill>
              </a:rPr>
              <a:t>Technical Challenges</a:t>
            </a:r>
            <a:r>
              <a:rPr lang="en-US" sz="3200" smtClean="0"/>
              <a:t>…</a:t>
            </a:r>
          </a:p>
        </p:txBody>
      </p:sp>
      <p:pic>
        <p:nvPicPr>
          <p:cNvPr id="95235" name="Picture 3" descr="/Users/paalh/SYNC/MiSMoSS/slides/courses/INF5071/H10/1-a.mp4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14313" y="757238"/>
            <a:ext cx="41529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Picture 4" descr="/Users/paalh/SYNC/MiSMoSS/slides/courses/INF5071/H10/1-b.mp4">
            <a:hlinkClick r:id="" action="ppaction://media"/>
          </p:cNvPr>
          <p:cNvPicPr/>
          <p:nvPr>
            <a:vide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830763" y="757238"/>
            <a:ext cx="4133850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 flipH="1">
            <a:off x="2092325" y="4557713"/>
            <a:ext cx="493871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600" b="0"/>
              <a:t>… results in low quality pictures,</a:t>
            </a:r>
            <a:br>
              <a:rPr lang="en-US" sz="2600" b="0"/>
            </a:br>
            <a:r>
              <a:rPr lang="en-US" sz="2600" b="0"/>
              <a:t>video artifacts, hiccups, etc.</a:t>
            </a:r>
            <a:br>
              <a:rPr lang="en-US" sz="2600" b="0"/>
            </a:br>
            <a:endParaRPr lang="en-US" sz="2600" b="0"/>
          </a:p>
          <a:p>
            <a:r>
              <a:rPr lang="en-US" sz="2600" b="0"/>
              <a:t>giving </a:t>
            </a:r>
            <a:r>
              <a:rPr lang="en-US" sz="2600" u="sng">
                <a:solidFill>
                  <a:srgbClr val="FF0000"/>
                </a:solidFill>
              </a:rPr>
              <a:t>annoyed users</a:t>
            </a:r>
            <a:r>
              <a:rPr lang="en-US" sz="2600" b="0"/>
              <a:t>! </a:t>
            </a:r>
          </a:p>
        </p:txBody>
      </p:sp>
      <p:pic>
        <p:nvPicPr>
          <p:cNvPr id="95238" name="Picture 6" descr="/Users/paalh/SYNC/MiSMoSS/slides/courses/INF5071/H10/Animation_480x320-25_PAT0.mp4">
            <a:hlinkClick r:id="" action="ppaction://media"/>
          </p:cNvPr>
          <p:cNvPicPr/>
          <p:nvPr>
            <a:videoFile r:link="rId3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41300" y="1838325"/>
            <a:ext cx="4176713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9" name="Picture 7" descr="/Users/paalh/SYNC/MiSMoSS/slides/courses/INF5071/H10/Animation_480x320-25_PAT3.mp4">
            <a:hlinkClick r:id="" action="ppaction://media"/>
          </p:cNvPr>
          <p:cNvPicPr/>
          <p:nvPr>
            <a:videoFile r:link="rId4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762500" y="1825625"/>
            <a:ext cx="4176713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46" fill="hold"/>
                                        <p:tgtEl>
                                          <p:spTgt spid="952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246" fill="hold"/>
                                        <p:tgtEl>
                                          <p:spTgt spid="952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680" fill="hold"/>
                                        <p:tgtEl>
                                          <p:spTgt spid="952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960" fill="hold"/>
                                        <p:tgtEl>
                                          <p:spTgt spid="952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5239"/>
                </p:tgtEl>
              </p:cMediaNode>
            </p:vide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5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9" dur="1" fill="hold"/>
                                        <p:tgtEl>
                                          <p:spTgt spid="952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39"/>
                  </p:tgtEl>
                </p:cond>
              </p:nextCondLst>
            </p:seq>
            <p:vide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5238"/>
                </p:tgtEl>
              </p:cMediaNode>
            </p:vide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5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5" dur="1" fill="hold"/>
                                        <p:tgtEl>
                                          <p:spTgt spid="952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38"/>
                  </p:tgtEl>
                </p:cond>
              </p:nextCondLst>
            </p:seq>
            <p:video>
              <p:cMediaNode mute="1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5236"/>
                </p:tgtEl>
              </p:cMediaNode>
            </p:vide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5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952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36"/>
                  </p:tgtEl>
                </p:cond>
              </p:nextCondLst>
            </p:seq>
            <p:video>
              <p:cMediaNode mute="1"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5235"/>
                </p:tgtEl>
              </p:cMediaNode>
            </p:vide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5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7" dur="1" fill="hold"/>
                                        <p:tgtEl>
                                          <p:spTgt spid="952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35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Failing </a:t>
            </a:r>
            <a:r>
              <a:rPr lang="en-US" smtClean="0"/>
              <a:t>to meet the </a:t>
            </a:r>
            <a:r>
              <a:rPr lang="en-US" sz="3200" b="1" smtClean="0">
                <a:solidFill>
                  <a:srgbClr val="FF0000"/>
                </a:solidFill>
              </a:rPr>
              <a:t>Technical Challenges</a:t>
            </a:r>
            <a:r>
              <a:rPr lang="en-US" sz="3200" smtClean="0"/>
              <a:t>…</a:t>
            </a:r>
            <a:endParaRPr lang="en-US" sz="3200" b="1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flipH="1">
            <a:off x="1146175" y="4819650"/>
            <a:ext cx="693261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600" b="0"/>
              <a:t>… influence the game experience</a:t>
            </a:r>
            <a:br>
              <a:rPr lang="en-US" sz="2600" b="0"/>
            </a:br>
            <a:endParaRPr lang="en-US" sz="2600" b="0"/>
          </a:p>
          <a:p>
            <a:r>
              <a:rPr lang="en-US" sz="2600" b="0"/>
              <a:t>giving </a:t>
            </a:r>
            <a:r>
              <a:rPr lang="en-US" sz="2600" u="sng">
                <a:solidFill>
                  <a:srgbClr val="FF0000"/>
                </a:solidFill>
              </a:rPr>
              <a:t>annoyed users</a:t>
            </a:r>
            <a:r>
              <a:rPr lang="en-US" sz="2600" b="0"/>
              <a:t>   –   latency can kill! </a:t>
            </a:r>
          </a:p>
        </p:txBody>
      </p:sp>
      <p:pic>
        <p:nvPicPr>
          <p:cNvPr id="96260" name="Picture 4" descr="/Users/paalh/SYNC/MiSMoSS/slides/courses/INF5071/H10/latency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27275" y="1257300"/>
            <a:ext cx="45862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24" fill="hold"/>
                                        <p:tgtEl>
                                          <p:spTgt spid="962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924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6260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6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962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60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Summary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1700"/>
            <a:ext cx="9144000" cy="5545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Assumptions: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overprovisioning of resources will NOT (always) work</a:t>
            </a:r>
            <a:br>
              <a:rPr lang="en-US" sz="2000"/>
            </a:b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Systems: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need for interoperability – not from a single source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need for co-operative distribution systems</a:t>
            </a:r>
            <a:br>
              <a:rPr lang="en-US" sz="2000"/>
            </a:b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Huge amounts of data: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billions of web-pages </a:t>
            </a:r>
            <a:r>
              <a:rPr lang="en-US" sz="1400"/>
              <a:t>(at least 22 billion, google: 1 trillion, indexable web pages August 2009)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billions of downloadable articles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thousands of movies </a:t>
            </a:r>
            <a:r>
              <a:rPr lang="en-US" sz="1400"/>
              <a:t>(estimated 65000 in 1995!!  H/Bollywood = ca. 500/1000 per year)</a:t>
            </a:r>
            <a:endParaRPr lang="en-US" sz="1400">
              <a:sym typeface="Wingdings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data from TV-series, sport clips, news, live events,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games and virtual worlds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music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home made media data shared on the Internet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Content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761038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hlink"/>
                </a:solidFill>
              </a:rPr>
              <a:t>Applications and characteristics</a:t>
            </a:r>
            <a:r>
              <a:rPr lang="en-US"/>
              <a:t> </a:t>
            </a:r>
            <a:br>
              <a:rPr lang="en-US"/>
            </a:br>
            <a:r>
              <a:rPr lang="en-US"/>
              <a:t>(components, requirements, …)</a:t>
            </a:r>
            <a:br>
              <a:rPr lang="en-US"/>
            </a:br>
            <a:endParaRPr lang="en-US"/>
          </a:p>
          <a:p>
            <a:pPr eaLnBrk="1" hangingPunct="1"/>
            <a:r>
              <a:rPr lang="en-US">
                <a:solidFill>
                  <a:schemeClr val="hlink"/>
                </a:solidFill>
              </a:rPr>
              <a:t>Server examples and resource management</a:t>
            </a:r>
            <a:r>
              <a:rPr lang="en-US"/>
              <a:t> </a:t>
            </a:r>
            <a:br>
              <a:rPr lang="en-US"/>
            </a:br>
            <a:r>
              <a:rPr lang="en-US"/>
              <a:t>(CPU and memory management)</a:t>
            </a:r>
            <a:br>
              <a:rPr lang="en-US"/>
            </a:br>
            <a:endParaRPr lang="en-US"/>
          </a:p>
          <a:p>
            <a:pPr eaLnBrk="1" hangingPunct="1"/>
            <a:r>
              <a:rPr lang="en-US">
                <a:solidFill>
                  <a:schemeClr val="hlink"/>
                </a:solidFill>
              </a:rPr>
              <a:t>Storage systems </a:t>
            </a:r>
            <a:br>
              <a:rPr lang="en-US">
                <a:solidFill>
                  <a:schemeClr val="hlink"/>
                </a:solidFill>
              </a:rPr>
            </a:br>
            <a:r>
              <a:rPr lang="en-US"/>
              <a:t>(management of files, retrieval, …)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Summary</a:t>
            </a:r>
          </a:p>
        </p:txBody>
      </p:sp>
      <p:sp>
        <p:nvSpPr>
          <p:cNvPr id="116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8713"/>
            <a:ext cx="9144000" cy="5164137"/>
          </a:xfrm>
        </p:spPr>
        <p:txBody>
          <a:bodyPr/>
          <a:lstStyle/>
          <a:p>
            <a:pPr eaLnBrk="1" hangingPunct="1"/>
            <a:r>
              <a:rPr lang="en-US"/>
              <a:t>Applications and challenges in a distributed system</a:t>
            </a:r>
          </a:p>
          <a:p>
            <a:pPr lvl="1" eaLnBrk="1" hangingPunct="1"/>
            <a:r>
              <a:rPr lang="en-US"/>
              <a:t>different requirements</a:t>
            </a:r>
          </a:p>
          <a:p>
            <a:pPr lvl="1" eaLnBrk="1" hangingPunct="1"/>
            <a:r>
              <a:rPr lang="en-US"/>
              <a:t>different architectures</a:t>
            </a:r>
          </a:p>
          <a:p>
            <a:pPr lvl="1" eaLnBrk="1" hangingPunct="1"/>
            <a:r>
              <a:rPr lang="en-US"/>
              <a:t>different devices</a:t>
            </a:r>
          </a:p>
          <a:p>
            <a:pPr lvl="1" eaLnBrk="1" hangingPunct="1"/>
            <a:r>
              <a:rPr lang="en-US"/>
              <a:t>different capabilities</a:t>
            </a:r>
          </a:p>
          <a:p>
            <a:pPr lvl="1" eaLnBrk="1" hangingPunct="1"/>
            <a:r>
              <a:rPr lang="en-US"/>
              <a:t>…</a:t>
            </a:r>
          </a:p>
          <a:p>
            <a:pPr lvl="1" eaLnBrk="1" hangingPunct="1"/>
            <a:r>
              <a:rPr lang="en-US"/>
              <a:t>and it keeps growing!!!!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pPr eaLnBrk="1" hangingPunct="1"/>
            <a:r>
              <a:rPr lang="en-US">
                <a:solidFill>
                  <a:schemeClr val="folHlink"/>
                </a:solidFill>
              </a:rPr>
              <a:t>Performance</a:t>
            </a:r>
            <a:r>
              <a:rPr lang="en-US"/>
              <a:t> issues are important…!!!!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6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Some References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charset="2"/>
              <a:buAutoNum type="arabicPeriod"/>
            </a:pPr>
            <a:r>
              <a:rPr lang="en-US" sz="1600"/>
              <a:t>AMD, http://multicore.amd.com/en/Products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2"/>
              <a:buAutoNum type="arabicPeriod"/>
            </a:pPr>
            <a:r>
              <a:rPr lang="en-US" sz="1600"/>
              <a:t>Intel, http://www.intel.com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2"/>
              <a:buAutoNum type="arabicPeriod"/>
            </a:pPr>
            <a:r>
              <a:rPr lang="en-US" sz="1600"/>
              <a:t>MPEG.org, </a:t>
            </a:r>
            <a:r>
              <a:rPr lang="en-US" sz="1600">
                <a:hlinkClick r:id="rId2"/>
              </a:rPr>
              <a:t>http://www.mpeg.org/MPEG/DVD</a:t>
            </a:r>
            <a:endParaRPr lang="en-US" sz="1600"/>
          </a:p>
          <a:p>
            <a:pPr marL="533400" indent="-533400" eaLnBrk="1" hangingPunct="1">
              <a:lnSpc>
                <a:spcPct val="90000"/>
              </a:lnSpc>
              <a:buFont typeface="Wingdings" charset="2"/>
              <a:buAutoNum type="arabicPeriod"/>
            </a:pPr>
            <a:r>
              <a:rPr lang="en-US" sz="1600"/>
              <a:t>http://www.cs.uiowa.edu/~asignori/web-size/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2"/>
              <a:buAutoNum type="arabicPeriod"/>
            </a:pPr>
            <a:r>
              <a:rPr lang="en-US" sz="1600"/>
              <a:t>http://www.mmogchart.com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2"/>
              <a:buAutoNum type="arabicPeriod"/>
            </a:pPr>
            <a:r>
              <a:rPr lang="en-US" sz="1600"/>
              <a:t>Tendler, J.M., Dodson, S., Fields, S.: “IBM e-server: POWER 4 System Microarchitecture”, Technical white paper, 2001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2"/>
              <a:buAutoNum type="arabicPeriod"/>
            </a:pPr>
            <a:r>
              <a:rPr lang="en-US" sz="1600"/>
              <a:t>Ewa Kusmierek et. al.: “iTVP: Large Scale Content Distribution for Live and On-Demand Video Services”, in MMCN07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2"/>
              <a:buAutoNum type="arabicPeriod"/>
            </a:pPr>
            <a:r>
              <a:rPr lang="en-US" sz="1600"/>
              <a:t>Frank T. Johnsen et. al.: “Analysis of Server Workload and Client Interactions in a NoD Streaming System”, in ISM2006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2"/>
              <a:buAutoNum type="arabicPeriod"/>
            </a:pPr>
            <a:r>
              <a:rPr lang="en-US" sz="1600"/>
              <a:t>Carsten Griwodz et. al.: “The Fun of Using TCP for an MMORPG”, in NOSSDAV 2006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2"/>
              <a:buAutoNum type="arabicPeriod"/>
            </a:pPr>
            <a:r>
              <a:rPr lang="en-US" sz="1600"/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Content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hlink"/>
                </a:solidFill>
              </a:rPr>
              <a:t>Protocols with and without Quality of Service (QoS)</a:t>
            </a:r>
            <a:r>
              <a:rPr lang="en-US"/>
              <a:t> </a:t>
            </a:r>
            <a:br>
              <a:rPr lang="en-US"/>
            </a:br>
            <a:r>
              <a:rPr lang="en-US"/>
              <a:t>(specific and generic QoS approaches)</a:t>
            </a:r>
            <a:br>
              <a:rPr lang="en-US"/>
            </a:br>
            <a:endParaRPr lang="en-US"/>
          </a:p>
          <a:p>
            <a:pPr eaLnBrk="1" hangingPunct="1"/>
            <a:r>
              <a:rPr lang="en-US">
                <a:solidFill>
                  <a:schemeClr val="hlink"/>
                </a:solidFill>
              </a:rPr>
              <a:t>Distribution</a:t>
            </a:r>
            <a:r>
              <a:rPr lang="en-US"/>
              <a:t/>
            </a:r>
            <a:br>
              <a:rPr lang="en-US"/>
            </a:br>
            <a:r>
              <a:rPr lang="en-US"/>
              <a:t>(use of caches and proxy servers, stream scheduling)</a:t>
            </a:r>
            <a:br>
              <a:rPr lang="en-US"/>
            </a:br>
            <a:endParaRPr lang="en-US"/>
          </a:p>
          <a:p>
            <a:pPr eaLnBrk="1" hangingPunct="1"/>
            <a:r>
              <a:rPr lang="en-US">
                <a:solidFill>
                  <a:schemeClr val="hlink"/>
                </a:solidFill>
              </a:rPr>
              <a:t>Peer-to-Peer</a:t>
            </a:r>
            <a:r>
              <a:rPr lang="en-US"/>
              <a:t> </a:t>
            </a:r>
            <a:br>
              <a:rPr lang="en-US"/>
            </a:br>
            <a:r>
              <a:rPr lang="en-US"/>
              <a:t>(various clients, different amount of resources)</a:t>
            </a:r>
            <a:br>
              <a:rPr lang="en-US"/>
            </a:br>
            <a:endParaRPr lang="en-US"/>
          </a:p>
          <a:p>
            <a:pPr eaLnBrk="1" hangingPunct="1"/>
            <a:r>
              <a:rPr lang="en-US">
                <a:solidFill>
                  <a:schemeClr val="hlink"/>
                </a:solidFill>
              </a:rPr>
              <a:t>Guest lectures?:</a:t>
            </a:r>
            <a:br>
              <a:rPr lang="en-US">
                <a:solidFill>
                  <a:schemeClr val="hlink"/>
                </a:solidFill>
              </a:rPr>
            </a:br>
            <a:r>
              <a:rPr lang="en-US"/>
              <a:t>(architecture, resource utilization and performance,  storage and distribution of data, parallelism, etc.)</a:t>
            </a:r>
          </a:p>
        </p:txBody>
      </p:sp>
      <p:sp>
        <p:nvSpPr>
          <p:cNvPr id="26628" name="AutoShape 8" descr="blank"/>
          <p:cNvSpPr>
            <a:spLocks noChangeAspect="1" noChangeArrowheads="1"/>
          </p:cNvSpPr>
          <p:nvPr/>
        </p:nvSpPr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Content - student assignment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Mandatory student assignment </a:t>
            </a:r>
            <a:br>
              <a:rPr lang="en-US" sz="2400"/>
            </a:br>
            <a:r>
              <a:rPr lang="en-US" sz="2400"/>
              <a:t>(will be presented more in-depth later):</a:t>
            </a:r>
            <a:br>
              <a:rPr lang="en-US" sz="2400"/>
            </a:br>
            <a:endParaRPr lang="en-US" sz="1400"/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write a </a:t>
            </a:r>
            <a:r>
              <a:rPr lang="en-US" sz="2000" b="1">
                <a:solidFill>
                  <a:schemeClr val="hlink"/>
                </a:solidFill>
              </a:rPr>
              <a:t>project plan</a:t>
            </a:r>
            <a:r>
              <a:rPr lang="en-US" sz="2000"/>
              <a:t> describing your assignment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write a </a:t>
            </a:r>
            <a:r>
              <a:rPr lang="en-US" sz="2000" b="1">
                <a:solidFill>
                  <a:schemeClr val="hlink"/>
                </a:solidFill>
              </a:rPr>
              <a:t>report</a:t>
            </a:r>
            <a:r>
              <a:rPr lang="en-US" sz="2000"/>
              <a:t> describing the results and give a </a:t>
            </a:r>
            <a:r>
              <a:rPr lang="en-US" sz="2000" b="1">
                <a:solidFill>
                  <a:schemeClr val="hlink"/>
                </a:solidFill>
              </a:rPr>
              <a:t>presentation</a:t>
            </a:r>
            <a:r>
              <a:rPr lang="en-US" sz="2000"/>
              <a:t> </a:t>
            </a:r>
            <a:br>
              <a:rPr lang="en-US" sz="2000"/>
            </a:br>
            <a:r>
              <a:rPr lang="en-US" sz="2000"/>
              <a:t>(probably mid-late November)</a:t>
            </a:r>
            <a:br>
              <a:rPr lang="en-US" sz="2000"/>
            </a:br>
            <a:endParaRPr lang="en-US" sz="2000"/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for example (examples from earlier):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/>
              <a:t>Transport protocols for various scenarios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/>
              <a:t>Network emulators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/>
              <a:t>Comparison of Linux schedulers (cpu, network, disk)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/>
              <a:t>File system benchmarking (different OSes and file systems)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/>
              <a:t>Comparison of methods for network performance monitoring (packet train, packet pair, ping, tcpdump library/pcap, …)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/>
              <a:t>Compare media players (VLC, mplayer, xine, …)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/>
              <a:t>Virtualization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/>
              <a:t>…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Ä"/>
            </a:pPr>
            <a:r>
              <a:rPr lang="en-US" sz="2000"/>
              <a:t>it has to be </a:t>
            </a:r>
            <a:r>
              <a:rPr lang="en-US" sz="2000" b="1">
                <a:solidFill>
                  <a:schemeClr val="hlink"/>
                </a:solidFill>
              </a:rPr>
              <a:t>something in the context of performance</a:t>
            </a:r>
            <a:r>
              <a:rPr lang="en-US" sz="2000"/>
              <a:t>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Goals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Understand means for enhancing performance</a:t>
            </a:r>
          </a:p>
          <a:p>
            <a:pPr lvl="1" eaLnBrk="1" hangingPunct="1"/>
            <a:r>
              <a:rPr lang="en-US" smtClean="0"/>
              <a:t>architectures </a:t>
            </a:r>
          </a:p>
          <a:p>
            <a:pPr lvl="1" eaLnBrk="1" hangingPunct="1"/>
            <a:r>
              <a:rPr lang="en-US" smtClean="0"/>
              <a:t>operating systems</a:t>
            </a:r>
          </a:p>
          <a:p>
            <a:pPr lvl="1" eaLnBrk="1" hangingPunct="1"/>
            <a:r>
              <a:rPr lang="en-US" smtClean="0"/>
              <a:t>protocols</a:t>
            </a:r>
          </a:p>
          <a:p>
            <a:pPr lvl="1" eaLnBrk="1" hangingPunct="1"/>
            <a:r>
              <a:rPr lang="en-US" smtClean="0"/>
              <a:t>distribution mechanisms</a:t>
            </a:r>
          </a:p>
          <a:p>
            <a:pPr lvl="1" eaLnBrk="1" hangingPunct="1"/>
            <a:r>
              <a:rPr lang="en-US" smtClean="0"/>
              <a:t>caching/replication</a:t>
            </a:r>
          </a:p>
          <a:p>
            <a:pPr lvl="1" eaLnBrk="1" hangingPunct="1"/>
            <a:r>
              <a:rPr lang="en-US" smtClean="0"/>
              <a:t>…</a:t>
            </a:r>
            <a:br>
              <a:rPr lang="en-US" smtClean="0"/>
            </a:br>
            <a:endParaRPr lang="en-US" smtClean="0"/>
          </a:p>
          <a:p>
            <a:pPr eaLnBrk="1" hangingPunct="1">
              <a:buFont typeface="Wingdings" charset="2"/>
              <a:buNone/>
            </a:pPr>
            <a:r>
              <a:rPr lang="en-US" smtClean="0"/>
              <a:t>…AND…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…be able to </a:t>
            </a:r>
            <a:r>
              <a:rPr lang="en-US" smtClean="0">
                <a:solidFill>
                  <a:schemeClr val="hlink"/>
                </a:solidFill>
              </a:rPr>
              <a:t>evaluate any combination</a:t>
            </a:r>
            <a:r>
              <a:rPr lang="en-US" smtClean="0"/>
              <a:t> of these mechanisms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aalh">
  <a:themeElements>
    <a:clrScheme name="1_paalh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paalh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1_paalh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alh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alh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38776</TotalTime>
  <Words>4242</Words>
  <Application>Microsoft Macintosh PowerPoint</Application>
  <PresentationFormat>On-screen Show (4:3)</PresentationFormat>
  <Paragraphs>1344</Paragraphs>
  <Slides>61</Slides>
  <Notes>20</Notes>
  <HiddenSlides>2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Tahoma</vt:lpstr>
      <vt:lpstr>ＭＳ Ｐゴシック</vt:lpstr>
      <vt:lpstr>Arial</vt:lpstr>
      <vt:lpstr>Wingdings</vt:lpstr>
      <vt:lpstr>1_paalh</vt:lpstr>
      <vt:lpstr>Introduction &amp; Motivation</vt:lpstr>
      <vt:lpstr>Overview</vt:lpstr>
      <vt:lpstr>Lecturers</vt:lpstr>
      <vt:lpstr>Time and place</vt:lpstr>
      <vt:lpstr>Content: ideas of what to do with respect to performance in       distributed systems</vt:lpstr>
      <vt:lpstr>Content</vt:lpstr>
      <vt:lpstr>Content </vt:lpstr>
      <vt:lpstr>Content - student assignment </vt:lpstr>
      <vt:lpstr>Goals</vt:lpstr>
      <vt:lpstr>Exam </vt:lpstr>
      <vt:lpstr>Evolution</vt:lpstr>
      <vt:lpstr>Discrete Data to Continuous Media Data</vt:lpstr>
      <vt:lpstr>Evolution of (continuous) media streams: Television (Broadcast)</vt:lpstr>
      <vt:lpstr>Evolution of (continuous) media streams: Near Video-on-Demand (NVoD)</vt:lpstr>
      <vt:lpstr>Evolution of (continuous) media streams: (True) Video-on-Demand (VoD)</vt:lpstr>
      <vt:lpstr>Evolution of (continuous) media streams: “Cyber Vision”</vt:lpstr>
      <vt:lpstr>Evolution &amp; Requirements: File download and Web browsing</vt:lpstr>
      <vt:lpstr>Evolution &amp; Requirements: Textual commands and textual chat</vt:lpstr>
      <vt:lpstr>Evolution &amp; Requirements: Live and on-Demand Streaming</vt:lpstr>
      <vt:lpstr>Evolution &amp; Requirements: AV chat and AV conferencing</vt:lpstr>
      <vt:lpstr>Evolution &amp; Requirements: Haptic Interaction</vt:lpstr>
      <vt:lpstr>Evolution &amp; Requirements: A distributed system must support all</vt:lpstr>
      <vt:lpstr>Different Views on Requirements </vt:lpstr>
      <vt:lpstr>Components</vt:lpstr>
      <vt:lpstr>Technical Challenges</vt:lpstr>
      <vt:lpstr>Technical Challenges</vt:lpstr>
      <vt:lpstr>Technical Challenges</vt:lpstr>
      <vt:lpstr>Traditional  Distributed Architectures</vt:lpstr>
      <vt:lpstr>Client-Server</vt:lpstr>
      <vt:lpstr>Server Hierarchy</vt:lpstr>
      <vt:lpstr>Peer-to-Peer (P2P)</vt:lpstr>
      <vt:lpstr>Topologies</vt:lpstr>
      <vt:lpstr>Traditional  Server Machine Internals</vt:lpstr>
      <vt:lpstr>General OS Structure and Retrieval Data Path</vt:lpstr>
      <vt:lpstr>Example:  Intel Hub Architecture (850 Chipset) – I </vt:lpstr>
      <vt:lpstr>Example:  Intel Hub Architecture (850 Chipset) – II</vt:lpstr>
      <vt:lpstr>Example:  IBM POWER 4</vt:lpstr>
      <vt:lpstr>Example:  IBM POWER 4</vt:lpstr>
      <vt:lpstr>Example:  IBM POWER 4</vt:lpstr>
      <vt:lpstr>Example:  AMD Opteron &amp; Intel Xeon/Nehalem</vt:lpstr>
      <vt:lpstr>Server Internals Challenges </vt:lpstr>
      <vt:lpstr>Network Approaches</vt:lpstr>
      <vt:lpstr> Network Architecture Approaches</vt:lpstr>
      <vt:lpstr>Network Challenges</vt:lpstr>
      <vt:lpstr>Network Challenges</vt:lpstr>
      <vt:lpstr>Case Studies: Application Characteristics</vt:lpstr>
      <vt:lpstr>iTVP</vt:lpstr>
      <vt:lpstr>iTVP: Popularity Distribution</vt:lpstr>
      <vt:lpstr>iTVP: Access Patterns</vt:lpstr>
      <vt:lpstr>iTVP: Concurrency and Bandwidth</vt:lpstr>
      <vt:lpstr>Verdens Gang (VG) TV: News-on-Demand</vt:lpstr>
      <vt:lpstr>Funcom’s Anarchy Online</vt:lpstr>
      <vt:lpstr>Funcom’s Anarchy Online</vt:lpstr>
      <vt:lpstr>Application Characteristics</vt:lpstr>
      <vt:lpstr>Application Characteristics</vt:lpstr>
      <vt:lpstr>Picture Today!</vt:lpstr>
      <vt:lpstr>Failing to meet the Technical Challenges…</vt:lpstr>
      <vt:lpstr>Failing to meet the Technical Challenges…</vt:lpstr>
      <vt:lpstr>Summary</vt:lpstr>
      <vt:lpstr>Summary</vt:lpstr>
      <vt:lpstr>Some References</vt:lpstr>
    </vt:vector>
  </TitlesOfParts>
  <Company>ifi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paalh</dc:creator>
  <cp:lastModifiedBy>Pål Halvorsen</cp:lastModifiedBy>
  <cp:revision>1737</cp:revision>
  <dcterms:created xsi:type="dcterms:W3CDTF">2010-09-13T08:24:03Z</dcterms:created>
  <dcterms:modified xsi:type="dcterms:W3CDTF">2010-09-13T08:25:39Z</dcterms:modified>
</cp:coreProperties>
</file>