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Default Extension="wmf" ContentType="image/x-wmf"/>
  <Override PartName="/ppt/slides/slide48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60"/>
  </p:notesMasterIdLst>
  <p:handoutMasterIdLst>
    <p:handoutMasterId r:id="rId61"/>
  </p:handoutMasterIdLst>
  <p:sldIdLst>
    <p:sldId id="433" r:id="rId2"/>
    <p:sldId id="434" r:id="rId3"/>
    <p:sldId id="435" r:id="rId4"/>
    <p:sldId id="451" r:id="rId5"/>
    <p:sldId id="452" r:id="rId6"/>
    <p:sldId id="453" r:id="rId7"/>
    <p:sldId id="614" r:id="rId8"/>
    <p:sldId id="619" r:id="rId9"/>
    <p:sldId id="454" r:id="rId10"/>
    <p:sldId id="618" r:id="rId11"/>
    <p:sldId id="455" r:id="rId12"/>
    <p:sldId id="456" r:id="rId13"/>
    <p:sldId id="457" r:id="rId14"/>
    <p:sldId id="621" r:id="rId15"/>
    <p:sldId id="622" r:id="rId16"/>
    <p:sldId id="620" r:id="rId17"/>
    <p:sldId id="623" r:id="rId18"/>
    <p:sldId id="625" r:id="rId19"/>
    <p:sldId id="445" r:id="rId20"/>
    <p:sldId id="446" r:id="rId21"/>
    <p:sldId id="447" r:id="rId22"/>
    <p:sldId id="448" r:id="rId23"/>
    <p:sldId id="449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58" r:id="rId34"/>
    <p:sldId id="459" r:id="rId35"/>
    <p:sldId id="460" r:id="rId36"/>
    <p:sldId id="461" r:id="rId37"/>
    <p:sldId id="462" r:id="rId38"/>
    <p:sldId id="463" r:id="rId39"/>
    <p:sldId id="612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5" r:id="rId52"/>
    <p:sldId id="476" r:id="rId53"/>
    <p:sldId id="477" r:id="rId54"/>
    <p:sldId id="617" r:id="rId55"/>
    <p:sldId id="616" r:id="rId56"/>
    <p:sldId id="624" r:id="rId57"/>
    <p:sldId id="611" r:id="rId58"/>
    <p:sldId id="608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ECFF"/>
    <a:srgbClr val="66CCFF"/>
    <a:srgbClr val="C0C0C0"/>
    <a:srgbClr val="DDDDDD"/>
    <a:srgbClr val="CC0000"/>
    <a:srgbClr val="FF9933"/>
    <a:srgbClr val="808080"/>
    <a:srgbClr val="008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21" autoAdjust="0"/>
    <p:restoredTop sz="77797" autoAdjust="0"/>
  </p:normalViewPr>
  <p:slideViewPr>
    <p:cSldViewPr snapToGrid="0">
      <p:cViewPr varScale="1">
        <p:scale>
          <a:sx n="88" d="100"/>
          <a:sy n="88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4"/>
    </p:cViewPr>
  </p:sorterViewPr>
  <p:notesViewPr>
    <p:cSldViewPr snapToGrid="0">
      <p:cViewPr varScale="1">
        <p:scale>
          <a:sx n="41" d="100"/>
          <a:sy n="41" d="100"/>
        </p:scale>
        <p:origin x="-82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t" anchorCtr="0" compatLnSpc="1">
            <a:prstTxWarp prst="textNoShape">
              <a:avLst/>
            </a:prstTxWarp>
          </a:bodyPr>
          <a:lstStyle>
            <a:lvl1pPr defTabSz="974725" eaLnBrk="1" hangingPunct="1">
              <a:defRPr sz="13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t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b" anchorCtr="0" compatLnSpc="1">
            <a:prstTxWarp prst="textNoShape">
              <a:avLst/>
            </a:prstTxWarp>
          </a:bodyPr>
          <a:lstStyle>
            <a:lvl1pPr defTabSz="974725" eaLnBrk="1" hangingPunct="1">
              <a:defRPr sz="13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b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 b="0">
                <a:latin typeface="Arial" charset="0"/>
              </a:defRPr>
            </a:lvl1pPr>
          </a:lstStyle>
          <a:p>
            <a:fld id="{4840EAAA-B1B4-4F5A-BB5B-0BCD3C2893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066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t" anchorCtr="0" compatLnSpc="1">
            <a:prstTxWarp prst="textNoShape">
              <a:avLst/>
            </a:prstTxWarp>
          </a:bodyPr>
          <a:lstStyle>
            <a:lvl1pPr defTabSz="974725" eaLnBrk="1" hangingPunct="1">
              <a:defRPr sz="13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t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b" anchorCtr="0" compatLnSpc="1">
            <a:prstTxWarp prst="textNoShape">
              <a:avLst/>
            </a:prstTxWarp>
          </a:bodyPr>
          <a:lstStyle>
            <a:lvl1pPr defTabSz="974725" eaLnBrk="1" hangingPunct="1">
              <a:defRPr sz="13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7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466" tIns="48732" rIns="97466" bIns="48732" numCol="1" anchor="b" anchorCtr="0" compatLnSpc="1">
            <a:prstTxWarp prst="textNoShape">
              <a:avLst/>
            </a:prstTxWarp>
          </a:bodyPr>
          <a:lstStyle>
            <a:lvl1pPr algn="r" defTabSz="974725" eaLnBrk="1" hangingPunct="1">
              <a:defRPr sz="1300" b="0">
                <a:latin typeface="Arial" charset="0"/>
              </a:defRPr>
            </a:lvl1pPr>
          </a:lstStyle>
          <a:p>
            <a:fld id="{64ADEA49-549E-4615-9986-F038FAD40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152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21F06-9005-4E13-952E-07367930D64A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D3D87-F614-48C2-8A76-A2201FB5D74A}" type="slidenum">
              <a:rPr lang="en-US"/>
              <a:pPr/>
              <a:t>29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B8E7B-DD89-4FB0-8BAC-2A3A33A49723}" type="slidenum">
              <a:rPr lang="en-US"/>
              <a:pPr/>
              <a:t>33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8C17A-098B-4FFE-B9E5-37498475CF78}" type="slidenum">
              <a:rPr lang="en-US"/>
              <a:pPr/>
              <a:t>39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http://linux.die.net/man/2/sched_setscheduler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EA49-549E-4615-9986-F038FAD407D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16FAB-C89A-46BA-B83B-BC79DC65C1F3}" type="slidenum">
              <a:rPr lang="en-US"/>
              <a:pPr/>
              <a:t>3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1D2CF-72EE-4796-B759-D0D04FE7E7DB}" type="slidenum">
              <a:rPr lang="en-US"/>
              <a:pPr/>
              <a:t>4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8A1FD-845D-4CD5-AA03-6AE59BA07D19}" type="slidenum">
              <a:rPr lang="en-US"/>
              <a:pPr/>
              <a:t>9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 server API som kan brukes for å utvikle protokoller, f.eks. RTSP</a:t>
            </a:r>
          </a:p>
          <a:p>
            <a:r>
              <a:rPr lang="en-US"/>
              <a:t>Lavere lags API for å kontrollere viseostrømmer, f.eks. sette inn komponenter som filtere, …</a:t>
            </a:r>
          </a:p>
          <a:p>
            <a:endParaRPr lang="en-US"/>
          </a:p>
          <a:p>
            <a:r>
              <a:rPr lang="en-US"/>
              <a:t>5L – Linux compatible</a:t>
            </a:r>
          </a:p>
          <a:p>
            <a:endParaRPr lang="en-US"/>
          </a:p>
          <a:p>
            <a:r>
              <a:rPr lang="en-US"/>
              <a:t>TigerShark </a:t>
            </a:r>
            <a:r>
              <a:rPr lang="en-US">
                <a:sym typeface="Wingdings" pitchFamily="2" charset="2"/>
              </a:rPr>
              <a:t> GPFS (general parallel )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VSD – remote, looks local + BW managed by switch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6B604-53F9-4459-982C-88D50290BD33}" type="slidenum">
              <a:rPr lang="en-US"/>
              <a:pPr/>
              <a:t>10</a:t>
            </a:fld>
            <a:endParaRPr lang="en-US"/>
          </a:p>
        </p:txBody>
      </p:sp>
      <p:sp>
        <p:nvSpPr>
          <p:cNvPr id="140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 server API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utvikle</a:t>
            </a:r>
            <a:r>
              <a:rPr lang="en-US" dirty="0"/>
              <a:t> </a:t>
            </a:r>
            <a:r>
              <a:rPr lang="en-US" dirty="0" err="1"/>
              <a:t>protokoller</a:t>
            </a:r>
            <a:r>
              <a:rPr lang="en-US" dirty="0"/>
              <a:t>, </a:t>
            </a:r>
            <a:r>
              <a:rPr lang="en-US" dirty="0" err="1"/>
              <a:t>f.eks</a:t>
            </a:r>
            <a:r>
              <a:rPr lang="en-US" dirty="0"/>
              <a:t>. RTSP</a:t>
            </a:r>
          </a:p>
          <a:p>
            <a:r>
              <a:rPr lang="en-US" dirty="0" err="1"/>
              <a:t>Lavere</a:t>
            </a:r>
            <a:r>
              <a:rPr lang="en-US" dirty="0"/>
              <a:t> lags API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kontrollere</a:t>
            </a:r>
            <a:r>
              <a:rPr lang="en-US" dirty="0"/>
              <a:t> </a:t>
            </a:r>
            <a:r>
              <a:rPr lang="en-US" dirty="0" err="1"/>
              <a:t>viseostrømmer</a:t>
            </a:r>
            <a:r>
              <a:rPr lang="en-US" dirty="0"/>
              <a:t>, </a:t>
            </a:r>
            <a:r>
              <a:rPr lang="en-US" dirty="0" err="1"/>
              <a:t>f.eks</a:t>
            </a:r>
            <a:r>
              <a:rPr lang="en-US" dirty="0"/>
              <a:t>. </a:t>
            </a:r>
            <a:r>
              <a:rPr lang="en-US" dirty="0" err="1"/>
              <a:t>sette</a:t>
            </a:r>
            <a:r>
              <a:rPr lang="en-US" dirty="0"/>
              <a:t> inn </a:t>
            </a:r>
            <a:r>
              <a:rPr lang="en-US" dirty="0" err="1"/>
              <a:t>komponenter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filtere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5L – Linux compatible</a:t>
            </a:r>
          </a:p>
          <a:p>
            <a:endParaRPr lang="en-US" dirty="0"/>
          </a:p>
          <a:p>
            <a:r>
              <a:rPr lang="en-US" dirty="0" err="1"/>
              <a:t>TigerShark</a:t>
            </a:r>
            <a:r>
              <a:rPr lang="en-US" dirty="0"/>
              <a:t> 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GPFS (general parallel 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VSD – remote, looks local + BW managed by switch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18CA7-B908-48A9-A400-FAC003CE97DE}" type="slidenum">
              <a:rPr lang="en-US"/>
              <a:pPr/>
              <a:t>11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r>
              <a:rPr lang="en-US"/>
              <a:t>Transit = Real Time Operating System for n4/n4x</a:t>
            </a:r>
          </a:p>
          <a:p>
            <a:pPr lvl="1">
              <a:lnSpc>
                <a:spcPct val="90000"/>
              </a:lnSpc>
            </a:pPr>
            <a:r>
              <a:rPr lang="en-US"/>
              <a:t>Derived from AT&amp;T Plan9 – child of Unix V10</a:t>
            </a:r>
          </a:p>
          <a:p>
            <a:pPr lvl="1">
              <a:lnSpc>
                <a:spcPct val="90000"/>
              </a:lnSpc>
            </a:pPr>
            <a:r>
              <a:rPr lang="en-US"/>
              <a:t>Low overhead – optimized for n4x MediaHUB</a:t>
            </a:r>
          </a:p>
          <a:p>
            <a:pPr lvl="1">
              <a:lnSpc>
                <a:spcPct val="90000"/>
              </a:lnSpc>
            </a:pPr>
            <a:r>
              <a:rPr lang="en-US"/>
              <a:t>Leading TCP/IP protocol stack from Mentat</a:t>
            </a:r>
          </a:p>
          <a:p>
            <a:r>
              <a:rPr lang="en-US"/>
              <a:t>Transit 3.4 functionality includes:</a:t>
            </a:r>
          </a:p>
          <a:p>
            <a:pPr lvl="1"/>
            <a:r>
              <a:rPr lang="en-US"/>
              <a:t>Distributed volume manager &amp; video file system</a:t>
            </a:r>
          </a:p>
          <a:p>
            <a:pPr lvl="1"/>
            <a:r>
              <a:rPr lang="en-US"/>
              <a:t>On line repair</a:t>
            </a:r>
          </a:p>
          <a:p>
            <a:pPr lvl="1"/>
            <a:r>
              <a:rPr lang="en-US"/>
              <a:t>Disk bad block handling</a:t>
            </a:r>
          </a:p>
          <a:p>
            <a:pPr lvl="1"/>
            <a:r>
              <a:rPr lang="en-US"/>
              <a:t>Automatic root hub failover</a:t>
            </a:r>
          </a:p>
          <a:p>
            <a:pPr lvl="1"/>
            <a:r>
              <a:rPr lang="en-US"/>
              <a:t>Automatic IP address failover</a:t>
            </a:r>
          </a:p>
          <a:p>
            <a:pPr lvl="1"/>
            <a:r>
              <a:rPr lang="en-US"/>
              <a:t>Online re-striping of disk farm for growth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8159A-DB0C-44D8-AF68-D63F009FC2AD}" type="slidenum">
              <a:rPr lang="en-US"/>
              <a:pPr/>
              <a:t>19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844F8-F425-474E-AA0A-7939F2ABF4AE}" type="slidenum">
              <a:rPr lang="en-US"/>
              <a:pPr/>
              <a:t>20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b-NO" dirty="0"/>
              <a:t>Video servers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constructed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basic</a:t>
            </a:r>
            <a:r>
              <a:rPr lang="nb-NO" dirty="0"/>
              <a:t> 6 </a:t>
            </a:r>
            <a:r>
              <a:rPr lang="nb-NO" dirty="0" err="1"/>
              <a:t>functions</a:t>
            </a:r>
            <a:r>
              <a:rPr lang="nb-NO" dirty="0"/>
              <a:t> </a:t>
            </a:r>
            <a:r>
              <a:rPr lang="nb-NO" dirty="0" err="1"/>
              <a:t>represented</a:t>
            </a:r>
            <a:r>
              <a:rPr lang="nb-NO" dirty="0"/>
              <a:t> as </a:t>
            </a:r>
            <a:r>
              <a:rPr lang="nb-NO" dirty="0" err="1"/>
              <a:t>layers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Successive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 make service </a:t>
            </a:r>
            <a:r>
              <a:rPr lang="nb-NO" dirty="0" err="1"/>
              <a:t>requests</a:t>
            </a:r>
            <a:r>
              <a:rPr lang="nb-NO" dirty="0"/>
              <a:t> to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layers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Paralellism</a:t>
            </a:r>
            <a:r>
              <a:rPr lang="nb-NO" dirty="0"/>
              <a:t> </a:t>
            </a:r>
            <a:r>
              <a:rPr lang="nb-NO" dirty="0" err="1"/>
              <a:t>require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somewhere</a:t>
            </a:r>
            <a:r>
              <a:rPr lang="nb-NO" dirty="0"/>
              <a:t> </a:t>
            </a:r>
            <a:r>
              <a:rPr lang="nb-NO" dirty="0" err="1"/>
              <a:t>there</a:t>
            </a:r>
            <a:r>
              <a:rPr lang="nb-NO" dirty="0"/>
              <a:t> must be a </a:t>
            </a:r>
            <a:r>
              <a:rPr lang="nb-NO" dirty="0" err="1"/>
              <a:t>switch</a:t>
            </a:r>
            <a:r>
              <a:rPr lang="nb-NO" dirty="0"/>
              <a:t> – ”</a:t>
            </a:r>
            <a:r>
              <a:rPr lang="nb-NO" dirty="0" err="1"/>
              <a:t>any-to-any</a:t>
            </a:r>
            <a:r>
              <a:rPr lang="nb-NO" dirty="0"/>
              <a:t> </a:t>
            </a:r>
            <a:r>
              <a:rPr lang="nb-NO" dirty="0" err="1"/>
              <a:t>connectivity</a:t>
            </a:r>
            <a:r>
              <a:rPr lang="nb-NO" dirty="0"/>
              <a:t>”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Switches</a:t>
            </a:r>
            <a:r>
              <a:rPr lang="nb-NO" dirty="0"/>
              <a:t> </a:t>
            </a:r>
            <a:r>
              <a:rPr lang="nb-NO" dirty="0" err="1"/>
              <a:t>might</a:t>
            </a:r>
            <a:r>
              <a:rPr lang="nb-NO" dirty="0"/>
              <a:t> be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outside</a:t>
            </a:r>
            <a:r>
              <a:rPr lang="nb-NO" dirty="0"/>
              <a:t> and </a:t>
            </a:r>
            <a:r>
              <a:rPr lang="nb-NO" dirty="0" err="1"/>
              <a:t>inside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system, </a:t>
            </a:r>
            <a:r>
              <a:rPr lang="nb-NO" dirty="0" err="1"/>
              <a:t>also</a:t>
            </a:r>
            <a:r>
              <a:rPr lang="nb-NO" dirty="0"/>
              <a:t>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switch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7D578-4F51-4267-B4F9-EA738FBCE5C1}" type="slidenum">
              <a:rPr lang="en-US"/>
              <a:pPr/>
              <a:t>24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094" name="Rectangle 22"/>
          <p:cNvSpPr>
            <a:spLocks noChangeArrowheads="1"/>
          </p:cNvSpPr>
          <p:nvPr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474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981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80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313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80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4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907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799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488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821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95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45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charset="0"/>
              </a:rPr>
              <a:t>INF5071, Carsten Griwodz &amp;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5153"/>
          <a:stretch>
            <a:fillRect/>
          </a:stretch>
        </p:blipFill>
        <p:spPr bwMode="auto">
          <a:xfrm>
            <a:off x="15875" y="6572250"/>
            <a:ext cx="3161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6.png"/><Relationship Id="rId5" Type="http://schemas.openxmlformats.org/officeDocument/2006/relationships/image" Target="../media/image13.wmf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Server Resources: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Server Examples, Resources and CPU Scheduling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fld id="{5B0A0FD5-DB60-234C-B06E-55F43D9ADE0D}" type="datetime4">
              <a:rPr lang="en-US" smtClean="0"/>
              <a:pPr/>
              <a:t>September 10, 2010</a:t>
            </a:fld>
            <a:endParaRPr lang="en-US" dirty="0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1498600" y="833438"/>
            <a:ext cx="619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INF5071 – Performance in Distributed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4930" name="Group 2"/>
          <p:cNvGrpSpPr>
            <a:grpSpLocks/>
          </p:cNvGrpSpPr>
          <p:nvPr/>
        </p:nvGrpSpPr>
        <p:grpSpPr bwMode="auto">
          <a:xfrm>
            <a:off x="2951163" y="944563"/>
            <a:ext cx="1082675" cy="3997325"/>
            <a:chOff x="1837" y="504"/>
            <a:chExt cx="682" cy="2518"/>
          </a:xfrm>
        </p:grpSpPr>
        <p:sp>
          <p:nvSpPr>
            <p:cNvPr id="1404931" name="AutoShape 3"/>
            <p:cNvSpPr>
              <a:spLocks noChangeArrowheads="1"/>
            </p:cNvSpPr>
            <p:nvPr/>
          </p:nvSpPr>
          <p:spPr bwMode="auto">
            <a:xfrm>
              <a:off x="2018" y="504"/>
              <a:ext cx="295" cy="251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04932" name="Text Box 4"/>
            <p:cNvSpPr txBox="1">
              <a:spLocks noChangeArrowheads="1"/>
            </p:cNvSpPr>
            <p:nvPr/>
          </p:nvSpPr>
          <p:spPr bwMode="auto">
            <a:xfrm>
              <a:off x="1837" y="2636"/>
              <a:ext cx="682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0"/>
                <a:t>VSD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/>
                <a:t>with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0"/>
                <a:t>EDF</a:t>
              </a:r>
            </a:p>
          </p:txBody>
        </p:sp>
      </p:grpSp>
      <p:sp>
        <p:nvSpPr>
          <p:cNvPr id="1404933" name="Rectangle 5"/>
          <p:cNvSpPr>
            <a:spLocks noChangeArrowheads="1"/>
          </p:cNvSpPr>
          <p:nvPr/>
        </p:nvSpPr>
        <p:spPr bwMode="auto">
          <a:xfrm>
            <a:off x="5942013" y="2889250"/>
            <a:ext cx="2808287" cy="20161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Left"/>
            <a:lightRig rig="legacyFlat3" dir="t"/>
          </a:scene3d>
          <a:sp3d extrusionH="22833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404934" name="Rectangle 6"/>
          <p:cNvSpPr>
            <a:spLocks noChangeArrowheads="1"/>
          </p:cNvSpPr>
          <p:nvPr/>
        </p:nvSpPr>
        <p:spPr bwMode="auto">
          <a:xfrm>
            <a:off x="5942013" y="946150"/>
            <a:ext cx="2808287" cy="1150938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Left"/>
            <a:lightRig rig="legacyFlat3" dir="t"/>
          </a:scene3d>
          <a:sp3d extrusionH="25373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4049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VideoCharger</a:t>
            </a:r>
          </a:p>
        </p:txBody>
      </p:sp>
      <p:sp>
        <p:nvSpPr>
          <p:cNvPr id="14049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5" y="795338"/>
            <a:ext cx="3417888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May consist of one machine only, or …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… several Advanced Interactive </a:t>
            </a:r>
            <a:r>
              <a:rPr lang="en-US" sz="2000" dirty="0" err="1"/>
              <a:t>eXecutive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(AIX) machines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Servers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data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Lightly modified </a:t>
            </a:r>
            <a:br>
              <a:rPr lang="en-US" sz="2000" dirty="0"/>
            </a:br>
            <a:r>
              <a:rPr lang="en-US" sz="2000" dirty="0"/>
              <a:t>existing components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OS AIX4/5L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virtual shared disks </a:t>
            </a:r>
            <a:br>
              <a:rPr lang="en-US" sz="1800" dirty="0"/>
            </a:br>
            <a:r>
              <a:rPr lang="en-US" sz="1800" dirty="0"/>
              <a:t>(guaranteed disk I/Os)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Special components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TigerShark</a:t>
            </a:r>
            <a:r>
              <a:rPr lang="en-US" sz="1800" dirty="0"/>
              <a:t> MMFS</a:t>
            </a:r>
            <a:br>
              <a:rPr lang="en-US" sz="1800" dirty="0"/>
            </a:br>
            <a:r>
              <a:rPr lang="en-US" sz="1800" dirty="0"/>
              <a:t>(buffers, data rate, </a:t>
            </a:r>
            <a:r>
              <a:rPr lang="en-US" sz="1800" dirty="0" err="1"/>
              <a:t>prefetching</a:t>
            </a:r>
            <a:r>
              <a:rPr lang="en-US" sz="1800" dirty="0"/>
              <a:t>, codec, ...)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stream filters, control server, APIs,</a:t>
            </a:r>
            <a:r>
              <a:rPr lang="en-US" sz="1800" dirty="0" smtClean="0"/>
              <a:t> …</a:t>
            </a:r>
            <a:endParaRPr lang="en-US" sz="1800" dirty="0"/>
          </a:p>
        </p:txBody>
      </p:sp>
      <p:grpSp>
        <p:nvGrpSpPr>
          <p:cNvPr id="1404937" name="Group 9"/>
          <p:cNvGrpSpPr>
            <a:grpSpLocks/>
          </p:cNvGrpSpPr>
          <p:nvPr/>
        </p:nvGrpSpPr>
        <p:grpSpPr bwMode="auto">
          <a:xfrm>
            <a:off x="3241675" y="1160463"/>
            <a:ext cx="2339975" cy="3114675"/>
            <a:chOff x="2041" y="640"/>
            <a:chExt cx="1474" cy="1962"/>
          </a:xfrm>
        </p:grpSpPr>
        <p:grpSp>
          <p:nvGrpSpPr>
            <p:cNvPr id="1404938" name="Group 10"/>
            <p:cNvGrpSpPr>
              <a:grpSpLocks/>
            </p:cNvGrpSpPr>
            <p:nvPr/>
          </p:nvGrpSpPr>
          <p:grpSpPr bwMode="auto">
            <a:xfrm>
              <a:off x="2562" y="913"/>
              <a:ext cx="567" cy="1451"/>
              <a:chOff x="2562" y="913"/>
              <a:chExt cx="567" cy="1451"/>
            </a:xfrm>
          </p:grpSpPr>
          <p:sp>
            <p:nvSpPr>
              <p:cNvPr id="1404939" name="Line 11"/>
              <p:cNvSpPr>
                <a:spLocks noChangeShapeType="1"/>
              </p:cNvSpPr>
              <p:nvPr/>
            </p:nvSpPr>
            <p:spPr bwMode="auto">
              <a:xfrm>
                <a:off x="2562" y="913"/>
                <a:ext cx="5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0" name="Line 12"/>
              <p:cNvSpPr>
                <a:spLocks noChangeShapeType="1"/>
              </p:cNvSpPr>
              <p:nvPr/>
            </p:nvSpPr>
            <p:spPr bwMode="auto">
              <a:xfrm>
                <a:off x="2562" y="1638"/>
                <a:ext cx="5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1" name="Line 13"/>
              <p:cNvSpPr>
                <a:spLocks noChangeShapeType="1"/>
              </p:cNvSpPr>
              <p:nvPr/>
            </p:nvSpPr>
            <p:spPr bwMode="auto">
              <a:xfrm>
                <a:off x="2562" y="2364"/>
                <a:ext cx="5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404942" name="Group 14"/>
            <p:cNvGrpSpPr>
              <a:grpSpLocks/>
            </p:cNvGrpSpPr>
            <p:nvPr/>
          </p:nvGrpSpPr>
          <p:grpSpPr bwMode="auto">
            <a:xfrm>
              <a:off x="2972" y="1480"/>
              <a:ext cx="295" cy="227"/>
              <a:chOff x="2896" y="2246"/>
              <a:chExt cx="561" cy="405"/>
            </a:xfrm>
          </p:grpSpPr>
          <p:sp>
            <p:nvSpPr>
              <p:cNvPr id="1404943" name="Freeform 15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4" name="Freeform 16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5" name="Freeform 17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6" name="Freeform 18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7" name="Freeform 19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8" name="Freeform 20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49" name="Freeform 21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0" name="Freeform 22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1" name="Freeform 23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2" name="Freeform 24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3" name="Freeform 25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4" name="Freeform 26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5" name="Freeform 27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6" name="Freeform 28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7" name="Freeform 29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8" name="Freeform 30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59" name="Freeform 31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0" name="Freeform 32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1" name="Freeform 33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2" name="Freeform 3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3" name="Freeform 35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4" name="Freeform 3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5" name="Freeform 37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6" name="Freeform 38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7" name="Freeform 39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8" name="Freeform 40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69" name="Freeform 41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0" name="Freeform 42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1" name="Freeform 43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404972" name="Group 44"/>
            <p:cNvGrpSpPr>
              <a:grpSpLocks/>
            </p:cNvGrpSpPr>
            <p:nvPr/>
          </p:nvGrpSpPr>
          <p:grpSpPr bwMode="auto">
            <a:xfrm>
              <a:off x="2995" y="777"/>
              <a:ext cx="295" cy="227"/>
              <a:chOff x="4037" y="1638"/>
              <a:chExt cx="431" cy="318"/>
            </a:xfrm>
          </p:grpSpPr>
          <p:sp>
            <p:nvSpPr>
              <p:cNvPr id="1404973" name="Freeform 45"/>
              <p:cNvSpPr>
                <a:spLocks/>
              </p:cNvSpPr>
              <p:nvPr/>
            </p:nvSpPr>
            <p:spPr bwMode="auto">
              <a:xfrm>
                <a:off x="4065" y="1779"/>
                <a:ext cx="297" cy="17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4" name="Freeform 46"/>
              <p:cNvSpPr>
                <a:spLocks/>
              </p:cNvSpPr>
              <p:nvPr/>
            </p:nvSpPr>
            <p:spPr bwMode="auto">
              <a:xfrm>
                <a:off x="4113" y="1797"/>
                <a:ext cx="75" cy="93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5" name="Freeform 47"/>
              <p:cNvSpPr>
                <a:spLocks/>
              </p:cNvSpPr>
              <p:nvPr/>
            </p:nvSpPr>
            <p:spPr bwMode="auto">
              <a:xfrm>
                <a:off x="4113" y="1638"/>
                <a:ext cx="247" cy="309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6" name="Freeform 48"/>
              <p:cNvSpPr>
                <a:spLocks/>
              </p:cNvSpPr>
              <p:nvPr/>
            </p:nvSpPr>
            <p:spPr bwMode="auto">
              <a:xfrm>
                <a:off x="4358" y="1819"/>
                <a:ext cx="82" cy="67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7" name="Freeform 49"/>
              <p:cNvSpPr>
                <a:spLocks/>
              </p:cNvSpPr>
              <p:nvPr/>
            </p:nvSpPr>
            <p:spPr bwMode="auto">
              <a:xfrm>
                <a:off x="4362" y="1760"/>
                <a:ext cx="106" cy="23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8" name="Freeform 50"/>
              <p:cNvSpPr>
                <a:spLocks/>
              </p:cNvSpPr>
              <p:nvPr/>
            </p:nvSpPr>
            <p:spPr bwMode="auto">
              <a:xfrm>
                <a:off x="4366" y="1681"/>
                <a:ext cx="88" cy="64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79" name="Freeform 51"/>
              <p:cNvSpPr>
                <a:spLocks/>
              </p:cNvSpPr>
              <p:nvPr/>
            </p:nvSpPr>
            <p:spPr bwMode="auto">
              <a:xfrm>
                <a:off x="4119" y="1646"/>
                <a:ext cx="235" cy="29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0" name="Freeform 52"/>
              <p:cNvSpPr>
                <a:spLocks/>
              </p:cNvSpPr>
              <p:nvPr/>
            </p:nvSpPr>
            <p:spPr bwMode="auto">
              <a:xfrm>
                <a:off x="4147" y="1675"/>
                <a:ext cx="81" cy="239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1" name="Freeform 53"/>
              <p:cNvSpPr>
                <a:spLocks/>
              </p:cNvSpPr>
              <p:nvPr/>
            </p:nvSpPr>
            <p:spPr bwMode="auto">
              <a:xfrm>
                <a:off x="4261" y="1693"/>
                <a:ext cx="69" cy="221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2" name="Freeform 54"/>
              <p:cNvSpPr>
                <a:spLocks/>
              </p:cNvSpPr>
              <p:nvPr/>
            </p:nvSpPr>
            <p:spPr bwMode="auto">
              <a:xfrm>
                <a:off x="4228" y="1676"/>
                <a:ext cx="96" cy="241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3" name="Freeform 55"/>
              <p:cNvSpPr>
                <a:spLocks/>
              </p:cNvSpPr>
              <p:nvPr/>
            </p:nvSpPr>
            <p:spPr bwMode="auto">
              <a:xfrm>
                <a:off x="4274" y="1847"/>
                <a:ext cx="42" cy="19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4" name="Freeform 56"/>
              <p:cNvSpPr>
                <a:spLocks/>
              </p:cNvSpPr>
              <p:nvPr/>
            </p:nvSpPr>
            <p:spPr bwMode="auto">
              <a:xfrm>
                <a:off x="4275" y="1855"/>
                <a:ext cx="41" cy="19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5" name="Freeform 57"/>
              <p:cNvSpPr>
                <a:spLocks/>
              </p:cNvSpPr>
              <p:nvPr/>
            </p:nvSpPr>
            <p:spPr bwMode="auto">
              <a:xfrm>
                <a:off x="4275" y="1863"/>
                <a:ext cx="41" cy="19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6" name="Freeform 58"/>
              <p:cNvSpPr>
                <a:spLocks/>
              </p:cNvSpPr>
              <p:nvPr/>
            </p:nvSpPr>
            <p:spPr bwMode="auto">
              <a:xfrm>
                <a:off x="4275" y="1871"/>
                <a:ext cx="41" cy="21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7" name="Freeform 59"/>
              <p:cNvSpPr>
                <a:spLocks/>
              </p:cNvSpPr>
              <p:nvPr/>
            </p:nvSpPr>
            <p:spPr bwMode="auto">
              <a:xfrm>
                <a:off x="4275" y="1882"/>
                <a:ext cx="41" cy="18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8" name="Freeform 60"/>
              <p:cNvSpPr>
                <a:spLocks/>
              </p:cNvSpPr>
              <p:nvPr/>
            </p:nvSpPr>
            <p:spPr bwMode="auto">
              <a:xfrm>
                <a:off x="4157" y="1687"/>
                <a:ext cx="44" cy="172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89" name="Freeform 61"/>
              <p:cNvSpPr>
                <a:spLocks/>
              </p:cNvSpPr>
              <p:nvPr/>
            </p:nvSpPr>
            <p:spPr bwMode="auto">
              <a:xfrm>
                <a:off x="4260" y="1740"/>
                <a:ext cx="74" cy="27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0" name="Freeform 62"/>
              <p:cNvSpPr>
                <a:spLocks/>
              </p:cNvSpPr>
              <p:nvPr/>
            </p:nvSpPr>
            <p:spPr bwMode="auto">
              <a:xfrm>
                <a:off x="4257" y="1716"/>
                <a:ext cx="75" cy="24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1" name="Freeform 63"/>
              <p:cNvSpPr>
                <a:spLocks/>
              </p:cNvSpPr>
              <p:nvPr/>
            </p:nvSpPr>
            <p:spPr bwMode="auto">
              <a:xfrm>
                <a:off x="4238" y="1773"/>
                <a:ext cx="10" cy="10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2" name="Freeform 64"/>
              <p:cNvSpPr>
                <a:spLocks/>
              </p:cNvSpPr>
              <p:nvPr/>
            </p:nvSpPr>
            <p:spPr bwMode="auto">
              <a:xfrm>
                <a:off x="4238" y="1773"/>
                <a:ext cx="10" cy="10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3" name="Freeform 65"/>
              <p:cNvSpPr>
                <a:spLocks/>
              </p:cNvSpPr>
              <p:nvPr/>
            </p:nvSpPr>
            <p:spPr bwMode="auto">
              <a:xfrm>
                <a:off x="4239" y="1793"/>
                <a:ext cx="11" cy="13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4" name="Freeform 66"/>
              <p:cNvSpPr>
                <a:spLocks/>
              </p:cNvSpPr>
              <p:nvPr/>
            </p:nvSpPr>
            <p:spPr bwMode="auto">
              <a:xfrm>
                <a:off x="4239" y="1793"/>
                <a:ext cx="11" cy="13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5" name="Freeform 67"/>
              <p:cNvSpPr>
                <a:spLocks/>
              </p:cNvSpPr>
              <p:nvPr/>
            </p:nvSpPr>
            <p:spPr bwMode="auto">
              <a:xfrm>
                <a:off x="4231" y="1703"/>
                <a:ext cx="10" cy="6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6" name="Freeform 68"/>
              <p:cNvSpPr>
                <a:spLocks/>
              </p:cNvSpPr>
              <p:nvPr/>
            </p:nvSpPr>
            <p:spPr bwMode="auto">
              <a:xfrm>
                <a:off x="4261" y="1699"/>
                <a:ext cx="66" cy="21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7" name="Freeform 69"/>
              <p:cNvSpPr>
                <a:spLocks/>
              </p:cNvSpPr>
              <p:nvPr/>
            </p:nvSpPr>
            <p:spPr bwMode="auto">
              <a:xfrm>
                <a:off x="4275" y="1703"/>
                <a:ext cx="41" cy="15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8" name="Freeform 70"/>
              <p:cNvSpPr>
                <a:spLocks/>
              </p:cNvSpPr>
              <p:nvPr/>
            </p:nvSpPr>
            <p:spPr bwMode="auto">
              <a:xfrm>
                <a:off x="4161" y="1658"/>
                <a:ext cx="120" cy="21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4999" name="Freeform 71"/>
              <p:cNvSpPr>
                <a:spLocks/>
              </p:cNvSpPr>
              <p:nvPr/>
            </p:nvSpPr>
            <p:spPr bwMode="auto">
              <a:xfrm>
                <a:off x="4059" y="1833"/>
                <a:ext cx="80" cy="67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00" name="Freeform 72"/>
              <p:cNvSpPr>
                <a:spLocks/>
              </p:cNvSpPr>
              <p:nvPr/>
            </p:nvSpPr>
            <p:spPr bwMode="auto">
              <a:xfrm>
                <a:off x="4037" y="1779"/>
                <a:ext cx="106" cy="23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01" name="Freeform 73"/>
              <p:cNvSpPr>
                <a:spLocks/>
              </p:cNvSpPr>
              <p:nvPr/>
            </p:nvSpPr>
            <p:spPr bwMode="auto">
              <a:xfrm>
                <a:off x="4045" y="1695"/>
                <a:ext cx="86" cy="65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405002" name="Text Box 74"/>
            <p:cNvSpPr txBox="1">
              <a:spLocks noChangeArrowheads="1"/>
            </p:cNvSpPr>
            <p:nvPr/>
          </p:nvSpPr>
          <p:spPr bwMode="auto">
            <a:xfrm>
              <a:off x="3048" y="640"/>
              <a:ext cx="4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200" b="0"/>
                <a:t>control  </a:t>
              </a:r>
            </a:p>
          </p:txBody>
        </p:sp>
        <p:grpSp>
          <p:nvGrpSpPr>
            <p:cNvPr id="1405003" name="Group 75"/>
            <p:cNvGrpSpPr>
              <a:grpSpLocks/>
            </p:cNvGrpSpPr>
            <p:nvPr/>
          </p:nvGrpSpPr>
          <p:grpSpPr bwMode="auto">
            <a:xfrm>
              <a:off x="2041" y="1254"/>
              <a:ext cx="681" cy="591"/>
              <a:chOff x="2857" y="2840"/>
              <a:chExt cx="908" cy="825"/>
            </a:xfrm>
          </p:grpSpPr>
          <p:grpSp>
            <p:nvGrpSpPr>
              <p:cNvPr id="1405004" name="Group 76"/>
              <p:cNvGrpSpPr>
                <a:grpSpLocks/>
              </p:cNvGrpSpPr>
              <p:nvPr/>
            </p:nvGrpSpPr>
            <p:grpSpPr bwMode="auto">
              <a:xfrm>
                <a:off x="2857" y="2840"/>
                <a:ext cx="340" cy="825"/>
                <a:chOff x="2857" y="2840"/>
                <a:chExt cx="340" cy="825"/>
              </a:xfrm>
            </p:grpSpPr>
            <p:pic>
              <p:nvPicPr>
                <p:cNvPr id="1405005" name="Picture 77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3379"/>
                  <a:ext cx="340" cy="2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5006" name="Picture 78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3158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5007" name="Picture 79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2840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05008" name="Group 80"/>
              <p:cNvGrpSpPr>
                <a:grpSpLocks/>
              </p:cNvGrpSpPr>
              <p:nvPr/>
            </p:nvGrpSpPr>
            <p:grpSpPr bwMode="auto">
              <a:xfrm>
                <a:off x="3334" y="3157"/>
                <a:ext cx="431" cy="318"/>
                <a:chOff x="2896" y="2246"/>
                <a:chExt cx="561" cy="405"/>
              </a:xfrm>
            </p:grpSpPr>
            <p:sp>
              <p:nvSpPr>
                <p:cNvPr id="1405009" name="Freeform 81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0" name="Freeform 82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1" name="Freeform 83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2" name="Freeform 84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3" name="Freeform 85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4" name="Freeform 86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5" name="Freeform 87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6" name="Freeform 88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7" name="Freeform 89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8" name="Freeform 90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19" name="Freeform 91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0" name="Freeform 92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1" name="Freeform 93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2" name="Freeform 94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3" name="Freeform 95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4" name="Freeform 96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5" name="Freeform 97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6" name="Freeform 98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7" name="Freeform 99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8" name="Freeform 100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29" name="Freeform 101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0" name="Freeform 102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1" name="Freeform 103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2" name="Freeform 104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3" name="Freeform 105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4" name="Freeform 106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5" name="Freeform 107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6" name="Freeform 108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37" name="Freeform 109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cxnSp>
            <p:nvCxnSpPr>
              <p:cNvPr id="1405038" name="AutoShape 110"/>
              <p:cNvCxnSpPr>
                <a:cxnSpLocks noChangeShapeType="1"/>
                <a:stCxn id="1405007" idx="3"/>
              </p:cNvCxnSpPr>
              <p:nvPr/>
            </p:nvCxnSpPr>
            <p:spPr bwMode="auto">
              <a:xfrm>
                <a:off x="3197" y="2981"/>
                <a:ext cx="137" cy="35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5039" name="AutoShape 111"/>
              <p:cNvCxnSpPr>
                <a:cxnSpLocks noChangeShapeType="1"/>
                <a:stCxn id="1405006" idx="3"/>
              </p:cNvCxnSpPr>
              <p:nvPr/>
            </p:nvCxnSpPr>
            <p:spPr bwMode="auto">
              <a:xfrm>
                <a:off x="3197" y="3299"/>
                <a:ext cx="137" cy="40"/>
              </a:xfrm>
              <a:prstGeom prst="bentConnector3">
                <a:avLst>
                  <a:gd name="adj1" fmla="val 4963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5040" name="AutoShape 112"/>
              <p:cNvCxnSpPr>
                <a:cxnSpLocks noChangeShapeType="1"/>
                <a:stCxn id="1405005" idx="3"/>
              </p:cNvCxnSpPr>
              <p:nvPr/>
            </p:nvCxnSpPr>
            <p:spPr bwMode="auto">
              <a:xfrm flipV="1">
                <a:off x="3197" y="3339"/>
                <a:ext cx="137" cy="277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05041" name="Group 113"/>
            <p:cNvGrpSpPr>
              <a:grpSpLocks/>
            </p:cNvGrpSpPr>
            <p:nvPr/>
          </p:nvGrpSpPr>
          <p:grpSpPr bwMode="auto">
            <a:xfrm>
              <a:off x="2041" y="1957"/>
              <a:ext cx="681" cy="599"/>
              <a:chOff x="2857" y="2840"/>
              <a:chExt cx="908" cy="836"/>
            </a:xfrm>
          </p:grpSpPr>
          <p:grpSp>
            <p:nvGrpSpPr>
              <p:cNvPr id="1405042" name="Group 114"/>
              <p:cNvGrpSpPr>
                <a:grpSpLocks/>
              </p:cNvGrpSpPr>
              <p:nvPr/>
            </p:nvGrpSpPr>
            <p:grpSpPr bwMode="auto">
              <a:xfrm>
                <a:off x="2857" y="2840"/>
                <a:ext cx="340" cy="836"/>
                <a:chOff x="2857" y="2840"/>
                <a:chExt cx="340" cy="836"/>
              </a:xfrm>
            </p:grpSpPr>
            <p:pic>
              <p:nvPicPr>
                <p:cNvPr id="1405043" name="Picture 115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3391"/>
                  <a:ext cx="340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5044" name="Picture 116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3158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05045" name="Picture 117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" y="2840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05046" name="Group 118"/>
              <p:cNvGrpSpPr>
                <a:grpSpLocks/>
              </p:cNvGrpSpPr>
              <p:nvPr/>
            </p:nvGrpSpPr>
            <p:grpSpPr bwMode="auto">
              <a:xfrm>
                <a:off x="3334" y="3157"/>
                <a:ext cx="431" cy="318"/>
                <a:chOff x="2896" y="2246"/>
                <a:chExt cx="561" cy="405"/>
              </a:xfrm>
            </p:grpSpPr>
            <p:sp>
              <p:nvSpPr>
                <p:cNvPr id="1405047" name="Freeform 119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48" name="Freeform 120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49" name="Freeform 121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0" name="Freeform 122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1" name="Freeform 123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2" name="Freeform 124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3" name="Freeform 125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4" name="Freeform 126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5" name="Freeform 127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6" name="Freeform 128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7" name="Freeform 129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8" name="Freeform 130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59" name="Freeform 131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0" name="Freeform 132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1" name="Freeform 133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2" name="Freeform 134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3" name="Freeform 135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4" name="Freeform 136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5" name="Freeform 13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6" name="Freeform 138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7" name="Freeform 13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8" name="Freeform 140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69" name="Freeform 141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70" name="Freeform 142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71" name="Freeform 143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72" name="Freeform 144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73" name="Freeform 145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74" name="Freeform 146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405075" name="Freeform 147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cxnSp>
            <p:nvCxnSpPr>
              <p:cNvPr id="1405076" name="AutoShape 148"/>
              <p:cNvCxnSpPr>
                <a:cxnSpLocks noChangeShapeType="1"/>
                <a:stCxn id="1405045" idx="3"/>
              </p:cNvCxnSpPr>
              <p:nvPr/>
            </p:nvCxnSpPr>
            <p:spPr bwMode="auto">
              <a:xfrm>
                <a:off x="3197" y="2981"/>
                <a:ext cx="137" cy="35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5077" name="AutoShape 149"/>
              <p:cNvCxnSpPr>
                <a:cxnSpLocks noChangeShapeType="1"/>
                <a:stCxn id="1405044" idx="3"/>
              </p:cNvCxnSpPr>
              <p:nvPr/>
            </p:nvCxnSpPr>
            <p:spPr bwMode="auto">
              <a:xfrm>
                <a:off x="3197" y="3299"/>
                <a:ext cx="137" cy="40"/>
              </a:xfrm>
              <a:prstGeom prst="bentConnector3">
                <a:avLst>
                  <a:gd name="adj1" fmla="val 4963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5078" name="AutoShape 150"/>
              <p:cNvCxnSpPr>
                <a:cxnSpLocks noChangeShapeType="1"/>
                <a:stCxn id="1405043" idx="3"/>
              </p:cNvCxnSpPr>
              <p:nvPr/>
            </p:nvCxnSpPr>
            <p:spPr bwMode="auto">
              <a:xfrm flipV="1">
                <a:off x="3197" y="3339"/>
                <a:ext cx="137" cy="277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405079" name="Group 151"/>
            <p:cNvGrpSpPr>
              <a:grpSpLocks/>
            </p:cNvGrpSpPr>
            <p:nvPr/>
          </p:nvGrpSpPr>
          <p:grpSpPr bwMode="auto">
            <a:xfrm>
              <a:off x="2972" y="2205"/>
              <a:ext cx="295" cy="227"/>
              <a:chOff x="2896" y="2246"/>
              <a:chExt cx="561" cy="405"/>
            </a:xfrm>
          </p:grpSpPr>
          <p:sp>
            <p:nvSpPr>
              <p:cNvPr id="1405080" name="Freeform 152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1" name="Freeform 153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2" name="Freeform 154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3" name="Freeform 155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4" name="Freeform 156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5" name="Freeform 157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6" name="Freeform 158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7" name="Freeform 159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8" name="Freeform 160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89" name="Freeform 161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0" name="Freeform 162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1" name="Freeform 163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2" name="Freeform 164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3" name="Freeform 165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4" name="Freeform 166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5" name="Freeform 167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6" name="Freeform 168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7" name="Freeform 169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8" name="Freeform 170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099" name="Freeform 171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0" name="Freeform 172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1" name="Freeform 173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2" name="Freeform 174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3" name="Freeform 175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4" name="Freeform 176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5" name="Freeform 177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6" name="Freeform 178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7" name="Freeform 179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08" name="Freeform 180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405109" name="Text Box 181"/>
            <p:cNvSpPr txBox="1">
              <a:spLocks noChangeArrowheads="1"/>
            </p:cNvSpPr>
            <p:nvPr/>
          </p:nvSpPr>
          <p:spPr bwMode="auto">
            <a:xfrm rot="16200000">
              <a:off x="1869" y="1538"/>
              <a:ext cx="1917" cy="21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AIX SP2 crossbar switch</a:t>
              </a:r>
            </a:p>
          </p:txBody>
        </p:sp>
      </p:grpSp>
      <p:grpSp>
        <p:nvGrpSpPr>
          <p:cNvPr id="1405110" name="Group 182"/>
          <p:cNvGrpSpPr>
            <a:grpSpLocks/>
          </p:cNvGrpSpPr>
          <p:nvPr/>
        </p:nvGrpSpPr>
        <p:grpSpPr bwMode="auto">
          <a:xfrm>
            <a:off x="3241675" y="1017588"/>
            <a:ext cx="1081088" cy="923925"/>
            <a:chOff x="2857" y="2840"/>
            <a:chExt cx="908" cy="812"/>
          </a:xfrm>
        </p:grpSpPr>
        <p:grpSp>
          <p:nvGrpSpPr>
            <p:cNvPr id="1405111" name="Group 183"/>
            <p:cNvGrpSpPr>
              <a:grpSpLocks/>
            </p:cNvGrpSpPr>
            <p:nvPr/>
          </p:nvGrpSpPr>
          <p:grpSpPr bwMode="auto">
            <a:xfrm>
              <a:off x="2857" y="2840"/>
              <a:ext cx="340" cy="812"/>
              <a:chOff x="2857" y="2840"/>
              <a:chExt cx="340" cy="812"/>
            </a:xfrm>
          </p:grpSpPr>
          <p:pic>
            <p:nvPicPr>
              <p:cNvPr id="1405112" name="Picture 184" descr="j02382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3368"/>
                <a:ext cx="34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5113" name="Picture 185" descr="j02382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3158"/>
                <a:ext cx="34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5114" name="Picture 186" descr="j02382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2840"/>
                <a:ext cx="34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05115" name="Group 187"/>
            <p:cNvGrpSpPr>
              <a:grpSpLocks/>
            </p:cNvGrpSpPr>
            <p:nvPr/>
          </p:nvGrpSpPr>
          <p:grpSpPr bwMode="auto">
            <a:xfrm>
              <a:off x="3334" y="3157"/>
              <a:ext cx="431" cy="318"/>
              <a:chOff x="2896" y="2246"/>
              <a:chExt cx="561" cy="405"/>
            </a:xfrm>
          </p:grpSpPr>
          <p:sp>
            <p:nvSpPr>
              <p:cNvPr id="1405116" name="Freeform 188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17" name="Freeform 189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18" name="Freeform 190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19" name="Freeform 191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0" name="Freeform 192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1" name="Freeform 193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2" name="Freeform 194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3" name="Freeform 195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4" name="Freeform 196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5" name="Freeform 197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6" name="Freeform 198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7" name="Freeform 199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8" name="Freeform 200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29" name="Freeform 201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0" name="Freeform 202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1" name="Freeform 203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2" name="Freeform 204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3" name="Freeform 205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4" name="Freeform 206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5" name="Freeform 207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6" name="Freeform 208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7" name="Freeform 209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8" name="Freeform 210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39" name="Freeform 211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40" name="Freeform 212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41" name="Freeform 213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42" name="Freeform 214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43" name="Freeform 215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44" name="Freeform 216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cxnSp>
          <p:nvCxnSpPr>
            <p:cNvPr id="1405145" name="AutoShape 217"/>
            <p:cNvCxnSpPr>
              <a:cxnSpLocks noChangeShapeType="1"/>
              <a:stCxn id="1405114" idx="3"/>
            </p:cNvCxnSpPr>
            <p:nvPr/>
          </p:nvCxnSpPr>
          <p:spPr bwMode="auto">
            <a:xfrm>
              <a:off x="3197" y="2981"/>
              <a:ext cx="137" cy="35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5146" name="AutoShape 218"/>
            <p:cNvCxnSpPr>
              <a:cxnSpLocks noChangeShapeType="1"/>
              <a:stCxn id="1405113" idx="3"/>
            </p:cNvCxnSpPr>
            <p:nvPr/>
          </p:nvCxnSpPr>
          <p:spPr bwMode="auto">
            <a:xfrm>
              <a:off x="3197" y="3299"/>
              <a:ext cx="137" cy="40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5147" name="AutoShape 219"/>
            <p:cNvCxnSpPr>
              <a:cxnSpLocks noChangeShapeType="1"/>
              <a:stCxn id="1405112" idx="3"/>
            </p:cNvCxnSpPr>
            <p:nvPr/>
          </p:nvCxnSpPr>
          <p:spPr bwMode="auto">
            <a:xfrm flipV="1">
              <a:off x="3197" y="3339"/>
              <a:ext cx="137" cy="27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05148" name="Text Box 220"/>
          <p:cNvSpPr txBox="1">
            <a:spLocks noChangeArrowheads="1"/>
          </p:cNvSpPr>
          <p:nvPr/>
        </p:nvSpPr>
        <p:spPr bwMode="auto">
          <a:xfrm>
            <a:off x="6157913" y="1017588"/>
            <a:ext cx="1487487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specific</a:t>
            </a:r>
            <a:br>
              <a:rPr lang="en-US" sz="1600" b="0"/>
            </a:br>
            <a:r>
              <a:rPr lang="en-US" sz="1600" b="0"/>
              <a:t>control server </a:t>
            </a:r>
          </a:p>
        </p:txBody>
      </p:sp>
      <p:sp>
        <p:nvSpPr>
          <p:cNvPr id="1405149" name="Text Box 221"/>
          <p:cNvSpPr txBox="1">
            <a:spLocks noChangeArrowheads="1"/>
          </p:cNvSpPr>
          <p:nvPr/>
        </p:nvSpPr>
        <p:spPr bwMode="auto">
          <a:xfrm>
            <a:off x="7886700" y="1017588"/>
            <a:ext cx="6635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RTSP</a:t>
            </a:r>
          </a:p>
          <a:p>
            <a:pPr algn="ctr"/>
            <a:r>
              <a:rPr lang="en-US" sz="1600" b="0"/>
              <a:t> </a:t>
            </a:r>
          </a:p>
        </p:txBody>
      </p:sp>
      <p:sp>
        <p:nvSpPr>
          <p:cNvPr id="1405150" name="Text Box 222"/>
          <p:cNvSpPr txBox="1">
            <a:spLocks noChangeArrowheads="1"/>
          </p:cNvSpPr>
          <p:nvPr/>
        </p:nvSpPr>
        <p:spPr bwMode="auto">
          <a:xfrm>
            <a:off x="8126413" y="3394075"/>
            <a:ext cx="550862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RTP</a:t>
            </a:r>
          </a:p>
        </p:txBody>
      </p:sp>
      <p:sp>
        <p:nvSpPr>
          <p:cNvPr id="1405151" name="Text Box 223"/>
          <p:cNvSpPr txBox="1">
            <a:spLocks noChangeArrowheads="1"/>
          </p:cNvSpPr>
          <p:nvPr/>
        </p:nvSpPr>
        <p:spPr bwMode="auto">
          <a:xfrm>
            <a:off x="7178675" y="3394075"/>
            <a:ext cx="86201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encrypt</a:t>
            </a:r>
          </a:p>
        </p:txBody>
      </p:sp>
      <p:sp>
        <p:nvSpPr>
          <p:cNvPr id="1405152" name="Text Box 224"/>
          <p:cNvSpPr txBox="1">
            <a:spLocks noChangeArrowheads="1"/>
          </p:cNvSpPr>
          <p:nvPr/>
        </p:nvSpPr>
        <p:spPr bwMode="auto">
          <a:xfrm>
            <a:off x="6494463" y="3394075"/>
            <a:ext cx="5984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filter</a:t>
            </a:r>
          </a:p>
        </p:txBody>
      </p:sp>
      <p:sp>
        <p:nvSpPr>
          <p:cNvPr id="1405153" name="Text Box 225"/>
          <p:cNvSpPr txBox="1">
            <a:spLocks noChangeArrowheads="1"/>
          </p:cNvSpPr>
          <p:nvPr/>
        </p:nvSpPr>
        <p:spPr bwMode="auto">
          <a:xfrm>
            <a:off x="6026150" y="3394075"/>
            <a:ext cx="38417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   </a:t>
            </a:r>
          </a:p>
        </p:txBody>
      </p:sp>
      <p:sp>
        <p:nvSpPr>
          <p:cNvPr id="1405154" name="Text Box 226"/>
          <p:cNvSpPr txBox="1">
            <a:spLocks noChangeArrowheads="1"/>
          </p:cNvSpPr>
          <p:nvPr/>
        </p:nvSpPr>
        <p:spPr bwMode="auto">
          <a:xfrm>
            <a:off x="6045200" y="3860800"/>
            <a:ext cx="115728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TigerShark</a:t>
            </a:r>
          </a:p>
          <a:p>
            <a:pPr algn="ctr"/>
            <a:r>
              <a:rPr lang="en-US" sz="1600" b="0"/>
              <a:t>MMFS</a:t>
            </a:r>
          </a:p>
        </p:txBody>
      </p:sp>
      <p:sp>
        <p:nvSpPr>
          <p:cNvPr id="1405155" name="Text Box 227"/>
          <p:cNvSpPr txBox="1">
            <a:spLocks noChangeArrowheads="1"/>
          </p:cNvSpPr>
          <p:nvPr/>
        </p:nvSpPr>
        <p:spPr bwMode="auto">
          <a:xfrm>
            <a:off x="6061075" y="4487863"/>
            <a:ext cx="11366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    VSD     </a:t>
            </a:r>
          </a:p>
        </p:txBody>
      </p:sp>
      <p:sp>
        <p:nvSpPr>
          <p:cNvPr id="1405156" name="Text Box 228"/>
          <p:cNvSpPr txBox="1">
            <a:spLocks noChangeArrowheads="1"/>
          </p:cNvSpPr>
          <p:nvPr/>
        </p:nvSpPr>
        <p:spPr bwMode="auto">
          <a:xfrm>
            <a:off x="7524750" y="3860800"/>
            <a:ext cx="11493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    UDP     </a:t>
            </a:r>
          </a:p>
          <a:p>
            <a:pPr algn="ctr"/>
            <a:endParaRPr lang="en-US" sz="1600" b="0"/>
          </a:p>
        </p:txBody>
      </p:sp>
      <p:sp>
        <p:nvSpPr>
          <p:cNvPr id="1405157" name="Text Box 229"/>
          <p:cNvSpPr txBox="1">
            <a:spLocks noChangeArrowheads="1"/>
          </p:cNvSpPr>
          <p:nvPr/>
        </p:nvSpPr>
        <p:spPr bwMode="auto">
          <a:xfrm>
            <a:off x="7532688" y="4487863"/>
            <a:ext cx="11445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      IP      </a:t>
            </a:r>
          </a:p>
        </p:txBody>
      </p:sp>
      <p:grpSp>
        <p:nvGrpSpPr>
          <p:cNvPr id="1405158" name="Group 230"/>
          <p:cNvGrpSpPr>
            <a:grpSpLocks/>
          </p:cNvGrpSpPr>
          <p:nvPr/>
        </p:nvGrpSpPr>
        <p:grpSpPr bwMode="auto">
          <a:xfrm>
            <a:off x="6767513" y="1989138"/>
            <a:ext cx="2376487" cy="1008062"/>
            <a:chOff x="4263" y="1253"/>
            <a:chExt cx="1497" cy="635"/>
          </a:xfrm>
        </p:grpSpPr>
        <p:sp>
          <p:nvSpPr>
            <p:cNvPr id="1405159" name="Rectangle 231"/>
            <p:cNvSpPr>
              <a:spLocks noChangeArrowheads="1"/>
            </p:cNvSpPr>
            <p:nvPr/>
          </p:nvSpPr>
          <p:spPr bwMode="auto">
            <a:xfrm>
              <a:off x="4263" y="1253"/>
              <a:ext cx="114" cy="6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405160" name="Text Box 232"/>
            <p:cNvSpPr txBox="1">
              <a:spLocks noChangeArrowheads="1"/>
            </p:cNvSpPr>
            <p:nvPr/>
          </p:nvSpPr>
          <p:spPr bwMode="auto">
            <a:xfrm>
              <a:off x="4373" y="1389"/>
              <a:ext cx="13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distributed computing </a:t>
              </a:r>
              <a:br>
                <a:rPr lang="en-US" sz="1600" b="0"/>
              </a:br>
              <a:r>
                <a:rPr lang="en-US" sz="1600" b="0"/>
                <a:t>environment RPC</a:t>
              </a:r>
            </a:p>
          </p:txBody>
        </p:sp>
      </p:grpSp>
      <p:sp>
        <p:nvSpPr>
          <p:cNvPr id="1405161" name="Text Box 233"/>
          <p:cNvSpPr txBox="1">
            <a:spLocks noChangeArrowheads="1"/>
          </p:cNvSpPr>
          <p:nvPr/>
        </p:nvSpPr>
        <p:spPr bwMode="auto">
          <a:xfrm>
            <a:off x="6157913" y="1665288"/>
            <a:ext cx="237648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video stream API </a:t>
            </a:r>
          </a:p>
        </p:txBody>
      </p:sp>
      <p:sp>
        <p:nvSpPr>
          <p:cNvPr id="1405162" name="Text Box 234"/>
          <p:cNvSpPr txBox="1">
            <a:spLocks noChangeArrowheads="1"/>
          </p:cNvSpPr>
          <p:nvPr/>
        </p:nvSpPr>
        <p:spPr bwMode="auto">
          <a:xfrm>
            <a:off x="6013450" y="2962275"/>
            <a:ext cx="2663825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mlib API</a:t>
            </a:r>
          </a:p>
        </p:txBody>
      </p:sp>
      <p:grpSp>
        <p:nvGrpSpPr>
          <p:cNvPr id="1405163" name="Group 235"/>
          <p:cNvGrpSpPr>
            <a:grpSpLocks/>
          </p:cNvGrpSpPr>
          <p:nvPr/>
        </p:nvGrpSpPr>
        <p:grpSpPr bwMode="auto">
          <a:xfrm>
            <a:off x="2879725" y="1039813"/>
            <a:ext cx="6048375" cy="4621212"/>
            <a:chOff x="1814" y="655"/>
            <a:chExt cx="3810" cy="2911"/>
          </a:xfrm>
        </p:grpSpPr>
        <p:grpSp>
          <p:nvGrpSpPr>
            <p:cNvPr id="1405164" name="Group 236"/>
            <p:cNvGrpSpPr>
              <a:grpSpLocks/>
            </p:cNvGrpSpPr>
            <p:nvPr/>
          </p:nvGrpSpPr>
          <p:grpSpPr bwMode="auto">
            <a:xfrm>
              <a:off x="2132" y="3335"/>
              <a:ext cx="1180" cy="231"/>
              <a:chOff x="2358" y="3335"/>
              <a:chExt cx="1180" cy="231"/>
            </a:xfrm>
          </p:grpSpPr>
          <p:sp>
            <p:nvSpPr>
              <p:cNvPr id="1405165" name="Text Box 237"/>
              <p:cNvSpPr txBox="1">
                <a:spLocks noChangeArrowheads="1"/>
              </p:cNvSpPr>
              <p:nvPr/>
            </p:nvSpPr>
            <p:spPr bwMode="auto">
              <a:xfrm>
                <a:off x="2358" y="3335"/>
                <a:ext cx="77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chemeClr val="hlink"/>
                    </a:solidFill>
                  </a:rPr>
                  <a:t>DESCRIBE</a:t>
                </a:r>
              </a:p>
            </p:txBody>
          </p:sp>
          <p:sp>
            <p:nvSpPr>
              <p:cNvPr id="1405166" name="Line 238"/>
              <p:cNvSpPr>
                <a:spLocks noChangeShapeType="1"/>
              </p:cNvSpPr>
              <p:nvPr/>
            </p:nvSpPr>
            <p:spPr bwMode="auto">
              <a:xfrm>
                <a:off x="3220" y="3453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405167" name="Freeform 239"/>
            <p:cNvSpPr>
              <a:spLocks/>
            </p:cNvSpPr>
            <p:nvPr/>
          </p:nvSpPr>
          <p:spPr bwMode="auto">
            <a:xfrm>
              <a:off x="4441" y="655"/>
              <a:ext cx="1183" cy="553"/>
            </a:xfrm>
            <a:custGeom>
              <a:avLst/>
              <a:gdLst>
                <a:gd name="T0" fmla="*/ 1183 w 1183"/>
                <a:gd name="T1" fmla="*/ 76 h 553"/>
                <a:gd name="T2" fmla="*/ 321 w 1183"/>
                <a:gd name="T3" fmla="*/ 76 h 553"/>
                <a:gd name="T4" fmla="*/ 4 w 1183"/>
                <a:gd name="T5" fmla="*/ 530 h 553"/>
                <a:gd name="T6" fmla="*/ 299 w 1183"/>
                <a:gd name="T7" fmla="*/ 212 h 553"/>
                <a:gd name="T8" fmla="*/ 1183 w 1183"/>
                <a:gd name="T9" fmla="*/ 19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3" h="553">
                  <a:moveTo>
                    <a:pt x="1183" y="76"/>
                  </a:moveTo>
                  <a:cubicBezTo>
                    <a:pt x="850" y="38"/>
                    <a:pt x="517" y="0"/>
                    <a:pt x="321" y="76"/>
                  </a:cubicBezTo>
                  <a:cubicBezTo>
                    <a:pt x="125" y="152"/>
                    <a:pt x="8" y="507"/>
                    <a:pt x="4" y="530"/>
                  </a:cubicBezTo>
                  <a:cubicBezTo>
                    <a:pt x="0" y="553"/>
                    <a:pt x="103" y="269"/>
                    <a:pt x="299" y="212"/>
                  </a:cubicBezTo>
                  <a:cubicBezTo>
                    <a:pt x="495" y="155"/>
                    <a:pt x="839" y="172"/>
                    <a:pt x="1183" y="19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05168" name="Line 240"/>
            <p:cNvSpPr>
              <a:spLocks noChangeShapeType="1"/>
            </p:cNvSpPr>
            <p:nvPr/>
          </p:nvSpPr>
          <p:spPr bwMode="auto">
            <a:xfrm>
              <a:off x="1814" y="2137"/>
              <a:ext cx="18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05169" name="Line 241"/>
            <p:cNvSpPr>
              <a:spLocks noChangeShapeType="1"/>
            </p:cNvSpPr>
            <p:nvPr/>
          </p:nvSpPr>
          <p:spPr bwMode="auto">
            <a:xfrm>
              <a:off x="1814" y="1888"/>
              <a:ext cx="18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405170" name="Group 242"/>
          <p:cNvGrpSpPr>
            <a:grpSpLocks/>
          </p:cNvGrpSpPr>
          <p:nvPr/>
        </p:nvGrpSpPr>
        <p:grpSpPr bwMode="auto">
          <a:xfrm>
            <a:off x="3384550" y="1423988"/>
            <a:ext cx="5580063" cy="5029200"/>
            <a:chOff x="2132" y="897"/>
            <a:chExt cx="3515" cy="3168"/>
          </a:xfrm>
        </p:grpSpPr>
        <p:grpSp>
          <p:nvGrpSpPr>
            <p:cNvPr id="1405171" name="Group 243"/>
            <p:cNvGrpSpPr>
              <a:grpSpLocks/>
            </p:cNvGrpSpPr>
            <p:nvPr/>
          </p:nvGrpSpPr>
          <p:grpSpPr bwMode="auto">
            <a:xfrm>
              <a:off x="2132" y="3547"/>
              <a:ext cx="1180" cy="231"/>
              <a:chOff x="2358" y="3335"/>
              <a:chExt cx="1180" cy="231"/>
            </a:xfrm>
          </p:grpSpPr>
          <p:sp>
            <p:nvSpPr>
              <p:cNvPr id="1405172" name="Text Box 244"/>
              <p:cNvSpPr txBox="1">
                <a:spLocks noChangeArrowheads="1"/>
              </p:cNvSpPr>
              <p:nvPr/>
            </p:nvSpPr>
            <p:spPr bwMode="auto">
              <a:xfrm>
                <a:off x="2358" y="3335"/>
                <a:ext cx="5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chemeClr val="accent2"/>
                    </a:solidFill>
                  </a:rPr>
                  <a:t>SETUP</a:t>
                </a:r>
              </a:p>
            </p:txBody>
          </p:sp>
          <p:sp>
            <p:nvSpPr>
              <p:cNvPr id="1405173" name="Line 245"/>
              <p:cNvSpPr>
                <a:spLocks noChangeShapeType="1"/>
              </p:cNvSpPr>
              <p:nvPr/>
            </p:nvSpPr>
            <p:spPr bwMode="auto">
              <a:xfrm>
                <a:off x="3220" y="3453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405174" name="Freeform 246"/>
            <p:cNvSpPr>
              <a:spLocks/>
            </p:cNvSpPr>
            <p:nvPr/>
          </p:nvSpPr>
          <p:spPr bwMode="auto">
            <a:xfrm>
              <a:off x="4565" y="897"/>
              <a:ext cx="1082" cy="276"/>
            </a:xfrm>
            <a:custGeom>
              <a:avLst/>
              <a:gdLst>
                <a:gd name="T0" fmla="*/ 1082 w 1082"/>
                <a:gd name="T1" fmla="*/ 38 h 276"/>
                <a:gd name="T2" fmla="*/ 174 w 1082"/>
                <a:gd name="T3" fmla="*/ 38 h 276"/>
                <a:gd name="T4" fmla="*/ 38 w 1082"/>
                <a:gd name="T5" fmla="*/ 265 h 276"/>
                <a:gd name="T6" fmla="*/ 220 w 1082"/>
                <a:gd name="T7" fmla="*/ 106 h 276"/>
                <a:gd name="T8" fmla="*/ 1059 w 1082"/>
                <a:gd name="T9" fmla="*/ 8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2" h="276">
                  <a:moveTo>
                    <a:pt x="1082" y="38"/>
                  </a:moveTo>
                  <a:cubicBezTo>
                    <a:pt x="715" y="19"/>
                    <a:pt x="348" y="0"/>
                    <a:pt x="174" y="38"/>
                  </a:cubicBezTo>
                  <a:cubicBezTo>
                    <a:pt x="0" y="76"/>
                    <a:pt x="30" y="254"/>
                    <a:pt x="38" y="265"/>
                  </a:cubicBezTo>
                  <a:cubicBezTo>
                    <a:pt x="46" y="276"/>
                    <a:pt x="50" y="136"/>
                    <a:pt x="220" y="106"/>
                  </a:cubicBezTo>
                  <a:cubicBezTo>
                    <a:pt x="390" y="76"/>
                    <a:pt x="724" y="80"/>
                    <a:pt x="1059" y="84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05175" name="AutoShape 247"/>
            <p:cNvSpPr>
              <a:spLocks noChangeArrowheads="1"/>
            </p:cNvSpPr>
            <p:nvPr/>
          </p:nvSpPr>
          <p:spPr bwMode="auto">
            <a:xfrm>
              <a:off x="3833" y="2092"/>
              <a:ext cx="1474" cy="1973"/>
            </a:xfrm>
            <a:custGeom>
              <a:avLst/>
              <a:gdLst>
                <a:gd name="G0" fmla="+- 37497 0 0"/>
                <a:gd name="G1" fmla="+- 11794826 0 0"/>
                <a:gd name="G2" fmla="+- 37497 0 11794826"/>
                <a:gd name="G3" fmla="+- 10800 0 0"/>
                <a:gd name="G4" fmla="+- 0 0 37497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912 0 0"/>
                <a:gd name="G9" fmla="+- 0 0 11794826"/>
                <a:gd name="G10" fmla="+- 8912 0 2700"/>
                <a:gd name="G11" fmla="cos G10 37497"/>
                <a:gd name="G12" fmla="sin G10 37497"/>
                <a:gd name="G13" fmla="cos 13500 37497"/>
                <a:gd name="G14" fmla="sin 13500 37497"/>
                <a:gd name="G15" fmla="+- G11 10800 0"/>
                <a:gd name="G16" fmla="+- G12 10800 0"/>
                <a:gd name="G17" fmla="+- G13 10800 0"/>
                <a:gd name="G18" fmla="+- G14 10800 0"/>
                <a:gd name="G19" fmla="*/ 8912 1 2"/>
                <a:gd name="G20" fmla="+- G19 5400 0"/>
                <a:gd name="G21" fmla="cos G20 37497"/>
                <a:gd name="G22" fmla="sin G20 37497"/>
                <a:gd name="G23" fmla="+- G21 10800 0"/>
                <a:gd name="G24" fmla="+- G12 G23 G22"/>
                <a:gd name="G25" fmla="+- G22 G23 G11"/>
                <a:gd name="G26" fmla="cos 10800 37497"/>
                <a:gd name="G27" fmla="sin 10800 37497"/>
                <a:gd name="G28" fmla="cos 8912 37497"/>
                <a:gd name="G29" fmla="sin 8912 37497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794826"/>
                <a:gd name="G36" fmla="sin G34 11794826"/>
                <a:gd name="G37" fmla="+/ 11794826 37497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912 G39"/>
                <a:gd name="G43" fmla="sin 8912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51 w 21600"/>
                <a:gd name="T5" fmla="*/ 0 h 21600"/>
                <a:gd name="T6" fmla="*/ 944 w 21600"/>
                <a:gd name="T7" fmla="*/ 10804 h 21600"/>
                <a:gd name="T8" fmla="*/ 10842 w 21600"/>
                <a:gd name="T9" fmla="*/ 1888 h 21600"/>
                <a:gd name="T10" fmla="*/ 24299 w 21600"/>
                <a:gd name="T11" fmla="*/ 10934 h 21600"/>
                <a:gd name="T12" fmla="*/ 20619 w 21600"/>
                <a:gd name="T13" fmla="*/ 14542 h 21600"/>
                <a:gd name="T14" fmla="*/ 17011 w 21600"/>
                <a:gd name="T15" fmla="*/ 1086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711" y="10888"/>
                  </a:moveTo>
                  <a:cubicBezTo>
                    <a:pt x="19711" y="10859"/>
                    <a:pt x="19712" y="10829"/>
                    <a:pt x="19712" y="10800"/>
                  </a:cubicBezTo>
                  <a:cubicBezTo>
                    <a:pt x="19712" y="5878"/>
                    <a:pt x="15721" y="1888"/>
                    <a:pt x="10800" y="1888"/>
                  </a:cubicBezTo>
                  <a:cubicBezTo>
                    <a:pt x="5878" y="1888"/>
                    <a:pt x="1888" y="5878"/>
                    <a:pt x="1888" y="10800"/>
                  </a:cubicBezTo>
                  <a:cubicBezTo>
                    <a:pt x="1887" y="10801"/>
                    <a:pt x="1888" y="10802"/>
                    <a:pt x="1888" y="10803"/>
                  </a:cubicBezTo>
                  <a:lnTo>
                    <a:pt x="0" y="10804"/>
                  </a:lnTo>
                  <a:cubicBezTo>
                    <a:pt x="0" y="10803"/>
                    <a:pt x="0" y="10801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835"/>
                    <a:pt x="21599" y="10871"/>
                    <a:pt x="21599" y="10907"/>
                  </a:cubicBezTo>
                  <a:lnTo>
                    <a:pt x="24299" y="10934"/>
                  </a:lnTo>
                  <a:lnTo>
                    <a:pt x="20619" y="14542"/>
                  </a:lnTo>
                  <a:lnTo>
                    <a:pt x="17011" y="10862"/>
                  </a:lnTo>
                  <a:lnTo>
                    <a:pt x="19711" y="108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60001"/>
                  </a:schemeClr>
                </a:gs>
                <a:gs pos="100000">
                  <a:schemeClr val="accent2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405176" name="Group 248"/>
            <p:cNvGrpSpPr>
              <a:grpSpLocks/>
            </p:cNvGrpSpPr>
            <p:nvPr/>
          </p:nvGrpSpPr>
          <p:grpSpPr bwMode="auto">
            <a:xfrm>
              <a:off x="2154" y="1604"/>
              <a:ext cx="1248" cy="836"/>
              <a:chOff x="2154" y="1604"/>
              <a:chExt cx="1248" cy="836"/>
            </a:xfrm>
          </p:grpSpPr>
          <p:sp>
            <p:nvSpPr>
              <p:cNvPr id="1405177" name="Freeform 249"/>
              <p:cNvSpPr>
                <a:spLocks/>
              </p:cNvSpPr>
              <p:nvPr/>
            </p:nvSpPr>
            <p:spPr bwMode="auto">
              <a:xfrm>
                <a:off x="2200" y="1604"/>
                <a:ext cx="1202" cy="836"/>
              </a:xfrm>
              <a:custGeom>
                <a:avLst/>
                <a:gdLst>
                  <a:gd name="T0" fmla="*/ 0 w 1202"/>
                  <a:gd name="T1" fmla="*/ 284 h 836"/>
                  <a:gd name="T2" fmla="*/ 158 w 1202"/>
                  <a:gd name="T3" fmla="*/ 307 h 836"/>
                  <a:gd name="T4" fmla="*/ 226 w 1202"/>
                  <a:gd name="T5" fmla="*/ 102 h 836"/>
                  <a:gd name="T6" fmla="*/ 635 w 1202"/>
                  <a:gd name="T7" fmla="*/ 102 h 836"/>
                  <a:gd name="T8" fmla="*/ 657 w 1202"/>
                  <a:gd name="T9" fmla="*/ 715 h 836"/>
                  <a:gd name="T10" fmla="*/ 1202 w 1202"/>
                  <a:gd name="T11" fmla="*/ 828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2" h="836">
                    <a:moveTo>
                      <a:pt x="0" y="284"/>
                    </a:moveTo>
                    <a:cubicBezTo>
                      <a:pt x="60" y="310"/>
                      <a:pt x="121" y="337"/>
                      <a:pt x="158" y="307"/>
                    </a:cubicBezTo>
                    <a:cubicBezTo>
                      <a:pt x="195" y="277"/>
                      <a:pt x="146" y="136"/>
                      <a:pt x="226" y="102"/>
                    </a:cubicBezTo>
                    <a:cubicBezTo>
                      <a:pt x="306" y="68"/>
                      <a:pt x="563" y="0"/>
                      <a:pt x="635" y="102"/>
                    </a:cubicBezTo>
                    <a:cubicBezTo>
                      <a:pt x="707" y="204"/>
                      <a:pt x="563" y="594"/>
                      <a:pt x="657" y="715"/>
                    </a:cubicBezTo>
                    <a:cubicBezTo>
                      <a:pt x="751" y="836"/>
                      <a:pt x="976" y="832"/>
                      <a:pt x="1202" y="82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05178" name="Freeform 250"/>
              <p:cNvSpPr>
                <a:spLocks/>
              </p:cNvSpPr>
              <p:nvPr/>
            </p:nvSpPr>
            <p:spPr bwMode="auto">
              <a:xfrm>
                <a:off x="2154" y="2122"/>
                <a:ext cx="1112" cy="310"/>
              </a:xfrm>
              <a:custGeom>
                <a:avLst/>
                <a:gdLst>
                  <a:gd name="T0" fmla="*/ 0 w 1112"/>
                  <a:gd name="T1" fmla="*/ 38 h 310"/>
                  <a:gd name="T2" fmla="*/ 204 w 1112"/>
                  <a:gd name="T3" fmla="*/ 38 h 310"/>
                  <a:gd name="T4" fmla="*/ 250 w 1112"/>
                  <a:gd name="T5" fmla="*/ 265 h 310"/>
                  <a:gd name="T6" fmla="*/ 1112 w 1112"/>
                  <a:gd name="T7" fmla="*/ 31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2" h="310">
                    <a:moveTo>
                      <a:pt x="0" y="38"/>
                    </a:moveTo>
                    <a:cubicBezTo>
                      <a:pt x="81" y="19"/>
                      <a:pt x="162" y="0"/>
                      <a:pt x="204" y="38"/>
                    </a:cubicBezTo>
                    <a:cubicBezTo>
                      <a:pt x="246" y="76"/>
                      <a:pt x="99" y="220"/>
                      <a:pt x="250" y="265"/>
                    </a:cubicBezTo>
                    <a:cubicBezTo>
                      <a:pt x="401" y="310"/>
                      <a:pt x="756" y="310"/>
                      <a:pt x="1112" y="31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405179" name="Group 251"/>
          <p:cNvGrpSpPr>
            <a:grpSpLocks/>
          </p:cNvGrpSpPr>
          <p:nvPr/>
        </p:nvGrpSpPr>
        <p:grpSpPr bwMode="auto">
          <a:xfrm>
            <a:off x="3384550" y="873125"/>
            <a:ext cx="5508625" cy="5461000"/>
            <a:chOff x="2132" y="550"/>
            <a:chExt cx="3470" cy="3440"/>
          </a:xfrm>
        </p:grpSpPr>
        <p:grpSp>
          <p:nvGrpSpPr>
            <p:cNvPr id="1405180" name="Group 252"/>
            <p:cNvGrpSpPr>
              <a:grpSpLocks/>
            </p:cNvGrpSpPr>
            <p:nvPr/>
          </p:nvGrpSpPr>
          <p:grpSpPr bwMode="auto">
            <a:xfrm>
              <a:off x="2132" y="3759"/>
              <a:ext cx="1180" cy="231"/>
              <a:chOff x="2358" y="3335"/>
              <a:chExt cx="1180" cy="231"/>
            </a:xfrm>
          </p:grpSpPr>
          <p:sp>
            <p:nvSpPr>
              <p:cNvPr id="1405181" name="Text Box 253"/>
              <p:cNvSpPr txBox="1">
                <a:spLocks noChangeArrowheads="1"/>
              </p:cNvSpPr>
              <p:nvPr/>
            </p:nvSpPr>
            <p:spPr bwMode="auto">
              <a:xfrm>
                <a:off x="2358" y="3335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chemeClr val="accent1"/>
                    </a:solidFill>
                  </a:rPr>
                  <a:t>PLAY</a:t>
                </a:r>
              </a:p>
            </p:txBody>
          </p:sp>
          <p:sp>
            <p:nvSpPr>
              <p:cNvPr id="1405182" name="Line 254"/>
              <p:cNvSpPr>
                <a:spLocks noChangeShapeType="1"/>
              </p:cNvSpPr>
              <p:nvPr/>
            </p:nvSpPr>
            <p:spPr bwMode="auto">
              <a:xfrm>
                <a:off x="3220" y="3453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405183" name="Line 255"/>
            <p:cNvSpPr>
              <a:spLocks noChangeShapeType="1"/>
            </p:cNvSpPr>
            <p:nvPr/>
          </p:nvSpPr>
          <p:spPr bwMode="auto">
            <a:xfrm flipH="1">
              <a:off x="4898" y="550"/>
              <a:ext cx="704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405184" name="Rectangle 256"/>
          <p:cNvSpPr>
            <a:spLocks noChangeArrowheads="1"/>
          </p:cNvSpPr>
          <p:nvPr/>
        </p:nvSpPr>
        <p:spPr bwMode="auto">
          <a:xfrm>
            <a:off x="6119813" y="4976813"/>
            <a:ext cx="107950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405185" name="Group 257"/>
          <p:cNvGrpSpPr>
            <a:grpSpLocks/>
          </p:cNvGrpSpPr>
          <p:nvPr/>
        </p:nvGrpSpPr>
        <p:grpSpPr bwMode="auto">
          <a:xfrm>
            <a:off x="3384550" y="657225"/>
            <a:ext cx="5508625" cy="6011863"/>
            <a:chOff x="2132" y="414"/>
            <a:chExt cx="3470" cy="3787"/>
          </a:xfrm>
        </p:grpSpPr>
        <p:sp>
          <p:nvSpPr>
            <p:cNvPr id="1405186" name="Text Box 258"/>
            <p:cNvSpPr txBox="1">
              <a:spLocks noChangeArrowheads="1"/>
            </p:cNvSpPr>
            <p:nvPr/>
          </p:nvSpPr>
          <p:spPr bwMode="auto">
            <a:xfrm>
              <a:off x="2132" y="3970"/>
              <a:ext cx="8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folHlink"/>
                  </a:solidFill>
                </a:rPr>
                <a:t>TEARDOWN</a:t>
              </a:r>
            </a:p>
          </p:txBody>
        </p:sp>
        <p:sp>
          <p:nvSpPr>
            <p:cNvPr id="1405187" name="Line 259"/>
            <p:cNvSpPr>
              <a:spLocks noChangeShapeType="1"/>
            </p:cNvSpPr>
            <p:nvPr/>
          </p:nvSpPr>
          <p:spPr bwMode="auto">
            <a:xfrm flipH="1">
              <a:off x="4898" y="414"/>
              <a:ext cx="70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405188" name="Rectangle 260"/>
          <p:cNvSpPr>
            <a:spLocks noChangeArrowheads="1"/>
          </p:cNvSpPr>
          <p:nvPr/>
        </p:nvSpPr>
        <p:spPr bwMode="auto">
          <a:xfrm>
            <a:off x="3492500" y="2960688"/>
            <a:ext cx="107950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5189" name="Rectangle 261"/>
          <p:cNvSpPr>
            <a:spLocks noChangeArrowheads="1"/>
          </p:cNvSpPr>
          <p:nvPr/>
        </p:nvSpPr>
        <p:spPr bwMode="auto">
          <a:xfrm>
            <a:off x="3492500" y="3357563"/>
            <a:ext cx="107950" cy="107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0" fill="hold"/>
                                        <p:tgtEl>
                                          <p:spTgt spid="140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40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1405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0" fill="hold"/>
                                        <p:tgtEl>
                                          <p:spTgt spid="140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3000" fill="hold"/>
                                        <p:tgtEl>
                                          <p:spTgt spid="140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0" fill="hold"/>
                                        <p:tgtEl>
                                          <p:spTgt spid="1405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3.7037E-6 C 0.00035 -0.04213 0.00087 -0.08403 0.01181 -0.11759 C 0.02274 -0.15116 0.04774 -0.18356 0.0658 -0.20185 C 0.08385 -0.22014 0.10035 -0.22986 0.11979 -0.22801 C 0.13924 -0.22616 0.1651 -0.21319 0.18281 -0.1912 C 0.20052 -0.16921 0.21806 -0.13148 0.22639 -0.09653 C 0.23472 -0.06157 0.23368 -0.0213 0.23281 0.01921 " pathEditMode="relative" ptsTypes="aaaaaaA">
                                      <p:cBhvr>
                                        <p:cTn id="109" dur="2000" fill="hold"/>
                                        <p:tgtEl>
                                          <p:spTgt spid="1405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7.22222E-6 3.7037E-6 L 0.01961 -0.00185 L 0.0276 -0.04745 L 0.0684 -0.05972 L 0.09999 -0.05625 L 0.10781 -0.03681 L 0.1026 0.07708 L 0.11579 0.11042 L 0.1592 0.12268 L 0.19999 0.12106 " pathEditMode="relative" ptsTypes="AAAAAAAAAA">
                                      <p:cBhvr>
                                        <p:cTn id="111" dur="2000" fill="hold"/>
                                        <p:tgtEl>
                                          <p:spTgt spid="140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7.22222E-6 3.7037E-6 L 0.01701 -0.00347 L 0.021 0.01412 L 0.021 0.04028 L 0.03159 0.05255 L 0.06961 0.06134 L 0.19739 0.05972 " pathEditMode="relative" ptsTypes="AAAAAAA">
                                      <p:cBhvr>
                                        <p:cTn id="113" dur="2000" fill="hold"/>
                                        <p:tgtEl>
                                          <p:spTgt spid="140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3" grpId="0" animBg="1"/>
      <p:bldP spid="1404934" grpId="0" animBg="1"/>
      <p:bldP spid="1404936" grpId="0" build="p" bldLvl="2"/>
      <p:bldP spid="1405148" grpId="0" uiExpand="1" animBg="1"/>
      <p:bldP spid="1405149" grpId="0" uiExpand="1" animBg="1"/>
      <p:bldP spid="1405150" grpId="0" uiExpand="1" animBg="1"/>
      <p:bldP spid="1405151" grpId="0" uiExpand="1" animBg="1"/>
      <p:bldP spid="1405152" grpId="0" uiExpand="1" animBg="1"/>
      <p:bldP spid="1405153" grpId="0" uiExpand="1" animBg="1"/>
      <p:bldP spid="1405154" grpId="0" uiExpand="1" animBg="1"/>
      <p:bldP spid="1405155" grpId="0" uiExpand="1" animBg="1"/>
      <p:bldP spid="1405156" grpId="0" uiExpand="1" animBg="1"/>
      <p:bldP spid="1405157" grpId="0" uiExpand="1" animBg="1"/>
      <p:bldP spid="1405161" grpId="0" uiExpand="1" animBg="1"/>
      <p:bldP spid="1405162" grpId="0" uiExpand="1" animBg="1"/>
      <p:bldP spid="1405184" grpId="0" animBg="1"/>
      <p:bldP spid="1405184" grpId="1" animBg="1"/>
      <p:bldP spid="1405184" grpId="2" animBg="1"/>
      <p:bldP spid="1405188" grpId="0" animBg="1"/>
      <p:bldP spid="1405188" grpId="1" animBg="1"/>
      <p:bldP spid="1405188" grpId="2" animBg="1"/>
      <p:bldP spid="1405189" grpId="0" animBg="1"/>
      <p:bldP spid="1405189" grpId="1" animBg="1"/>
      <p:bldP spid="140518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938" name="Group 2"/>
          <p:cNvGrpSpPr>
            <a:grpSpLocks/>
          </p:cNvGrpSpPr>
          <p:nvPr/>
        </p:nvGrpSpPr>
        <p:grpSpPr bwMode="auto">
          <a:xfrm>
            <a:off x="6875463" y="44450"/>
            <a:ext cx="2284412" cy="1944688"/>
            <a:chOff x="4243" y="73"/>
            <a:chExt cx="1439" cy="1225"/>
          </a:xfrm>
        </p:grpSpPr>
        <p:sp>
          <p:nvSpPr>
            <p:cNvPr id="1191939" name="Text Box 3"/>
            <p:cNvSpPr txBox="1">
              <a:spLocks noChangeArrowheads="1"/>
            </p:cNvSpPr>
            <p:nvPr/>
          </p:nvSpPr>
          <p:spPr bwMode="auto">
            <a:xfrm>
              <a:off x="4243" y="73"/>
              <a:ext cx="1439" cy="100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nb-NO" sz="1200">
                  <a:solidFill>
                    <a:schemeClr val="folHlink"/>
                  </a:solidFill>
                  <a:latin typeface="Arial" charset="0"/>
                </a:rPr>
                <a:t>n4x media hubs</a:t>
              </a:r>
              <a:r>
                <a:rPr lang="nb-NO" sz="1200">
                  <a:latin typeface="Arial" charset="0"/>
                </a:rPr>
                <a:t>:</a:t>
              </a:r>
              <a:endParaRPr lang="en-US" sz="1200">
                <a:latin typeface="Arial" charset="0"/>
              </a:endParaRP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200" b="0">
                  <a:latin typeface="Arial" charset="0"/>
                </a:rPr>
                <a:t> Intel 860 Chip Set 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200" b="0">
                  <a:latin typeface="Arial" charset="0"/>
                </a:rPr>
                <a:t> Intel 1.5 GHz Xeon CPU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200" b="0">
                  <a:latin typeface="Arial" charset="0"/>
                </a:rPr>
                <a:t> Up to 2 GB Rambus Memory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200" b="0">
                  <a:latin typeface="Arial" charset="0"/>
                </a:rPr>
                <a:t> Five 64 bit 66Mhz PCI slots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200" b="0">
                  <a:latin typeface="Arial" charset="0"/>
                </a:rPr>
                <a:t> </a:t>
              </a:r>
              <a:r>
                <a:rPr lang="en-US" sz="1200" b="0" i="1">
                  <a:latin typeface="Arial" charset="0"/>
                </a:rPr>
                <a:t>“Special” PCI slot (HIB board)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1200" b="0" i="1">
                  <a:latin typeface="Arial" charset="0"/>
                </a:rPr>
                <a:t> nHIO hypercube I/O</a:t>
              </a:r>
              <a:endParaRPr lang="en-US" b="0" i="1"/>
            </a:p>
          </p:txBody>
        </p:sp>
        <p:sp>
          <p:nvSpPr>
            <p:cNvPr id="1191940" name="AutoShape 4"/>
            <p:cNvSpPr>
              <a:spLocks noChangeArrowheads="1"/>
            </p:cNvSpPr>
            <p:nvPr/>
          </p:nvSpPr>
          <p:spPr bwMode="auto">
            <a:xfrm rot="5400000">
              <a:off x="4833" y="459"/>
              <a:ext cx="249" cy="1429"/>
            </a:xfrm>
            <a:prstGeom prst="rtTriangle">
              <a:avLst/>
            </a:prstGeom>
            <a:solidFill>
              <a:srgbClr val="DDDDDD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1941" name="AutoShape 5"/>
          <p:cNvSpPr>
            <a:spLocks noChangeArrowheads="1"/>
          </p:cNvSpPr>
          <p:nvPr/>
        </p:nvSpPr>
        <p:spPr bwMode="auto">
          <a:xfrm rot="-1703371">
            <a:off x="3924300" y="4329113"/>
            <a:ext cx="1223963" cy="431800"/>
          </a:xfrm>
          <a:prstGeom prst="rightArrow">
            <a:avLst>
              <a:gd name="adj1" fmla="val 50000"/>
              <a:gd name="adj2" fmla="val 7086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1600" anchor="ctr" anchorCtr="1"/>
          <a:lstStyle/>
          <a:p>
            <a:pPr algn="ctr"/>
            <a:r>
              <a:rPr lang="nb-NO" sz="1400" b="0"/>
              <a:t>request</a:t>
            </a:r>
            <a:endParaRPr lang="en-US" sz="1400" b="0"/>
          </a:p>
        </p:txBody>
      </p:sp>
      <p:sp>
        <p:nvSpPr>
          <p:cNvPr id="1191942" name="Rectangle 6"/>
          <p:cNvSpPr>
            <a:spLocks noChangeArrowheads="1"/>
          </p:cNvSpPr>
          <p:nvPr/>
        </p:nvSpPr>
        <p:spPr bwMode="auto">
          <a:xfrm>
            <a:off x="5616575" y="2239963"/>
            <a:ext cx="144463" cy="1444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43" name="Rectangle 7"/>
          <p:cNvSpPr>
            <a:spLocks noChangeArrowheads="1"/>
          </p:cNvSpPr>
          <p:nvPr/>
        </p:nvSpPr>
        <p:spPr bwMode="auto">
          <a:xfrm>
            <a:off x="5759450" y="3355975"/>
            <a:ext cx="144463" cy="1444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44" name="Rectangle 8"/>
          <p:cNvSpPr>
            <a:spLocks noChangeArrowheads="1"/>
          </p:cNvSpPr>
          <p:nvPr/>
        </p:nvSpPr>
        <p:spPr bwMode="auto">
          <a:xfrm>
            <a:off x="6048375" y="3716338"/>
            <a:ext cx="144463" cy="1444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45" name="Rectangle 9"/>
          <p:cNvSpPr>
            <a:spLocks noChangeArrowheads="1"/>
          </p:cNvSpPr>
          <p:nvPr/>
        </p:nvSpPr>
        <p:spPr bwMode="auto">
          <a:xfrm>
            <a:off x="5184775" y="4113213"/>
            <a:ext cx="144463" cy="14446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46" name="Rectangle 10"/>
          <p:cNvSpPr>
            <a:spLocks noChangeArrowheads="1"/>
          </p:cNvSpPr>
          <p:nvPr/>
        </p:nvSpPr>
        <p:spPr bwMode="auto">
          <a:xfrm>
            <a:off x="4572000" y="4976813"/>
            <a:ext cx="3276600" cy="1152525"/>
          </a:xfrm>
          <a:prstGeom prst="rect">
            <a:avLst/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nb-NO"/>
          </a:p>
        </p:txBody>
      </p:sp>
      <p:grpSp>
        <p:nvGrpSpPr>
          <p:cNvPr id="1191947" name="Group 11"/>
          <p:cNvGrpSpPr>
            <a:grpSpLocks/>
          </p:cNvGrpSpPr>
          <p:nvPr/>
        </p:nvGrpSpPr>
        <p:grpSpPr bwMode="auto">
          <a:xfrm>
            <a:off x="4770438" y="441325"/>
            <a:ext cx="3870325" cy="3743325"/>
            <a:chOff x="2733" y="550"/>
            <a:chExt cx="2438" cy="2358"/>
          </a:xfrm>
        </p:grpSpPr>
        <p:sp>
          <p:nvSpPr>
            <p:cNvPr id="1191948" name="Line 12"/>
            <p:cNvSpPr>
              <a:spLocks noChangeShapeType="1"/>
            </p:cNvSpPr>
            <p:nvPr/>
          </p:nvSpPr>
          <p:spPr bwMode="auto">
            <a:xfrm flipH="1">
              <a:off x="3152" y="2636"/>
              <a:ext cx="476" cy="25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49" name="Line 13"/>
            <p:cNvSpPr>
              <a:spLocks noChangeShapeType="1"/>
            </p:cNvSpPr>
            <p:nvPr/>
          </p:nvSpPr>
          <p:spPr bwMode="auto">
            <a:xfrm>
              <a:off x="4513" y="2682"/>
              <a:ext cx="635" cy="22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50" name="Line 14"/>
            <p:cNvSpPr>
              <a:spLocks noChangeShapeType="1"/>
            </p:cNvSpPr>
            <p:nvPr/>
          </p:nvSpPr>
          <p:spPr bwMode="auto">
            <a:xfrm flipV="1">
              <a:off x="4195" y="2296"/>
              <a:ext cx="567" cy="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51" name="Line 15"/>
            <p:cNvSpPr>
              <a:spLocks noChangeShapeType="1"/>
            </p:cNvSpPr>
            <p:nvPr/>
          </p:nvSpPr>
          <p:spPr bwMode="auto">
            <a:xfrm flipH="1" flipV="1">
              <a:off x="2744" y="2319"/>
              <a:ext cx="499" cy="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52" name="Line 16"/>
            <p:cNvSpPr>
              <a:spLocks noChangeShapeType="1"/>
            </p:cNvSpPr>
            <p:nvPr/>
          </p:nvSpPr>
          <p:spPr bwMode="auto">
            <a:xfrm flipV="1">
              <a:off x="4218" y="550"/>
              <a:ext cx="544" cy="97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53" name="Line 17"/>
            <p:cNvSpPr>
              <a:spLocks noChangeShapeType="1"/>
            </p:cNvSpPr>
            <p:nvPr/>
          </p:nvSpPr>
          <p:spPr bwMode="auto">
            <a:xfrm flipV="1">
              <a:off x="4513" y="1185"/>
              <a:ext cx="658" cy="65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54" name="Freeform 18"/>
            <p:cNvSpPr>
              <a:spLocks/>
            </p:cNvSpPr>
            <p:nvPr/>
          </p:nvSpPr>
          <p:spPr bwMode="auto">
            <a:xfrm>
              <a:off x="2733" y="572"/>
              <a:ext cx="646" cy="1021"/>
            </a:xfrm>
            <a:custGeom>
              <a:avLst/>
              <a:gdLst>
                <a:gd name="T0" fmla="*/ 646 w 646"/>
                <a:gd name="T1" fmla="*/ 1021 h 1021"/>
                <a:gd name="T2" fmla="*/ 102 w 646"/>
                <a:gd name="T3" fmla="*/ 726 h 1021"/>
                <a:gd name="T4" fmla="*/ 34 w 646"/>
                <a:gd name="T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6" h="1021">
                  <a:moveTo>
                    <a:pt x="646" y="1021"/>
                  </a:moveTo>
                  <a:cubicBezTo>
                    <a:pt x="425" y="958"/>
                    <a:pt x="204" y="896"/>
                    <a:pt x="102" y="726"/>
                  </a:cubicBezTo>
                  <a:cubicBezTo>
                    <a:pt x="0" y="556"/>
                    <a:pt x="17" y="278"/>
                    <a:pt x="34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1955" name="Freeform 19"/>
            <p:cNvSpPr>
              <a:spLocks/>
            </p:cNvSpPr>
            <p:nvPr/>
          </p:nvSpPr>
          <p:spPr bwMode="auto">
            <a:xfrm>
              <a:off x="3152" y="1139"/>
              <a:ext cx="544" cy="749"/>
            </a:xfrm>
            <a:custGeom>
              <a:avLst/>
              <a:gdLst>
                <a:gd name="T0" fmla="*/ 544 w 544"/>
                <a:gd name="T1" fmla="*/ 749 h 749"/>
                <a:gd name="T2" fmla="*/ 408 w 544"/>
                <a:gd name="T3" fmla="*/ 250 h 749"/>
                <a:gd name="T4" fmla="*/ 0 w 544"/>
                <a:gd name="T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4" h="749">
                  <a:moveTo>
                    <a:pt x="544" y="749"/>
                  </a:moveTo>
                  <a:cubicBezTo>
                    <a:pt x="521" y="562"/>
                    <a:pt x="499" y="375"/>
                    <a:pt x="408" y="250"/>
                  </a:cubicBezTo>
                  <a:cubicBezTo>
                    <a:pt x="317" y="125"/>
                    <a:pt x="158" y="62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91956" name="Group 20"/>
          <p:cNvGrpSpPr>
            <a:grpSpLocks/>
          </p:cNvGrpSpPr>
          <p:nvPr/>
        </p:nvGrpSpPr>
        <p:grpSpPr bwMode="auto">
          <a:xfrm>
            <a:off x="4427538" y="80963"/>
            <a:ext cx="4427537" cy="4322762"/>
            <a:chOff x="2472" y="142"/>
            <a:chExt cx="2789" cy="2723"/>
          </a:xfrm>
        </p:grpSpPr>
        <p:grpSp>
          <p:nvGrpSpPr>
            <p:cNvPr id="1191957" name="Group 21"/>
            <p:cNvGrpSpPr>
              <a:grpSpLocks/>
            </p:cNvGrpSpPr>
            <p:nvPr/>
          </p:nvGrpSpPr>
          <p:grpSpPr bwMode="auto">
            <a:xfrm>
              <a:off x="2653" y="323"/>
              <a:ext cx="2404" cy="2336"/>
              <a:chOff x="2653" y="323"/>
              <a:chExt cx="2404" cy="2336"/>
            </a:xfrm>
          </p:grpSpPr>
          <p:sp>
            <p:nvSpPr>
              <p:cNvPr id="1191958" name="Line 22"/>
              <p:cNvSpPr>
                <a:spLocks noChangeShapeType="1"/>
              </p:cNvSpPr>
              <p:nvPr/>
            </p:nvSpPr>
            <p:spPr bwMode="auto">
              <a:xfrm>
                <a:off x="2699" y="2115"/>
                <a:ext cx="340" cy="54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1959" name="Line 23"/>
              <p:cNvSpPr>
                <a:spLocks noChangeShapeType="1"/>
              </p:cNvSpPr>
              <p:nvPr/>
            </p:nvSpPr>
            <p:spPr bwMode="auto">
              <a:xfrm>
                <a:off x="4717" y="2092"/>
                <a:ext cx="340" cy="54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1960" name="Line 24"/>
              <p:cNvSpPr>
                <a:spLocks noChangeShapeType="1"/>
              </p:cNvSpPr>
              <p:nvPr/>
            </p:nvSpPr>
            <p:spPr bwMode="auto">
              <a:xfrm>
                <a:off x="4694" y="323"/>
                <a:ext cx="340" cy="54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1961" name="Line 25"/>
              <p:cNvSpPr>
                <a:spLocks noChangeShapeType="1"/>
              </p:cNvSpPr>
              <p:nvPr/>
            </p:nvSpPr>
            <p:spPr bwMode="auto">
              <a:xfrm>
                <a:off x="2653" y="323"/>
                <a:ext cx="340" cy="54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91962" name="Group 26"/>
            <p:cNvGrpSpPr>
              <a:grpSpLocks/>
            </p:cNvGrpSpPr>
            <p:nvPr/>
          </p:nvGrpSpPr>
          <p:grpSpPr bwMode="auto">
            <a:xfrm>
              <a:off x="2472" y="142"/>
              <a:ext cx="2404" cy="2088"/>
              <a:chOff x="2903" y="889"/>
              <a:chExt cx="2404" cy="2088"/>
            </a:xfrm>
          </p:grpSpPr>
          <p:sp>
            <p:nvSpPr>
              <p:cNvPr id="1191963" name="Line 27"/>
              <p:cNvSpPr>
                <a:spLocks noChangeShapeType="1"/>
              </p:cNvSpPr>
              <p:nvPr/>
            </p:nvSpPr>
            <p:spPr bwMode="auto">
              <a:xfrm>
                <a:off x="5148" y="1162"/>
                <a:ext cx="0" cy="170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1964" name="Line 28"/>
              <p:cNvSpPr>
                <a:spLocks noChangeShapeType="1"/>
              </p:cNvSpPr>
              <p:nvPr/>
            </p:nvSpPr>
            <p:spPr bwMode="auto">
              <a:xfrm>
                <a:off x="3084" y="1139"/>
                <a:ext cx="0" cy="170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1965" name="Line 29"/>
              <p:cNvSpPr>
                <a:spLocks noChangeShapeType="1"/>
              </p:cNvSpPr>
              <p:nvPr/>
            </p:nvSpPr>
            <p:spPr bwMode="auto">
              <a:xfrm flipV="1">
                <a:off x="3175" y="2862"/>
                <a:ext cx="1860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1191966" name="Group 30"/>
              <p:cNvGrpSpPr>
                <a:grpSpLocks/>
              </p:cNvGrpSpPr>
              <p:nvPr/>
            </p:nvGrpSpPr>
            <p:grpSpPr bwMode="auto">
              <a:xfrm>
                <a:off x="2903" y="2636"/>
                <a:ext cx="342" cy="318"/>
                <a:chOff x="3128" y="1275"/>
                <a:chExt cx="223" cy="228"/>
              </a:xfrm>
            </p:grpSpPr>
            <p:sp>
              <p:nvSpPr>
                <p:cNvPr id="1191967" name="Freeform 31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68" name="Freeform 32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69" name="Freeform 33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0" name="Freeform 34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1" name="Freeform 35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2" name="Freeform 36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3" name="Freeform 37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4" name="Freeform 38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5" name="Freeform 39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6" name="Freeform 40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7" name="Freeform 41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8" name="Freeform 42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79" name="Freeform 43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0" name="Freeform 44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1" name="Freeform 45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2" name="Freeform 46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3" name="Freeform 47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4" name="Freeform 48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5" name="Freeform 49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6" name="Freeform 50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7" name="Freeform 51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8" name="Freeform 52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89" name="Freeform 53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91990" name="Group 54"/>
              <p:cNvGrpSpPr>
                <a:grpSpLocks/>
              </p:cNvGrpSpPr>
              <p:nvPr/>
            </p:nvGrpSpPr>
            <p:grpSpPr bwMode="auto">
              <a:xfrm>
                <a:off x="4965" y="2659"/>
                <a:ext cx="342" cy="318"/>
                <a:chOff x="3128" y="1275"/>
                <a:chExt cx="223" cy="228"/>
              </a:xfrm>
            </p:grpSpPr>
            <p:sp>
              <p:nvSpPr>
                <p:cNvPr id="1191991" name="Freeform 55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2" name="Freeform 56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3" name="Freeform 57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4" name="Freeform 58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5" name="Freeform 59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6" name="Freeform 60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7" name="Freeform 61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8" name="Freeform 62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1999" name="Freeform 63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0" name="Freeform 64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1" name="Freeform 65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2" name="Freeform 66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3" name="Freeform 67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4" name="Freeform 68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5" name="Freeform 69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6" name="Freeform 70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7" name="Freeform 71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8" name="Freeform 72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09" name="Freeform 73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0" name="Freeform 74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1" name="Freeform 75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2" name="Freeform 76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3" name="Freeform 77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1192014" name="Line 78"/>
              <p:cNvSpPr>
                <a:spLocks noChangeShapeType="1"/>
              </p:cNvSpPr>
              <p:nvPr/>
            </p:nvSpPr>
            <p:spPr bwMode="auto">
              <a:xfrm flipV="1">
                <a:off x="3220" y="1115"/>
                <a:ext cx="1815" cy="2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1192015" name="Group 79"/>
              <p:cNvGrpSpPr>
                <a:grpSpLocks/>
              </p:cNvGrpSpPr>
              <p:nvPr/>
            </p:nvGrpSpPr>
            <p:grpSpPr bwMode="auto">
              <a:xfrm>
                <a:off x="2903" y="889"/>
                <a:ext cx="342" cy="318"/>
                <a:chOff x="3128" y="1275"/>
                <a:chExt cx="223" cy="228"/>
              </a:xfrm>
            </p:grpSpPr>
            <p:sp>
              <p:nvSpPr>
                <p:cNvPr id="1192016" name="Freeform 80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7" name="Freeform 81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8" name="Freeform 82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19" name="Freeform 83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0" name="Freeform 84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1" name="Freeform 85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2" name="Freeform 86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3" name="Freeform 87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4" name="Freeform 88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5" name="Freeform 89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6" name="Freeform 90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7" name="Freeform 91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8" name="Freeform 92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29" name="Freeform 93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0" name="Freeform 94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1" name="Freeform 95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2" name="Freeform 96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3" name="Freeform 97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4" name="Freeform 98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5" name="Freeform 99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6" name="Freeform 100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7" name="Freeform 101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38" name="Freeform 102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92039" name="Group 103"/>
              <p:cNvGrpSpPr>
                <a:grpSpLocks/>
              </p:cNvGrpSpPr>
              <p:nvPr/>
            </p:nvGrpSpPr>
            <p:grpSpPr bwMode="auto">
              <a:xfrm>
                <a:off x="4965" y="912"/>
                <a:ext cx="342" cy="318"/>
                <a:chOff x="3128" y="1275"/>
                <a:chExt cx="223" cy="228"/>
              </a:xfrm>
            </p:grpSpPr>
            <p:sp>
              <p:nvSpPr>
                <p:cNvPr id="1192040" name="Freeform 104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1" name="Freeform 105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2" name="Freeform 106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3" name="Freeform 107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4" name="Freeform 108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5" name="Freeform 109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6" name="Freeform 110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7" name="Freeform 111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8" name="Freeform 112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49" name="Freeform 113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0" name="Freeform 114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1" name="Freeform 115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2" name="Freeform 116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3" name="Freeform 117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4" name="Freeform 118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5" name="Freeform 119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6" name="Freeform 120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7" name="Freeform 121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8" name="Freeform 122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59" name="Freeform 123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60" name="Freeform 124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61" name="Freeform 125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62" name="Freeform 126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  <p:grpSp>
          <p:nvGrpSpPr>
            <p:cNvPr id="1192063" name="Group 127"/>
            <p:cNvGrpSpPr>
              <a:grpSpLocks/>
            </p:cNvGrpSpPr>
            <p:nvPr/>
          </p:nvGrpSpPr>
          <p:grpSpPr bwMode="auto">
            <a:xfrm>
              <a:off x="2857" y="777"/>
              <a:ext cx="2404" cy="2088"/>
              <a:chOff x="2903" y="889"/>
              <a:chExt cx="2404" cy="2088"/>
            </a:xfrm>
          </p:grpSpPr>
          <p:sp>
            <p:nvSpPr>
              <p:cNvPr id="1192064" name="Line 128"/>
              <p:cNvSpPr>
                <a:spLocks noChangeShapeType="1"/>
              </p:cNvSpPr>
              <p:nvPr/>
            </p:nvSpPr>
            <p:spPr bwMode="auto">
              <a:xfrm>
                <a:off x="5148" y="1162"/>
                <a:ext cx="0" cy="170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065" name="Line 129"/>
              <p:cNvSpPr>
                <a:spLocks noChangeShapeType="1"/>
              </p:cNvSpPr>
              <p:nvPr/>
            </p:nvSpPr>
            <p:spPr bwMode="auto">
              <a:xfrm>
                <a:off x="3084" y="1139"/>
                <a:ext cx="0" cy="170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066" name="Line 130"/>
              <p:cNvSpPr>
                <a:spLocks noChangeShapeType="1"/>
              </p:cNvSpPr>
              <p:nvPr/>
            </p:nvSpPr>
            <p:spPr bwMode="auto">
              <a:xfrm flipV="1">
                <a:off x="3175" y="2862"/>
                <a:ext cx="1860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1192067" name="Group 131"/>
              <p:cNvGrpSpPr>
                <a:grpSpLocks/>
              </p:cNvGrpSpPr>
              <p:nvPr/>
            </p:nvGrpSpPr>
            <p:grpSpPr bwMode="auto">
              <a:xfrm>
                <a:off x="2903" y="2636"/>
                <a:ext cx="342" cy="318"/>
                <a:chOff x="3128" y="1275"/>
                <a:chExt cx="223" cy="228"/>
              </a:xfrm>
            </p:grpSpPr>
            <p:sp>
              <p:nvSpPr>
                <p:cNvPr id="1192068" name="Freeform 132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69" name="Freeform 133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0" name="Freeform 134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1" name="Freeform 135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2" name="Freeform 136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3" name="Freeform 137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4" name="Freeform 138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5" name="Freeform 139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6" name="Freeform 140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7" name="Freeform 141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8" name="Freeform 142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79" name="Freeform 143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0" name="Freeform 144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1" name="Freeform 145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2" name="Freeform 146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3" name="Freeform 147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4" name="Freeform 148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5" name="Freeform 149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6" name="Freeform 150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7" name="Freeform 151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8" name="Freeform 152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89" name="Freeform 153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0" name="Freeform 154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92091" name="Group 155"/>
              <p:cNvGrpSpPr>
                <a:grpSpLocks/>
              </p:cNvGrpSpPr>
              <p:nvPr/>
            </p:nvGrpSpPr>
            <p:grpSpPr bwMode="auto">
              <a:xfrm>
                <a:off x="4965" y="2659"/>
                <a:ext cx="342" cy="318"/>
                <a:chOff x="3128" y="1275"/>
                <a:chExt cx="223" cy="228"/>
              </a:xfrm>
            </p:grpSpPr>
            <p:sp>
              <p:nvSpPr>
                <p:cNvPr id="1192092" name="Freeform 156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3" name="Freeform 157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4" name="Freeform 158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5" name="Freeform 159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6" name="Freeform 160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7" name="Freeform 161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8" name="Freeform 162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099" name="Freeform 163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0" name="Freeform 164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1" name="Freeform 165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2" name="Freeform 166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3" name="Freeform 167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4" name="Freeform 168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5" name="Freeform 169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6" name="Freeform 170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7" name="Freeform 171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8" name="Freeform 172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09" name="Freeform 173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0" name="Freeform 174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1" name="Freeform 175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2" name="Freeform 176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3" name="Freeform 177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4" name="Freeform 178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1192115" name="Line 179"/>
              <p:cNvSpPr>
                <a:spLocks noChangeShapeType="1"/>
              </p:cNvSpPr>
              <p:nvPr/>
            </p:nvSpPr>
            <p:spPr bwMode="auto">
              <a:xfrm flipV="1">
                <a:off x="3220" y="1115"/>
                <a:ext cx="1815" cy="2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1192116" name="Group 180"/>
              <p:cNvGrpSpPr>
                <a:grpSpLocks/>
              </p:cNvGrpSpPr>
              <p:nvPr/>
            </p:nvGrpSpPr>
            <p:grpSpPr bwMode="auto">
              <a:xfrm>
                <a:off x="2903" y="889"/>
                <a:ext cx="342" cy="318"/>
                <a:chOff x="3128" y="1275"/>
                <a:chExt cx="223" cy="228"/>
              </a:xfrm>
            </p:grpSpPr>
            <p:sp>
              <p:nvSpPr>
                <p:cNvPr id="1192117" name="Freeform 181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8" name="Freeform 182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19" name="Freeform 183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0" name="Freeform 184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1" name="Freeform 185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2" name="Freeform 186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3" name="Freeform 187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4" name="Freeform 188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5" name="Freeform 189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6" name="Freeform 190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7" name="Freeform 191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8" name="Freeform 192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29" name="Freeform 193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0" name="Freeform 194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1" name="Freeform 195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2" name="Freeform 196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3" name="Freeform 197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4" name="Freeform 198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5" name="Freeform 199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6" name="Freeform 200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7" name="Freeform 201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8" name="Freeform 202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39" name="Freeform 203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92140" name="Group 204"/>
              <p:cNvGrpSpPr>
                <a:grpSpLocks/>
              </p:cNvGrpSpPr>
              <p:nvPr/>
            </p:nvGrpSpPr>
            <p:grpSpPr bwMode="auto">
              <a:xfrm>
                <a:off x="4965" y="912"/>
                <a:ext cx="342" cy="318"/>
                <a:chOff x="3128" y="1275"/>
                <a:chExt cx="223" cy="228"/>
              </a:xfrm>
            </p:grpSpPr>
            <p:sp>
              <p:nvSpPr>
                <p:cNvPr id="1192141" name="Freeform 205"/>
                <p:cNvSpPr>
                  <a:spLocks/>
                </p:cNvSpPr>
                <p:nvPr/>
              </p:nvSpPr>
              <p:spPr bwMode="auto">
                <a:xfrm>
                  <a:off x="3128" y="1376"/>
                  <a:ext cx="223" cy="127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2" name="Freeform 206"/>
                <p:cNvSpPr>
                  <a:spLocks/>
                </p:cNvSpPr>
                <p:nvPr/>
              </p:nvSpPr>
              <p:spPr bwMode="auto">
                <a:xfrm>
                  <a:off x="3164" y="1389"/>
                  <a:ext cx="56" cy="67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3" name="Freeform 207"/>
                <p:cNvSpPr>
                  <a:spLocks/>
                </p:cNvSpPr>
                <p:nvPr/>
              </p:nvSpPr>
              <p:spPr bwMode="auto">
                <a:xfrm>
                  <a:off x="3164" y="1275"/>
                  <a:ext cx="185" cy="222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4" name="Freeform 208"/>
                <p:cNvSpPr>
                  <a:spLocks/>
                </p:cNvSpPr>
                <p:nvPr/>
              </p:nvSpPr>
              <p:spPr bwMode="auto">
                <a:xfrm>
                  <a:off x="3169" y="1281"/>
                  <a:ext cx="175" cy="210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5" name="Freeform 209"/>
                <p:cNvSpPr>
                  <a:spLocks/>
                </p:cNvSpPr>
                <p:nvPr/>
              </p:nvSpPr>
              <p:spPr bwMode="auto">
                <a:xfrm>
                  <a:off x="3189" y="1301"/>
                  <a:ext cx="61" cy="172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6" name="Freeform 210"/>
                <p:cNvSpPr>
                  <a:spLocks/>
                </p:cNvSpPr>
                <p:nvPr/>
              </p:nvSpPr>
              <p:spPr bwMode="auto">
                <a:xfrm>
                  <a:off x="3275" y="1314"/>
                  <a:ext cx="51" cy="159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7" name="Freeform 211"/>
                <p:cNvSpPr>
                  <a:spLocks/>
                </p:cNvSpPr>
                <p:nvPr/>
              </p:nvSpPr>
              <p:spPr bwMode="auto">
                <a:xfrm>
                  <a:off x="3250" y="1303"/>
                  <a:ext cx="72" cy="172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8" name="Freeform 212"/>
                <p:cNvSpPr>
                  <a:spLocks/>
                </p:cNvSpPr>
                <p:nvPr/>
              </p:nvSpPr>
              <p:spPr bwMode="auto">
                <a:xfrm>
                  <a:off x="3284" y="1425"/>
                  <a:ext cx="32" cy="13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49" name="Freeform 213"/>
                <p:cNvSpPr>
                  <a:spLocks/>
                </p:cNvSpPr>
                <p:nvPr/>
              </p:nvSpPr>
              <p:spPr bwMode="auto">
                <a:xfrm>
                  <a:off x="3285" y="1431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0" name="Freeform 214"/>
                <p:cNvSpPr>
                  <a:spLocks/>
                </p:cNvSpPr>
                <p:nvPr/>
              </p:nvSpPr>
              <p:spPr bwMode="auto">
                <a:xfrm>
                  <a:off x="3285" y="1437"/>
                  <a:ext cx="31" cy="13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1" name="Freeform 215"/>
                <p:cNvSpPr>
                  <a:spLocks/>
                </p:cNvSpPr>
                <p:nvPr/>
              </p:nvSpPr>
              <p:spPr bwMode="auto">
                <a:xfrm>
                  <a:off x="3285" y="1442"/>
                  <a:ext cx="31" cy="15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2" name="Freeform 216"/>
                <p:cNvSpPr>
                  <a:spLocks/>
                </p:cNvSpPr>
                <p:nvPr/>
              </p:nvSpPr>
              <p:spPr bwMode="auto">
                <a:xfrm>
                  <a:off x="3285" y="1450"/>
                  <a:ext cx="31" cy="1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3" name="Freeform 217"/>
                <p:cNvSpPr>
                  <a:spLocks/>
                </p:cNvSpPr>
                <p:nvPr/>
              </p:nvSpPr>
              <p:spPr bwMode="auto">
                <a:xfrm>
                  <a:off x="3197" y="1310"/>
                  <a:ext cx="33" cy="124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4" name="Freeform 218"/>
                <p:cNvSpPr>
                  <a:spLocks/>
                </p:cNvSpPr>
                <p:nvPr/>
              </p:nvSpPr>
              <p:spPr bwMode="auto">
                <a:xfrm>
                  <a:off x="3274" y="1348"/>
                  <a:ext cx="55" cy="19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5" name="Freeform 219"/>
                <p:cNvSpPr>
                  <a:spLocks/>
                </p:cNvSpPr>
                <p:nvPr/>
              </p:nvSpPr>
              <p:spPr bwMode="auto">
                <a:xfrm>
                  <a:off x="3272" y="1331"/>
                  <a:ext cx="56" cy="17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6" name="Freeform 220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7" name="Freeform 221"/>
                <p:cNvSpPr>
                  <a:spLocks/>
                </p:cNvSpPr>
                <p:nvPr/>
              </p:nvSpPr>
              <p:spPr bwMode="auto">
                <a:xfrm>
                  <a:off x="3257" y="1372"/>
                  <a:ext cx="8" cy="7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8" name="Freeform 222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59" name="Freeform 223"/>
                <p:cNvSpPr>
                  <a:spLocks/>
                </p:cNvSpPr>
                <p:nvPr/>
              </p:nvSpPr>
              <p:spPr bwMode="auto">
                <a:xfrm>
                  <a:off x="3258" y="1386"/>
                  <a:ext cx="8" cy="9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60" name="Freeform 224"/>
                <p:cNvSpPr>
                  <a:spLocks/>
                </p:cNvSpPr>
                <p:nvPr/>
              </p:nvSpPr>
              <p:spPr bwMode="auto">
                <a:xfrm>
                  <a:off x="3253" y="1322"/>
                  <a:ext cx="7" cy="4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61" name="Freeform 225"/>
                <p:cNvSpPr>
                  <a:spLocks/>
                </p:cNvSpPr>
                <p:nvPr/>
              </p:nvSpPr>
              <p:spPr bwMode="auto">
                <a:xfrm>
                  <a:off x="3275" y="1319"/>
                  <a:ext cx="50" cy="15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62" name="Freeform 226"/>
                <p:cNvSpPr>
                  <a:spLocks/>
                </p:cNvSpPr>
                <p:nvPr/>
              </p:nvSpPr>
              <p:spPr bwMode="auto">
                <a:xfrm>
                  <a:off x="3285" y="1322"/>
                  <a:ext cx="31" cy="10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92163" name="Freeform 227"/>
                <p:cNvSpPr>
                  <a:spLocks/>
                </p:cNvSpPr>
                <p:nvPr/>
              </p:nvSpPr>
              <p:spPr bwMode="auto">
                <a:xfrm>
                  <a:off x="3200" y="1290"/>
                  <a:ext cx="90" cy="14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</p:grpSp>
      <p:grpSp>
        <p:nvGrpSpPr>
          <p:cNvPr id="1192164" name="Group 228"/>
          <p:cNvGrpSpPr>
            <a:grpSpLocks/>
          </p:cNvGrpSpPr>
          <p:nvPr/>
        </p:nvGrpSpPr>
        <p:grpSpPr bwMode="auto">
          <a:xfrm>
            <a:off x="5651500" y="2238375"/>
            <a:ext cx="1765300" cy="1476375"/>
            <a:chOff x="3288" y="1502"/>
            <a:chExt cx="1112" cy="930"/>
          </a:xfrm>
        </p:grpSpPr>
        <p:sp>
          <p:nvSpPr>
            <p:cNvPr id="1192165" name="Line 229"/>
            <p:cNvSpPr>
              <a:spLocks noChangeShapeType="1"/>
            </p:cNvSpPr>
            <p:nvPr/>
          </p:nvSpPr>
          <p:spPr bwMode="auto">
            <a:xfrm>
              <a:off x="3334" y="1502"/>
              <a:ext cx="272" cy="22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66" name="Line 230"/>
            <p:cNvSpPr>
              <a:spLocks noChangeShapeType="1"/>
            </p:cNvSpPr>
            <p:nvPr/>
          </p:nvSpPr>
          <p:spPr bwMode="auto">
            <a:xfrm>
              <a:off x="4128" y="1502"/>
              <a:ext cx="272" cy="22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67" name="Line 231"/>
            <p:cNvSpPr>
              <a:spLocks noChangeShapeType="1"/>
            </p:cNvSpPr>
            <p:nvPr/>
          </p:nvSpPr>
          <p:spPr bwMode="auto">
            <a:xfrm>
              <a:off x="4127" y="2205"/>
              <a:ext cx="272" cy="22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68" name="Line 232"/>
            <p:cNvSpPr>
              <a:spLocks noChangeShapeType="1"/>
            </p:cNvSpPr>
            <p:nvPr/>
          </p:nvSpPr>
          <p:spPr bwMode="auto">
            <a:xfrm>
              <a:off x="3288" y="2183"/>
              <a:ext cx="272" cy="22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92169" name="Group 233"/>
          <p:cNvGrpSpPr>
            <a:grpSpLocks/>
          </p:cNvGrpSpPr>
          <p:nvPr/>
        </p:nvGrpSpPr>
        <p:grpSpPr bwMode="auto">
          <a:xfrm>
            <a:off x="5688013" y="2311400"/>
            <a:ext cx="1368425" cy="1008063"/>
            <a:chOff x="3311" y="1548"/>
            <a:chExt cx="862" cy="635"/>
          </a:xfrm>
        </p:grpSpPr>
        <p:sp>
          <p:nvSpPr>
            <p:cNvPr id="1192170" name="Line 234"/>
            <p:cNvSpPr>
              <a:spLocks noChangeShapeType="1"/>
            </p:cNvSpPr>
            <p:nvPr/>
          </p:nvSpPr>
          <p:spPr bwMode="auto">
            <a:xfrm>
              <a:off x="4173" y="1548"/>
              <a:ext cx="0" cy="63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71" name="Line 235"/>
            <p:cNvSpPr>
              <a:spLocks noChangeShapeType="1"/>
            </p:cNvSpPr>
            <p:nvPr/>
          </p:nvSpPr>
          <p:spPr bwMode="auto">
            <a:xfrm>
              <a:off x="3311" y="1548"/>
              <a:ext cx="0" cy="63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2172" name="Line 236"/>
          <p:cNvSpPr>
            <a:spLocks noChangeShapeType="1"/>
          </p:cNvSpPr>
          <p:nvPr/>
        </p:nvSpPr>
        <p:spPr bwMode="auto">
          <a:xfrm>
            <a:off x="5832475" y="2203450"/>
            <a:ext cx="111601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173" name="Rectangle 2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nCUBE</a:t>
            </a:r>
          </a:p>
        </p:txBody>
      </p:sp>
      <p:sp>
        <p:nvSpPr>
          <p:cNvPr id="1192174" name="Rectangle 238"/>
          <p:cNvSpPr>
            <a:spLocks noChangeArrowheads="1"/>
          </p:cNvSpPr>
          <p:nvPr/>
        </p:nvSpPr>
        <p:spPr bwMode="auto">
          <a:xfrm>
            <a:off x="0" y="939800"/>
            <a:ext cx="52197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 b="0"/>
              <a:t>Original research from Cal Tech/Intel (‘83)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 b="0"/>
              <a:t>Bought by C-COR in Jan. 05 (~90M$)</a:t>
            </a:r>
            <a:br>
              <a:rPr lang="en-US" sz="1400" b="0"/>
            </a:br>
            <a:endParaRPr lang="en-US" sz="500" b="0"/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 b="0"/>
              <a:t>One server scales from 1 to 256 machines, </a:t>
            </a:r>
            <a:br>
              <a:rPr lang="en-US" sz="1400" b="0"/>
            </a:br>
            <a:r>
              <a:rPr lang="en-US" sz="1400" b="0"/>
              <a:t>2</a:t>
            </a:r>
            <a:r>
              <a:rPr lang="en-US" sz="1400" b="0" baseline="46000"/>
              <a:t>n</a:t>
            </a:r>
            <a:r>
              <a:rPr lang="en-US" sz="1400" b="0"/>
              <a:t>, n </a:t>
            </a:r>
            <a:r>
              <a:rPr lang="en-US" sz="1400" b="0">
                <a:sym typeface="Symbol" pitchFamily="18" charset="2"/>
              </a:rPr>
              <a:t> </a:t>
            </a:r>
            <a:r>
              <a:rPr lang="en-US" sz="1400" b="0"/>
              <a:t>[0, 8], using a </a:t>
            </a:r>
            <a:r>
              <a:rPr lang="en-US" sz="1400" b="0" i="1">
                <a:solidFill>
                  <a:schemeClr val="hlink"/>
                </a:solidFill>
              </a:rPr>
              <a:t>hypercube</a:t>
            </a:r>
            <a:r>
              <a:rPr lang="en-US" sz="1400" b="0"/>
              <a:t> architecture</a:t>
            </a:r>
            <a:br>
              <a:rPr lang="en-US" sz="1400" b="0"/>
            </a:br>
            <a:endParaRPr lang="nb-NO" sz="600" b="0"/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nb-NO" sz="1400" b="0"/>
              <a:t>Why a hypercube?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video streaming is a switching problem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hypercube is a high performance scalable switch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no content replication and true linear scalability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integrated adaptive routing provides resilience</a:t>
            </a:r>
            <a:br>
              <a:rPr lang="en-US" sz="1200" b="0"/>
            </a:br>
            <a:endParaRPr lang="en-US" sz="1200" b="0"/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nb-NO" sz="1400" b="0"/>
              <a:t>Highlights</a:t>
            </a:r>
            <a:endParaRPr lang="en-US" sz="1400" b="0"/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scales from 5,000 to 500,000 clients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exceeds 60,000 simultaneous streams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6,600 simultaneous streams at 2 - 4 Mbps each</a:t>
            </a:r>
            <a:br>
              <a:rPr lang="en-US" sz="1200" b="0"/>
            </a:br>
            <a:r>
              <a:rPr lang="en-US" sz="1200" b="0"/>
              <a:t>(26 streams per machine if n = 8)</a:t>
            </a:r>
            <a:br>
              <a:rPr lang="en-US" sz="1200" b="0"/>
            </a:br>
            <a:endParaRPr lang="en-US" sz="1000" b="0"/>
          </a:p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 b="0"/>
              <a:t>Special components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boards with integrated components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TRANSIT operating system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n4 HAVOC (1999)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1000" b="0"/>
              <a:t>Hypercube And Vector Operations Controller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1000" b="0"/>
              <a:t>ASIC-based hypercube technology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n4x nHIO (2002)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rgbClr val="FF6600"/>
              </a:buClr>
              <a:buFontTx/>
              <a:buChar char="•"/>
            </a:pPr>
            <a:r>
              <a:rPr lang="en-US" sz="1000" b="0"/>
              <a:t>nCUBE Hypercube I/O controller (8X performance/price)</a:t>
            </a:r>
          </a:p>
        </p:txBody>
      </p:sp>
      <p:grpSp>
        <p:nvGrpSpPr>
          <p:cNvPr id="1192175" name="Group 239"/>
          <p:cNvGrpSpPr>
            <a:grpSpLocks/>
          </p:cNvGrpSpPr>
          <p:nvPr/>
        </p:nvGrpSpPr>
        <p:grpSpPr bwMode="auto">
          <a:xfrm>
            <a:off x="5397500" y="1878013"/>
            <a:ext cx="542925" cy="504825"/>
            <a:chOff x="3128" y="1275"/>
            <a:chExt cx="223" cy="228"/>
          </a:xfrm>
        </p:grpSpPr>
        <p:sp>
          <p:nvSpPr>
            <p:cNvPr id="1192176" name="Freeform 240"/>
            <p:cNvSpPr>
              <a:spLocks/>
            </p:cNvSpPr>
            <p:nvPr/>
          </p:nvSpPr>
          <p:spPr bwMode="auto">
            <a:xfrm>
              <a:off x="3128" y="1376"/>
              <a:ext cx="223" cy="127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77" name="Freeform 241"/>
            <p:cNvSpPr>
              <a:spLocks/>
            </p:cNvSpPr>
            <p:nvPr/>
          </p:nvSpPr>
          <p:spPr bwMode="auto">
            <a:xfrm>
              <a:off x="3164" y="1389"/>
              <a:ext cx="56" cy="67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78" name="Freeform 242"/>
            <p:cNvSpPr>
              <a:spLocks/>
            </p:cNvSpPr>
            <p:nvPr/>
          </p:nvSpPr>
          <p:spPr bwMode="auto">
            <a:xfrm>
              <a:off x="3164" y="1275"/>
              <a:ext cx="185" cy="222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79" name="Freeform 243"/>
            <p:cNvSpPr>
              <a:spLocks/>
            </p:cNvSpPr>
            <p:nvPr/>
          </p:nvSpPr>
          <p:spPr bwMode="auto">
            <a:xfrm>
              <a:off x="3169" y="1281"/>
              <a:ext cx="175" cy="210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0" name="Freeform 244"/>
            <p:cNvSpPr>
              <a:spLocks/>
            </p:cNvSpPr>
            <p:nvPr/>
          </p:nvSpPr>
          <p:spPr bwMode="auto">
            <a:xfrm>
              <a:off x="3189" y="1301"/>
              <a:ext cx="61" cy="172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1" name="Freeform 245"/>
            <p:cNvSpPr>
              <a:spLocks/>
            </p:cNvSpPr>
            <p:nvPr/>
          </p:nvSpPr>
          <p:spPr bwMode="auto">
            <a:xfrm>
              <a:off x="3275" y="1314"/>
              <a:ext cx="51" cy="159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2" name="Freeform 246"/>
            <p:cNvSpPr>
              <a:spLocks/>
            </p:cNvSpPr>
            <p:nvPr/>
          </p:nvSpPr>
          <p:spPr bwMode="auto">
            <a:xfrm>
              <a:off x="3250" y="1303"/>
              <a:ext cx="72" cy="172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3" name="Freeform 247"/>
            <p:cNvSpPr>
              <a:spLocks/>
            </p:cNvSpPr>
            <p:nvPr/>
          </p:nvSpPr>
          <p:spPr bwMode="auto">
            <a:xfrm>
              <a:off x="3284" y="1425"/>
              <a:ext cx="32" cy="13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4" name="Freeform 248"/>
            <p:cNvSpPr>
              <a:spLocks/>
            </p:cNvSpPr>
            <p:nvPr/>
          </p:nvSpPr>
          <p:spPr bwMode="auto">
            <a:xfrm>
              <a:off x="3285" y="1431"/>
              <a:ext cx="31" cy="1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5" name="Freeform 249"/>
            <p:cNvSpPr>
              <a:spLocks/>
            </p:cNvSpPr>
            <p:nvPr/>
          </p:nvSpPr>
          <p:spPr bwMode="auto">
            <a:xfrm>
              <a:off x="3285" y="1437"/>
              <a:ext cx="31" cy="13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6" name="Freeform 250"/>
            <p:cNvSpPr>
              <a:spLocks/>
            </p:cNvSpPr>
            <p:nvPr/>
          </p:nvSpPr>
          <p:spPr bwMode="auto">
            <a:xfrm>
              <a:off x="3285" y="1442"/>
              <a:ext cx="31" cy="15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7" name="Freeform 251"/>
            <p:cNvSpPr>
              <a:spLocks/>
            </p:cNvSpPr>
            <p:nvPr/>
          </p:nvSpPr>
          <p:spPr bwMode="auto">
            <a:xfrm>
              <a:off x="3285" y="1450"/>
              <a:ext cx="31" cy="1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8" name="Freeform 252"/>
            <p:cNvSpPr>
              <a:spLocks/>
            </p:cNvSpPr>
            <p:nvPr/>
          </p:nvSpPr>
          <p:spPr bwMode="auto">
            <a:xfrm>
              <a:off x="3197" y="1310"/>
              <a:ext cx="33" cy="124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89" name="Freeform 253"/>
            <p:cNvSpPr>
              <a:spLocks/>
            </p:cNvSpPr>
            <p:nvPr/>
          </p:nvSpPr>
          <p:spPr bwMode="auto">
            <a:xfrm>
              <a:off x="3274" y="1348"/>
              <a:ext cx="55" cy="19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0" name="Freeform 254"/>
            <p:cNvSpPr>
              <a:spLocks/>
            </p:cNvSpPr>
            <p:nvPr/>
          </p:nvSpPr>
          <p:spPr bwMode="auto">
            <a:xfrm>
              <a:off x="3272" y="1331"/>
              <a:ext cx="56" cy="17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1" name="Freeform 255"/>
            <p:cNvSpPr>
              <a:spLocks/>
            </p:cNvSpPr>
            <p:nvPr/>
          </p:nvSpPr>
          <p:spPr bwMode="auto">
            <a:xfrm>
              <a:off x="3257" y="1372"/>
              <a:ext cx="8" cy="7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2" name="Freeform 256"/>
            <p:cNvSpPr>
              <a:spLocks/>
            </p:cNvSpPr>
            <p:nvPr/>
          </p:nvSpPr>
          <p:spPr bwMode="auto">
            <a:xfrm>
              <a:off x="3257" y="1372"/>
              <a:ext cx="8" cy="7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3" name="Freeform 257"/>
            <p:cNvSpPr>
              <a:spLocks/>
            </p:cNvSpPr>
            <p:nvPr/>
          </p:nvSpPr>
          <p:spPr bwMode="auto">
            <a:xfrm>
              <a:off x="3258" y="1386"/>
              <a:ext cx="8" cy="9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4" name="Freeform 258"/>
            <p:cNvSpPr>
              <a:spLocks/>
            </p:cNvSpPr>
            <p:nvPr/>
          </p:nvSpPr>
          <p:spPr bwMode="auto">
            <a:xfrm>
              <a:off x="3258" y="1386"/>
              <a:ext cx="8" cy="9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5" name="Freeform 259"/>
            <p:cNvSpPr>
              <a:spLocks/>
            </p:cNvSpPr>
            <p:nvPr/>
          </p:nvSpPr>
          <p:spPr bwMode="auto">
            <a:xfrm>
              <a:off x="3253" y="1322"/>
              <a:ext cx="7" cy="4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6" name="Freeform 260"/>
            <p:cNvSpPr>
              <a:spLocks/>
            </p:cNvSpPr>
            <p:nvPr/>
          </p:nvSpPr>
          <p:spPr bwMode="auto">
            <a:xfrm>
              <a:off x="3275" y="1319"/>
              <a:ext cx="50" cy="15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7" name="Freeform 261"/>
            <p:cNvSpPr>
              <a:spLocks/>
            </p:cNvSpPr>
            <p:nvPr/>
          </p:nvSpPr>
          <p:spPr bwMode="auto">
            <a:xfrm>
              <a:off x="3285" y="1322"/>
              <a:ext cx="31" cy="10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198" name="Freeform 262"/>
            <p:cNvSpPr>
              <a:spLocks/>
            </p:cNvSpPr>
            <p:nvPr/>
          </p:nvSpPr>
          <p:spPr bwMode="auto">
            <a:xfrm>
              <a:off x="3200" y="1290"/>
              <a:ext cx="90" cy="14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92199" name="Group 263"/>
          <p:cNvGrpSpPr>
            <a:grpSpLocks/>
          </p:cNvGrpSpPr>
          <p:nvPr/>
        </p:nvGrpSpPr>
        <p:grpSpPr bwMode="auto">
          <a:xfrm>
            <a:off x="6692900" y="1878013"/>
            <a:ext cx="542925" cy="504825"/>
            <a:chOff x="3128" y="1275"/>
            <a:chExt cx="223" cy="228"/>
          </a:xfrm>
        </p:grpSpPr>
        <p:sp>
          <p:nvSpPr>
            <p:cNvPr id="1192200" name="Freeform 264"/>
            <p:cNvSpPr>
              <a:spLocks/>
            </p:cNvSpPr>
            <p:nvPr/>
          </p:nvSpPr>
          <p:spPr bwMode="auto">
            <a:xfrm>
              <a:off x="3128" y="1376"/>
              <a:ext cx="223" cy="127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1" name="Freeform 265"/>
            <p:cNvSpPr>
              <a:spLocks/>
            </p:cNvSpPr>
            <p:nvPr/>
          </p:nvSpPr>
          <p:spPr bwMode="auto">
            <a:xfrm>
              <a:off x="3164" y="1389"/>
              <a:ext cx="56" cy="67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2" name="Freeform 266"/>
            <p:cNvSpPr>
              <a:spLocks/>
            </p:cNvSpPr>
            <p:nvPr/>
          </p:nvSpPr>
          <p:spPr bwMode="auto">
            <a:xfrm>
              <a:off x="3164" y="1275"/>
              <a:ext cx="185" cy="222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3" name="Freeform 267"/>
            <p:cNvSpPr>
              <a:spLocks/>
            </p:cNvSpPr>
            <p:nvPr/>
          </p:nvSpPr>
          <p:spPr bwMode="auto">
            <a:xfrm>
              <a:off x="3169" y="1281"/>
              <a:ext cx="175" cy="210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4" name="Freeform 268"/>
            <p:cNvSpPr>
              <a:spLocks/>
            </p:cNvSpPr>
            <p:nvPr/>
          </p:nvSpPr>
          <p:spPr bwMode="auto">
            <a:xfrm>
              <a:off x="3189" y="1301"/>
              <a:ext cx="61" cy="172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5" name="Freeform 269"/>
            <p:cNvSpPr>
              <a:spLocks/>
            </p:cNvSpPr>
            <p:nvPr/>
          </p:nvSpPr>
          <p:spPr bwMode="auto">
            <a:xfrm>
              <a:off x="3275" y="1314"/>
              <a:ext cx="51" cy="159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6" name="Freeform 270"/>
            <p:cNvSpPr>
              <a:spLocks/>
            </p:cNvSpPr>
            <p:nvPr/>
          </p:nvSpPr>
          <p:spPr bwMode="auto">
            <a:xfrm>
              <a:off x="3250" y="1303"/>
              <a:ext cx="72" cy="172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7" name="Freeform 271"/>
            <p:cNvSpPr>
              <a:spLocks/>
            </p:cNvSpPr>
            <p:nvPr/>
          </p:nvSpPr>
          <p:spPr bwMode="auto">
            <a:xfrm>
              <a:off x="3284" y="1425"/>
              <a:ext cx="32" cy="13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8" name="Freeform 272"/>
            <p:cNvSpPr>
              <a:spLocks/>
            </p:cNvSpPr>
            <p:nvPr/>
          </p:nvSpPr>
          <p:spPr bwMode="auto">
            <a:xfrm>
              <a:off x="3285" y="1431"/>
              <a:ext cx="31" cy="1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09" name="Freeform 273"/>
            <p:cNvSpPr>
              <a:spLocks/>
            </p:cNvSpPr>
            <p:nvPr/>
          </p:nvSpPr>
          <p:spPr bwMode="auto">
            <a:xfrm>
              <a:off x="3285" y="1437"/>
              <a:ext cx="31" cy="13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0" name="Freeform 274"/>
            <p:cNvSpPr>
              <a:spLocks/>
            </p:cNvSpPr>
            <p:nvPr/>
          </p:nvSpPr>
          <p:spPr bwMode="auto">
            <a:xfrm>
              <a:off x="3285" y="1442"/>
              <a:ext cx="31" cy="15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1" name="Freeform 275"/>
            <p:cNvSpPr>
              <a:spLocks/>
            </p:cNvSpPr>
            <p:nvPr/>
          </p:nvSpPr>
          <p:spPr bwMode="auto">
            <a:xfrm>
              <a:off x="3285" y="1450"/>
              <a:ext cx="31" cy="1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2" name="Freeform 276"/>
            <p:cNvSpPr>
              <a:spLocks/>
            </p:cNvSpPr>
            <p:nvPr/>
          </p:nvSpPr>
          <p:spPr bwMode="auto">
            <a:xfrm>
              <a:off x="3197" y="1310"/>
              <a:ext cx="33" cy="124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3" name="Freeform 277"/>
            <p:cNvSpPr>
              <a:spLocks/>
            </p:cNvSpPr>
            <p:nvPr/>
          </p:nvSpPr>
          <p:spPr bwMode="auto">
            <a:xfrm>
              <a:off x="3274" y="1348"/>
              <a:ext cx="55" cy="19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4" name="Freeform 278"/>
            <p:cNvSpPr>
              <a:spLocks/>
            </p:cNvSpPr>
            <p:nvPr/>
          </p:nvSpPr>
          <p:spPr bwMode="auto">
            <a:xfrm>
              <a:off x="3272" y="1331"/>
              <a:ext cx="56" cy="17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5" name="Freeform 279"/>
            <p:cNvSpPr>
              <a:spLocks/>
            </p:cNvSpPr>
            <p:nvPr/>
          </p:nvSpPr>
          <p:spPr bwMode="auto">
            <a:xfrm>
              <a:off x="3257" y="1372"/>
              <a:ext cx="8" cy="7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6" name="Freeform 280"/>
            <p:cNvSpPr>
              <a:spLocks/>
            </p:cNvSpPr>
            <p:nvPr/>
          </p:nvSpPr>
          <p:spPr bwMode="auto">
            <a:xfrm>
              <a:off x="3257" y="1372"/>
              <a:ext cx="8" cy="7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7" name="Freeform 281"/>
            <p:cNvSpPr>
              <a:spLocks/>
            </p:cNvSpPr>
            <p:nvPr/>
          </p:nvSpPr>
          <p:spPr bwMode="auto">
            <a:xfrm>
              <a:off x="3258" y="1386"/>
              <a:ext cx="8" cy="9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8" name="Freeform 282"/>
            <p:cNvSpPr>
              <a:spLocks/>
            </p:cNvSpPr>
            <p:nvPr/>
          </p:nvSpPr>
          <p:spPr bwMode="auto">
            <a:xfrm>
              <a:off x="3258" y="1386"/>
              <a:ext cx="8" cy="9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19" name="Freeform 283"/>
            <p:cNvSpPr>
              <a:spLocks/>
            </p:cNvSpPr>
            <p:nvPr/>
          </p:nvSpPr>
          <p:spPr bwMode="auto">
            <a:xfrm>
              <a:off x="3253" y="1322"/>
              <a:ext cx="7" cy="4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20" name="Freeform 284"/>
            <p:cNvSpPr>
              <a:spLocks/>
            </p:cNvSpPr>
            <p:nvPr/>
          </p:nvSpPr>
          <p:spPr bwMode="auto">
            <a:xfrm>
              <a:off x="3275" y="1319"/>
              <a:ext cx="50" cy="15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21" name="Freeform 285"/>
            <p:cNvSpPr>
              <a:spLocks/>
            </p:cNvSpPr>
            <p:nvPr/>
          </p:nvSpPr>
          <p:spPr bwMode="auto">
            <a:xfrm>
              <a:off x="3285" y="1322"/>
              <a:ext cx="31" cy="10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2222" name="Freeform 286"/>
            <p:cNvSpPr>
              <a:spLocks/>
            </p:cNvSpPr>
            <p:nvPr/>
          </p:nvSpPr>
          <p:spPr bwMode="auto">
            <a:xfrm>
              <a:off x="3200" y="1290"/>
              <a:ext cx="90" cy="14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92223" name="Group 287"/>
          <p:cNvGrpSpPr>
            <a:grpSpLocks/>
          </p:cNvGrpSpPr>
          <p:nvPr/>
        </p:nvGrpSpPr>
        <p:grpSpPr bwMode="auto">
          <a:xfrm>
            <a:off x="5399088" y="2994025"/>
            <a:ext cx="1838325" cy="504825"/>
            <a:chOff x="3129" y="1978"/>
            <a:chExt cx="1158" cy="318"/>
          </a:xfrm>
        </p:grpSpPr>
        <p:sp>
          <p:nvSpPr>
            <p:cNvPr id="1192224" name="Line 288"/>
            <p:cNvSpPr>
              <a:spLocks noChangeShapeType="1"/>
            </p:cNvSpPr>
            <p:nvPr/>
          </p:nvSpPr>
          <p:spPr bwMode="auto">
            <a:xfrm>
              <a:off x="3403" y="2183"/>
              <a:ext cx="70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92225" name="Group 289"/>
            <p:cNvGrpSpPr>
              <a:grpSpLocks/>
            </p:cNvGrpSpPr>
            <p:nvPr/>
          </p:nvGrpSpPr>
          <p:grpSpPr bwMode="auto">
            <a:xfrm>
              <a:off x="3129" y="1978"/>
              <a:ext cx="342" cy="318"/>
              <a:chOff x="3128" y="1275"/>
              <a:chExt cx="223" cy="228"/>
            </a:xfrm>
          </p:grpSpPr>
          <p:sp>
            <p:nvSpPr>
              <p:cNvPr id="1192226" name="Freeform 290"/>
              <p:cNvSpPr>
                <a:spLocks/>
              </p:cNvSpPr>
              <p:nvPr/>
            </p:nvSpPr>
            <p:spPr bwMode="auto">
              <a:xfrm>
                <a:off x="3128" y="1376"/>
                <a:ext cx="223" cy="12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27" name="Freeform 291"/>
              <p:cNvSpPr>
                <a:spLocks/>
              </p:cNvSpPr>
              <p:nvPr/>
            </p:nvSpPr>
            <p:spPr bwMode="auto">
              <a:xfrm>
                <a:off x="3164" y="1389"/>
                <a:ext cx="56" cy="67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28" name="Freeform 292"/>
              <p:cNvSpPr>
                <a:spLocks/>
              </p:cNvSpPr>
              <p:nvPr/>
            </p:nvSpPr>
            <p:spPr bwMode="auto">
              <a:xfrm>
                <a:off x="3164" y="1275"/>
                <a:ext cx="185" cy="222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29" name="Freeform 293"/>
              <p:cNvSpPr>
                <a:spLocks/>
              </p:cNvSpPr>
              <p:nvPr/>
            </p:nvSpPr>
            <p:spPr bwMode="auto">
              <a:xfrm>
                <a:off x="3169" y="1281"/>
                <a:ext cx="175" cy="210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0" name="Freeform 294"/>
              <p:cNvSpPr>
                <a:spLocks/>
              </p:cNvSpPr>
              <p:nvPr/>
            </p:nvSpPr>
            <p:spPr bwMode="auto">
              <a:xfrm>
                <a:off x="3189" y="1301"/>
                <a:ext cx="61" cy="172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1" name="Freeform 295"/>
              <p:cNvSpPr>
                <a:spLocks/>
              </p:cNvSpPr>
              <p:nvPr/>
            </p:nvSpPr>
            <p:spPr bwMode="auto">
              <a:xfrm>
                <a:off x="3275" y="1314"/>
                <a:ext cx="51" cy="159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2" name="Freeform 296"/>
              <p:cNvSpPr>
                <a:spLocks/>
              </p:cNvSpPr>
              <p:nvPr/>
            </p:nvSpPr>
            <p:spPr bwMode="auto">
              <a:xfrm>
                <a:off x="3250" y="1303"/>
                <a:ext cx="72" cy="172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3" name="Freeform 297"/>
              <p:cNvSpPr>
                <a:spLocks/>
              </p:cNvSpPr>
              <p:nvPr/>
            </p:nvSpPr>
            <p:spPr bwMode="auto">
              <a:xfrm>
                <a:off x="3284" y="1425"/>
                <a:ext cx="32" cy="13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4" name="Freeform 298"/>
              <p:cNvSpPr>
                <a:spLocks/>
              </p:cNvSpPr>
              <p:nvPr/>
            </p:nvSpPr>
            <p:spPr bwMode="auto">
              <a:xfrm>
                <a:off x="3285" y="1431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5" name="Freeform 299"/>
              <p:cNvSpPr>
                <a:spLocks/>
              </p:cNvSpPr>
              <p:nvPr/>
            </p:nvSpPr>
            <p:spPr bwMode="auto">
              <a:xfrm>
                <a:off x="3285" y="1437"/>
                <a:ext cx="31" cy="13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6" name="Freeform 300"/>
              <p:cNvSpPr>
                <a:spLocks/>
              </p:cNvSpPr>
              <p:nvPr/>
            </p:nvSpPr>
            <p:spPr bwMode="auto">
              <a:xfrm>
                <a:off x="3285" y="1442"/>
                <a:ext cx="31" cy="15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7" name="Freeform 301"/>
              <p:cNvSpPr>
                <a:spLocks/>
              </p:cNvSpPr>
              <p:nvPr/>
            </p:nvSpPr>
            <p:spPr bwMode="auto">
              <a:xfrm>
                <a:off x="3285" y="1450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8" name="Freeform 302"/>
              <p:cNvSpPr>
                <a:spLocks/>
              </p:cNvSpPr>
              <p:nvPr/>
            </p:nvSpPr>
            <p:spPr bwMode="auto">
              <a:xfrm>
                <a:off x="3197" y="1310"/>
                <a:ext cx="33" cy="124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39" name="Freeform 303"/>
              <p:cNvSpPr>
                <a:spLocks/>
              </p:cNvSpPr>
              <p:nvPr/>
            </p:nvSpPr>
            <p:spPr bwMode="auto">
              <a:xfrm>
                <a:off x="3274" y="1348"/>
                <a:ext cx="55" cy="19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0" name="Freeform 304"/>
              <p:cNvSpPr>
                <a:spLocks/>
              </p:cNvSpPr>
              <p:nvPr/>
            </p:nvSpPr>
            <p:spPr bwMode="auto">
              <a:xfrm>
                <a:off x="3272" y="1331"/>
                <a:ext cx="56" cy="17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1" name="Freeform 305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2" name="Freeform 306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3" name="Freeform 307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4" name="Freeform 308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5" name="Freeform 309"/>
              <p:cNvSpPr>
                <a:spLocks/>
              </p:cNvSpPr>
              <p:nvPr/>
            </p:nvSpPr>
            <p:spPr bwMode="auto">
              <a:xfrm>
                <a:off x="3253" y="1322"/>
                <a:ext cx="7" cy="4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6" name="Freeform 310"/>
              <p:cNvSpPr>
                <a:spLocks/>
              </p:cNvSpPr>
              <p:nvPr/>
            </p:nvSpPr>
            <p:spPr bwMode="auto">
              <a:xfrm>
                <a:off x="3275" y="1319"/>
                <a:ext cx="50" cy="15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7" name="Freeform 311"/>
              <p:cNvSpPr>
                <a:spLocks/>
              </p:cNvSpPr>
              <p:nvPr/>
            </p:nvSpPr>
            <p:spPr bwMode="auto">
              <a:xfrm>
                <a:off x="3285" y="1322"/>
                <a:ext cx="31" cy="10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48" name="Freeform 312"/>
              <p:cNvSpPr>
                <a:spLocks/>
              </p:cNvSpPr>
              <p:nvPr/>
            </p:nvSpPr>
            <p:spPr bwMode="auto">
              <a:xfrm>
                <a:off x="3200" y="1290"/>
                <a:ext cx="90" cy="14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92249" name="Group 313"/>
            <p:cNvGrpSpPr>
              <a:grpSpLocks/>
            </p:cNvGrpSpPr>
            <p:nvPr/>
          </p:nvGrpSpPr>
          <p:grpSpPr bwMode="auto">
            <a:xfrm>
              <a:off x="3945" y="1978"/>
              <a:ext cx="342" cy="318"/>
              <a:chOff x="3128" y="1275"/>
              <a:chExt cx="223" cy="228"/>
            </a:xfrm>
          </p:grpSpPr>
          <p:sp>
            <p:nvSpPr>
              <p:cNvPr id="1192250" name="Freeform 314"/>
              <p:cNvSpPr>
                <a:spLocks/>
              </p:cNvSpPr>
              <p:nvPr/>
            </p:nvSpPr>
            <p:spPr bwMode="auto">
              <a:xfrm>
                <a:off x="3128" y="1376"/>
                <a:ext cx="223" cy="12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1" name="Freeform 315"/>
              <p:cNvSpPr>
                <a:spLocks/>
              </p:cNvSpPr>
              <p:nvPr/>
            </p:nvSpPr>
            <p:spPr bwMode="auto">
              <a:xfrm>
                <a:off x="3164" y="1389"/>
                <a:ext cx="56" cy="67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2" name="Freeform 316"/>
              <p:cNvSpPr>
                <a:spLocks/>
              </p:cNvSpPr>
              <p:nvPr/>
            </p:nvSpPr>
            <p:spPr bwMode="auto">
              <a:xfrm>
                <a:off x="3164" y="1275"/>
                <a:ext cx="185" cy="222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3" name="Freeform 317"/>
              <p:cNvSpPr>
                <a:spLocks/>
              </p:cNvSpPr>
              <p:nvPr/>
            </p:nvSpPr>
            <p:spPr bwMode="auto">
              <a:xfrm>
                <a:off x="3169" y="1281"/>
                <a:ext cx="175" cy="210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4" name="Freeform 318"/>
              <p:cNvSpPr>
                <a:spLocks/>
              </p:cNvSpPr>
              <p:nvPr/>
            </p:nvSpPr>
            <p:spPr bwMode="auto">
              <a:xfrm>
                <a:off x="3189" y="1301"/>
                <a:ext cx="61" cy="172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5" name="Freeform 319"/>
              <p:cNvSpPr>
                <a:spLocks/>
              </p:cNvSpPr>
              <p:nvPr/>
            </p:nvSpPr>
            <p:spPr bwMode="auto">
              <a:xfrm>
                <a:off x="3275" y="1314"/>
                <a:ext cx="51" cy="159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6" name="Freeform 320"/>
              <p:cNvSpPr>
                <a:spLocks/>
              </p:cNvSpPr>
              <p:nvPr/>
            </p:nvSpPr>
            <p:spPr bwMode="auto">
              <a:xfrm>
                <a:off x="3250" y="1303"/>
                <a:ext cx="72" cy="172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7" name="Freeform 321"/>
              <p:cNvSpPr>
                <a:spLocks/>
              </p:cNvSpPr>
              <p:nvPr/>
            </p:nvSpPr>
            <p:spPr bwMode="auto">
              <a:xfrm>
                <a:off x="3284" y="1425"/>
                <a:ext cx="32" cy="13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8" name="Freeform 322"/>
              <p:cNvSpPr>
                <a:spLocks/>
              </p:cNvSpPr>
              <p:nvPr/>
            </p:nvSpPr>
            <p:spPr bwMode="auto">
              <a:xfrm>
                <a:off x="3285" y="1431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59" name="Freeform 323"/>
              <p:cNvSpPr>
                <a:spLocks/>
              </p:cNvSpPr>
              <p:nvPr/>
            </p:nvSpPr>
            <p:spPr bwMode="auto">
              <a:xfrm>
                <a:off x="3285" y="1437"/>
                <a:ext cx="31" cy="13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0" name="Freeform 324"/>
              <p:cNvSpPr>
                <a:spLocks/>
              </p:cNvSpPr>
              <p:nvPr/>
            </p:nvSpPr>
            <p:spPr bwMode="auto">
              <a:xfrm>
                <a:off x="3285" y="1442"/>
                <a:ext cx="31" cy="15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1" name="Freeform 325"/>
              <p:cNvSpPr>
                <a:spLocks/>
              </p:cNvSpPr>
              <p:nvPr/>
            </p:nvSpPr>
            <p:spPr bwMode="auto">
              <a:xfrm>
                <a:off x="3285" y="1450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2" name="Freeform 326"/>
              <p:cNvSpPr>
                <a:spLocks/>
              </p:cNvSpPr>
              <p:nvPr/>
            </p:nvSpPr>
            <p:spPr bwMode="auto">
              <a:xfrm>
                <a:off x="3197" y="1310"/>
                <a:ext cx="33" cy="124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3" name="Freeform 327"/>
              <p:cNvSpPr>
                <a:spLocks/>
              </p:cNvSpPr>
              <p:nvPr/>
            </p:nvSpPr>
            <p:spPr bwMode="auto">
              <a:xfrm>
                <a:off x="3274" y="1348"/>
                <a:ext cx="55" cy="19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4" name="Freeform 328"/>
              <p:cNvSpPr>
                <a:spLocks/>
              </p:cNvSpPr>
              <p:nvPr/>
            </p:nvSpPr>
            <p:spPr bwMode="auto">
              <a:xfrm>
                <a:off x="3272" y="1331"/>
                <a:ext cx="56" cy="17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5" name="Freeform 329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6" name="Freeform 330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7" name="Freeform 331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8" name="Freeform 332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69" name="Freeform 333"/>
              <p:cNvSpPr>
                <a:spLocks/>
              </p:cNvSpPr>
              <p:nvPr/>
            </p:nvSpPr>
            <p:spPr bwMode="auto">
              <a:xfrm>
                <a:off x="3253" y="1322"/>
                <a:ext cx="7" cy="4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70" name="Freeform 334"/>
              <p:cNvSpPr>
                <a:spLocks/>
              </p:cNvSpPr>
              <p:nvPr/>
            </p:nvSpPr>
            <p:spPr bwMode="auto">
              <a:xfrm>
                <a:off x="3275" y="1319"/>
                <a:ext cx="50" cy="15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71" name="Freeform 335"/>
              <p:cNvSpPr>
                <a:spLocks/>
              </p:cNvSpPr>
              <p:nvPr/>
            </p:nvSpPr>
            <p:spPr bwMode="auto">
              <a:xfrm>
                <a:off x="3285" y="1322"/>
                <a:ext cx="31" cy="10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72" name="Freeform 336"/>
              <p:cNvSpPr>
                <a:spLocks/>
              </p:cNvSpPr>
              <p:nvPr/>
            </p:nvSpPr>
            <p:spPr bwMode="auto">
              <a:xfrm>
                <a:off x="3200" y="1290"/>
                <a:ext cx="90" cy="14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192273" name="Group 337"/>
          <p:cNvGrpSpPr>
            <a:grpSpLocks/>
          </p:cNvGrpSpPr>
          <p:nvPr/>
        </p:nvGrpSpPr>
        <p:grpSpPr bwMode="auto">
          <a:xfrm>
            <a:off x="5935663" y="2346325"/>
            <a:ext cx="1839912" cy="1620838"/>
            <a:chOff x="3467" y="1570"/>
            <a:chExt cx="1159" cy="1021"/>
          </a:xfrm>
        </p:grpSpPr>
        <p:grpSp>
          <p:nvGrpSpPr>
            <p:cNvPr id="1192274" name="Group 338"/>
            <p:cNvGrpSpPr>
              <a:grpSpLocks/>
            </p:cNvGrpSpPr>
            <p:nvPr/>
          </p:nvGrpSpPr>
          <p:grpSpPr bwMode="auto">
            <a:xfrm>
              <a:off x="3650" y="1843"/>
              <a:ext cx="862" cy="635"/>
              <a:chOff x="3311" y="1548"/>
              <a:chExt cx="862" cy="635"/>
            </a:xfrm>
          </p:grpSpPr>
          <p:sp>
            <p:nvSpPr>
              <p:cNvPr id="1192275" name="Line 339"/>
              <p:cNvSpPr>
                <a:spLocks noChangeShapeType="1"/>
              </p:cNvSpPr>
              <p:nvPr/>
            </p:nvSpPr>
            <p:spPr bwMode="auto">
              <a:xfrm>
                <a:off x="4173" y="1548"/>
                <a:ext cx="0" cy="63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76" name="Line 340"/>
              <p:cNvSpPr>
                <a:spLocks noChangeShapeType="1"/>
              </p:cNvSpPr>
              <p:nvPr/>
            </p:nvSpPr>
            <p:spPr bwMode="auto">
              <a:xfrm>
                <a:off x="3311" y="1548"/>
                <a:ext cx="0" cy="63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92277" name="Line 341"/>
            <p:cNvSpPr>
              <a:spLocks noChangeShapeType="1"/>
            </p:cNvSpPr>
            <p:nvPr/>
          </p:nvSpPr>
          <p:spPr bwMode="auto">
            <a:xfrm>
              <a:off x="3741" y="1775"/>
              <a:ext cx="70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92278" name="Group 342"/>
            <p:cNvGrpSpPr>
              <a:grpSpLocks/>
            </p:cNvGrpSpPr>
            <p:nvPr/>
          </p:nvGrpSpPr>
          <p:grpSpPr bwMode="auto">
            <a:xfrm>
              <a:off x="3467" y="1570"/>
              <a:ext cx="342" cy="318"/>
              <a:chOff x="3128" y="1275"/>
              <a:chExt cx="223" cy="228"/>
            </a:xfrm>
          </p:grpSpPr>
          <p:sp>
            <p:nvSpPr>
              <p:cNvPr id="1192279" name="Freeform 343"/>
              <p:cNvSpPr>
                <a:spLocks/>
              </p:cNvSpPr>
              <p:nvPr/>
            </p:nvSpPr>
            <p:spPr bwMode="auto">
              <a:xfrm>
                <a:off x="3128" y="1376"/>
                <a:ext cx="223" cy="12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0" name="Freeform 344"/>
              <p:cNvSpPr>
                <a:spLocks/>
              </p:cNvSpPr>
              <p:nvPr/>
            </p:nvSpPr>
            <p:spPr bwMode="auto">
              <a:xfrm>
                <a:off x="3164" y="1389"/>
                <a:ext cx="56" cy="67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1" name="Freeform 345"/>
              <p:cNvSpPr>
                <a:spLocks/>
              </p:cNvSpPr>
              <p:nvPr/>
            </p:nvSpPr>
            <p:spPr bwMode="auto">
              <a:xfrm>
                <a:off x="3164" y="1275"/>
                <a:ext cx="185" cy="222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2" name="Freeform 346"/>
              <p:cNvSpPr>
                <a:spLocks/>
              </p:cNvSpPr>
              <p:nvPr/>
            </p:nvSpPr>
            <p:spPr bwMode="auto">
              <a:xfrm>
                <a:off x="3169" y="1281"/>
                <a:ext cx="175" cy="210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3" name="Freeform 347"/>
              <p:cNvSpPr>
                <a:spLocks/>
              </p:cNvSpPr>
              <p:nvPr/>
            </p:nvSpPr>
            <p:spPr bwMode="auto">
              <a:xfrm>
                <a:off x="3189" y="1301"/>
                <a:ext cx="61" cy="172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4" name="Freeform 348"/>
              <p:cNvSpPr>
                <a:spLocks/>
              </p:cNvSpPr>
              <p:nvPr/>
            </p:nvSpPr>
            <p:spPr bwMode="auto">
              <a:xfrm>
                <a:off x="3275" y="1314"/>
                <a:ext cx="51" cy="159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5" name="Freeform 349"/>
              <p:cNvSpPr>
                <a:spLocks/>
              </p:cNvSpPr>
              <p:nvPr/>
            </p:nvSpPr>
            <p:spPr bwMode="auto">
              <a:xfrm>
                <a:off x="3250" y="1303"/>
                <a:ext cx="72" cy="172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6" name="Freeform 350"/>
              <p:cNvSpPr>
                <a:spLocks/>
              </p:cNvSpPr>
              <p:nvPr/>
            </p:nvSpPr>
            <p:spPr bwMode="auto">
              <a:xfrm>
                <a:off x="3284" y="1425"/>
                <a:ext cx="32" cy="13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7" name="Freeform 351"/>
              <p:cNvSpPr>
                <a:spLocks/>
              </p:cNvSpPr>
              <p:nvPr/>
            </p:nvSpPr>
            <p:spPr bwMode="auto">
              <a:xfrm>
                <a:off x="3285" y="1431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8" name="Freeform 352"/>
              <p:cNvSpPr>
                <a:spLocks/>
              </p:cNvSpPr>
              <p:nvPr/>
            </p:nvSpPr>
            <p:spPr bwMode="auto">
              <a:xfrm>
                <a:off x="3285" y="1437"/>
                <a:ext cx="31" cy="13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89" name="Freeform 353"/>
              <p:cNvSpPr>
                <a:spLocks/>
              </p:cNvSpPr>
              <p:nvPr/>
            </p:nvSpPr>
            <p:spPr bwMode="auto">
              <a:xfrm>
                <a:off x="3285" y="1442"/>
                <a:ext cx="31" cy="15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0" name="Freeform 354"/>
              <p:cNvSpPr>
                <a:spLocks/>
              </p:cNvSpPr>
              <p:nvPr/>
            </p:nvSpPr>
            <p:spPr bwMode="auto">
              <a:xfrm>
                <a:off x="3285" y="1450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1" name="Freeform 355"/>
              <p:cNvSpPr>
                <a:spLocks/>
              </p:cNvSpPr>
              <p:nvPr/>
            </p:nvSpPr>
            <p:spPr bwMode="auto">
              <a:xfrm>
                <a:off x="3197" y="1310"/>
                <a:ext cx="33" cy="124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2" name="Freeform 356"/>
              <p:cNvSpPr>
                <a:spLocks/>
              </p:cNvSpPr>
              <p:nvPr/>
            </p:nvSpPr>
            <p:spPr bwMode="auto">
              <a:xfrm>
                <a:off x="3274" y="1348"/>
                <a:ext cx="55" cy="19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3" name="Freeform 357"/>
              <p:cNvSpPr>
                <a:spLocks/>
              </p:cNvSpPr>
              <p:nvPr/>
            </p:nvSpPr>
            <p:spPr bwMode="auto">
              <a:xfrm>
                <a:off x="3272" y="1331"/>
                <a:ext cx="56" cy="17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4" name="Freeform 358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5" name="Freeform 359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6" name="Freeform 360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7" name="Freeform 361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8" name="Freeform 362"/>
              <p:cNvSpPr>
                <a:spLocks/>
              </p:cNvSpPr>
              <p:nvPr/>
            </p:nvSpPr>
            <p:spPr bwMode="auto">
              <a:xfrm>
                <a:off x="3253" y="1322"/>
                <a:ext cx="7" cy="4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299" name="Freeform 363"/>
              <p:cNvSpPr>
                <a:spLocks/>
              </p:cNvSpPr>
              <p:nvPr/>
            </p:nvSpPr>
            <p:spPr bwMode="auto">
              <a:xfrm>
                <a:off x="3275" y="1319"/>
                <a:ext cx="50" cy="15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0" name="Freeform 364"/>
              <p:cNvSpPr>
                <a:spLocks/>
              </p:cNvSpPr>
              <p:nvPr/>
            </p:nvSpPr>
            <p:spPr bwMode="auto">
              <a:xfrm>
                <a:off x="3285" y="1322"/>
                <a:ext cx="31" cy="10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1" name="Freeform 365"/>
              <p:cNvSpPr>
                <a:spLocks/>
              </p:cNvSpPr>
              <p:nvPr/>
            </p:nvSpPr>
            <p:spPr bwMode="auto">
              <a:xfrm>
                <a:off x="3200" y="1290"/>
                <a:ext cx="90" cy="14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92302" name="Group 366"/>
            <p:cNvGrpSpPr>
              <a:grpSpLocks/>
            </p:cNvGrpSpPr>
            <p:nvPr/>
          </p:nvGrpSpPr>
          <p:grpSpPr bwMode="auto">
            <a:xfrm>
              <a:off x="4283" y="1570"/>
              <a:ext cx="342" cy="318"/>
              <a:chOff x="3128" y="1275"/>
              <a:chExt cx="223" cy="228"/>
            </a:xfrm>
          </p:grpSpPr>
          <p:sp>
            <p:nvSpPr>
              <p:cNvPr id="1192303" name="Freeform 367"/>
              <p:cNvSpPr>
                <a:spLocks/>
              </p:cNvSpPr>
              <p:nvPr/>
            </p:nvSpPr>
            <p:spPr bwMode="auto">
              <a:xfrm>
                <a:off x="3128" y="1376"/>
                <a:ext cx="223" cy="12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4" name="Freeform 368"/>
              <p:cNvSpPr>
                <a:spLocks/>
              </p:cNvSpPr>
              <p:nvPr/>
            </p:nvSpPr>
            <p:spPr bwMode="auto">
              <a:xfrm>
                <a:off x="3164" y="1389"/>
                <a:ext cx="56" cy="67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5" name="Freeform 369"/>
              <p:cNvSpPr>
                <a:spLocks/>
              </p:cNvSpPr>
              <p:nvPr/>
            </p:nvSpPr>
            <p:spPr bwMode="auto">
              <a:xfrm>
                <a:off x="3164" y="1275"/>
                <a:ext cx="185" cy="222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6" name="Freeform 370"/>
              <p:cNvSpPr>
                <a:spLocks/>
              </p:cNvSpPr>
              <p:nvPr/>
            </p:nvSpPr>
            <p:spPr bwMode="auto">
              <a:xfrm>
                <a:off x="3169" y="1281"/>
                <a:ext cx="175" cy="210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7" name="Freeform 371"/>
              <p:cNvSpPr>
                <a:spLocks/>
              </p:cNvSpPr>
              <p:nvPr/>
            </p:nvSpPr>
            <p:spPr bwMode="auto">
              <a:xfrm>
                <a:off x="3189" y="1301"/>
                <a:ext cx="61" cy="172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8" name="Freeform 372"/>
              <p:cNvSpPr>
                <a:spLocks/>
              </p:cNvSpPr>
              <p:nvPr/>
            </p:nvSpPr>
            <p:spPr bwMode="auto">
              <a:xfrm>
                <a:off x="3275" y="1314"/>
                <a:ext cx="51" cy="159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09" name="Freeform 373"/>
              <p:cNvSpPr>
                <a:spLocks/>
              </p:cNvSpPr>
              <p:nvPr/>
            </p:nvSpPr>
            <p:spPr bwMode="auto">
              <a:xfrm>
                <a:off x="3250" y="1303"/>
                <a:ext cx="72" cy="172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0" name="Freeform 374"/>
              <p:cNvSpPr>
                <a:spLocks/>
              </p:cNvSpPr>
              <p:nvPr/>
            </p:nvSpPr>
            <p:spPr bwMode="auto">
              <a:xfrm>
                <a:off x="3284" y="1425"/>
                <a:ext cx="32" cy="13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1" name="Freeform 375"/>
              <p:cNvSpPr>
                <a:spLocks/>
              </p:cNvSpPr>
              <p:nvPr/>
            </p:nvSpPr>
            <p:spPr bwMode="auto">
              <a:xfrm>
                <a:off x="3285" y="1431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2" name="Freeform 376"/>
              <p:cNvSpPr>
                <a:spLocks/>
              </p:cNvSpPr>
              <p:nvPr/>
            </p:nvSpPr>
            <p:spPr bwMode="auto">
              <a:xfrm>
                <a:off x="3285" y="1437"/>
                <a:ext cx="31" cy="13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3" name="Freeform 377"/>
              <p:cNvSpPr>
                <a:spLocks/>
              </p:cNvSpPr>
              <p:nvPr/>
            </p:nvSpPr>
            <p:spPr bwMode="auto">
              <a:xfrm>
                <a:off x="3285" y="1442"/>
                <a:ext cx="31" cy="15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4" name="Freeform 378"/>
              <p:cNvSpPr>
                <a:spLocks/>
              </p:cNvSpPr>
              <p:nvPr/>
            </p:nvSpPr>
            <p:spPr bwMode="auto">
              <a:xfrm>
                <a:off x="3285" y="1450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5" name="Freeform 379"/>
              <p:cNvSpPr>
                <a:spLocks/>
              </p:cNvSpPr>
              <p:nvPr/>
            </p:nvSpPr>
            <p:spPr bwMode="auto">
              <a:xfrm>
                <a:off x="3197" y="1310"/>
                <a:ext cx="33" cy="124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6" name="Freeform 380"/>
              <p:cNvSpPr>
                <a:spLocks/>
              </p:cNvSpPr>
              <p:nvPr/>
            </p:nvSpPr>
            <p:spPr bwMode="auto">
              <a:xfrm>
                <a:off x="3274" y="1348"/>
                <a:ext cx="55" cy="19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7" name="Freeform 381"/>
              <p:cNvSpPr>
                <a:spLocks/>
              </p:cNvSpPr>
              <p:nvPr/>
            </p:nvSpPr>
            <p:spPr bwMode="auto">
              <a:xfrm>
                <a:off x="3272" y="1331"/>
                <a:ext cx="56" cy="17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8" name="Freeform 382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19" name="Freeform 383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0" name="Freeform 384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1" name="Freeform 385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2" name="Freeform 386"/>
              <p:cNvSpPr>
                <a:spLocks/>
              </p:cNvSpPr>
              <p:nvPr/>
            </p:nvSpPr>
            <p:spPr bwMode="auto">
              <a:xfrm>
                <a:off x="3253" y="1322"/>
                <a:ext cx="7" cy="4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3" name="Freeform 387"/>
              <p:cNvSpPr>
                <a:spLocks/>
              </p:cNvSpPr>
              <p:nvPr/>
            </p:nvSpPr>
            <p:spPr bwMode="auto">
              <a:xfrm>
                <a:off x="3275" y="1319"/>
                <a:ext cx="50" cy="15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4" name="Freeform 388"/>
              <p:cNvSpPr>
                <a:spLocks/>
              </p:cNvSpPr>
              <p:nvPr/>
            </p:nvSpPr>
            <p:spPr bwMode="auto">
              <a:xfrm>
                <a:off x="3285" y="1322"/>
                <a:ext cx="31" cy="10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5" name="Freeform 389"/>
              <p:cNvSpPr>
                <a:spLocks/>
              </p:cNvSpPr>
              <p:nvPr/>
            </p:nvSpPr>
            <p:spPr bwMode="auto">
              <a:xfrm>
                <a:off x="3200" y="1290"/>
                <a:ext cx="90" cy="14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92326" name="Line 390"/>
            <p:cNvSpPr>
              <a:spLocks noChangeShapeType="1"/>
            </p:cNvSpPr>
            <p:nvPr/>
          </p:nvSpPr>
          <p:spPr bwMode="auto">
            <a:xfrm>
              <a:off x="3742" y="2478"/>
              <a:ext cx="70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92327" name="Group 391"/>
            <p:cNvGrpSpPr>
              <a:grpSpLocks/>
            </p:cNvGrpSpPr>
            <p:nvPr/>
          </p:nvGrpSpPr>
          <p:grpSpPr bwMode="auto">
            <a:xfrm>
              <a:off x="3468" y="2273"/>
              <a:ext cx="342" cy="318"/>
              <a:chOff x="3128" y="1275"/>
              <a:chExt cx="223" cy="228"/>
            </a:xfrm>
          </p:grpSpPr>
          <p:sp>
            <p:nvSpPr>
              <p:cNvPr id="1192328" name="Freeform 392"/>
              <p:cNvSpPr>
                <a:spLocks/>
              </p:cNvSpPr>
              <p:nvPr/>
            </p:nvSpPr>
            <p:spPr bwMode="auto">
              <a:xfrm>
                <a:off x="3128" y="1376"/>
                <a:ext cx="223" cy="12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29" name="Freeform 393"/>
              <p:cNvSpPr>
                <a:spLocks/>
              </p:cNvSpPr>
              <p:nvPr/>
            </p:nvSpPr>
            <p:spPr bwMode="auto">
              <a:xfrm>
                <a:off x="3164" y="1389"/>
                <a:ext cx="56" cy="67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0" name="Freeform 394"/>
              <p:cNvSpPr>
                <a:spLocks/>
              </p:cNvSpPr>
              <p:nvPr/>
            </p:nvSpPr>
            <p:spPr bwMode="auto">
              <a:xfrm>
                <a:off x="3164" y="1275"/>
                <a:ext cx="185" cy="222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1" name="Freeform 395"/>
              <p:cNvSpPr>
                <a:spLocks/>
              </p:cNvSpPr>
              <p:nvPr/>
            </p:nvSpPr>
            <p:spPr bwMode="auto">
              <a:xfrm>
                <a:off x="3169" y="1281"/>
                <a:ext cx="175" cy="210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2" name="Freeform 396"/>
              <p:cNvSpPr>
                <a:spLocks/>
              </p:cNvSpPr>
              <p:nvPr/>
            </p:nvSpPr>
            <p:spPr bwMode="auto">
              <a:xfrm>
                <a:off x="3189" y="1301"/>
                <a:ext cx="61" cy="172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3" name="Freeform 397"/>
              <p:cNvSpPr>
                <a:spLocks/>
              </p:cNvSpPr>
              <p:nvPr/>
            </p:nvSpPr>
            <p:spPr bwMode="auto">
              <a:xfrm>
                <a:off x="3275" y="1314"/>
                <a:ext cx="51" cy="159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4" name="Freeform 398"/>
              <p:cNvSpPr>
                <a:spLocks/>
              </p:cNvSpPr>
              <p:nvPr/>
            </p:nvSpPr>
            <p:spPr bwMode="auto">
              <a:xfrm>
                <a:off x="3250" y="1303"/>
                <a:ext cx="72" cy="172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5" name="Freeform 399"/>
              <p:cNvSpPr>
                <a:spLocks/>
              </p:cNvSpPr>
              <p:nvPr/>
            </p:nvSpPr>
            <p:spPr bwMode="auto">
              <a:xfrm>
                <a:off x="3284" y="1425"/>
                <a:ext cx="32" cy="13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6" name="Freeform 400"/>
              <p:cNvSpPr>
                <a:spLocks/>
              </p:cNvSpPr>
              <p:nvPr/>
            </p:nvSpPr>
            <p:spPr bwMode="auto">
              <a:xfrm>
                <a:off x="3285" y="1431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7" name="Freeform 401"/>
              <p:cNvSpPr>
                <a:spLocks/>
              </p:cNvSpPr>
              <p:nvPr/>
            </p:nvSpPr>
            <p:spPr bwMode="auto">
              <a:xfrm>
                <a:off x="3285" y="1437"/>
                <a:ext cx="31" cy="13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8" name="Freeform 402"/>
              <p:cNvSpPr>
                <a:spLocks/>
              </p:cNvSpPr>
              <p:nvPr/>
            </p:nvSpPr>
            <p:spPr bwMode="auto">
              <a:xfrm>
                <a:off x="3285" y="1442"/>
                <a:ext cx="31" cy="15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39" name="Freeform 403"/>
              <p:cNvSpPr>
                <a:spLocks/>
              </p:cNvSpPr>
              <p:nvPr/>
            </p:nvSpPr>
            <p:spPr bwMode="auto">
              <a:xfrm>
                <a:off x="3285" y="1450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0" name="Freeform 404"/>
              <p:cNvSpPr>
                <a:spLocks/>
              </p:cNvSpPr>
              <p:nvPr/>
            </p:nvSpPr>
            <p:spPr bwMode="auto">
              <a:xfrm>
                <a:off x="3197" y="1310"/>
                <a:ext cx="33" cy="124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1" name="Freeform 405"/>
              <p:cNvSpPr>
                <a:spLocks/>
              </p:cNvSpPr>
              <p:nvPr/>
            </p:nvSpPr>
            <p:spPr bwMode="auto">
              <a:xfrm>
                <a:off x="3274" y="1348"/>
                <a:ext cx="55" cy="19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2" name="Freeform 406"/>
              <p:cNvSpPr>
                <a:spLocks/>
              </p:cNvSpPr>
              <p:nvPr/>
            </p:nvSpPr>
            <p:spPr bwMode="auto">
              <a:xfrm>
                <a:off x="3272" y="1331"/>
                <a:ext cx="56" cy="17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3" name="Freeform 407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4" name="Freeform 408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5" name="Freeform 409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6" name="Freeform 410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7" name="Freeform 411"/>
              <p:cNvSpPr>
                <a:spLocks/>
              </p:cNvSpPr>
              <p:nvPr/>
            </p:nvSpPr>
            <p:spPr bwMode="auto">
              <a:xfrm>
                <a:off x="3253" y="1322"/>
                <a:ext cx="7" cy="4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8" name="Freeform 412"/>
              <p:cNvSpPr>
                <a:spLocks/>
              </p:cNvSpPr>
              <p:nvPr/>
            </p:nvSpPr>
            <p:spPr bwMode="auto">
              <a:xfrm>
                <a:off x="3275" y="1319"/>
                <a:ext cx="50" cy="15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49" name="Freeform 413"/>
              <p:cNvSpPr>
                <a:spLocks/>
              </p:cNvSpPr>
              <p:nvPr/>
            </p:nvSpPr>
            <p:spPr bwMode="auto">
              <a:xfrm>
                <a:off x="3285" y="1322"/>
                <a:ext cx="31" cy="10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0" name="Freeform 414"/>
              <p:cNvSpPr>
                <a:spLocks/>
              </p:cNvSpPr>
              <p:nvPr/>
            </p:nvSpPr>
            <p:spPr bwMode="auto">
              <a:xfrm>
                <a:off x="3200" y="1290"/>
                <a:ext cx="90" cy="14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92351" name="Group 415"/>
            <p:cNvGrpSpPr>
              <a:grpSpLocks/>
            </p:cNvGrpSpPr>
            <p:nvPr/>
          </p:nvGrpSpPr>
          <p:grpSpPr bwMode="auto">
            <a:xfrm>
              <a:off x="4284" y="2273"/>
              <a:ext cx="342" cy="318"/>
              <a:chOff x="3128" y="1275"/>
              <a:chExt cx="223" cy="228"/>
            </a:xfrm>
          </p:grpSpPr>
          <p:sp>
            <p:nvSpPr>
              <p:cNvPr id="1192352" name="Freeform 416"/>
              <p:cNvSpPr>
                <a:spLocks/>
              </p:cNvSpPr>
              <p:nvPr/>
            </p:nvSpPr>
            <p:spPr bwMode="auto">
              <a:xfrm>
                <a:off x="3128" y="1376"/>
                <a:ext cx="223" cy="12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3" name="Freeform 417"/>
              <p:cNvSpPr>
                <a:spLocks/>
              </p:cNvSpPr>
              <p:nvPr/>
            </p:nvSpPr>
            <p:spPr bwMode="auto">
              <a:xfrm>
                <a:off x="3164" y="1389"/>
                <a:ext cx="56" cy="67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4" name="Freeform 418"/>
              <p:cNvSpPr>
                <a:spLocks/>
              </p:cNvSpPr>
              <p:nvPr/>
            </p:nvSpPr>
            <p:spPr bwMode="auto">
              <a:xfrm>
                <a:off x="3164" y="1275"/>
                <a:ext cx="185" cy="222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5" name="Freeform 419"/>
              <p:cNvSpPr>
                <a:spLocks/>
              </p:cNvSpPr>
              <p:nvPr/>
            </p:nvSpPr>
            <p:spPr bwMode="auto">
              <a:xfrm>
                <a:off x="3169" y="1281"/>
                <a:ext cx="175" cy="210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6" name="Freeform 420"/>
              <p:cNvSpPr>
                <a:spLocks/>
              </p:cNvSpPr>
              <p:nvPr/>
            </p:nvSpPr>
            <p:spPr bwMode="auto">
              <a:xfrm>
                <a:off x="3189" y="1301"/>
                <a:ext cx="61" cy="172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7" name="Freeform 421"/>
              <p:cNvSpPr>
                <a:spLocks/>
              </p:cNvSpPr>
              <p:nvPr/>
            </p:nvSpPr>
            <p:spPr bwMode="auto">
              <a:xfrm>
                <a:off x="3275" y="1314"/>
                <a:ext cx="51" cy="159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8" name="Freeform 422"/>
              <p:cNvSpPr>
                <a:spLocks/>
              </p:cNvSpPr>
              <p:nvPr/>
            </p:nvSpPr>
            <p:spPr bwMode="auto">
              <a:xfrm>
                <a:off x="3250" y="1303"/>
                <a:ext cx="72" cy="172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59" name="Freeform 423"/>
              <p:cNvSpPr>
                <a:spLocks/>
              </p:cNvSpPr>
              <p:nvPr/>
            </p:nvSpPr>
            <p:spPr bwMode="auto">
              <a:xfrm>
                <a:off x="3284" y="1425"/>
                <a:ext cx="32" cy="13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0" name="Freeform 424"/>
              <p:cNvSpPr>
                <a:spLocks/>
              </p:cNvSpPr>
              <p:nvPr/>
            </p:nvSpPr>
            <p:spPr bwMode="auto">
              <a:xfrm>
                <a:off x="3285" y="1431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1" name="Freeform 425"/>
              <p:cNvSpPr>
                <a:spLocks/>
              </p:cNvSpPr>
              <p:nvPr/>
            </p:nvSpPr>
            <p:spPr bwMode="auto">
              <a:xfrm>
                <a:off x="3285" y="1437"/>
                <a:ext cx="31" cy="13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2" name="Freeform 426"/>
              <p:cNvSpPr>
                <a:spLocks/>
              </p:cNvSpPr>
              <p:nvPr/>
            </p:nvSpPr>
            <p:spPr bwMode="auto">
              <a:xfrm>
                <a:off x="3285" y="1442"/>
                <a:ext cx="31" cy="15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3" name="Freeform 427"/>
              <p:cNvSpPr>
                <a:spLocks/>
              </p:cNvSpPr>
              <p:nvPr/>
            </p:nvSpPr>
            <p:spPr bwMode="auto">
              <a:xfrm>
                <a:off x="3285" y="1450"/>
                <a:ext cx="31" cy="1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4" name="Freeform 428"/>
              <p:cNvSpPr>
                <a:spLocks/>
              </p:cNvSpPr>
              <p:nvPr/>
            </p:nvSpPr>
            <p:spPr bwMode="auto">
              <a:xfrm>
                <a:off x="3197" y="1310"/>
                <a:ext cx="33" cy="124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5" name="Freeform 429"/>
              <p:cNvSpPr>
                <a:spLocks/>
              </p:cNvSpPr>
              <p:nvPr/>
            </p:nvSpPr>
            <p:spPr bwMode="auto">
              <a:xfrm>
                <a:off x="3274" y="1348"/>
                <a:ext cx="55" cy="19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6" name="Freeform 430"/>
              <p:cNvSpPr>
                <a:spLocks/>
              </p:cNvSpPr>
              <p:nvPr/>
            </p:nvSpPr>
            <p:spPr bwMode="auto">
              <a:xfrm>
                <a:off x="3272" y="1331"/>
                <a:ext cx="56" cy="17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7" name="Freeform 431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8" name="Freeform 432"/>
              <p:cNvSpPr>
                <a:spLocks/>
              </p:cNvSpPr>
              <p:nvPr/>
            </p:nvSpPr>
            <p:spPr bwMode="auto">
              <a:xfrm>
                <a:off x="3257" y="1372"/>
                <a:ext cx="8" cy="7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69" name="Freeform 433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70" name="Freeform 434"/>
              <p:cNvSpPr>
                <a:spLocks/>
              </p:cNvSpPr>
              <p:nvPr/>
            </p:nvSpPr>
            <p:spPr bwMode="auto">
              <a:xfrm>
                <a:off x="3258" y="1386"/>
                <a:ext cx="8" cy="9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71" name="Freeform 435"/>
              <p:cNvSpPr>
                <a:spLocks/>
              </p:cNvSpPr>
              <p:nvPr/>
            </p:nvSpPr>
            <p:spPr bwMode="auto">
              <a:xfrm>
                <a:off x="3253" y="1322"/>
                <a:ext cx="7" cy="4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72" name="Freeform 436"/>
              <p:cNvSpPr>
                <a:spLocks/>
              </p:cNvSpPr>
              <p:nvPr/>
            </p:nvSpPr>
            <p:spPr bwMode="auto">
              <a:xfrm>
                <a:off x="3275" y="1319"/>
                <a:ext cx="50" cy="15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73" name="Freeform 437"/>
              <p:cNvSpPr>
                <a:spLocks/>
              </p:cNvSpPr>
              <p:nvPr/>
            </p:nvSpPr>
            <p:spPr bwMode="auto">
              <a:xfrm>
                <a:off x="3285" y="1322"/>
                <a:ext cx="31" cy="10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2374" name="Freeform 438"/>
              <p:cNvSpPr>
                <a:spLocks/>
              </p:cNvSpPr>
              <p:nvPr/>
            </p:nvSpPr>
            <p:spPr bwMode="auto">
              <a:xfrm>
                <a:off x="3200" y="1290"/>
                <a:ext cx="90" cy="14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192375" name="Group 439"/>
          <p:cNvGrpSpPr>
            <a:grpSpLocks/>
          </p:cNvGrpSpPr>
          <p:nvPr/>
        </p:nvGrpSpPr>
        <p:grpSpPr bwMode="auto">
          <a:xfrm>
            <a:off x="4895850" y="5014913"/>
            <a:ext cx="2706688" cy="973137"/>
            <a:chOff x="3061" y="3316"/>
            <a:chExt cx="1705" cy="613"/>
          </a:xfrm>
        </p:grpSpPr>
        <p:grpSp>
          <p:nvGrpSpPr>
            <p:cNvPr id="1192376" name="Group 440"/>
            <p:cNvGrpSpPr>
              <a:grpSpLocks/>
            </p:cNvGrpSpPr>
            <p:nvPr/>
          </p:nvGrpSpPr>
          <p:grpSpPr bwMode="auto">
            <a:xfrm>
              <a:off x="3061" y="3316"/>
              <a:ext cx="255" cy="613"/>
              <a:chOff x="2857" y="2840"/>
              <a:chExt cx="340" cy="856"/>
            </a:xfrm>
          </p:grpSpPr>
          <p:pic>
            <p:nvPicPr>
              <p:cNvPr id="1192377" name="Picture 441" descr="j02382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3411"/>
                <a:ext cx="34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92378" name="Picture 442" descr="j02382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3158"/>
                <a:ext cx="34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2379" name="Picture 443" descr="j02382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" y="2840"/>
                <a:ext cx="34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92380" name="AutoShape 444"/>
            <p:cNvCxnSpPr>
              <a:cxnSpLocks noChangeShapeType="1"/>
              <a:stCxn id="1192379" idx="3"/>
            </p:cNvCxnSpPr>
            <p:nvPr/>
          </p:nvCxnSpPr>
          <p:spPr bwMode="auto">
            <a:xfrm>
              <a:off x="3316" y="3417"/>
              <a:ext cx="103" cy="25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381" name="AutoShape 445"/>
            <p:cNvCxnSpPr>
              <a:cxnSpLocks noChangeShapeType="1"/>
              <a:stCxn id="1192378" idx="3"/>
            </p:cNvCxnSpPr>
            <p:nvPr/>
          </p:nvCxnSpPr>
          <p:spPr bwMode="auto">
            <a:xfrm>
              <a:off x="3316" y="3645"/>
              <a:ext cx="103" cy="29"/>
            </a:xfrm>
            <a:prstGeom prst="bentConnector3">
              <a:avLst>
                <a:gd name="adj1" fmla="val 49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2382" name="AutoShape 446"/>
            <p:cNvCxnSpPr>
              <a:cxnSpLocks noChangeShapeType="1"/>
              <a:stCxn id="1192377" idx="3"/>
            </p:cNvCxnSpPr>
            <p:nvPr/>
          </p:nvCxnSpPr>
          <p:spPr bwMode="auto">
            <a:xfrm flipV="1">
              <a:off x="3316" y="3674"/>
              <a:ext cx="103" cy="19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92383" name="Line 447"/>
            <p:cNvSpPr>
              <a:spLocks noChangeShapeType="1"/>
            </p:cNvSpPr>
            <p:nvPr/>
          </p:nvSpPr>
          <p:spPr bwMode="auto">
            <a:xfrm>
              <a:off x="3424" y="3680"/>
              <a:ext cx="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pic>
          <p:nvPicPr>
            <p:cNvPr id="1192384" name="Picture 448" descr="nettverksko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402"/>
              <a:ext cx="107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2385" name="Rectangle 449"/>
            <p:cNvSpPr>
              <a:spLocks noChangeArrowheads="1"/>
            </p:cNvSpPr>
            <p:nvPr/>
          </p:nvSpPr>
          <p:spPr bwMode="auto">
            <a:xfrm>
              <a:off x="3742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86" name="Rectangle 450"/>
            <p:cNvSpPr>
              <a:spLocks noChangeArrowheads="1"/>
            </p:cNvSpPr>
            <p:nvPr/>
          </p:nvSpPr>
          <p:spPr bwMode="auto">
            <a:xfrm>
              <a:off x="3855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87" name="Rectangle 451"/>
            <p:cNvSpPr>
              <a:spLocks noChangeArrowheads="1"/>
            </p:cNvSpPr>
            <p:nvPr/>
          </p:nvSpPr>
          <p:spPr bwMode="auto">
            <a:xfrm>
              <a:off x="3968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88" name="Rectangle 452"/>
            <p:cNvSpPr>
              <a:spLocks noChangeArrowheads="1"/>
            </p:cNvSpPr>
            <p:nvPr/>
          </p:nvSpPr>
          <p:spPr bwMode="auto">
            <a:xfrm>
              <a:off x="4081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89" name="Rectangle 453"/>
            <p:cNvSpPr>
              <a:spLocks noChangeArrowheads="1"/>
            </p:cNvSpPr>
            <p:nvPr/>
          </p:nvSpPr>
          <p:spPr bwMode="auto">
            <a:xfrm>
              <a:off x="4194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90" name="Rectangle 454"/>
            <p:cNvSpPr>
              <a:spLocks noChangeArrowheads="1"/>
            </p:cNvSpPr>
            <p:nvPr/>
          </p:nvSpPr>
          <p:spPr bwMode="auto">
            <a:xfrm>
              <a:off x="4307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91" name="Rectangle 455"/>
            <p:cNvSpPr>
              <a:spLocks noChangeArrowheads="1"/>
            </p:cNvSpPr>
            <p:nvPr/>
          </p:nvSpPr>
          <p:spPr bwMode="auto">
            <a:xfrm>
              <a:off x="4420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92" name="Rectangle 456"/>
            <p:cNvSpPr>
              <a:spLocks noChangeArrowheads="1"/>
            </p:cNvSpPr>
            <p:nvPr/>
          </p:nvSpPr>
          <p:spPr bwMode="auto">
            <a:xfrm>
              <a:off x="4533" y="3407"/>
              <a:ext cx="91" cy="4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2393" name="Rectangle 457"/>
            <p:cNvSpPr>
              <a:spLocks noChangeArrowheads="1"/>
            </p:cNvSpPr>
            <p:nvPr/>
          </p:nvSpPr>
          <p:spPr bwMode="auto">
            <a:xfrm>
              <a:off x="3946" y="3498"/>
              <a:ext cx="113" cy="18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2394" name="Text Box 458"/>
          <p:cNvSpPr txBox="1">
            <a:spLocks noChangeArrowheads="1"/>
          </p:cNvSpPr>
          <p:nvPr/>
        </p:nvSpPr>
        <p:spPr bwMode="auto">
          <a:xfrm>
            <a:off x="5434013" y="6200775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hlink"/>
                </a:solidFill>
              </a:rPr>
              <a:t>memory</a:t>
            </a:r>
          </a:p>
        </p:txBody>
      </p:sp>
      <p:sp>
        <p:nvSpPr>
          <p:cNvPr id="1192395" name="Text Box 459"/>
          <p:cNvSpPr txBox="1">
            <a:spLocks noChangeArrowheads="1"/>
          </p:cNvSpPr>
          <p:nvPr/>
        </p:nvSpPr>
        <p:spPr bwMode="auto">
          <a:xfrm>
            <a:off x="6483350" y="6200775"/>
            <a:ext cx="87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hlink"/>
                </a:solidFill>
              </a:rPr>
              <a:t>PCI bus</a:t>
            </a:r>
          </a:p>
        </p:txBody>
      </p:sp>
      <p:sp>
        <p:nvSpPr>
          <p:cNvPr id="1192396" name="Text Box 460"/>
          <p:cNvSpPr txBox="1">
            <a:spLocks noChangeArrowheads="1"/>
          </p:cNvSpPr>
          <p:nvPr/>
        </p:nvSpPr>
        <p:spPr bwMode="auto">
          <a:xfrm>
            <a:off x="7848600" y="5157788"/>
            <a:ext cx="1282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hlink"/>
                </a:solidFill>
              </a:rPr>
              <a:t>configurable</a:t>
            </a:r>
          </a:p>
          <a:p>
            <a:r>
              <a:rPr lang="en-US" sz="1600" b="0">
                <a:solidFill>
                  <a:schemeClr val="hlink"/>
                </a:solidFill>
              </a:rPr>
              <a:t>interface</a:t>
            </a:r>
          </a:p>
        </p:txBody>
      </p:sp>
      <p:sp>
        <p:nvSpPr>
          <p:cNvPr id="1192397" name="Text Box 461"/>
          <p:cNvSpPr txBox="1">
            <a:spLocks noChangeArrowheads="1"/>
          </p:cNvSpPr>
          <p:nvPr/>
        </p:nvSpPr>
        <p:spPr bwMode="auto">
          <a:xfrm>
            <a:off x="7237413" y="4365625"/>
            <a:ext cx="14747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b="0">
                <a:solidFill>
                  <a:schemeClr val="hlink"/>
                </a:solidFill>
              </a:rPr>
              <a:t>8 hypercube 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     connectors</a:t>
            </a:r>
          </a:p>
        </p:txBody>
      </p:sp>
      <p:sp>
        <p:nvSpPr>
          <p:cNvPr id="1192398" name="Text Box 462"/>
          <p:cNvSpPr txBox="1">
            <a:spLocks noChangeArrowheads="1"/>
          </p:cNvSpPr>
          <p:nvPr/>
        </p:nvSpPr>
        <p:spPr bwMode="auto">
          <a:xfrm>
            <a:off x="7488238" y="6200775"/>
            <a:ext cx="166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hlink"/>
                </a:solidFill>
              </a:rPr>
              <a:t>vector processor</a:t>
            </a:r>
          </a:p>
        </p:txBody>
      </p:sp>
      <p:sp>
        <p:nvSpPr>
          <p:cNvPr id="1192399" name="Text Box 463"/>
          <p:cNvSpPr txBox="1">
            <a:spLocks noChangeArrowheads="1"/>
          </p:cNvSpPr>
          <p:nvPr/>
        </p:nvSpPr>
        <p:spPr bwMode="auto">
          <a:xfrm>
            <a:off x="4176713" y="6200775"/>
            <a:ext cx="112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hlink"/>
                </a:solidFill>
              </a:rPr>
              <a:t>SCSI ports</a:t>
            </a:r>
          </a:p>
        </p:txBody>
      </p:sp>
      <p:sp>
        <p:nvSpPr>
          <p:cNvPr id="1192400" name="Line 464"/>
          <p:cNvSpPr>
            <a:spLocks noChangeShapeType="1"/>
          </p:cNvSpPr>
          <p:nvPr/>
        </p:nvSpPr>
        <p:spPr bwMode="auto">
          <a:xfrm flipH="1">
            <a:off x="7127875" y="4652963"/>
            <a:ext cx="431800" cy="468312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401" name="Line 465"/>
          <p:cNvSpPr>
            <a:spLocks noChangeShapeType="1"/>
          </p:cNvSpPr>
          <p:nvPr/>
        </p:nvSpPr>
        <p:spPr bwMode="auto">
          <a:xfrm flipH="1" flipV="1">
            <a:off x="7488238" y="5373688"/>
            <a:ext cx="431800" cy="71437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402" name="Line 466"/>
          <p:cNvSpPr>
            <a:spLocks noChangeShapeType="1"/>
          </p:cNvSpPr>
          <p:nvPr/>
        </p:nvSpPr>
        <p:spPr bwMode="auto">
          <a:xfrm flipH="1" flipV="1">
            <a:off x="6767513" y="5553075"/>
            <a:ext cx="1044575" cy="720725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403" name="Line 467"/>
          <p:cNvSpPr>
            <a:spLocks noChangeShapeType="1"/>
          </p:cNvSpPr>
          <p:nvPr/>
        </p:nvSpPr>
        <p:spPr bwMode="auto">
          <a:xfrm flipH="1" flipV="1">
            <a:off x="6659563" y="5913438"/>
            <a:ext cx="252412" cy="396875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404" name="Line 468"/>
          <p:cNvSpPr>
            <a:spLocks noChangeShapeType="1"/>
          </p:cNvSpPr>
          <p:nvPr/>
        </p:nvSpPr>
        <p:spPr bwMode="auto">
          <a:xfrm flipV="1">
            <a:off x="5940425" y="5661025"/>
            <a:ext cx="395288" cy="649288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405" name="Line 469"/>
          <p:cNvSpPr>
            <a:spLocks noChangeShapeType="1"/>
          </p:cNvSpPr>
          <p:nvPr/>
        </p:nvSpPr>
        <p:spPr bwMode="auto">
          <a:xfrm flipV="1">
            <a:off x="5184775" y="5624513"/>
            <a:ext cx="719138" cy="684212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2406" name="AutoShape 470"/>
          <p:cNvSpPr>
            <a:spLocks noChangeArrowheads="1"/>
          </p:cNvSpPr>
          <p:nvPr/>
        </p:nvSpPr>
        <p:spPr bwMode="auto">
          <a:xfrm>
            <a:off x="5543550" y="4149725"/>
            <a:ext cx="857250" cy="144463"/>
          </a:xfrm>
          <a:prstGeom prst="rightArrow">
            <a:avLst>
              <a:gd name="adj1" fmla="val 50000"/>
              <a:gd name="adj2" fmla="val 14835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1600" anchor="ctr" anchorCtr="1"/>
          <a:lstStyle/>
          <a:p>
            <a:pPr algn="ctr"/>
            <a:endParaRPr lang="nb-NO" sz="800" b="0"/>
          </a:p>
        </p:txBody>
      </p:sp>
      <p:sp>
        <p:nvSpPr>
          <p:cNvPr id="1192407" name="AutoShape 471"/>
          <p:cNvSpPr>
            <a:spLocks noChangeArrowheads="1"/>
          </p:cNvSpPr>
          <p:nvPr/>
        </p:nvSpPr>
        <p:spPr bwMode="auto">
          <a:xfrm rot="16200000">
            <a:off x="4899819" y="3353594"/>
            <a:ext cx="857250" cy="144462"/>
          </a:xfrm>
          <a:prstGeom prst="rightArrow">
            <a:avLst>
              <a:gd name="adj1" fmla="val 50000"/>
              <a:gd name="adj2" fmla="val 148352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1600" anchor="ctr" anchorCtr="1"/>
          <a:lstStyle/>
          <a:p>
            <a:pPr algn="ctr"/>
            <a:endParaRPr lang="nb-NO" sz="800" b="0"/>
          </a:p>
        </p:txBody>
      </p:sp>
      <p:sp>
        <p:nvSpPr>
          <p:cNvPr id="1192408" name="AutoShape 472"/>
          <p:cNvSpPr>
            <a:spLocks noChangeArrowheads="1"/>
          </p:cNvSpPr>
          <p:nvPr/>
        </p:nvSpPr>
        <p:spPr bwMode="auto">
          <a:xfrm rot="-28987544">
            <a:off x="4733925" y="3529013"/>
            <a:ext cx="604838" cy="144462"/>
          </a:xfrm>
          <a:prstGeom prst="rightArrow">
            <a:avLst>
              <a:gd name="adj1" fmla="val 50000"/>
              <a:gd name="adj2" fmla="val 10467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tIns="21600" anchor="ctr" anchorCtr="1"/>
          <a:lstStyle/>
          <a:p>
            <a:pPr algn="ctr"/>
            <a:endParaRPr lang="nb-NO" sz="800" b="0"/>
          </a:p>
        </p:txBody>
      </p:sp>
      <p:sp>
        <p:nvSpPr>
          <p:cNvPr id="1192409" name="AutoShape 473"/>
          <p:cNvSpPr>
            <a:spLocks noChangeArrowheads="1"/>
          </p:cNvSpPr>
          <p:nvPr/>
        </p:nvSpPr>
        <p:spPr bwMode="auto">
          <a:xfrm rot="-1627278">
            <a:off x="5543550" y="3897313"/>
            <a:ext cx="504825" cy="144462"/>
          </a:xfrm>
          <a:prstGeom prst="rightArrow">
            <a:avLst>
              <a:gd name="adj1" fmla="val 50000"/>
              <a:gd name="adj2" fmla="val 8736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21600" anchor="ctr" anchorCtr="1"/>
          <a:lstStyle/>
          <a:p>
            <a:pPr algn="ctr"/>
            <a:endParaRPr lang="nb-NO" sz="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11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9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9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9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9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192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44444E-6 L 0.00017 0.12616 " pathEditMode="relative" ptsTypes="AA">
                                      <p:cBhvr>
                                        <p:cTn id="105" dur="500" fill="hold"/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8 3.33333E-6 L 0.03941 0.05254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261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81 -4.81481E-6 L -0.0592 0.0474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36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7 4.81481E-6 L -0.15747 0.1104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19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1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9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9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19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9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119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19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9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41" grpId="0" uiExpand="1" animBg="1"/>
      <p:bldP spid="1191941" grpId="1" animBg="1"/>
      <p:bldP spid="1191942" grpId="0" uiExpand="1" animBg="1"/>
      <p:bldP spid="1191942" grpId="1" uiExpand="1" animBg="1"/>
      <p:bldP spid="1191942" grpId="2" animBg="1"/>
      <p:bldP spid="1191943" grpId="0" uiExpand="1" animBg="1"/>
      <p:bldP spid="1191943" grpId="1" uiExpand="1" animBg="1"/>
      <p:bldP spid="1191943" grpId="2" animBg="1"/>
      <p:bldP spid="1191944" grpId="0" uiExpand="1" animBg="1"/>
      <p:bldP spid="1191944" grpId="1" uiExpand="1" animBg="1"/>
      <p:bldP spid="1191944" grpId="2" animBg="1"/>
      <p:bldP spid="1191945" grpId="0" uiExpand="1" animBg="1"/>
      <p:bldP spid="1191945" grpId="1" animBg="1"/>
      <p:bldP spid="1191945" grpId="2" animBg="1"/>
      <p:bldP spid="1191946" grpId="0" animBg="1"/>
      <p:bldP spid="1192172" grpId="0" uiExpand="1" animBg="1"/>
      <p:bldP spid="1192174" grpId="0" build="p" bldLvl="2"/>
      <p:bldP spid="1192394" grpId="0"/>
      <p:bldP spid="1192395" grpId="0"/>
      <p:bldP spid="1192396" grpId="0"/>
      <p:bldP spid="1192397" grpId="0"/>
      <p:bldP spid="1192398" grpId="0"/>
      <p:bldP spid="1192399" grpId="0"/>
      <p:bldP spid="1192400" grpId="0" animBg="1"/>
      <p:bldP spid="1192401" grpId="0" animBg="1"/>
      <p:bldP spid="1192402" grpId="0" animBg="1"/>
      <p:bldP spid="1192403" grpId="0" animBg="1"/>
      <p:bldP spid="1192404" grpId="0" animBg="1"/>
      <p:bldP spid="1192405" grpId="0" animBg="1"/>
      <p:bldP spid="1192406" grpId="0" uiExpand="1" animBg="1"/>
      <p:bldP spid="1192406" grpId="1" uiExpand="1" animBg="1"/>
      <p:bldP spid="1192407" grpId="0" uiExpand="1" animBg="1"/>
      <p:bldP spid="1192407" grpId="1" uiExpand="1" animBg="1"/>
      <p:bldP spid="1192408" grpId="0" uiExpand="1" animBg="1"/>
      <p:bldP spid="1192408" grpId="1" uiExpand="1" animBg="1"/>
      <p:bldP spid="1192409" grpId="0" uiExpand="1" animBg="1"/>
      <p:bldP spid="1192409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3986" name="Object 2"/>
          <p:cNvGraphicFramePr>
            <a:graphicFrameLocks noChangeAspect="1"/>
          </p:cNvGraphicFramePr>
          <p:nvPr/>
        </p:nvGraphicFramePr>
        <p:xfrm>
          <a:off x="5759450" y="2273300"/>
          <a:ext cx="1211263" cy="647700"/>
        </p:xfrm>
        <a:graphic>
          <a:graphicData uri="http://schemas.openxmlformats.org/presentationml/2006/ole">
            <p:oleObj spid="_x0000_s1194010" name="Image" r:id="rId3" imgW="1371429" imgH="733333" progId="">
              <p:embed/>
            </p:oleObj>
          </a:graphicData>
        </a:graphic>
      </p:graphicFrame>
      <p:graphicFrame>
        <p:nvGraphicFramePr>
          <p:cNvPr id="1193987" name="Object 3"/>
          <p:cNvGraphicFramePr>
            <a:graphicFrameLocks noChangeAspect="1"/>
          </p:cNvGraphicFramePr>
          <p:nvPr/>
        </p:nvGraphicFramePr>
        <p:xfrm>
          <a:off x="7810500" y="2254250"/>
          <a:ext cx="1211263" cy="647700"/>
        </p:xfrm>
        <a:graphic>
          <a:graphicData uri="http://schemas.openxmlformats.org/presentationml/2006/ole">
            <p:oleObj spid="_x0000_s1194011" name="Image" r:id="rId4" imgW="1371429" imgH="733333" progId="">
              <p:embed/>
            </p:oleObj>
          </a:graphicData>
        </a:graphic>
      </p:graphicFrame>
      <p:graphicFrame>
        <p:nvGraphicFramePr>
          <p:cNvPr id="1193988" name="Object 4"/>
          <p:cNvGraphicFramePr>
            <a:graphicFrameLocks noChangeAspect="1"/>
          </p:cNvGraphicFramePr>
          <p:nvPr/>
        </p:nvGraphicFramePr>
        <p:xfrm>
          <a:off x="5654675" y="4902200"/>
          <a:ext cx="1211263" cy="647700"/>
        </p:xfrm>
        <a:graphic>
          <a:graphicData uri="http://schemas.openxmlformats.org/presentationml/2006/ole">
            <p:oleObj spid="_x0000_s1194012" name="Image" r:id="rId5" imgW="1371429" imgH="733333" progId="">
              <p:embed/>
            </p:oleObj>
          </a:graphicData>
        </a:graphic>
      </p:graphicFrame>
      <p:graphicFrame>
        <p:nvGraphicFramePr>
          <p:cNvPr id="1193989" name="Object 5"/>
          <p:cNvGraphicFramePr>
            <a:graphicFrameLocks noChangeAspect="1"/>
          </p:cNvGraphicFramePr>
          <p:nvPr/>
        </p:nvGraphicFramePr>
        <p:xfrm>
          <a:off x="7932738" y="4854575"/>
          <a:ext cx="1211262" cy="647700"/>
        </p:xfrm>
        <a:graphic>
          <a:graphicData uri="http://schemas.openxmlformats.org/presentationml/2006/ole">
            <p:oleObj spid="_x0000_s1194013" name="Image" r:id="rId6" imgW="1371429" imgH="733333" progId="">
              <p:embed/>
            </p:oleObj>
          </a:graphicData>
        </a:graphic>
      </p:graphicFrame>
      <p:sp>
        <p:nvSpPr>
          <p:cNvPr id="1193990" name="Rectangle 6"/>
          <p:cNvSpPr>
            <a:spLocks noChangeArrowheads="1"/>
          </p:cNvSpPr>
          <p:nvPr/>
        </p:nvSpPr>
        <p:spPr bwMode="auto">
          <a:xfrm>
            <a:off x="5597525" y="1306513"/>
            <a:ext cx="3443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Content striped across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>all disks in the n4x server</a:t>
            </a:r>
            <a:endParaRPr lang="en-US" sz="2400">
              <a:solidFill>
                <a:srgbClr val="0000FF"/>
              </a:solidFill>
            </a:endParaRPr>
          </a:p>
        </p:txBody>
      </p:sp>
      <p:grpSp>
        <p:nvGrpSpPr>
          <p:cNvPr id="1193991" name="Group 7"/>
          <p:cNvGrpSpPr>
            <a:grpSpLocks noChangeAspect="1"/>
          </p:cNvGrpSpPr>
          <p:nvPr/>
        </p:nvGrpSpPr>
        <p:grpSpPr bwMode="auto">
          <a:xfrm>
            <a:off x="6486525" y="2678113"/>
            <a:ext cx="2162175" cy="2363787"/>
            <a:chOff x="3888" y="1968"/>
            <a:chExt cx="1776" cy="1920"/>
          </a:xfrm>
        </p:grpSpPr>
        <p:sp>
          <p:nvSpPr>
            <p:cNvPr id="1193992" name="AutoShape 8"/>
            <p:cNvSpPr>
              <a:spLocks noChangeAspect="1" noChangeArrowheads="1"/>
            </p:cNvSpPr>
            <p:nvPr/>
          </p:nvSpPr>
          <p:spPr bwMode="auto">
            <a:xfrm>
              <a:off x="3888" y="1968"/>
              <a:ext cx="1728" cy="148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3" name="AutoShape 9"/>
            <p:cNvSpPr>
              <a:spLocks noChangeAspect="1" noChangeArrowheads="1"/>
            </p:cNvSpPr>
            <p:nvPr/>
          </p:nvSpPr>
          <p:spPr bwMode="auto">
            <a:xfrm flipH="1" flipV="1">
              <a:off x="3936" y="2400"/>
              <a:ext cx="1728" cy="1488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3994" name="Rectangle 10"/>
          <p:cNvSpPr>
            <a:spLocks noChangeArrowheads="1"/>
          </p:cNvSpPr>
          <p:nvPr/>
        </p:nvSpPr>
        <p:spPr bwMode="auto">
          <a:xfrm>
            <a:off x="6931025" y="3265488"/>
            <a:ext cx="1189038" cy="1190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3995" name="Oval 11"/>
          <p:cNvSpPr>
            <a:spLocks noChangeAspect="1" noChangeArrowheads="1"/>
          </p:cNvSpPr>
          <p:nvPr/>
        </p:nvSpPr>
        <p:spPr bwMode="auto">
          <a:xfrm>
            <a:off x="8034338" y="3178175"/>
            <a:ext cx="182562" cy="1825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3996" name="Oval 12"/>
          <p:cNvSpPr>
            <a:spLocks noChangeAspect="1" noChangeArrowheads="1"/>
          </p:cNvSpPr>
          <p:nvPr/>
        </p:nvSpPr>
        <p:spPr bwMode="auto">
          <a:xfrm>
            <a:off x="6853238" y="3176588"/>
            <a:ext cx="182562" cy="1825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3997" name="Line 13"/>
          <p:cNvSpPr>
            <a:spLocks noChangeShapeType="1"/>
          </p:cNvSpPr>
          <p:nvPr/>
        </p:nvSpPr>
        <p:spPr bwMode="auto">
          <a:xfrm flipH="1">
            <a:off x="8183563" y="2824163"/>
            <a:ext cx="233362" cy="298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3998" name="Line 14"/>
          <p:cNvSpPr>
            <a:spLocks noChangeShapeType="1"/>
          </p:cNvSpPr>
          <p:nvPr/>
        </p:nvSpPr>
        <p:spPr bwMode="auto">
          <a:xfrm>
            <a:off x="6318250" y="2835275"/>
            <a:ext cx="487363" cy="3492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3999" name="Line 15"/>
          <p:cNvSpPr>
            <a:spLocks noChangeShapeType="1"/>
          </p:cNvSpPr>
          <p:nvPr/>
        </p:nvSpPr>
        <p:spPr bwMode="auto">
          <a:xfrm flipV="1">
            <a:off x="6484938" y="4603750"/>
            <a:ext cx="33020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4000" name="Line 16"/>
          <p:cNvSpPr>
            <a:spLocks noChangeShapeType="1"/>
          </p:cNvSpPr>
          <p:nvPr/>
        </p:nvSpPr>
        <p:spPr bwMode="auto">
          <a:xfrm flipH="1" flipV="1">
            <a:off x="8256588" y="4627563"/>
            <a:ext cx="222250" cy="2984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4001" name="Text Box 17"/>
          <p:cNvSpPr txBox="1">
            <a:spLocks noChangeArrowheads="1"/>
          </p:cNvSpPr>
          <p:nvPr/>
        </p:nvSpPr>
        <p:spPr bwMode="auto">
          <a:xfrm>
            <a:off x="6961188" y="5018088"/>
            <a:ext cx="968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Video Stream</a:t>
            </a:r>
          </a:p>
        </p:txBody>
      </p:sp>
      <p:sp>
        <p:nvSpPr>
          <p:cNvPr id="1194002" name="Line 18"/>
          <p:cNvSpPr>
            <a:spLocks noChangeShapeType="1"/>
          </p:cNvSpPr>
          <p:nvPr/>
        </p:nvSpPr>
        <p:spPr bwMode="auto">
          <a:xfrm>
            <a:off x="6942138" y="4556125"/>
            <a:ext cx="0" cy="10937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4003" name="Oval 19"/>
          <p:cNvSpPr>
            <a:spLocks noChangeAspect="1" noChangeArrowheads="1"/>
          </p:cNvSpPr>
          <p:nvPr/>
        </p:nvSpPr>
        <p:spPr bwMode="auto">
          <a:xfrm>
            <a:off x="8061325" y="4383088"/>
            <a:ext cx="182563" cy="1825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94004" name="Group 20"/>
          <p:cNvGrpSpPr>
            <a:grpSpLocks/>
          </p:cNvGrpSpPr>
          <p:nvPr/>
        </p:nvGrpSpPr>
        <p:grpSpPr bwMode="auto">
          <a:xfrm>
            <a:off x="6572250" y="5665788"/>
            <a:ext cx="749300" cy="668337"/>
            <a:chOff x="4154" y="1200"/>
            <a:chExt cx="1125" cy="1047"/>
          </a:xfrm>
        </p:grpSpPr>
        <p:graphicFrame>
          <p:nvGraphicFramePr>
            <p:cNvPr id="1194005" name="Object 21"/>
            <p:cNvGraphicFramePr>
              <a:graphicFrameLocks/>
            </p:cNvGraphicFramePr>
            <p:nvPr/>
          </p:nvGraphicFramePr>
          <p:xfrm>
            <a:off x="4154" y="1200"/>
            <a:ext cx="1125" cy="1047"/>
          </p:xfrm>
          <a:graphic>
            <a:graphicData uri="http://schemas.openxmlformats.org/presentationml/2006/ole">
              <p:oleObj spid="_x0000_s1194014" name="Clip" r:id="rId7" imgW="1785600" imgH="1661760" progId="">
                <p:embed/>
              </p:oleObj>
            </a:graphicData>
          </a:graphic>
        </p:graphicFrame>
        <p:graphicFrame>
          <p:nvGraphicFramePr>
            <p:cNvPr id="1194006" name="Object 22"/>
            <p:cNvGraphicFramePr>
              <a:graphicFrameLocks/>
            </p:cNvGraphicFramePr>
            <p:nvPr/>
          </p:nvGraphicFramePr>
          <p:xfrm>
            <a:off x="4231" y="1474"/>
            <a:ext cx="974" cy="701"/>
          </p:xfrm>
          <a:graphic>
            <a:graphicData uri="http://schemas.openxmlformats.org/presentationml/2006/ole">
              <p:oleObj spid="_x0000_s1194015" name="Clip" r:id="rId8" imgW="1546200" imgH="1112760" progId="">
                <p:embed/>
              </p:oleObj>
            </a:graphicData>
          </a:graphic>
        </p:graphicFrame>
      </p:grpSp>
      <p:sp>
        <p:nvSpPr>
          <p:cNvPr id="1194007" name="Oval 23"/>
          <p:cNvSpPr>
            <a:spLocks noChangeAspect="1" noChangeArrowheads="1"/>
          </p:cNvSpPr>
          <p:nvPr/>
        </p:nvSpPr>
        <p:spPr bwMode="auto">
          <a:xfrm>
            <a:off x="6850063" y="4383088"/>
            <a:ext cx="182562" cy="1825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4008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076825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Disks connected to All MediaHubs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Each title striped across all MediaHUBs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Streaming Hub reads content</a:t>
            </a:r>
            <a:br>
              <a:rPr lang="en-US" sz="1800"/>
            </a:br>
            <a:r>
              <a:rPr lang="en-US" sz="1800"/>
              <a:t>from all disks in the video server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Automatic load balancing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Immune to content usage pattern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Same load if same or different title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Each stream’s load spread over all nodes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RAID Sets distributed across MediaHubs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Immune to a MediaHUB failure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Increasing reliability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000"/>
              <a:t>Only 1 copy of each title ever needed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Lots of room for expanded content,</a:t>
            </a:r>
            <a:br>
              <a:rPr lang="en-US" sz="1800"/>
            </a:br>
            <a:r>
              <a:rPr lang="en-US" sz="1800"/>
              <a:t>network-based PVR or HDTV content</a:t>
            </a:r>
          </a:p>
        </p:txBody>
      </p:sp>
      <p:sp>
        <p:nvSpPr>
          <p:cNvPr id="1194009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nCUBE: Naturally load-balanced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</a:t>
            </a:r>
            <a:r>
              <a:rPr lang="en-US" dirty="0" smtClean="0"/>
              <a:t> Video Server Comparison</a:t>
            </a:r>
            <a:endParaRPr lang="en-US" dirty="0"/>
          </a:p>
        </p:txBody>
      </p:sp>
      <p:graphicFrame>
        <p:nvGraphicFramePr>
          <p:cNvPr id="1195063" name="Group 55"/>
          <p:cNvGraphicFramePr>
            <a:graphicFrameLocks noGrp="1"/>
          </p:cNvGraphicFramePr>
          <p:nvPr>
            <p:ph idx="1"/>
          </p:nvPr>
        </p:nvGraphicFramePr>
        <p:xfrm>
          <a:off x="0" y="1012825"/>
          <a:ext cx="9144000" cy="541813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Real, Move,…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VideoCharger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standard HW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selected HW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special HW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each machine its own storage, or NFS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shared disk access, replication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for load leveling and fault tolerance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shared disk access,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replication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single OS image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cluster machines using switch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cluster machines using wired cube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space server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space server and loadable kernel modules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server in both kernel and user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available and frequently used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still available, 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but withdrawn from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marketing june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????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Funcom’s Anarchy Online</a:t>
            </a:r>
          </a:p>
        </p:txBody>
      </p:sp>
      <p:sp>
        <p:nvSpPr>
          <p:cNvPr id="1148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6527800" cy="5648325"/>
          </a:xfrm>
        </p:spPr>
        <p:txBody>
          <a:bodyPr/>
          <a:lstStyle/>
          <a:p>
            <a:pPr eaLnBrk="1" hangingPunct="1"/>
            <a:r>
              <a:rPr lang="en-US" sz="2400" dirty="0"/>
              <a:t>World-wide </a:t>
            </a:r>
            <a:r>
              <a:rPr lang="en-US" sz="2400" b="1" dirty="0">
                <a:solidFill>
                  <a:schemeClr val="folHlink"/>
                </a:solidFill>
              </a:rPr>
              <a:t>massive multiplayer </a:t>
            </a:r>
            <a:br>
              <a:rPr lang="en-US" sz="2400" b="1" dirty="0">
                <a:solidFill>
                  <a:schemeClr val="folHlink"/>
                </a:solidFill>
              </a:rPr>
            </a:br>
            <a:r>
              <a:rPr lang="en-US" sz="2400" b="1" dirty="0">
                <a:solidFill>
                  <a:schemeClr val="folHlink"/>
                </a:solidFill>
              </a:rPr>
              <a:t>online </a:t>
            </a:r>
            <a:r>
              <a:rPr lang="en-US" sz="2400" b="1" dirty="0" err="1">
                <a:solidFill>
                  <a:schemeClr val="folHlink"/>
                </a:solidFill>
              </a:rPr>
              <a:t>roleplaying</a:t>
            </a:r>
            <a:r>
              <a:rPr lang="en-US" sz="2400" b="1" dirty="0">
                <a:solidFill>
                  <a:schemeClr val="folHlink"/>
                </a:solidFill>
              </a:rPr>
              <a:t> game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1000" dirty="0"/>
              <a:t> </a:t>
            </a:r>
            <a:endParaRPr lang="en-US" sz="500" dirty="0"/>
          </a:p>
          <a:p>
            <a:pPr lvl="1" eaLnBrk="1" hangingPunct="1"/>
            <a:r>
              <a:rPr lang="en-US" sz="2000" dirty="0"/>
              <a:t>client-server</a:t>
            </a:r>
          </a:p>
          <a:p>
            <a:pPr lvl="2" eaLnBrk="1" hangingPunct="1"/>
            <a:r>
              <a:rPr lang="en-US" sz="1800" dirty="0"/>
              <a:t>point-to-point TCP connections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2" eaLnBrk="1" hangingPunct="1"/>
            <a:r>
              <a:rPr lang="en-US" sz="1800" dirty="0"/>
              <a:t>virtual world divided into many regions</a:t>
            </a:r>
          </a:p>
          <a:p>
            <a:pPr lvl="2" eaLnBrk="1" hangingPunct="1"/>
            <a:r>
              <a:rPr lang="en-US" sz="1800" dirty="0"/>
              <a:t>one or more regions are managed by one machine</a:t>
            </a:r>
          </a:p>
        </p:txBody>
      </p:sp>
      <p:pic>
        <p:nvPicPr>
          <p:cNvPr id="90117" name="Picture 5" descr="Anarchy Online Screen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4550" y="0"/>
            <a:ext cx="321945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04925" y="3135313"/>
            <a:ext cx="2787650" cy="1985962"/>
            <a:chOff x="2812" y="2977"/>
            <a:chExt cx="1407" cy="886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12" y="3588"/>
              <a:ext cx="1407" cy="275"/>
              <a:chOff x="2812" y="3588"/>
              <a:chExt cx="1407" cy="275"/>
            </a:xfrm>
          </p:grpSpPr>
          <p:pic>
            <p:nvPicPr>
              <p:cNvPr id="90257" name="Picture 9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12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58" name="Picture 10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5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59" name="Picture 11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93" y="3589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60" name="Picture 12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3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289" y="2977"/>
              <a:ext cx="294" cy="317"/>
              <a:chOff x="3438" y="981"/>
              <a:chExt cx="387" cy="405"/>
            </a:xfrm>
          </p:grpSpPr>
          <p:sp>
            <p:nvSpPr>
              <p:cNvPr id="90234" name="Freeform 14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5" name="Freeform 15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6" name="Freeform 16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7" name="Freeform 17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8" name="Freeform 18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39" name="Freeform 19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0" name="Freeform 20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1" name="Freeform 21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2" name="Freeform 22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3" name="Freeform 23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4" name="Freeform 24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5" name="Freeform 25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6" name="Freeform 26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7" name="Freeform 27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8" name="Freeform 28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49" name="Freeform 29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0" name="Freeform 30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1" name="Freeform 31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2" name="Freeform 32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3" name="Freeform 33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4" name="Freeform 34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5" name="Freeform 35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56" name="Freeform 36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230" name="Line 37"/>
            <p:cNvSpPr>
              <a:spLocks noChangeShapeType="1"/>
            </p:cNvSpPr>
            <p:nvPr/>
          </p:nvSpPr>
          <p:spPr bwMode="auto">
            <a:xfrm flipV="1">
              <a:off x="3016" y="3294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1" name="Line 38"/>
            <p:cNvSpPr>
              <a:spLocks noChangeShapeType="1"/>
            </p:cNvSpPr>
            <p:nvPr/>
          </p:nvSpPr>
          <p:spPr bwMode="auto">
            <a:xfrm flipV="1">
              <a:off x="3356" y="3339"/>
              <a:ext cx="6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2" name="Line 39"/>
            <p:cNvSpPr>
              <a:spLocks noChangeShapeType="1"/>
            </p:cNvSpPr>
            <p:nvPr/>
          </p:nvSpPr>
          <p:spPr bwMode="auto">
            <a:xfrm flipH="1" flipV="1">
              <a:off x="3538" y="3339"/>
              <a:ext cx="113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33" name="Line 40"/>
            <p:cNvSpPr>
              <a:spLocks noChangeShapeType="1"/>
            </p:cNvSpPr>
            <p:nvPr/>
          </p:nvSpPr>
          <p:spPr bwMode="auto">
            <a:xfrm flipH="1" flipV="1">
              <a:off x="3606" y="3294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48969" name="Picture 41" descr="MCj040762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3739" y="2849562"/>
            <a:ext cx="25828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764577" y="4187824"/>
            <a:ext cx="1719262" cy="1303338"/>
            <a:chOff x="2812" y="2977"/>
            <a:chExt cx="1407" cy="886"/>
          </a:xfrm>
        </p:grpSpPr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2812" y="3588"/>
              <a:ext cx="1407" cy="275"/>
              <a:chOff x="2812" y="3588"/>
              <a:chExt cx="1407" cy="275"/>
            </a:xfrm>
          </p:grpSpPr>
          <p:pic>
            <p:nvPicPr>
              <p:cNvPr id="90224" name="Picture 44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12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25" name="Picture 45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5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26" name="Picture 46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93" y="3589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227" name="Picture 47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33" y="3588"/>
                <a:ext cx="386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3289" y="2977"/>
              <a:ext cx="294" cy="317"/>
              <a:chOff x="3438" y="981"/>
              <a:chExt cx="387" cy="405"/>
            </a:xfrm>
          </p:grpSpPr>
          <p:sp>
            <p:nvSpPr>
              <p:cNvPr id="90201" name="Freeform 49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2" name="Freeform 50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3" name="Freeform 51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4" name="Freeform 52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5" name="Freeform 53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6" name="Freeform 54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7" name="Freeform 55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8" name="Freeform 56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09" name="Freeform 57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0" name="Freeform 58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1" name="Freeform 59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2" name="Freeform 60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3" name="Freeform 61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4" name="Freeform 62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5" name="Freeform 63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6" name="Freeform 64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7" name="Freeform 65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8" name="Freeform 66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19" name="Freeform 67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0" name="Freeform 68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1" name="Freeform 69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2" name="Freeform 70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23" name="Freeform 71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197" name="Line 72"/>
            <p:cNvSpPr>
              <a:spLocks noChangeShapeType="1"/>
            </p:cNvSpPr>
            <p:nvPr/>
          </p:nvSpPr>
          <p:spPr bwMode="auto">
            <a:xfrm flipV="1">
              <a:off x="3016" y="3294"/>
              <a:ext cx="363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8" name="Line 73"/>
            <p:cNvSpPr>
              <a:spLocks noChangeShapeType="1"/>
            </p:cNvSpPr>
            <p:nvPr/>
          </p:nvSpPr>
          <p:spPr bwMode="auto">
            <a:xfrm flipV="1">
              <a:off x="3356" y="3339"/>
              <a:ext cx="6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99" name="Line 74"/>
            <p:cNvSpPr>
              <a:spLocks noChangeShapeType="1"/>
            </p:cNvSpPr>
            <p:nvPr/>
          </p:nvSpPr>
          <p:spPr bwMode="auto">
            <a:xfrm flipH="1" flipV="1">
              <a:off x="3538" y="3339"/>
              <a:ext cx="113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200" name="Line 75"/>
            <p:cNvSpPr>
              <a:spLocks noChangeShapeType="1"/>
            </p:cNvSpPr>
            <p:nvPr/>
          </p:nvSpPr>
          <p:spPr bwMode="auto">
            <a:xfrm flipH="1" flipV="1">
              <a:off x="3606" y="3294"/>
              <a:ext cx="408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9004" name="Line 76"/>
          <p:cNvSpPr>
            <a:spLocks noChangeShapeType="1"/>
          </p:cNvSpPr>
          <p:nvPr/>
        </p:nvSpPr>
        <p:spPr bwMode="auto">
          <a:xfrm>
            <a:off x="2599601" y="2947655"/>
            <a:ext cx="19113" cy="108584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005" name="Line 77"/>
          <p:cNvSpPr>
            <a:spLocks noChangeShapeType="1"/>
          </p:cNvSpPr>
          <p:nvPr/>
        </p:nvSpPr>
        <p:spPr bwMode="auto">
          <a:xfrm flipV="1">
            <a:off x="1474407" y="4075371"/>
            <a:ext cx="1116399" cy="27914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006" name="Line 78"/>
          <p:cNvSpPr>
            <a:spLocks noChangeShapeType="1"/>
          </p:cNvSpPr>
          <p:nvPr/>
        </p:nvSpPr>
        <p:spPr bwMode="auto">
          <a:xfrm flipH="1" flipV="1">
            <a:off x="2599601" y="4072668"/>
            <a:ext cx="1358792" cy="3061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3223489" y="2960687"/>
            <a:ext cx="1392238" cy="1638300"/>
            <a:chOff x="4328" y="3181"/>
            <a:chExt cx="877" cy="1032"/>
          </a:xfrm>
        </p:grpSpPr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4574" y="3181"/>
              <a:ext cx="631" cy="1032"/>
              <a:chOff x="4574" y="3181"/>
              <a:chExt cx="631" cy="1032"/>
            </a:xfrm>
          </p:grpSpPr>
          <p:pic>
            <p:nvPicPr>
              <p:cNvPr id="90186" name="Picture 81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8" y="3181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87" name="Picture 82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7" y="3440"/>
                <a:ext cx="298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88" name="Picture 83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7" y="369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89" name="Picture 84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8" y="395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Group 85"/>
              <p:cNvGrpSpPr>
                <a:grpSpLocks/>
              </p:cNvGrpSpPr>
              <p:nvPr/>
            </p:nvGrpSpPr>
            <p:grpSpPr bwMode="auto">
              <a:xfrm rot="5400000" flipH="1" flipV="1">
                <a:off x="4327" y="3574"/>
                <a:ext cx="768" cy="273"/>
                <a:chOff x="3679" y="3566"/>
                <a:chExt cx="768" cy="273"/>
              </a:xfrm>
            </p:grpSpPr>
            <p:sp>
              <p:nvSpPr>
                <p:cNvPr id="90191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679" y="3566"/>
                  <a:ext cx="279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941" y="3607"/>
                  <a:ext cx="52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3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4081" y="3607"/>
                  <a:ext cx="87" cy="2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94" name="Line 89"/>
                <p:cNvSpPr>
                  <a:spLocks noChangeShapeType="1"/>
                </p:cNvSpPr>
                <p:nvPr/>
              </p:nvSpPr>
              <p:spPr bwMode="auto">
                <a:xfrm flipH="1" flipV="1">
                  <a:off x="4133" y="3566"/>
                  <a:ext cx="314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4328" y="3539"/>
              <a:ext cx="226" cy="294"/>
              <a:chOff x="3438" y="981"/>
              <a:chExt cx="387" cy="405"/>
            </a:xfrm>
          </p:grpSpPr>
          <p:sp>
            <p:nvSpPr>
              <p:cNvPr id="90163" name="Freeform 91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4" name="Freeform 92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5" name="Freeform 93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6" name="Freeform 94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7" name="Freeform 95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8" name="Freeform 96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9" name="Freeform 97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0" name="Freeform 98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1" name="Freeform 99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2" name="Freeform 100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3" name="Freeform 101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4" name="Freeform 102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5" name="Freeform 103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6" name="Freeform 104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7" name="Freeform 105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8" name="Freeform 106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79" name="Freeform 107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0" name="Freeform 108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1" name="Freeform 109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2" name="Freeform 110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3" name="Freeform 111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4" name="Freeform 112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85" name="Freeform 113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" name="Group 114"/>
          <p:cNvGrpSpPr>
            <a:grpSpLocks/>
          </p:cNvGrpSpPr>
          <p:nvPr/>
        </p:nvGrpSpPr>
        <p:grpSpPr bwMode="auto">
          <a:xfrm>
            <a:off x="780327" y="2960687"/>
            <a:ext cx="1317625" cy="1638300"/>
            <a:chOff x="3576" y="3181"/>
            <a:chExt cx="830" cy="1032"/>
          </a:xfrm>
        </p:grpSpPr>
        <p:grpSp>
          <p:nvGrpSpPr>
            <p:cNvPr id="13" name="Group 115"/>
            <p:cNvGrpSpPr>
              <a:grpSpLocks/>
            </p:cNvGrpSpPr>
            <p:nvPr/>
          </p:nvGrpSpPr>
          <p:grpSpPr bwMode="auto">
            <a:xfrm>
              <a:off x="4180" y="3539"/>
              <a:ext cx="226" cy="294"/>
              <a:chOff x="3438" y="981"/>
              <a:chExt cx="387" cy="405"/>
            </a:xfrm>
          </p:grpSpPr>
          <p:sp>
            <p:nvSpPr>
              <p:cNvPr id="90138" name="Freeform 116"/>
              <p:cNvSpPr>
                <a:spLocks/>
              </p:cNvSpPr>
              <p:nvPr/>
            </p:nvSpPr>
            <p:spPr bwMode="auto">
              <a:xfrm>
                <a:off x="3438" y="1161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7"/>
                  <a:gd name="T97" fmla="*/ 0 h 225"/>
                  <a:gd name="T98" fmla="*/ 387 w 387"/>
                  <a:gd name="T99" fmla="*/ 225 h 2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39" name="Freeform 117"/>
              <p:cNvSpPr>
                <a:spLocks/>
              </p:cNvSpPr>
              <p:nvPr/>
            </p:nvSpPr>
            <p:spPr bwMode="auto">
              <a:xfrm>
                <a:off x="3501" y="1184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18"/>
                  <a:gd name="T101" fmla="*/ 97 w 97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0" name="Freeform 118"/>
              <p:cNvSpPr>
                <a:spLocks/>
              </p:cNvSpPr>
              <p:nvPr/>
            </p:nvSpPr>
            <p:spPr bwMode="auto">
              <a:xfrm>
                <a:off x="3501" y="981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1"/>
                  <a:gd name="T28" fmla="*/ 0 h 394"/>
                  <a:gd name="T29" fmla="*/ 321 w 32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1" name="Freeform 119"/>
              <p:cNvSpPr>
                <a:spLocks/>
              </p:cNvSpPr>
              <p:nvPr/>
            </p:nvSpPr>
            <p:spPr bwMode="auto">
              <a:xfrm>
                <a:off x="3509" y="991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5"/>
                  <a:gd name="T28" fmla="*/ 0 h 374"/>
                  <a:gd name="T29" fmla="*/ 305 w 305"/>
                  <a:gd name="T30" fmla="*/ 374 h 3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2" name="Freeform 120"/>
              <p:cNvSpPr>
                <a:spLocks/>
              </p:cNvSpPr>
              <p:nvPr/>
            </p:nvSpPr>
            <p:spPr bwMode="auto">
              <a:xfrm>
                <a:off x="3545" y="1028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5"/>
                  <a:gd name="T17" fmla="*/ 105 w 105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3" name="Freeform 121"/>
              <p:cNvSpPr>
                <a:spLocks/>
              </p:cNvSpPr>
              <p:nvPr/>
            </p:nvSpPr>
            <p:spPr bwMode="auto">
              <a:xfrm>
                <a:off x="3694" y="1051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282"/>
                  <a:gd name="T17" fmla="*/ 89 w 89"/>
                  <a:gd name="T18" fmla="*/ 282 h 2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4" name="Freeform 122"/>
              <p:cNvSpPr>
                <a:spLocks/>
              </p:cNvSpPr>
              <p:nvPr/>
            </p:nvSpPr>
            <p:spPr bwMode="auto">
              <a:xfrm>
                <a:off x="3650" y="1030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306"/>
                  <a:gd name="T23" fmla="*/ 125 w 125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5" name="Freeform 123"/>
              <p:cNvSpPr>
                <a:spLocks/>
              </p:cNvSpPr>
              <p:nvPr/>
            </p:nvSpPr>
            <p:spPr bwMode="auto">
              <a:xfrm>
                <a:off x="3710" y="1247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4"/>
                  <a:gd name="T17" fmla="*/ 55 w 5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6" name="Freeform 124"/>
              <p:cNvSpPr>
                <a:spLocks/>
              </p:cNvSpPr>
              <p:nvPr/>
            </p:nvSpPr>
            <p:spPr bwMode="auto">
              <a:xfrm>
                <a:off x="3712" y="1258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7" name="Freeform 125"/>
              <p:cNvSpPr>
                <a:spLocks/>
              </p:cNvSpPr>
              <p:nvPr/>
            </p:nvSpPr>
            <p:spPr bwMode="auto">
              <a:xfrm>
                <a:off x="3712" y="1268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4"/>
                  <a:gd name="T17" fmla="*/ 53 w 53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8" name="Freeform 126"/>
              <p:cNvSpPr>
                <a:spLocks/>
              </p:cNvSpPr>
              <p:nvPr/>
            </p:nvSpPr>
            <p:spPr bwMode="auto">
              <a:xfrm>
                <a:off x="3712" y="1278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7"/>
                  <a:gd name="T17" fmla="*/ 53 w 53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49" name="Freeform 127"/>
              <p:cNvSpPr>
                <a:spLocks/>
              </p:cNvSpPr>
              <p:nvPr/>
            </p:nvSpPr>
            <p:spPr bwMode="auto">
              <a:xfrm>
                <a:off x="3712" y="1292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23"/>
                  <a:gd name="T17" fmla="*/ 53 w 5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0" name="Freeform 128"/>
              <p:cNvSpPr>
                <a:spLocks/>
              </p:cNvSpPr>
              <p:nvPr/>
            </p:nvSpPr>
            <p:spPr bwMode="auto">
              <a:xfrm>
                <a:off x="3558" y="1043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220"/>
                  <a:gd name="T17" fmla="*/ 58 w 58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1" name="Freeform 129"/>
              <p:cNvSpPr>
                <a:spLocks/>
              </p:cNvSpPr>
              <p:nvPr/>
            </p:nvSpPr>
            <p:spPr bwMode="auto">
              <a:xfrm>
                <a:off x="3692" y="1111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34"/>
                  <a:gd name="T17" fmla="*/ 96 w 9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2" name="Freeform 130"/>
              <p:cNvSpPr>
                <a:spLocks/>
              </p:cNvSpPr>
              <p:nvPr/>
            </p:nvSpPr>
            <p:spPr bwMode="auto">
              <a:xfrm>
                <a:off x="3689" y="1080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31"/>
                  <a:gd name="T17" fmla="*/ 97 w 97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3" name="Freeform 131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4" name="Freeform 132"/>
              <p:cNvSpPr>
                <a:spLocks/>
              </p:cNvSpPr>
              <p:nvPr/>
            </p:nvSpPr>
            <p:spPr bwMode="auto">
              <a:xfrm>
                <a:off x="3663" y="1153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5" name="Freeform 133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6" name="Freeform 134"/>
              <p:cNvSpPr>
                <a:spLocks/>
              </p:cNvSpPr>
              <p:nvPr/>
            </p:nvSpPr>
            <p:spPr bwMode="auto">
              <a:xfrm>
                <a:off x="3665" y="1179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7" name="Freeform 135"/>
              <p:cNvSpPr>
                <a:spLocks/>
              </p:cNvSpPr>
              <p:nvPr/>
            </p:nvSpPr>
            <p:spPr bwMode="auto">
              <a:xfrm>
                <a:off x="3655" y="1064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8" name="Freeform 136"/>
              <p:cNvSpPr>
                <a:spLocks/>
              </p:cNvSpPr>
              <p:nvPr/>
            </p:nvSpPr>
            <p:spPr bwMode="auto">
              <a:xfrm>
                <a:off x="3694" y="1059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26"/>
                  <a:gd name="T17" fmla="*/ 86 w 8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59" name="Freeform 137"/>
              <p:cNvSpPr>
                <a:spLocks/>
              </p:cNvSpPr>
              <p:nvPr/>
            </p:nvSpPr>
            <p:spPr bwMode="auto">
              <a:xfrm>
                <a:off x="3712" y="1064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9"/>
                  <a:gd name="T17" fmla="*/ 53 w 5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60" name="Freeform 138"/>
              <p:cNvSpPr>
                <a:spLocks/>
              </p:cNvSpPr>
              <p:nvPr/>
            </p:nvSpPr>
            <p:spPr bwMode="auto">
              <a:xfrm>
                <a:off x="3564" y="1007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"/>
                  <a:gd name="T26" fmla="*/ 156 w 156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9"/>
            <p:cNvGrpSpPr>
              <a:grpSpLocks/>
            </p:cNvGrpSpPr>
            <p:nvPr/>
          </p:nvGrpSpPr>
          <p:grpSpPr bwMode="auto">
            <a:xfrm flipH="1">
              <a:off x="3576" y="3181"/>
              <a:ext cx="631" cy="1032"/>
              <a:chOff x="4574" y="3181"/>
              <a:chExt cx="631" cy="1032"/>
            </a:xfrm>
          </p:grpSpPr>
          <p:pic>
            <p:nvPicPr>
              <p:cNvPr id="90129" name="Picture 140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8" y="3181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30" name="Picture 141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7" y="3440"/>
                <a:ext cx="298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31" name="Picture 142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7" y="369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132" name="Picture 143" descr="j0213283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08" y="3959"/>
                <a:ext cx="297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44"/>
              <p:cNvGrpSpPr>
                <a:grpSpLocks/>
              </p:cNvGrpSpPr>
              <p:nvPr/>
            </p:nvGrpSpPr>
            <p:grpSpPr bwMode="auto">
              <a:xfrm rot="5400000" flipH="1" flipV="1">
                <a:off x="4327" y="3574"/>
                <a:ext cx="768" cy="273"/>
                <a:chOff x="3679" y="3566"/>
                <a:chExt cx="768" cy="273"/>
              </a:xfrm>
            </p:grpSpPr>
            <p:sp>
              <p:nvSpPr>
                <p:cNvPr id="9013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3679" y="3566"/>
                  <a:ext cx="279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5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3941" y="3607"/>
                  <a:ext cx="52" cy="2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6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4081" y="3607"/>
                  <a:ext cx="87" cy="2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37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4133" y="3566"/>
                  <a:ext cx="314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7" name="Rectangle 146"/>
          <p:cNvSpPr/>
          <p:nvPr/>
        </p:nvSpPr>
        <p:spPr bwMode="auto">
          <a:xfrm>
            <a:off x="1604819" y="4664363"/>
            <a:ext cx="115454" cy="1154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2611583" y="3535217"/>
            <a:ext cx="115454" cy="1154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2613898" y="3560622"/>
            <a:ext cx="115454" cy="1154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2604668" y="3551392"/>
            <a:ext cx="115454" cy="1154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2556173" y="3502897"/>
            <a:ext cx="115454" cy="115455"/>
          </a:xfrm>
          <a:prstGeom prst="rect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2558488" y="3528302"/>
            <a:ext cx="115454" cy="115455"/>
          </a:xfrm>
          <a:prstGeom prst="rect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2560803" y="3519072"/>
            <a:ext cx="115454" cy="115455"/>
          </a:xfrm>
          <a:prstGeom prst="rect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2311379" y="4678223"/>
            <a:ext cx="115454" cy="115455"/>
          </a:xfrm>
          <a:prstGeom prst="rect">
            <a:avLst/>
          </a:prstGeom>
          <a:solidFill>
            <a:srgbClr val="FFCF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087209" y="4715173"/>
            <a:ext cx="115454" cy="11545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736044" y="4705943"/>
            <a:ext cx="115454" cy="11545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2639303" y="3597572"/>
            <a:ext cx="115454" cy="11545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641618" y="3622977"/>
            <a:ext cx="115454" cy="11545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2643933" y="3613747"/>
            <a:ext cx="115454" cy="115455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2410718" y="3495982"/>
            <a:ext cx="115454" cy="11545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2413033" y="3521387"/>
            <a:ext cx="115454" cy="11545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2415348" y="3512157"/>
            <a:ext cx="115454" cy="11545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a14="http://schemas.microsoft.com/office/drawing/2010/main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8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0.00023 L 0.09983 -0.15487 " pathEditMode="relative" ptsTypes="AA">
                                      <p:cBhvr>
                                        <p:cTn id="2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L 0.12257 0.1664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2.22222E-6 L 0.04045 0.1766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8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54 0.00741 L -0.04878 0.1689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3.7037E-6 L 0.02413 -0.18218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9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L 0.12257 0.1664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8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2.22222E-6 L 0.04045 0.1766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8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2.96296E-6 L -0.10243 0.1414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7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3.33333E-6 L -0.05556 -0.1921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9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4 -0.00417 L -0.12777 -0.2030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-3.33333E-6 L -0.03524 0.1629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2.22222E-6 L 0.04045 0.1766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8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2.96296E-6 L -0.10243 0.1414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1.48148E-6 L 0.12257 0.1664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8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4.44444E-6 L -0.03524 0.1615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8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1.11111E-6 L -0.07847 0.1717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48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14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4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4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48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004" grpId="0" animBg="1"/>
      <p:bldP spid="1149005" grpId="0" animBg="1"/>
      <p:bldP spid="1149006" grpId="0" animBg="1"/>
      <p:bldP spid="147" grpId="0" animBg="1"/>
      <p:bldP spid="147" grpId="1" animBg="1"/>
      <p:bldP spid="147" grpId="2" animBg="1"/>
      <p:bldP spid="148" grpId="0" animBg="1"/>
      <p:bldP spid="148" grpId="1" animBg="1"/>
      <p:bldP spid="148" grpId="2" animBg="1"/>
      <p:bldP spid="152" grpId="0" animBg="1"/>
      <p:bldP spid="152" grpId="1" animBg="1"/>
      <p:bldP spid="152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Funcom’s Anarchy Online</a:t>
            </a:r>
          </a:p>
        </p:txBody>
      </p:sp>
      <p:pic>
        <p:nvPicPr>
          <p:cNvPr id="1148969" name="Picture 41" descr="MCj040762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849563"/>
            <a:ext cx="258286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Content Placeholder 146"/>
          <p:cNvSpPr>
            <a:spLocks noGrp="1"/>
          </p:cNvSpPr>
          <p:nvPr>
            <p:ph idx="1"/>
          </p:nvPr>
        </p:nvSpPr>
        <p:spPr>
          <a:xfrm>
            <a:off x="4479549" y="4508032"/>
            <a:ext cx="3809709" cy="1829873"/>
          </a:xfrm>
        </p:spPr>
        <p:txBody>
          <a:bodyPr/>
          <a:lstStyle/>
          <a:p>
            <a:r>
              <a:rPr lang="en-US" sz="2000" dirty="0" smtClean="0"/>
              <a:t>To scale, a new instance of a region may be created</a:t>
            </a:r>
          </a:p>
          <a:p>
            <a:pPr lvl="1"/>
            <a:r>
              <a:rPr lang="en-US" sz="1600" dirty="0" smtClean="0"/>
              <a:t>players do not interact with all other players – only a subset</a:t>
            </a:r>
          </a:p>
          <a:p>
            <a:pPr lvl="1"/>
            <a:r>
              <a:rPr lang="en-US" sz="1600" dirty="0" smtClean="0"/>
              <a:t>dynamic region-of-interest  </a:t>
            </a:r>
            <a:endParaRPr lang="en-US" sz="1600" dirty="0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5" y="822324"/>
            <a:ext cx="832879" cy="832879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60" y="822324"/>
            <a:ext cx="832879" cy="83287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78" y="822324"/>
            <a:ext cx="832879" cy="832879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075" y="822324"/>
            <a:ext cx="832879" cy="832879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65" y="822324"/>
            <a:ext cx="832879" cy="832879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070" y="822324"/>
            <a:ext cx="832879" cy="832879"/>
          </a:xfrm>
          <a:prstGeom prst="rect">
            <a:avLst/>
          </a:prstGeom>
        </p:spPr>
      </p:pic>
      <p:pic>
        <p:nvPicPr>
          <p:cNvPr id="154" name="Picture 41" descr="MCj04076240000[1]"/>
          <p:cNvPicPr>
            <a:picLocks noChangeAspect="1" noChangeArrowheads="1"/>
          </p:cNvPicPr>
          <p:nvPr/>
        </p:nvPicPr>
        <p:blipFill>
          <a:blip r:embed="rId2"/>
          <a:srcRect l="46668" b="40802"/>
          <a:stretch>
            <a:fillRect/>
          </a:stretch>
        </p:blipFill>
        <p:spPr bwMode="auto">
          <a:xfrm>
            <a:off x="2594925" y="2862393"/>
            <a:ext cx="1377485" cy="122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Line 76"/>
          <p:cNvSpPr>
            <a:spLocks noChangeShapeType="1"/>
          </p:cNvSpPr>
          <p:nvPr/>
        </p:nvSpPr>
        <p:spPr bwMode="auto">
          <a:xfrm>
            <a:off x="2576512" y="2947656"/>
            <a:ext cx="19113" cy="108584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77"/>
          <p:cNvSpPr>
            <a:spLocks noChangeShapeType="1"/>
          </p:cNvSpPr>
          <p:nvPr/>
        </p:nvSpPr>
        <p:spPr bwMode="auto">
          <a:xfrm flipV="1">
            <a:off x="1451318" y="4075372"/>
            <a:ext cx="1116399" cy="27914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78"/>
          <p:cNvSpPr>
            <a:spLocks noChangeShapeType="1"/>
          </p:cNvSpPr>
          <p:nvPr/>
        </p:nvSpPr>
        <p:spPr bwMode="auto">
          <a:xfrm flipH="1" flipV="1">
            <a:off x="2576512" y="4072669"/>
            <a:ext cx="1358792" cy="3061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" name="Picture 162" descr="0001853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732" y="2974560"/>
            <a:ext cx="295556" cy="528060"/>
          </a:xfrm>
          <a:prstGeom prst="rect">
            <a:avLst/>
          </a:prstGeom>
        </p:spPr>
      </p:pic>
      <p:pic>
        <p:nvPicPr>
          <p:cNvPr id="164" name="Picture 163" descr="0005759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48" y="3406217"/>
            <a:ext cx="368127" cy="516100"/>
          </a:xfrm>
          <a:prstGeom prst="rect">
            <a:avLst/>
          </a:prstGeom>
        </p:spPr>
      </p:pic>
      <p:pic>
        <p:nvPicPr>
          <p:cNvPr id="165" name="Picture 164" descr="0001853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61917" y="3447971"/>
            <a:ext cx="295556" cy="528060"/>
          </a:xfrm>
          <a:prstGeom prst="rect">
            <a:avLst/>
          </a:prstGeom>
        </p:spPr>
      </p:pic>
      <p:pic>
        <p:nvPicPr>
          <p:cNvPr id="166" name="Picture 165" descr="0005759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72954" y="3223655"/>
            <a:ext cx="368127" cy="516100"/>
          </a:xfrm>
          <a:prstGeom prst="rect">
            <a:avLst/>
          </a:prstGeom>
        </p:spPr>
      </p:pic>
      <p:pic>
        <p:nvPicPr>
          <p:cNvPr id="167" name="Picture 166" descr="0005759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099" y="3530703"/>
            <a:ext cx="368127" cy="516100"/>
          </a:xfrm>
          <a:prstGeom prst="rect">
            <a:avLst/>
          </a:prstGeom>
        </p:spPr>
      </p:pic>
      <p:pic>
        <p:nvPicPr>
          <p:cNvPr id="168" name="Picture 167" descr="00057598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825354" y="3194614"/>
            <a:ext cx="368127" cy="516100"/>
          </a:xfrm>
          <a:prstGeom prst="rect">
            <a:avLst/>
          </a:prstGeom>
        </p:spPr>
      </p:pic>
      <p:cxnSp>
        <p:nvCxnSpPr>
          <p:cNvPr id="176" name="Straight Arrow Connector 175"/>
          <p:cNvCxnSpPr/>
          <p:nvPr/>
        </p:nvCxnSpPr>
        <p:spPr bwMode="auto">
          <a:xfrm rot="16200000" flipV="1">
            <a:off x="1269836" y="1995849"/>
            <a:ext cx="1060714" cy="5302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Straight Arrow Connector 176"/>
          <p:cNvCxnSpPr/>
          <p:nvPr/>
        </p:nvCxnSpPr>
        <p:spPr bwMode="auto">
          <a:xfrm rot="16200000" flipV="1">
            <a:off x="2302514" y="1967933"/>
            <a:ext cx="1073546" cy="654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Freeform 189"/>
          <p:cNvSpPr/>
          <p:nvPr/>
        </p:nvSpPr>
        <p:spPr bwMode="auto">
          <a:xfrm>
            <a:off x="2665401" y="1688767"/>
            <a:ext cx="2107202" cy="465225"/>
          </a:xfrm>
          <a:custGeom>
            <a:avLst/>
            <a:gdLst>
              <a:gd name="connsiteX0" fmla="*/ 0 w 2107202"/>
              <a:gd name="connsiteY0" fmla="*/ 0 h 465225"/>
              <a:gd name="connsiteX1" fmla="*/ 907074 w 2107202"/>
              <a:gd name="connsiteY1" fmla="*/ 460573 h 465225"/>
              <a:gd name="connsiteX2" fmla="*/ 2107202 w 2107202"/>
              <a:gd name="connsiteY2" fmla="*/ 27914 h 4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202" h="465225">
                <a:moveTo>
                  <a:pt x="0" y="0"/>
                </a:moveTo>
                <a:cubicBezTo>
                  <a:pt x="277937" y="227960"/>
                  <a:pt x="555874" y="455921"/>
                  <a:pt x="907074" y="460573"/>
                </a:cubicBezTo>
                <a:cubicBezTo>
                  <a:pt x="1258274" y="465225"/>
                  <a:pt x="2107202" y="27914"/>
                  <a:pt x="2107202" y="2791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2" name="Straight Arrow Connector 191"/>
          <p:cNvCxnSpPr/>
          <p:nvPr/>
        </p:nvCxnSpPr>
        <p:spPr bwMode="auto">
          <a:xfrm rot="16200000" flipH="1">
            <a:off x="4953958" y="1967934"/>
            <a:ext cx="935102" cy="516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3" name="Freeform 192"/>
          <p:cNvSpPr/>
          <p:nvPr/>
        </p:nvSpPr>
        <p:spPr bwMode="auto">
          <a:xfrm>
            <a:off x="404694" y="1842292"/>
            <a:ext cx="893119" cy="2623869"/>
          </a:xfrm>
          <a:custGeom>
            <a:avLst/>
            <a:gdLst>
              <a:gd name="connsiteX0" fmla="*/ 893119 w 893119"/>
              <a:gd name="connsiteY0" fmla="*/ 2623869 h 2623869"/>
              <a:gd name="connsiteX1" fmla="*/ 195370 w 893119"/>
              <a:gd name="connsiteY1" fmla="*/ 1674810 h 2623869"/>
              <a:gd name="connsiteX2" fmla="*/ 0 w 893119"/>
              <a:gd name="connsiteY2" fmla="*/ 0 h 26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119" h="2623869">
                <a:moveTo>
                  <a:pt x="893119" y="2623869"/>
                </a:moveTo>
                <a:cubicBezTo>
                  <a:pt x="618671" y="2367995"/>
                  <a:pt x="344223" y="2112122"/>
                  <a:pt x="195370" y="1674810"/>
                </a:cubicBezTo>
                <a:cubicBezTo>
                  <a:pt x="46517" y="1237499"/>
                  <a:pt x="0" y="0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1714 L 0.00625 -0.0732 L -0.00295 -0.06417 L -0.01198 0.01436 L 0.00313 -0.01714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162E-6 -3.8221E-7 L -0.00921 0.05281 L 0.02431 0.02641 L -2.27162E-6 -3.8221E-7 Z " pathEditMode="relative" ptsTypes="AAAA">
                                      <p:cBhvr>
                                        <p:cTn id="2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01E-6 1.78828E-6 L 0.02744 0.01413 L -4.3001E-6 1.78828E-6 Z " pathEditMode="relative" ptsTypes="AAA">
                                      <p:cBhvr>
                                        <p:cTn id="3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0042E-6 -1.78828E-6 L 0.01998 -0.07922 L 7.20042E-6 -1.78828E-6 Z " pathEditMode="relative" ptsTypes="AAA">
                                      <p:cBhvr>
                                        <p:cTn id="3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0042E-6 -1.78828E-6 L 0.01998 -0.07922 L 7.20042E-6 -1.78828E-6 Z " pathEditMode="relative" ptsTypes="AAA">
                                      <p:cBhvr>
                                        <p:cTn id="39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01E-6 1.78828E-6 L 0.02744 0.01413 L -4.3001E-6 1.78828E-6 Z " pathEditMode="relative" ptsTypes="AAA">
                                      <p:cBhvr>
                                        <p:cTn id="4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139 0 " pathEditMode="relative" ptsTypes="AA">
                                      <p:cBhvr>
                                        <p:cTn id="7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139 0 " pathEditMode="relative" ptsTypes="AA">
                                      <p:cBhvr>
                                        <p:cTn id="7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497E-6 -3.90549E-6 L 0.29611 -3.90549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39 1.78828E-6 C 0.30514 -0.00556 0.30288 -0.00278 0.30062 -0.01228 C 0.29576 1.78828E-6 0.29906 -0.00185 0.30375 0.01019 C 0.30479 0.00973 0.31399 0.00903 0.31139 0.00208 C 0.31052 1.78828E-6 0.30826 0.00069 0.3067 1.78828E-6 C 0.30462 0.00116 0.30132 0.00093 0.30062 0.00394 C 0.29489 0.02386 0.30479 0.01436 0.30826 0.01228 C 0.31087 0.00672 0.31469 0.00278 0.30826 -0.00417 C 0.30687 -0.00556 0.30514 -0.00278 0.30375 -0.00208 C 0.30635 0.00023 0.31191 0.00764 0.3159 1.78828E-6 C 0.31677 -0.00208 0.31313 -0.00417 0.31139 -0.00417 C 0.31035 -0.00417 0.31139 -0.00139 0.31139 1.78828E-6 Z " pathEditMode="relative" ptsTypes="ffffffffffff">
                                      <p:cBhvr>
                                        <p:cTn id="8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39 4.32245E-6 C 0.31 -0.00325 0.3133 -0.00765 0.30722 -0.0095 C 0.30167 -0.01135 0.29055 -0.0102 0.28673 -0.00811 C 0.28395 -0.00649 0.29472 -0.0058 0.29889 -0.00487 C 0.30392 -0.00533 0.30913 -0.00626 0.31504 -0.00626 C 0.31938 -0.00626 0.3067 -0.00417 0.30306 -0.00487 C 0.29785 -0.00556 0.2975 -0.00811 0.29472 -0.0095 C 0.28621 -0.00881 0.25616 -0.00811 0.28673 4.32245E-6 C 0.29003 0.00092 0.28777 -0.00371 0.2909 -0.00487 C 0.29368 -0.00603 0.29889 -0.0058 0.30306 -0.00626 C 0.30167 -0.02363 0.30114 -0.04077 0.29889 -0.05791 C 0.2975 -0.06718 0.29194 -0.06139 0.28673 -0.05791 C 0.29229 -0.03823 0.30531 -0.01993 0.31139 4.32245E-6 Z " pathEditMode="relative" rAng="0" ptsTypes="fffffffffffff">
                                      <p:cBhvr>
                                        <p:cTn id="8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uild="p"/>
      <p:bldP spid="190" grpId="0" animBg="1"/>
      <p:bldP spid="1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Blizzard: World of </a:t>
            </a:r>
            <a:r>
              <a:rPr lang="en-US" dirty="0" err="1" smtClean="0"/>
              <a:t>Warcraft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7305"/>
            <a:ext cx="91360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 bwMode="auto">
          <a:xfrm>
            <a:off x="2009517" y="2749477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89763" y="2706483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30459" y="2942623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80479" y="2885668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324939" y="2427347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101659" y="2566915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28309" y="732727"/>
            <a:ext cx="4668021" cy="2958832"/>
            <a:chOff x="4528309" y="872297"/>
            <a:chExt cx="4668021" cy="2958832"/>
          </a:xfrm>
        </p:grpSpPr>
        <p:grpSp>
          <p:nvGrpSpPr>
            <p:cNvPr id="30" name="Group 29"/>
            <p:cNvGrpSpPr/>
            <p:nvPr/>
          </p:nvGrpSpPr>
          <p:grpSpPr>
            <a:xfrm>
              <a:off x="5749450" y="872297"/>
              <a:ext cx="3446880" cy="2958832"/>
              <a:chOff x="-1646688" y="-921146"/>
              <a:chExt cx="3446880" cy="2958832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21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20" name="Trapezoid 19"/>
            <p:cNvSpPr/>
            <p:nvPr/>
          </p:nvSpPr>
          <p:spPr bwMode="auto">
            <a:xfrm rot="16200000">
              <a:off x="3732775" y="1709703"/>
              <a:ext cx="2875090" cy="1284022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4450533" y="2162168"/>
            <a:ext cx="139550" cy="111654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401611" y="2172069"/>
            <a:ext cx="1292021" cy="602406"/>
            <a:chOff x="4401611" y="2381424"/>
            <a:chExt cx="1292021" cy="602406"/>
          </a:xfrm>
        </p:grpSpPr>
        <p:grpSp>
          <p:nvGrpSpPr>
            <p:cNvPr id="34" name="Group 29"/>
            <p:cNvGrpSpPr/>
            <p:nvPr/>
          </p:nvGrpSpPr>
          <p:grpSpPr>
            <a:xfrm>
              <a:off x="4739600" y="2386604"/>
              <a:ext cx="954032" cy="586179"/>
              <a:chOff x="-1646688" y="-921146"/>
              <a:chExt cx="3446880" cy="2958832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37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35" name="Trapezoid 34"/>
            <p:cNvSpPr/>
            <p:nvPr/>
          </p:nvSpPr>
          <p:spPr bwMode="auto">
            <a:xfrm rot="16200000">
              <a:off x="4278105" y="2504930"/>
              <a:ext cx="602406" cy="355393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1777457">
            <a:off x="4079541" y="2631517"/>
            <a:ext cx="1292021" cy="602406"/>
            <a:chOff x="4401611" y="2381424"/>
            <a:chExt cx="1292021" cy="602406"/>
          </a:xfrm>
        </p:grpSpPr>
        <p:grpSp>
          <p:nvGrpSpPr>
            <p:cNvPr id="47" name="Group 29"/>
            <p:cNvGrpSpPr/>
            <p:nvPr/>
          </p:nvGrpSpPr>
          <p:grpSpPr>
            <a:xfrm>
              <a:off x="4739600" y="2386604"/>
              <a:ext cx="954032" cy="586179"/>
              <a:chOff x="-1646688" y="-921146"/>
              <a:chExt cx="3446880" cy="2958832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50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48" name="Trapezoid 47"/>
            <p:cNvSpPr/>
            <p:nvPr/>
          </p:nvSpPr>
          <p:spPr bwMode="auto">
            <a:xfrm rot="16200000">
              <a:off x="4278105" y="2504930"/>
              <a:ext cx="602406" cy="355393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054965" y="2490826"/>
            <a:ext cx="1292021" cy="602406"/>
            <a:chOff x="4401611" y="2381424"/>
            <a:chExt cx="1292021" cy="602406"/>
          </a:xfrm>
        </p:grpSpPr>
        <p:grpSp>
          <p:nvGrpSpPr>
            <p:cNvPr id="58" name="Group 29"/>
            <p:cNvGrpSpPr/>
            <p:nvPr/>
          </p:nvGrpSpPr>
          <p:grpSpPr>
            <a:xfrm>
              <a:off x="4739600" y="2386604"/>
              <a:ext cx="954032" cy="586179"/>
              <a:chOff x="-1646688" y="-921146"/>
              <a:chExt cx="3446880" cy="2958832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61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59" name="Trapezoid 58"/>
            <p:cNvSpPr/>
            <p:nvPr/>
          </p:nvSpPr>
          <p:spPr bwMode="auto">
            <a:xfrm rot="16200000">
              <a:off x="4278105" y="2504930"/>
              <a:ext cx="602406" cy="355393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 rot="19514476">
            <a:off x="1537528" y="2070999"/>
            <a:ext cx="1292021" cy="602406"/>
            <a:chOff x="4401611" y="2381424"/>
            <a:chExt cx="1292021" cy="602406"/>
          </a:xfrm>
        </p:grpSpPr>
        <p:grpSp>
          <p:nvGrpSpPr>
            <p:cNvPr id="69" name="Group 29"/>
            <p:cNvGrpSpPr/>
            <p:nvPr/>
          </p:nvGrpSpPr>
          <p:grpSpPr>
            <a:xfrm>
              <a:off x="4739600" y="2386604"/>
              <a:ext cx="954032" cy="586179"/>
              <a:chOff x="-1646688" y="-921146"/>
              <a:chExt cx="3446880" cy="2958832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72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70" name="Trapezoid 69"/>
            <p:cNvSpPr/>
            <p:nvPr/>
          </p:nvSpPr>
          <p:spPr bwMode="auto">
            <a:xfrm rot="16200000">
              <a:off x="4278105" y="2504930"/>
              <a:ext cx="602406" cy="355393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 rot="2662926">
            <a:off x="894494" y="3130587"/>
            <a:ext cx="1292021" cy="602406"/>
            <a:chOff x="4401611" y="2381424"/>
            <a:chExt cx="1292021" cy="602406"/>
          </a:xfrm>
        </p:grpSpPr>
        <p:grpSp>
          <p:nvGrpSpPr>
            <p:cNvPr id="80" name="Group 29"/>
            <p:cNvGrpSpPr/>
            <p:nvPr/>
          </p:nvGrpSpPr>
          <p:grpSpPr>
            <a:xfrm>
              <a:off x="4739600" y="2386604"/>
              <a:ext cx="954032" cy="586179"/>
              <a:chOff x="-1646688" y="-921146"/>
              <a:chExt cx="3446880" cy="2958832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83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81" name="Trapezoid 80"/>
            <p:cNvSpPr/>
            <p:nvPr/>
          </p:nvSpPr>
          <p:spPr bwMode="auto">
            <a:xfrm rot="16200000">
              <a:off x="4278105" y="2504930"/>
              <a:ext cx="602406" cy="355393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 rot="19562617">
            <a:off x="642200" y="2278101"/>
            <a:ext cx="1292021" cy="602406"/>
            <a:chOff x="4401611" y="2381424"/>
            <a:chExt cx="1292021" cy="602406"/>
          </a:xfrm>
        </p:grpSpPr>
        <p:grpSp>
          <p:nvGrpSpPr>
            <p:cNvPr id="91" name="Group 29"/>
            <p:cNvGrpSpPr/>
            <p:nvPr/>
          </p:nvGrpSpPr>
          <p:grpSpPr>
            <a:xfrm>
              <a:off x="4739600" y="2386604"/>
              <a:ext cx="954032" cy="586179"/>
              <a:chOff x="-1646688" y="-921146"/>
              <a:chExt cx="3446880" cy="2958832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-1646688" y="-921146"/>
                <a:ext cx="3446880" cy="295883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pic>
            <p:nvPicPr>
              <p:cNvPr id="94" name="Picture 41" descr="MCj0407624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46840" y="-137193"/>
                <a:ext cx="2582863" cy="206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7133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019159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9541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366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66984" y="-837405"/>
                <a:ext cx="524706" cy="524706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91" y="-837405"/>
                <a:ext cx="524706" cy="524706"/>
              </a:xfrm>
              <a:prstGeom prst="rect">
                <a:avLst/>
              </a:prstGeom>
            </p:spPr>
          </p:pic>
        </p:grpSp>
        <p:sp>
          <p:nvSpPr>
            <p:cNvPr id="92" name="Trapezoid 91"/>
            <p:cNvSpPr/>
            <p:nvPr/>
          </p:nvSpPr>
          <p:spPr bwMode="auto">
            <a:xfrm rot="16200000">
              <a:off x="4278105" y="2504930"/>
              <a:ext cx="602406" cy="355393"/>
            </a:xfrm>
            <a:prstGeom prst="trapezoid">
              <a:avLst>
                <a:gd name="adj" fmla="val 110871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01" name="Content Placeholder 146"/>
          <p:cNvSpPr txBox="1">
            <a:spLocks/>
          </p:cNvSpPr>
          <p:nvPr/>
        </p:nvSpPr>
        <p:spPr bwMode="auto">
          <a:xfrm>
            <a:off x="4335990" y="4353430"/>
            <a:ext cx="3809709" cy="2071778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scale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many copies of the world, choose one…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lang="en-US" sz="1600" b="0" kern="0" dirty="0" smtClean="0">
                <a:latin typeface="+mn-lt"/>
              </a:rPr>
              <a:t>one world does not influence another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players do not interact with all other players – only a subset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12" y="873197"/>
            <a:ext cx="529445" cy="75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7" grpId="0" animBg="1"/>
      <p:bldP spid="10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 online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SINGLE, SHARED world</a:t>
            </a:r>
          </a:p>
          <a:p>
            <a:r>
              <a:rPr lang="en-US" dirty="0" smtClean="0"/>
              <a:t>Client-server model with proxies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300.000 users,</a:t>
            </a:r>
            <a:r>
              <a:rPr lang="en-US" dirty="0" smtClean="0"/>
              <a:t> 56.000 concurrent</a:t>
            </a:r>
            <a:endParaRPr lang="en-US" dirty="0" smtClean="0"/>
          </a:p>
          <a:p>
            <a:pPr lvl="1"/>
            <a:r>
              <a:rPr lang="en-US" dirty="0" smtClean="0"/>
              <a:t>150.000 </a:t>
            </a:r>
            <a:r>
              <a:rPr lang="en-US" i="1" dirty="0" smtClean="0"/>
              <a:t>database </a:t>
            </a:r>
            <a:r>
              <a:rPr lang="en-US" dirty="0" smtClean="0"/>
              <a:t>entries per day</a:t>
            </a:r>
          </a:p>
          <a:p>
            <a:pPr lvl="1"/>
            <a:r>
              <a:rPr lang="en-US" dirty="0" smtClean="0"/>
              <a:t>400.000 random I/O per second</a:t>
            </a:r>
            <a:br>
              <a:rPr lang="en-US" dirty="0" smtClean="0"/>
            </a:br>
            <a:endParaRPr lang="en-US" dirty="0" smtClean="0"/>
          </a:p>
          <a:p>
            <a:pPr lvl="1">
              <a:buClr>
                <a:srgbClr val="008000"/>
              </a:buClr>
              <a:buFont typeface="Lucida Grande"/>
              <a:buChar char="☺"/>
            </a:pPr>
            <a:r>
              <a:rPr lang="en-US" dirty="0" smtClean="0"/>
              <a:t> everyone in the same (virtual) location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 </a:t>
            </a:r>
            <a:r>
              <a:rPr lang="en-US" dirty="0" smtClean="0"/>
              <a:t>interact</a:t>
            </a:r>
            <a:br>
              <a:rPr lang="en-US" dirty="0" smtClean="0"/>
            </a:br>
            <a:endParaRPr lang="en-US" dirty="0" smtClean="0"/>
          </a:p>
          <a:p>
            <a:pPr lvl="1">
              <a:buClr>
                <a:srgbClr val="FF0000"/>
              </a:buClr>
              <a:buFont typeface="Lucida Grande"/>
              <a:buChar char="☹"/>
            </a:pPr>
            <a:r>
              <a:rPr lang="en-US" dirty="0" smtClean="0"/>
              <a:t> large lags in popular areas</a:t>
            </a:r>
          </a:p>
          <a:p>
            <a:pPr lvl="1">
              <a:buClr>
                <a:srgbClr val="FF0000"/>
              </a:buClr>
              <a:buFont typeface="Lucida Grande"/>
              <a:buChar char="☹"/>
            </a:pPr>
            <a:r>
              <a:rPr lang="en-US" dirty="0" smtClean="0"/>
              <a:t> have had player limitations in popular areas</a:t>
            </a:r>
          </a:p>
          <a:p>
            <a:pPr lvl="1">
              <a:buClr>
                <a:srgbClr val="FF0000"/>
              </a:buClr>
              <a:buFont typeface="Lucida Grande"/>
              <a:buChar char="☹"/>
            </a:pPr>
            <a:r>
              <a:rPr lang="en-US" dirty="0" smtClean="0"/>
              <a:t> couple incidents of memory problems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58" y="1832742"/>
            <a:ext cx="2857500" cy="275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7744">
            <a:off x="7078859" y="12"/>
            <a:ext cx="2319130" cy="145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</a:t>
            </a:r>
            <a:r>
              <a:rPr lang="en-US" dirty="0" smtClean="0"/>
              <a:t>Comparison: Video vs. Games</a:t>
            </a:r>
            <a:endParaRPr lang="en-US" dirty="0"/>
          </a:p>
        </p:txBody>
      </p:sp>
      <p:graphicFrame>
        <p:nvGraphicFramePr>
          <p:cNvPr id="1195063" name="Group 55"/>
          <p:cNvGraphicFramePr>
            <a:graphicFrameLocks noGrp="1"/>
          </p:cNvGraphicFramePr>
          <p:nvPr>
            <p:ph idx="1"/>
          </p:nvPr>
        </p:nvGraphicFramePr>
        <p:xfrm>
          <a:off x="628939" y="1154632"/>
          <a:ext cx="7946572" cy="4928099"/>
        </p:xfrm>
        <a:graphic>
          <a:graphicData uri="http://schemas.openxmlformats.org/drawingml/2006/table">
            <a:tbl>
              <a:tblPr/>
              <a:tblGrid>
                <a:gridCol w="3973286"/>
                <a:gridCol w="3973286"/>
              </a:tblGrid>
              <a:tr h="396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Video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043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Many users, lots of hardware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few (VCR) interactions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highly interactive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replication possible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replication changes user perception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 bandwidth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 stream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hardly any bandwidth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 stream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6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Bottleneck: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I/O bandwidth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Bottleneck: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computation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Hardware: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special or standard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Hardware: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standard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special or standard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standard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 dirty="0" smtClean="0"/>
              <a:t>Server </a:t>
            </a:r>
            <a:r>
              <a:rPr lang="en-US" sz="4800" dirty="0"/>
              <a:t>Structures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In a distributed system, the performance of every single machine is important</a:t>
            </a:r>
          </a:p>
          <a:p>
            <a:pPr lvl="1"/>
            <a:r>
              <a:rPr lang="en-US" sz="1800" dirty="0"/>
              <a:t>poor performance of one single node might be sufficient to “kill” the system (not better than the weakest)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/>
              <a:t>Managing the server side machines are challenging</a:t>
            </a:r>
          </a:p>
          <a:p>
            <a:pPr lvl="1"/>
            <a:r>
              <a:rPr lang="en-US" sz="1800" dirty="0"/>
              <a:t>a large number of concurrent clients</a:t>
            </a:r>
          </a:p>
          <a:p>
            <a:pPr lvl="1"/>
            <a:r>
              <a:rPr lang="en-US" sz="1800" dirty="0"/>
              <a:t>shared, limited amount of </a:t>
            </a:r>
            <a:r>
              <a:rPr lang="en-US" sz="1800" dirty="0" smtClean="0"/>
              <a:t>resources</a:t>
            </a:r>
          </a:p>
          <a:p>
            <a:pPr lvl="1"/>
            <a:r>
              <a:rPr lang="en-US" sz="1800" dirty="0" smtClean="0"/>
              <a:t>strict bandwidth and latency requirements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/>
              <a:t>We will see examples where simple, small changes improve performance</a:t>
            </a:r>
          </a:p>
          <a:p>
            <a:pPr lvl="1"/>
            <a:r>
              <a:rPr lang="en-US" sz="1800" dirty="0"/>
              <a:t>decrease the required number of machines</a:t>
            </a:r>
          </a:p>
          <a:p>
            <a:pPr lvl="1"/>
            <a:r>
              <a:rPr lang="en-US" sz="1800" dirty="0"/>
              <a:t>increase the number of concurrent clients</a:t>
            </a:r>
          </a:p>
          <a:p>
            <a:pPr lvl="1"/>
            <a:r>
              <a:rPr lang="en-US" sz="1800" dirty="0"/>
              <a:t>improve resource utilization</a:t>
            </a:r>
          </a:p>
          <a:p>
            <a:pPr lvl="1"/>
            <a:r>
              <a:rPr lang="en-US" sz="1800" dirty="0"/>
              <a:t>enable timely delivery of data</a:t>
            </a:r>
          </a:p>
        </p:txBody>
      </p:sp>
      <p:pic>
        <p:nvPicPr>
          <p:cNvPr id="1162244" name="Picture 4" descr="2ehjs2um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59663" y="2479675"/>
            <a:ext cx="1184275" cy="1689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3348038" y="3222625"/>
            <a:ext cx="2303462" cy="12239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(Video) </a:t>
            </a:r>
            <a:r>
              <a:rPr lang="en-US" sz="3200" dirty="0" smtClean="0"/>
              <a:t>Server </a:t>
            </a:r>
            <a:r>
              <a:rPr lang="en-US" sz="3200" dirty="0"/>
              <a:t>Components &amp; Switches</a:t>
            </a:r>
          </a:p>
        </p:txBody>
      </p:sp>
      <p:grpSp>
        <p:nvGrpSpPr>
          <p:cNvPr id="1178628" name="Group 4"/>
          <p:cNvGrpSpPr>
            <a:grpSpLocks/>
          </p:cNvGrpSpPr>
          <p:nvPr/>
        </p:nvGrpSpPr>
        <p:grpSpPr bwMode="auto">
          <a:xfrm>
            <a:off x="3278188" y="1343025"/>
            <a:ext cx="2405062" cy="4975225"/>
            <a:chOff x="2065" y="1003"/>
            <a:chExt cx="1515" cy="3134"/>
          </a:xfrm>
        </p:grpSpPr>
        <p:sp>
          <p:nvSpPr>
            <p:cNvPr id="1178629" name="Text Box 5"/>
            <p:cNvSpPr txBox="1">
              <a:spLocks noChangeArrowheads="1"/>
            </p:cNvSpPr>
            <p:nvPr/>
          </p:nvSpPr>
          <p:spPr bwMode="auto">
            <a:xfrm>
              <a:off x="2302" y="3906"/>
              <a:ext cx="10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hlink"/>
                  </a:solidFill>
                </a:rPr>
                <a:t>storage device</a:t>
              </a:r>
            </a:p>
          </p:txBody>
        </p:sp>
        <p:sp>
          <p:nvSpPr>
            <p:cNvPr id="1178630" name="Text Box 6"/>
            <p:cNvSpPr txBox="1">
              <a:spLocks noChangeArrowheads="1"/>
            </p:cNvSpPr>
            <p:nvPr/>
          </p:nvSpPr>
          <p:spPr bwMode="auto">
            <a:xfrm>
              <a:off x="2125" y="1003"/>
              <a:ext cx="13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hlink"/>
                  </a:solidFill>
                </a:rPr>
                <a:t>network attachment</a:t>
              </a:r>
            </a:p>
          </p:txBody>
        </p:sp>
        <p:sp>
          <p:nvSpPr>
            <p:cNvPr id="1178631" name="Text Box 7"/>
            <p:cNvSpPr txBox="1">
              <a:spLocks noChangeArrowheads="1"/>
            </p:cNvSpPr>
            <p:nvPr/>
          </p:nvSpPr>
          <p:spPr bwMode="auto">
            <a:xfrm>
              <a:off x="2065" y="1573"/>
              <a:ext cx="151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00" b="0">
                <a:solidFill>
                  <a:schemeClr val="hlink"/>
                </a:solidFill>
              </a:endParaRPr>
            </a:p>
            <a:p>
              <a:pPr algn="ctr"/>
              <a:r>
                <a:rPr lang="en-US" sz="1800" b="0">
                  <a:solidFill>
                    <a:schemeClr val="hlink"/>
                  </a:solidFill>
                </a:rPr>
                <a:t>memory management</a:t>
              </a:r>
            </a:p>
          </p:txBody>
        </p:sp>
        <p:sp>
          <p:nvSpPr>
            <p:cNvPr id="1178632" name="Text Box 8"/>
            <p:cNvSpPr txBox="1">
              <a:spLocks noChangeArrowheads="1"/>
            </p:cNvSpPr>
            <p:nvPr/>
          </p:nvSpPr>
          <p:spPr bwMode="auto">
            <a:xfrm>
              <a:off x="2424" y="2164"/>
              <a:ext cx="7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hlink"/>
                  </a:solidFill>
                </a:rPr>
                <a:t>file system</a:t>
              </a:r>
            </a:p>
          </p:txBody>
        </p:sp>
        <p:sp>
          <p:nvSpPr>
            <p:cNvPr id="1178633" name="Text Box 9"/>
            <p:cNvSpPr txBox="1">
              <a:spLocks noChangeArrowheads="1"/>
            </p:cNvSpPr>
            <p:nvPr/>
          </p:nvSpPr>
          <p:spPr bwMode="auto">
            <a:xfrm>
              <a:off x="2087" y="2744"/>
              <a:ext cx="14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hlink"/>
                  </a:solidFill>
                </a:rPr>
                <a:t>storage management</a:t>
              </a:r>
            </a:p>
          </p:txBody>
        </p:sp>
        <p:sp>
          <p:nvSpPr>
            <p:cNvPr id="1178634" name="Text Box 10"/>
            <p:cNvSpPr txBox="1">
              <a:spLocks noChangeArrowheads="1"/>
            </p:cNvSpPr>
            <p:nvPr/>
          </p:nvSpPr>
          <p:spPr bwMode="auto">
            <a:xfrm>
              <a:off x="2466" y="3325"/>
              <a:ext cx="7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>
                  <a:solidFill>
                    <a:schemeClr val="hlink"/>
                  </a:solidFill>
                </a:rPr>
                <a:t>controller</a:t>
              </a:r>
            </a:p>
          </p:txBody>
        </p:sp>
      </p:grpSp>
      <p:grpSp>
        <p:nvGrpSpPr>
          <p:cNvPr id="1178635" name="Group 11"/>
          <p:cNvGrpSpPr>
            <a:grpSpLocks/>
          </p:cNvGrpSpPr>
          <p:nvPr/>
        </p:nvGrpSpPr>
        <p:grpSpPr bwMode="auto">
          <a:xfrm>
            <a:off x="107950" y="1414463"/>
            <a:ext cx="3024188" cy="4860925"/>
            <a:chOff x="68" y="1026"/>
            <a:chExt cx="1905" cy="3062"/>
          </a:xfrm>
        </p:grpSpPr>
        <p:grpSp>
          <p:nvGrpSpPr>
            <p:cNvPr id="1178636" name="Group 12"/>
            <p:cNvGrpSpPr>
              <a:grpSpLocks/>
            </p:cNvGrpSpPr>
            <p:nvPr/>
          </p:nvGrpSpPr>
          <p:grpSpPr bwMode="auto">
            <a:xfrm>
              <a:off x="432" y="2794"/>
              <a:ext cx="1451" cy="114"/>
              <a:chOff x="590" y="2808"/>
              <a:chExt cx="1451" cy="227"/>
            </a:xfrm>
          </p:grpSpPr>
          <p:sp>
            <p:nvSpPr>
              <p:cNvPr id="1178637" name="Rectangle 13"/>
              <p:cNvSpPr>
                <a:spLocks noChangeArrowheads="1"/>
              </p:cNvSpPr>
              <p:nvPr/>
            </p:nvSpPr>
            <p:spPr bwMode="auto">
              <a:xfrm>
                <a:off x="590" y="2808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38" name="Rectangle 14"/>
              <p:cNvSpPr>
                <a:spLocks noChangeArrowheads="1"/>
              </p:cNvSpPr>
              <p:nvPr/>
            </p:nvSpPr>
            <p:spPr bwMode="auto">
              <a:xfrm>
                <a:off x="1168" y="2808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39" name="Rectangle 15"/>
              <p:cNvSpPr>
                <a:spLocks noChangeArrowheads="1"/>
              </p:cNvSpPr>
              <p:nvPr/>
            </p:nvSpPr>
            <p:spPr bwMode="auto">
              <a:xfrm>
                <a:off x="1746" y="2808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78640" name="Group 16"/>
            <p:cNvGrpSpPr>
              <a:grpSpLocks/>
            </p:cNvGrpSpPr>
            <p:nvPr/>
          </p:nvGrpSpPr>
          <p:grpSpPr bwMode="auto">
            <a:xfrm>
              <a:off x="432" y="3974"/>
              <a:ext cx="1451" cy="114"/>
              <a:chOff x="590" y="3906"/>
              <a:chExt cx="1451" cy="227"/>
            </a:xfrm>
          </p:grpSpPr>
          <p:sp>
            <p:nvSpPr>
              <p:cNvPr id="1178641" name="Rectangle 17"/>
              <p:cNvSpPr>
                <a:spLocks noChangeArrowheads="1"/>
              </p:cNvSpPr>
              <p:nvPr/>
            </p:nvSpPr>
            <p:spPr bwMode="auto">
              <a:xfrm>
                <a:off x="590" y="3906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42" name="Rectangle 18"/>
              <p:cNvSpPr>
                <a:spLocks noChangeArrowheads="1"/>
              </p:cNvSpPr>
              <p:nvPr/>
            </p:nvSpPr>
            <p:spPr bwMode="auto">
              <a:xfrm>
                <a:off x="1168" y="3906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43" name="Rectangle 19"/>
              <p:cNvSpPr>
                <a:spLocks noChangeArrowheads="1"/>
              </p:cNvSpPr>
              <p:nvPr/>
            </p:nvSpPr>
            <p:spPr bwMode="auto">
              <a:xfrm>
                <a:off x="1746" y="3906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78644" name="Group 20"/>
            <p:cNvGrpSpPr>
              <a:grpSpLocks/>
            </p:cNvGrpSpPr>
            <p:nvPr/>
          </p:nvGrpSpPr>
          <p:grpSpPr bwMode="auto">
            <a:xfrm>
              <a:off x="431" y="3384"/>
              <a:ext cx="1451" cy="114"/>
              <a:chOff x="589" y="3357"/>
              <a:chExt cx="1451" cy="227"/>
            </a:xfrm>
          </p:grpSpPr>
          <p:sp>
            <p:nvSpPr>
              <p:cNvPr id="1178645" name="Rectangle 21"/>
              <p:cNvSpPr>
                <a:spLocks noChangeArrowheads="1"/>
              </p:cNvSpPr>
              <p:nvPr/>
            </p:nvSpPr>
            <p:spPr bwMode="auto">
              <a:xfrm>
                <a:off x="589" y="3357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46" name="Rectangle 22"/>
              <p:cNvSpPr>
                <a:spLocks noChangeArrowheads="1"/>
              </p:cNvSpPr>
              <p:nvPr/>
            </p:nvSpPr>
            <p:spPr bwMode="auto">
              <a:xfrm>
                <a:off x="1167" y="3357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47" name="Rectangle 23"/>
              <p:cNvSpPr>
                <a:spLocks noChangeArrowheads="1"/>
              </p:cNvSpPr>
              <p:nvPr/>
            </p:nvSpPr>
            <p:spPr bwMode="auto">
              <a:xfrm>
                <a:off x="1745" y="3357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78648" name="Group 24"/>
            <p:cNvGrpSpPr>
              <a:grpSpLocks/>
            </p:cNvGrpSpPr>
            <p:nvPr/>
          </p:nvGrpSpPr>
          <p:grpSpPr bwMode="auto">
            <a:xfrm>
              <a:off x="432" y="1026"/>
              <a:ext cx="1451" cy="114"/>
              <a:chOff x="590" y="1026"/>
              <a:chExt cx="1451" cy="227"/>
            </a:xfrm>
          </p:grpSpPr>
          <p:sp>
            <p:nvSpPr>
              <p:cNvPr id="1178649" name="Rectangle 25"/>
              <p:cNvSpPr>
                <a:spLocks noChangeArrowheads="1"/>
              </p:cNvSpPr>
              <p:nvPr/>
            </p:nvSpPr>
            <p:spPr bwMode="auto">
              <a:xfrm>
                <a:off x="590" y="1026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50" name="Rectangle 26"/>
              <p:cNvSpPr>
                <a:spLocks noChangeArrowheads="1"/>
              </p:cNvSpPr>
              <p:nvPr/>
            </p:nvSpPr>
            <p:spPr bwMode="auto">
              <a:xfrm>
                <a:off x="1168" y="1026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51" name="Rectangle 27"/>
              <p:cNvSpPr>
                <a:spLocks noChangeArrowheads="1"/>
              </p:cNvSpPr>
              <p:nvPr/>
            </p:nvSpPr>
            <p:spPr bwMode="auto">
              <a:xfrm>
                <a:off x="1746" y="1026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78652" name="Group 28"/>
            <p:cNvGrpSpPr>
              <a:grpSpLocks/>
            </p:cNvGrpSpPr>
            <p:nvPr/>
          </p:nvGrpSpPr>
          <p:grpSpPr bwMode="auto">
            <a:xfrm>
              <a:off x="432" y="2205"/>
              <a:ext cx="1451" cy="114"/>
              <a:chOff x="590" y="2259"/>
              <a:chExt cx="1451" cy="227"/>
            </a:xfrm>
          </p:grpSpPr>
          <p:sp>
            <p:nvSpPr>
              <p:cNvPr id="1178653" name="Rectangle 29"/>
              <p:cNvSpPr>
                <a:spLocks noChangeArrowheads="1"/>
              </p:cNvSpPr>
              <p:nvPr/>
            </p:nvSpPr>
            <p:spPr bwMode="auto">
              <a:xfrm>
                <a:off x="590" y="2259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54" name="Rectangle 30"/>
              <p:cNvSpPr>
                <a:spLocks noChangeArrowheads="1"/>
              </p:cNvSpPr>
              <p:nvPr/>
            </p:nvSpPr>
            <p:spPr bwMode="auto">
              <a:xfrm>
                <a:off x="1168" y="2259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655" name="Rectangle 31"/>
              <p:cNvSpPr>
                <a:spLocks noChangeArrowheads="1"/>
              </p:cNvSpPr>
              <p:nvPr/>
            </p:nvSpPr>
            <p:spPr bwMode="auto">
              <a:xfrm>
                <a:off x="1746" y="2259"/>
                <a:ext cx="295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78656" name="Rectangle 32"/>
            <p:cNvSpPr>
              <a:spLocks noChangeArrowheads="1"/>
            </p:cNvSpPr>
            <p:nvPr/>
          </p:nvSpPr>
          <p:spPr bwMode="auto">
            <a:xfrm>
              <a:off x="470" y="1615"/>
              <a:ext cx="295" cy="11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8657" name="Rectangle 33"/>
            <p:cNvSpPr>
              <a:spLocks noChangeArrowheads="1"/>
            </p:cNvSpPr>
            <p:nvPr/>
          </p:nvSpPr>
          <p:spPr bwMode="auto">
            <a:xfrm>
              <a:off x="873" y="1615"/>
              <a:ext cx="295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8658" name="Rectangle 34"/>
            <p:cNvSpPr>
              <a:spLocks noChangeArrowheads="1"/>
            </p:cNvSpPr>
            <p:nvPr/>
          </p:nvSpPr>
          <p:spPr bwMode="auto">
            <a:xfrm>
              <a:off x="1678" y="1615"/>
              <a:ext cx="295" cy="11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8659" name="Text Box 35"/>
            <p:cNvSpPr txBox="1">
              <a:spLocks noChangeArrowheads="1"/>
            </p:cNvSpPr>
            <p:nvPr/>
          </p:nvSpPr>
          <p:spPr bwMode="auto">
            <a:xfrm>
              <a:off x="930" y="3657"/>
              <a:ext cx="470" cy="1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b="0"/>
                <a:t>switch</a:t>
              </a:r>
            </a:p>
          </p:txBody>
        </p:sp>
        <p:sp>
          <p:nvSpPr>
            <p:cNvPr id="1178660" name="Text Box 36"/>
            <p:cNvSpPr txBox="1">
              <a:spLocks noChangeArrowheads="1"/>
            </p:cNvSpPr>
            <p:nvPr/>
          </p:nvSpPr>
          <p:spPr bwMode="auto">
            <a:xfrm>
              <a:off x="930" y="3067"/>
              <a:ext cx="470" cy="1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b="0"/>
                <a:t>switch</a:t>
              </a:r>
            </a:p>
          </p:txBody>
        </p:sp>
        <p:sp>
          <p:nvSpPr>
            <p:cNvPr id="1178661" name="Text Box 37"/>
            <p:cNvSpPr txBox="1">
              <a:spLocks noChangeArrowheads="1"/>
            </p:cNvSpPr>
            <p:nvPr/>
          </p:nvSpPr>
          <p:spPr bwMode="auto">
            <a:xfrm>
              <a:off x="930" y="2478"/>
              <a:ext cx="470" cy="1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b="0"/>
                <a:t>switch</a:t>
              </a:r>
            </a:p>
          </p:txBody>
        </p:sp>
        <p:sp>
          <p:nvSpPr>
            <p:cNvPr id="1178662" name="Text Box 38"/>
            <p:cNvSpPr txBox="1">
              <a:spLocks noChangeArrowheads="1"/>
            </p:cNvSpPr>
            <p:nvPr/>
          </p:nvSpPr>
          <p:spPr bwMode="auto">
            <a:xfrm>
              <a:off x="930" y="1888"/>
              <a:ext cx="470" cy="1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b="0"/>
                <a:t>switch</a:t>
              </a:r>
            </a:p>
          </p:txBody>
        </p:sp>
        <p:sp>
          <p:nvSpPr>
            <p:cNvPr id="1178663" name="Text Box 39"/>
            <p:cNvSpPr txBox="1">
              <a:spLocks noChangeArrowheads="1"/>
            </p:cNvSpPr>
            <p:nvPr/>
          </p:nvSpPr>
          <p:spPr bwMode="auto">
            <a:xfrm>
              <a:off x="930" y="1298"/>
              <a:ext cx="470" cy="1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 b="0"/>
                <a:t>switch</a:t>
              </a:r>
            </a:p>
          </p:txBody>
        </p:sp>
        <p:cxnSp>
          <p:nvCxnSpPr>
            <p:cNvPr id="1178664" name="AutoShape 40"/>
            <p:cNvCxnSpPr>
              <a:cxnSpLocks noChangeShapeType="1"/>
              <a:stCxn id="1178649" idx="2"/>
              <a:endCxn id="1178663" idx="0"/>
            </p:cNvCxnSpPr>
            <p:nvPr/>
          </p:nvCxnSpPr>
          <p:spPr bwMode="auto">
            <a:xfrm>
              <a:off x="580" y="1140"/>
              <a:ext cx="585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65" name="AutoShape 41"/>
            <p:cNvCxnSpPr>
              <a:cxnSpLocks noChangeShapeType="1"/>
              <a:stCxn id="1178650" idx="2"/>
              <a:endCxn id="1178663" idx="0"/>
            </p:cNvCxnSpPr>
            <p:nvPr/>
          </p:nvCxnSpPr>
          <p:spPr bwMode="auto">
            <a:xfrm>
              <a:off x="1158" y="1140"/>
              <a:ext cx="7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66" name="AutoShape 42"/>
            <p:cNvCxnSpPr>
              <a:cxnSpLocks noChangeShapeType="1"/>
              <a:stCxn id="1178651" idx="2"/>
              <a:endCxn id="1178663" idx="0"/>
            </p:cNvCxnSpPr>
            <p:nvPr/>
          </p:nvCxnSpPr>
          <p:spPr bwMode="auto">
            <a:xfrm flipH="1">
              <a:off x="1165" y="1140"/>
              <a:ext cx="571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67" name="AutoShape 43"/>
            <p:cNvCxnSpPr>
              <a:cxnSpLocks noChangeShapeType="1"/>
              <a:stCxn id="1178653" idx="2"/>
              <a:endCxn id="1178661" idx="0"/>
            </p:cNvCxnSpPr>
            <p:nvPr/>
          </p:nvCxnSpPr>
          <p:spPr bwMode="auto">
            <a:xfrm>
              <a:off x="580" y="2319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68" name="AutoShape 44"/>
            <p:cNvCxnSpPr>
              <a:cxnSpLocks noChangeShapeType="1"/>
              <a:stCxn id="1178654" idx="2"/>
              <a:endCxn id="1178661" idx="0"/>
            </p:cNvCxnSpPr>
            <p:nvPr/>
          </p:nvCxnSpPr>
          <p:spPr bwMode="auto">
            <a:xfrm>
              <a:off x="1158" y="2319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69" name="AutoShape 45"/>
            <p:cNvCxnSpPr>
              <a:cxnSpLocks noChangeShapeType="1"/>
              <a:stCxn id="1178655" idx="2"/>
              <a:endCxn id="1178661" idx="0"/>
            </p:cNvCxnSpPr>
            <p:nvPr/>
          </p:nvCxnSpPr>
          <p:spPr bwMode="auto">
            <a:xfrm flipH="1">
              <a:off x="1165" y="2319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0" name="AutoShape 46"/>
            <p:cNvCxnSpPr>
              <a:cxnSpLocks noChangeShapeType="1"/>
            </p:cNvCxnSpPr>
            <p:nvPr/>
          </p:nvCxnSpPr>
          <p:spPr bwMode="auto">
            <a:xfrm>
              <a:off x="567" y="2908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1" name="AutoShape 47"/>
            <p:cNvCxnSpPr>
              <a:cxnSpLocks noChangeShapeType="1"/>
            </p:cNvCxnSpPr>
            <p:nvPr/>
          </p:nvCxnSpPr>
          <p:spPr bwMode="auto">
            <a:xfrm>
              <a:off x="1145" y="2908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2" name="AutoShape 48"/>
            <p:cNvCxnSpPr>
              <a:cxnSpLocks noChangeShapeType="1"/>
            </p:cNvCxnSpPr>
            <p:nvPr/>
          </p:nvCxnSpPr>
          <p:spPr bwMode="auto">
            <a:xfrm flipH="1">
              <a:off x="1152" y="2908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3" name="AutoShape 49"/>
            <p:cNvCxnSpPr>
              <a:cxnSpLocks noChangeShapeType="1"/>
            </p:cNvCxnSpPr>
            <p:nvPr/>
          </p:nvCxnSpPr>
          <p:spPr bwMode="auto">
            <a:xfrm>
              <a:off x="567" y="3498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4" name="AutoShape 50"/>
            <p:cNvCxnSpPr>
              <a:cxnSpLocks noChangeShapeType="1"/>
            </p:cNvCxnSpPr>
            <p:nvPr/>
          </p:nvCxnSpPr>
          <p:spPr bwMode="auto">
            <a:xfrm>
              <a:off x="1145" y="3498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5" name="AutoShape 51"/>
            <p:cNvCxnSpPr>
              <a:cxnSpLocks noChangeShapeType="1"/>
            </p:cNvCxnSpPr>
            <p:nvPr/>
          </p:nvCxnSpPr>
          <p:spPr bwMode="auto">
            <a:xfrm flipH="1">
              <a:off x="1152" y="3498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6" name="AutoShape 52"/>
            <p:cNvCxnSpPr>
              <a:cxnSpLocks noChangeShapeType="1"/>
              <a:stCxn id="1178653" idx="0"/>
              <a:endCxn id="1178662" idx="2"/>
            </p:cNvCxnSpPr>
            <p:nvPr/>
          </p:nvCxnSpPr>
          <p:spPr bwMode="auto">
            <a:xfrm flipV="1">
              <a:off x="580" y="2046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7" name="AutoShape 53"/>
            <p:cNvCxnSpPr>
              <a:cxnSpLocks noChangeShapeType="1"/>
              <a:stCxn id="1178654" idx="0"/>
              <a:endCxn id="1178662" idx="2"/>
            </p:cNvCxnSpPr>
            <p:nvPr/>
          </p:nvCxnSpPr>
          <p:spPr bwMode="auto">
            <a:xfrm flipV="1">
              <a:off x="1158" y="2046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8" name="AutoShape 54"/>
            <p:cNvCxnSpPr>
              <a:cxnSpLocks noChangeShapeType="1"/>
              <a:stCxn id="1178655" idx="0"/>
              <a:endCxn id="1178662" idx="2"/>
            </p:cNvCxnSpPr>
            <p:nvPr/>
          </p:nvCxnSpPr>
          <p:spPr bwMode="auto">
            <a:xfrm flipH="1" flipV="1">
              <a:off x="1165" y="2046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79" name="AutoShape 55"/>
            <p:cNvCxnSpPr>
              <a:cxnSpLocks noChangeShapeType="1"/>
            </p:cNvCxnSpPr>
            <p:nvPr/>
          </p:nvCxnSpPr>
          <p:spPr bwMode="auto">
            <a:xfrm flipV="1">
              <a:off x="567" y="2636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0" name="AutoShape 56"/>
            <p:cNvCxnSpPr>
              <a:cxnSpLocks noChangeShapeType="1"/>
            </p:cNvCxnSpPr>
            <p:nvPr/>
          </p:nvCxnSpPr>
          <p:spPr bwMode="auto">
            <a:xfrm flipV="1">
              <a:off x="1145" y="2636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1" name="AutoShape 57"/>
            <p:cNvCxnSpPr>
              <a:cxnSpLocks noChangeShapeType="1"/>
            </p:cNvCxnSpPr>
            <p:nvPr/>
          </p:nvCxnSpPr>
          <p:spPr bwMode="auto">
            <a:xfrm flipH="1" flipV="1">
              <a:off x="1152" y="2636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2" name="AutoShape 58"/>
            <p:cNvCxnSpPr>
              <a:cxnSpLocks noChangeShapeType="1"/>
            </p:cNvCxnSpPr>
            <p:nvPr/>
          </p:nvCxnSpPr>
          <p:spPr bwMode="auto">
            <a:xfrm flipV="1">
              <a:off x="567" y="3226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3" name="AutoShape 59"/>
            <p:cNvCxnSpPr>
              <a:cxnSpLocks noChangeShapeType="1"/>
            </p:cNvCxnSpPr>
            <p:nvPr/>
          </p:nvCxnSpPr>
          <p:spPr bwMode="auto">
            <a:xfrm flipV="1">
              <a:off x="1145" y="3226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4" name="AutoShape 60"/>
            <p:cNvCxnSpPr>
              <a:cxnSpLocks noChangeShapeType="1"/>
            </p:cNvCxnSpPr>
            <p:nvPr/>
          </p:nvCxnSpPr>
          <p:spPr bwMode="auto">
            <a:xfrm flipH="1" flipV="1">
              <a:off x="1152" y="3226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5" name="AutoShape 61"/>
            <p:cNvCxnSpPr>
              <a:cxnSpLocks noChangeShapeType="1"/>
            </p:cNvCxnSpPr>
            <p:nvPr/>
          </p:nvCxnSpPr>
          <p:spPr bwMode="auto">
            <a:xfrm flipV="1">
              <a:off x="567" y="3815"/>
              <a:ext cx="585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6" name="AutoShape 62"/>
            <p:cNvCxnSpPr>
              <a:cxnSpLocks noChangeShapeType="1"/>
            </p:cNvCxnSpPr>
            <p:nvPr/>
          </p:nvCxnSpPr>
          <p:spPr bwMode="auto">
            <a:xfrm flipV="1">
              <a:off x="1145" y="3815"/>
              <a:ext cx="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87" name="AutoShape 63"/>
            <p:cNvCxnSpPr>
              <a:cxnSpLocks noChangeShapeType="1"/>
            </p:cNvCxnSpPr>
            <p:nvPr/>
          </p:nvCxnSpPr>
          <p:spPr bwMode="auto">
            <a:xfrm flipH="1" flipV="1">
              <a:off x="1152" y="3815"/>
              <a:ext cx="57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8688" name="Rectangle 64"/>
            <p:cNvSpPr>
              <a:spLocks noChangeArrowheads="1"/>
            </p:cNvSpPr>
            <p:nvPr/>
          </p:nvSpPr>
          <p:spPr bwMode="auto">
            <a:xfrm>
              <a:off x="68" y="1616"/>
              <a:ext cx="295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8689" name="Rectangle 65"/>
            <p:cNvSpPr>
              <a:spLocks noChangeArrowheads="1"/>
            </p:cNvSpPr>
            <p:nvPr/>
          </p:nvSpPr>
          <p:spPr bwMode="auto">
            <a:xfrm>
              <a:off x="1275" y="1616"/>
              <a:ext cx="295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1178690" name="AutoShape 66"/>
            <p:cNvCxnSpPr>
              <a:cxnSpLocks noChangeShapeType="1"/>
              <a:stCxn id="1178663" idx="2"/>
              <a:endCxn id="1178657" idx="0"/>
            </p:cNvCxnSpPr>
            <p:nvPr/>
          </p:nvCxnSpPr>
          <p:spPr bwMode="auto">
            <a:xfrm flipH="1">
              <a:off x="1021" y="1456"/>
              <a:ext cx="144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1" name="AutoShape 67"/>
            <p:cNvCxnSpPr>
              <a:cxnSpLocks noChangeShapeType="1"/>
              <a:endCxn id="1178689" idx="0"/>
            </p:cNvCxnSpPr>
            <p:nvPr/>
          </p:nvCxnSpPr>
          <p:spPr bwMode="auto">
            <a:xfrm>
              <a:off x="1179" y="1457"/>
              <a:ext cx="244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2" name="AutoShape 68"/>
            <p:cNvCxnSpPr>
              <a:cxnSpLocks noChangeShapeType="1"/>
              <a:stCxn id="1178663" idx="2"/>
              <a:endCxn id="1178658" idx="0"/>
            </p:cNvCxnSpPr>
            <p:nvPr/>
          </p:nvCxnSpPr>
          <p:spPr bwMode="auto">
            <a:xfrm>
              <a:off x="1165" y="1456"/>
              <a:ext cx="661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3" name="AutoShape 69"/>
            <p:cNvCxnSpPr>
              <a:cxnSpLocks noChangeShapeType="1"/>
              <a:stCxn id="1178663" idx="2"/>
              <a:endCxn id="1178656" idx="0"/>
            </p:cNvCxnSpPr>
            <p:nvPr/>
          </p:nvCxnSpPr>
          <p:spPr bwMode="auto">
            <a:xfrm flipH="1">
              <a:off x="618" y="1456"/>
              <a:ext cx="547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4" name="AutoShape 70"/>
            <p:cNvCxnSpPr>
              <a:cxnSpLocks noChangeShapeType="1"/>
              <a:stCxn id="1178663" idx="2"/>
              <a:endCxn id="1178688" idx="0"/>
            </p:cNvCxnSpPr>
            <p:nvPr/>
          </p:nvCxnSpPr>
          <p:spPr bwMode="auto">
            <a:xfrm flipH="1">
              <a:off x="216" y="1456"/>
              <a:ext cx="949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5" name="AutoShape 71"/>
            <p:cNvCxnSpPr>
              <a:cxnSpLocks noChangeShapeType="1"/>
              <a:stCxn id="1178662" idx="0"/>
              <a:endCxn id="1178657" idx="2"/>
            </p:cNvCxnSpPr>
            <p:nvPr/>
          </p:nvCxnSpPr>
          <p:spPr bwMode="auto">
            <a:xfrm flipH="1" flipV="1">
              <a:off x="1021" y="1729"/>
              <a:ext cx="144" cy="1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6" name="AutoShape 72"/>
            <p:cNvCxnSpPr>
              <a:cxnSpLocks noChangeShapeType="1"/>
              <a:endCxn id="1178689" idx="2"/>
            </p:cNvCxnSpPr>
            <p:nvPr/>
          </p:nvCxnSpPr>
          <p:spPr bwMode="auto">
            <a:xfrm flipV="1">
              <a:off x="1156" y="1730"/>
              <a:ext cx="267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8697" name="AutoShape 73"/>
            <p:cNvCxnSpPr>
              <a:cxnSpLocks noChangeShapeType="1"/>
              <a:stCxn id="1178662" idx="0"/>
              <a:endCxn id="1178688" idx="2"/>
            </p:cNvCxnSpPr>
            <p:nvPr/>
          </p:nvCxnSpPr>
          <p:spPr bwMode="auto">
            <a:xfrm flipH="1" flipV="1">
              <a:off x="216" y="1730"/>
              <a:ext cx="949" cy="1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78698" name="Text Box 74"/>
          <p:cNvSpPr txBox="1">
            <a:spLocks noChangeArrowheads="1"/>
          </p:cNvSpPr>
          <p:nvPr/>
        </p:nvSpPr>
        <p:spPr bwMode="auto">
          <a:xfrm rot="1236818">
            <a:off x="6990353" y="298846"/>
            <a:ext cx="2268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[</a:t>
            </a:r>
            <a:r>
              <a:rPr lang="en-US" sz="1800" b="0" dirty="0" err="1"/>
              <a:t>Tetzlaff</a:t>
            </a:r>
            <a:r>
              <a:rPr lang="en-US" sz="1800" b="0" dirty="0"/>
              <a:t> &amp; Flynn 94]</a:t>
            </a:r>
          </a:p>
        </p:txBody>
      </p:sp>
      <p:sp>
        <p:nvSpPr>
          <p:cNvPr id="1178699" name="Text Box 75"/>
          <p:cNvSpPr txBox="1">
            <a:spLocks noChangeArrowheads="1"/>
          </p:cNvSpPr>
          <p:nvPr/>
        </p:nvSpPr>
        <p:spPr bwMode="auto">
          <a:xfrm>
            <a:off x="34925" y="1033463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IP, …</a:t>
            </a:r>
          </a:p>
        </p:txBody>
      </p:sp>
      <p:sp>
        <p:nvSpPr>
          <p:cNvPr id="1178700" name="Text Box 76"/>
          <p:cNvSpPr txBox="1">
            <a:spLocks noChangeArrowheads="1"/>
          </p:cNvSpPr>
          <p:nvPr/>
        </p:nvSpPr>
        <p:spPr bwMode="auto">
          <a:xfrm>
            <a:off x="34925" y="1817688"/>
            <a:ext cx="1370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RPC in application, …</a:t>
            </a:r>
          </a:p>
        </p:txBody>
      </p:sp>
      <p:sp>
        <p:nvSpPr>
          <p:cNvPr id="1178701" name="Text Box 77"/>
          <p:cNvSpPr txBox="1">
            <a:spLocks noChangeArrowheads="1"/>
          </p:cNvSpPr>
          <p:nvPr/>
        </p:nvSpPr>
        <p:spPr bwMode="auto">
          <a:xfrm>
            <a:off x="34925" y="2790825"/>
            <a:ext cx="587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NFS, …</a:t>
            </a:r>
          </a:p>
        </p:txBody>
      </p:sp>
      <p:sp>
        <p:nvSpPr>
          <p:cNvPr id="1178702" name="Text Box 78"/>
          <p:cNvSpPr txBox="1">
            <a:spLocks noChangeArrowheads="1"/>
          </p:cNvSpPr>
          <p:nvPr/>
        </p:nvSpPr>
        <p:spPr bwMode="auto">
          <a:xfrm>
            <a:off x="34925" y="3697288"/>
            <a:ext cx="985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AFS, CODA, …</a:t>
            </a:r>
          </a:p>
        </p:txBody>
      </p:sp>
      <p:sp>
        <p:nvSpPr>
          <p:cNvPr id="1178703" name="Text Box 79"/>
          <p:cNvSpPr txBox="1">
            <a:spLocks noChangeArrowheads="1"/>
          </p:cNvSpPr>
          <p:nvPr/>
        </p:nvSpPr>
        <p:spPr bwMode="auto">
          <a:xfrm>
            <a:off x="34925" y="4670425"/>
            <a:ext cx="1160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distributed OS, …</a:t>
            </a:r>
          </a:p>
        </p:txBody>
      </p:sp>
      <p:sp>
        <p:nvSpPr>
          <p:cNvPr id="1178704" name="Text Box 80"/>
          <p:cNvSpPr txBox="1">
            <a:spLocks noChangeArrowheads="1"/>
          </p:cNvSpPr>
          <p:nvPr/>
        </p:nvSpPr>
        <p:spPr bwMode="auto">
          <a:xfrm>
            <a:off x="34925" y="5570538"/>
            <a:ext cx="1412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Disk arrays (RAID), …</a:t>
            </a:r>
          </a:p>
        </p:txBody>
      </p:sp>
      <p:grpSp>
        <p:nvGrpSpPr>
          <p:cNvPr id="1178705" name="Group 81"/>
          <p:cNvGrpSpPr>
            <a:grpSpLocks/>
          </p:cNvGrpSpPr>
          <p:nvPr/>
        </p:nvGrpSpPr>
        <p:grpSpPr bwMode="auto">
          <a:xfrm>
            <a:off x="1368425" y="1868488"/>
            <a:ext cx="7089775" cy="4411662"/>
            <a:chOff x="862" y="1398"/>
            <a:chExt cx="4466" cy="2779"/>
          </a:xfrm>
        </p:grpSpPr>
        <p:grpSp>
          <p:nvGrpSpPr>
            <p:cNvPr id="1178706" name="Group 82"/>
            <p:cNvGrpSpPr>
              <a:grpSpLocks/>
            </p:cNvGrpSpPr>
            <p:nvPr/>
          </p:nvGrpSpPr>
          <p:grpSpPr bwMode="auto">
            <a:xfrm>
              <a:off x="862" y="3108"/>
              <a:ext cx="1443" cy="249"/>
              <a:chOff x="862" y="3022"/>
              <a:chExt cx="1443" cy="249"/>
            </a:xfrm>
          </p:grpSpPr>
          <p:sp>
            <p:nvSpPr>
              <p:cNvPr id="1178707" name="Rectangle 83"/>
              <p:cNvSpPr>
                <a:spLocks noChangeArrowheads="1"/>
              </p:cNvSpPr>
              <p:nvPr/>
            </p:nvSpPr>
            <p:spPr bwMode="auto">
              <a:xfrm>
                <a:off x="862" y="3022"/>
                <a:ext cx="612" cy="24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708" name="Text Box 84"/>
              <p:cNvSpPr txBox="1">
                <a:spLocks noChangeArrowheads="1"/>
              </p:cNvSpPr>
              <p:nvPr/>
            </p:nvSpPr>
            <p:spPr bwMode="auto">
              <a:xfrm>
                <a:off x="1429" y="3045"/>
                <a:ext cx="87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>
                    <a:solidFill>
                      <a:srgbClr val="66CCFF"/>
                    </a:solidFill>
                  </a:rPr>
                  <a:t>IBM TigerShark</a:t>
                </a:r>
              </a:p>
            </p:txBody>
          </p:sp>
        </p:grpSp>
        <p:grpSp>
          <p:nvGrpSpPr>
            <p:cNvPr id="1178709" name="Group 85"/>
            <p:cNvGrpSpPr>
              <a:grpSpLocks/>
            </p:cNvGrpSpPr>
            <p:nvPr/>
          </p:nvGrpSpPr>
          <p:grpSpPr bwMode="auto">
            <a:xfrm>
              <a:off x="3712" y="1398"/>
              <a:ext cx="1616" cy="2779"/>
              <a:chOff x="3712" y="738"/>
              <a:chExt cx="1616" cy="2779"/>
            </a:xfrm>
          </p:grpSpPr>
          <p:sp>
            <p:nvSpPr>
              <p:cNvPr id="1178710" name="Line 86"/>
              <p:cNvSpPr>
                <a:spLocks noChangeShapeType="1"/>
              </p:cNvSpPr>
              <p:nvPr/>
            </p:nvSpPr>
            <p:spPr bwMode="auto">
              <a:xfrm>
                <a:off x="3916" y="2985"/>
                <a:ext cx="5" cy="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711" name="Line 87"/>
              <p:cNvSpPr>
                <a:spLocks noChangeShapeType="1"/>
              </p:cNvSpPr>
              <p:nvPr/>
            </p:nvSpPr>
            <p:spPr bwMode="auto">
              <a:xfrm>
                <a:off x="4509" y="2978"/>
                <a:ext cx="5" cy="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1178712" name="Group 88"/>
              <p:cNvGrpSpPr>
                <a:grpSpLocks/>
              </p:cNvGrpSpPr>
              <p:nvPr/>
            </p:nvGrpSpPr>
            <p:grpSpPr bwMode="auto">
              <a:xfrm>
                <a:off x="3741" y="3235"/>
                <a:ext cx="1491" cy="282"/>
                <a:chOff x="3735" y="3913"/>
                <a:chExt cx="1491" cy="282"/>
              </a:xfrm>
            </p:grpSpPr>
            <p:pic>
              <p:nvPicPr>
                <p:cNvPr id="1178713" name="Picture 89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5" y="3913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714" name="Picture 90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4" y="3913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715" name="Picture 91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6" y="3913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78716" name="Line 92"/>
              <p:cNvSpPr>
                <a:spLocks noChangeShapeType="1"/>
              </p:cNvSpPr>
              <p:nvPr/>
            </p:nvSpPr>
            <p:spPr bwMode="auto">
              <a:xfrm>
                <a:off x="5054" y="2983"/>
                <a:ext cx="5" cy="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717" name="Line 93"/>
              <p:cNvSpPr>
                <a:spLocks noChangeShapeType="1"/>
              </p:cNvSpPr>
              <p:nvPr/>
            </p:nvSpPr>
            <p:spPr bwMode="auto">
              <a:xfrm flipV="1">
                <a:off x="3923" y="2173"/>
                <a:ext cx="1140" cy="6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718" name="Line 94"/>
              <p:cNvSpPr>
                <a:spLocks noChangeShapeType="1"/>
              </p:cNvSpPr>
              <p:nvPr/>
            </p:nvSpPr>
            <p:spPr bwMode="auto">
              <a:xfrm>
                <a:off x="3980" y="2190"/>
                <a:ext cx="1100" cy="6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719" name="Line 95"/>
              <p:cNvSpPr>
                <a:spLocks noChangeShapeType="1"/>
              </p:cNvSpPr>
              <p:nvPr/>
            </p:nvSpPr>
            <p:spPr bwMode="auto">
              <a:xfrm flipH="1">
                <a:off x="4516" y="2178"/>
                <a:ext cx="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720" name="Rectangle 96"/>
              <p:cNvSpPr>
                <a:spLocks noChangeArrowheads="1"/>
              </p:cNvSpPr>
              <p:nvPr/>
            </p:nvSpPr>
            <p:spPr bwMode="auto">
              <a:xfrm>
                <a:off x="4216" y="2391"/>
                <a:ext cx="612" cy="24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/>
                  <a:t>switch</a:t>
                </a:r>
              </a:p>
            </p:txBody>
          </p:sp>
          <p:sp>
            <p:nvSpPr>
              <p:cNvPr id="1178721" name="Text Box 97"/>
              <p:cNvSpPr txBox="1">
                <a:spLocks noChangeArrowheads="1"/>
              </p:cNvSpPr>
              <p:nvPr/>
            </p:nvSpPr>
            <p:spPr bwMode="auto">
              <a:xfrm>
                <a:off x="4109" y="738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 dirty="0">
                    <a:solidFill>
                      <a:srgbClr val="66CCFF"/>
                    </a:solidFill>
                  </a:rPr>
                  <a:t>IBM</a:t>
                </a:r>
                <a:r>
                  <a:rPr lang="en-US" sz="1400" b="0" dirty="0" smtClean="0">
                    <a:solidFill>
                      <a:srgbClr val="66CCFF"/>
                    </a:solidFill>
                  </a:rPr>
                  <a:t> </a:t>
                </a:r>
                <a:r>
                  <a:rPr lang="en-US" sz="1400" b="0" dirty="0" err="1" smtClean="0">
                    <a:solidFill>
                      <a:srgbClr val="66CCFF"/>
                    </a:solidFill>
                  </a:rPr>
                  <a:t>VideoCharger</a:t>
                </a:r>
                <a:endParaRPr lang="en-US" sz="1400" b="0" dirty="0">
                  <a:solidFill>
                    <a:srgbClr val="66CCFF"/>
                  </a:solidFill>
                </a:endParaRPr>
              </a:p>
            </p:txBody>
          </p:sp>
          <p:grpSp>
            <p:nvGrpSpPr>
              <p:cNvPr id="1178722" name="Group 98"/>
              <p:cNvGrpSpPr>
                <a:grpSpLocks/>
              </p:cNvGrpSpPr>
              <p:nvPr/>
            </p:nvGrpSpPr>
            <p:grpSpPr bwMode="auto">
              <a:xfrm>
                <a:off x="3720" y="1898"/>
                <a:ext cx="431" cy="318"/>
                <a:chOff x="2896" y="2246"/>
                <a:chExt cx="561" cy="405"/>
              </a:xfrm>
            </p:grpSpPr>
            <p:sp>
              <p:nvSpPr>
                <p:cNvPr id="1178723" name="Freeform 99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24" name="Freeform 100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25" name="Freeform 101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26" name="Freeform 102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27" name="Freeform 103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28" name="Freeform 104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29" name="Freeform 105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0" name="Freeform 106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1" name="Freeform 107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2" name="Freeform 108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3" name="Freeform 109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4" name="Freeform 110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5" name="Freeform 111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6" name="Freeform 112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7" name="Freeform 113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8" name="Freeform 114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39" name="Freeform 115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0" name="Freeform 116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1" name="Freeform 11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2" name="Freeform 118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3" name="Freeform 11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4" name="Freeform 120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5" name="Freeform 121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6" name="Freeform 122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7" name="Freeform 123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8" name="Freeform 124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49" name="Freeform 125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0" name="Freeform 126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1" name="Freeform 127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78752" name="Group 128"/>
              <p:cNvGrpSpPr>
                <a:grpSpLocks/>
              </p:cNvGrpSpPr>
              <p:nvPr/>
            </p:nvGrpSpPr>
            <p:grpSpPr bwMode="auto">
              <a:xfrm>
                <a:off x="4300" y="1898"/>
                <a:ext cx="431" cy="318"/>
                <a:chOff x="2896" y="2246"/>
                <a:chExt cx="561" cy="405"/>
              </a:xfrm>
            </p:grpSpPr>
            <p:sp>
              <p:nvSpPr>
                <p:cNvPr id="1178753" name="Freeform 129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4" name="Freeform 130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5" name="Freeform 131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6" name="Freeform 132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7" name="Freeform 133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8" name="Freeform 134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59" name="Freeform 135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0" name="Freeform 136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1" name="Freeform 137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2" name="Freeform 138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3" name="Freeform 139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4" name="Freeform 140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5" name="Freeform 141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6" name="Freeform 142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7" name="Freeform 143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8" name="Freeform 144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69" name="Freeform 145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0" name="Freeform 146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1" name="Freeform 14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2" name="Freeform 148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3" name="Freeform 14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4" name="Freeform 150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5" name="Freeform 151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6" name="Freeform 152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7" name="Freeform 153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8" name="Freeform 154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79" name="Freeform 155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0" name="Freeform 156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1" name="Freeform 157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78782" name="Group 158"/>
              <p:cNvGrpSpPr>
                <a:grpSpLocks/>
              </p:cNvGrpSpPr>
              <p:nvPr/>
            </p:nvGrpSpPr>
            <p:grpSpPr bwMode="auto">
              <a:xfrm>
                <a:off x="4881" y="1898"/>
                <a:ext cx="431" cy="318"/>
                <a:chOff x="2896" y="2246"/>
                <a:chExt cx="561" cy="405"/>
              </a:xfrm>
            </p:grpSpPr>
            <p:sp>
              <p:nvSpPr>
                <p:cNvPr id="1178783" name="Freeform 159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4" name="Freeform 160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5" name="Freeform 161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6" name="Freeform 162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7" name="Freeform 163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8" name="Freeform 164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89" name="Freeform 165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0" name="Freeform 166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1" name="Freeform 167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2" name="Freeform 168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3" name="Freeform 169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4" name="Freeform 170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5" name="Freeform 171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6" name="Freeform 172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7" name="Freeform 173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8" name="Freeform 174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799" name="Freeform 175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0" name="Freeform 176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1" name="Freeform 17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2" name="Freeform 178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3" name="Freeform 17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4" name="Freeform 180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5" name="Freeform 181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6" name="Freeform 182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7" name="Freeform 183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8" name="Freeform 184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09" name="Freeform 185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10" name="Freeform 186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11" name="Freeform 187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pic>
            <p:nvPicPr>
              <p:cNvPr id="1178812" name="Picture 188" descr="nettverksko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16" y="2832"/>
                <a:ext cx="34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8813" name="Picture 189" descr="nettverksko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888" y="2832"/>
                <a:ext cx="34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8814" name="Picture 190" descr="nettverksko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43" y="2832"/>
                <a:ext cx="34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8815" name="Line 191"/>
              <p:cNvSpPr>
                <a:spLocks noChangeShapeType="1"/>
              </p:cNvSpPr>
              <p:nvPr/>
            </p:nvSpPr>
            <p:spPr bwMode="auto">
              <a:xfrm flipV="1">
                <a:off x="3946" y="1693"/>
                <a:ext cx="311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16" name="Line 192"/>
              <p:cNvSpPr>
                <a:spLocks noChangeShapeType="1"/>
              </p:cNvSpPr>
              <p:nvPr/>
            </p:nvSpPr>
            <p:spPr bwMode="auto">
              <a:xfrm flipV="1">
                <a:off x="4516" y="1682"/>
                <a:ext cx="0" cy="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17" name="Line 193"/>
              <p:cNvSpPr>
                <a:spLocks noChangeShapeType="1"/>
              </p:cNvSpPr>
              <p:nvPr/>
            </p:nvSpPr>
            <p:spPr bwMode="auto">
              <a:xfrm flipH="1" flipV="1">
                <a:off x="4815" y="1670"/>
                <a:ext cx="225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18" name="AutoShape 194"/>
              <p:cNvSpPr>
                <a:spLocks noChangeArrowheads="1"/>
              </p:cNvSpPr>
              <p:nvPr/>
            </p:nvSpPr>
            <p:spPr bwMode="auto">
              <a:xfrm>
                <a:off x="3712" y="988"/>
                <a:ext cx="1616" cy="569"/>
              </a:xfrm>
              <a:prstGeom prst="cloudCallout">
                <a:avLst>
                  <a:gd name="adj1" fmla="val -12560"/>
                  <a:gd name="adj2" fmla="val 23815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400" b="0"/>
              </a:p>
              <a:p>
                <a:pPr algn="ctr"/>
                <a:r>
                  <a:rPr lang="en-US" sz="1400" b="0"/>
                  <a:t>switched network</a:t>
                </a:r>
              </a:p>
            </p:txBody>
          </p:sp>
          <p:sp>
            <p:nvSpPr>
              <p:cNvPr id="1178819" name="Rectangle 195"/>
              <p:cNvSpPr>
                <a:spLocks noChangeArrowheads="1"/>
              </p:cNvSpPr>
              <p:nvPr/>
            </p:nvSpPr>
            <p:spPr bwMode="auto">
              <a:xfrm>
                <a:off x="4215" y="1508"/>
                <a:ext cx="612" cy="24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/>
                  <a:t>switch</a:t>
                </a:r>
              </a:p>
            </p:txBody>
          </p:sp>
        </p:grpSp>
      </p:grpSp>
      <p:grpSp>
        <p:nvGrpSpPr>
          <p:cNvPr id="1178820" name="Group 196"/>
          <p:cNvGrpSpPr>
            <a:grpSpLocks/>
          </p:cNvGrpSpPr>
          <p:nvPr/>
        </p:nvGrpSpPr>
        <p:grpSpPr bwMode="auto">
          <a:xfrm>
            <a:off x="1368425" y="982663"/>
            <a:ext cx="7248529" cy="5287962"/>
            <a:chOff x="862" y="840"/>
            <a:chExt cx="4566" cy="3331"/>
          </a:xfrm>
        </p:grpSpPr>
        <p:grpSp>
          <p:nvGrpSpPr>
            <p:cNvPr id="1178821" name="Group 197"/>
            <p:cNvGrpSpPr>
              <a:grpSpLocks/>
            </p:cNvGrpSpPr>
            <p:nvPr/>
          </p:nvGrpSpPr>
          <p:grpSpPr bwMode="auto">
            <a:xfrm>
              <a:off x="862" y="840"/>
              <a:ext cx="1629" cy="249"/>
              <a:chOff x="862" y="754"/>
              <a:chExt cx="1629" cy="249"/>
            </a:xfrm>
          </p:grpSpPr>
          <p:sp>
            <p:nvSpPr>
              <p:cNvPr id="1178822" name="Rectangle 198"/>
              <p:cNvSpPr>
                <a:spLocks noChangeArrowheads="1"/>
              </p:cNvSpPr>
              <p:nvPr/>
            </p:nvSpPr>
            <p:spPr bwMode="auto">
              <a:xfrm>
                <a:off x="862" y="754"/>
                <a:ext cx="612" cy="24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8823" name="Text Box 199"/>
              <p:cNvSpPr txBox="1">
                <a:spLocks noChangeArrowheads="1"/>
              </p:cNvSpPr>
              <p:nvPr/>
            </p:nvSpPr>
            <p:spPr bwMode="auto">
              <a:xfrm>
                <a:off x="1429" y="766"/>
                <a:ext cx="106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>
                    <a:solidFill>
                      <a:srgbClr val="66CCFF"/>
                    </a:solidFill>
                  </a:rPr>
                  <a:t>HP, DEC, Novell, …</a:t>
                </a:r>
              </a:p>
            </p:txBody>
          </p:sp>
        </p:grpSp>
        <p:grpSp>
          <p:nvGrpSpPr>
            <p:cNvPr id="1178824" name="Group 200"/>
            <p:cNvGrpSpPr>
              <a:grpSpLocks/>
            </p:cNvGrpSpPr>
            <p:nvPr/>
          </p:nvGrpSpPr>
          <p:grpSpPr bwMode="auto">
            <a:xfrm>
              <a:off x="3714" y="1587"/>
              <a:ext cx="1714" cy="2584"/>
              <a:chOff x="1072" y="653"/>
              <a:chExt cx="1714" cy="2584"/>
            </a:xfrm>
          </p:grpSpPr>
          <p:sp>
            <p:nvSpPr>
              <p:cNvPr id="1178825" name="Text Box 201"/>
              <p:cNvSpPr txBox="1">
                <a:spLocks noChangeArrowheads="1"/>
              </p:cNvSpPr>
              <p:nvPr/>
            </p:nvSpPr>
            <p:spPr bwMode="auto">
              <a:xfrm>
                <a:off x="1102" y="653"/>
                <a:ext cx="168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 dirty="0">
                    <a:solidFill>
                      <a:srgbClr val="66CCFF"/>
                    </a:solidFill>
                  </a:rPr>
                  <a:t>HP, DEC, Novell</a:t>
                </a:r>
                <a:r>
                  <a:rPr lang="en-US" sz="1400" b="0" dirty="0" smtClean="0">
                    <a:solidFill>
                      <a:srgbClr val="66CCFF"/>
                    </a:solidFill>
                  </a:rPr>
                  <a:t>, </a:t>
                </a:r>
                <a:br>
                  <a:rPr lang="en-US" sz="1400" b="0" dirty="0" smtClean="0">
                    <a:solidFill>
                      <a:srgbClr val="66CCFF"/>
                    </a:solidFill>
                  </a:rPr>
                </a:br>
                <a:r>
                  <a:rPr lang="en-US" sz="1400" b="0" dirty="0" smtClean="0">
                    <a:solidFill>
                      <a:srgbClr val="66CCFF"/>
                    </a:solidFill>
                  </a:rPr>
                  <a:t>Move,</a:t>
                </a:r>
                <a:r>
                  <a:rPr lang="en-US" sz="1400" b="0" dirty="0" smtClean="0">
                    <a:solidFill>
                      <a:srgbClr val="66CCFF"/>
                    </a:solidFill>
                  </a:rPr>
                  <a:t> MS Smooth </a:t>
                </a:r>
                <a:r>
                  <a:rPr lang="en-US" sz="1400" b="0" dirty="0" smtClean="0">
                    <a:solidFill>
                      <a:srgbClr val="66CCFF"/>
                    </a:solidFill>
                  </a:rPr>
                  <a:t>Streaming…</a:t>
                </a:r>
                <a:r>
                  <a:rPr lang="en-US" sz="1400" b="0" dirty="0">
                    <a:solidFill>
                      <a:srgbClr val="66CCFF"/>
                    </a:solidFill>
                  </a:rPr>
                  <a:t>.</a:t>
                </a:r>
              </a:p>
            </p:txBody>
          </p:sp>
          <p:sp>
            <p:nvSpPr>
              <p:cNvPr id="1178826" name="Line 202"/>
              <p:cNvSpPr>
                <a:spLocks noChangeShapeType="1"/>
              </p:cNvSpPr>
              <p:nvPr/>
            </p:nvSpPr>
            <p:spPr bwMode="auto">
              <a:xfrm flipV="1">
                <a:off x="1306" y="1731"/>
                <a:ext cx="311" cy="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27" name="Line 203"/>
              <p:cNvSpPr>
                <a:spLocks noChangeShapeType="1"/>
              </p:cNvSpPr>
              <p:nvPr/>
            </p:nvSpPr>
            <p:spPr bwMode="auto">
              <a:xfrm flipV="1">
                <a:off x="1876" y="1720"/>
                <a:ext cx="0" cy="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28" name="Line 204"/>
              <p:cNvSpPr>
                <a:spLocks noChangeShapeType="1"/>
              </p:cNvSpPr>
              <p:nvPr/>
            </p:nvSpPr>
            <p:spPr bwMode="auto">
              <a:xfrm flipH="1" flipV="1">
                <a:off x="2175" y="1708"/>
                <a:ext cx="225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29" name="AutoShape 205"/>
              <p:cNvSpPr>
                <a:spLocks noChangeArrowheads="1"/>
              </p:cNvSpPr>
              <p:nvPr/>
            </p:nvSpPr>
            <p:spPr bwMode="auto">
              <a:xfrm>
                <a:off x="1072" y="1026"/>
                <a:ext cx="1616" cy="569"/>
              </a:xfrm>
              <a:prstGeom prst="cloudCallout">
                <a:avLst>
                  <a:gd name="adj1" fmla="val -12560"/>
                  <a:gd name="adj2" fmla="val 23815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400" b="0"/>
              </a:p>
              <a:p>
                <a:pPr algn="ctr"/>
                <a:r>
                  <a:rPr lang="en-US" sz="1400" b="0"/>
                  <a:t>switched network</a:t>
                </a:r>
              </a:p>
            </p:txBody>
          </p:sp>
          <p:sp>
            <p:nvSpPr>
              <p:cNvPr id="1178830" name="Rectangle 206"/>
              <p:cNvSpPr>
                <a:spLocks noChangeArrowheads="1"/>
              </p:cNvSpPr>
              <p:nvPr/>
            </p:nvSpPr>
            <p:spPr bwMode="auto">
              <a:xfrm>
                <a:off x="1575" y="1546"/>
                <a:ext cx="612" cy="24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/>
                  <a:t>switch</a:t>
                </a:r>
              </a:p>
            </p:txBody>
          </p:sp>
          <p:sp>
            <p:nvSpPr>
              <p:cNvPr id="1178831" name="Line 207"/>
              <p:cNvSpPr>
                <a:spLocks noChangeShapeType="1"/>
              </p:cNvSpPr>
              <p:nvPr/>
            </p:nvSpPr>
            <p:spPr bwMode="auto">
              <a:xfrm flipV="1">
                <a:off x="1267" y="2153"/>
                <a:ext cx="0" cy="8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32" name="Line 208"/>
              <p:cNvSpPr>
                <a:spLocks noChangeShapeType="1"/>
              </p:cNvSpPr>
              <p:nvPr/>
            </p:nvSpPr>
            <p:spPr bwMode="auto">
              <a:xfrm flipV="1">
                <a:off x="1866" y="2158"/>
                <a:ext cx="0" cy="8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8833" name="Line 209"/>
              <p:cNvSpPr>
                <a:spLocks noChangeShapeType="1"/>
              </p:cNvSpPr>
              <p:nvPr/>
            </p:nvSpPr>
            <p:spPr bwMode="auto">
              <a:xfrm flipV="1">
                <a:off x="2435" y="2175"/>
                <a:ext cx="0" cy="8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1178834" name="Group 210"/>
              <p:cNvGrpSpPr>
                <a:grpSpLocks/>
              </p:cNvGrpSpPr>
              <p:nvPr/>
            </p:nvGrpSpPr>
            <p:grpSpPr bwMode="auto">
              <a:xfrm>
                <a:off x="1101" y="2955"/>
                <a:ext cx="1491" cy="282"/>
                <a:chOff x="3735" y="3913"/>
                <a:chExt cx="1491" cy="282"/>
              </a:xfrm>
            </p:grpSpPr>
            <p:pic>
              <p:nvPicPr>
                <p:cNvPr id="1178835" name="Picture 211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5" y="3913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836" name="Picture 212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4" y="3913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837" name="Picture 213" descr="j023826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6" y="3913"/>
                  <a:ext cx="340" cy="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78838" name="Picture 214" descr="nettverksko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76" y="2552"/>
                <a:ext cx="34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8839" name="Picture 215" descr="nettverksko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48" y="2552"/>
                <a:ext cx="34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8840" name="Picture 216" descr="nettverkskor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03" y="2552"/>
                <a:ext cx="34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78841" name="Group 217"/>
              <p:cNvGrpSpPr>
                <a:grpSpLocks/>
              </p:cNvGrpSpPr>
              <p:nvPr/>
            </p:nvGrpSpPr>
            <p:grpSpPr bwMode="auto">
              <a:xfrm>
                <a:off x="1080" y="1936"/>
                <a:ext cx="431" cy="318"/>
                <a:chOff x="2896" y="2246"/>
                <a:chExt cx="561" cy="405"/>
              </a:xfrm>
            </p:grpSpPr>
            <p:sp>
              <p:nvSpPr>
                <p:cNvPr id="1178842" name="Freeform 218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3" name="Freeform 219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4" name="Freeform 220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5" name="Freeform 221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6" name="Freeform 222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7" name="Freeform 223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8" name="Freeform 224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49" name="Freeform 225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0" name="Freeform 226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1" name="Freeform 227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2" name="Freeform 228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3" name="Freeform 229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4" name="Freeform 230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5" name="Freeform 231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6" name="Freeform 232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7" name="Freeform 233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8" name="Freeform 234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59" name="Freeform 235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0" name="Freeform 236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1" name="Freeform 23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2" name="Freeform 238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3" name="Freeform 23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4" name="Freeform 240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5" name="Freeform 241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6" name="Freeform 242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7" name="Freeform 243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8" name="Freeform 244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69" name="Freeform 245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0" name="Freeform 246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78871" name="Group 247"/>
              <p:cNvGrpSpPr>
                <a:grpSpLocks/>
              </p:cNvGrpSpPr>
              <p:nvPr/>
            </p:nvGrpSpPr>
            <p:grpSpPr bwMode="auto">
              <a:xfrm>
                <a:off x="1660" y="1936"/>
                <a:ext cx="431" cy="318"/>
                <a:chOff x="2896" y="2246"/>
                <a:chExt cx="561" cy="405"/>
              </a:xfrm>
            </p:grpSpPr>
            <p:sp>
              <p:nvSpPr>
                <p:cNvPr id="1178872" name="Freeform 248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3" name="Freeform 249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4" name="Freeform 250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5" name="Freeform 251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6" name="Freeform 252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7" name="Freeform 253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8" name="Freeform 254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79" name="Freeform 255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0" name="Freeform 256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1" name="Freeform 257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2" name="Freeform 258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3" name="Freeform 259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4" name="Freeform 260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5" name="Freeform 261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6" name="Freeform 262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7" name="Freeform 263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8" name="Freeform 264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89" name="Freeform 265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0" name="Freeform 266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1" name="Freeform 26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2" name="Freeform 268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3" name="Freeform 26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4" name="Freeform 270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5" name="Freeform 271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6" name="Freeform 272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7" name="Freeform 273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8" name="Freeform 274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899" name="Freeform 275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0" name="Freeform 276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78901" name="Group 277"/>
              <p:cNvGrpSpPr>
                <a:grpSpLocks/>
              </p:cNvGrpSpPr>
              <p:nvPr/>
            </p:nvGrpSpPr>
            <p:grpSpPr bwMode="auto">
              <a:xfrm>
                <a:off x="2241" y="1936"/>
                <a:ext cx="431" cy="318"/>
                <a:chOff x="2896" y="2246"/>
                <a:chExt cx="561" cy="405"/>
              </a:xfrm>
            </p:grpSpPr>
            <p:sp>
              <p:nvSpPr>
                <p:cNvPr id="1178902" name="Freeform 278"/>
                <p:cNvSpPr>
                  <a:spLocks/>
                </p:cNvSpPr>
                <p:nvPr/>
              </p:nvSpPr>
              <p:spPr bwMode="auto">
                <a:xfrm>
                  <a:off x="2932" y="2426"/>
                  <a:ext cx="387" cy="225"/>
                </a:xfrm>
                <a:custGeom>
                  <a:avLst/>
                  <a:gdLst>
                    <a:gd name="T0" fmla="*/ 204 w 387"/>
                    <a:gd name="T1" fmla="*/ 212 h 225"/>
                    <a:gd name="T2" fmla="*/ 243 w 387"/>
                    <a:gd name="T3" fmla="*/ 219 h 225"/>
                    <a:gd name="T4" fmla="*/ 277 w 387"/>
                    <a:gd name="T5" fmla="*/ 225 h 225"/>
                    <a:gd name="T6" fmla="*/ 308 w 387"/>
                    <a:gd name="T7" fmla="*/ 222 h 225"/>
                    <a:gd name="T8" fmla="*/ 337 w 387"/>
                    <a:gd name="T9" fmla="*/ 217 h 225"/>
                    <a:gd name="T10" fmla="*/ 358 w 387"/>
                    <a:gd name="T11" fmla="*/ 209 h 225"/>
                    <a:gd name="T12" fmla="*/ 374 w 387"/>
                    <a:gd name="T13" fmla="*/ 196 h 225"/>
                    <a:gd name="T14" fmla="*/ 384 w 387"/>
                    <a:gd name="T15" fmla="*/ 180 h 225"/>
                    <a:gd name="T16" fmla="*/ 387 w 387"/>
                    <a:gd name="T17" fmla="*/ 162 h 225"/>
                    <a:gd name="T18" fmla="*/ 379 w 387"/>
                    <a:gd name="T19" fmla="*/ 141 h 225"/>
                    <a:gd name="T20" fmla="*/ 368 w 387"/>
                    <a:gd name="T21" fmla="*/ 120 h 225"/>
                    <a:gd name="T22" fmla="*/ 348 w 387"/>
                    <a:gd name="T23" fmla="*/ 97 h 225"/>
                    <a:gd name="T24" fmla="*/ 321 w 387"/>
                    <a:gd name="T25" fmla="*/ 76 h 225"/>
                    <a:gd name="T26" fmla="*/ 293 w 387"/>
                    <a:gd name="T27" fmla="*/ 57 h 225"/>
                    <a:gd name="T28" fmla="*/ 259 w 387"/>
                    <a:gd name="T29" fmla="*/ 39 h 225"/>
                    <a:gd name="T30" fmla="*/ 222 w 387"/>
                    <a:gd name="T31" fmla="*/ 23 h 225"/>
                    <a:gd name="T32" fmla="*/ 183 w 387"/>
                    <a:gd name="T33" fmla="*/ 13 h 225"/>
                    <a:gd name="T34" fmla="*/ 144 w 387"/>
                    <a:gd name="T35" fmla="*/ 3 h 225"/>
                    <a:gd name="T36" fmla="*/ 110 w 387"/>
                    <a:gd name="T37" fmla="*/ 0 h 225"/>
                    <a:gd name="T38" fmla="*/ 76 w 387"/>
                    <a:gd name="T39" fmla="*/ 0 h 225"/>
                    <a:gd name="T40" fmla="*/ 50 w 387"/>
                    <a:gd name="T41" fmla="*/ 5 h 225"/>
                    <a:gd name="T42" fmla="*/ 26 w 387"/>
                    <a:gd name="T43" fmla="*/ 13 h 225"/>
                    <a:gd name="T44" fmla="*/ 11 w 387"/>
                    <a:gd name="T45" fmla="*/ 26 h 225"/>
                    <a:gd name="T46" fmla="*/ 0 w 387"/>
                    <a:gd name="T47" fmla="*/ 42 h 225"/>
                    <a:gd name="T48" fmla="*/ 0 w 387"/>
                    <a:gd name="T49" fmla="*/ 60 h 225"/>
                    <a:gd name="T50" fmla="*/ 6 w 387"/>
                    <a:gd name="T51" fmla="*/ 81 h 225"/>
                    <a:gd name="T52" fmla="*/ 19 w 387"/>
                    <a:gd name="T53" fmla="*/ 104 h 225"/>
                    <a:gd name="T54" fmla="*/ 40 w 387"/>
                    <a:gd name="T55" fmla="*/ 125 h 225"/>
                    <a:gd name="T56" fmla="*/ 63 w 387"/>
                    <a:gd name="T57" fmla="*/ 146 h 225"/>
                    <a:gd name="T58" fmla="*/ 94 w 387"/>
                    <a:gd name="T59" fmla="*/ 167 h 225"/>
                    <a:gd name="T60" fmla="*/ 128 w 387"/>
                    <a:gd name="T61" fmla="*/ 183 h 225"/>
                    <a:gd name="T62" fmla="*/ 165 w 387"/>
                    <a:gd name="T63" fmla="*/ 198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7" h="225">
                      <a:moveTo>
                        <a:pt x="183" y="206"/>
                      </a:moveTo>
                      <a:lnTo>
                        <a:pt x="204" y="212"/>
                      </a:lnTo>
                      <a:lnTo>
                        <a:pt x="225" y="217"/>
                      </a:lnTo>
                      <a:lnTo>
                        <a:pt x="243" y="219"/>
                      </a:lnTo>
                      <a:lnTo>
                        <a:pt x="261" y="222"/>
                      </a:lnTo>
                      <a:lnTo>
                        <a:pt x="277" y="225"/>
                      </a:lnTo>
                      <a:lnTo>
                        <a:pt x="293" y="225"/>
                      </a:lnTo>
                      <a:lnTo>
                        <a:pt x="308" y="222"/>
                      </a:lnTo>
                      <a:lnTo>
                        <a:pt x="324" y="222"/>
                      </a:lnTo>
                      <a:lnTo>
                        <a:pt x="337" y="217"/>
                      </a:lnTo>
                      <a:lnTo>
                        <a:pt x="348" y="214"/>
                      </a:lnTo>
                      <a:lnTo>
                        <a:pt x="358" y="209"/>
                      </a:lnTo>
                      <a:lnTo>
                        <a:pt x="368" y="204"/>
                      </a:lnTo>
                      <a:lnTo>
                        <a:pt x="374" y="196"/>
                      </a:lnTo>
                      <a:lnTo>
                        <a:pt x="382" y="191"/>
                      </a:lnTo>
                      <a:lnTo>
                        <a:pt x="384" y="180"/>
                      </a:lnTo>
                      <a:lnTo>
                        <a:pt x="387" y="172"/>
                      </a:lnTo>
                      <a:lnTo>
                        <a:pt x="387" y="162"/>
                      </a:lnTo>
                      <a:lnTo>
                        <a:pt x="384" y="151"/>
                      </a:lnTo>
                      <a:lnTo>
                        <a:pt x="379" y="141"/>
                      </a:lnTo>
                      <a:lnTo>
                        <a:pt x="374" y="131"/>
                      </a:lnTo>
                      <a:lnTo>
                        <a:pt x="368" y="120"/>
                      </a:lnTo>
                      <a:lnTo>
                        <a:pt x="358" y="107"/>
                      </a:lnTo>
                      <a:lnTo>
                        <a:pt x="348" y="97"/>
                      </a:lnTo>
                      <a:lnTo>
                        <a:pt x="337" y="86"/>
                      </a:lnTo>
                      <a:lnTo>
                        <a:pt x="321" y="76"/>
                      </a:lnTo>
                      <a:lnTo>
                        <a:pt x="308" y="65"/>
                      </a:lnTo>
                      <a:lnTo>
                        <a:pt x="293" y="57"/>
                      </a:lnTo>
                      <a:lnTo>
                        <a:pt x="277" y="47"/>
                      </a:lnTo>
                      <a:lnTo>
                        <a:pt x="259" y="39"/>
                      </a:lnTo>
                      <a:lnTo>
                        <a:pt x="241" y="31"/>
                      </a:lnTo>
                      <a:lnTo>
                        <a:pt x="222" y="23"/>
                      </a:lnTo>
                      <a:lnTo>
                        <a:pt x="201" y="18"/>
                      </a:lnTo>
                      <a:lnTo>
                        <a:pt x="183" y="13"/>
                      </a:lnTo>
                      <a:lnTo>
                        <a:pt x="162" y="8"/>
                      </a:lnTo>
                      <a:lnTo>
                        <a:pt x="144" y="3"/>
                      </a:lnTo>
                      <a:lnTo>
                        <a:pt x="126" y="3"/>
                      </a:lnTo>
                      <a:lnTo>
                        <a:pt x="110" y="0"/>
                      </a:lnTo>
                      <a:lnTo>
                        <a:pt x="92" y="0"/>
                      </a:lnTo>
                      <a:lnTo>
                        <a:pt x="76" y="0"/>
                      </a:lnTo>
                      <a:lnTo>
                        <a:pt x="63" y="3"/>
                      </a:lnTo>
                      <a:lnTo>
                        <a:pt x="50" y="5"/>
                      </a:lnTo>
                      <a:lnTo>
                        <a:pt x="37" y="10"/>
                      </a:lnTo>
                      <a:lnTo>
                        <a:pt x="26" y="13"/>
                      </a:lnTo>
                      <a:lnTo>
                        <a:pt x="19" y="21"/>
                      </a:lnTo>
                      <a:lnTo>
                        <a:pt x="11" y="26"/>
                      </a:lnTo>
                      <a:lnTo>
                        <a:pt x="6" y="34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3" y="70"/>
                      </a:lnTo>
                      <a:lnTo>
                        <a:pt x="6" y="81"/>
                      </a:lnTo>
                      <a:lnTo>
                        <a:pt x="11" y="91"/>
                      </a:lnTo>
                      <a:lnTo>
                        <a:pt x="19" y="104"/>
                      </a:lnTo>
                      <a:lnTo>
                        <a:pt x="26" y="115"/>
                      </a:lnTo>
                      <a:lnTo>
                        <a:pt x="40" y="125"/>
                      </a:lnTo>
                      <a:lnTo>
                        <a:pt x="50" y="136"/>
                      </a:lnTo>
                      <a:lnTo>
                        <a:pt x="63" y="146"/>
                      </a:lnTo>
                      <a:lnTo>
                        <a:pt x="79" y="157"/>
                      </a:lnTo>
                      <a:lnTo>
                        <a:pt x="94" y="167"/>
                      </a:lnTo>
                      <a:lnTo>
                        <a:pt x="110" y="175"/>
                      </a:lnTo>
                      <a:lnTo>
                        <a:pt x="128" y="183"/>
                      </a:lnTo>
                      <a:lnTo>
                        <a:pt x="147" y="193"/>
                      </a:lnTo>
                      <a:lnTo>
                        <a:pt x="165" y="198"/>
                      </a:lnTo>
                      <a:lnTo>
                        <a:pt x="183" y="206"/>
                      </a:lnTo>
                      <a:close/>
                    </a:path>
                  </a:pathLst>
                </a:custGeom>
                <a:solidFill>
                  <a:srgbClr val="8AB842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3" name="Freeform 279"/>
                <p:cNvSpPr>
                  <a:spLocks/>
                </p:cNvSpPr>
                <p:nvPr/>
              </p:nvSpPr>
              <p:spPr bwMode="auto">
                <a:xfrm>
                  <a:off x="2995" y="2449"/>
                  <a:ext cx="97" cy="118"/>
                </a:xfrm>
                <a:custGeom>
                  <a:avLst/>
                  <a:gdLst>
                    <a:gd name="T0" fmla="*/ 65 w 97"/>
                    <a:gd name="T1" fmla="*/ 3 h 118"/>
                    <a:gd name="T2" fmla="*/ 60 w 97"/>
                    <a:gd name="T3" fmla="*/ 6 h 118"/>
                    <a:gd name="T4" fmla="*/ 52 w 97"/>
                    <a:gd name="T5" fmla="*/ 14 h 118"/>
                    <a:gd name="T6" fmla="*/ 37 w 97"/>
                    <a:gd name="T7" fmla="*/ 24 h 118"/>
                    <a:gd name="T8" fmla="*/ 24 w 97"/>
                    <a:gd name="T9" fmla="*/ 29 h 118"/>
                    <a:gd name="T10" fmla="*/ 16 w 97"/>
                    <a:gd name="T11" fmla="*/ 32 h 118"/>
                    <a:gd name="T12" fmla="*/ 8 w 97"/>
                    <a:gd name="T13" fmla="*/ 37 h 118"/>
                    <a:gd name="T14" fmla="*/ 0 w 97"/>
                    <a:gd name="T15" fmla="*/ 47 h 118"/>
                    <a:gd name="T16" fmla="*/ 0 w 97"/>
                    <a:gd name="T17" fmla="*/ 55 h 118"/>
                    <a:gd name="T18" fmla="*/ 0 w 97"/>
                    <a:gd name="T19" fmla="*/ 61 h 118"/>
                    <a:gd name="T20" fmla="*/ 3 w 97"/>
                    <a:gd name="T21" fmla="*/ 66 h 118"/>
                    <a:gd name="T22" fmla="*/ 10 w 97"/>
                    <a:gd name="T23" fmla="*/ 74 h 118"/>
                    <a:gd name="T24" fmla="*/ 18 w 97"/>
                    <a:gd name="T25" fmla="*/ 84 h 118"/>
                    <a:gd name="T26" fmla="*/ 34 w 97"/>
                    <a:gd name="T27" fmla="*/ 94 h 118"/>
                    <a:gd name="T28" fmla="*/ 55 w 97"/>
                    <a:gd name="T29" fmla="*/ 105 h 118"/>
                    <a:gd name="T30" fmla="*/ 81 w 97"/>
                    <a:gd name="T31" fmla="*/ 113 h 118"/>
                    <a:gd name="T32" fmla="*/ 89 w 97"/>
                    <a:gd name="T33" fmla="*/ 94 h 118"/>
                    <a:gd name="T34" fmla="*/ 84 w 97"/>
                    <a:gd name="T35" fmla="*/ 92 h 118"/>
                    <a:gd name="T36" fmla="*/ 76 w 97"/>
                    <a:gd name="T37" fmla="*/ 92 h 118"/>
                    <a:gd name="T38" fmla="*/ 63 w 97"/>
                    <a:gd name="T39" fmla="*/ 87 h 118"/>
                    <a:gd name="T40" fmla="*/ 50 w 97"/>
                    <a:gd name="T41" fmla="*/ 81 h 118"/>
                    <a:gd name="T42" fmla="*/ 37 w 97"/>
                    <a:gd name="T43" fmla="*/ 76 h 118"/>
                    <a:gd name="T44" fmla="*/ 24 w 97"/>
                    <a:gd name="T45" fmla="*/ 68 h 118"/>
                    <a:gd name="T46" fmla="*/ 16 w 97"/>
                    <a:gd name="T47" fmla="*/ 61 h 118"/>
                    <a:gd name="T48" fmla="*/ 10 w 97"/>
                    <a:gd name="T49" fmla="*/ 53 h 118"/>
                    <a:gd name="T50" fmla="*/ 10 w 97"/>
                    <a:gd name="T51" fmla="*/ 50 h 118"/>
                    <a:gd name="T52" fmla="*/ 13 w 97"/>
                    <a:gd name="T53" fmla="*/ 45 h 118"/>
                    <a:gd name="T54" fmla="*/ 16 w 97"/>
                    <a:gd name="T55" fmla="*/ 40 h 118"/>
                    <a:gd name="T56" fmla="*/ 26 w 97"/>
                    <a:gd name="T57" fmla="*/ 34 h 118"/>
                    <a:gd name="T58" fmla="*/ 31 w 97"/>
                    <a:gd name="T59" fmla="*/ 32 h 118"/>
                    <a:gd name="T60" fmla="*/ 44 w 97"/>
                    <a:gd name="T61" fmla="*/ 24 h 118"/>
                    <a:gd name="T62" fmla="*/ 57 w 97"/>
                    <a:gd name="T63" fmla="*/ 16 h 118"/>
                    <a:gd name="T64" fmla="*/ 68 w 97"/>
                    <a:gd name="T65" fmla="*/ 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7" h="118">
                      <a:moveTo>
                        <a:pt x="65" y="0"/>
                      </a:moveTo>
                      <a:lnTo>
                        <a:pt x="65" y="3"/>
                      </a:lnTo>
                      <a:lnTo>
                        <a:pt x="63" y="3"/>
                      </a:lnTo>
                      <a:lnTo>
                        <a:pt x="60" y="6"/>
                      </a:lnTo>
                      <a:lnTo>
                        <a:pt x="57" y="8"/>
                      </a:lnTo>
                      <a:lnTo>
                        <a:pt x="52" y="14"/>
                      </a:lnTo>
                      <a:lnTo>
                        <a:pt x="44" y="19"/>
                      </a:lnTo>
                      <a:lnTo>
                        <a:pt x="37" y="24"/>
                      </a:lnTo>
                      <a:lnTo>
                        <a:pt x="26" y="27"/>
                      </a:lnTo>
                      <a:lnTo>
                        <a:pt x="24" y="29"/>
                      </a:lnTo>
                      <a:lnTo>
                        <a:pt x="21" y="29"/>
                      </a:lnTo>
                      <a:lnTo>
                        <a:pt x="16" y="32"/>
                      </a:lnTo>
                      <a:lnTo>
                        <a:pt x="10" y="34"/>
                      </a:lnTo>
                      <a:lnTo>
                        <a:pt x="8" y="37"/>
                      </a:lnTo>
                      <a:lnTo>
                        <a:pt x="3" y="42"/>
                      </a:lnTo>
                      <a:lnTo>
                        <a:pt x="0" y="4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3" y="63"/>
                      </a:lnTo>
                      <a:lnTo>
                        <a:pt x="3" y="66"/>
                      </a:lnTo>
                      <a:lnTo>
                        <a:pt x="5" y="71"/>
                      </a:lnTo>
                      <a:lnTo>
                        <a:pt x="10" y="74"/>
                      </a:lnTo>
                      <a:lnTo>
                        <a:pt x="13" y="79"/>
                      </a:lnTo>
                      <a:lnTo>
                        <a:pt x="18" y="84"/>
                      </a:lnTo>
                      <a:lnTo>
                        <a:pt x="26" y="89"/>
                      </a:lnTo>
                      <a:lnTo>
                        <a:pt x="34" y="94"/>
                      </a:lnTo>
                      <a:lnTo>
                        <a:pt x="44" y="100"/>
                      </a:lnTo>
                      <a:lnTo>
                        <a:pt x="55" y="105"/>
                      </a:lnTo>
                      <a:lnTo>
                        <a:pt x="65" y="110"/>
                      </a:lnTo>
                      <a:lnTo>
                        <a:pt x="81" y="113"/>
                      </a:lnTo>
                      <a:lnTo>
                        <a:pt x="97" y="118"/>
                      </a:lnTo>
                      <a:lnTo>
                        <a:pt x="89" y="94"/>
                      </a:lnTo>
                      <a:lnTo>
                        <a:pt x="86" y="94"/>
                      </a:lnTo>
                      <a:lnTo>
                        <a:pt x="84" y="92"/>
                      </a:lnTo>
                      <a:lnTo>
                        <a:pt x="81" y="92"/>
                      </a:lnTo>
                      <a:lnTo>
                        <a:pt x="76" y="92"/>
                      </a:lnTo>
                      <a:lnTo>
                        <a:pt x="71" y="89"/>
                      </a:lnTo>
                      <a:lnTo>
                        <a:pt x="63" y="87"/>
                      </a:lnTo>
                      <a:lnTo>
                        <a:pt x="57" y="84"/>
                      </a:lnTo>
                      <a:lnTo>
                        <a:pt x="50" y="81"/>
                      </a:lnTo>
                      <a:lnTo>
                        <a:pt x="42" y="79"/>
                      </a:lnTo>
                      <a:lnTo>
                        <a:pt x="37" y="76"/>
                      </a:lnTo>
                      <a:lnTo>
                        <a:pt x="29" y="74"/>
                      </a:lnTo>
                      <a:lnTo>
                        <a:pt x="24" y="68"/>
                      </a:lnTo>
                      <a:lnTo>
                        <a:pt x="18" y="66"/>
                      </a:lnTo>
                      <a:lnTo>
                        <a:pt x="16" y="61"/>
                      </a:lnTo>
                      <a:lnTo>
                        <a:pt x="13" y="55"/>
                      </a:lnTo>
                      <a:lnTo>
                        <a:pt x="10" y="53"/>
                      </a:lnTo>
                      <a:lnTo>
                        <a:pt x="10" y="50"/>
                      </a:lnTo>
                      <a:lnTo>
                        <a:pt x="10" y="50"/>
                      </a:lnTo>
                      <a:lnTo>
                        <a:pt x="10" y="47"/>
                      </a:lnTo>
                      <a:lnTo>
                        <a:pt x="13" y="45"/>
                      </a:lnTo>
                      <a:lnTo>
                        <a:pt x="13" y="42"/>
                      </a:lnTo>
                      <a:lnTo>
                        <a:pt x="16" y="40"/>
                      </a:lnTo>
                      <a:lnTo>
                        <a:pt x="21" y="37"/>
                      </a:lnTo>
                      <a:lnTo>
                        <a:pt x="26" y="34"/>
                      </a:lnTo>
                      <a:lnTo>
                        <a:pt x="26" y="34"/>
                      </a:lnTo>
                      <a:lnTo>
                        <a:pt x="31" y="32"/>
                      </a:lnTo>
                      <a:lnTo>
                        <a:pt x="37" y="29"/>
                      </a:lnTo>
                      <a:lnTo>
                        <a:pt x="44" y="24"/>
                      </a:lnTo>
                      <a:lnTo>
                        <a:pt x="50" y="19"/>
                      </a:lnTo>
                      <a:lnTo>
                        <a:pt x="57" y="16"/>
                      </a:lnTo>
                      <a:lnTo>
                        <a:pt x="63" y="11"/>
                      </a:lnTo>
                      <a:lnTo>
                        <a:pt x="68" y="6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4" name="Freeform 280"/>
                <p:cNvSpPr>
                  <a:spLocks/>
                </p:cNvSpPr>
                <p:nvPr/>
              </p:nvSpPr>
              <p:spPr bwMode="auto">
                <a:xfrm>
                  <a:off x="2995" y="2246"/>
                  <a:ext cx="321" cy="394"/>
                </a:xfrm>
                <a:custGeom>
                  <a:avLst/>
                  <a:gdLst>
                    <a:gd name="T0" fmla="*/ 89 w 321"/>
                    <a:gd name="T1" fmla="*/ 350 h 394"/>
                    <a:gd name="T2" fmla="*/ 154 w 321"/>
                    <a:gd name="T3" fmla="*/ 389 h 394"/>
                    <a:gd name="T4" fmla="*/ 188 w 321"/>
                    <a:gd name="T5" fmla="*/ 378 h 394"/>
                    <a:gd name="T6" fmla="*/ 209 w 321"/>
                    <a:gd name="T7" fmla="*/ 394 h 394"/>
                    <a:gd name="T8" fmla="*/ 295 w 321"/>
                    <a:gd name="T9" fmla="*/ 363 h 394"/>
                    <a:gd name="T10" fmla="*/ 321 w 321"/>
                    <a:gd name="T11" fmla="*/ 26 h 394"/>
                    <a:gd name="T12" fmla="*/ 133 w 321"/>
                    <a:gd name="T13" fmla="*/ 0 h 394"/>
                    <a:gd name="T14" fmla="*/ 0 w 321"/>
                    <a:gd name="T15" fmla="*/ 18 h 394"/>
                    <a:gd name="T16" fmla="*/ 89 w 321"/>
                    <a:gd name="T17" fmla="*/ 35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1" h="394">
                      <a:moveTo>
                        <a:pt x="89" y="350"/>
                      </a:moveTo>
                      <a:lnTo>
                        <a:pt x="154" y="389"/>
                      </a:lnTo>
                      <a:lnTo>
                        <a:pt x="188" y="378"/>
                      </a:lnTo>
                      <a:lnTo>
                        <a:pt x="209" y="394"/>
                      </a:lnTo>
                      <a:lnTo>
                        <a:pt x="295" y="363"/>
                      </a:lnTo>
                      <a:lnTo>
                        <a:pt x="321" y="26"/>
                      </a:lnTo>
                      <a:lnTo>
                        <a:pt x="133" y="0"/>
                      </a:lnTo>
                      <a:lnTo>
                        <a:pt x="0" y="18"/>
                      </a:lnTo>
                      <a:lnTo>
                        <a:pt x="89" y="350"/>
                      </a:lnTo>
                      <a:close/>
                    </a:path>
                  </a:pathLst>
                </a:custGeom>
                <a:solidFill>
                  <a:srgbClr val="68C0E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5" name="Freeform 281"/>
                <p:cNvSpPr>
                  <a:spLocks/>
                </p:cNvSpPr>
                <p:nvPr/>
              </p:nvSpPr>
              <p:spPr bwMode="auto">
                <a:xfrm>
                  <a:off x="3314" y="2476"/>
                  <a:ext cx="107" cy="86"/>
                </a:xfrm>
                <a:custGeom>
                  <a:avLst/>
                  <a:gdLst>
                    <a:gd name="T0" fmla="*/ 107 w 107"/>
                    <a:gd name="T1" fmla="*/ 67 h 86"/>
                    <a:gd name="T2" fmla="*/ 88 w 107"/>
                    <a:gd name="T3" fmla="*/ 86 h 86"/>
                    <a:gd name="T4" fmla="*/ 0 w 107"/>
                    <a:gd name="T5" fmla="*/ 0 h 86"/>
                    <a:gd name="T6" fmla="*/ 107 w 107"/>
                    <a:gd name="T7" fmla="*/ 6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86">
                      <a:moveTo>
                        <a:pt x="107" y="67"/>
                      </a:moveTo>
                      <a:lnTo>
                        <a:pt x="88" y="86"/>
                      </a:lnTo>
                      <a:lnTo>
                        <a:pt x="0" y="0"/>
                      </a:lnTo>
                      <a:lnTo>
                        <a:pt x="107" y="67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6" name="Freeform 282"/>
                <p:cNvSpPr>
                  <a:spLocks/>
                </p:cNvSpPr>
                <p:nvPr/>
              </p:nvSpPr>
              <p:spPr bwMode="auto">
                <a:xfrm>
                  <a:off x="3319" y="2402"/>
                  <a:ext cx="138" cy="29"/>
                </a:xfrm>
                <a:custGeom>
                  <a:avLst/>
                  <a:gdLst>
                    <a:gd name="T0" fmla="*/ 130 w 138"/>
                    <a:gd name="T1" fmla="*/ 0 h 29"/>
                    <a:gd name="T2" fmla="*/ 138 w 138"/>
                    <a:gd name="T3" fmla="*/ 24 h 29"/>
                    <a:gd name="T4" fmla="*/ 0 w 138"/>
                    <a:gd name="T5" fmla="*/ 29 h 29"/>
                    <a:gd name="T6" fmla="*/ 13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30" y="0"/>
                      </a:moveTo>
                      <a:lnTo>
                        <a:pt x="138" y="24"/>
                      </a:lnTo>
                      <a:lnTo>
                        <a:pt x="0" y="29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7" name="Freeform 283"/>
                <p:cNvSpPr>
                  <a:spLocks/>
                </p:cNvSpPr>
                <p:nvPr/>
              </p:nvSpPr>
              <p:spPr bwMode="auto">
                <a:xfrm>
                  <a:off x="3324" y="2301"/>
                  <a:ext cx="115" cy="81"/>
                </a:xfrm>
                <a:custGeom>
                  <a:avLst/>
                  <a:gdLst>
                    <a:gd name="T0" fmla="*/ 94 w 115"/>
                    <a:gd name="T1" fmla="*/ 0 h 81"/>
                    <a:gd name="T2" fmla="*/ 115 w 115"/>
                    <a:gd name="T3" fmla="*/ 18 h 81"/>
                    <a:gd name="T4" fmla="*/ 0 w 115"/>
                    <a:gd name="T5" fmla="*/ 81 h 81"/>
                    <a:gd name="T6" fmla="*/ 94 w 115"/>
                    <a:gd name="T7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81">
                      <a:moveTo>
                        <a:pt x="94" y="0"/>
                      </a:moveTo>
                      <a:lnTo>
                        <a:pt x="115" y="18"/>
                      </a:lnTo>
                      <a:lnTo>
                        <a:pt x="0" y="81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8" name="Freeform 284"/>
                <p:cNvSpPr>
                  <a:spLocks/>
                </p:cNvSpPr>
                <p:nvPr/>
              </p:nvSpPr>
              <p:spPr bwMode="auto">
                <a:xfrm>
                  <a:off x="3003" y="2256"/>
                  <a:ext cx="305" cy="374"/>
                </a:xfrm>
                <a:custGeom>
                  <a:avLst/>
                  <a:gdLst>
                    <a:gd name="T0" fmla="*/ 89 w 305"/>
                    <a:gd name="T1" fmla="*/ 329 h 374"/>
                    <a:gd name="T2" fmla="*/ 151 w 305"/>
                    <a:gd name="T3" fmla="*/ 368 h 374"/>
                    <a:gd name="T4" fmla="*/ 180 w 305"/>
                    <a:gd name="T5" fmla="*/ 361 h 374"/>
                    <a:gd name="T6" fmla="*/ 201 w 305"/>
                    <a:gd name="T7" fmla="*/ 374 h 374"/>
                    <a:gd name="T8" fmla="*/ 279 w 305"/>
                    <a:gd name="T9" fmla="*/ 348 h 374"/>
                    <a:gd name="T10" fmla="*/ 305 w 305"/>
                    <a:gd name="T11" fmla="*/ 21 h 374"/>
                    <a:gd name="T12" fmla="*/ 128 w 305"/>
                    <a:gd name="T13" fmla="*/ 0 h 374"/>
                    <a:gd name="T14" fmla="*/ 0 w 305"/>
                    <a:gd name="T15" fmla="*/ 11 h 374"/>
                    <a:gd name="T16" fmla="*/ 89 w 305"/>
                    <a:gd name="T17" fmla="*/ 32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5" h="374">
                      <a:moveTo>
                        <a:pt x="89" y="329"/>
                      </a:moveTo>
                      <a:lnTo>
                        <a:pt x="151" y="368"/>
                      </a:lnTo>
                      <a:lnTo>
                        <a:pt x="180" y="361"/>
                      </a:lnTo>
                      <a:lnTo>
                        <a:pt x="201" y="374"/>
                      </a:lnTo>
                      <a:lnTo>
                        <a:pt x="279" y="348"/>
                      </a:lnTo>
                      <a:lnTo>
                        <a:pt x="305" y="21"/>
                      </a:lnTo>
                      <a:lnTo>
                        <a:pt x="128" y="0"/>
                      </a:lnTo>
                      <a:lnTo>
                        <a:pt x="0" y="11"/>
                      </a:lnTo>
                      <a:lnTo>
                        <a:pt x="89" y="329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09" name="Freeform 285"/>
                <p:cNvSpPr>
                  <a:spLocks/>
                </p:cNvSpPr>
                <p:nvPr/>
              </p:nvSpPr>
              <p:spPr bwMode="auto">
                <a:xfrm>
                  <a:off x="3039" y="2293"/>
                  <a:ext cx="105" cy="305"/>
                </a:xfrm>
                <a:custGeom>
                  <a:avLst/>
                  <a:gdLst>
                    <a:gd name="T0" fmla="*/ 105 w 105"/>
                    <a:gd name="T1" fmla="*/ 305 h 305"/>
                    <a:gd name="T2" fmla="*/ 84 w 105"/>
                    <a:gd name="T3" fmla="*/ 23 h 305"/>
                    <a:gd name="T4" fmla="*/ 0 w 105"/>
                    <a:gd name="T5" fmla="*/ 0 h 305"/>
                    <a:gd name="T6" fmla="*/ 71 w 105"/>
                    <a:gd name="T7" fmla="*/ 282 h 305"/>
                    <a:gd name="T8" fmla="*/ 105 w 105"/>
                    <a:gd name="T9" fmla="*/ 305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305">
                      <a:moveTo>
                        <a:pt x="105" y="305"/>
                      </a:moveTo>
                      <a:lnTo>
                        <a:pt x="84" y="23"/>
                      </a:lnTo>
                      <a:lnTo>
                        <a:pt x="0" y="0"/>
                      </a:lnTo>
                      <a:lnTo>
                        <a:pt x="71" y="282"/>
                      </a:lnTo>
                      <a:lnTo>
                        <a:pt x="105" y="30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0" name="Freeform 286"/>
                <p:cNvSpPr>
                  <a:spLocks/>
                </p:cNvSpPr>
                <p:nvPr/>
              </p:nvSpPr>
              <p:spPr bwMode="auto">
                <a:xfrm>
                  <a:off x="3188" y="2316"/>
                  <a:ext cx="89" cy="282"/>
                </a:xfrm>
                <a:custGeom>
                  <a:avLst/>
                  <a:gdLst>
                    <a:gd name="T0" fmla="*/ 16 w 89"/>
                    <a:gd name="T1" fmla="*/ 282 h 282"/>
                    <a:gd name="T2" fmla="*/ 76 w 89"/>
                    <a:gd name="T3" fmla="*/ 264 h 282"/>
                    <a:gd name="T4" fmla="*/ 89 w 89"/>
                    <a:gd name="T5" fmla="*/ 0 h 282"/>
                    <a:gd name="T6" fmla="*/ 0 w 89"/>
                    <a:gd name="T7" fmla="*/ 19 h 282"/>
                    <a:gd name="T8" fmla="*/ 16 w 89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282">
                      <a:moveTo>
                        <a:pt x="16" y="282"/>
                      </a:moveTo>
                      <a:lnTo>
                        <a:pt x="76" y="264"/>
                      </a:lnTo>
                      <a:lnTo>
                        <a:pt x="89" y="0"/>
                      </a:lnTo>
                      <a:lnTo>
                        <a:pt x="0" y="19"/>
                      </a:lnTo>
                      <a:lnTo>
                        <a:pt x="16" y="282"/>
                      </a:lnTo>
                      <a:close/>
                    </a:path>
                  </a:pathLst>
                </a:custGeom>
                <a:solidFill>
                  <a:srgbClr val="625D9C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1" name="Freeform 287"/>
                <p:cNvSpPr>
                  <a:spLocks/>
                </p:cNvSpPr>
                <p:nvPr/>
              </p:nvSpPr>
              <p:spPr bwMode="auto">
                <a:xfrm>
                  <a:off x="3144" y="2295"/>
                  <a:ext cx="125" cy="306"/>
                </a:xfrm>
                <a:custGeom>
                  <a:avLst/>
                  <a:gdLst>
                    <a:gd name="T0" fmla="*/ 125 w 125"/>
                    <a:gd name="T1" fmla="*/ 0 h 306"/>
                    <a:gd name="T2" fmla="*/ 125 w 125"/>
                    <a:gd name="T3" fmla="*/ 8 h 306"/>
                    <a:gd name="T4" fmla="*/ 23 w 125"/>
                    <a:gd name="T5" fmla="*/ 32 h 306"/>
                    <a:gd name="T6" fmla="*/ 42 w 125"/>
                    <a:gd name="T7" fmla="*/ 301 h 306"/>
                    <a:gd name="T8" fmla="*/ 21 w 125"/>
                    <a:gd name="T9" fmla="*/ 306 h 306"/>
                    <a:gd name="T10" fmla="*/ 0 w 125"/>
                    <a:gd name="T11" fmla="*/ 19 h 306"/>
                    <a:gd name="T12" fmla="*/ 125 w 125"/>
                    <a:gd name="T1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06">
                      <a:moveTo>
                        <a:pt x="125" y="0"/>
                      </a:moveTo>
                      <a:lnTo>
                        <a:pt x="125" y="8"/>
                      </a:lnTo>
                      <a:lnTo>
                        <a:pt x="23" y="32"/>
                      </a:lnTo>
                      <a:lnTo>
                        <a:pt x="42" y="301"/>
                      </a:lnTo>
                      <a:lnTo>
                        <a:pt x="21" y="306"/>
                      </a:lnTo>
                      <a:lnTo>
                        <a:pt x="0" y="19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51438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2" name="Freeform 288"/>
                <p:cNvSpPr>
                  <a:spLocks/>
                </p:cNvSpPr>
                <p:nvPr/>
              </p:nvSpPr>
              <p:spPr bwMode="auto">
                <a:xfrm>
                  <a:off x="3204" y="2512"/>
                  <a:ext cx="55" cy="24"/>
                </a:xfrm>
                <a:custGeom>
                  <a:avLst/>
                  <a:gdLst>
                    <a:gd name="T0" fmla="*/ 52 w 55"/>
                    <a:gd name="T1" fmla="*/ 0 h 24"/>
                    <a:gd name="T2" fmla="*/ 0 w 55"/>
                    <a:gd name="T3" fmla="*/ 11 h 24"/>
                    <a:gd name="T4" fmla="*/ 2 w 55"/>
                    <a:gd name="T5" fmla="*/ 24 h 24"/>
                    <a:gd name="T6" fmla="*/ 55 w 55"/>
                    <a:gd name="T7" fmla="*/ 11 h 24"/>
                    <a:gd name="T8" fmla="*/ 52 w 55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4">
                      <a:moveTo>
                        <a:pt x="52" y="0"/>
                      </a:moveTo>
                      <a:lnTo>
                        <a:pt x="0" y="11"/>
                      </a:lnTo>
                      <a:lnTo>
                        <a:pt x="2" y="24"/>
                      </a:lnTo>
                      <a:lnTo>
                        <a:pt x="55" y="11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3" name="Freeform 289"/>
                <p:cNvSpPr>
                  <a:spLocks/>
                </p:cNvSpPr>
                <p:nvPr/>
              </p:nvSpPr>
              <p:spPr bwMode="auto">
                <a:xfrm>
                  <a:off x="3206" y="2523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4" name="Freeform 290"/>
                <p:cNvSpPr>
                  <a:spLocks/>
                </p:cNvSpPr>
                <p:nvPr/>
              </p:nvSpPr>
              <p:spPr bwMode="auto">
                <a:xfrm>
                  <a:off x="3206" y="2533"/>
                  <a:ext cx="53" cy="24"/>
                </a:xfrm>
                <a:custGeom>
                  <a:avLst/>
                  <a:gdLst>
                    <a:gd name="T0" fmla="*/ 50 w 53"/>
                    <a:gd name="T1" fmla="*/ 0 h 24"/>
                    <a:gd name="T2" fmla="*/ 0 w 53"/>
                    <a:gd name="T3" fmla="*/ 13 h 24"/>
                    <a:gd name="T4" fmla="*/ 3 w 53"/>
                    <a:gd name="T5" fmla="*/ 24 h 24"/>
                    <a:gd name="T6" fmla="*/ 53 w 53"/>
                    <a:gd name="T7" fmla="*/ 10 h 24"/>
                    <a:gd name="T8" fmla="*/ 50 w 53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4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4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5" name="Freeform 291"/>
                <p:cNvSpPr>
                  <a:spLocks/>
                </p:cNvSpPr>
                <p:nvPr/>
              </p:nvSpPr>
              <p:spPr bwMode="auto">
                <a:xfrm>
                  <a:off x="3206" y="2543"/>
                  <a:ext cx="53" cy="27"/>
                </a:xfrm>
                <a:custGeom>
                  <a:avLst/>
                  <a:gdLst>
                    <a:gd name="T0" fmla="*/ 50 w 53"/>
                    <a:gd name="T1" fmla="*/ 0 h 27"/>
                    <a:gd name="T2" fmla="*/ 0 w 53"/>
                    <a:gd name="T3" fmla="*/ 14 h 27"/>
                    <a:gd name="T4" fmla="*/ 3 w 53"/>
                    <a:gd name="T5" fmla="*/ 27 h 27"/>
                    <a:gd name="T6" fmla="*/ 53 w 53"/>
                    <a:gd name="T7" fmla="*/ 14 h 27"/>
                    <a:gd name="T8" fmla="*/ 50 w 53"/>
                    <a:gd name="T9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7">
                      <a:moveTo>
                        <a:pt x="50" y="0"/>
                      </a:moveTo>
                      <a:lnTo>
                        <a:pt x="0" y="14"/>
                      </a:lnTo>
                      <a:lnTo>
                        <a:pt x="3" y="27"/>
                      </a:lnTo>
                      <a:lnTo>
                        <a:pt x="53" y="1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6" name="Freeform 292"/>
                <p:cNvSpPr>
                  <a:spLocks/>
                </p:cNvSpPr>
                <p:nvPr/>
              </p:nvSpPr>
              <p:spPr bwMode="auto">
                <a:xfrm>
                  <a:off x="3206" y="2557"/>
                  <a:ext cx="53" cy="23"/>
                </a:xfrm>
                <a:custGeom>
                  <a:avLst/>
                  <a:gdLst>
                    <a:gd name="T0" fmla="*/ 50 w 53"/>
                    <a:gd name="T1" fmla="*/ 0 h 23"/>
                    <a:gd name="T2" fmla="*/ 0 w 53"/>
                    <a:gd name="T3" fmla="*/ 13 h 23"/>
                    <a:gd name="T4" fmla="*/ 3 w 53"/>
                    <a:gd name="T5" fmla="*/ 23 h 23"/>
                    <a:gd name="T6" fmla="*/ 53 w 53"/>
                    <a:gd name="T7" fmla="*/ 10 h 23"/>
                    <a:gd name="T8" fmla="*/ 50 w 53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">
                      <a:moveTo>
                        <a:pt x="50" y="0"/>
                      </a:moveTo>
                      <a:lnTo>
                        <a:pt x="0" y="13"/>
                      </a:lnTo>
                      <a:lnTo>
                        <a:pt x="3" y="23"/>
                      </a:lnTo>
                      <a:lnTo>
                        <a:pt x="53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7" name="Freeform 293"/>
                <p:cNvSpPr>
                  <a:spLocks/>
                </p:cNvSpPr>
                <p:nvPr/>
              </p:nvSpPr>
              <p:spPr bwMode="auto">
                <a:xfrm>
                  <a:off x="3052" y="2308"/>
                  <a:ext cx="58" cy="220"/>
                </a:xfrm>
                <a:custGeom>
                  <a:avLst/>
                  <a:gdLst>
                    <a:gd name="T0" fmla="*/ 45 w 58"/>
                    <a:gd name="T1" fmla="*/ 16 h 220"/>
                    <a:gd name="T2" fmla="*/ 0 w 58"/>
                    <a:gd name="T3" fmla="*/ 0 h 220"/>
                    <a:gd name="T4" fmla="*/ 58 w 58"/>
                    <a:gd name="T5" fmla="*/ 220 h 220"/>
                    <a:gd name="T6" fmla="*/ 16 w 58"/>
                    <a:gd name="T7" fmla="*/ 16 h 220"/>
                    <a:gd name="T8" fmla="*/ 45 w 58"/>
                    <a:gd name="T9" fmla="*/ 16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0">
                      <a:moveTo>
                        <a:pt x="45" y="16"/>
                      </a:moveTo>
                      <a:lnTo>
                        <a:pt x="0" y="0"/>
                      </a:lnTo>
                      <a:lnTo>
                        <a:pt x="58" y="220"/>
                      </a:lnTo>
                      <a:lnTo>
                        <a:pt x="16" y="16"/>
                      </a:lnTo>
                      <a:lnTo>
                        <a:pt x="45" y="16"/>
                      </a:lnTo>
                      <a:close/>
                    </a:path>
                  </a:pathLst>
                </a:custGeom>
                <a:solidFill>
                  <a:srgbClr val="FFFCBD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8" name="Freeform 294"/>
                <p:cNvSpPr>
                  <a:spLocks/>
                </p:cNvSpPr>
                <p:nvPr/>
              </p:nvSpPr>
              <p:spPr bwMode="auto">
                <a:xfrm>
                  <a:off x="3186" y="2376"/>
                  <a:ext cx="96" cy="34"/>
                </a:xfrm>
                <a:custGeom>
                  <a:avLst/>
                  <a:gdLst>
                    <a:gd name="T0" fmla="*/ 94 w 96"/>
                    <a:gd name="T1" fmla="*/ 0 h 34"/>
                    <a:gd name="T2" fmla="*/ 0 w 96"/>
                    <a:gd name="T3" fmla="*/ 21 h 34"/>
                    <a:gd name="T4" fmla="*/ 2 w 96"/>
                    <a:gd name="T5" fmla="*/ 34 h 34"/>
                    <a:gd name="T6" fmla="*/ 96 w 96"/>
                    <a:gd name="T7" fmla="*/ 13 h 34"/>
                    <a:gd name="T8" fmla="*/ 94 w 96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34">
                      <a:moveTo>
                        <a:pt x="94" y="0"/>
                      </a:moveTo>
                      <a:lnTo>
                        <a:pt x="0" y="21"/>
                      </a:lnTo>
                      <a:lnTo>
                        <a:pt x="2" y="34"/>
                      </a:lnTo>
                      <a:lnTo>
                        <a:pt x="96" y="13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19" name="Freeform 295"/>
                <p:cNvSpPr>
                  <a:spLocks/>
                </p:cNvSpPr>
                <p:nvPr/>
              </p:nvSpPr>
              <p:spPr bwMode="auto">
                <a:xfrm>
                  <a:off x="3183" y="2345"/>
                  <a:ext cx="97" cy="31"/>
                </a:xfrm>
                <a:custGeom>
                  <a:avLst/>
                  <a:gdLst>
                    <a:gd name="T0" fmla="*/ 97 w 97"/>
                    <a:gd name="T1" fmla="*/ 0 h 31"/>
                    <a:gd name="T2" fmla="*/ 0 w 97"/>
                    <a:gd name="T3" fmla="*/ 18 h 31"/>
                    <a:gd name="T4" fmla="*/ 3 w 97"/>
                    <a:gd name="T5" fmla="*/ 31 h 31"/>
                    <a:gd name="T6" fmla="*/ 97 w 97"/>
                    <a:gd name="T7" fmla="*/ 10 h 31"/>
                    <a:gd name="T8" fmla="*/ 97 w 97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31">
                      <a:moveTo>
                        <a:pt x="97" y="0"/>
                      </a:moveTo>
                      <a:lnTo>
                        <a:pt x="0" y="18"/>
                      </a:lnTo>
                      <a:lnTo>
                        <a:pt x="3" y="31"/>
                      </a:lnTo>
                      <a:lnTo>
                        <a:pt x="97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0" name="Freeform 296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1" name="Freeform 297"/>
                <p:cNvSpPr>
                  <a:spLocks/>
                </p:cNvSpPr>
                <p:nvPr/>
              </p:nvSpPr>
              <p:spPr bwMode="auto">
                <a:xfrm>
                  <a:off x="3157" y="2418"/>
                  <a:ext cx="13" cy="13"/>
                </a:xfrm>
                <a:custGeom>
                  <a:avLst/>
                  <a:gdLst>
                    <a:gd name="T0" fmla="*/ 8 w 13"/>
                    <a:gd name="T1" fmla="*/ 13 h 13"/>
                    <a:gd name="T2" fmla="*/ 10 w 13"/>
                    <a:gd name="T3" fmla="*/ 13 h 13"/>
                    <a:gd name="T4" fmla="*/ 13 w 13"/>
                    <a:gd name="T5" fmla="*/ 13 h 13"/>
                    <a:gd name="T6" fmla="*/ 13 w 13"/>
                    <a:gd name="T7" fmla="*/ 11 h 13"/>
                    <a:gd name="T8" fmla="*/ 13 w 13"/>
                    <a:gd name="T9" fmla="*/ 8 h 13"/>
                    <a:gd name="T10" fmla="*/ 13 w 13"/>
                    <a:gd name="T11" fmla="*/ 5 h 13"/>
                    <a:gd name="T12" fmla="*/ 10 w 13"/>
                    <a:gd name="T13" fmla="*/ 3 h 13"/>
                    <a:gd name="T14" fmla="*/ 8 w 13"/>
                    <a:gd name="T15" fmla="*/ 0 h 13"/>
                    <a:gd name="T16" fmla="*/ 5 w 13"/>
                    <a:gd name="T17" fmla="*/ 0 h 13"/>
                    <a:gd name="T18" fmla="*/ 2 w 13"/>
                    <a:gd name="T19" fmla="*/ 0 h 13"/>
                    <a:gd name="T20" fmla="*/ 2 w 13"/>
                    <a:gd name="T21" fmla="*/ 3 h 13"/>
                    <a:gd name="T22" fmla="*/ 0 w 13"/>
                    <a:gd name="T23" fmla="*/ 5 h 13"/>
                    <a:gd name="T24" fmla="*/ 0 w 13"/>
                    <a:gd name="T25" fmla="*/ 8 h 13"/>
                    <a:gd name="T26" fmla="*/ 0 w 13"/>
                    <a:gd name="T27" fmla="*/ 11 h 13"/>
                    <a:gd name="T28" fmla="*/ 2 w 13"/>
                    <a:gd name="T29" fmla="*/ 13 h 13"/>
                    <a:gd name="T30" fmla="*/ 5 w 13"/>
                    <a:gd name="T31" fmla="*/ 13 h 13"/>
                    <a:gd name="T32" fmla="*/ 8 w 13"/>
                    <a:gd name="T3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" h="1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3" y="8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5" y="13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2" name="Freeform 298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3" name="Freeform 299"/>
                <p:cNvSpPr>
                  <a:spLocks/>
                </p:cNvSpPr>
                <p:nvPr/>
              </p:nvSpPr>
              <p:spPr bwMode="auto">
                <a:xfrm>
                  <a:off x="3159" y="2444"/>
                  <a:ext cx="14" cy="16"/>
                </a:xfrm>
                <a:custGeom>
                  <a:avLst/>
                  <a:gdLst>
                    <a:gd name="T0" fmla="*/ 6 w 14"/>
                    <a:gd name="T1" fmla="*/ 16 h 16"/>
                    <a:gd name="T2" fmla="*/ 8 w 14"/>
                    <a:gd name="T3" fmla="*/ 16 h 16"/>
                    <a:gd name="T4" fmla="*/ 11 w 14"/>
                    <a:gd name="T5" fmla="*/ 13 h 16"/>
                    <a:gd name="T6" fmla="*/ 14 w 14"/>
                    <a:gd name="T7" fmla="*/ 11 h 16"/>
                    <a:gd name="T8" fmla="*/ 14 w 14"/>
                    <a:gd name="T9" fmla="*/ 8 h 16"/>
                    <a:gd name="T10" fmla="*/ 14 w 14"/>
                    <a:gd name="T11" fmla="*/ 5 h 16"/>
                    <a:gd name="T12" fmla="*/ 11 w 14"/>
                    <a:gd name="T13" fmla="*/ 3 h 16"/>
                    <a:gd name="T14" fmla="*/ 8 w 14"/>
                    <a:gd name="T15" fmla="*/ 3 h 16"/>
                    <a:gd name="T16" fmla="*/ 6 w 14"/>
                    <a:gd name="T17" fmla="*/ 0 h 16"/>
                    <a:gd name="T18" fmla="*/ 3 w 14"/>
                    <a:gd name="T19" fmla="*/ 3 h 16"/>
                    <a:gd name="T20" fmla="*/ 0 w 14"/>
                    <a:gd name="T21" fmla="*/ 3 h 16"/>
                    <a:gd name="T22" fmla="*/ 0 w 14"/>
                    <a:gd name="T23" fmla="*/ 5 h 16"/>
                    <a:gd name="T24" fmla="*/ 0 w 14"/>
                    <a:gd name="T25" fmla="*/ 8 h 16"/>
                    <a:gd name="T26" fmla="*/ 0 w 14"/>
                    <a:gd name="T27" fmla="*/ 11 h 16"/>
                    <a:gd name="T28" fmla="*/ 3 w 14"/>
                    <a:gd name="T29" fmla="*/ 13 h 16"/>
                    <a:gd name="T30" fmla="*/ 3 w 14"/>
                    <a:gd name="T31" fmla="*/ 16 h 16"/>
                    <a:gd name="T32" fmla="*/ 6 w 14"/>
                    <a:gd name="T3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6" y="16"/>
                      </a:moveTo>
                      <a:lnTo>
                        <a:pt x="8" y="16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1" y="3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3" y="13"/>
                      </a:lnTo>
                      <a:lnTo>
                        <a:pt x="3" y="16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4" name="Freeform 300"/>
                <p:cNvSpPr>
                  <a:spLocks/>
                </p:cNvSpPr>
                <p:nvPr/>
              </p:nvSpPr>
              <p:spPr bwMode="auto">
                <a:xfrm>
                  <a:off x="3149" y="2329"/>
                  <a:ext cx="13" cy="8"/>
                </a:xfrm>
                <a:custGeom>
                  <a:avLst/>
                  <a:gdLst>
                    <a:gd name="T0" fmla="*/ 13 w 13"/>
                    <a:gd name="T1" fmla="*/ 0 h 8"/>
                    <a:gd name="T2" fmla="*/ 13 w 13"/>
                    <a:gd name="T3" fmla="*/ 6 h 8"/>
                    <a:gd name="T4" fmla="*/ 0 w 13"/>
                    <a:gd name="T5" fmla="*/ 8 h 8"/>
                    <a:gd name="T6" fmla="*/ 0 w 13"/>
                    <a:gd name="T7" fmla="*/ 3 h 8"/>
                    <a:gd name="T8" fmla="*/ 13 w 13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13" y="0"/>
                      </a:moveTo>
                      <a:lnTo>
                        <a:pt x="13" y="6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8D58F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5" name="Freeform 301"/>
                <p:cNvSpPr>
                  <a:spLocks/>
                </p:cNvSpPr>
                <p:nvPr/>
              </p:nvSpPr>
              <p:spPr bwMode="auto">
                <a:xfrm>
                  <a:off x="3188" y="2324"/>
                  <a:ext cx="86" cy="26"/>
                </a:xfrm>
                <a:custGeom>
                  <a:avLst/>
                  <a:gdLst>
                    <a:gd name="T0" fmla="*/ 0 w 86"/>
                    <a:gd name="T1" fmla="*/ 18 h 26"/>
                    <a:gd name="T2" fmla="*/ 86 w 86"/>
                    <a:gd name="T3" fmla="*/ 0 h 26"/>
                    <a:gd name="T4" fmla="*/ 86 w 86"/>
                    <a:gd name="T5" fmla="*/ 11 h 26"/>
                    <a:gd name="T6" fmla="*/ 0 w 86"/>
                    <a:gd name="T7" fmla="*/ 26 h 26"/>
                    <a:gd name="T8" fmla="*/ 0 w 86"/>
                    <a:gd name="T9" fmla="*/ 1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6">
                      <a:moveTo>
                        <a:pt x="0" y="18"/>
                      </a:moveTo>
                      <a:lnTo>
                        <a:pt x="86" y="0"/>
                      </a:lnTo>
                      <a:lnTo>
                        <a:pt x="86" y="11"/>
                      </a:lnTo>
                      <a:lnTo>
                        <a:pt x="0" y="2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7D72AA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6" name="Freeform 302"/>
                <p:cNvSpPr>
                  <a:spLocks/>
                </p:cNvSpPr>
                <p:nvPr/>
              </p:nvSpPr>
              <p:spPr bwMode="auto">
                <a:xfrm>
                  <a:off x="3206" y="2329"/>
                  <a:ext cx="53" cy="19"/>
                </a:xfrm>
                <a:custGeom>
                  <a:avLst/>
                  <a:gdLst>
                    <a:gd name="T0" fmla="*/ 3 w 53"/>
                    <a:gd name="T1" fmla="*/ 11 h 19"/>
                    <a:gd name="T2" fmla="*/ 0 w 53"/>
                    <a:gd name="T3" fmla="*/ 19 h 19"/>
                    <a:gd name="T4" fmla="*/ 53 w 53"/>
                    <a:gd name="T5" fmla="*/ 8 h 19"/>
                    <a:gd name="T6" fmla="*/ 53 w 53"/>
                    <a:gd name="T7" fmla="*/ 0 h 19"/>
                    <a:gd name="T8" fmla="*/ 3 w 53"/>
                    <a:gd name="T9" fmla="*/ 1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9">
                      <a:moveTo>
                        <a:pt x="3" y="11"/>
                      </a:moveTo>
                      <a:lnTo>
                        <a:pt x="0" y="19"/>
                      </a:lnTo>
                      <a:lnTo>
                        <a:pt x="53" y="8"/>
                      </a:lnTo>
                      <a:lnTo>
                        <a:pt x="53" y="0"/>
                      </a:lnTo>
                      <a:lnTo>
                        <a:pt x="3" y="11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7" name="Freeform 303"/>
                <p:cNvSpPr>
                  <a:spLocks/>
                </p:cNvSpPr>
                <p:nvPr/>
              </p:nvSpPr>
              <p:spPr bwMode="auto">
                <a:xfrm>
                  <a:off x="3058" y="2272"/>
                  <a:ext cx="156" cy="26"/>
                </a:xfrm>
                <a:custGeom>
                  <a:avLst/>
                  <a:gdLst>
                    <a:gd name="T0" fmla="*/ 0 w 156"/>
                    <a:gd name="T1" fmla="*/ 5 h 26"/>
                    <a:gd name="T2" fmla="*/ 86 w 156"/>
                    <a:gd name="T3" fmla="*/ 26 h 26"/>
                    <a:gd name="T4" fmla="*/ 156 w 156"/>
                    <a:gd name="T5" fmla="*/ 16 h 26"/>
                    <a:gd name="T6" fmla="*/ 83 w 156"/>
                    <a:gd name="T7" fmla="*/ 18 h 26"/>
                    <a:gd name="T8" fmla="*/ 112 w 156"/>
                    <a:gd name="T9" fmla="*/ 8 h 26"/>
                    <a:gd name="T10" fmla="*/ 55 w 156"/>
                    <a:gd name="T11" fmla="*/ 10 h 26"/>
                    <a:gd name="T12" fmla="*/ 83 w 156"/>
                    <a:gd name="T13" fmla="*/ 0 h 26"/>
                    <a:gd name="T14" fmla="*/ 0 w 156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6" h="26">
                      <a:moveTo>
                        <a:pt x="0" y="5"/>
                      </a:moveTo>
                      <a:lnTo>
                        <a:pt x="86" y="26"/>
                      </a:lnTo>
                      <a:lnTo>
                        <a:pt x="156" y="16"/>
                      </a:lnTo>
                      <a:lnTo>
                        <a:pt x="83" y="18"/>
                      </a:lnTo>
                      <a:lnTo>
                        <a:pt x="112" y="8"/>
                      </a:lnTo>
                      <a:lnTo>
                        <a:pt x="55" y="10"/>
                      </a:lnTo>
                      <a:lnTo>
                        <a:pt x="8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ACF0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8" name="Freeform 304"/>
                <p:cNvSpPr>
                  <a:spLocks/>
                </p:cNvSpPr>
                <p:nvPr/>
              </p:nvSpPr>
              <p:spPr bwMode="auto">
                <a:xfrm>
                  <a:off x="2925" y="2494"/>
                  <a:ext cx="104" cy="86"/>
                </a:xfrm>
                <a:custGeom>
                  <a:avLst/>
                  <a:gdLst>
                    <a:gd name="T0" fmla="*/ 0 w 104"/>
                    <a:gd name="T1" fmla="*/ 70 h 86"/>
                    <a:gd name="T2" fmla="*/ 18 w 104"/>
                    <a:gd name="T3" fmla="*/ 86 h 86"/>
                    <a:gd name="T4" fmla="*/ 104 w 104"/>
                    <a:gd name="T5" fmla="*/ 0 h 86"/>
                    <a:gd name="T6" fmla="*/ 0 w 104"/>
                    <a:gd name="T7" fmla="*/ 7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4" h="86">
                      <a:moveTo>
                        <a:pt x="0" y="70"/>
                      </a:moveTo>
                      <a:lnTo>
                        <a:pt x="18" y="86"/>
                      </a:lnTo>
                      <a:lnTo>
                        <a:pt x="104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29" name="Freeform 305"/>
                <p:cNvSpPr>
                  <a:spLocks/>
                </p:cNvSpPr>
                <p:nvPr/>
              </p:nvSpPr>
              <p:spPr bwMode="auto">
                <a:xfrm>
                  <a:off x="2896" y="2426"/>
                  <a:ext cx="138" cy="29"/>
                </a:xfrm>
                <a:custGeom>
                  <a:avLst/>
                  <a:gdLst>
                    <a:gd name="T0" fmla="*/ 10 w 138"/>
                    <a:gd name="T1" fmla="*/ 0 h 29"/>
                    <a:gd name="T2" fmla="*/ 0 w 138"/>
                    <a:gd name="T3" fmla="*/ 23 h 29"/>
                    <a:gd name="T4" fmla="*/ 138 w 138"/>
                    <a:gd name="T5" fmla="*/ 29 h 29"/>
                    <a:gd name="T6" fmla="*/ 10 w 138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8" h="29">
                      <a:moveTo>
                        <a:pt x="10" y="0"/>
                      </a:moveTo>
                      <a:lnTo>
                        <a:pt x="0" y="23"/>
                      </a:lnTo>
                      <a:lnTo>
                        <a:pt x="138" y="2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78930" name="Freeform 306"/>
                <p:cNvSpPr>
                  <a:spLocks/>
                </p:cNvSpPr>
                <p:nvPr/>
              </p:nvSpPr>
              <p:spPr bwMode="auto">
                <a:xfrm>
                  <a:off x="2906" y="2319"/>
                  <a:ext cx="113" cy="83"/>
                </a:xfrm>
                <a:custGeom>
                  <a:avLst/>
                  <a:gdLst>
                    <a:gd name="T0" fmla="*/ 21 w 113"/>
                    <a:gd name="T1" fmla="*/ 0 h 83"/>
                    <a:gd name="T2" fmla="*/ 0 w 113"/>
                    <a:gd name="T3" fmla="*/ 21 h 83"/>
                    <a:gd name="T4" fmla="*/ 113 w 113"/>
                    <a:gd name="T5" fmla="*/ 83 h 83"/>
                    <a:gd name="T6" fmla="*/ 21 w 113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83">
                      <a:moveTo>
                        <a:pt x="21" y="0"/>
                      </a:moveTo>
                      <a:lnTo>
                        <a:pt x="0" y="21"/>
                      </a:lnTo>
                      <a:lnTo>
                        <a:pt x="113" y="8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E35E47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6" grpId="0" animBg="1"/>
      <p:bldP spid="1178699" grpId="0"/>
      <p:bldP spid="1178700" grpId="0"/>
      <p:bldP spid="1178701" grpId="0"/>
      <p:bldP spid="1178702" grpId="0"/>
      <p:bldP spid="1178703" grpId="0"/>
      <p:bldP spid="11787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/>
            </a:r>
            <a:br>
              <a:rPr lang="en-US" sz="2300"/>
            </a:br>
            <a:r>
              <a:rPr lang="en-US" sz="3200"/>
              <a:t>Server Topology – I 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5111750" cy="54483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Single server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easy to implement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scales poorly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Partitioned server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users divided into groups</a:t>
            </a:r>
          </a:p>
          <a:p>
            <a:pPr lvl="1">
              <a:lnSpc>
                <a:spcPct val="90000"/>
              </a:lnSpc>
            </a:pPr>
            <a:r>
              <a:rPr lang="en-US" sz="2000" i="1">
                <a:solidFill>
                  <a:schemeClr val="folHlink"/>
                </a:solidFill>
              </a:rPr>
              <a:t>content </a:t>
            </a:r>
            <a:r>
              <a:rPr lang="en-US" sz="2000"/>
              <a:t>: assumes equal groups</a:t>
            </a:r>
          </a:p>
          <a:p>
            <a:pPr lvl="1">
              <a:lnSpc>
                <a:spcPct val="90000"/>
              </a:lnSpc>
            </a:pPr>
            <a:r>
              <a:rPr lang="en-US" sz="2000" i="1">
                <a:solidFill>
                  <a:schemeClr val="folHlink"/>
                </a:solidFill>
              </a:rPr>
              <a:t>location </a:t>
            </a:r>
            <a:r>
              <a:rPr lang="en-US" sz="2000"/>
              <a:t>: store all data on all servers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load imbalance</a:t>
            </a:r>
          </a:p>
        </p:txBody>
      </p:sp>
      <p:grpSp>
        <p:nvGrpSpPr>
          <p:cNvPr id="1180676" name="Group 4"/>
          <p:cNvGrpSpPr>
            <a:grpSpLocks/>
          </p:cNvGrpSpPr>
          <p:nvPr/>
        </p:nvGrpSpPr>
        <p:grpSpPr bwMode="auto">
          <a:xfrm>
            <a:off x="5292725" y="3789363"/>
            <a:ext cx="2844800" cy="2879725"/>
            <a:chOff x="2585" y="2387"/>
            <a:chExt cx="1792" cy="1814"/>
          </a:xfrm>
        </p:grpSpPr>
        <p:grpSp>
          <p:nvGrpSpPr>
            <p:cNvPr id="1180677" name="Group 5"/>
            <p:cNvGrpSpPr>
              <a:grpSpLocks/>
            </p:cNvGrpSpPr>
            <p:nvPr/>
          </p:nvGrpSpPr>
          <p:grpSpPr bwMode="auto">
            <a:xfrm>
              <a:off x="2586" y="2659"/>
              <a:ext cx="431" cy="318"/>
              <a:chOff x="2896" y="2246"/>
              <a:chExt cx="561" cy="405"/>
            </a:xfrm>
          </p:grpSpPr>
          <p:sp>
            <p:nvSpPr>
              <p:cNvPr id="1180678" name="Freeform 6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79" name="Freeform 7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0" name="Freeform 8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1" name="Freeform 9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2" name="Freeform 10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3" name="Freeform 11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4" name="Freeform 12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5" name="Freeform 13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6" name="Freeform 14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7" name="Freeform 15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8" name="Freeform 16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89" name="Freeform 17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0" name="Freeform 18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1" name="Freeform 19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2" name="Freeform 20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3" name="Freeform 21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4" name="Freeform 22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5" name="Freeform 23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6" name="Freeform 2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7" name="Freeform 2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8" name="Freeform 2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699" name="Freeform 2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0" name="Freeform 28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1" name="Freeform 29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2" name="Freeform 30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3" name="Freeform 31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4" name="Freeform 32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5" name="Freeform 33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06" name="Freeform 34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707" name="AutoShape 35"/>
            <p:cNvSpPr>
              <a:spLocks noChangeArrowheads="1"/>
            </p:cNvSpPr>
            <p:nvPr/>
          </p:nvSpPr>
          <p:spPr bwMode="auto">
            <a:xfrm>
              <a:off x="3251" y="2659"/>
              <a:ext cx="635" cy="295"/>
            </a:xfrm>
            <a:prstGeom prst="cloudCallout">
              <a:avLst>
                <a:gd name="adj1" fmla="val 12833"/>
                <a:gd name="adj2" fmla="val 1542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/>
              <a:r>
                <a:rPr lang="en-US" sz="1400" b="0"/>
                <a:t> Network</a:t>
              </a:r>
            </a:p>
          </p:txBody>
        </p:sp>
        <p:sp>
          <p:nvSpPr>
            <p:cNvPr id="1180708" name="Line 36"/>
            <p:cNvSpPr>
              <a:spLocks noChangeShapeType="1"/>
            </p:cNvSpPr>
            <p:nvPr/>
          </p:nvSpPr>
          <p:spPr bwMode="auto">
            <a:xfrm>
              <a:off x="3062" y="2818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0709" name="Group 37"/>
            <p:cNvGrpSpPr>
              <a:grpSpLocks noChangeAspect="1"/>
            </p:cNvGrpSpPr>
            <p:nvPr/>
          </p:nvGrpSpPr>
          <p:grpSpPr bwMode="auto">
            <a:xfrm>
              <a:off x="3977" y="2842"/>
              <a:ext cx="400" cy="454"/>
              <a:chOff x="4666" y="2982"/>
              <a:chExt cx="481" cy="568"/>
            </a:xfrm>
          </p:grpSpPr>
          <p:sp>
            <p:nvSpPr>
              <p:cNvPr id="1180710" name="AutoShape 3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1" name="Freeform 3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2" name="Freeform 4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3" name="Freeform 4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4" name="Freeform 4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5" name="Freeform 4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6" name="Freeform 4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7" name="Freeform 4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8" name="Freeform 4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19" name="Freeform 4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0" name="Freeform 4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1" name="Freeform 4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2" name="Freeform 5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3" name="Freeform 5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4" name="Freeform 5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5" name="Freeform 5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6" name="Freeform 5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7" name="Freeform 5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28" name="Freeform 5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0729" name="Group 57"/>
            <p:cNvGrpSpPr>
              <a:grpSpLocks noChangeAspect="1"/>
            </p:cNvGrpSpPr>
            <p:nvPr/>
          </p:nvGrpSpPr>
          <p:grpSpPr bwMode="auto">
            <a:xfrm>
              <a:off x="3954" y="2387"/>
              <a:ext cx="400" cy="454"/>
              <a:chOff x="4666" y="2982"/>
              <a:chExt cx="481" cy="568"/>
            </a:xfrm>
          </p:grpSpPr>
          <p:sp>
            <p:nvSpPr>
              <p:cNvPr id="1180730" name="AutoShape 5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1" name="Freeform 5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2" name="Freeform 6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3" name="Freeform 6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4" name="Freeform 6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5" name="Freeform 6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6" name="Freeform 6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7" name="Freeform 6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8" name="Freeform 6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39" name="Freeform 6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0" name="Freeform 6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1" name="Freeform 6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2" name="Freeform 7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3" name="Freeform 7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4" name="Freeform 7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5" name="Freeform 7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6" name="Freeform 7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7" name="Freeform 7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48" name="Freeform 7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749" name="Line 77"/>
            <p:cNvSpPr>
              <a:spLocks noChangeShapeType="1"/>
            </p:cNvSpPr>
            <p:nvPr/>
          </p:nvSpPr>
          <p:spPr bwMode="auto">
            <a:xfrm>
              <a:off x="3856" y="2887"/>
              <a:ext cx="11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750" name="Line 78"/>
            <p:cNvSpPr>
              <a:spLocks noChangeShapeType="1"/>
            </p:cNvSpPr>
            <p:nvPr/>
          </p:nvSpPr>
          <p:spPr bwMode="auto">
            <a:xfrm flipV="1">
              <a:off x="3833" y="2637"/>
              <a:ext cx="11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0751" name="Group 79"/>
            <p:cNvGrpSpPr>
              <a:grpSpLocks/>
            </p:cNvGrpSpPr>
            <p:nvPr/>
          </p:nvGrpSpPr>
          <p:grpSpPr bwMode="auto">
            <a:xfrm>
              <a:off x="2585" y="3565"/>
              <a:ext cx="431" cy="318"/>
              <a:chOff x="2896" y="2246"/>
              <a:chExt cx="561" cy="405"/>
            </a:xfrm>
          </p:grpSpPr>
          <p:sp>
            <p:nvSpPr>
              <p:cNvPr id="1180752" name="Freeform 80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3" name="Freeform 81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4" name="Freeform 82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5" name="Freeform 83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6" name="Freeform 84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7" name="Freeform 85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8" name="Freeform 86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59" name="Freeform 87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0" name="Freeform 88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1" name="Freeform 89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2" name="Freeform 90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3" name="Freeform 91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4" name="Freeform 92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5" name="Freeform 93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6" name="Freeform 94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7" name="Freeform 95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8" name="Freeform 96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69" name="Freeform 97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0" name="Freeform 9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1" name="Freeform 9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2" name="Freeform 10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3" name="Freeform 10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4" name="Freeform 102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5" name="Freeform 103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6" name="Freeform 104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7" name="Freeform 105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8" name="Freeform 106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79" name="Freeform 107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80" name="Freeform 108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781" name="AutoShape 109"/>
            <p:cNvSpPr>
              <a:spLocks noChangeArrowheads="1"/>
            </p:cNvSpPr>
            <p:nvPr/>
          </p:nvSpPr>
          <p:spPr bwMode="auto">
            <a:xfrm>
              <a:off x="3250" y="3565"/>
              <a:ext cx="635" cy="295"/>
            </a:xfrm>
            <a:prstGeom prst="cloudCallout">
              <a:avLst>
                <a:gd name="adj1" fmla="val 12833"/>
                <a:gd name="adj2" fmla="val 1542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/>
              <a:r>
                <a:rPr lang="en-US" sz="1400" b="0"/>
                <a:t> Network</a:t>
              </a:r>
            </a:p>
          </p:txBody>
        </p:sp>
        <p:sp>
          <p:nvSpPr>
            <p:cNvPr id="1180782" name="Line 110"/>
            <p:cNvSpPr>
              <a:spLocks noChangeShapeType="1"/>
            </p:cNvSpPr>
            <p:nvPr/>
          </p:nvSpPr>
          <p:spPr bwMode="auto">
            <a:xfrm>
              <a:off x="3061" y="3724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0783" name="Group 111"/>
            <p:cNvGrpSpPr>
              <a:grpSpLocks noChangeAspect="1"/>
            </p:cNvGrpSpPr>
            <p:nvPr/>
          </p:nvGrpSpPr>
          <p:grpSpPr bwMode="auto">
            <a:xfrm>
              <a:off x="3976" y="3747"/>
              <a:ext cx="400" cy="454"/>
              <a:chOff x="4666" y="2982"/>
              <a:chExt cx="481" cy="568"/>
            </a:xfrm>
          </p:grpSpPr>
          <p:sp>
            <p:nvSpPr>
              <p:cNvPr id="1180784" name="AutoShape 112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85" name="Freeform 113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86" name="Freeform 114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87" name="Freeform 115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88" name="Freeform 116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89" name="Freeform 117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0" name="Freeform 118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1" name="Freeform 119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2" name="Freeform 120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3" name="Freeform 121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4" name="Freeform 122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5" name="Freeform 123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6" name="Freeform 124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7" name="Freeform 125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8" name="Freeform 126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799" name="Freeform 127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0" name="Freeform 128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1" name="Freeform 129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2" name="Freeform 130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0803" name="Group 131"/>
            <p:cNvGrpSpPr>
              <a:grpSpLocks noChangeAspect="1"/>
            </p:cNvGrpSpPr>
            <p:nvPr/>
          </p:nvGrpSpPr>
          <p:grpSpPr bwMode="auto">
            <a:xfrm>
              <a:off x="3953" y="3293"/>
              <a:ext cx="400" cy="454"/>
              <a:chOff x="4666" y="2982"/>
              <a:chExt cx="481" cy="568"/>
            </a:xfrm>
          </p:grpSpPr>
          <p:sp>
            <p:nvSpPr>
              <p:cNvPr id="1180804" name="AutoShape 132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5" name="Freeform 133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6" name="Freeform 134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7" name="Freeform 135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8" name="Freeform 136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09" name="Freeform 137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0" name="Freeform 138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1" name="Freeform 139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2" name="Freeform 140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3" name="Freeform 141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4" name="Freeform 142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5" name="Freeform 143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6" name="Freeform 144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7" name="Freeform 145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8" name="Freeform 146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19" name="Freeform 147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20" name="Freeform 148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21" name="Freeform 149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22" name="Freeform 150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823" name="Line 151"/>
            <p:cNvSpPr>
              <a:spLocks noChangeShapeType="1"/>
            </p:cNvSpPr>
            <p:nvPr/>
          </p:nvSpPr>
          <p:spPr bwMode="auto">
            <a:xfrm>
              <a:off x="3855" y="3793"/>
              <a:ext cx="11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824" name="Line 152"/>
            <p:cNvSpPr>
              <a:spLocks noChangeShapeType="1"/>
            </p:cNvSpPr>
            <p:nvPr/>
          </p:nvSpPr>
          <p:spPr bwMode="auto">
            <a:xfrm flipV="1">
              <a:off x="3832" y="3543"/>
              <a:ext cx="11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80825" name="Group 153"/>
          <p:cNvGrpSpPr>
            <a:grpSpLocks/>
          </p:cNvGrpSpPr>
          <p:nvPr/>
        </p:nvGrpSpPr>
        <p:grpSpPr bwMode="auto">
          <a:xfrm>
            <a:off x="3348038" y="873125"/>
            <a:ext cx="2987675" cy="2268538"/>
            <a:chOff x="2291" y="595"/>
            <a:chExt cx="1882" cy="1429"/>
          </a:xfrm>
        </p:grpSpPr>
        <p:grpSp>
          <p:nvGrpSpPr>
            <p:cNvPr id="1180826" name="Group 154"/>
            <p:cNvGrpSpPr>
              <a:grpSpLocks/>
            </p:cNvGrpSpPr>
            <p:nvPr/>
          </p:nvGrpSpPr>
          <p:grpSpPr bwMode="auto">
            <a:xfrm>
              <a:off x="2291" y="1140"/>
              <a:ext cx="431" cy="318"/>
              <a:chOff x="2896" y="2246"/>
              <a:chExt cx="561" cy="405"/>
            </a:xfrm>
          </p:grpSpPr>
          <p:sp>
            <p:nvSpPr>
              <p:cNvPr id="1180827" name="Freeform 155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28" name="Freeform 156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29" name="Freeform 157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0" name="Freeform 158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1" name="Freeform 159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2" name="Freeform 160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3" name="Freeform 161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4" name="Freeform 162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5" name="Freeform 163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6" name="Freeform 164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7" name="Freeform 165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8" name="Freeform 166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39" name="Freeform 167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0" name="Freeform 168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1" name="Freeform 169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2" name="Freeform 170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3" name="Freeform 171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4" name="Freeform 172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5" name="Freeform 173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6" name="Freeform 17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7" name="Freeform 175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8" name="Freeform 17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49" name="Freeform 177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50" name="Freeform 178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51" name="Freeform 179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52" name="Freeform 180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53" name="Freeform 181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54" name="Freeform 182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55" name="Freeform 183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856" name="AutoShape 184"/>
            <p:cNvSpPr>
              <a:spLocks noChangeArrowheads="1"/>
            </p:cNvSpPr>
            <p:nvPr/>
          </p:nvSpPr>
          <p:spPr bwMode="auto">
            <a:xfrm>
              <a:off x="2956" y="1140"/>
              <a:ext cx="635" cy="295"/>
            </a:xfrm>
            <a:prstGeom prst="cloudCallout">
              <a:avLst>
                <a:gd name="adj1" fmla="val 12833"/>
                <a:gd name="adj2" fmla="val 1542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/>
              <a:r>
                <a:rPr lang="en-US" sz="1400" b="0"/>
                <a:t> Network</a:t>
              </a:r>
            </a:p>
          </p:txBody>
        </p:sp>
        <p:sp>
          <p:nvSpPr>
            <p:cNvPr id="1180857" name="Line 185"/>
            <p:cNvSpPr>
              <a:spLocks noChangeShapeType="1"/>
            </p:cNvSpPr>
            <p:nvPr/>
          </p:nvSpPr>
          <p:spPr bwMode="auto">
            <a:xfrm>
              <a:off x="2767" y="1299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858" name="Line 186"/>
            <p:cNvSpPr>
              <a:spLocks noChangeShapeType="1"/>
            </p:cNvSpPr>
            <p:nvPr/>
          </p:nvSpPr>
          <p:spPr bwMode="auto">
            <a:xfrm>
              <a:off x="3629" y="129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0859" name="Group 187"/>
            <p:cNvGrpSpPr>
              <a:grpSpLocks noChangeAspect="1"/>
            </p:cNvGrpSpPr>
            <p:nvPr/>
          </p:nvGrpSpPr>
          <p:grpSpPr bwMode="auto">
            <a:xfrm>
              <a:off x="3773" y="1095"/>
              <a:ext cx="400" cy="454"/>
              <a:chOff x="4666" y="2982"/>
              <a:chExt cx="481" cy="568"/>
            </a:xfrm>
          </p:grpSpPr>
          <p:sp>
            <p:nvSpPr>
              <p:cNvPr id="1180860" name="AutoShape 18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1" name="Freeform 18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2" name="Freeform 19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3" name="Freeform 19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4" name="Freeform 19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5" name="Freeform 19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6" name="Freeform 19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7" name="Freeform 19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8" name="Freeform 19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69" name="Freeform 19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0" name="Freeform 19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1" name="Freeform 19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2" name="Freeform 20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3" name="Freeform 20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4" name="Freeform 20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5" name="Freeform 20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6" name="Freeform 20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7" name="Freeform 20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78" name="Freeform 20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0879" name="Group 207"/>
            <p:cNvGrpSpPr>
              <a:grpSpLocks noChangeAspect="1"/>
            </p:cNvGrpSpPr>
            <p:nvPr/>
          </p:nvGrpSpPr>
          <p:grpSpPr bwMode="auto">
            <a:xfrm>
              <a:off x="3682" y="1525"/>
              <a:ext cx="400" cy="454"/>
              <a:chOff x="4666" y="2982"/>
              <a:chExt cx="481" cy="568"/>
            </a:xfrm>
          </p:grpSpPr>
          <p:sp>
            <p:nvSpPr>
              <p:cNvPr id="1180880" name="AutoShape 20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1" name="Freeform 20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2" name="Freeform 21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3" name="Freeform 21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4" name="Freeform 21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5" name="Freeform 21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6" name="Freeform 21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7" name="Freeform 21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8" name="Freeform 21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89" name="Freeform 21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0" name="Freeform 21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1" name="Freeform 21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2" name="Freeform 22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3" name="Freeform 22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4" name="Freeform 22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5" name="Freeform 22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6" name="Freeform 22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7" name="Freeform 22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898" name="Freeform 22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0899" name="Group 227"/>
            <p:cNvGrpSpPr>
              <a:grpSpLocks noChangeAspect="1"/>
            </p:cNvGrpSpPr>
            <p:nvPr/>
          </p:nvGrpSpPr>
          <p:grpSpPr bwMode="auto">
            <a:xfrm>
              <a:off x="3637" y="664"/>
              <a:ext cx="400" cy="454"/>
              <a:chOff x="4666" y="2982"/>
              <a:chExt cx="481" cy="568"/>
            </a:xfrm>
          </p:grpSpPr>
          <p:sp>
            <p:nvSpPr>
              <p:cNvPr id="1180900" name="AutoShape 22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1" name="Freeform 22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2" name="Freeform 23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3" name="Freeform 23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4" name="Freeform 23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5" name="Freeform 23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6" name="Freeform 23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7" name="Freeform 23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8" name="Freeform 23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09" name="Freeform 23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0" name="Freeform 23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1" name="Freeform 23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2" name="Freeform 24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3" name="Freeform 24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4" name="Freeform 24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5" name="Freeform 24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6" name="Freeform 24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7" name="Freeform 24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18" name="Freeform 24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919" name="Line 247"/>
            <p:cNvSpPr>
              <a:spLocks noChangeShapeType="1"/>
            </p:cNvSpPr>
            <p:nvPr/>
          </p:nvSpPr>
          <p:spPr bwMode="auto">
            <a:xfrm>
              <a:off x="3561" y="1434"/>
              <a:ext cx="11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920" name="Line 248"/>
            <p:cNvSpPr>
              <a:spLocks noChangeShapeType="1"/>
            </p:cNvSpPr>
            <p:nvPr/>
          </p:nvSpPr>
          <p:spPr bwMode="auto">
            <a:xfrm flipV="1">
              <a:off x="3606" y="1094"/>
              <a:ext cx="11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0921" name="Group 249"/>
            <p:cNvGrpSpPr>
              <a:grpSpLocks noChangeAspect="1"/>
            </p:cNvGrpSpPr>
            <p:nvPr/>
          </p:nvGrpSpPr>
          <p:grpSpPr bwMode="auto">
            <a:xfrm>
              <a:off x="3288" y="1570"/>
              <a:ext cx="400" cy="454"/>
              <a:chOff x="4666" y="2982"/>
              <a:chExt cx="481" cy="568"/>
            </a:xfrm>
          </p:grpSpPr>
          <p:sp>
            <p:nvSpPr>
              <p:cNvPr id="1180922" name="AutoShape 250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3" name="Freeform 251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4" name="Freeform 252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5" name="Freeform 253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6" name="Freeform 254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7" name="Freeform 255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8" name="Freeform 256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29" name="Freeform 257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0" name="Freeform 258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1" name="Freeform 259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2" name="Freeform 260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3" name="Freeform 261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4" name="Freeform 262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5" name="Freeform 263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6" name="Freeform 264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7" name="Freeform 265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8" name="Freeform 266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39" name="Freeform 267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0" name="Freeform 268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0941" name="Group 269"/>
            <p:cNvGrpSpPr>
              <a:grpSpLocks noChangeAspect="1"/>
            </p:cNvGrpSpPr>
            <p:nvPr/>
          </p:nvGrpSpPr>
          <p:grpSpPr bwMode="auto">
            <a:xfrm>
              <a:off x="3266" y="595"/>
              <a:ext cx="400" cy="454"/>
              <a:chOff x="4666" y="2982"/>
              <a:chExt cx="481" cy="568"/>
            </a:xfrm>
          </p:grpSpPr>
          <p:sp>
            <p:nvSpPr>
              <p:cNvPr id="1180942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3" name="Freeform 271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4" name="Freeform 272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5" name="Freeform 273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6" name="Freeform 274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7" name="Freeform 275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8" name="Freeform 276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49" name="Freeform 277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0" name="Freeform 278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1" name="Freeform 279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2" name="Freeform 280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3" name="Freeform 281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4" name="Freeform 282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5" name="Freeform 283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6" name="Freeform 284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7" name="Freeform 285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8" name="Freeform 286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59" name="Freeform 287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0960" name="Freeform 288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0961" name="Line 289"/>
            <p:cNvSpPr>
              <a:spLocks noChangeShapeType="1"/>
            </p:cNvSpPr>
            <p:nvPr/>
          </p:nvSpPr>
          <p:spPr bwMode="auto">
            <a:xfrm flipV="1">
              <a:off x="3402" y="1049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0962" name="Line 290"/>
            <p:cNvSpPr>
              <a:spLocks noChangeShapeType="1"/>
            </p:cNvSpPr>
            <p:nvPr/>
          </p:nvSpPr>
          <p:spPr bwMode="auto">
            <a:xfrm>
              <a:off x="3379" y="1457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/>
              <a:t/>
            </a:r>
            <a:br>
              <a:rPr lang="en-US" sz="2300"/>
            </a:br>
            <a:r>
              <a:rPr lang="en-US" sz="3200"/>
              <a:t>Server Topology – II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5111750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Externally switched servers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 network to make server pool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manages load imbalance</a:t>
            </a:r>
            <a:br>
              <a:rPr lang="en-US" sz="2000" dirty="0"/>
            </a:br>
            <a:r>
              <a:rPr lang="en-US" sz="2000" dirty="0"/>
              <a:t>(control server directs requests)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still data replication problems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(control server doesn’t need to be a physical box - distributed process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include also P2P and hierarchical structure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“Fully” </a:t>
            </a:r>
            <a:r>
              <a:rPr lang="en-US" sz="2400" dirty="0"/>
              <a:t>switched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pool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storage device pool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additional hardware costs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Oracle, Intel, IBM</a:t>
            </a:r>
          </a:p>
        </p:txBody>
      </p:sp>
      <p:grpSp>
        <p:nvGrpSpPr>
          <p:cNvPr id="1181700" name="Group 4"/>
          <p:cNvGrpSpPr>
            <a:grpSpLocks/>
          </p:cNvGrpSpPr>
          <p:nvPr/>
        </p:nvGrpSpPr>
        <p:grpSpPr bwMode="auto">
          <a:xfrm>
            <a:off x="5364163" y="800100"/>
            <a:ext cx="3779837" cy="2449513"/>
            <a:chOff x="3039" y="504"/>
            <a:chExt cx="2381" cy="1543"/>
          </a:xfrm>
        </p:grpSpPr>
        <p:grpSp>
          <p:nvGrpSpPr>
            <p:cNvPr id="1181701" name="Group 5"/>
            <p:cNvGrpSpPr>
              <a:grpSpLocks/>
            </p:cNvGrpSpPr>
            <p:nvPr/>
          </p:nvGrpSpPr>
          <p:grpSpPr bwMode="auto">
            <a:xfrm>
              <a:off x="3334" y="1049"/>
              <a:ext cx="431" cy="318"/>
              <a:chOff x="2896" y="2246"/>
              <a:chExt cx="561" cy="405"/>
            </a:xfrm>
          </p:grpSpPr>
          <p:sp>
            <p:nvSpPr>
              <p:cNvPr id="1181702" name="Freeform 6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3" name="Freeform 7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4" name="Freeform 8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5" name="Freeform 9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6" name="Freeform 10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7" name="Freeform 11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8" name="Freeform 12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09" name="Freeform 13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0" name="Freeform 14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1" name="Freeform 15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2" name="Freeform 16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3" name="Freeform 17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4" name="Freeform 18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5" name="Freeform 19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6" name="Freeform 20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7" name="Freeform 21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8" name="Freeform 22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19" name="Freeform 23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0" name="Freeform 24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1" name="Freeform 25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2" name="Freeform 26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3" name="Freeform 27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4" name="Freeform 28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5" name="Freeform 29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6" name="Freeform 30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7" name="Freeform 31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8" name="Freeform 32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29" name="Freeform 33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30" name="Freeform 34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1731" name="AutoShape 35"/>
            <p:cNvSpPr>
              <a:spLocks noChangeArrowheads="1"/>
            </p:cNvSpPr>
            <p:nvPr/>
          </p:nvSpPr>
          <p:spPr bwMode="auto">
            <a:xfrm>
              <a:off x="3999" y="1049"/>
              <a:ext cx="635" cy="295"/>
            </a:xfrm>
            <a:prstGeom prst="cloudCallout">
              <a:avLst>
                <a:gd name="adj1" fmla="val 12833"/>
                <a:gd name="adj2" fmla="val 1542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/>
              <a:r>
                <a:rPr lang="en-US" sz="1400" b="0"/>
                <a:t> Network</a:t>
              </a:r>
            </a:p>
          </p:txBody>
        </p:sp>
        <p:sp>
          <p:nvSpPr>
            <p:cNvPr id="1181732" name="Line 36"/>
            <p:cNvSpPr>
              <a:spLocks noChangeShapeType="1"/>
            </p:cNvSpPr>
            <p:nvPr/>
          </p:nvSpPr>
          <p:spPr bwMode="auto">
            <a:xfrm>
              <a:off x="3810" y="1208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1733" name="Line 37"/>
            <p:cNvSpPr>
              <a:spLocks noChangeShapeType="1"/>
            </p:cNvSpPr>
            <p:nvPr/>
          </p:nvSpPr>
          <p:spPr bwMode="auto">
            <a:xfrm>
              <a:off x="4694" y="1207"/>
              <a:ext cx="3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1734" name="Group 38"/>
            <p:cNvGrpSpPr>
              <a:grpSpLocks noChangeAspect="1"/>
            </p:cNvGrpSpPr>
            <p:nvPr/>
          </p:nvGrpSpPr>
          <p:grpSpPr bwMode="auto">
            <a:xfrm>
              <a:off x="5020" y="1004"/>
              <a:ext cx="400" cy="454"/>
              <a:chOff x="4666" y="2982"/>
              <a:chExt cx="481" cy="568"/>
            </a:xfrm>
          </p:grpSpPr>
          <p:sp>
            <p:nvSpPr>
              <p:cNvPr id="1181735" name="AutoShape 3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36" name="Freeform 40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37" name="Freeform 41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38" name="Freeform 42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39" name="Freeform 43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0" name="Freeform 44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1" name="Freeform 45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2" name="Freeform 46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3" name="Freeform 47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4" name="Freeform 48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5" name="Freeform 49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6" name="Freeform 50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7" name="Freeform 51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8" name="Freeform 52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49" name="Freeform 53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0" name="Freeform 54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1" name="Freeform 55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2" name="Freeform 56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3" name="Freeform 57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1754" name="Group 58"/>
            <p:cNvGrpSpPr>
              <a:grpSpLocks noChangeAspect="1"/>
            </p:cNvGrpSpPr>
            <p:nvPr/>
          </p:nvGrpSpPr>
          <p:grpSpPr bwMode="auto">
            <a:xfrm>
              <a:off x="4929" y="1434"/>
              <a:ext cx="400" cy="454"/>
              <a:chOff x="4666" y="2982"/>
              <a:chExt cx="481" cy="568"/>
            </a:xfrm>
          </p:grpSpPr>
          <p:sp>
            <p:nvSpPr>
              <p:cNvPr id="1181755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6" name="Freeform 60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7" name="Freeform 61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8" name="Freeform 62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59" name="Freeform 63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0" name="Freeform 64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1" name="Freeform 65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2" name="Freeform 66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3" name="Freeform 67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4" name="Freeform 68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5" name="Freeform 69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6" name="Freeform 70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7" name="Freeform 71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8" name="Freeform 72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69" name="Freeform 73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0" name="Freeform 74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1" name="Freeform 75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2" name="Freeform 76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3" name="Freeform 77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1774" name="Group 78"/>
            <p:cNvGrpSpPr>
              <a:grpSpLocks noChangeAspect="1"/>
            </p:cNvGrpSpPr>
            <p:nvPr/>
          </p:nvGrpSpPr>
          <p:grpSpPr bwMode="auto">
            <a:xfrm>
              <a:off x="4884" y="573"/>
              <a:ext cx="400" cy="454"/>
              <a:chOff x="4666" y="2982"/>
              <a:chExt cx="481" cy="568"/>
            </a:xfrm>
          </p:grpSpPr>
          <p:sp>
            <p:nvSpPr>
              <p:cNvPr id="1181775" name="AutoShape 79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6" name="Freeform 80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7" name="Freeform 81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8" name="Freeform 82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79" name="Freeform 83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0" name="Freeform 84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1" name="Freeform 85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2" name="Freeform 86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3" name="Freeform 87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4" name="Freeform 88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5" name="Freeform 89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6" name="Freeform 90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7" name="Freeform 91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8" name="Freeform 92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89" name="Freeform 93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90" name="Freeform 94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91" name="Freeform 95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92" name="Freeform 96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93" name="Freeform 97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1794" name="Line 98"/>
            <p:cNvSpPr>
              <a:spLocks noChangeShapeType="1"/>
            </p:cNvSpPr>
            <p:nvPr/>
          </p:nvSpPr>
          <p:spPr bwMode="auto">
            <a:xfrm>
              <a:off x="4672" y="1275"/>
              <a:ext cx="249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1795" name="Line 99"/>
            <p:cNvSpPr>
              <a:spLocks noChangeShapeType="1"/>
            </p:cNvSpPr>
            <p:nvPr/>
          </p:nvSpPr>
          <p:spPr bwMode="auto">
            <a:xfrm flipV="1">
              <a:off x="4672" y="1003"/>
              <a:ext cx="29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1796" name="Group 100"/>
            <p:cNvGrpSpPr>
              <a:grpSpLocks noChangeAspect="1"/>
            </p:cNvGrpSpPr>
            <p:nvPr/>
          </p:nvGrpSpPr>
          <p:grpSpPr bwMode="auto">
            <a:xfrm>
              <a:off x="4535" y="1479"/>
              <a:ext cx="400" cy="454"/>
              <a:chOff x="4666" y="2982"/>
              <a:chExt cx="481" cy="568"/>
            </a:xfrm>
          </p:grpSpPr>
          <p:sp>
            <p:nvSpPr>
              <p:cNvPr id="1181797" name="AutoShape 101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98" name="Freeform 102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799" name="Freeform 103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0" name="Freeform 104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1" name="Freeform 105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2" name="Freeform 106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3" name="Freeform 107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4" name="Freeform 108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5" name="Freeform 109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6" name="Freeform 110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7" name="Freeform 111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8" name="Freeform 112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09" name="Freeform 113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0" name="Freeform 114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1" name="Freeform 115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2" name="Freeform 116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3" name="Freeform 117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4" name="Freeform 118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5" name="Freeform 119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1816" name="Group 120"/>
            <p:cNvGrpSpPr>
              <a:grpSpLocks noChangeAspect="1"/>
            </p:cNvGrpSpPr>
            <p:nvPr/>
          </p:nvGrpSpPr>
          <p:grpSpPr bwMode="auto">
            <a:xfrm>
              <a:off x="4513" y="504"/>
              <a:ext cx="400" cy="454"/>
              <a:chOff x="4666" y="2982"/>
              <a:chExt cx="481" cy="568"/>
            </a:xfrm>
          </p:grpSpPr>
          <p:sp>
            <p:nvSpPr>
              <p:cNvPr id="1181817" name="AutoShape 121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8" name="Freeform 122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19" name="Freeform 123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0" name="Freeform 124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1" name="Freeform 125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2" name="Freeform 126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3" name="Freeform 127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4" name="Freeform 128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5" name="Freeform 129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6" name="Freeform 130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7" name="Freeform 131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8" name="Freeform 132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29" name="Freeform 133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30" name="Freeform 134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31" name="Freeform 135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32" name="Freeform 136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33" name="Freeform 137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34" name="Freeform 138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35" name="Freeform 139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1836" name="Line 140"/>
            <p:cNvSpPr>
              <a:spLocks noChangeShapeType="1"/>
            </p:cNvSpPr>
            <p:nvPr/>
          </p:nvSpPr>
          <p:spPr bwMode="auto">
            <a:xfrm flipV="1">
              <a:off x="4604" y="958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1837" name="Line 141"/>
            <p:cNvSpPr>
              <a:spLocks noChangeShapeType="1"/>
            </p:cNvSpPr>
            <p:nvPr/>
          </p:nvSpPr>
          <p:spPr bwMode="auto">
            <a:xfrm>
              <a:off x="4626" y="1366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1838" name="Group 142"/>
            <p:cNvGrpSpPr>
              <a:grpSpLocks/>
            </p:cNvGrpSpPr>
            <p:nvPr/>
          </p:nvGrpSpPr>
          <p:grpSpPr bwMode="auto">
            <a:xfrm>
              <a:off x="3447" y="640"/>
              <a:ext cx="431" cy="318"/>
              <a:chOff x="2896" y="2246"/>
              <a:chExt cx="561" cy="405"/>
            </a:xfrm>
          </p:grpSpPr>
          <p:sp>
            <p:nvSpPr>
              <p:cNvPr id="1181839" name="Freeform 143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0" name="Freeform 144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1" name="Freeform 145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2" name="Freeform 146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3" name="Freeform 147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4" name="Freeform 148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5" name="Freeform 149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6" name="Freeform 150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7" name="Freeform 151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8" name="Freeform 152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49" name="Freeform 153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0" name="Freeform 154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1" name="Freeform 155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2" name="Freeform 156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3" name="Freeform 157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4" name="Freeform 158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5" name="Freeform 159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6" name="Freeform 160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7" name="Freeform 161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8" name="Freeform 162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59" name="Freeform 163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0" name="Freeform 164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1" name="Freeform 165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2" name="Freeform 166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3" name="Freeform 167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4" name="Freeform 168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5" name="Freeform 169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6" name="Freeform 170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67" name="Freeform 171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1868" name="Group 172"/>
            <p:cNvGrpSpPr>
              <a:grpSpLocks/>
            </p:cNvGrpSpPr>
            <p:nvPr/>
          </p:nvGrpSpPr>
          <p:grpSpPr bwMode="auto">
            <a:xfrm>
              <a:off x="3470" y="1502"/>
              <a:ext cx="431" cy="318"/>
              <a:chOff x="2896" y="2246"/>
              <a:chExt cx="561" cy="405"/>
            </a:xfrm>
          </p:grpSpPr>
          <p:sp>
            <p:nvSpPr>
              <p:cNvPr id="1181869" name="Freeform 173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0" name="Freeform 174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1" name="Freeform 175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2" name="Freeform 176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3" name="Freeform 177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4" name="Freeform 178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5" name="Freeform 179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6" name="Freeform 180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7" name="Freeform 181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8" name="Freeform 182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79" name="Freeform 183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0" name="Freeform 184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1" name="Freeform 185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2" name="Freeform 186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3" name="Freeform 187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4" name="Freeform 188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5" name="Freeform 189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6" name="Freeform 190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7" name="Freeform 191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8" name="Freeform 192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89" name="Freeform 193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0" name="Freeform 194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1" name="Freeform 195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2" name="Freeform 196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3" name="Freeform 197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4" name="Freeform 198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5" name="Freeform 199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6" name="Freeform 200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897" name="Freeform 201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1898" name="Line 202"/>
            <p:cNvSpPr>
              <a:spLocks noChangeShapeType="1"/>
            </p:cNvSpPr>
            <p:nvPr/>
          </p:nvSpPr>
          <p:spPr bwMode="auto">
            <a:xfrm flipV="1">
              <a:off x="3923" y="1366"/>
              <a:ext cx="11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1899" name="Line 203"/>
            <p:cNvSpPr>
              <a:spLocks noChangeShapeType="1"/>
            </p:cNvSpPr>
            <p:nvPr/>
          </p:nvSpPr>
          <p:spPr bwMode="auto">
            <a:xfrm>
              <a:off x="3878" y="958"/>
              <a:ext cx="11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1900" name="Group 204"/>
            <p:cNvGrpSpPr>
              <a:grpSpLocks/>
            </p:cNvGrpSpPr>
            <p:nvPr/>
          </p:nvGrpSpPr>
          <p:grpSpPr bwMode="auto">
            <a:xfrm>
              <a:off x="4037" y="1638"/>
              <a:ext cx="431" cy="318"/>
              <a:chOff x="4037" y="1638"/>
              <a:chExt cx="431" cy="318"/>
            </a:xfrm>
          </p:grpSpPr>
          <p:sp>
            <p:nvSpPr>
              <p:cNvPr id="1181901" name="Freeform 205"/>
              <p:cNvSpPr>
                <a:spLocks/>
              </p:cNvSpPr>
              <p:nvPr/>
            </p:nvSpPr>
            <p:spPr bwMode="auto">
              <a:xfrm>
                <a:off x="4065" y="1779"/>
                <a:ext cx="297" cy="17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2" name="Freeform 206"/>
              <p:cNvSpPr>
                <a:spLocks/>
              </p:cNvSpPr>
              <p:nvPr/>
            </p:nvSpPr>
            <p:spPr bwMode="auto">
              <a:xfrm>
                <a:off x="4113" y="1797"/>
                <a:ext cx="75" cy="93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3" name="Freeform 207"/>
              <p:cNvSpPr>
                <a:spLocks/>
              </p:cNvSpPr>
              <p:nvPr/>
            </p:nvSpPr>
            <p:spPr bwMode="auto">
              <a:xfrm>
                <a:off x="4113" y="1638"/>
                <a:ext cx="247" cy="309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4" name="Freeform 208"/>
              <p:cNvSpPr>
                <a:spLocks/>
              </p:cNvSpPr>
              <p:nvPr/>
            </p:nvSpPr>
            <p:spPr bwMode="auto">
              <a:xfrm>
                <a:off x="4358" y="1819"/>
                <a:ext cx="82" cy="67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5" name="Freeform 209"/>
              <p:cNvSpPr>
                <a:spLocks/>
              </p:cNvSpPr>
              <p:nvPr/>
            </p:nvSpPr>
            <p:spPr bwMode="auto">
              <a:xfrm>
                <a:off x="4362" y="1760"/>
                <a:ext cx="106" cy="23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6" name="Freeform 210"/>
              <p:cNvSpPr>
                <a:spLocks/>
              </p:cNvSpPr>
              <p:nvPr/>
            </p:nvSpPr>
            <p:spPr bwMode="auto">
              <a:xfrm>
                <a:off x="4366" y="1681"/>
                <a:ext cx="88" cy="64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7" name="Freeform 211"/>
              <p:cNvSpPr>
                <a:spLocks/>
              </p:cNvSpPr>
              <p:nvPr/>
            </p:nvSpPr>
            <p:spPr bwMode="auto">
              <a:xfrm>
                <a:off x="4119" y="1646"/>
                <a:ext cx="235" cy="29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8" name="Freeform 212"/>
              <p:cNvSpPr>
                <a:spLocks/>
              </p:cNvSpPr>
              <p:nvPr/>
            </p:nvSpPr>
            <p:spPr bwMode="auto">
              <a:xfrm>
                <a:off x="4147" y="1675"/>
                <a:ext cx="81" cy="239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09" name="Freeform 213"/>
              <p:cNvSpPr>
                <a:spLocks/>
              </p:cNvSpPr>
              <p:nvPr/>
            </p:nvSpPr>
            <p:spPr bwMode="auto">
              <a:xfrm>
                <a:off x="4261" y="1693"/>
                <a:ext cx="69" cy="221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0" name="Freeform 214"/>
              <p:cNvSpPr>
                <a:spLocks/>
              </p:cNvSpPr>
              <p:nvPr/>
            </p:nvSpPr>
            <p:spPr bwMode="auto">
              <a:xfrm>
                <a:off x="4228" y="1676"/>
                <a:ext cx="96" cy="241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1" name="Freeform 215"/>
              <p:cNvSpPr>
                <a:spLocks/>
              </p:cNvSpPr>
              <p:nvPr/>
            </p:nvSpPr>
            <p:spPr bwMode="auto">
              <a:xfrm>
                <a:off x="4274" y="1847"/>
                <a:ext cx="42" cy="19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2" name="Freeform 216"/>
              <p:cNvSpPr>
                <a:spLocks/>
              </p:cNvSpPr>
              <p:nvPr/>
            </p:nvSpPr>
            <p:spPr bwMode="auto">
              <a:xfrm>
                <a:off x="4275" y="1855"/>
                <a:ext cx="41" cy="19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3" name="Freeform 217"/>
              <p:cNvSpPr>
                <a:spLocks/>
              </p:cNvSpPr>
              <p:nvPr/>
            </p:nvSpPr>
            <p:spPr bwMode="auto">
              <a:xfrm>
                <a:off x="4275" y="1863"/>
                <a:ext cx="41" cy="19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4" name="Freeform 218"/>
              <p:cNvSpPr>
                <a:spLocks/>
              </p:cNvSpPr>
              <p:nvPr/>
            </p:nvSpPr>
            <p:spPr bwMode="auto">
              <a:xfrm>
                <a:off x="4275" y="1871"/>
                <a:ext cx="41" cy="21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5" name="Freeform 219"/>
              <p:cNvSpPr>
                <a:spLocks/>
              </p:cNvSpPr>
              <p:nvPr/>
            </p:nvSpPr>
            <p:spPr bwMode="auto">
              <a:xfrm>
                <a:off x="4275" y="1882"/>
                <a:ext cx="41" cy="18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6" name="Freeform 220"/>
              <p:cNvSpPr>
                <a:spLocks/>
              </p:cNvSpPr>
              <p:nvPr/>
            </p:nvSpPr>
            <p:spPr bwMode="auto">
              <a:xfrm>
                <a:off x="4157" y="1687"/>
                <a:ext cx="44" cy="172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7" name="Freeform 221"/>
              <p:cNvSpPr>
                <a:spLocks/>
              </p:cNvSpPr>
              <p:nvPr/>
            </p:nvSpPr>
            <p:spPr bwMode="auto">
              <a:xfrm>
                <a:off x="4260" y="1740"/>
                <a:ext cx="74" cy="27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8" name="Freeform 222"/>
              <p:cNvSpPr>
                <a:spLocks/>
              </p:cNvSpPr>
              <p:nvPr/>
            </p:nvSpPr>
            <p:spPr bwMode="auto">
              <a:xfrm>
                <a:off x="4257" y="1716"/>
                <a:ext cx="75" cy="24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19" name="Freeform 223"/>
              <p:cNvSpPr>
                <a:spLocks/>
              </p:cNvSpPr>
              <p:nvPr/>
            </p:nvSpPr>
            <p:spPr bwMode="auto">
              <a:xfrm>
                <a:off x="4238" y="1773"/>
                <a:ext cx="10" cy="10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0" name="Freeform 224"/>
              <p:cNvSpPr>
                <a:spLocks/>
              </p:cNvSpPr>
              <p:nvPr/>
            </p:nvSpPr>
            <p:spPr bwMode="auto">
              <a:xfrm>
                <a:off x="4238" y="1773"/>
                <a:ext cx="10" cy="10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1" name="Freeform 225"/>
              <p:cNvSpPr>
                <a:spLocks/>
              </p:cNvSpPr>
              <p:nvPr/>
            </p:nvSpPr>
            <p:spPr bwMode="auto">
              <a:xfrm>
                <a:off x="4239" y="1793"/>
                <a:ext cx="11" cy="13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2" name="Freeform 226"/>
              <p:cNvSpPr>
                <a:spLocks/>
              </p:cNvSpPr>
              <p:nvPr/>
            </p:nvSpPr>
            <p:spPr bwMode="auto">
              <a:xfrm>
                <a:off x="4239" y="1793"/>
                <a:ext cx="11" cy="13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3" name="Freeform 227"/>
              <p:cNvSpPr>
                <a:spLocks/>
              </p:cNvSpPr>
              <p:nvPr/>
            </p:nvSpPr>
            <p:spPr bwMode="auto">
              <a:xfrm>
                <a:off x="4231" y="1703"/>
                <a:ext cx="10" cy="6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4" name="Freeform 228"/>
              <p:cNvSpPr>
                <a:spLocks/>
              </p:cNvSpPr>
              <p:nvPr/>
            </p:nvSpPr>
            <p:spPr bwMode="auto">
              <a:xfrm>
                <a:off x="4261" y="1699"/>
                <a:ext cx="66" cy="21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5" name="Freeform 229"/>
              <p:cNvSpPr>
                <a:spLocks/>
              </p:cNvSpPr>
              <p:nvPr/>
            </p:nvSpPr>
            <p:spPr bwMode="auto">
              <a:xfrm>
                <a:off x="4275" y="1703"/>
                <a:ext cx="41" cy="15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6" name="Freeform 230"/>
              <p:cNvSpPr>
                <a:spLocks/>
              </p:cNvSpPr>
              <p:nvPr/>
            </p:nvSpPr>
            <p:spPr bwMode="auto">
              <a:xfrm>
                <a:off x="4161" y="1658"/>
                <a:ext cx="120" cy="21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7" name="Freeform 231"/>
              <p:cNvSpPr>
                <a:spLocks/>
              </p:cNvSpPr>
              <p:nvPr/>
            </p:nvSpPr>
            <p:spPr bwMode="auto">
              <a:xfrm>
                <a:off x="4059" y="1833"/>
                <a:ext cx="80" cy="67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8" name="Freeform 232"/>
              <p:cNvSpPr>
                <a:spLocks/>
              </p:cNvSpPr>
              <p:nvPr/>
            </p:nvSpPr>
            <p:spPr bwMode="auto">
              <a:xfrm>
                <a:off x="4037" y="1779"/>
                <a:ext cx="106" cy="23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29" name="Freeform 233"/>
              <p:cNvSpPr>
                <a:spLocks/>
              </p:cNvSpPr>
              <p:nvPr/>
            </p:nvSpPr>
            <p:spPr bwMode="auto">
              <a:xfrm>
                <a:off x="4045" y="1695"/>
                <a:ext cx="86" cy="65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1930" name="Line 234"/>
            <p:cNvSpPr>
              <a:spLocks noChangeShapeType="1"/>
            </p:cNvSpPr>
            <p:nvPr/>
          </p:nvSpPr>
          <p:spPr bwMode="auto">
            <a:xfrm flipV="1">
              <a:off x="4239" y="1412"/>
              <a:ext cx="2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1931" name="Text Box 235"/>
            <p:cNvSpPr txBox="1">
              <a:spLocks noChangeArrowheads="1"/>
            </p:cNvSpPr>
            <p:nvPr/>
          </p:nvSpPr>
          <p:spPr bwMode="auto">
            <a:xfrm>
              <a:off x="3146" y="672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data</a:t>
              </a:r>
            </a:p>
          </p:txBody>
        </p:sp>
        <p:sp>
          <p:nvSpPr>
            <p:cNvPr id="1181932" name="Text Box 236"/>
            <p:cNvSpPr txBox="1">
              <a:spLocks noChangeArrowheads="1"/>
            </p:cNvSpPr>
            <p:nvPr/>
          </p:nvSpPr>
          <p:spPr bwMode="auto">
            <a:xfrm>
              <a:off x="3039" y="1125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data</a:t>
              </a:r>
            </a:p>
          </p:txBody>
        </p:sp>
        <p:sp>
          <p:nvSpPr>
            <p:cNvPr id="1181933" name="Text Box 237"/>
            <p:cNvSpPr txBox="1">
              <a:spLocks noChangeArrowheads="1"/>
            </p:cNvSpPr>
            <p:nvPr/>
          </p:nvSpPr>
          <p:spPr bwMode="auto">
            <a:xfrm>
              <a:off x="3191" y="1601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data</a:t>
              </a:r>
            </a:p>
          </p:txBody>
        </p:sp>
        <p:sp>
          <p:nvSpPr>
            <p:cNvPr id="1181934" name="Text Box 238"/>
            <p:cNvSpPr txBox="1">
              <a:spLocks noChangeArrowheads="1"/>
            </p:cNvSpPr>
            <p:nvPr/>
          </p:nvSpPr>
          <p:spPr bwMode="auto">
            <a:xfrm>
              <a:off x="3804" y="1874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control</a:t>
              </a:r>
            </a:p>
          </p:txBody>
        </p:sp>
      </p:grpSp>
      <p:grpSp>
        <p:nvGrpSpPr>
          <p:cNvPr id="1181935" name="Group 239"/>
          <p:cNvGrpSpPr>
            <a:grpSpLocks/>
          </p:cNvGrpSpPr>
          <p:nvPr/>
        </p:nvGrpSpPr>
        <p:grpSpPr bwMode="auto">
          <a:xfrm>
            <a:off x="4535488" y="4111625"/>
            <a:ext cx="4573587" cy="2520950"/>
            <a:chOff x="2857" y="2590"/>
            <a:chExt cx="2881" cy="1588"/>
          </a:xfrm>
        </p:grpSpPr>
        <p:pic>
          <p:nvPicPr>
            <p:cNvPr id="1181936" name="Picture 240" descr="j02382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3565"/>
              <a:ext cx="3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1937" name="Picture 241" descr="j02382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3226"/>
              <a:ext cx="34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938" name="Picture 242" descr="j02382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2840"/>
              <a:ext cx="34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1939" name="AutoShape 243"/>
            <p:cNvSpPr>
              <a:spLocks noChangeArrowheads="1"/>
            </p:cNvSpPr>
            <p:nvPr/>
          </p:nvSpPr>
          <p:spPr bwMode="auto">
            <a:xfrm>
              <a:off x="4317" y="3135"/>
              <a:ext cx="635" cy="295"/>
            </a:xfrm>
            <a:prstGeom prst="cloudCallout">
              <a:avLst>
                <a:gd name="adj1" fmla="val 12833"/>
                <a:gd name="adj2" fmla="val 15426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/>
            <a:p>
              <a:pPr algn="ctr"/>
              <a:r>
                <a:rPr lang="en-US" sz="1400" b="0"/>
                <a:t> Network</a:t>
              </a:r>
            </a:p>
          </p:txBody>
        </p:sp>
        <p:sp>
          <p:nvSpPr>
            <p:cNvPr id="1181940" name="Line 244"/>
            <p:cNvSpPr>
              <a:spLocks noChangeShapeType="1"/>
            </p:cNvSpPr>
            <p:nvPr/>
          </p:nvSpPr>
          <p:spPr bwMode="auto">
            <a:xfrm>
              <a:off x="5012" y="3293"/>
              <a:ext cx="3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1941" name="Group 245"/>
            <p:cNvGrpSpPr>
              <a:grpSpLocks noChangeAspect="1"/>
            </p:cNvGrpSpPr>
            <p:nvPr/>
          </p:nvGrpSpPr>
          <p:grpSpPr bwMode="auto">
            <a:xfrm>
              <a:off x="5338" y="3090"/>
              <a:ext cx="400" cy="454"/>
              <a:chOff x="4666" y="2982"/>
              <a:chExt cx="481" cy="568"/>
            </a:xfrm>
          </p:grpSpPr>
          <p:sp>
            <p:nvSpPr>
              <p:cNvPr id="1181942" name="AutoShape 246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3" name="Freeform 247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4" name="Freeform 248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5" name="Freeform 249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6" name="Freeform 250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7" name="Freeform 251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8" name="Freeform 252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49" name="Freeform 253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0" name="Freeform 254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1" name="Freeform 255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2" name="Freeform 256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3" name="Freeform 257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4" name="Freeform 258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5" name="Freeform 259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6" name="Freeform 260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7" name="Freeform 261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8" name="Freeform 262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59" name="Freeform 263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0" name="Freeform 264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1961" name="Group 265"/>
            <p:cNvGrpSpPr>
              <a:grpSpLocks noChangeAspect="1"/>
            </p:cNvGrpSpPr>
            <p:nvPr/>
          </p:nvGrpSpPr>
          <p:grpSpPr bwMode="auto">
            <a:xfrm>
              <a:off x="5247" y="3520"/>
              <a:ext cx="400" cy="454"/>
              <a:chOff x="4666" y="2982"/>
              <a:chExt cx="481" cy="568"/>
            </a:xfrm>
          </p:grpSpPr>
          <p:sp>
            <p:nvSpPr>
              <p:cNvPr id="1181962" name="AutoShape 266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3" name="Freeform 267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4" name="Freeform 268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5" name="Freeform 269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6" name="Freeform 270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7" name="Freeform 271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8" name="Freeform 272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69" name="Freeform 273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0" name="Freeform 274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1" name="Freeform 275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2" name="Freeform 276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3" name="Freeform 277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4" name="Freeform 278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5" name="Freeform 279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6" name="Freeform 280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7" name="Freeform 281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8" name="Freeform 282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79" name="Freeform 283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0" name="Freeform 284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1981" name="Group 285"/>
            <p:cNvGrpSpPr>
              <a:grpSpLocks noChangeAspect="1"/>
            </p:cNvGrpSpPr>
            <p:nvPr/>
          </p:nvGrpSpPr>
          <p:grpSpPr bwMode="auto">
            <a:xfrm>
              <a:off x="5202" y="2659"/>
              <a:ext cx="400" cy="454"/>
              <a:chOff x="4666" y="2982"/>
              <a:chExt cx="481" cy="568"/>
            </a:xfrm>
          </p:grpSpPr>
          <p:sp>
            <p:nvSpPr>
              <p:cNvPr id="1181982" name="AutoShape 286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3" name="Freeform 287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4" name="Freeform 288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5" name="Freeform 289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6" name="Freeform 290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7" name="Freeform 291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8" name="Freeform 292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89" name="Freeform 293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0" name="Freeform 294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1" name="Freeform 295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2" name="Freeform 296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3" name="Freeform 297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4" name="Freeform 298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5" name="Freeform 299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6" name="Freeform 300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7" name="Freeform 301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8" name="Freeform 302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1999" name="Freeform 303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00" name="Freeform 304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2001" name="Line 305"/>
            <p:cNvSpPr>
              <a:spLocks noChangeShapeType="1"/>
            </p:cNvSpPr>
            <p:nvPr/>
          </p:nvSpPr>
          <p:spPr bwMode="auto">
            <a:xfrm>
              <a:off x="4990" y="3361"/>
              <a:ext cx="249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002" name="Line 306"/>
            <p:cNvSpPr>
              <a:spLocks noChangeShapeType="1"/>
            </p:cNvSpPr>
            <p:nvPr/>
          </p:nvSpPr>
          <p:spPr bwMode="auto">
            <a:xfrm flipV="1">
              <a:off x="4990" y="3089"/>
              <a:ext cx="29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2003" name="Group 307"/>
            <p:cNvGrpSpPr>
              <a:grpSpLocks noChangeAspect="1"/>
            </p:cNvGrpSpPr>
            <p:nvPr/>
          </p:nvGrpSpPr>
          <p:grpSpPr bwMode="auto">
            <a:xfrm>
              <a:off x="4853" y="3565"/>
              <a:ext cx="400" cy="454"/>
              <a:chOff x="4666" y="2982"/>
              <a:chExt cx="481" cy="568"/>
            </a:xfrm>
          </p:grpSpPr>
          <p:sp>
            <p:nvSpPr>
              <p:cNvPr id="1182004" name="AutoShape 30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05" name="Freeform 30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06" name="Freeform 31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07" name="Freeform 31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08" name="Freeform 31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09" name="Freeform 31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0" name="Freeform 31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1" name="Freeform 31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2" name="Freeform 31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3" name="Freeform 31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4" name="Freeform 31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5" name="Freeform 31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6" name="Freeform 32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7" name="Freeform 32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8" name="Freeform 32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19" name="Freeform 32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0" name="Freeform 32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1" name="Freeform 32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2" name="Freeform 32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2023" name="Group 327"/>
            <p:cNvGrpSpPr>
              <a:grpSpLocks noChangeAspect="1"/>
            </p:cNvGrpSpPr>
            <p:nvPr/>
          </p:nvGrpSpPr>
          <p:grpSpPr bwMode="auto">
            <a:xfrm>
              <a:off x="4831" y="2590"/>
              <a:ext cx="400" cy="454"/>
              <a:chOff x="4666" y="2982"/>
              <a:chExt cx="481" cy="568"/>
            </a:xfrm>
          </p:grpSpPr>
          <p:sp>
            <p:nvSpPr>
              <p:cNvPr id="1182024" name="AutoShape 328"/>
              <p:cNvSpPr>
                <a:spLocks noChangeAspect="1" noChangeArrowheads="1" noTextEdit="1"/>
              </p:cNvSpPr>
              <p:nvPr/>
            </p:nvSpPr>
            <p:spPr bwMode="auto">
              <a:xfrm>
                <a:off x="4666" y="2982"/>
                <a:ext cx="481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5" name="Freeform 329"/>
              <p:cNvSpPr>
                <a:spLocks noChangeAspect="1"/>
              </p:cNvSpPr>
              <p:nvPr/>
            </p:nvSpPr>
            <p:spPr bwMode="auto">
              <a:xfrm>
                <a:off x="4666" y="2982"/>
                <a:ext cx="362" cy="517"/>
              </a:xfrm>
              <a:custGeom>
                <a:avLst/>
                <a:gdLst>
                  <a:gd name="T0" fmla="*/ 152 w 724"/>
                  <a:gd name="T1" fmla="*/ 56 h 1033"/>
                  <a:gd name="T2" fmla="*/ 31 w 724"/>
                  <a:gd name="T3" fmla="*/ 642 h 1033"/>
                  <a:gd name="T4" fmla="*/ 132 w 724"/>
                  <a:gd name="T5" fmla="*/ 719 h 1033"/>
                  <a:gd name="T6" fmla="*/ 143 w 724"/>
                  <a:gd name="T7" fmla="*/ 720 h 1033"/>
                  <a:gd name="T8" fmla="*/ 169 w 724"/>
                  <a:gd name="T9" fmla="*/ 721 h 1033"/>
                  <a:gd name="T10" fmla="*/ 209 w 724"/>
                  <a:gd name="T11" fmla="*/ 725 h 1033"/>
                  <a:gd name="T12" fmla="*/ 255 w 724"/>
                  <a:gd name="T13" fmla="*/ 728 h 1033"/>
                  <a:gd name="T14" fmla="*/ 302 w 724"/>
                  <a:gd name="T15" fmla="*/ 733 h 1033"/>
                  <a:gd name="T16" fmla="*/ 348 w 724"/>
                  <a:gd name="T17" fmla="*/ 736 h 1033"/>
                  <a:gd name="T18" fmla="*/ 387 w 724"/>
                  <a:gd name="T19" fmla="*/ 740 h 1033"/>
                  <a:gd name="T20" fmla="*/ 414 w 724"/>
                  <a:gd name="T21" fmla="*/ 743 h 1033"/>
                  <a:gd name="T22" fmla="*/ 415 w 724"/>
                  <a:gd name="T23" fmla="*/ 752 h 1033"/>
                  <a:gd name="T24" fmla="*/ 414 w 724"/>
                  <a:gd name="T25" fmla="*/ 777 h 1033"/>
                  <a:gd name="T26" fmla="*/ 407 w 724"/>
                  <a:gd name="T27" fmla="*/ 811 h 1033"/>
                  <a:gd name="T28" fmla="*/ 387 w 724"/>
                  <a:gd name="T29" fmla="*/ 853 h 1033"/>
                  <a:gd name="T30" fmla="*/ 377 w 724"/>
                  <a:gd name="T31" fmla="*/ 854 h 1033"/>
                  <a:gd name="T32" fmla="*/ 350 w 724"/>
                  <a:gd name="T33" fmla="*/ 857 h 1033"/>
                  <a:gd name="T34" fmla="*/ 313 w 724"/>
                  <a:gd name="T35" fmla="*/ 862 h 1033"/>
                  <a:gd name="T36" fmla="*/ 268 w 724"/>
                  <a:gd name="T37" fmla="*/ 869 h 1033"/>
                  <a:gd name="T38" fmla="*/ 222 w 724"/>
                  <a:gd name="T39" fmla="*/ 876 h 1033"/>
                  <a:gd name="T40" fmla="*/ 181 w 724"/>
                  <a:gd name="T41" fmla="*/ 884 h 1033"/>
                  <a:gd name="T42" fmla="*/ 146 w 724"/>
                  <a:gd name="T43" fmla="*/ 891 h 1033"/>
                  <a:gd name="T44" fmla="*/ 127 w 724"/>
                  <a:gd name="T45" fmla="*/ 899 h 1033"/>
                  <a:gd name="T46" fmla="*/ 113 w 724"/>
                  <a:gd name="T47" fmla="*/ 914 h 1033"/>
                  <a:gd name="T48" fmla="*/ 109 w 724"/>
                  <a:gd name="T49" fmla="*/ 930 h 1033"/>
                  <a:gd name="T50" fmla="*/ 118 w 724"/>
                  <a:gd name="T51" fmla="*/ 951 h 1033"/>
                  <a:gd name="T52" fmla="*/ 136 w 724"/>
                  <a:gd name="T53" fmla="*/ 963 h 1033"/>
                  <a:gd name="T54" fmla="*/ 156 w 724"/>
                  <a:gd name="T55" fmla="*/ 969 h 1033"/>
                  <a:gd name="T56" fmla="*/ 190 w 724"/>
                  <a:gd name="T57" fmla="*/ 978 h 1033"/>
                  <a:gd name="T58" fmla="*/ 235 w 724"/>
                  <a:gd name="T59" fmla="*/ 990 h 1033"/>
                  <a:gd name="T60" fmla="*/ 285 w 724"/>
                  <a:gd name="T61" fmla="*/ 1001 h 1033"/>
                  <a:gd name="T62" fmla="*/ 335 w 724"/>
                  <a:gd name="T63" fmla="*/ 1014 h 1033"/>
                  <a:gd name="T64" fmla="*/ 384 w 724"/>
                  <a:gd name="T65" fmla="*/ 1024 h 1033"/>
                  <a:gd name="T66" fmla="*/ 425 w 724"/>
                  <a:gd name="T67" fmla="*/ 1031 h 1033"/>
                  <a:gd name="T68" fmla="*/ 455 w 724"/>
                  <a:gd name="T69" fmla="*/ 1033 h 1033"/>
                  <a:gd name="T70" fmla="*/ 483 w 724"/>
                  <a:gd name="T71" fmla="*/ 1030 h 1033"/>
                  <a:gd name="T72" fmla="*/ 517 w 724"/>
                  <a:gd name="T73" fmla="*/ 1020 h 1033"/>
                  <a:gd name="T74" fmla="*/ 555 w 724"/>
                  <a:gd name="T75" fmla="*/ 1005 h 1033"/>
                  <a:gd name="T76" fmla="*/ 594 w 724"/>
                  <a:gd name="T77" fmla="*/ 987 h 1033"/>
                  <a:gd name="T78" fmla="*/ 631 w 724"/>
                  <a:gd name="T79" fmla="*/ 969 h 1033"/>
                  <a:gd name="T80" fmla="*/ 664 w 724"/>
                  <a:gd name="T81" fmla="*/ 952 h 1033"/>
                  <a:gd name="T82" fmla="*/ 687 w 724"/>
                  <a:gd name="T83" fmla="*/ 936 h 1033"/>
                  <a:gd name="T84" fmla="*/ 699 w 724"/>
                  <a:gd name="T85" fmla="*/ 925 h 1033"/>
                  <a:gd name="T86" fmla="*/ 699 w 724"/>
                  <a:gd name="T87" fmla="*/ 910 h 1033"/>
                  <a:gd name="T88" fmla="*/ 682 w 724"/>
                  <a:gd name="T89" fmla="*/ 900 h 1033"/>
                  <a:gd name="T90" fmla="*/ 657 w 724"/>
                  <a:gd name="T91" fmla="*/ 892 h 1033"/>
                  <a:gd name="T92" fmla="*/ 634 w 724"/>
                  <a:gd name="T93" fmla="*/ 886 h 1033"/>
                  <a:gd name="T94" fmla="*/ 631 w 724"/>
                  <a:gd name="T95" fmla="*/ 861 h 1033"/>
                  <a:gd name="T96" fmla="*/ 623 w 724"/>
                  <a:gd name="T97" fmla="*/ 798 h 1033"/>
                  <a:gd name="T98" fmla="*/ 611 w 724"/>
                  <a:gd name="T99" fmla="*/ 720 h 1033"/>
                  <a:gd name="T100" fmla="*/ 592 w 724"/>
                  <a:gd name="T101" fmla="*/ 647 h 1033"/>
                  <a:gd name="T102" fmla="*/ 697 w 724"/>
                  <a:gd name="T103" fmla="*/ 86 h 1033"/>
                  <a:gd name="T104" fmla="*/ 643 w 724"/>
                  <a:gd name="T105" fmla="*/ 0 h 1033"/>
                  <a:gd name="T106" fmla="*/ 179 w 724"/>
                  <a:gd name="T107" fmla="*/ 6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4" h="1033">
                    <a:moveTo>
                      <a:pt x="179" y="62"/>
                    </a:moveTo>
                    <a:lnTo>
                      <a:pt x="152" y="56"/>
                    </a:lnTo>
                    <a:lnTo>
                      <a:pt x="0" y="623"/>
                    </a:lnTo>
                    <a:lnTo>
                      <a:pt x="31" y="642"/>
                    </a:lnTo>
                    <a:lnTo>
                      <a:pt x="31" y="671"/>
                    </a:lnTo>
                    <a:lnTo>
                      <a:pt x="132" y="719"/>
                    </a:lnTo>
                    <a:lnTo>
                      <a:pt x="135" y="719"/>
                    </a:lnTo>
                    <a:lnTo>
                      <a:pt x="143" y="720"/>
                    </a:lnTo>
                    <a:lnTo>
                      <a:pt x="154" y="720"/>
                    </a:lnTo>
                    <a:lnTo>
                      <a:pt x="169" y="721"/>
                    </a:lnTo>
                    <a:lnTo>
                      <a:pt x="188" y="724"/>
                    </a:lnTo>
                    <a:lnTo>
                      <a:pt x="209" y="725"/>
                    </a:lnTo>
                    <a:lnTo>
                      <a:pt x="230" y="727"/>
                    </a:lnTo>
                    <a:lnTo>
                      <a:pt x="255" y="728"/>
                    </a:lnTo>
                    <a:lnTo>
                      <a:pt x="278" y="730"/>
                    </a:lnTo>
                    <a:lnTo>
                      <a:pt x="302" y="733"/>
                    </a:lnTo>
                    <a:lnTo>
                      <a:pt x="326" y="734"/>
                    </a:lnTo>
                    <a:lnTo>
                      <a:pt x="348" y="736"/>
                    </a:lnTo>
                    <a:lnTo>
                      <a:pt x="369" y="739"/>
                    </a:lnTo>
                    <a:lnTo>
                      <a:pt x="387" y="740"/>
                    </a:lnTo>
                    <a:lnTo>
                      <a:pt x="402" y="742"/>
                    </a:lnTo>
                    <a:lnTo>
                      <a:pt x="414" y="743"/>
                    </a:lnTo>
                    <a:lnTo>
                      <a:pt x="414" y="745"/>
                    </a:lnTo>
                    <a:lnTo>
                      <a:pt x="415" y="752"/>
                    </a:lnTo>
                    <a:lnTo>
                      <a:pt x="415" y="763"/>
                    </a:lnTo>
                    <a:lnTo>
                      <a:pt x="414" y="777"/>
                    </a:lnTo>
                    <a:lnTo>
                      <a:pt x="411" y="793"/>
                    </a:lnTo>
                    <a:lnTo>
                      <a:pt x="407" y="811"/>
                    </a:lnTo>
                    <a:lnTo>
                      <a:pt x="399" y="832"/>
                    </a:lnTo>
                    <a:lnTo>
                      <a:pt x="387" y="853"/>
                    </a:lnTo>
                    <a:lnTo>
                      <a:pt x="385" y="853"/>
                    </a:lnTo>
                    <a:lnTo>
                      <a:pt x="377" y="854"/>
                    </a:lnTo>
                    <a:lnTo>
                      <a:pt x="365" y="855"/>
                    </a:lnTo>
                    <a:lnTo>
                      <a:pt x="350" y="857"/>
                    </a:lnTo>
                    <a:lnTo>
                      <a:pt x="333" y="859"/>
                    </a:lnTo>
                    <a:lnTo>
                      <a:pt x="313" y="862"/>
                    </a:lnTo>
                    <a:lnTo>
                      <a:pt x="291" y="865"/>
                    </a:lnTo>
                    <a:lnTo>
                      <a:pt x="268" y="869"/>
                    </a:lnTo>
                    <a:lnTo>
                      <a:pt x="245" y="872"/>
                    </a:lnTo>
                    <a:lnTo>
                      <a:pt x="222" y="876"/>
                    </a:lnTo>
                    <a:lnTo>
                      <a:pt x="200" y="879"/>
                    </a:lnTo>
                    <a:lnTo>
                      <a:pt x="181" y="884"/>
                    </a:lnTo>
                    <a:lnTo>
                      <a:pt x="162" y="887"/>
                    </a:lnTo>
                    <a:lnTo>
                      <a:pt x="146" y="891"/>
                    </a:lnTo>
                    <a:lnTo>
                      <a:pt x="135" y="895"/>
                    </a:lnTo>
                    <a:lnTo>
                      <a:pt x="127" y="899"/>
                    </a:lnTo>
                    <a:lnTo>
                      <a:pt x="119" y="906"/>
                    </a:lnTo>
                    <a:lnTo>
                      <a:pt x="113" y="914"/>
                    </a:lnTo>
                    <a:lnTo>
                      <a:pt x="111" y="922"/>
                    </a:lnTo>
                    <a:lnTo>
                      <a:pt x="109" y="930"/>
                    </a:lnTo>
                    <a:lnTo>
                      <a:pt x="112" y="940"/>
                    </a:lnTo>
                    <a:lnTo>
                      <a:pt x="118" y="951"/>
                    </a:lnTo>
                    <a:lnTo>
                      <a:pt x="126" y="959"/>
                    </a:lnTo>
                    <a:lnTo>
                      <a:pt x="136" y="963"/>
                    </a:lnTo>
                    <a:lnTo>
                      <a:pt x="144" y="965"/>
                    </a:lnTo>
                    <a:lnTo>
                      <a:pt x="156" y="969"/>
                    </a:lnTo>
                    <a:lnTo>
                      <a:pt x="172" y="974"/>
                    </a:lnTo>
                    <a:lnTo>
                      <a:pt x="190" y="978"/>
                    </a:lnTo>
                    <a:lnTo>
                      <a:pt x="212" y="984"/>
                    </a:lnTo>
                    <a:lnTo>
                      <a:pt x="235" y="990"/>
                    </a:lnTo>
                    <a:lnTo>
                      <a:pt x="259" y="995"/>
                    </a:lnTo>
                    <a:lnTo>
                      <a:pt x="285" y="1001"/>
                    </a:lnTo>
                    <a:lnTo>
                      <a:pt x="310" y="1008"/>
                    </a:lnTo>
                    <a:lnTo>
                      <a:pt x="335" y="1014"/>
                    </a:lnTo>
                    <a:lnTo>
                      <a:pt x="361" y="1018"/>
                    </a:lnTo>
                    <a:lnTo>
                      <a:pt x="384" y="1024"/>
                    </a:lnTo>
                    <a:lnTo>
                      <a:pt x="406" y="1028"/>
                    </a:lnTo>
                    <a:lnTo>
                      <a:pt x="425" y="1031"/>
                    </a:lnTo>
                    <a:lnTo>
                      <a:pt x="441" y="1032"/>
                    </a:lnTo>
                    <a:lnTo>
                      <a:pt x="455" y="1033"/>
                    </a:lnTo>
                    <a:lnTo>
                      <a:pt x="468" y="1032"/>
                    </a:lnTo>
                    <a:lnTo>
                      <a:pt x="483" y="1030"/>
                    </a:lnTo>
                    <a:lnTo>
                      <a:pt x="500" y="1025"/>
                    </a:lnTo>
                    <a:lnTo>
                      <a:pt x="517" y="1020"/>
                    </a:lnTo>
                    <a:lnTo>
                      <a:pt x="536" y="1013"/>
                    </a:lnTo>
                    <a:lnTo>
                      <a:pt x="555" y="1005"/>
                    </a:lnTo>
                    <a:lnTo>
                      <a:pt x="575" y="997"/>
                    </a:lnTo>
                    <a:lnTo>
                      <a:pt x="594" y="987"/>
                    </a:lnTo>
                    <a:lnTo>
                      <a:pt x="614" y="978"/>
                    </a:lnTo>
                    <a:lnTo>
                      <a:pt x="631" y="969"/>
                    </a:lnTo>
                    <a:lnTo>
                      <a:pt x="649" y="960"/>
                    </a:lnTo>
                    <a:lnTo>
                      <a:pt x="664" y="952"/>
                    </a:lnTo>
                    <a:lnTo>
                      <a:pt x="676" y="944"/>
                    </a:lnTo>
                    <a:lnTo>
                      <a:pt x="687" y="936"/>
                    </a:lnTo>
                    <a:lnTo>
                      <a:pt x="695" y="930"/>
                    </a:lnTo>
                    <a:lnTo>
                      <a:pt x="699" y="925"/>
                    </a:lnTo>
                    <a:lnTo>
                      <a:pt x="702" y="917"/>
                    </a:lnTo>
                    <a:lnTo>
                      <a:pt x="699" y="910"/>
                    </a:lnTo>
                    <a:lnTo>
                      <a:pt x="692" y="904"/>
                    </a:lnTo>
                    <a:lnTo>
                      <a:pt x="682" y="900"/>
                    </a:lnTo>
                    <a:lnTo>
                      <a:pt x="669" y="895"/>
                    </a:lnTo>
                    <a:lnTo>
                      <a:pt x="657" y="892"/>
                    </a:lnTo>
                    <a:lnTo>
                      <a:pt x="644" y="888"/>
                    </a:lnTo>
                    <a:lnTo>
                      <a:pt x="634" y="886"/>
                    </a:lnTo>
                    <a:lnTo>
                      <a:pt x="633" y="879"/>
                    </a:lnTo>
                    <a:lnTo>
                      <a:pt x="631" y="861"/>
                    </a:lnTo>
                    <a:lnTo>
                      <a:pt x="628" y="833"/>
                    </a:lnTo>
                    <a:lnTo>
                      <a:pt x="623" y="798"/>
                    </a:lnTo>
                    <a:lnTo>
                      <a:pt x="618" y="760"/>
                    </a:lnTo>
                    <a:lnTo>
                      <a:pt x="611" y="720"/>
                    </a:lnTo>
                    <a:lnTo>
                      <a:pt x="603" y="682"/>
                    </a:lnTo>
                    <a:lnTo>
                      <a:pt x="592" y="647"/>
                    </a:lnTo>
                    <a:lnTo>
                      <a:pt x="724" y="137"/>
                    </a:lnTo>
                    <a:lnTo>
                      <a:pt x="697" y="86"/>
                    </a:lnTo>
                    <a:lnTo>
                      <a:pt x="712" y="52"/>
                    </a:lnTo>
                    <a:lnTo>
                      <a:pt x="643" y="0"/>
                    </a:lnTo>
                    <a:lnTo>
                      <a:pt x="627" y="9"/>
                    </a:lnTo>
                    <a:lnTo>
                      <a:pt x="179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6" name="Freeform 330"/>
              <p:cNvSpPr>
                <a:spLocks noChangeAspect="1"/>
              </p:cNvSpPr>
              <p:nvPr/>
            </p:nvSpPr>
            <p:spPr bwMode="auto">
              <a:xfrm>
                <a:off x="4685" y="2998"/>
                <a:ext cx="299" cy="300"/>
              </a:xfrm>
              <a:custGeom>
                <a:avLst/>
                <a:gdLst>
                  <a:gd name="T0" fmla="*/ 0 w 598"/>
                  <a:gd name="T1" fmla="*/ 573 h 602"/>
                  <a:gd name="T2" fmla="*/ 436 w 598"/>
                  <a:gd name="T3" fmla="*/ 602 h 602"/>
                  <a:gd name="T4" fmla="*/ 598 w 598"/>
                  <a:gd name="T5" fmla="*/ 0 h 602"/>
                  <a:gd name="T6" fmla="*/ 578 w 598"/>
                  <a:gd name="T7" fmla="*/ 9 h 602"/>
                  <a:gd name="T8" fmla="*/ 147 w 598"/>
                  <a:gd name="T9" fmla="*/ 54 h 602"/>
                  <a:gd name="T10" fmla="*/ 131 w 598"/>
                  <a:gd name="T11" fmla="*/ 51 h 602"/>
                  <a:gd name="T12" fmla="*/ 0 w 598"/>
                  <a:gd name="T13" fmla="*/ 573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8" h="602">
                    <a:moveTo>
                      <a:pt x="0" y="573"/>
                    </a:moveTo>
                    <a:lnTo>
                      <a:pt x="436" y="602"/>
                    </a:lnTo>
                    <a:lnTo>
                      <a:pt x="598" y="0"/>
                    </a:lnTo>
                    <a:lnTo>
                      <a:pt x="578" y="9"/>
                    </a:lnTo>
                    <a:lnTo>
                      <a:pt x="147" y="54"/>
                    </a:lnTo>
                    <a:lnTo>
                      <a:pt x="131" y="51"/>
                    </a:lnTo>
                    <a:lnTo>
                      <a:pt x="0" y="573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7" name="Freeform 331"/>
              <p:cNvSpPr>
                <a:spLocks noChangeAspect="1"/>
              </p:cNvSpPr>
              <p:nvPr/>
            </p:nvSpPr>
            <p:spPr bwMode="auto">
              <a:xfrm>
                <a:off x="4910" y="2999"/>
                <a:ext cx="88" cy="308"/>
              </a:xfrm>
              <a:custGeom>
                <a:avLst/>
                <a:gdLst>
                  <a:gd name="T0" fmla="*/ 165 w 177"/>
                  <a:gd name="T1" fmla="*/ 0 h 617"/>
                  <a:gd name="T2" fmla="*/ 177 w 177"/>
                  <a:gd name="T3" fmla="*/ 5 h 617"/>
                  <a:gd name="T4" fmla="*/ 10 w 177"/>
                  <a:gd name="T5" fmla="*/ 617 h 617"/>
                  <a:gd name="T6" fmla="*/ 0 w 177"/>
                  <a:gd name="T7" fmla="*/ 609 h 617"/>
                  <a:gd name="T8" fmla="*/ 165 w 177"/>
                  <a:gd name="T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617">
                    <a:moveTo>
                      <a:pt x="165" y="0"/>
                    </a:moveTo>
                    <a:lnTo>
                      <a:pt x="177" y="5"/>
                    </a:lnTo>
                    <a:lnTo>
                      <a:pt x="10" y="617"/>
                    </a:lnTo>
                    <a:lnTo>
                      <a:pt x="0" y="60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8" name="Freeform 332"/>
              <p:cNvSpPr>
                <a:spLocks noChangeAspect="1"/>
              </p:cNvSpPr>
              <p:nvPr/>
            </p:nvSpPr>
            <p:spPr bwMode="auto">
              <a:xfrm>
                <a:off x="4921" y="3005"/>
                <a:ext cx="88" cy="311"/>
              </a:xfrm>
              <a:custGeom>
                <a:avLst/>
                <a:gdLst>
                  <a:gd name="T0" fmla="*/ 167 w 178"/>
                  <a:gd name="T1" fmla="*/ 0 h 621"/>
                  <a:gd name="T2" fmla="*/ 178 w 178"/>
                  <a:gd name="T3" fmla="*/ 12 h 621"/>
                  <a:gd name="T4" fmla="*/ 9 w 178"/>
                  <a:gd name="T5" fmla="*/ 621 h 621"/>
                  <a:gd name="T6" fmla="*/ 0 w 178"/>
                  <a:gd name="T7" fmla="*/ 612 h 621"/>
                  <a:gd name="T8" fmla="*/ 167 w 178"/>
                  <a:gd name="T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621">
                    <a:moveTo>
                      <a:pt x="167" y="0"/>
                    </a:moveTo>
                    <a:lnTo>
                      <a:pt x="178" y="12"/>
                    </a:lnTo>
                    <a:lnTo>
                      <a:pt x="9" y="621"/>
                    </a:lnTo>
                    <a:lnTo>
                      <a:pt x="0" y="61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29" name="Freeform 333"/>
              <p:cNvSpPr>
                <a:spLocks noChangeAspect="1"/>
              </p:cNvSpPr>
              <p:nvPr/>
            </p:nvSpPr>
            <p:spPr bwMode="auto">
              <a:xfrm>
                <a:off x="4896" y="3307"/>
                <a:ext cx="14" cy="11"/>
              </a:xfrm>
              <a:custGeom>
                <a:avLst/>
                <a:gdLst>
                  <a:gd name="T0" fmla="*/ 18 w 27"/>
                  <a:gd name="T1" fmla="*/ 0 h 22"/>
                  <a:gd name="T2" fmla="*/ 0 w 27"/>
                  <a:gd name="T3" fmla="*/ 12 h 22"/>
                  <a:gd name="T4" fmla="*/ 8 w 27"/>
                  <a:gd name="T5" fmla="*/ 22 h 22"/>
                  <a:gd name="T6" fmla="*/ 27 w 27"/>
                  <a:gd name="T7" fmla="*/ 9 h 22"/>
                  <a:gd name="T8" fmla="*/ 18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lnTo>
                      <a:pt x="0" y="12"/>
                    </a:lnTo>
                    <a:lnTo>
                      <a:pt x="8" y="22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0" name="Freeform 334"/>
              <p:cNvSpPr>
                <a:spLocks noChangeAspect="1"/>
              </p:cNvSpPr>
              <p:nvPr/>
            </p:nvSpPr>
            <p:spPr bwMode="auto">
              <a:xfrm>
                <a:off x="4905" y="3315"/>
                <a:ext cx="14" cy="11"/>
              </a:xfrm>
              <a:custGeom>
                <a:avLst/>
                <a:gdLst>
                  <a:gd name="T0" fmla="*/ 19 w 28"/>
                  <a:gd name="T1" fmla="*/ 0 h 22"/>
                  <a:gd name="T2" fmla="*/ 0 w 28"/>
                  <a:gd name="T3" fmla="*/ 13 h 22"/>
                  <a:gd name="T4" fmla="*/ 8 w 28"/>
                  <a:gd name="T5" fmla="*/ 22 h 22"/>
                  <a:gd name="T6" fmla="*/ 28 w 28"/>
                  <a:gd name="T7" fmla="*/ 8 h 22"/>
                  <a:gd name="T8" fmla="*/ 19 w 2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19" y="0"/>
                    </a:moveTo>
                    <a:lnTo>
                      <a:pt x="0" y="13"/>
                    </a:lnTo>
                    <a:lnTo>
                      <a:pt x="8" y="22"/>
                    </a:lnTo>
                    <a:lnTo>
                      <a:pt x="28" y="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2EDD6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1" name="Freeform 335"/>
              <p:cNvSpPr>
                <a:spLocks noChangeAspect="1"/>
              </p:cNvSpPr>
              <p:nvPr/>
            </p:nvSpPr>
            <p:spPr bwMode="auto">
              <a:xfrm>
                <a:off x="4700" y="3302"/>
                <a:ext cx="183" cy="22"/>
              </a:xfrm>
              <a:custGeom>
                <a:avLst/>
                <a:gdLst>
                  <a:gd name="T0" fmla="*/ 366 w 366"/>
                  <a:gd name="T1" fmla="*/ 23 h 45"/>
                  <a:gd name="T2" fmla="*/ 364 w 366"/>
                  <a:gd name="T3" fmla="*/ 45 h 45"/>
                  <a:gd name="T4" fmla="*/ 362 w 366"/>
                  <a:gd name="T5" fmla="*/ 45 h 45"/>
                  <a:gd name="T6" fmla="*/ 356 w 366"/>
                  <a:gd name="T7" fmla="*/ 44 h 45"/>
                  <a:gd name="T8" fmla="*/ 346 w 366"/>
                  <a:gd name="T9" fmla="*/ 42 h 45"/>
                  <a:gd name="T10" fmla="*/ 332 w 366"/>
                  <a:gd name="T11" fmla="*/ 41 h 45"/>
                  <a:gd name="T12" fmla="*/ 316 w 366"/>
                  <a:gd name="T13" fmla="*/ 38 h 45"/>
                  <a:gd name="T14" fmla="*/ 295 w 366"/>
                  <a:gd name="T15" fmla="*/ 36 h 45"/>
                  <a:gd name="T16" fmla="*/ 273 w 366"/>
                  <a:gd name="T17" fmla="*/ 33 h 45"/>
                  <a:gd name="T18" fmla="*/ 248 w 366"/>
                  <a:gd name="T19" fmla="*/ 30 h 45"/>
                  <a:gd name="T20" fmla="*/ 221 w 366"/>
                  <a:gd name="T21" fmla="*/ 28 h 45"/>
                  <a:gd name="T22" fmla="*/ 192 w 366"/>
                  <a:gd name="T23" fmla="*/ 26 h 45"/>
                  <a:gd name="T24" fmla="*/ 162 w 366"/>
                  <a:gd name="T25" fmla="*/ 23 h 45"/>
                  <a:gd name="T26" fmla="*/ 131 w 366"/>
                  <a:gd name="T27" fmla="*/ 22 h 45"/>
                  <a:gd name="T28" fmla="*/ 99 w 366"/>
                  <a:gd name="T29" fmla="*/ 21 h 45"/>
                  <a:gd name="T30" fmla="*/ 67 w 366"/>
                  <a:gd name="T31" fmla="*/ 21 h 45"/>
                  <a:gd name="T32" fmla="*/ 33 w 366"/>
                  <a:gd name="T33" fmla="*/ 21 h 45"/>
                  <a:gd name="T34" fmla="*/ 0 w 366"/>
                  <a:gd name="T35" fmla="*/ 22 h 45"/>
                  <a:gd name="T36" fmla="*/ 5 w 366"/>
                  <a:gd name="T37" fmla="*/ 5 h 45"/>
                  <a:gd name="T38" fmla="*/ 6 w 366"/>
                  <a:gd name="T39" fmla="*/ 5 h 45"/>
                  <a:gd name="T40" fmla="*/ 9 w 366"/>
                  <a:gd name="T41" fmla="*/ 4 h 45"/>
                  <a:gd name="T42" fmla="*/ 15 w 366"/>
                  <a:gd name="T43" fmla="*/ 4 h 45"/>
                  <a:gd name="T44" fmla="*/ 23 w 366"/>
                  <a:gd name="T45" fmla="*/ 3 h 45"/>
                  <a:gd name="T46" fmla="*/ 35 w 366"/>
                  <a:gd name="T47" fmla="*/ 2 h 45"/>
                  <a:gd name="T48" fmla="*/ 48 w 366"/>
                  <a:gd name="T49" fmla="*/ 2 h 45"/>
                  <a:gd name="T50" fmla="*/ 64 w 366"/>
                  <a:gd name="T51" fmla="*/ 0 h 45"/>
                  <a:gd name="T52" fmla="*/ 84 w 366"/>
                  <a:gd name="T53" fmla="*/ 0 h 45"/>
                  <a:gd name="T54" fmla="*/ 107 w 366"/>
                  <a:gd name="T55" fmla="*/ 0 h 45"/>
                  <a:gd name="T56" fmla="*/ 134 w 366"/>
                  <a:gd name="T57" fmla="*/ 2 h 45"/>
                  <a:gd name="T58" fmla="*/ 162 w 366"/>
                  <a:gd name="T59" fmla="*/ 3 h 45"/>
                  <a:gd name="T60" fmla="*/ 196 w 366"/>
                  <a:gd name="T61" fmla="*/ 5 h 45"/>
                  <a:gd name="T62" fmla="*/ 233 w 366"/>
                  <a:gd name="T63" fmla="*/ 8 h 45"/>
                  <a:gd name="T64" fmla="*/ 273 w 366"/>
                  <a:gd name="T65" fmla="*/ 12 h 45"/>
                  <a:gd name="T66" fmla="*/ 318 w 366"/>
                  <a:gd name="T67" fmla="*/ 18 h 45"/>
                  <a:gd name="T68" fmla="*/ 366 w 366"/>
                  <a:gd name="T69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45">
                    <a:moveTo>
                      <a:pt x="366" y="23"/>
                    </a:moveTo>
                    <a:lnTo>
                      <a:pt x="364" y="45"/>
                    </a:lnTo>
                    <a:lnTo>
                      <a:pt x="362" y="45"/>
                    </a:lnTo>
                    <a:lnTo>
                      <a:pt x="356" y="44"/>
                    </a:lnTo>
                    <a:lnTo>
                      <a:pt x="346" y="42"/>
                    </a:lnTo>
                    <a:lnTo>
                      <a:pt x="332" y="41"/>
                    </a:lnTo>
                    <a:lnTo>
                      <a:pt x="316" y="38"/>
                    </a:lnTo>
                    <a:lnTo>
                      <a:pt x="295" y="36"/>
                    </a:lnTo>
                    <a:lnTo>
                      <a:pt x="273" y="33"/>
                    </a:lnTo>
                    <a:lnTo>
                      <a:pt x="248" y="30"/>
                    </a:lnTo>
                    <a:lnTo>
                      <a:pt x="221" y="28"/>
                    </a:lnTo>
                    <a:lnTo>
                      <a:pt x="192" y="26"/>
                    </a:lnTo>
                    <a:lnTo>
                      <a:pt x="162" y="23"/>
                    </a:lnTo>
                    <a:lnTo>
                      <a:pt x="131" y="22"/>
                    </a:lnTo>
                    <a:lnTo>
                      <a:pt x="99" y="21"/>
                    </a:lnTo>
                    <a:lnTo>
                      <a:pt x="67" y="21"/>
                    </a:lnTo>
                    <a:lnTo>
                      <a:pt x="33" y="21"/>
                    </a:lnTo>
                    <a:lnTo>
                      <a:pt x="0" y="22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23" y="3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34" y="2"/>
                    </a:lnTo>
                    <a:lnTo>
                      <a:pt x="162" y="3"/>
                    </a:lnTo>
                    <a:lnTo>
                      <a:pt x="196" y="5"/>
                    </a:lnTo>
                    <a:lnTo>
                      <a:pt x="233" y="8"/>
                    </a:lnTo>
                    <a:lnTo>
                      <a:pt x="273" y="12"/>
                    </a:lnTo>
                    <a:lnTo>
                      <a:pt x="318" y="18"/>
                    </a:lnTo>
                    <a:lnTo>
                      <a:pt x="366" y="23"/>
                    </a:lnTo>
                    <a:close/>
                  </a:path>
                </a:pathLst>
              </a:custGeom>
              <a:solidFill>
                <a:srgbClr val="6BADC9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2" name="Freeform 336"/>
              <p:cNvSpPr>
                <a:spLocks noChangeAspect="1"/>
              </p:cNvSpPr>
              <p:nvPr/>
            </p:nvSpPr>
            <p:spPr bwMode="auto">
              <a:xfrm>
                <a:off x="4775" y="3263"/>
                <a:ext cx="20" cy="19"/>
              </a:xfrm>
              <a:custGeom>
                <a:avLst/>
                <a:gdLst>
                  <a:gd name="T0" fmla="*/ 30 w 39"/>
                  <a:gd name="T1" fmla="*/ 38 h 38"/>
                  <a:gd name="T2" fmla="*/ 18 w 39"/>
                  <a:gd name="T3" fmla="*/ 31 h 38"/>
                  <a:gd name="T4" fmla="*/ 6 w 39"/>
                  <a:gd name="T5" fmla="*/ 37 h 38"/>
                  <a:gd name="T6" fmla="*/ 9 w 39"/>
                  <a:gd name="T7" fmla="*/ 23 h 38"/>
                  <a:gd name="T8" fmla="*/ 0 w 39"/>
                  <a:gd name="T9" fmla="*/ 13 h 38"/>
                  <a:gd name="T10" fmla="*/ 14 w 39"/>
                  <a:gd name="T11" fmla="*/ 13 h 38"/>
                  <a:gd name="T12" fmla="*/ 21 w 39"/>
                  <a:gd name="T13" fmla="*/ 0 h 38"/>
                  <a:gd name="T14" fmla="*/ 25 w 39"/>
                  <a:gd name="T15" fmla="*/ 13 h 38"/>
                  <a:gd name="T16" fmla="*/ 39 w 39"/>
                  <a:gd name="T17" fmla="*/ 16 h 38"/>
                  <a:gd name="T18" fmla="*/ 29 w 39"/>
                  <a:gd name="T19" fmla="*/ 25 h 38"/>
                  <a:gd name="T20" fmla="*/ 30 w 39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8">
                    <a:moveTo>
                      <a:pt x="30" y="38"/>
                    </a:moveTo>
                    <a:lnTo>
                      <a:pt x="18" y="31"/>
                    </a:lnTo>
                    <a:lnTo>
                      <a:pt x="6" y="37"/>
                    </a:lnTo>
                    <a:lnTo>
                      <a:pt x="9" y="23"/>
                    </a:lnTo>
                    <a:lnTo>
                      <a:pt x="0" y="13"/>
                    </a:lnTo>
                    <a:lnTo>
                      <a:pt x="14" y="13"/>
                    </a:lnTo>
                    <a:lnTo>
                      <a:pt x="21" y="0"/>
                    </a:lnTo>
                    <a:lnTo>
                      <a:pt x="25" y="13"/>
                    </a:lnTo>
                    <a:lnTo>
                      <a:pt x="39" y="16"/>
                    </a:lnTo>
                    <a:lnTo>
                      <a:pt x="29" y="25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F19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3" name="Freeform 337"/>
              <p:cNvSpPr>
                <a:spLocks noChangeAspect="1"/>
              </p:cNvSpPr>
              <p:nvPr/>
            </p:nvSpPr>
            <p:spPr bwMode="auto">
              <a:xfrm>
                <a:off x="4714" y="3028"/>
                <a:ext cx="234" cy="229"/>
              </a:xfrm>
              <a:custGeom>
                <a:avLst/>
                <a:gdLst>
                  <a:gd name="T0" fmla="*/ 464 w 466"/>
                  <a:gd name="T1" fmla="*/ 7 h 459"/>
                  <a:gd name="T2" fmla="*/ 466 w 466"/>
                  <a:gd name="T3" fmla="*/ 0 h 459"/>
                  <a:gd name="T4" fmla="*/ 108 w 466"/>
                  <a:gd name="T5" fmla="*/ 30 h 459"/>
                  <a:gd name="T6" fmla="*/ 0 w 466"/>
                  <a:gd name="T7" fmla="*/ 459 h 459"/>
                  <a:gd name="T8" fmla="*/ 14 w 466"/>
                  <a:gd name="T9" fmla="*/ 457 h 459"/>
                  <a:gd name="T10" fmla="*/ 118 w 466"/>
                  <a:gd name="T11" fmla="*/ 38 h 459"/>
                  <a:gd name="T12" fmla="*/ 464 w 466"/>
                  <a:gd name="T13" fmla="*/ 7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459">
                    <a:moveTo>
                      <a:pt x="464" y="7"/>
                    </a:moveTo>
                    <a:lnTo>
                      <a:pt x="466" y="0"/>
                    </a:lnTo>
                    <a:lnTo>
                      <a:pt x="108" y="30"/>
                    </a:lnTo>
                    <a:lnTo>
                      <a:pt x="0" y="459"/>
                    </a:lnTo>
                    <a:lnTo>
                      <a:pt x="14" y="457"/>
                    </a:lnTo>
                    <a:lnTo>
                      <a:pt x="118" y="38"/>
                    </a:lnTo>
                    <a:lnTo>
                      <a:pt x="46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4" name="Freeform 338"/>
              <p:cNvSpPr>
                <a:spLocks noChangeAspect="1"/>
              </p:cNvSpPr>
              <p:nvPr/>
            </p:nvSpPr>
            <p:spPr bwMode="auto">
              <a:xfrm>
                <a:off x="4934" y="3034"/>
                <a:ext cx="79" cy="280"/>
              </a:xfrm>
              <a:custGeom>
                <a:avLst/>
                <a:gdLst>
                  <a:gd name="T0" fmla="*/ 157 w 157"/>
                  <a:gd name="T1" fmla="*/ 15 h 560"/>
                  <a:gd name="T2" fmla="*/ 15 w 157"/>
                  <a:gd name="T3" fmla="*/ 553 h 560"/>
                  <a:gd name="T4" fmla="*/ 0 w 157"/>
                  <a:gd name="T5" fmla="*/ 560 h 560"/>
                  <a:gd name="T6" fmla="*/ 154 w 157"/>
                  <a:gd name="T7" fmla="*/ 0 h 560"/>
                  <a:gd name="T8" fmla="*/ 157 w 157"/>
                  <a:gd name="T9" fmla="*/ 1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560">
                    <a:moveTo>
                      <a:pt x="157" y="15"/>
                    </a:moveTo>
                    <a:lnTo>
                      <a:pt x="15" y="553"/>
                    </a:lnTo>
                    <a:lnTo>
                      <a:pt x="0" y="560"/>
                    </a:lnTo>
                    <a:lnTo>
                      <a:pt x="154" y="0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5" name="Freeform 339"/>
              <p:cNvSpPr>
                <a:spLocks noChangeAspect="1"/>
              </p:cNvSpPr>
              <p:nvPr/>
            </p:nvSpPr>
            <p:spPr bwMode="auto">
              <a:xfrm>
                <a:off x="4733" y="3319"/>
                <a:ext cx="143" cy="21"/>
              </a:xfrm>
              <a:custGeom>
                <a:avLst/>
                <a:gdLst>
                  <a:gd name="T0" fmla="*/ 18 w 287"/>
                  <a:gd name="T1" fmla="*/ 0 h 43"/>
                  <a:gd name="T2" fmla="*/ 17 w 287"/>
                  <a:gd name="T3" fmla="*/ 0 h 43"/>
                  <a:gd name="T4" fmla="*/ 13 w 287"/>
                  <a:gd name="T5" fmla="*/ 1 h 43"/>
                  <a:gd name="T6" fmla="*/ 8 w 287"/>
                  <a:gd name="T7" fmla="*/ 3 h 43"/>
                  <a:gd name="T8" fmla="*/ 3 w 287"/>
                  <a:gd name="T9" fmla="*/ 7 h 43"/>
                  <a:gd name="T10" fmla="*/ 0 w 287"/>
                  <a:gd name="T11" fmla="*/ 10 h 43"/>
                  <a:gd name="T12" fmla="*/ 0 w 287"/>
                  <a:gd name="T13" fmla="*/ 14 h 43"/>
                  <a:gd name="T14" fmla="*/ 2 w 287"/>
                  <a:gd name="T15" fmla="*/ 18 h 43"/>
                  <a:gd name="T16" fmla="*/ 9 w 287"/>
                  <a:gd name="T17" fmla="*/ 24 h 43"/>
                  <a:gd name="T18" fmla="*/ 16 w 287"/>
                  <a:gd name="T19" fmla="*/ 26 h 43"/>
                  <a:gd name="T20" fmla="*/ 28 w 287"/>
                  <a:gd name="T21" fmla="*/ 30 h 43"/>
                  <a:gd name="T22" fmla="*/ 45 w 287"/>
                  <a:gd name="T23" fmla="*/ 32 h 43"/>
                  <a:gd name="T24" fmla="*/ 63 w 287"/>
                  <a:gd name="T25" fmla="*/ 33 h 43"/>
                  <a:gd name="T26" fmla="*/ 85 w 287"/>
                  <a:gd name="T27" fmla="*/ 36 h 43"/>
                  <a:gd name="T28" fmla="*/ 108 w 287"/>
                  <a:gd name="T29" fmla="*/ 37 h 43"/>
                  <a:gd name="T30" fmla="*/ 133 w 287"/>
                  <a:gd name="T31" fmla="*/ 38 h 43"/>
                  <a:gd name="T32" fmla="*/ 157 w 287"/>
                  <a:gd name="T33" fmla="*/ 39 h 43"/>
                  <a:gd name="T34" fmla="*/ 182 w 287"/>
                  <a:gd name="T35" fmla="*/ 40 h 43"/>
                  <a:gd name="T36" fmla="*/ 206 w 287"/>
                  <a:gd name="T37" fmla="*/ 41 h 43"/>
                  <a:gd name="T38" fmla="*/ 228 w 287"/>
                  <a:gd name="T39" fmla="*/ 41 h 43"/>
                  <a:gd name="T40" fmla="*/ 247 w 287"/>
                  <a:gd name="T41" fmla="*/ 41 h 43"/>
                  <a:gd name="T42" fmla="*/ 263 w 287"/>
                  <a:gd name="T43" fmla="*/ 43 h 43"/>
                  <a:gd name="T44" fmla="*/ 276 w 287"/>
                  <a:gd name="T45" fmla="*/ 43 h 43"/>
                  <a:gd name="T46" fmla="*/ 284 w 287"/>
                  <a:gd name="T47" fmla="*/ 43 h 43"/>
                  <a:gd name="T48" fmla="*/ 287 w 287"/>
                  <a:gd name="T49" fmla="*/ 43 h 43"/>
                  <a:gd name="T50" fmla="*/ 284 w 287"/>
                  <a:gd name="T51" fmla="*/ 43 h 43"/>
                  <a:gd name="T52" fmla="*/ 276 w 287"/>
                  <a:gd name="T53" fmla="*/ 41 h 43"/>
                  <a:gd name="T54" fmla="*/ 266 w 287"/>
                  <a:gd name="T55" fmla="*/ 41 h 43"/>
                  <a:gd name="T56" fmla="*/ 251 w 287"/>
                  <a:gd name="T57" fmla="*/ 39 h 43"/>
                  <a:gd name="T58" fmla="*/ 232 w 287"/>
                  <a:gd name="T59" fmla="*/ 38 h 43"/>
                  <a:gd name="T60" fmla="*/ 213 w 287"/>
                  <a:gd name="T61" fmla="*/ 37 h 43"/>
                  <a:gd name="T62" fmla="*/ 192 w 287"/>
                  <a:gd name="T63" fmla="*/ 35 h 43"/>
                  <a:gd name="T64" fmla="*/ 170 w 287"/>
                  <a:gd name="T65" fmla="*/ 33 h 43"/>
                  <a:gd name="T66" fmla="*/ 147 w 287"/>
                  <a:gd name="T67" fmla="*/ 31 h 43"/>
                  <a:gd name="T68" fmla="*/ 125 w 287"/>
                  <a:gd name="T69" fmla="*/ 29 h 43"/>
                  <a:gd name="T70" fmla="*/ 103 w 287"/>
                  <a:gd name="T71" fmla="*/ 28 h 43"/>
                  <a:gd name="T72" fmla="*/ 85 w 287"/>
                  <a:gd name="T73" fmla="*/ 25 h 43"/>
                  <a:gd name="T74" fmla="*/ 68 w 287"/>
                  <a:gd name="T75" fmla="*/ 24 h 43"/>
                  <a:gd name="T76" fmla="*/ 53 w 287"/>
                  <a:gd name="T77" fmla="*/ 23 h 43"/>
                  <a:gd name="T78" fmla="*/ 42 w 287"/>
                  <a:gd name="T79" fmla="*/ 22 h 43"/>
                  <a:gd name="T80" fmla="*/ 35 w 287"/>
                  <a:gd name="T81" fmla="*/ 21 h 43"/>
                  <a:gd name="T82" fmla="*/ 24 w 287"/>
                  <a:gd name="T83" fmla="*/ 15 h 43"/>
                  <a:gd name="T84" fmla="*/ 18 w 287"/>
                  <a:gd name="T85" fmla="*/ 8 h 43"/>
                  <a:gd name="T86" fmla="*/ 18 w 287"/>
                  <a:gd name="T87" fmla="*/ 2 h 43"/>
                  <a:gd name="T88" fmla="*/ 18 w 287"/>
                  <a:gd name="T8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43">
                    <a:moveTo>
                      <a:pt x="18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9" y="24"/>
                    </a:lnTo>
                    <a:lnTo>
                      <a:pt x="16" y="26"/>
                    </a:lnTo>
                    <a:lnTo>
                      <a:pt x="28" y="30"/>
                    </a:lnTo>
                    <a:lnTo>
                      <a:pt x="45" y="32"/>
                    </a:lnTo>
                    <a:lnTo>
                      <a:pt x="63" y="33"/>
                    </a:lnTo>
                    <a:lnTo>
                      <a:pt x="85" y="36"/>
                    </a:lnTo>
                    <a:lnTo>
                      <a:pt x="108" y="37"/>
                    </a:lnTo>
                    <a:lnTo>
                      <a:pt x="133" y="38"/>
                    </a:lnTo>
                    <a:lnTo>
                      <a:pt x="157" y="39"/>
                    </a:lnTo>
                    <a:lnTo>
                      <a:pt x="182" y="40"/>
                    </a:lnTo>
                    <a:lnTo>
                      <a:pt x="206" y="41"/>
                    </a:lnTo>
                    <a:lnTo>
                      <a:pt x="228" y="41"/>
                    </a:lnTo>
                    <a:lnTo>
                      <a:pt x="247" y="41"/>
                    </a:lnTo>
                    <a:lnTo>
                      <a:pt x="263" y="43"/>
                    </a:lnTo>
                    <a:lnTo>
                      <a:pt x="276" y="43"/>
                    </a:lnTo>
                    <a:lnTo>
                      <a:pt x="284" y="43"/>
                    </a:lnTo>
                    <a:lnTo>
                      <a:pt x="287" y="43"/>
                    </a:lnTo>
                    <a:lnTo>
                      <a:pt x="284" y="43"/>
                    </a:lnTo>
                    <a:lnTo>
                      <a:pt x="276" y="41"/>
                    </a:lnTo>
                    <a:lnTo>
                      <a:pt x="266" y="41"/>
                    </a:lnTo>
                    <a:lnTo>
                      <a:pt x="251" y="39"/>
                    </a:lnTo>
                    <a:lnTo>
                      <a:pt x="232" y="38"/>
                    </a:lnTo>
                    <a:lnTo>
                      <a:pt x="213" y="37"/>
                    </a:lnTo>
                    <a:lnTo>
                      <a:pt x="192" y="35"/>
                    </a:lnTo>
                    <a:lnTo>
                      <a:pt x="170" y="33"/>
                    </a:lnTo>
                    <a:lnTo>
                      <a:pt x="147" y="31"/>
                    </a:lnTo>
                    <a:lnTo>
                      <a:pt x="125" y="29"/>
                    </a:lnTo>
                    <a:lnTo>
                      <a:pt x="103" y="28"/>
                    </a:lnTo>
                    <a:lnTo>
                      <a:pt x="85" y="25"/>
                    </a:lnTo>
                    <a:lnTo>
                      <a:pt x="68" y="24"/>
                    </a:lnTo>
                    <a:lnTo>
                      <a:pt x="53" y="23"/>
                    </a:lnTo>
                    <a:lnTo>
                      <a:pt x="42" y="22"/>
                    </a:lnTo>
                    <a:lnTo>
                      <a:pt x="35" y="21"/>
                    </a:lnTo>
                    <a:lnTo>
                      <a:pt x="24" y="15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6" name="Freeform 340"/>
              <p:cNvSpPr>
                <a:spLocks noChangeAspect="1"/>
              </p:cNvSpPr>
              <p:nvPr/>
            </p:nvSpPr>
            <p:spPr bwMode="auto">
              <a:xfrm>
                <a:off x="4885" y="3354"/>
                <a:ext cx="52" cy="30"/>
              </a:xfrm>
              <a:custGeom>
                <a:avLst/>
                <a:gdLst>
                  <a:gd name="T0" fmla="*/ 94 w 103"/>
                  <a:gd name="T1" fmla="*/ 5 h 60"/>
                  <a:gd name="T2" fmla="*/ 0 w 103"/>
                  <a:gd name="T3" fmla="*/ 0 h 60"/>
                  <a:gd name="T4" fmla="*/ 1 w 103"/>
                  <a:gd name="T5" fmla="*/ 11 h 60"/>
                  <a:gd name="T6" fmla="*/ 1 w 103"/>
                  <a:gd name="T7" fmla="*/ 20 h 60"/>
                  <a:gd name="T8" fmla="*/ 1 w 103"/>
                  <a:gd name="T9" fmla="*/ 29 h 60"/>
                  <a:gd name="T10" fmla="*/ 1 w 103"/>
                  <a:gd name="T11" fmla="*/ 38 h 60"/>
                  <a:gd name="T12" fmla="*/ 103 w 103"/>
                  <a:gd name="T13" fmla="*/ 60 h 60"/>
                  <a:gd name="T14" fmla="*/ 100 w 103"/>
                  <a:gd name="T15" fmla="*/ 37 h 60"/>
                  <a:gd name="T16" fmla="*/ 98 w 103"/>
                  <a:gd name="T17" fmla="*/ 20 h 60"/>
                  <a:gd name="T18" fmla="*/ 95 w 103"/>
                  <a:gd name="T19" fmla="*/ 8 h 60"/>
                  <a:gd name="T20" fmla="*/ 94 w 103"/>
                  <a:gd name="T21" fmla="*/ 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60">
                    <a:moveTo>
                      <a:pt x="94" y="5"/>
                    </a:moveTo>
                    <a:lnTo>
                      <a:pt x="0" y="0"/>
                    </a:lnTo>
                    <a:lnTo>
                      <a:pt x="1" y="11"/>
                    </a:lnTo>
                    <a:lnTo>
                      <a:pt x="1" y="20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103" y="60"/>
                    </a:lnTo>
                    <a:lnTo>
                      <a:pt x="100" y="37"/>
                    </a:lnTo>
                    <a:lnTo>
                      <a:pt x="98" y="20"/>
                    </a:lnTo>
                    <a:lnTo>
                      <a:pt x="95" y="8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7" name="Freeform 341"/>
              <p:cNvSpPr>
                <a:spLocks noChangeAspect="1"/>
              </p:cNvSpPr>
              <p:nvPr/>
            </p:nvSpPr>
            <p:spPr bwMode="auto">
              <a:xfrm>
                <a:off x="4870" y="3373"/>
                <a:ext cx="67" cy="65"/>
              </a:xfrm>
              <a:custGeom>
                <a:avLst/>
                <a:gdLst>
                  <a:gd name="T0" fmla="*/ 30 w 134"/>
                  <a:gd name="T1" fmla="*/ 0 h 129"/>
                  <a:gd name="T2" fmla="*/ 24 w 134"/>
                  <a:gd name="T3" fmla="*/ 43 h 129"/>
                  <a:gd name="T4" fmla="*/ 14 w 134"/>
                  <a:gd name="T5" fmla="*/ 73 h 129"/>
                  <a:gd name="T6" fmla="*/ 5 w 134"/>
                  <a:gd name="T7" fmla="*/ 91 h 129"/>
                  <a:gd name="T8" fmla="*/ 0 w 134"/>
                  <a:gd name="T9" fmla="*/ 97 h 129"/>
                  <a:gd name="T10" fmla="*/ 130 w 134"/>
                  <a:gd name="T11" fmla="*/ 129 h 129"/>
                  <a:gd name="T12" fmla="*/ 132 w 134"/>
                  <a:gd name="T13" fmla="*/ 98 h 129"/>
                  <a:gd name="T14" fmla="*/ 134 w 134"/>
                  <a:gd name="T15" fmla="*/ 71 h 129"/>
                  <a:gd name="T16" fmla="*/ 134 w 134"/>
                  <a:gd name="T17" fmla="*/ 44 h 129"/>
                  <a:gd name="T18" fmla="*/ 132 w 134"/>
                  <a:gd name="T19" fmla="*/ 22 h 129"/>
                  <a:gd name="T20" fmla="*/ 30 w 134"/>
                  <a:gd name="T2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9">
                    <a:moveTo>
                      <a:pt x="30" y="0"/>
                    </a:moveTo>
                    <a:lnTo>
                      <a:pt x="24" y="43"/>
                    </a:lnTo>
                    <a:lnTo>
                      <a:pt x="14" y="73"/>
                    </a:lnTo>
                    <a:lnTo>
                      <a:pt x="5" y="91"/>
                    </a:lnTo>
                    <a:lnTo>
                      <a:pt x="0" y="97"/>
                    </a:lnTo>
                    <a:lnTo>
                      <a:pt x="130" y="129"/>
                    </a:lnTo>
                    <a:lnTo>
                      <a:pt x="132" y="98"/>
                    </a:lnTo>
                    <a:lnTo>
                      <a:pt x="134" y="71"/>
                    </a:lnTo>
                    <a:lnTo>
                      <a:pt x="134" y="44"/>
                    </a:lnTo>
                    <a:lnTo>
                      <a:pt x="132" y="2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DD8A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8" name="Freeform 342"/>
              <p:cNvSpPr>
                <a:spLocks noChangeAspect="1"/>
              </p:cNvSpPr>
              <p:nvPr/>
            </p:nvSpPr>
            <p:spPr bwMode="auto">
              <a:xfrm>
                <a:off x="4945" y="3358"/>
                <a:ext cx="30" cy="79"/>
              </a:xfrm>
              <a:custGeom>
                <a:avLst/>
                <a:gdLst>
                  <a:gd name="T0" fmla="*/ 0 w 60"/>
                  <a:gd name="T1" fmla="*/ 0 h 159"/>
                  <a:gd name="T2" fmla="*/ 2 w 60"/>
                  <a:gd name="T3" fmla="*/ 4 h 159"/>
                  <a:gd name="T4" fmla="*/ 7 w 60"/>
                  <a:gd name="T5" fmla="*/ 14 h 159"/>
                  <a:gd name="T6" fmla="*/ 15 w 60"/>
                  <a:gd name="T7" fmla="*/ 28 h 159"/>
                  <a:gd name="T8" fmla="*/ 24 w 60"/>
                  <a:gd name="T9" fmla="*/ 46 h 159"/>
                  <a:gd name="T10" fmla="*/ 33 w 60"/>
                  <a:gd name="T11" fmla="*/ 68 h 159"/>
                  <a:gd name="T12" fmla="*/ 44 w 60"/>
                  <a:gd name="T13" fmla="*/ 90 h 159"/>
                  <a:gd name="T14" fmla="*/ 53 w 60"/>
                  <a:gd name="T15" fmla="*/ 113 h 159"/>
                  <a:gd name="T16" fmla="*/ 60 w 60"/>
                  <a:gd name="T17" fmla="*/ 135 h 159"/>
                  <a:gd name="T18" fmla="*/ 59 w 60"/>
                  <a:gd name="T19" fmla="*/ 136 h 159"/>
                  <a:gd name="T20" fmla="*/ 54 w 60"/>
                  <a:gd name="T21" fmla="*/ 138 h 159"/>
                  <a:gd name="T22" fmla="*/ 48 w 60"/>
                  <a:gd name="T23" fmla="*/ 142 h 159"/>
                  <a:gd name="T24" fmla="*/ 40 w 60"/>
                  <a:gd name="T25" fmla="*/ 145 h 159"/>
                  <a:gd name="T26" fmla="*/ 32 w 60"/>
                  <a:gd name="T27" fmla="*/ 150 h 159"/>
                  <a:gd name="T28" fmla="*/ 23 w 60"/>
                  <a:gd name="T29" fmla="*/ 153 h 159"/>
                  <a:gd name="T30" fmla="*/ 15 w 60"/>
                  <a:gd name="T31" fmla="*/ 157 h 159"/>
                  <a:gd name="T32" fmla="*/ 7 w 60"/>
                  <a:gd name="T33" fmla="*/ 159 h 159"/>
                  <a:gd name="T34" fmla="*/ 8 w 60"/>
                  <a:gd name="T35" fmla="*/ 144 h 159"/>
                  <a:gd name="T36" fmla="*/ 10 w 60"/>
                  <a:gd name="T37" fmla="*/ 105 h 159"/>
                  <a:gd name="T38" fmla="*/ 9 w 60"/>
                  <a:gd name="T39" fmla="*/ 53 h 159"/>
                  <a:gd name="T40" fmla="*/ 0 w 60"/>
                  <a:gd name="T4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159">
                    <a:moveTo>
                      <a:pt x="0" y="0"/>
                    </a:moveTo>
                    <a:lnTo>
                      <a:pt x="2" y="4"/>
                    </a:lnTo>
                    <a:lnTo>
                      <a:pt x="7" y="14"/>
                    </a:lnTo>
                    <a:lnTo>
                      <a:pt x="15" y="28"/>
                    </a:lnTo>
                    <a:lnTo>
                      <a:pt x="24" y="46"/>
                    </a:lnTo>
                    <a:lnTo>
                      <a:pt x="33" y="68"/>
                    </a:lnTo>
                    <a:lnTo>
                      <a:pt x="44" y="90"/>
                    </a:lnTo>
                    <a:lnTo>
                      <a:pt x="53" y="113"/>
                    </a:lnTo>
                    <a:lnTo>
                      <a:pt x="60" y="135"/>
                    </a:lnTo>
                    <a:lnTo>
                      <a:pt x="59" y="136"/>
                    </a:lnTo>
                    <a:lnTo>
                      <a:pt x="54" y="138"/>
                    </a:lnTo>
                    <a:lnTo>
                      <a:pt x="48" y="142"/>
                    </a:lnTo>
                    <a:lnTo>
                      <a:pt x="40" y="145"/>
                    </a:lnTo>
                    <a:lnTo>
                      <a:pt x="32" y="150"/>
                    </a:lnTo>
                    <a:lnTo>
                      <a:pt x="23" y="153"/>
                    </a:lnTo>
                    <a:lnTo>
                      <a:pt x="15" y="157"/>
                    </a:lnTo>
                    <a:lnTo>
                      <a:pt x="7" y="159"/>
                    </a:lnTo>
                    <a:lnTo>
                      <a:pt x="8" y="144"/>
                    </a:lnTo>
                    <a:lnTo>
                      <a:pt x="10" y="105"/>
                    </a:lnTo>
                    <a:lnTo>
                      <a:pt x="9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39" name="Freeform 343"/>
              <p:cNvSpPr>
                <a:spLocks noChangeAspect="1"/>
              </p:cNvSpPr>
              <p:nvPr/>
            </p:nvSpPr>
            <p:spPr bwMode="auto">
              <a:xfrm>
                <a:off x="4745" y="3425"/>
                <a:ext cx="149" cy="51"/>
              </a:xfrm>
              <a:custGeom>
                <a:avLst/>
                <a:gdLst>
                  <a:gd name="T0" fmla="*/ 199 w 297"/>
                  <a:gd name="T1" fmla="*/ 7 h 101"/>
                  <a:gd name="T2" fmla="*/ 169 w 297"/>
                  <a:gd name="T3" fmla="*/ 0 h 101"/>
                  <a:gd name="T4" fmla="*/ 162 w 297"/>
                  <a:gd name="T5" fmla="*/ 1 h 101"/>
                  <a:gd name="T6" fmla="*/ 143 w 297"/>
                  <a:gd name="T7" fmla="*/ 3 h 101"/>
                  <a:gd name="T8" fmla="*/ 116 w 297"/>
                  <a:gd name="T9" fmla="*/ 8 h 101"/>
                  <a:gd name="T10" fmla="*/ 85 w 297"/>
                  <a:gd name="T11" fmla="*/ 13 h 101"/>
                  <a:gd name="T12" fmla="*/ 54 w 297"/>
                  <a:gd name="T13" fmla="*/ 18 h 101"/>
                  <a:gd name="T14" fmla="*/ 26 w 297"/>
                  <a:gd name="T15" fmla="*/ 24 h 101"/>
                  <a:gd name="T16" fmla="*/ 8 w 297"/>
                  <a:gd name="T17" fmla="*/ 30 h 101"/>
                  <a:gd name="T18" fmla="*/ 0 w 297"/>
                  <a:gd name="T19" fmla="*/ 35 h 101"/>
                  <a:gd name="T20" fmla="*/ 2 w 297"/>
                  <a:gd name="T21" fmla="*/ 38 h 101"/>
                  <a:gd name="T22" fmla="*/ 9 w 297"/>
                  <a:gd name="T23" fmla="*/ 41 h 101"/>
                  <a:gd name="T24" fmla="*/ 21 w 297"/>
                  <a:gd name="T25" fmla="*/ 46 h 101"/>
                  <a:gd name="T26" fmla="*/ 36 w 297"/>
                  <a:gd name="T27" fmla="*/ 51 h 101"/>
                  <a:gd name="T28" fmla="*/ 53 w 297"/>
                  <a:gd name="T29" fmla="*/ 56 h 101"/>
                  <a:gd name="T30" fmla="*/ 74 w 297"/>
                  <a:gd name="T31" fmla="*/ 61 h 101"/>
                  <a:gd name="T32" fmla="*/ 97 w 297"/>
                  <a:gd name="T33" fmla="*/ 67 h 101"/>
                  <a:gd name="T34" fmla="*/ 121 w 297"/>
                  <a:gd name="T35" fmla="*/ 73 h 101"/>
                  <a:gd name="T36" fmla="*/ 146 w 297"/>
                  <a:gd name="T37" fmla="*/ 77 h 101"/>
                  <a:gd name="T38" fmla="*/ 172 w 297"/>
                  <a:gd name="T39" fmla="*/ 83 h 101"/>
                  <a:gd name="T40" fmla="*/ 196 w 297"/>
                  <a:gd name="T41" fmla="*/ 88 h 101"/>
                  <a:gd name="T42" fmla="*/ 220 w 297"/>
                  <a:gd name="T43" fmla="*/ 91 h 101"/>
                  <a:gd name="T44" fmla="*/ 243 w 297"/>
                  <a:gd name="T45" fmla="*/ 96 h 101"/>
                  <a:gd name="T46" fmla="*/ 264 w 297"/>
                  <a:gd name="T47" fmla="*/ 98 h 101"/>
                  <a:gd name="T48" fmla="*/ 282 w 297"/>
                  <a:gd name="T49" fmla="*/ 100 h 101"/>
                  <a:gd name="T50" fmla="*/ 297 w 297"/>
                  <a:gd name="T51" fmla="*/ 101 h 101"/>
                  <a:gd name="T52" fmla="*/ 177 w 297"/>
                  <a:gd name="T53" fmla="*/ 37 h 101"/>
                  <a:gd name="T54" fmla="*/ 199 w 297"/>
                  <a:gd name="T55" fmla="*/ 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7" h="101">
                    <a:moveTo>
                      <a:pt x="199" y="7"/>
                    </a:moveTo>
                    <a:lnTo>
                      <a:pt x="169" y="0"/>
                    </a:lnTo>
                    <a:lnTo>
                      <a:pt x="162" y="1"/>
                    </a:lnTo>
                    <a:lnTo>
                      <a:pt x="143" y="3"/>
                    </a:lnTo>
                    <a:lnTo>
                      <a:pt x="116" y="8"/>
                    </a:lnTo>
                    <a:lnTo>
                      <a:pt x="85" y="13"/>
                    </a:lnTo>
                    <a:lnTo>
                      <a:pt x="54" y="18"/>
                    </a:lnTo>
                    <a:lnTo>
                      <a:pt x="26" y="24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9" y="41"/>
                    </a:lnTo>
                    <a:lnTo>
                      <a:pt x="21" y="46"/>
                    </a:lnTo>
                    <a:lnTo>
                      <a:pt x="36" y="51"/>
                    </a:lnTo>
                    <a:lnTo>
                      <a:pt x="53" y="56"/>
                    </a:lnTo>
                    <a:lnTo>
                      <a:pt x="74" y="61"/>
                    </a:lnTo>
                    <a:lnTo>
                      <a:pt x="97" y="67"/>
                    </a:lnTo>
                    <a:lnTo>
                      <a:pt x="121" y="73"/>
                    </a:lnTo>
                    <a:lnTo>
                      <a:pt x="146" y="77"/>
                    </a:lnTo>
                    <a:lnTo>
                      <a:pt x="172" y="83"/>
                    </a:lnTo>
                    <a:lnTo>
                      <a:pt x="196" y="88"/>
                    </a:lnTo>
                    <a:lnTo>
                      <a:pt x="220" y="91"/>
                    </a:lnTo>
                    <a:lnTo>
                      <a:pt x="243" y="96"/>
                    </a:lnTo>
                    <a:lnTo>
                      <a:pt x="264" y="98"/>
                    </a:lnTo>
                    <a:lnTo>
                      <a:pt x="282" y="100"/>
                    </a:lnTo>
                    <a:lnTo>
                      <a:pt x="297" y="101"/>
                    </a:lnTo>
                    <a:lnTo>
                      <a:pt x="177" y="3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40" name="Freeform 344"/>
              <p:cNvSpPr>
                <a:spLocks noChangeAspect="1"/>
              </p:cNvSpPr>
              <p:nvPr/>
            </p:nvSpPr>
            <p:spPr bwMode="auto">
              <a:xfrm>
                <a:off x="4834" y="3428"/>
                <a:ext cx="167" cy="48"/>
              </a:xfrm>
              <a:custGeom>
                <a:avLst/>
                <a:gdLst>
                  <a:gd name="T0" fmla="*/ 129 w 335"/>
                  <a:gd name="T1" fmla="*/ 94 h 94"/>
                  <a:gd name="T2" fmla="*/ 142 w 335"/>
                  <a:gd name="T3" fmla="*/ 93 h 94"/>
                  <a:gd name="T4" fmla="*/ 157 w 335"/>
                  <a:gd name="T5" fmla="*/ 91 h 94"/>
                  <a:gd name="T6" fmla="*/ 172 w 335"/>
                  <a:gd name="T7" fmla="*/ 86 h 94"/>
                  <a:gd name="T8" fmla="*/ 188 w 335"/>
                  <a:gd name="T9" fmla="*/ 82 h 94"/>
                  <a:gd name="T10" fmla="*/ 205 w 335"/>
                  <a:gd name="T11" fmla="*/ 76 h 94"/>
                  <a:gd name="T12" fmla="*/ 223 w 335"/>
                  <a:gd name="T13" fmla="*/ 70 h 94"/>
                  <a:gd name="T14" fmla="*/ 240 w 335"/>
                  <a:gd name="T15" fmla="*/ 63 h 94"/>
                  <a:gd name="T16" fmla="*/ 256 w 335"/>
                  <a:gd name="T17" fmla="*/ 56 h 94"/>
                  <a:gd name="T18" fmla="*/ 272 w 335"/>
                  <a:gd name="T19" fmla="*/ 49 h 94"/>
                  <a:gd name="T20" fmla="*/ 286 w 335"/>
                  <a:gd name="T21" fmla="*/ 44 h 94"/>
                  <a:gd name="T22" fmla="*/ 300 w 335"/>
                  <a:gd name="T23" fmla="*/ 37 h 94"/>
                  <a:gd name="T24" fmla="*/ 311 w 335"/>
                  <a:gd name="T25" fmla="*/ 32 h 94"/>
                  <a:gd name="T26" fmla="*/ 321 w 335"/>
                  <a:gd name="T27" fmla="*/ 28 h 94"/>
                  <a:gd name="T28" fmla="*/ 329 w 335"/>
                  <a:gd name="T29" fmla="*/ 24 h 94"/>
                  <a:gd name="T30" fmla="*/ 333 w 335"/>
                  <a:gd name="T31" fmla="*/ 22 h 94"/>
                  <a:gd name="T32" fmla="*/ 335 w 335"/>
                  <a:gd name="T33" fmla="*/ 21 h 94"/>
                  <a:gd name="T34" fmla="*/ 267 w 335"/>
                  <a:gd name="T35" fmla="*/ 25 h 94"/>
                  <a:gd name="T36" fmla="*/ 210 w 335"/>
                  <a:gd name="T37" fmla="*/ 46 h 94"/>
                  <a:gd name="T38" fmla="*/ 22 w 335"/>
                  <a:gd name="T39" fmla="*/ 0 h 94"/>
                  <a:gd name="T40" fmla="*/ 0 w 335"/>
                  <a:gd name="T41" fmla="*/ 30 h 94"/>
                  <a:gd name="T42" fmla="*/ 120 w 335"/>
                  <a:gd name="T43" fmla="*/ 94 h 94"/>
                  <a:gd name="T44" fmla="*/ 123 w 335"/>
                  <a:gd name="T45" fmla="*/ 94 h 94"/>
                  <a:gd name="T46" fmla="*/ 125 w 335"/>
                  <a:gd name="T47" fmla="*/ 94 h 94"/>
                  <a:gd name="T48" fmla="*/ 127 w 335"/>
                  <a:gd name="T49" fmla="*/ 94 h 94"/>
                  <a:gd name="T50" fmla="*/ 129 w 335"/>
                  <a:gd name="T5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5" h="94">
                    <a:moveTo>
                      <a:pt x="129" y="94"/>
                    </a:moveTo>
                    <a:lnTo>
                      <a:pt x="142" y="93"/>
                    </a:lnTo>
                    <a:lnTo>
                      <a:pt x="157" y="91"/>
                    </a:lnTo>
                    <a:lnTo>
                      <a:pt x="172" y="86"/>
                    </a:lnTo>
                    <a:lnTo>
                      <a:pt x="188" y="82"/>
                    </a:lnTo>
                    <a:lnTo>
                      <a:pt x="205" y="76"/>
                    </a:lnTo>
                    <a:lnTo>
                      <a:pt x="223" y="70"/>
                    </a:lnTo>
                    <a:lnTo>
                      <a:pt x="240" y="63"/>
                    </a:lnTo>
                    <a:lnTo>
                      <a:pt x="256" y="56"/>
                    </a:lnTo>
                    <a:lnTo>
                      <a:pt x="272" y="49"/>
                    </a:lnTo>
                    <a:lnTo>
                      <a:pt x="286" y="44"/>
                    </a:lnTo>
                    <a:lnTo>
                      <a:pt x="300" y="37"/>
                    </a:lnTo>
                    <a:lnTo>
                      <a:pt x="311" y="32"/>
                    </a:lnTo>
                    <a:lnTo>
                      <a:pt x="321" y="28"/>
                    </a:lnTo>
                    <a:lnTo>
                      <a:pt x="329" y="24"/>
                    </a:lnTo>
                    <a:lnTo>
                      <a:pt x="333" y="22"/>
                    </a:lnTo>
                    <a:lnTo>
                      <a:pt x="335" y="21"/>
                    </a:lnTo>
                    <a:lnTo>
                      <a:pt x="267" y="25"/>
                    </a:lnTo>
                    <a:lnTo>
                      <a:pt x="210" y="46"/>
                    </a:lnTo>
                    <a:lnTo>
                      <a:pt x="22" y="0"/>
                    </a:lnTo>
                    <a:lnTo>
                      <a:pt x="0" y="30"/>
                    </a:lnTo>
                    <a:lnTo>
                      <a:pt x="120" y="94"/>
                    </a:lnTo>
                    <a:lnTo>
                      <a:pt x="123" y="94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close/>
                  </a:path>
                </a:pathLst>
              </a:custGeom>
              <a:solidFill>
                <a:srgbClr val="AA991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41" name="Freeform 345"/>
              <p:cNvSpPr>
                <a:spLocks noChangeAspect="1"/>
              </p:cNvSpPr>
              <p:nvPr/>
            </p:nvSpPr>
            <p:spPr bwMode="auto">
              <a:xfrm>
                <a:off x="4731" y="3445"/>
                <a:ext cx="139" cy="41"/>
              </a:xfrm>
              <a:custGeom>
                <a:avLst/>
                <a:gdLst>
                  <a:gd name="T0" fmla="*/ 2 w 279"/>
                  <a:gd name="T1" fmla="*/ 0 h 83"/>
                  <a:gd name="T2" fmla="*/ 1 w 279"/>
                  <a:gd name="T3" fmla="*/ 1 h 83"/>
                  <a:gd name="T4" fmla="*/ 0 w 279"/>
                  <a:gd name="T5" fmla="*/ 6 h 83"/>
                  <a:gd name="T6" fmla="*/ 1 w 279"/>
                  <a:gd name="T7" fmla="*/ 11 h 83"/>
                  <a:gd name="T8" fmla="*/ 7 w 279"/>
                  <a:gd name="T9" fmla="*/ 15 h 83"/>
                  <a:gd name="T10" fmla="*/ 22 w 279"/>
                  <a:gd name="T11" fmla="*/ 22 h 83"/>
                  <a:gd name="T12" fmla="*/ 38 w 279"/>
                  <a:gd name="T13" fmla="*/ 29 h 83"/>
                  <a:gd name="T14" fmla="*/ 55 w 279"/>
                  <a:gd name="T15" fmla="*/ 36 h 83"/>
                  <a:gd name="T16" fmla="*/ 74 w 279"/>
                  <a:gd name="T17" fmla="*/ 43 h 83"/>
                  <a:gd name="T18" fmla="*/ 92 w 279"/>
                  <a:gd name="T19" fmla="*/ 50 h 83"/>
                  <a:gd name="T20" fmla="*/ 112 w 279"/>
                  <a:gd name="T21" fmla="*/ 55 h 83"/>
                  <a:gd name="T22" fmla="*/ 130 w 279"/>
                  <a:gd name="T23" fmla="*/ 61 h 83"/>
                  <a:gd name="T24" fmla="*/ 150 w 279"/>
                  <a:gd name="T25" fmla="*/ 67 h 83"/>
                  <a:gd name="T26" fmla="*/ 168 w 279"/>
                  <a:gd name="T27" fmla="*/ 72 h 83"/>
                  <a:gd name="T28" fmla="*/ 187 w 279"/>
                  <a:gd name="T29" fmla="*/ 75 h 83"/>
                  <a:gd name="T30" fmla="*/ 204 w 279"/>
                  <a:gd name="T31" fmla="*/ 79 h 83"/>
                  <a:gd name="T32" fmla="*/ 221 w 279"/>
                  <a:gd name="T33" fmla="*/ 81 h 83"/>
                  <a:gd name="T34" fmla="*/ 238 w 279"/>
                  <a:gd name="T35" fmla="*/ 83 h 83"/>
                  <a:gd name="T36" fmla="*/ 252 w 279"/>
                  <a:gd name="T37" fmla="*/ 83 h 83"/>
                  <a:gd name="T38" fmla="*/ 266 w 279"/>
                  <a:gd name="T39" fmla="*/ 83 h 83"/>
                  <a:gd name="T40" fmla="*/ 279 w 279"/>
                  <a:gd name="T41" fmla="*/ 82 h 83"/>
                  <a:gd name="T42" fmla="*/ 276 w 279"/>
                  <a:gd name="T43" fmla="*/ 81 h 83"/>
                  <a:gd name="T44" fmla="*/ 267 w 279"/>
                  <a:gd name="T45" fmla="*/ 80 h 83"/>
                  <a:gd name="T46" fmla="*/ 255 w 279"/>
                  <a:gd name="T47" fmla="*/ 77 h 83"/>
                  <a:gd name="T48" fmla="*/ 238 w 279"/>
                  <a:gd name="T49" fmla="*/ 73 h 83"/>
                  <a:gd name="T50" fmla="*/ 218 w 279"/>
                  <a:gd name="T51" fmla="*/ 69 h 83"/>
                  <a:gd name="T52" fmla="*/ 195 w 279"/>
                  <a:gd name="T53" fmla="*/ 64 h 83"/>
                  <a:gd name="T54" fmla="*/ 172 w 279"/>
                  <a:gd name="T55" fmla="*/ 58 h 83"/>
                  <a:gd name="T56" fmla="*/ 147 w 279"/>
                  <a:gd name="T57" fmla="*/ 52 h 83"/>
                  <a:gd name="T58" fmla="*/ 121 w 279"/>
                  <a:gd name="T59" fmla="*/ 45 h 83"/>
                  <a:gd name="T60" fmla="*/ 97 w 279"/>
                  <a:gd name="T61" fmla="*/ 38 h 83"/>
                  <a:gd name="T62" fmla="*/ 73 w 279"/>
                  <a:gd name="T63" fmla="*/ 32 h 83"/>
                  <a:gd name="T64" fmla="*/ 52 w 279"/>
                  <a:gd name="T65" fmla="*/ 26 h 83"/>
                  <a:gd name="T66" fmla="*/ 34 w 279"/>
                  <a:gd name="T67" fmla="*/ 19 h 83"/>
                  <a:gd name="T68" fmla="*/ 19 w 279"/>
                  <a:gd name="T69" fmla="*/ 12 h 83"/>
                  <a:gd name="T70" fmla="*/ 8 w 279"/>
                  <a:gd name="T71" fmla="*/ 6 h 83"/>
                  <a:gd name="T72" fmla="*/ 2 w 279"/>
                  <a:gd name="T7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" h="83">
                    <a:moveTo>
                      <a:pt x="2" y="0"/>
                    </a:moveTo>
                    <a:lnTo>
                      <a:pt x="1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7" y="15"/>
                    </a:lnTo>
                    <a:lnTo>
                      <a:pt x="22" y="22"/>
                    </a:lnTo>
                    <a:lnTo>
                      <a:pt x="38" y="29"/>
                    </a:lnTo>
                    <a:lnTo>
                      <a:pt x="55" y="36"/>
                    </a:lnTo>
                    <a:lnTo>
                      <a:pt x="74" y="43"/>
                    </a:lnTo>
                    <a:lnTo>
                      <a:pt x="92" y="50"/>
                    </a:lnTo>
                    <a:lnTo>
                      <a:pt x="112" y="55"/>
                    </a:lnTo>
                    <a:lnTo>
                      <a:pt x="130" y="61"/>
                    </a:lnTo>
                    <a:lnTo>
                      <a:pt x="150" y="67"/>
                    </a:lnTo>
                    <a:lnTo>
                      <a:pt x="168" y="72"/>
                    </a:lnTo>
                    <a:lnTo>
                      <a:pt x="187" y="75"/>
                    </a:lnTo>
                    <a:lnTo>
                      <a:pt x="204" y="79"/>
                    </a:lnTo>
                    <a:lnTo>
                      <a:pt x="221" y="81"/>
                    </a:lnTo>
                    <a:lnTo>
                      <a:pt x="238" y="83"/>
                    </a:lnTo>
                    <a:lnTo>
                      <a:pt x="252" y="83"/>
                    </a:lnTo>
                    <a:lnTo>
                      <a:pt x="266" y="83"/>
                    </a:lnTo>
                    <a:lnTo>
                      <a:pt x="279" y="82"/>
                    </a:lnTo>
                    <a:lnTo>
                      <a:pt x="276" y="81"/>
                    </a:lnTo>
                    <a:lnTo>
                      <a:pt x="267" y="80"/>
                    </a:lnTo>
                    <a:lnTo>
                      <a:pt x="255" y="77"/>
                    </a:lnTo>
                    <a:lnTo>
                      <a:pt x="238" y="73"/>
                    </a:lnTo>
                    <a:lnTo>
                      <a:pt x="218" y="69"/>
                    </a:lnTo>
                    <a:lnTo>
                      <a:pt x="195" y="64"/>
                    </a:lnTo>
                    <a:lnTo>
                      <a:pt x="172" y="58"/>
                    </a:lnTo>
                    <a:lnTo>
                      <a:pt x="147" y="52"/>
                    </a:lnTo>
                    <a:lnTo>
                      <a:pt x="121" y="45"/>
                    </a:lnTo>
                    <a:lnTo>
                      <a:pt x="97" y="38"/>
                    </a:lnTo>
                    <a:lnTo>
                      <a:pt x="73" y="32"/>
                    </a:lnTo>
                    <a:lnTo>
                      <a:pt x="52" y="26"/>
                    </a:lnTo>
                    <a:lnTo>
                      <a:pt x="34" y="19"/>
                    </a:lnTo>
                    <a:lnTo>
                      <a:pt x="19" y="12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5E0B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42" name="Freeform 346"/>
              <p:cNvSpPr>
                <a:spLocks noChangeAspect="1"/>
              </p:cNvSpPr>
              <p:nvPr/>
            </p:nvSpPr>
            <p:spPr bwMode="auto">
              <a:xfrm>
                <a:off x="4898" y="3055"/>
                <a:ext cx="19" cy="17"/>
              </a:xfrm>
              <a:custGeom>
                <a:avLst/>
                <a:gdLst>
                  <a:gd name="T0" fmla="*/ 20 w 39"/>
                  <a:gd name="T1" fmla="*/ 36 h 36"/>
                  <a:gd name="T2" fmla="*/ 27 w 39"/>
                  <a:gd name="T3" fmla="*/ 35 h 36"/>
                  <a:gd name="T4" fmla="*/ 34 w 39"/>
                  <a:gd name="T5" fmla="*/ 30 h 36"/>
                  <a:gd name="T6" fmla="*/ 38 w 39"/>
                  <a:gd name="T7" fmla="*/ 26 h 36"/>
                  <a:gd name="T8" fmla="*/ 39 w 39"/>
                  <a:gd name="T9" fmla="*/ 19 h 36"/>
                  <a:gd name="T10" fmla="*/ 38 w 39"/>
                  <a:gd name="T11" fmla="*/ 12 h 36"/>
                  <a:gd name="T12" fmla="*/ 34 w 39"/>
                  <a:gd name="T13" fmla="*/ 6 h 36"/>
                  <a:gd name="T14" fmla="*/ 27 w 39"/>
                  <a:gd name="T15" fmla="*/ 1 h 36"/>
                  <a:gd name="T16" fmla="*/ 20 w 39"/>
                  <a:gd name="T17" fmla="*/ 0 h 36"/>
                  <a:gd name="T18" fmla="*/ 12 w 39"/>
                  <a:gd name="T19" fmla="*/ 1 h 36"/>
                  <a:gd name="T20" fmla="*/ 6 w 39"/>
                  <a:gd name="T21" fmla="*/ 6 h 36"/>
                  <a:gd name="T22" fmla="*/ 1 w 39"/>
                  <a:gd name="T23" fmla="*/ 12 h 36"/>
                  <a:gd name="T24" fmla="*/ 0 w 39"/>
                  <a:gd name="T25" fmla="*/ 19 h 36"/>
                  <a:gd name="T26" fmla="*/ 1 w 39"/>
                  <a:gd name="T27" fmla="*/ 26 h 36"/>
                  <a:gd name="T28" fmla="*/ 6 w 39"/>
                  <a:gd name="T29" fmla="*/ 30 h 36"/>
                  <a:gd name="T30" fmla="*/ 12 w 39"/>
                  <a:gd name="T31" fmla="*/ 35 h 36"/>
                  <a:gd name="T32" fmla="*/ 20 w 39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lnTo>
                      <a:pt x="27" y="35"/>
                    </a:lnTo>
                    <a:lnTo>
                      <a:pt x="34" y="30"/>
                    </a:lnTo>
                    <a:lnTo>
                      <a:pt x="38" y="26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6" y="30"/>
                    </a:lnTo>
                    <a:lnTo>
                      <a:pt x="12" y="35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2043" name="Line 347"/>
            <p:cNvSpPr>
              <a:spLocks noChangeShapeType="1"/>
            </p:cNvSpPr>
            <p:nvPr/>
          </p:nvSpPr>
          <p:spPr bwMode="auto">
            <a:xfrm flipV="1">
              <a:off x="4922" y="3044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044" name="Line 348"/>
            <p:cNvSpPr>
              <a:spLocks noChangeShapeType="1"/>
            </p:cNvSpPr>
            <p:nvPr/>
          </p:nvSpPr>
          <p:spPr bwMode="auto">
            <a:xfrm>
              <a:off x="4944" y="3452"/>
              <a:ext cx="45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2045" name="Group 349"/>
            <p:cNvGrpSpPr>
              <a:grpSpLocks/>
            </p:cNvGrpSpPr>
            <p:nvPr/>
          </p:nvGrpSpPr>
          <p:grpSpPr bwMode="auto">
            <a:xfrm>
              <a:off x="3810" y="2726"/>
              <a:ext cx="431" cy="318"/>
              <a:chOff x="2896" y="2246"/>
              <a:chExt cx="561" cy="405"/>
            </a:xfrm>
          </p:grpSpPr>
          <p:sp>
            <p:nvSpPr>
              <p:cNvPr id="1182046" name="Freeform 350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47" name="Freeform 351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48" name="Freeform 352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49" name="Freeform 353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0" name="Freeform 354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1" name="Freeform 355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2" name="Freeform 356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3" name="Freeform 357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4" name="Freeform 358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5" name="Freeform 359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6" name="Freeform 360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7" name="Freeform 361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8" name="Freeform 362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59" name="Freeform 363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0" name="Freeform 364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1" name="Freeform 365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2" name="Freeform 366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3" name="Freeform 367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4" name="Freeform 36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5" name="Freeform 36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6" name="Freeform 37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7" name="Freeform 37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8" name="Freeform 372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69" name="Freeform 373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0" name="Freeform 374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1" name="Freeform 375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2" name="Freeform 376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3" name="Freeform 377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4" name="Freeform 378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2075" name="Group 379"/>
            <p:cNvGrpSpPr>
              <a:grpSpLocks/>
            </p:cNvGrpSpPr>
            <p:nvPr/>
          </p:nvGrpSpPr>
          <p:grpSpPr bwMode="auto">
            <a:xfrm>
              <a:off x="3833" y="3588"/>
              <a:ext cx="431" cy="318"/>
              <a:chOff x="2896" y="2246"/>
              <a:chExt cx="561" cy="405"/>
            </a:xfrm>
          </p:grpSpPr>
          <p:sp>
            <p:nvSpPr>
              <p:cNvPr id="1182076" name="Freeform 380"/>
              <p:cNvSpPr>
                <a:spLocks/>
              </p:cNvSpPr>
              <p:nvPr/>
            </p:nvSpPr>
            <p:spPr bwMode="auto">
              <a:xfrm>
                <a:off x="2932" y="2426"/>
                <a:ext cx="387" cy="225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7" name="Freeform 381"/>
              <p:cNvSpPr>
                <a:spLocks/>
              </p:cNvSpPr>
              <p:nvPr/>
            </p:nvSpPr>
            <p:spPr bwMode="auto">
              <a:xfrm>
                <a:off x="2995" y="2449"/>
                <a:ext cx="97" cy="118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8" name="Freeform 382"/>
              <p:cNvSpPr>
                <a:spLocks/>
              </p:cNvSpPr>
              <p:nvPr/>
            </p:nvSpPr>
            <p:spPr bwMode="auto">
              <a:xfrm>
                <a:off x="2995" y="2246"/>
                <a:ext cx="321" cy="394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79" name="Freeform 383"/>
              <p:cNvSpPr>
                <a:spLocks/>
              </p:cNvSpPr>
              <p:nvPr/>
            </p:nvSpPr>
            <p:spPr bwMode="auto">
              <a:xfrm>
                <a:off x="3314" y="2476"/>
                <a:ext cx="107" cy="86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0" name="Freeform 384"/>
              <p:cNvSpPr>
                <a:spLocks/>
              </p:cNvSpPr>
              <p:nvPr/>
            </p:nvSpPr>
            <p:spPr bwMode="auto">
              <a:xfrm>
                <a:off x="3319" y="2402"/>
                <a:ext cx="138" cy="29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1" name="Freeform 385"/>
              <p:cNvSpPr>
                <a:spLocks/>
              </p:cNvSpPr>
              <p:nvPr/>
            </p:nvSpPr>
            <p:spPr bwMode="auto">
              <a:xfrm>
                <a:off x="3324" y="2301"/>
                <a:ext cx="115" cy="81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2" name="Freeform 386"/>
              <p:cNvSpPr>
                <a:spLocks/>
              </p:cNvSpPr>
              <p:nvPr/>
            </p:nvSpPr>
            <p:spPr bwMode="auto">
              <a:xfrm>
                <a:off x="3003" y="2256"/>
                <a:ext cx="305" cy="37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3" name="Freeform 387"/>
              <p:cNvSpPr>
                <a:spLocks/>
              </p:cNvSpPr>
              <p:nvPr/>
            </p:nvSpPr>
            <p:spPr bwMode="auto">
              <a:xfrm>
                <a:off x="3039" y="2293"/>
                <a:ext cx="105" cy="305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4" name="Freeform 388"/>
              <p:cNvSpPr>
                <a:spLocks/>
              </p:cNvSpPr>
              <p:nvPr/>
            </p:nvSpPr>
            <p:spPr bwMode="auto">
              <a:xfrm>
                <a:off x="3188" y="2316"/>
                <a:ext cx="89" cy="282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rgbClr val="625D9C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5" name="Freeform 389"/>
              <p:cNvSpPr>
                <a:spLocks/>
              </p:cNvSpPr>
              <p:nvPr/>
            </p:nvSpPr>
            <p:spPr bwMode="auto">
              <a:xfrm>
                <a:off x="3144" y="2295"/>
                <a:ext cx="125" cy="306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6" name="Freeform 390"/>
              <p:cNvSpPr>
                <a:spLocks/>
              </p:cNvSpPr>
              <p:nvPr/>
            </p:nvSpPr>
            <p:spPr bwMode="auto">
              <a:xfrm>
                <a:off x="3204" y="2512"/>
                <a:ext cx="55" cy="24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7" name="Freeform 391"/>
              <p:cNvSpPr>
                <a:spLocks/>
              </p:cNvSpPr>
              <p:nvPr/>
            </p:nvSpPr>
            <p:spPr bwMode="auto">
              <a:xfrm>
                <a:off x="3206" y="2523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8" name="Freeform 392"/>
              <p:cNvSpPr>
                <a:spLocks/>
              </p:cNvSpPr>
              <p:nvPr/>
            </p:nvSpPr>
            <p:spPr bwMode="auto">
              <a:xfrm>
                <a:off x="3206" y="2533"/>
                <a:ext cx="53" cy="24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89" name="Freeform 393"/>
              <p:cNvSpPr>
                <a:spLocks/>
              </p:cNvSpPr>
              <p:nvPr/>
            </p:nvSpPr>
            <p:spPr bwMode="auto">
              <a:xfrm>
                <a:off x="3206" y="2543"/>
                <a:ext cx="53" cy="27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0" name="Freeform 394"/>
              <p:cNvSpPr>
                <a:spLocks/>
              </p:cNvSpPr>
              <p:nvPr/>
            </p:nvSpPr>
            <p:spPr bwMode="auto">
              <a:xfrm>
                <a:off x="3206" y="2557"/>
                <a:ext cx="53" cy="23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1" name="Freeform 395"/>
              <p:cNvSpPr>
                <a:spLocks/>
              </p:cNvSpPr>
              <p:nvPr/>
            </p:nvSpPr>
            <p:spPr bwMode="auto">
              <a:xfrm>
                <a:off x="3052" y="2308"/>
                <a:ext cx="58" cy="220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FFFCBD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2" name="Freeform 396"/>
              <p:cNvSpPr>
                <a:spLocks/>
              </p:cNvSpPr>
              <p:nvPr/>
            </p:nvSpPr>
            <p:spPr bwMode="auto">
              <a:xfrm>
                <a:off x="3186" y="2376"/>
                <a:ext cx="96" cy="34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3" name="Freeform 397"/>
              <p:cNvSpPr>
                <a:spLocks/>
              </p:cNvSpPr>
              <p:nvPr/>
            </p:nvSpPr>
            <p:spPr bwMode="auto">
              <a:xfrm>
                <a:off x="3183" y="2345"/>
                <a:ext cx="97" cy="31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4" name="Freeform 398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5" name="Freeform 399"/>
              <p:cNvSpPr>
                <a:spLocks/>
              </p:cNvSpPr>
              <p:nvPr/>
            </p:nvSpPr>
            <p:spPr bwMode="auto">
              <a:xfrm>
                <a:off x="3157" y="2418"/>
                <a:ext cx="13" cy="13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6" name="Freeform 400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7" name="Freeform 401"/>
              <p:cNvSpPr>
                <a:spLocks/>
              </p:cNvSpPr>
              <p:nvPr/>
            </p:nvSpPr>
            <p:spPr bwMode="auto">
              <a:xfrm>
                <a:off x="3159" y="2444"/>
                <a:ext cx="14" cy="16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8" name="Freeform 402"/>
              <p:cNvSpPr>
                <a:spLocks/>
              </p:cNvSpPr>
              <p:nvPr/>
            </p:nvSpPr>
            <p:spPr bwMode="auto">
              <a:xfrm>
                <a:off x="3149" y="2329"/>
                <a:ext cx="13" cy="8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099" name="Freeform 403"/>
              <p:cNvSpPr>
                <a:spLocks/>
              </p:cNvSpPr>
              <p:nvPr/>
            </p:nvSpPr>
            <p:spPr bwMode="auto">
              <a:xfrm>
                <a:off x="3188" y="2324"/>
                <a:ext cx="86" cy="26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00" name="Freeform 404"/>
              <p:cNvSpPr>
                <a:spLocks/>
              </p:cNvSpPr>
              <p:nvPr/>
            </p:nvSpPr>
            <p:spPr bwMode="auto">
              <a:xfrm>
                <a:off x="3206" y="2329"/>
                <a:ext cx="53" cy="19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01" name="Freeform 405"/>
              <p:cNvSpPr>
                <a:spLocks/>
              </p:cNvSpPr>
              <p:nvPr/>
            </p:nvSpPr>
            <p:spPr bwMode="auto">
              <a:xfrm>
                <a:off x="3058" y="2272"/>
                <a:ext cx="156" cy="26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02" name="Freeform 406"/>
              <p:cNvSpPr>
                <a:spLocks/>
              </p:cNvSpPr>
              <p:nvPr/>
            </p:nvSpPr>
            <p:spPr bwMode="auto">
              <a:xfrm>
                <a:off x="2925" y="2494"/>
                <a:ext cx="104" cy="86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03" name="Freeform 407"/>
              <p:cNvSpPr>
                <a:spLocks/>
              </p:cNvSpPr>
              <p:nvPr/>
            </p:nvSpPr>
            <p:spPr bwMode="auto">
              <a:xfrm>
                <a:off x="2896" y="2426"/>
                <a:ext cx="138" cy="29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04" name="Freeform 408"/>
              <p:cNvSpPr>
                <a:spLocks/>
              </p:cNvSpPr>
              <p:nvPr/>
            </p:nvSpPr>
            <p:spPr bwMode="auto">
              <a:xfrm>
                <a:off x="2906" y="2319"/>
                <a:ext cx="113" cy="83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2105" name="Line 409"/>
            <p:cNvSpPr>
              <a:spLocks noChangeShapeType="1"/>
            </p:cNvSpPr>
            <p:nvPr/>
          </p:nvSpPr>
          <p:spPr bwMode="auto">
            <a:xfrm flipV="1">
              <a:off x="4241" y="3452"/>
              <a:ext cx="114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106" name="Line 410"/>
            <p:cNvSpPr>
              <a:spLocks noChangeShapeType="1"/>
            </p:cNvSpPr>
            <p:nvPr/>
          </p:nvSpPr>
          <p:spPr bwMode="auto">
            <a:xfrm>
              <a:off x="4241" y="3044"/>
              <a:ext cx="11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182107" name="Group 411"/>
            <p:cNvGrpSpPr>
              <a:grpSpLocks/>
            </p:cNvGrpSpPr>
            <p:nvPr/>
          </p:nvGrpSpPr>
          <p:grpSpPr bwMode="auto">
            <a:xfrm>
              <a:off x="4355" y="3724"/>
              <a:ext cx="431" cy="318"/>
              <a:chOff x="4037" y="1638"/>
              <a:chExt cx="431" cy="318"/>
            </a:xfrm>
          </p:grpSpPr>
          <p:sp>
            <p:nvSpPr>
              <p:cNvPr id="1182108" name="Freeform 412"/>
              <p:cNvSpPr>
                <a:spLocks/>
              </p:cNvSpPr>
              <p:nvPr/>
            </p:nvSpPr>
            <p:spPr bwMode="auto">
              <a:xfrm>
                <a:off x="4065" y="1779"/>
                <a:ext cx="297" cy="177"/>
              </a:xfrm>
              <a:custGeom>
                <a:avLst/>
                <a:gdLst>
                  <a:gd name="T0" fmla="*/ 204 w 387"/>
                  <a:gd name="T1" fmla="*/ 212 h 225"/>
                  <a:gd name="T2" fmla="*/ 243 w 387"/>
                  <a:gd name="T3" fmla="*/ 219 h 225"/>
                  <a:gd name="T4" fmla="*/ 277 w 387"/>
                  <a:gd name="T5" fmla="*/ 225 h 225"/>
                  <a:gd name="T6" fmla="*/ 308 w 387"/>
                  <a:gd name="T7" fmla="*/ 222 h 225"/>
                  <a:gd name="T8" fmla="*/ 337 w 387"/>
                  <a:gd name="T9" fmla="*/ 217 h 225"/>
                  <a:gd name="T10" fmla="*/ 358 w 387"/>
                  <a:gd name="T11" fmla="*/ 209 h 225"/>
                  <a:gd name="T12" fmla="*/ 374 w 387"/>
                  <a:gd name="T13" fmla="*/ 196 h 225"/>
                  <a:gd name="T14" fmla="*/ 384 w 387"/>
                  <a:gd name="T15" fmla="*/ 180 h 225"/>
                  <a:gd name="T16" fmla="*/ 387 w 387"/>
                  <a:gd name="T17" fmla="*/ 162 h 225"/>
                  <a:gd name="T18" fmla="*/ 379 w 387"/>
                  <a:gd name="T19" fmla="*/ 141 h 225"/>
                  <a:gd name="T20" fmla="*/ 368 w 387"/>
                  <a:gd name="T21" fmla="*/ 120 h 225"/>
                  <a:gd name="T22" fmla="*/ 348 w 387"/>
                  <a:gd name="T23" fmla="*/ 97 h 225"/>
                  <a:gd name="T24" fmla="*/ 321 w 387"/>
                  <a:gd name="T25" fmla="*/ 76 h 225"/>
                  <a:gd name="T26" fmla="*/ 293 w 387"/>
                  <a:gd name="T27" fmla="*/ 57 h 225"/>
                  <a:gd name="T28" fmla="*/ 259 w 387"/>
                  <a:gd name="T29" fmla="*/ 39 h 225"/>
                  <a:gd name="T30" fmla="*/ 222 w 387"/>
                  <a:gd name="T31" fmla="*/ 23 h 225"/>
                  <a:gd name="T32" fmla="*/ 183 w 387"/>
                  <a:gd name="T33" fmla="*/ 13 h 225"/>
                  <a:gd name="T34" fmla="*/ 144 w 387"/>
                  <a:gd name="T35" fmla="*/ 3 h 225"/>
                  <a:gd name="T36" fmla="*/ 110 w 387"/>
                  <a:gd name="T37" fmla="*/ 0 h 225"/>
                  <a:gd name="T38" fmla="*/ 76 w 387"/>
                  <a:gd name="T39" fmla="*/ 0 h 225"/>
                  <a:gd name="T40" fmla="*/ 50 w 387"/>
                  <a:gd name="T41" fmla="*/ 5 h 225"/>
                  <a:gd name="T42" fmla="*/ 26 w 387"/>
                  <a:gd name="T43" fmla="*/ 13 h 225"/>
                  <a:gd name="T44" fmla="*/ 11 w 387"/>
                  <a:gd name="T45" fmla="*/ 26 h 225"/>
                  <a:gd name="T46" fmla="*/ 0 w 387"/>
                  <a:gd name="T47" fmla="*/ 42 h 225"/>
                  <a:gd name="T48" fmla="*/ 0 w 387"/>
                  <a:gd name="T49" fmla="*/ 60 h 225"/>
                  <a:gd name="T50" fmla="*/ 6 w 387"/>
                  <a:gd name="T51" fmla="*/ 81 h 225"/>
                  <a:gd name="T52" fmla="*/ 19 w 387"/>
                  <a:gd name="T53" fmla="*/ 104 h 225"/>
                  <a:gd name="T54" fmla="*/ 40 w 387"/>
                  <a:gd name="T55" fmla="*/ 125 h 225"/>
                  <a:gd name="T56" fmla="*/ 63 w 387"/>
                  <a:gd name="T57" fmla="*/ 146 h 225"/>
                  <a:gd name="T58" fmla="*/ 94 w 387"/>
                  <a:gd name="T59" fmla="*/ 167 h 225"/>
                  <a:gd name="T60" fmla="*/ 128 w 387"/>
                  <a:gd name="T61" fmla="*/ 183 h 225"/>
                  <a:gd name="T62" fmla="*/ 165 w 387"/>
                  <a:gd name="T63" fmla="*/ 19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7" h="225">
                    <a:moveTo>
                      <a:pt x="183" y="206"/>
                    </a:moveTo>
                    <a:lnTo>
                      <a:pt x="204" y="212"/>
                    </a:lnTo>
                    <a:lnTo>
                      <a:pt x="225" y="217"/>
                    </a:lnTo>
                    <a:lnTo>
                      <a:pt x="243" y="219"/>
                    </a:lnTo>
                    <a:lnTo>
                      <a:pt x="261" y="222"/>
                    </a:lnTo>
                    <a:lnTo>
                      <a:pt x="277" y="225"/>
                    </a:lnTo>
                    <a:lnTo>
                      <a:pt x="293" y="225"/>
                    </a:lnTo>
                    <a:lnTo>
                      <a:pt x="308" y="222"/>
                    </a:lnTo>
                    <a:lnTo>
                      <a:pt x="324" y="222"/>
                    </a:lnTo>
                    <a:lnTo>
                      <a:pt x="337" y="217"/>
                    </a:lnTo>
                    <a:lnTo>
                      <a:pt x="348" y="214"/>
                    </a:lnTo>
                    <a:lnTo>
                      <a:pt x="358" y="209"/>
                    </a:lnTo>
                    <a:lnTo>
                      <a:pt x="368" y="204"/>
                    </a:lnTo>
                    <a:lnTo>
                      <a:pt x="374" y="196"/>
                    </a:lnTo>
                    <a:lnTo>
                      <a:pt x="382" y="191"/>
                    </a:lnTo>
                    <a:lnTo>
                      <a:pt x="384" y="180"/>
                    </a:lnTo>
                    <a:lnTo>
                      <a:pt x="387" y="172"/>
                    </a:lnTo>
                    <a:lnTo>
                      <a:pt x="387" y="162"/>
                    </a:lnTo>
                    <a:lnTo>
                      <a:pt x="384" y="151"/>
                    </a:lnTo>
                    <a:lnTo>
                      <a:pt x="379" y="141"/>
                    </a:lnTo>
                    <a:lnTo>
                      <a:pt x="374" y="131"/>
                    </a:lnTo>
                    <a:lnTo>
                      <a:pt x="368" y="120"/>
                    </a:lnTo>
                    <a:lnTo>
                      <a:pt x="358" y="107"/>
                    </a:lnTo>
                    <a:lnTo>
                      <a:pt x="348" y="97"/>
                    </a:lnTo>
                    <a:lnTo>
                      <a:pt x="337" y="86"/>
                    </a:lnTo>
                    <a:lnTo>
                      <a:pt x="321" y="76"/>
                    </a:lnTo>
                    <a:lnTo>
                      <a:pt x="308" y="65"/>
                    </a:lnTo>
                    <a:lnTo>
                      <a:pt x="293" y="57"/>
                    </a:lnTo>
                    <a:lnTo>
                      <a:pt x="277" y="47"/>
                    </a:lnTo>
                    <a:lnTo>
                      <a:pt x="259" y="39"/>
                    </a:lnTo>
                    <a:lnTo>
                      <a:pt x="241" y="31"/>
                    </a:lnTo>
                    <a:lnTo>
                      <a:pt x="222" y="23"/>
                    </a:lnTo>
                    <a:lnTo>
                      <a:pt x="201" y="18"/>
                    </a:lnTo>
                    <a:lnTo>
                      <a:pt x="183" y="13"/>
                    </a:lnTo>
                    <a:lnTo>
                      <a:pt x="162" y="8"/>
                    </a:lnTo>
                    <a:lnTo>
                      <a:pt x="144" y="3"/>
                    </a:lnTo>
                    <a:lnTo>
                      <a:pt x="126" y="3"/>
                    </a:lnTo>
                    <a:lnTo>
                      <a:pt x="110" y="0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0" y="5"/>
                    </a:lnTo>
                    <a:lnTo>
                      <a:pt x="37" y="10"/>
                    </a:lnTo>
                    <a:lnTo>
                      <a:pt x="26" y="13"/>
                    </a:lnTo>
                    <a:lnTo>
                      <a:pt x="19" y="21"/>
                    </a:lnTo>
                    <a:lnTo>
                      <a:pt x="11" y="26"/>
                    </a:lnTo>
                    <a:lnTo>
                      <a:pt x="6" y="34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0"/>
                    </a:lnTo>
                    <a:lnTo>
                      <a:pt x="3" y="70"/>
                    </a:lnTo>
                    <a:lnTo>
                      <a:pt x="6" y="81"/>
                    </a:lnTo>
                    <a:lnTo>
                      <a:pt x="11" y="91"/>
                    </a:lnTo>
                    <a:lnTo>
                      <a:pt x="19" y="104"/>
                    </a:lnTo>
                    <a:lnTo>
                      <a:pt x="26" y="115"/>
                    </a:lnTo>
                    <a:lnTo>
                      <a:pt x="40" y="125"/>
                    </a:lnTo>
                    <a:lnTo>
                      <a:pt x="50" y="136"/>
                    </a:lnTo>
                    <a:lnTo>
                      <a:pt x="63" y="146"/>
                    </a:lnTo>
                    <a:lnTo>
                      <a:pt x="79" y="157"/>
                    </a:lnTo>
                    <a:lnTo>
                      <a:pt x="94" y="167"/>
                    </a:lnTo>
                    <a:lnTo>
                      <a:pt x="110" y="175"/>
                    </a:lnTo>
                    <a:lnTo>
                      <a:pt x="128" y="183"/>
                    </a:lnTo>
                    <a:lnTo>
                      <a:pt x="147" y="193"/>
                    </a:lnTo>
                    <a:lnTo>
                      <a:pt x="165" y="198"/>
                    </a:lnTo>
                    <a:lnTo>
                      <a:pt x="183" y="206"/>
                    </a:lnTo>
                    <a:close/>
                  </a:path>
                </a:pathLst>
              </a:custGeom>
              <a:solidFill>
                <a:srgbClr val="8AB842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09" name="Freeform 413"/>
              <p:cNvSpPr>
                <a:spLocks/>
              </p:cNvSpPr>
              <p:nvPr/>
            </p:nvSpPr>
            <p:spPr bwMode="auto">
              <a:xfrm>
                <a:off x="4113" y="1797"/>
                <a:ext cx="75" cy="93"/>
              </a:xfrm>
              <a:custGeom>
                <a:avLst/>
                <a:gdLst>
                  <a:gd name="T0" fmla="*/ 65 w 97"/>
                  <a:gd name="T1" fmla="*/ 3 h 118"/>
                  <a:gd name="T2" fmla="*/ 60 w 97"/>
                  <a:gd name="T3" fmla="*/ 6 h 118"/>
                  <a:gd name="T4" fmla="*/ 52 w 97"/>
                  <a:gd name="T5" fmla="*/ 14 h 118"/>
                  <a:gd name="T6" fmla="*/ 37 w 97"/>
                  <a:gd name="T7" fmla="*/ 24 h 118"/>
                  <a:gd name="T8" fmla="*/ 24 w 97"/>
                  <a:gd name="T9" fmla="*/ 29 h 118"/>
                  <a:gd name="T10" fmla="*/ 16 w 97"/>
                  <a:gd name="T11" fmla="*/ 32 h 118"/>
                  <a:gd name="T12" fmla="*/ 8 w 97"/>
                  <a:gd name="T13" fmla="*/ 37 h 118"/>
                  <a:gd name="T14" fmla="*/ 0 w 97"/>
                  <a:gd name="T15" fmla="*/ 47 h 118"/>
                  <a:gd name="T16" fmla="*/ 0 w 97"/>
                  <a:gd name="T17" fmla="*/ 55 h 118"/>
                  <a:gd name="T18" fmla="*/ 0 w 97"/>
                  <a:gd name="T19" fmla="*/ 61 h 118"/>
                  <a:gd name="T20" fmla="*/ 3 w 97"/>
                  <a:gd name="T21" fmla="*/ 66 h 118"/>
                  <a:gd name="T22" fmla="*/ 10 w 97"/>
                  <a:gd name="T23" fmla="*/ 74 h 118"/>
                  <a:gd name="T24" fmla="*/ 18 w 97"/>
                  <a:gd name="T25" fmla="*/ 84 h 118"/>
                  <a:gd name="T26" fmla="*/ 34 w 97"/>
                  <a:gd name="T27" fmla="*/ 94 h 118"/>
                  <a:gd name="T28" fmla="*/ 55 w 97"/>
                  <a:gd name="T29" fmla="*/ 105 h 118"/>
                  <a:gd name="T30" fmla="*/ 81 w 97"/>
                  <a:gd name="T31" fmla="*/ 113 h 118"/>
                  <a:gd name="T32" fmla="*/ 89 w 97"/>
                  <a:gd name="T33" fmla="*/ 94 h 118"/>
                  <a:gd name="T34" fmla="*/ 84 w 97"/>
                  <a:gd name="T35" fmla="*/ 92 h 118"/>
                  <a:gd name="T36" fmla="*/ 76 w 97"/>
                  <a:gd name="T37" fmla="*/ 92 h 118"/>
                  <a:gd name="T38" fmla="*/ 63 w 97"/>
                  <a:gd name="T39" fmla="*/ 87 h 118"/>
                  <a:gd name="T40" fmla="*/ 50 w 97"/>
                  <a:gd name="T41" fmla="*/ 81 h 118"/>
                  <a:gd name="T42" fmla="*/ 37 w 97"/>
                  <a:gd name="T43" fmla="*/ 76 h 118"/>
                  <a:gd name="T44" fmla="*/ 24 w 97"/>
                  <a:gd name="T45" fmla="*/ 68 h 118"/>
                  <a:gd name="T46" fmla="*/ 16 w 97"/>
                  <a:gd name="T47" fmla="*/ 61 h 118"/>
                  <a:gd name="T48" fmla="*/ 10 w 97"/>
                  <a:gd name="T49" fmla="*/ 53 h 118"/>
                  <a:gd name="T50" fmla="*/ 10 w 97"/>
                  <a:gd name="T51" fmla="*/ 50 h 118"/>
                  <a:gd name="T52" fmla="*/ 13 w 97"/>
                  <a:gd name="T53" fmla="*/ 45 h 118"/>
                  <a:gd name="T54" fmla="*/ 16 w 97"/>
                  <a:gd name="T55" fmla="*/ 40 h 118"/>
                  <a:gd name="T56" fmla="*/ 26 w 97"/>
                  <a:gd name="T57" fmla="*/ 34 h 118"/>
                  <a:gd name="T58" fmla="*/ 31 w 97"/>
                  <a:gd name="T59" fmla="*/ 32 h 118"/>
                  <a:gd name="T60" fmla="*/ 44 w 97"/>
                  <a:gd name="T61" fmla="*/ 24 h 118"/>
                  <a:gd name="T62" fmla="*/ 57 w 97"/>
                  <a:gd name="T63" fmla="*/ 16 h 118"/>
                  <a:gd name="T64" fmla="*/ 68 w 97"/>
                  <a:gd name="T65" fmla="*/ 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118">
                    <a:moveTo>
                      <a:pt x="65" y="0"/>
                    </a:moveTo>
                    <a:lnTo>
                      <a:pt x="65" y="3"/>
                    </a:lnTo>
                    <a:lnTo>
                      <a:pt x="63" y="3"/>
                    </a:lnTo>
                    <a:lnTo>
                      <a:pt x="60" y="6"/>
                    </a:lnTo>
                    <a:lnTo>
                      <a:pt x="57" y="8"/>
                    </a:lnTo>
                    <a:lnTo>
                      <a:pt x="52" y="14"/>
                    </a:lnTo>
                    <a:lnTo>
                      <a:pt x="44" y="19"/>
                    </a:lnTo>
                    <a:lnTo>
                      <a:pt x="37" y="24"/>
                    </a:lnTo>
                    <a:lnTo>
                      <a:pt x="26" y="27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16" y="32"/>
                    </a:lnTo>
                    <a:lnTo>
                      <a:pt x="10" y="34"/>
                    </a:lnTo>
                    <a:lnTo>
                      <a:pt x="8" y="37"/>
                    </a:lnTo>
                    <a:lnTo>
                      <a:pt x="3" y="42"/>
                    </a:lnTo>
                    <a:lnTo>
                      <a:pt x="0" y="4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5" y="71"/>
                    </a:lnTo>
                    <a:lnTo>
                      <a:pt x="10" y="74"/>
                    </a:lnTo>
                    <a:lnTo>
                      <a:pt x="13" y="79"/>
                    </a:lnTo>
                    <a:lnTo>
                      <a:pt x="18" y="84"/>
                    </a:lnTo>
                    <a:lnTo>
                      <a:pt x="26" y="89"/>
                    </a:lnTo>
                    <a:lnTo>
                      <a:pt x="34" y="94"/>
                    </a:lnTo>
                    <a:lnTo>
                      <a:pt x="44" y="100"/>
                    </a:lnTo>
                    <a:lnTo>
                      <a:pt x="55" y="105"/>
                    </a:lnTo>
                    <a:lnTo>
                      <a:pt x="65" y="110"/>
                    </a:lnTo>
                    <a:lnTo>
                      <a:pt x="81" y="113"/>
                    </a:lnTo>
                    <a:lnTo>
                      <a:pt x="97" y="118"/>
                    </a:lnTo>
                    <a:lnTo>
                      <a:pt x="89" y="94"/>
                    </a:lnTo>
                    <a:lnTo>
                      <a:pt x="86" y="94"/>
                    </a:lnTo>
                    <a:lnTo>
                      <a:pt x="84" y="92"/>
                    </a:lnTo>
                    <a:lnTo>
                      <a:pt x="81" y="92"/>
                    </a:lnTo>
                    <a:lnTo>
                      <a:pt x="76" y="92"/>
                    </a:lnTo>
                    <a:lnTo>
                      <a:pt x="71" y="89"/>
                    </a:lnTo>
                    <a:lnTo>
                      <a:pt x="63" y="87"/>
                    </a:lnTo>
                    <a:lnTo>
                      <a:pt x="57" y="84"/>
                    </a:lnTo>
                    <a:lnTo>
                      <a:pt x="50" y="81"/>
                    </a:lnTo>
                    <a:lnTo>
                      <a:pt x="42" y="79"/>
                    </a:lnTo>
                    <a:lnTo>
                      <a:pt x="37" y="76"/>
                    </a:lnTo>
                    <a:lnTo>
                      <a:pt x="29" y="74"/>
                    </a:lnTo>
                    <a:lnTo>
                      <a:pt x="24" y="68"/>
                    </a:lnTo>
                    <a:lnTo>
                      <a:pt x="18" y="66"/>
                    </a:lnTo>
                    <a:lnTo>
                      <a:pt x="16" y="61"/>
                    </a:lnTo>
                    <a:lnTo>
                      <a:pt x="13" y="55"/>
                    </a:lnTo>
                    <a:lnTo>
                      <a:pt x="10" y="53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47"/>
                    </a:lnTo>
                    <a:lnTo>
                      <a:pt x="13" y="45"/>
                    </a:lnTo>
                    <a:lnTo>
                      <a:pt x="13" y="42"/>
                    </a:lnTo>
                    <a:lnTo>
                      <a:pt x="16" y="40"/>
                    </a:lnTo>
                    <a:lnTo>
                      <a:pt x="21" y="37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31" y="32"/>
                    </a:lnTo>
                    <a:lnTo>
                      <a:pt x="37" y="29"/>
                    </a:lnTo>
                    <a:lnTo>
                      <a:pt x="44" y="24"/>
                    </a:lnTo>
                    <a:lnTo>
                      <a:pt x="50" y="19"/>
                    </a:lnTo>
                    <a:lnTo>
                      <a:pt x="57" y="16"/>
                    </a:lnTo>
                    <a:lnTo>
                      <a:pt x="63" y="11"/>
                    </a:lnTo>
                    <a:lnTo>
                      <a:pt x="68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0" name="Freeform 414"/>
              <p:cNvSpPr>
                <a:spLocks/>
              </p:cNvSpPr>
              <p:nvPr/>
            </p:nvSpPr>
            <p:spPr bwMode="auto">
              <a:xfrm>
                <a:off x="4113" y="1638"/>
                <a:ext cx="247" cy="309"/>
              </a:xfrm>
              <a:custGeom>
                <a:avLst/>
                <a:gdLst>
                  <a:gd name="T0" fmla="*/ 89 w 321"/>
                  <a:gd name="T1" fmla="*/ 350 h 394"/>
                  <a:gd name="T2" fmla="*/ 154 w 321"/>
                  <a:gd name="T3" fmla="*/ 389 h 394"/>
                  <a:gd name="T4" fmla="*/ 188 w 321"/>
                  <a:gd name="T5" fmla="*/ 378 h 394"/>
                  <a:gd name="T6" fmla="*/ 209 w 321"/>
                  <a:gd name="T7" fmla="*/ 394 h 394"/>
                  <a:gd name="T8" fmla="*/ 295 w 321"/>
                  <a:gd name="T9" fmla="*/ 363 h 394"/>
                  <a:gd name="T10" fmla="*/ 321 w 321"/>
                  <a:gd name="T11" fmla="*/ 26 h 394"/>
                  <a:gd name="T12" fmla="*/ 133 w 321"/>
                  <a:gd name="T13" fmla="*/ 0 h 394"/>
                  <a:gd name="T14" fmla="*/ 0 w 321"/>
                  <a:gd name="T15" fmla="*/ 18 h 394"/>
                  <a:gd name="T16" fmla="*/ 89 w 321"/>
                  <a:gd name="T17" fmla="*/ 35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394">
                    <a:moveTo>
                      <a:pt x="89" y="350"/>
                    </a:moveTo>
                    <a:lnTo>
                      <a:pt x="154" y="389"/>
                    </a:lnTo>
                    <a:lnTo>
                      <a:pt x="188" y="378"/>
                    </a:lnTo>
                    <a:lnTo>
                      <a:pt x="209" y="394"/>
                    </a:lnTo>
                    <a:lnTo>
                      <a:pt x="295" y="363"/>
                    </a:lnTo>
                    <a:lnTo>
                      <a:pt x="321" y="26"/>
                    </a:lnTo>
                    <a:lnTo>
                      <a:pt x="133" y="0"/>
                    </a:lnTo>
                    <a:lnTo>
                      <a:pt x="0" y="18"/>
                    </a:lnTo>
                    <a:lnTo>
                      <a:pt x="89" y="350"/>
                    </a:lnTo>
                    <a:close/>
                  </a:path>
                </a:pathLst>
              </a:custGeom>
              <a:solidFill>
                <a:srgbClr val="68C0E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1" name="Freeform 415"/>
              <p:cNvSpPr>
                <a:spLocks/>
              </p:cNvSpPr>
              <p:nvPr/>
            </p:nvSpPr>
            <p:spPr bwMode="auto">
              <a:xfrm>
                <a:off x="4358" y="1819"/>
                <a:ext cx="82" cy="67"/>
              </a:xfrm>
              <a:custGeom>
                <a:avLst/>
                <a:gdLst>
                  <a:gd name="T0" fmla="*/ 107 w 107"/>
                  <a:gd name="T1" fmla="*/ 67 h 86"/>
                  <a:gd name="T2" fmla="*/ 88 w 107"/>
                  <a:gd name="T3" fmla="*/ 86 h 86"/>
                  <a:gd name="T4" fmla="*/ 0 w 107"/>
                  <a:gd name="T5" fmla="*/ 0 h 86"/>
                  <a:gd name="T6" fmla="*/ 107 w 107"/>
                  <a:gd name="T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86">
                    <a:moveTo>
                      <a:pt x="107" y="67"/>
                    </a:moveTo>
                    <a:lnTo>
                      <a:pt x="88" y="86"/>
                    </a:lnTo>
                    <a:lnTo>
                      <a:pt x="0" y="0"/>
                    </a:lnTo>
                    <a:lnTo>
                      <a:pt x="107" y="67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2" name="Freeform 416"/>
              <p:cNvSpPr>
                <a:spLocks/>
              </p:cNvSpPr>
              <p:nvPr/>
            </p:nvSpPr>
            <p:spPr bwMode="auto">
              <a:xfrm>
                <a:off x="4362" y="1760"/>
                <a:ext cx="106" cy="23"/>
              </a:xfrm>
              <a:custGeom>
                <a:avLst/>
                <a:gdLst>
                  <a:gd name="T0" fmla="*/ 130 w 138"/>
                  <a:gd name="T1" fmla="*/ 0 h 29"/>
                  <a:gd name="T2" fmla="*/ 138 w 138"/>
                  <a:gd name="T3" fmla="*/ 24 h 29"/>
                  <a:gd name="T4" fmla="*/ 0 w 138"/>
                  <a:gd name="T5" fmla="*/ 29 h 29"/>
                  <a:gd name="T6" fmla="*/ 13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30" y="0"/>
                    </a:moveTo>
                    <a:lnTo>
                      <a:pt x="138" y="24"/>
                    </a:lnTo>
                    <a:lnTo>
                      <a:pt x="0" y="2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3" name="Freeform 417"/>
              <p:cNvSpPr>
                <a:spLocks/>
              </p:cNvSpPr>
              <p:nvPr/>
            </p:nvSpPr>
            <p:spPr bwMode="auto">
              <a:xfrm>
                <a:off x="4366" y="1681"/>
                <a:ext cx="88" cy="64"/>
              </a:xfrm>
              <a:custGeom>
                <a:avLst/>
                <a:gdLst>
                  <a:gd name="T0" fmla="*/ 94 w 115"/>
                  <a:gd name="T1" fmla="*/ 0 h 81"/>
                  <a:gd name="T2" fmla="*/ 115 w 115"/>
                  <a:gd name="T3" fmla="*/ 18 h 81"/>
                  <a:gd name="T4" fmla="*/ 0 w 115"/>
                  <a:gd name="T5" fmla="*/ 81 h 81"/>
                  <a:gd name="T6" fmla="*/ 94 w 115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81">
                    <a:moveTo>
                      <a:pt x="94" y="0"/>
                    </a:moveTo>
                    <a:lnTo>
                      <a:pt x="115" y="18"/>
                    </a:lnTo>
                    <a:lnTo>
                      <a:pt x="0" y="81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4" name="Freeform 418"/>
              <p:cNvSpPr>
                <a:spLocks/>
              </p:cNvSpPr>
              <p:nvPr/>
            </p:nvSpPr>
            <p:spPr bwMode="auto">
              <a:xfrm>
                <a:off x="4119" y="1646"/>
                <a:ext cx="235" cy="294"/>
              </a:xfrm>
              <a:custGeom>
                <a:avLst/>
                <a:gdLst>
                  <a:gd name="T0" fmla="*/ 89 w 305"/>
                  <a:gd name="T1" fmla="*/ 329 h 374"/>
                  <a:gd name="T2" fmla="*/ 151 w 305"/>
                  <a:gd name="T3" fmla="*/ 368 h 374"/>
                  <a:gd name="T4" fmla="*/ 180 w 305"/>
                  <a:gd name="T5" fmla="*/ 361 h 374"/>
                  <a:gd name="T6" fmla="*/ 201 w 305"/>
                  <a:gd name="T7" fmla="*/ 374 h 374"/>
                  <a:gd name="T8" fmla="*/ 279 w 305"/>
                  <a:gd name="T9" fmla="*/ 348 h 374"/>
                  <a:gd name="T10" fmla="*/ 305 w 305"/>
                  <a:gd name="T11" fmla="*/ 21 h 374"/>
                  <a:gd name="T12" fmla="*/ 128 w 305"/>
                  <a:gd name="T13" fmla="*/ 0 h 374"/>
                  <a:gd name="T14" fmla="*/ 0 w 305"/>
                  <a:gd name="T15" fmla="*/ 11 h 374"/>
                  <a:gd name="T16" fmla="*/ 89 w 305"/>
                  <a:gd name="T17" fmla="*/ 32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374">
                    <a:moveTo>
                      <a:pt x="89" y="329"/>
                    </a:moveTo>
                    <a:lnTo>
                      <a:pt x="151" y="368"/>
                    </a:lnTo>
                    <a:lnTo>
                      <a:pt x="180" y="361"/>
                    </a:lnTo>
                    <a:lnTo>
                      <a:pt x="201" y="374"/>
                    </a:lnTo>
                    <a:lnTo>
                      <a:pt x="279" y="348"/>
                    </a:lnTo>
                    <a:lnTo>
                      <a:pt x="305" y="21"/>
                    </a:lnTo>
                    <a:lnTo>
                      <a:pt x="128" y="0"/>
                    </a:lnTo>
                    <a:lnTo>
                      <a:pt x="0" y="11"/>
                    </a:lnTo>
                    <a:lnTo>
                      <a:pt x="89" y="32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5" name="Freeform 419"/>
              <p:cNvSpPr>
                <a:spLocks/>
              </p:cNvSpPr>
              <p:nvPr/>
            </p:nvSpPr>
            <p:spPr bwMode="auto">
              <a:xfrm>
                <a:off x="4147" y="1675"/>
                <a:ext cx="81" cy="239"/>
              </a:xfrm>
              <a:custGeom>
                <a:avLst/>
                <a:gdLst>
                  <a:gd name="T0" fmla="*/ 105 w 105"/>
                  <a:gd name="T1" fmla="*/ 305 h 305"/>
                  <a:gd name="T2" fmla="*/ 84 w 105"/>
                  <a:gd name="T3" fmla="*/ 23 h 305"/>
                  <a:gd name="T4" fmla="*/ 0 w 105"/>
                  <a:gd name="T5" fmla="*/ 0 h 305"/>
                  <a:gd name="T6" fmla="*/ 71 w 105"/>
                  <a:gd name="T7" fmla="*/ 282 h 305"/>
                  <a:gd name="T8" fmla="*/ 105 w 105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305">
                    <a:moveTo>
                      <a:pt x="105" y="305"/>
                    </a:moveTo>
                    <a:lnTo>
                      <a:pt x="84" y="23"/>
                    </a:lnTo>
                    <a:lnTo>
                      <a:pt x="0" y="0"/>
                    </a:lnTo>
                    <a:lnTo>
                      <a:pt x="71" y="282"/>
                    </a:lnTo>
                    <a:lnTo>
                      <a:pt x="105" y="30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6" name="Freeform 420"/>
              <p:cNvSpPr>
                <a:spLocks/>
              </p:cNvSpPr>
              <p:nvPr/>
            </p:nvSpPr>
            <p:spPr bwMode="auto">
              <a:xfrm>
                <a:off x="4261" y="1693"/>
                <a:ext cx="69" cy="221"/>
              </a:xfrm>
              <a:custGeom>
                <a:avLst/>
                <a:gdLst>
                  <a:gd name="T0" fmla="*/ 16 w 89"/>
                  <a:gd name="T1" fmla="*/ 282 h 282"/>
                  <a:gd name="T2" fmla="*/ 76 w 89"/>
                  <a:gd name="T3" fmla="*/ 264 h 282"/>
                  <a:gd name="T4" fmla="*/ 89 w 89"/>
                  <a:gd name="T5" fmla="*/ 0 h 282"/>
                  <a:gd name="T6" fmla="*/ 0 w 89"/>
                  <a:gd name="T7" fmla="*/ 19 h 282"/>
                  <a:gd name="T8" fmla="*/ 16 w 89"/>
                  <a:gd name="T9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82">
                    <a:moveTo>
                      <a:pt x="16" y="282"/>
                    </a:moveTo>
                    <a:lnTo>
                      <a:pt x="76" y="264"/>
                    </a:lnTo>
                    <a:lnTo>
                      <a:pt x="89" y="0"/>
                    </a:lnTo>
                    <a:lnTo>
                      <a:pt x="0" y="19"/>
                    </a:lnTo>
                    <a:lnTo>
                      <a:pt x="16" y="28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7" name="Freeform 421"/>
              <p:cNvSpPr>
                <a:spLocks/>
              </p:cNvSpPr>
              <p:nvPr/>
            </p:nvSpPr>
            <p:spPr bwMode="auto">
              <a:xfrm>
                <a:off x="4228" y="1676"/>
                <a:ext cx="96" cy="241"/>
              </a:xfrm>
              <a:custGeom>
                <a:avLst/>
                <a:gdLst>
                  <a:gd name="T0" fmla="*/ 125 w 125"/>
                  <a:gd name="T1" fmla="*/ 0 h 306"/>
                  <a:gd name="T2" fmla="*/ 125 w 125"/>
                  <a:gd name="T3" fmla="*/ 8 h 306"/>
                  <a:gd name="T4" fmla="*/ 23 w 125"/>
                  <a:gd name="T5" fmla="*/ 32 h 306"/>
                  <a:gd name="T6" fmla="*/ 42 w 125"/>
                  <a:gd name="T7" fmla="*/ 301 h 306"/>
                  <a:gd name="T8" fmla="*/ 21 w 125"/>
                  <a:gd name="T9" fmla="*/ 306 h 306"/>
                  <a:gd name="T10" fmla="*/ 0 w 125"/>
                  <a:gd name="T11" fmla="*/ 19 h 306"/>
                  <a:gd name="T12" fmla="*/ 125 w 125"/>
                  <a:gd name="T1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306">
                    <a:moveTo>
                      <a:pt x="125" y="0"/>
                    </a:moveTo>
                    <a:lnTo>
                      <a:pt x="125" y="8"/>
                    </a:lnTo>
                    <a:lnTo>
                      <a:pt x="23" y="32"/>
                    </a:lnTo>
                    <a:lnTo>
                      <a:pt x="42" y="301"/>
                    </a:lnTo>
                    <a:lnTo>
                      <a:pt x="21" y="306"/>
                    </a:lnTo>
                    <a:lnTo>
                      <a:pt x="0" y="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51438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8" name="Freeform 422"/>
              <p:cNvSpPr>
                <a:spLocks/>
              </p:cNvSpPr>
              <p:nvPr/>
            </p:nvSpPr>
            <p:spPr bwMode="auto">
              <a:xfrm>
                <a:off x="4274" y="1847"/>
                <a:ext cx="42" cy="19"/>
              </a:xfrm>
              <a:custGeom>
                <a:avLst/>
                <a:gdLst>
                  <a:gd name="T0" fmla="*/ 52 w 55"/>
                  <a:gd name="T1" fmla="*/ 0 h 24"/>
                  <a:gd name="T2" fmla="*/ 0 w 55"/>
                  <a:gd name="T3" fmla="*/ 11 h 24"/>
                  <a:gd name="T4" fmla="*/ 2 w 55"/>
                  <a:gd name="T5" fmla="*/ 24 h 24"/>
                  <a:gd name="T6" fmla="*/ 55 w 55"/>
                  <a:gd name="T7" fmla="*/ 11 h 24"/>
                  <a:gd name="T8" fmla="*/ 52 w 5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4">
                    <a:moveTo>
                      <a:pt x="52" y="0"/>
                    </a:moveTo>
                    <a:lnTo>
                      <a:pt x="0" y="11"/>
                    </a:lnTo>
                    <a:lnTo>
                      <a:pt x="2" y="24"/>
                    </a:lnTo>
                    <a:lnTo>
                      <a:pt x="55" y="1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19" name="Freeform 423"/>
              <p:cNvSpPr>
                <a:spLocks/>
              </p:cNvSpPr>
              <p:nvPr/>
            </p:nvSpPr>
            <p:spPr bwMode="auto">
              <a:xfrm>
                <a:off x="4275" y="1855"/>
                <a:ext cx="41" cy="19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0" name="Freeform 424"/>
              <p:cNvSpPr>
                <a:spLocks/>
              </p:cNvSpPr>
              <p:nvPr/>
            </p:nvSpPr>
            <p:spPr bwMode="auto">
              <a:xfrm>
                <a:off x="4275" y="1863"/>
                <a:ext cx="41" cy="19"/>
              </a:xfrm>
              <a:custGeom>
                <a:avLst/>
                <a:gdLst>
                  <a:gd name="T0" fmla="*/ 50 w 53"/>
                  <a:gd name="T1" fmla="*/ 0 h 24"/>
                  <a:gd name="T2" fmla="*/ 0 w 53"/>
                  <a:gd name="T3" fmla="*/ 13 h 24"/>
                  <a:gd name="T4" fmla="*/ 3 w 53"/>
                  <a:gd name="T5" fmla="*/ 24 h 24"/>
                  <a:gd name="T6" fmla="*/ 53 w 53"/>
                  <a:gd name="T7" fmla="*/ 10 h 24"/>
                  <a:gd name="T8" fmla="*/ 50 w 53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50" y="0"/>
                    </a:moveTo>
                    <a:lnTo>
                      <a:pt x="0" y="13"/>
                    </a:lnTo>
                    <a:lnTo>
                      <a:pt x="3" y="24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1" name="Freeform 425"/>
              <p:cNvSpPr>
                <a:spLocks/>
              </p:cNvSpPr>
              <p:nvPr/>
            </p:nvSpPr>
            <p:spPr bwMode="auto">
              <a:xfrm>
                <a:off x="4275" y="1871"/>
                <a:ext cx="41" cy="21"/>
              </a:xfrm>
              <a:custGeom>
                <a:avLst/>
                <a:gdLst>
                  <a:gd name="T0" fmla="*/ 50 w 53"/>
                  <a:gd name="T1" fmla="*/ 0 h 27"/>
                  <a:gd name="T2" fmla="*/ 0 w 53"/>
                  <a:gd name="T3" fmla="*/ 14 h 27"/>
                  <a:gd name="T4" fmla="*/ 3 w 53"/>
                  <a:gd name="T5" fmla="*/ 27 h 27"/>
                  <a:gd name="T6" fmla="*/ 53 w 53"/>
                  <a:gd name="T7" fmla="*/ 14 h 27"/>
                  <a:gd name="T8" fmla="*/ 50 w 53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7">
                    <a:moveTo>
                      <a:pt x="50" y="0"/>
                    </a:moveTo>
                    <a:lnTo>
                      <a:pt x="0" y="14"/>
                    </a:lnTo>
                    <a:lnTo>
                      <a:pt x="3" y="27"/>
                    </a:lnTo>
                    <a:lnTo>
                      <a:pt x="53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2" name="Freeform 426"/>
              <p:cNvSpPr>
                <a:spLocks/>
              </p:cNvSpPr>
              <p:nvPr/>
            </p:nvSpPr>
            <p:spPr bwMode="auto">
              <a:xfrm>
                <a:off x="4275" y="1882"/>
                <a:ext cx="41" cy="18"/>
              </a:xfrm>
              <a:custGeom>
                <a:avLst/>
                <a:gdLst>
                  <a:gd name="T0" fmla="*/ 50 w 53"/>
                  <a:gd name="T1" fmla="*/ 0 h 23"/>
                  <a:gd name="T2" fmla="*/ 0 w 53"/>
                  <a:gd name="T3" fmla="*/ 13 h 23"/>
                  <a:gd name="T4" fmla="*/ 3 w 53"/>
                  <a:gd name="T5" fmla="*/ 23 h 23"/>
                  <a:gd name="T6" fmla="*/ 53 w 53"/>
                  <a:gd name="T7" fmla="*/ 10 h 23"/>
                  <a:gd name="T8" fmla="*/ 50 w 5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">
                    <a:moveTo>
                      <a:pt x="50" y="0"/>
                    </a:moveTo>
                    <a:lnTo>
                      <a:pt x="0" y="13"/>
                    </a:lnTo>
                    <a:lnTo>
                      <a:pt x="3" y="23"/>
                    </a:lnTo>
                    <a:lnTo>
                      <a:pt x="53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3" name="Freeform 427"/>
              <p:cNvSpPr>
                <a:spLocks/>
              </p:cNvSpPr>
              <p:nvPr/>
            </p:nvSpPr>
            <p:spPr bwMode="auto">
              <a:xfrm>
                <a:off x="4157" y="1687"/>
                <a:ext cx="44" cy="172"/>
              </a:xfrm>
              <a:custGeom>
                <a:avLst/>
                <a:gdLst>
                  <a:gd name="T0" fmla="*/ 45 w 58"/>
                  <a:gd name="T1" fmla="*/ 16 h 220"/>
                  <a:gd name="T2" fmla="*/ 0 w 58"/>
                  <a:gd name="T3" fmla="*/ 0 h 220"/>
                  <a:gd name="T4" fmla="*/ 58 w 58"/>
                  <a:gd name="T5" fmla="*/ 220 h 220"/>
                  <a:gd name="T6" fmla="*/ 16 w 58"/>
                  <a:gd name="T7" fmla="*/ 16 h 220"/>
                  <a:gd name="T8" fmla="*/ 45 w 58"/>
                  <a:gd name="T9" fmla="*/ 1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0">
                    <a:moveTo>
                      <a:pt x="45" y="16"/>
                    </a:moveTo>
                    <a:lnTo>
                      <a:pt x="0" y="0"/>
                    </a:lnTo>
                    <a:lnTo>
                      <a:pt x="58" y="220"/>
                    </a:lnTo>
                    <a:lnTo>
                      <a:pt x="16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4" name="Freeform 428"/>
              <p:cNvSpPr>
                <a:spLocks/>
              </p:cNvSpPr>
              <p:nvPr/>
            </p:nvSpPr>
            <p:spPr bwMode="auto">
              <a:xfrm>
                <a:off x="4260" y="1740"/>
                <a:ext cx="74" cy="27"/>
              </a:xfrm>
              <a:custGeom>
                <a:avLst/>
                <a:gdLst>
                  <a:gd name="T0" fmla="*/ 94 w 96"/>
                  <a:gd name="T1" fmla="*/ 0 h 34"/>
                  <a:gd name="T2" fmla="*/ 0 w 96"/>
                  <a:gd name="T3" fmla="*/ 21 h 34"/>
                  <a:gd name="T4" fmla="*/ 2 w 96"/>
                  <a:gd name="T5" fmla="*/ 34 h 34"/>
                  <a:gd name="T6" fmla="*/ 96 w 96"/>
                  <a:gd name="T7" fmla="*/ 13 h 34"/>
                  <a:gd name="T8" fmla="*/ 94 w 9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34">
                    <a:moveTo>
                      <a:pt x="94" y="0"/>
                    </a:moveTo>
                    <a:lnTo>
                      <a:pt x="0" y="21"/>
                    </a:lnTo>
                    <a:lnTo>
                      <a:pt x="2" y="34"/>
                    </a:lnTo>
                    <a:lnTo>
                      <a:pt x="96" y="1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5" name="Freeform 429"/>
              <p:cNvSpPr>
                <a:spLocks/>
              </p:cNvSpPr>
              <p:nvPr/>
            </p:nvSpPr>
            <p:spPr bwMode="auto">
              <a:xfrm>
                <a:off x="4257" y="1716"/>
                <a:ext cx="75" cy="24"/>
              </a:xfrm>
              <a:custGeom>
                <a:avLst/>
                <a:gdLst>
                  <a:gd name="T0" fmla="*/ 97 w 97"/>
                  <a:gd name="T1" fmla="*/ 0 h 31"/>
                  <a:gd name="T2" fmla="*/ 0 w 97"/>
                  <a:gd name="T3" fmla="*/ 18 h 31"/>
                  <a:gd name="T4" fmla="*/ 3 w 97"/>
                  <a:gd name="T5" fmla="*/ 31 h 31"/>
                  <a:gd name="T6" fmla="*/ 97 w 97"/>
                  <a:gd name="T7" fmla="*/ 10 h 31"/>
                  <a:gd name="T8" fmla="*/ 97 w 9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31">
                    <a:moveTo>
                      <a:pt x="97" y="0"/>
                    </a:moveTo>
                    <a:lnTo>
                      <a:pt x="0" y="18"/>
                    </a:lnTo>
                    <a:lnTo>
                      <a:pt x="3" y="31"/>
                    </a:lnTo>
                    <a:lnTo>
                      <a:pt x="97" y="1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6" name="Freeform 430"/>
              <p:cNvSpPr>
                <a:spLocks/>
              </p:cNvSpPr>
              <p:nvPr/>
            </p:nvSpPr>
            <p:spPr bwMode="auto">
              <a:xfrm>
                <a:off x="4238" y="1773"/>
                <a:ext cx="10" cy="10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7" name="Freeform 431"/>
              <p:cNvSpPr>
                <a:spLocks/>
              </p:cNvSpPr>
              <p:nvPr/>
            </p:nvSpPr>
            <p:spPr bwMode="auto">
              <a:xfrm>
                <a:off x="4238" y="1773"/>
                <a:ext cx="10" cy="10"/>
              </a:xfrm>
              <a:custGeom>
                <a:avLst/>
                <a:gdLst>
                  <a:gd name="T0" fmla="*/ 8 w 13"/>
                  <a:gd name="T1" fmla="*/ 13 h 13"/>
                  <a:gd name="T2" fmla="*/ 10 w 13"/>
                  <a:gd name="T3" fmla="*/ 13 h 13"/>
                  <a:gd name="T4" fmla="*/ 13 w 13"/>
                  <a:gd name="T5" fmla="*/ 13 h 13"/>
                  <a:gd name="T6" fmla="*/ 13 w 13"/>
                  <a:gd name="T7" fmla="*/ 11 h 13"/>
                  <a:gd name="T8" fmla="*/ 13 w 13"/>
                  <a:gd name="T9" fmla="*/ 8 h 13"/>
                  <a:gd name="T10" fmla="*/ 13 w 13"/>
                  <a:gd name="T11" fmla="*/ 5 h 13"/>
                  <a:gd name="T12" fmla="*/ 10 w 13"/>
                  <a:gd name="T13" fmla="*/ 3 h 13"/>
                  <a:gd name="T14" fmla="*/ 8 w 13"/>
                  <a:gd name="T15" fmla="*/ 0 h 13"/>
                  <a:gd name="T16" fmla="*/ 5 w 13"/>
                  <a:gd name="T17" fmla="*/ 0 h 13"/>
                  <a:gd name="T18" fmla="*/ 2 w 13"/>
                  <a:gd name="T19" fmla="*/ 0 h 13"/>
                  <a:gd name="T20" fmla="*/ 2 w 13"/>
                  <a:gd name="T21" fmla="*/ 3 h 13"/>
                  <a:gd name="T22" fmla="*/ 0 w 13"/>
                  <a:gd name="T23" fmla="*/ 5 h 13"/>
                  <a:gd name="T24" fmla="*/ 0 w 13"/>
                  <a:gd name="T25" fmla="*/ 8 h 13"/>
                  <a:gd name="T26" fmla="*/ 0 w 13"/>
                  <a:gd name="T27" fmla="*/ 11 h 13"/>
                  <a:gd name="T28" fmla="*/ 2 w 13"/>
                  <a:gd name="T29" fmla="*/ 13 h 13"/>
                  <a:gd name="T30" fmla="*/ 5 w 13"/>
                  <a:gd name="T31" fmla="*/ 13 h 13"/>
                  <a:gd name="T32" fmla="*/ 8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8" y="13"/>
                    </a:moveTo>
                    <a:lnTo>
                      <a:pt x="10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3"/>
                    </a:lnTo>
                    <a:lnTo>
                      <a:pt x="8" y="13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8" name="Freeform 432"/>
              <p:cNvSpPr>
                <a:spLocks/>
              </p:cNvSpPr>
              <p:nvPr/>
            </p:nvSpPr>
            <p:spPr bwMode="auto">
              <a:xfrm>
                <a:off x="4239" y="1793"/>
                <a:ext cx="11" cy="13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29" name="Freeform 433"/>
              <p:cNvSpPr>
                <a:spLocks/>
              </p:cNvSpPr>
              <p:nvPr/>
            </p:nvSpPr>
            <p:spPr bwMode="auto">
              <a:xfrm>
                <a:off x="4239" y="1793"/>
                <a:ext cx="11" cy="13"/>
              </a:xfrm>
              <a:custGeom>
                <a:avLst/>
                <a:gdLst>
                  <a:gd name="T0" fmla="*/ 6 w 14"/>
                  <a:gd name="T1" fmla="*/ 16 h 16"/>
                  <a:gd name="T2" fmla="*/ 8 w 14"/>
                  <a:gd name="T3" fmla="*/ 16 h 16"/>
                  <a:gd name="T4" fmla="*/ 11 w 14"/>
                  <a:gd name="T5" fmla="*/ 13 h 16"/>
                  <a:gd name="T6" fmla="*/ 14 w 14"/>
                  <a:gd name="T7" fmla="*/ 11 h 16"/>
                  <a:gd name="T8" fmla="*/ 14 w 14"/>
                  <a:gd name="T9" fmla="*/ 8 h 16"/>
                  <a:gd name="T10" fmla="*/ 14 w 14"/>
                  <a:gd name="T11" fmla="*/ 5 h 16"/>
                  <a:gd name="T12" fmla="*/ 11 w 14"/>
                  <a:gd name="T13" fmla="*/ 3 h 16"/>
                  <a:gd name="T14" fmla="*/ 8 w 14"/>
                  <a:gd name="T15" fmla="*/ 3 h 16"/>
                  <a:gd name="T16" fmla="*/ 6 w 14"/>
                  <a:gd name="T17" fmla="*/ 0 h 16"/>
                  <a:gd name="T18" fmla="*/ 3 w 14"/>
                  <a:gd name="T19" fmla="*/ 3 h 16"/>
                  <a:gd name="T20" fmla="*/ 0 w 14"/>
                  <a:gd name="T21" fmla="*/ 3 h 16"/>
                  <a:gd name="T22" fmla="*/ 0 w 14"/>
                  <a:gd name="T23" fmla="*/ 5 h 16"/>
                  <a:gd name="T24" fmla="*/ 0 w 14"/>
                  <a:gd name="T25" fmla="*/ 8 h 16"/>
                  <a:gd name="T26" fmla="*/ 0 w 14"/>
                  <a:gd name="T27" fmla="*/ 11 h 16"/>
                  <a:gd name="T28" fmla="*/ 3 w 14"/>
                  <a:gd name="T29" fmla="*/ 13 h 16"/>
                  <a:gd name="T30" fmla="*/ 3 w 14"/>
                  <a:gd name="T31" fmla="*/ 16 h 16"/>
                  <a:gd name="T32" fmla="*/ 6 w 14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6" y="16"/>
                    </a:moveTo>
                    <a:lnTo>
                      <a:pt x="8" y="16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6" y="16"/>
                    </a:lnTo>
                    <a:close/>
                  </a:path>
                </a:pathLst>
              </a:custGeom>
              <a:noFill/>
              <a:ln w="793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0" name="Freeform 434"/>
              <p:cNvSpPr>
                <a:spLocks/>
              </p:cNvSpPr>
              <p:nvPr/>
            </p:nvSpPr>
            <p:spPr bwMode="auto">
              <a:xfrm>
                <a:off x="4231" y="1703"/>
                <a:ext cx="10" cy="6"/>
              </a:xfrm>
              <a:custGeom>
                <a:avLst/>
                <a:gdLst>
                  <a:gd name="T0" fmla="*/ 13 w 13"/>
                  <a:gd name="T1" fmla="*/ 0 h 8"/>
                  <a:gd name="T2" fmla="*/ 13 w 13"/>
                  <a:gd name="T3" fmla="*/ 6 h 8"/>
                  <a:gd name="T4" fmla="*/ 0 w 13"/>
                  <a:gd name="T5" fmla="*/ 8 h 8"/>
                  <a:gd name="T6" fmla="*/ 0 w 13"/>
                  <a:gd name="T7" fmla="*/ 3 h 8"/>
                  <a:gd name="T8" fmla="*/ 13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0"/>
                    </a:moveTo>
                    <a:lnTo>
                      <a:pt x="13" y="6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8D58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1" name="Freeform 435"/>
              <p:cNvSpPr>
                <a:spLocks/>
              </p:cNvSpPr>
              <p:nvPr/>
            </p:nvSpPr>
            <p:spPr bwMode="auto">
              <a:xfrm>
                <a:off x="4261" y="1699"/>
                <a:ext cx="66" cy="21"/>
              </a:xfrm>
              <a:custGeom>
                <a:avLst/>
                <a:gdLst>
                  <a:gd name="T0" fmla="*/ 0 w 86"/>
                  <a:gd name="T1" fmla="*/ 18 h 26"/>
                  <a:gd name="T2" fmla="*/ 86 w 86"/>
                  <a:gd name="T3" fmla="*/ 0 h 26"/>
                  <a:gd name="T4" fmla="*/ 86 w 86"/>
                  <a:gd name="T5" fmla="*/ 11 h 26"/>
                  <a:gd name="T6" fmla="*/ 0 w 86"/>
                  <a:gd name="T7" fmla="*/ 26 h 26"/>
                  <a:gd name="T8" fmla="*/ 0 w 86"/>
                  <a:gd name="T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6">
                    <a:moveTo>
                      <a:pt x="0" y="18"/>
                    </a:moveTo>
                    <a:lnTo>
                      <a:pt x="86" y="0"/>
                    </a:lnTo>
                    <a:lnTo>
                      <a:pt x="86" y="11"/>
                    </a:lnTo>
                    <a:lnTo>
                      <a:pt x="0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D72AA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2" name="Freeform 436"/>
              <p:cNvSpPr>
                <a:spLocks/>
              </p:cNvSpPr>
              <p:nvPr/>
            </p:nvSpPr>
            <p:spPr bwMode="auto">
              <a:xfrm>
                <a:off x="4275" y="1703"/>
                <a:ext cx="41" cy="15"/>
              </a:xfrm>
              <a:custGeom>
                <a:avLst/>
                <a:gdLst>
                  <a:gd name="T0" fmla="*/ 3 w 53"/>
                  <a:gd name="T1" fmla="*/ 11 h 19"/>
                  <a:gd name="T2" fmla="*/ 0 w 53"/>
                  <a:gd name="T3" fmla="*/ 19 h 19"/>
                  <a:gd name="T4" fmla="*/ 53 w 53"/>
                  <a:gd name="T5" fmla="*/ 8 h 19"/>
                  <a:gd name="T6" fmla="*/ 53 w 53"/>
                  <a:gd name="T7" fmla="*/ 0 h 19"/>
                  <a:gd name="T8" fmla="*/ 3 w 53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9">
                    <a:moveTo>
                      <a:pt x="3" y="11"/>
                    </a:moveTo>
                    <a:lnTo>
                      <a:pt x="0" y="19"/>
                    </a:lnTo>
                    <a:lnTo>
                      <a:pt x="53" y="8"/>
                    </a:lnTo>
                    <a:lnTo>
                      <a:pt x="53" y="0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3" name="Freeform 437"/>
              <p:cNvSpPr>
                <a:spLocks/>
              </p:cNvSpPr>
              <p:nvPr/>
            </p:nvSpPr>
            <p:spPr bwMode="auto">
              <a:xfrm>
                <a:off x="4161" y="1658"/>
                <a:ext cx="120" cy="21"/>
              </a:xfrm>
              <a:custGeom>
                <a:avLst/>
                <a:gdLst>
                  <a:gd name="T0" fmla="*/ 0 w 156"/>
                  <a:gd name="T1" fmla="*/ 5 h 26"/>
                  <a:gd name="T2" fmla="*/ 86 w 156"/>
                  <a:gd name="T3" fmla="*/ 26 h 26"/>
                  <a:gd name="T4" fmla="*/ 156 w 156"/>
                  <a:gd name="T5" fmla="*/ 16 h 26"/>
                  <a:gd name="T6" fmla="*/ 83 w 156"/>
                  <a:gd name="T7" fmla="*/ 18 h 26"/>
                  <a:gd name="T8" fmla="*/ 112 w 156"/>
                  <a:gd name="T9" fmla="*/ 8 h 26"/>
                  <a:gd name="T10" fmla="*/ 55 w 156"/>
                  <a:gd name="T11" fmla="*/ 10 h 26"/>
                  <a:gd name="T12" fmla="*/ 83 w 156"/>
                  <a:gd name="T13" fmla="*/ 0 h 26"/>
                  <a:gd name="T14" fmla="*/ 0 w 156"/>
                  <a:gd name="T15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6">
                    <a:moveTo>
                      <a:pt x="0" y="5"/>
                    </a:moveTo>
                    <a:lnTo>
                      <a:pt x="86" y="26"/>
                    </a:lnTo>
                    <a:lnTo>
                      <a:pt x="156" y="16"/>
                    </a:lnTo>
                    <a:lnTo>
                      <a:pt x="83" y="18"/>
                    </a:lnTo>
                    <a:lnTo>
                      <a:pt x="112" y="8"/>
                    </a:lnTo>
                    <a:lnTo>
                      <a:pt x="55" y="10"/>
                    </a:lnTo>
                    <a:lnTo>
                      <a:pt x="8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4" name="Freeform 438"/>
              <p:cNvSpPr>
                <a:spLocks/>
              </p:cNvSpPr>
              <p:nvPr/>
            </p:nvSpPr>
            <p:spPr bwMode="auto">
              <a:xfrm>
                <a:off x="4059" y="1833"/>
                <a:ext cx="80" cy="67"/>
              </a:xfrm>
              <a:custGeom>
                <a:avLst/>
                <a:gdLst>
                  <a:gd name="T0" fmla="*/ 0 w 104"/>
                  <a:gd name="T1" fmla="*/ 70 h 86"/>
                  <a:gd name="T2" fmla="*/ 18 w 104"/>
                  <a:gd name="T3" fmla="*/ 86 h 86"/>
                  <a:gd name="T4" fmla="*/ 104 w 104"/>
                  <a:gd name="T5" fmla="*/ 0 h 86"/>
                  <a:gd name="T6" fmla="*/ 0 w 104"/>
                  <a:gd name="T7" fmla="*/ 7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86">
                    <a:moveTo>
                      <a:pt x="0" y="70"/>
                    </a:moveTo>
                    <a:lnTo>
                      <a:pt x="18" y="86"/>
                    </a:lnTo>
                    <a:lnTo>
                      <a:pt x="104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5" name="Freeform 439"/>
              <p:cNvSpPr>
                <a:spLocks/>
              </p:cNvSpPr>
              <p:nvPr/>
            </p:nvSpPr>
            <p:spPr bwMode="auto">
              <a:xfrm>
                <a:off x="4037" y="1779"/>
                <a:ext cx="106" cy="23"/>
              </a:xfrm>
              <a:custGeom>
                <a:avLst/>
                <a:gdLst>
                  <a:gd name="T0" fmla="*/ 10 w 138"/>
                  <a:gd name="T1" fmla="*/ 0 h 29"/>
                  <a:gd name="T2" fmla="*/ 0 w 138"/>
                  <a:gd name="T3" fmla="*/ 23 h 29"/>
                  <a:gd name="T4" fmla="*/ 138 w 138"/>
                  <a:gd name="T5" fmla="*/ 29 h 29"/>
                  <a:gd name="T6" fmla="*/ 10 w 138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9">
                    <a:moveTo>
                      <a:pt x="10" y="0"/>
                    </a:moveTo>
                    <a:lnTo>
                      <a:pt x="0" y="23"/>
                    </a:lnTo>
                    <a:lnTo>
                      <a:pt x="138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136" name="Freeform 440"/>
              <p:cNvSpPr>
                <a:spLocks/>
              </p:cNvSpPr>
              <p:nvPr/>
            </p:nvSpPr>
            <p:spPr bwMode="auto">
              <a:xfrm>
                <a:off x="4045" y="1695"/>
                <a:ext cx="86" cy="65"/>
              </a:xfrm>
              <a:custGeom>
                <a:avLst/>
                <a:gdLst>
                  <a:gd name="T0" fmla="*/ 21 w 113"/>
                  <a:gd name="T1" fmla="*/ 0 h 83"/>
                  <a:gd name="T2" fmla="*/ 0 w 113"/>
                  <a:gd name="T3" fmla="*/ 21 h 83"/>
                  <a:gd name="T4" fmla="*/ 113 w 113"/>
                  <a:gd name="T5" fmla="*/ 83 h 83"/>
                  <a:gd name="T6" fmla="*/ 21 w 113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83">
                    <a:moveTo>
                      <a:pt x="21" y="0"/>
                    </a:moveTo>
                    <a:lnTo>
                      <a:pt x="0" y="21"/>
                    </a:lnTo>
                    <a:lnTo>
                      <a:pt x="113" y="8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35E47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2137" name="Line 441"/>
            <p:cNvSpPr>
              <a:spLocks noChangeShapeType="1"/>
            </p:cNvSpPr>
            <p:nvPr/>
          </p:nvSpPr>
          <p:spPr bwMode="auto">
            <a:xfrm flipV="1">
              <a:off x="4557" y="3498"/>
              <a:ext cx="24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138" name="Text Box 442"/>
            <p:cNvSpPr txBox="1">
              <a:spLocks noChangeArrowheads="1"/>
            </p:cNvSpPr>
            <p:nvPr/>
          </p:nvSpPr>
          <p:spPr bwMode="auto">
            <a:xfrm>
              <a:off x="3622" y="2614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data</a:t>
              </a:r>
            </a:p>
          </p:txBody>
        </p:sp>
        <p:sp>
          <p:nvSpPr>
            <p:cNvPr id="1182139" name="Text Box 443"/>
            <p:cNvSpPr txBox="1">
              <a:spLocks noChangeArrowheads="1"/>
            </p:cNvSpPr>
            <p:nvPr/>
          </p:nvSpPr>
          <p:spPr bwMode="auto">
            <a:xfrm>
              <a:off x="3758" y="3861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data</a:t>
              </a:r>
            </a:p>
          </p:txBody>
        </p:sp>
        <p:sp>
          <p:nvSpPr>
            <p:cNvPr id="1182140" name="Text Box 444"/>
            <p:cNvSpPr txBox="1">
              <a:spLocks noChangeArrowheads="1"/>
            </p:cNvSpPr>
            <p:nvPr/>
          </p:nvSpPr>
          <p:spPr bwMode="auto">
            <a:xfrm>
              <a:off x="4242" y="4005"/>
              <a:ext cx="4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0"/>
                <a:t>control</a:t>
              </a:r>
            </a:p>
          </p:txBody>
        </p:sp>
        <p:sp>
          <p:nvSpPr>
            <p:cNvPr id="1182141" name="Oval 445"/>
            <p:cNvSpPr>
              <a:spLocks noChangeArrowheads="1"/>
            </p:cNvSpPr>
            <p:nvPr/>
          </p:nvSpPr>
          <p:spPr bwMode="auto">
            <a:xfrm>
              <a:off x="3402" y="3135"/>
              <a:ext cx="431" cy="38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/>
                <a:t>I/O</a:t>
              </a:r>
            </a:p>
            <a:p>
              <a:pPr algn="ctr"/>
              <a:r>
                <a:rPr lang="en-US" sz="1400" b="0"/>
                <a:t>switch</a:t>
              </a:r>
            </a:p>
          </p:txBody>
        </p:sp>
        <p:sp>
          <p:nvSpPr>
            <p:cNvPr id="1182142" name="Line 446"/>
            <p:cNvSpPr>
              <a:spLocks noChangeShapeType="1"/>
            </p:cNvSpPr>
            <p:nvPr/>
          </p:nvSpPr>
          <p:spPr bwMode="auto">
            <a:xfrm>
              <a:off x="3175" y="3090"/>
              <a:ext cx="204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143" name="Line 447"/>
            <p:cNvSpPr>
              <a:spLocks noChangeShapeType="1"/>
            </p:cNvSpPr>
            <p:nvPr/>
          </p:nvSpPr>
          <p:spPr bwMode="auto">
            <a:xfrm>
              <a:off x="3220" y="3385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144" name="Line 448"/>
            <p:cNvSpPr>
              <a:spLocks noChangeShapeType="1"/>
            </p:cNvSpPr>
            <p:nvPr/>
          </p:nvSpPr>
          <p:spPr bwMode="auto">
            <a:xfrm flipV="1">
              <a:off x="3220" y="3543"/>
              <a:ext cx="204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145" name="Line 449"/>
            <p:cNvSpPr>
              <a:spLocks noChangeShapeType="1"/>
            </p:cNvSpPr>
            <p:nvPr/>
          </p:nvSpPr>
          <p:spPr bwMode="auto">
            <a:xfrm>
              <a:off x="3810" y="3498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146" name="Line 450"/>
            <p:cNvSpPr>
              <a:spLocks noChangeShapeType="1"/>
            </p:cNvSpPr>
            <p:nvPr/>
          </p:nvSpPr>
          <p:spPr bwMode="auto">
            <a:xfrm flipV="1">
              <a:off x="3810" y="3045"/>
              <a:ext cx="91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4716463" cy="5648325"/>
          </a:xfrm>
        </p:spPr>
        <p:txBody>
          <a:bodyPr/>
          <a:lstStyle/>
          <a:p>
            <a:r>
              <a:rPr lang="en-US" sz="2400" dirty="0"/>
              <a:t>Pull model:</a:t>
            </a:r>
          </a:p>
          <a:p>
            <a:pPr lvl="1"/>
            <a:r>
              <a:rPr lang="en-US" sz="2000" dirty="0"/>
              <a:t>client sends several requests </a:t>
            </a:r>
          </a:p>
          <a:p>
            <a:pPr lvl="1"/>
            <a:r>
              <a:rPr lang="en-US" sz="2000" dirty="0"/>
              <a:t>deliver only small part of data</a:t>
            </a:r>
          </a:p>
          <a:p>
            <a:pPr lvl="1"/>
            <a:r>
              <a:rPr lang="en-US" sz="2000" dirty="0"/>
              <a:t>fine-grained client control</a:t>
            </a:r>
          </a:p>
          <a:p>
            <a:pPr lvl="1"/>
            <a:r>
              <a:rPr lang="en-US" sz="2000" dirty="0"/>
              <a:t>favors high interactivity</a:t>
            </a:r>
          </a:p>
          <a:p>
            <a:pPr lvl="1"/>
            <a:r>
              <a:rPr lang="en-US" sz="2000" dirty="0"/>
              <a:t>suited for editing, searching, etc.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Push model</a:t>
            </a:r>
          </a:p>
          <a:p>
            <a:pPr lvl="1"/>
            <a:r>
              <a:rPr lang="en-US" sz="2000" dirty="0"/>
              <a:t>client sends </a:t>
            </a:r>
            <a:r>
              <a:rPr lang="en-US" sz="2000" i="1" dirty="0"/>
              <a:t>one</a:t>
            </a:r>
            <a:r>
              <a:rPr lang="en-US" sz="2000" dirty="0"/>
              <a:t> request</a:t>
            </a:r>
          </a:p>
          <a:p>
            <a:pPr lvl="1"/>
            <a:r>
              <a:rPr lang="en-US" sz="2000" dirty="0"/>
              <a:t>streaming delivery</a:t>
            </a:r>
          </a:p>
          <a:p>
            <a:pPr lvl="1"/>
            <a:r>
              <a:rPr lang="en-US" sz="2000" dirty="0"/>
              <a:t>favors capacity planning</a:t>
            </a:r>
          </a:p>
          <a:p>
            <a:pPr lvl="1"/>
            <a:r>
              <a:rPr lang="en-US" sz="2000" dirty="0"/>
              <a:t>suited for retrieval, download, playback, etc. </a:t>
            </a:r>
          </a:p>
        </p:txBody>
      </p:sp>
      <p:grpSp>
        <p:nvGrpSpPr>
          <p:cNvPr id="1182723" name="Group 3"/>
          <p:cNvGrpSpPr>
            <a:grpSpLocks/>
          </p:cNvGrpSpPr>
          <p:nvPr/>
        </p:nvGrpSpPr>
        <p:grpSpPr bwMode="auto">
          <a:xfrm>
            <a:off x="4859338" y="1628775"/>
            <a:ext cx="4246562" cy="1152525"/>
            <a:chOff x="3061" y="867"/>
            <a:chExt cx="2675" cy="726"/>
          </a:xfrm>
        </p:grpSpPr>
        <p:grpSp>
          <p:nvGrpSpPr>
            <p:cNvPr id="1182724" name="Group 4"/>
            <p:cNvGrpSpPr>
              <a:grpSpLocks/>
            </p:cNvGrpSpPr>
            <p:nvPr/>
          </p:nvGrpSpPr>
          <p:grpSpPr bwMode="auto">
            <a:xfrm>
              <a:off x="3061" y="867"/>
              <a:ext cx="569" cy="726"/>
              <a:chOff x="3061" y="867"/>
              <a:chExt cx="569" cy="726"/>
            </a:xfrm>
          </p:grpSpPr>
          <p:sp>
            <p:nvSpPr>
              <p:cNvPr id="1182725" name="AutoShape 5"/>
              <p:cNvSpPr>
                <a:spLocks noChangeArrowheads="1"/>
              </p:cNvSpPr>
              <p:nvPr/>
            </p:nvSpPr>
            <p:spPr bwMode="auto">
              <a:xfrm>
                <a:off x="3142" y="1139"/>
                <a:ext cx="408" cy="454"/>
              </a:xfrm>
              <a:prstGeom prst="flowChartMagneticDisk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2726" name="Text Box 6"/>
              <p:cNvSpPr txBox="1">
                <a:spLocks noChangeArrowheads="1"/>
              </p:cNvSpPr>
              <p:nvPr/>
            </p:nvSpPr>
            <p:spPr bwMode="auto">
              <a:xfrm>
                <a:off x="3061" y="867"/>
                <a:ext cx="5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server</a:t>
                </a:r>
              </a:p>
            </p:txBody>
          </p:sp>
        </p:grpSp>
        <p:grpSp>
          <p:nvGrpSpPr>
            <p:cNvPr id="1182727" name="Group 7"/>
            <p:cNvGrpSpPr>
              <a:grpSpLocks/>
            </p:cNvGrpSpPr>
            <p:nvPr/>
          </p:nvGrpSpPr>
          <p:grpSpPr bwMode="auto">
            <a:xfrm>
              <a:off x="5220" y="867"/>
              <a:ext cx="516" cy="726"/>
              <a:chOff x="5220" y="867"/>
              <a:chExt cx="516" cy="726"/>
            </a:xfrm>
          </p:grpSpPr>
          <p:sp>
            <p:nvSpPr>
              <p:cNvPr id="1182728" name="Rectangle 8"/>
              <p:cNvSpPr>
                <a:spLocks noChangeArrowheads="1"/>
              </p:cNvSpPr>
              <p:nvPr/>
            </p:nvSpPr>
            <p:spPr bwMode="auto">
              <a:xfrm>
                <a:off x="5269" y="1162"/>
                <a:ext cx="418" cy="43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2729" name="Text Box 9"/>
              <p:cNvSpPr txBox="1">
                <a:spLocks noChangeArrowheads="1"/>
              </p:cNvSpPr>
              <p:nvPr/>
            </p:nvSpPr>
            <p:spPr bwMode="auto">
              <a:xfrm>
                <a:off x="5220" y="867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client</a:t>
                </a:r>
              </a:p>
            </p:txBody>
          </p:sp>
        </p:grpSp>
      </p:grpSp>
      <p:sp>
        <p:nvSpPr>
          <p:cNvPr id="1182730" name="Rectangle 10"/>
          <p:cNvSpPr>
            <a:spLocks noChangeArrowheads="1"/>
          </p:cNvSpPr>
          <p:nvPr/>
        </p:nvSpPr>
        <p:spPr bwMode="auto">
          <a:xfrm>
            <a:off x="8605838" y="2312988"/>
            <a:ext cx="142875" cy="1809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1" name="Rectangle 11"/>
          <p:cNvSpPr>
            <a:spLocks noChangeArrowheads="1"/>
          </p:cNvSpPr>
          <p:nvPr/>
        </p:nvSpPr>
        <p:spPr bwMode="auto">
          <a:xfrm>
            <a:off x="5111750" y="2528888"/>
            <a:ext cx="396875" cy="1793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2732" name="Group 12"/>
          <p:cNvGrpSpPr>
            <a:grpSpLocks/>
          </p:cNvGrpSpPr>
          <p:nvPr/>
        </p:nvGrpSpPr>
        <p:grpSpPr bwMode="auto">
          <a:xfrm>
            <a:off x="4859338" y="4400550"/>
            <a:ext cx="4246562" cy="1152525"/>
            <a:chOff x="3061" y="867"/>
            <a:chExt cx="2675" cy="726"/>
          </a:xfrm>
        </p:grpSpPr>
        <p:grpSp>
          <p:nvGrpSpPr>
            <p:cNvPr id="1182733" name="Group 13"/>
            <p:cNvGrpSpPr>
              <a:grpSpLocks/>
            </p:cNvGrpSpPr>
            <p:nvPr/>
          </p:nvGrpSpPr>
          <p:grpSpPr bwMode="auto">
            <a:xfrm>
              <a:off x="3061" y="867"/>
              <a:ext cx="569" cy="726"/>
              <a:chOff x="3061" y="867"/>
              <a:chExt cx="569" cy="726"/>
            </a:xfrm>
          </p:grpSpPr>
          <p:sp>
            <p:nvSpPr>
              <p:cNvPr id="1182734" name="AutoShape 14"/>
              <p:cNvSpPr>
                <a:spLocks noChangeArrowheads="1"/>
              </p:cNvSpPr>
              <p:nvPr/>
            </p:nvSpPr>
            <p:spPr bwMode="auto">
              <a:xfrm>
                <a:off x="3142" y="1139"/>
                <a:ext cx="408" cy="454"/>
              </a:xfrm>
              <a:prstGeom prst="flowChartMagneticDisk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2735" name="Text Box 15"/>
              <p:cNvSpPr txBox="1">
                <a:spLocks noChangeArrowheads="1"/>
              </p:cNvSpPr>
              <p:nvPr/>
            </p:nvSpPr>
            <p:spPr bwMode="auto">
              <a:xfrm>
                <a:off x="3061" y="867"/>
                <a:ext cx="5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server</a:t>
                </a:r>
              </a:p>
            </p:txBody>
          </p:sp>
        </p:grpSp>
        <p:grpSp>
          <p:nvGrpSpPr>
            <p:cNvPr id="1182736" name="Group 16"/>
            <p:cNvGrpSpPr>
              <a:grpSpLocks/>
            </p:cNvGrpSpPr>
            <p:nvPr/>
          </p:nvGrpSpPr>
          <p:grpSpPr bwMode="auto">
            <a:xfrm>
              <a:off x="5220" y="867"/>
              <a:ext cx="516" cy="726"/>
              <a:chOff x="5220" y="867"/>
              <a:chExt cx="516" cy="726"/>
            </a:xfrm>
          </p:grpSpPr>
          <p:sp>
            <p:nvSpPr>
              <p:cNvPr id="1182737" name="Rectangle 17"/>
              <p:cNvSpPr>
                <a:spLocks noChangeArrowheads="1"/>
              </p:cNvSpPr>
              <p:nvPr/>
            </p:nvSpPr>
            <p:spPr bwMode="auto">
              <a:xfrm>
                <a:off x="5269" y="1162"/>
                <a:ext cx="418" cy="431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2738" name="Text Box 18"/>
              <p:cNvSpPr txBox="1">
                <a:spLocks noChangeArrowheads="1"/>
              </p:cNvSpPr>
              <p:nvPr/>
            </p:nvSpPr>
            <p:spPr bwMode="auto">
              <a:xfrm>
                <a:off x="5220" y="867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client</a:t>
                </a:r>
              </a:p>
            </p:txBody>
          </p:sp>
        </p:grpSp>
      </p:grpSp>
      <p:sp>
        <p:nvSpPr>
          <p:cNvPr id="1182739" name="Rectangle 19"/>
          <p:cNvSpPr>
            <a:spLocks noChangeArrowheads="1"/>
          </p:cNvSpPr>
          <p:nvPr/>
        </p:nvSpPr>
        <p:spPr bwMode="auto">
          <a:xfrm>
            <a:off x="8605838" y="5084763"/>
            <a:ext cx="142875" cy="1809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0" name="Rectangle 20"/>
          <p:cNvSpPr>
            <a:spLocks noChangeArrowheads="1"/>
          </p:cNvSpPr>
          <p:nvPr/>
        </p:nvSpPr>
        <p:spPr bwMode="auto">
          <a:xfrm>
            <a:off x="5111750" y="5300663"/>
            <a:ext cx="396875" cy="1793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2741" name="Group 21"/>
          <p:cNvGrpSpPr>
            <a:grpSpLocks/>
          </p:cNvGrpSpPr>
          <p:nvPr/>
        </p:nvGrpSpPr>
        <p:grpSpPr bwMode="auto">
          <a:xfrm>
            <a:off x="5759450" y="2241550"/>
            <a:ext cx="2449513" cy="431800"/>
            <a:chOff x="3628" y="1457"/>
            <a:chExt cx="1543" cy="272"/>
          </a:xfrm>
        </p:grpSpPr>
        <p:grpSp>
          <p:nvGrpSpPr>
            <p:cNvPr id="1182742" name="Group 22"/>
            <p:cNvGrpSpPr>
              <a:grpSpLocks/>
            </p:cNvGrpSpPr>
            <p:nvPr/>
          </p:nvGrpSpPr>
          <p:grpSpPr bwMode="auto">
            <a:xfrm>
              <a:off x="3628" y="1457"/>
              <a:ext cx="1543" cy="0"/>
              <a:chOff x="3628" y="1457"/>
              <a:chExt cx="1543" cy="0"/>
            </a:xfrm>
          </p:grpSpPr>
          <p:sp>
            <p:nvSpPr>
              <p:cNvPr id="1182743" name="Line 23"/>
              <p:cNvSpPr>
                <a:spLocks noChangeShapeType="1"/>
              </p:cNvSpPr>
              <p:nvPr/>
            </p:nvSpPr>
            <p:spPr bwMode="auto">
              <a:xfrm flipH="1">
                <a:off x="4763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44" name="Line 24"/>
              <p:cNvSpPr>
                <a:spLocks noChangeShapeType="1"/>
              </p:cNvSpPr>
              <p:nvPr/>
            </p:nvSpPr>
            <p:spPr bwMode="auto">
              <a:xfrm flipH="1">
                <a:off x="4990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45" name="Line 25"/>
              <p:cNvSpPr>
                <a:spLocks noChangeShapeType="1"/>
              </p:cNvSpPr>
              <p:nvPr/>
            </p:nvSpPr>
            <p:spPr bwMode="auto">
              <a:xfrm flipH="1">
                <a:off x="4535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46" name="Line 26"/>
              <p:cNvSpPr>
                <a:spLocks noChangeShapeType="1"/>
              </p:cNvSpPr>
              <p:nvPr/>
            </p:nvSpPr>
            <p:spPr bwMode="auto">
              <a:xfrm flipH="1">
                <a:off x="4309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47" name="Line 27"/>
              <p:cNvSpPr>
                <a:spLocks noChangeShapeType="1"/>
              </p:cNvSpPr>
              <p:nvPr/>
            </p:nvSpPr>
            <p:spPr bwMode="auto">
              <a:xfrm flipH="1">
                <a:off x="3856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48" name="Line 28"/>
              <p:cNvSpPr>
                <a:spLocks noChangeShapeType="1"/>
              </p:cNvSpPr>
              <p:nvPr/>
            </p:nvSpPr>
            <p:spPr bwMode="auto">
              <a:xfrm flipH="1">
                <a:off x="4083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49" name="Line 29"/>
              <p:cNvSpPr>
                <a:spLocks noChangeShapeType="1"/>
              </p:cNvSpPr>
              <p:nvPr/>
            </p:nvSpPr>
            <p:spPr bwMode="auto">
              <a:xfrm flipH="1">
                <a:off x="3628" y="145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82750" name="Group 30"/>
            <p:cNvGrpSpPr>
              <a:grpSpLocks/>
            </p:cNvGrpSpPr>
            <p:nvPr/>
          </p:nvGrpSpPr>
          <p:grpSpPr bwMode="auto">
            <a:xfrm>
              <a:off x="3628" y="1729"/>
              <a:ext cx="1543" cy="0"/>
              <a:chOff x="3628" y="1729"/>
              <a:chExt cx="1543" cy="0"/>
            </a:xfrm>
          </p:grpSpPr>
          <p:sp>
            <p:nvSpPr>
              <p:cNvPr id="1182751" name="Line 31"/>
              <p:cNvSpPr>
                <a:spLocks noChangeShapeType="1"/>
              </p:cNvSpPr>
              <p:nvPr/>
            </p:nvSpPr>
            <p:spPr bwMode="auto">
              <a:xfrm flipH="1">
                <a:off x="4763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52" name="Line 32"/>
              <p:cNvSpPr>
                <a:spLocks noChangeShapeType="1"/>
              </p:cNvSpPr>
              <p:nvPr/>
            </p:nvSpPr>
            <p:spPr bwMode="auto">
              <a:xfrm flipH="1">
                <a:off x="4990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53" name="Line 33"/>
              <p:cNvSpPr>
                <a:spLocks noChangeShapeType="1"/>
              </p:cNvSpPr>
              <p:nvPr/>
            </p:nvSpPr>
            <p:spPr bwMode="auto">
              <a:xfrm flipH="1">
                <a:off x="4535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54" name="Line 34"/>
              <p:cNvSpPr>
                <a:spLocks noChangeShapeType="1"/>
              </p:cNvSpPr>
              <p:nvPr/>
            </p:nvSpPr>
            <p:spPr bwMode="auto">
              <a:xfrm flipH="1">
                <a:off x="4309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55" name="Line 35"/>
              <p:cNvSpPr>
                <a:spLocks noChangeShapeType="1"/>
              </p:cNvSpPr>
              <p:nvPr/>
            </p:nvSpPr>
            <p:spPr bwMode="auto">
              <a:xfrm flipH="1">
                <a:off x="3856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56" name="Line 36"/>
              <p:cNvSpPr>
                <a:spLocks noChangeShapeType="1"/>
              </p:cNvSpPr>
              <p:nvPr/>
            </p:nvSpPr>
            <p:spPr bwMode="auto">
              <a:xfrm flipH="1">
                <a:off x="4083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2757" name="Line 37"/>
              <p:cNvSpPr>
                <a:spLocks noChangeShapeType="1"/>
              </p:cNvSpPr>
              <p:nvPr/>
            </p:nvSpPr>
            <p:spPr bwMode="auto">
              <a:xfrm flipH="1">
                <a:off x="3628" y="1729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182758" name="Group 38"/>
          <p:cNvGrpSpPr>
            <a:grpSpLocks/>
          </p:cNvGrpSpPr>
          <p:nvPr/>
        </p:nvGrpSpPr>
        <p:grpSpPr bwMode="auto">
          <a:xfrm>
            <a:off x="5759450" y="5013325"/>
            <a:ext cx="2484438" cy="431800"/>
            <a:chOff x="3628" y="3203"/>
            <a:chExt cx="1565" cy="272"/>
          </a:xfrm>
        </p:grpSpPr>
        <p:sp>
          <p:nvSpPr>
            <p:cNvPr id="1182759" name="Line 39"/>
            <p:cNvSpPr>
              <a:spLocks noChangeShapeType="1"/>
            </p:cNvSpPr>
            <p:nvPr/>
          </p:nvSpPr>
          <p:spPr bwMode="auto">
            <a:xfrm flipH="1">
              <a:off x="4309" y="3203"/>
              <a:ext cx="18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2760" name="Line 40"/>
            <p:cNvSpPr>
              <a:spLocks noChangeShapeType="1"/>
            </p:cNvSpPr>
            <p:nvPr/>
          </p:nvSpPr>
          <p:spPr bwMode="auto">
            <a:xfrm flipH="1">
              <a:off x="3628" y="3475"/>
              <a:ext cx="156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82761" name="Rectangle 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Data Retrieval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1823E-7 L -0.37014 -0.0025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500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8.33333E-7 1.93153E-6 L 0.36805 0.0027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82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1823E-7 L -0.37014 -0.00254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82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63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93153E-6 L 0.36805 0.00277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182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2" grpId="0" build="p"/>
      <p:bldP spid="1182730" grpId="0" animBg="1"/>
      <p:bldP spid="1182730" grpId="1" animBg="1"/>
      <p:bldP spid="1182730" grpId="2" animBg="1"/>
      <p:bldP spid="1182731" grpId="0" animBg="1"/>
      <p:bldP spid="1182731" grpId="1" animBg="1"/>
      <p:bldP spid="1182731" grpId="2" animBg="1"/>
      <p:bldP spid="1182739" grpId="0" animBg="1"/>
      <p:bldP spid="1182739" grpId="1" animBg="1"/>
      <p:bldP spid="1182739" grpId="2" animBg="1"/>
      <p:bldP spid="1182740" grpId="0" animBg="1"/>
      <p:bldP spid="1182740" grpId="1" animBg="1"/>
      <p:bldP spid="1182740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Resources and Real</a:t>
            </a:r>
            <a:r>
              <a:rPr lang="en-US"/>
              <a:t>-</a:t>
            </a:r>
            <a:r>
              <a:rPr lang="en-US" sz="4800"/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Resource:</a:t>
            </a:r>
            <a:br>
              <a:rPr lang="en-US" dirty="0"/>
            </a:br>
            <a:r>
              <a:rPr lang="en-US" sz="2000" dirty="0"/>
              <a:t>“A </a:t>
            </a:r>
            <a:r>
              <a:rPr lang="en-US" sz="2000" dirty="0">
                <a:solidFill>
                  <a:schemeClr val="folHlink"/>
                </a:solidFill>
              </a:rPr>
              <a:t>resource</a:t>
            </a:r>
            <a:r>
              <a:rPr lang="en-US" sz="2000" dirty="0"/>
              <a:t> is a system entity required by a task for manipulating data” </a:t>
            </a:r>
            <a:br>
              <a:rPr lang="en-US" sz="2000" dirty="0"/>
            </a:br>
            <a:r>
              <a:rPr lang="en-US" sz="1200" dirty="0"/>
              <a:t>[</a:t>
            </a:r>
            <a:r>
              <a:rPr lang="en-US" sz="1200" dirty="0" err="1"/>
              <a:t>Steimetz</a:t>
            </a:r>
            <a:r>
              <a:rPr lang="en-US" sz="1200" dirty="0"/>
              <a:t> &amp; </a:t>
            </a:r>
            <a:r>
              <a:rPr lang="en-US" sz="1200" dirty="0" err="1" smtClean="0"/>
              <a:t>Nahrstedt</a:t>
            </a:r>
            <a:r>
              <a:rPr lang="en-US" sz="1200" dirty="0" smtClean="0"/>
              <a:t> </a:t>
            </a:r>
            <a:r>
              <a:rPr lang="en-US" sz="1200" dirty="0"/>
              <a:t>95]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>
              <a:lnSpc>
                <a:spcPct val="90000"/>
              </a:lnSpc>
            </a:pPr>
            <a:r>
              <a:rPr lang="en-US" dirty="0"/>
              <a:t>Characteristics: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active</a:t>
            </a:r>
            <a:r>
              <a:rPr lang="en-US" dirty="0"/>
              <a:t>: provides a service, </a:t>
            </a:r>
            <a:br>
              <a:rPr lang="en-US" dirty="0"/>
            </a:br>
            <a:r>
              <a:rPr lang="en-US" dirty="0"/>
              <a:t>e.g., CPU, disk or network adapter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passive</a:t>
            </a:r>
            <a:r>
              <a:rPr lang="en-US" dirty="0"/>
              <a:t>: system capabilities required by active resources, e.g., memory </a:t>
            </a:r>
            <a:br>
              <a:rPr lang="en-US" dirty="0"/>
            </a:b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exclusive</a:t>
            </a:r>
            <a:r>
              <a:rPr lang="en-US" dirty="0"/>
              <a:t>: only one process at a time can use it, </a:t>
            </a:r>
            <a:br>
              <a:rPr lang="en-US" dirty="0"/>
            </a:br>
            <a:r>
              <a:rPr lang="en-US" dirty="0"/>
              <a:t>e.g., CPU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folHlink"/>
                </a:solidFill>
              </a:rPr>
              <a:t>shared</a:t>
            </a:r>
            <a:r>
              <a:rPr lang="en-US" dirty="0"/>
              <a:t>: can be used by several concurrent processed, </a:t>
            </a:r>
            <a:br>
              <a:rPr lang="en-US" dirty="0"/>
            </a:br>
            <a:r>
              <a:rPr lang="en-US" dirty="0"/>
              <a:t>e.g., memory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 and Real-Time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Deadline:</a:t>
            </a:r>
            <a:br>
              <a:rPr lang="en-US" sz="2000" dirty="0"/>
            </a:br>
            <a:r>
              <a:rPr lang="en-US" sz="2000" dirty="0"/>
              <a:t>“A </a:t>
            </a:r>
            <a:r>
              <a:rPr lang="en-US" sz="2000" dirty="0">
                <a:solidFill>
                  <a:schemeClr val="folHlink"/>
                </a:solidFill>
              </a:rPr>
              <a:t>deadline</a:t>
            </a:r>
            <a:r>
              <a:rPr lang="en-US" sz="2000" dirty="0"/>
              <a:t> represents the latest acceptable time for the presentation of the processing result”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folHlink"/>
                </a:solidFill>
              </a:rPr>
              <a:t>Hard </a:t>
            </a:r>
            <a:r>
              <a:rPr lang="en-US" sz="1600" dirty="0"/>
              <a:t>deadlines: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must never be violated </a:t>
            </a:r>
            <a:r>
              <a:rPr lang="en-US" sz="1400" dirty="0" err="1">
                <a:sym typeface="Wingdings" pitchFamily="2" charset="2"/>
              </a:rPr>
              <a:t></a:t>
            </a:r>
            <a:r>
              <a:rPr lang="en-US" sz="1400" dirty="0">
                <a:sym typeface="Wingdings" pitchFamily="2" charset="2"/>
              </a:rPr>
              <a:t> system failure</a:t>
            </a:r>
            <a:endParaRPr lang="en-US" sz="1400" dirty="0"/>
          </a:p>
          <a:p>
            <a:pPr lvl="3">
              <a:lnSpc>
                <a:spcPct val="80000"/>
              </a:lnSpc>
              <a:buFontTx/>
              <a:buNone/>
            </a:pPr>
            <a:endParaRPr lang="en-US" sz="1500" dirty="0"/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folHlink"/>
                </a:solidFill>
              </a:rPr>
              <a:t>Soft</a:t>
            </a:r>
            <a:r>
              <a:rPr lang="en-US" sz="1600" dirty="0"/>
              <a:t> deadlines: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in some cases, the deadline might be missed, but …</a:t>
            </a:r>
          </a:p>
          <a:p>
            <a:pPr lvl="3">
              <a:lnSpc>
                <a:spcPct val="80000"/>
              </a:lnSpc>
            </a:pPr>
            <a:r>
              <a:rPr lang="en-US" sz="1500" dirty="0"/>
              <a:t>not too frequently</a:t>
            </a:r>
          </a:p>
          <a:p>
            <a:pPr lvl="3">
              <a:lnSpc>
                <a:spcPct val="80000"/>
              </a:lnSpc>
            </a:pPr>
            <a:r>
              <a:rPr lang="en-US" sz="1500" dirty="0"/>
              <a:t>not by much time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result still may have some (but decreasing) value</a:t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2000" dirty="0"/>
              <a:t>Real-time process:</a:t>
            </a:r>
            <a:br>
              <a:rPr lang="en-US" sz="2000" dirty="0"/>
            </a:br>
            <a:r>
              <a:rPr lang="en-US" sz="2000" dirty="0"/>
              <a:t>“A process which delivers the results of the processing in a given time-span”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Real-time system:</a:t>
            </a:r>
            <a:br>
              <a:rPr lang="en-US" sz="2000" dirty="0"/>
            </a:br>
            <a:r>
              <a:rPr lang="en-US" sz="2000" dirty="0"/>
              <a:t>“A system in which the correctness of a computation depends not only on obtaining the result, but also upon providing the result on time”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 and Reservation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To prevent overload, admission may be performed:</a:t>
            </a: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schedulability test: 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“are there enough resources available for a new stream?”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“can we find a schedule for the new task without disturbing the existing workload?”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a task is allowed if the utilization remains &lt; 1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ð"/>
            </a:pPr>
            <a:r>
              <a:rPr lang="en-US" sz="1800"/>
              <a:t>yes – allow new task, allocate/reserve resources	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ð"/>
            </a:pPr>
            <a:r>
              <a:rPr lang="en-US" sz="1800"/>
              <a:t>no – reject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2000"/>
              <a:t>Resource reservation is analogous to booking (asking for resources)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chemeClr val="folHlink"/>
                </a:solidFill>
              </a:rPr>
              <a:t>pessimistic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avoid resource conflicts making worst-case reservations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potentially under-utilized resources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guaranteed QoS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chemeClr val="folHlink"/>
                </a:solidFill>
              </a:rPr>
              <a:t>optimistic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reserve according to average load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high utilization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overload may occur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chemeClr val="folHlink"/>
                </a:solidFill>
              </a:rPr>
              <a:t>“perfect”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must have detailed knowledge about resource requirements of all processes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too expensive to make/takes much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Support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The operating system manages </a:t>
            </a:r>
            <a:r>
              <a:rPr lang="en-US" sz="2000" b="1" dirty="0"/>
              <a:t>local</a:t>
            </a:r>
            <a:r>
              <a:rPr lang="en-US" sz="2000" dirty="0"/>
              <a:t> resources </a:t>
            </a:r>
            <a:br>
              <a:rPr lang="en-US" sz="2000" dirty="0"/>
            </a:br>
            <a:r>
              <a:rPr lang="en-US" sz="2000" dirty="0"/>
              <a:t>(CPU, memory, disk, network card, busses, ...)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In a real-time scenario, support is needed for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timely processing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high-rate, timely I/O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This means support for proper …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1800" i="1" dirty="0">
                <a:solidFill>
                  <a:schemeClr val="folHlink"/>
                </a:solidFill>
              </a:rPr>
              <a:t>scheduling</a:t>
            </a:r>
            <a:r>
              <a:rPr lang="en-US" sz="1800" dirty="0"/>
              <a:t>  – </a:t>
            </a:r>
            <a:br>
              <a:rPr lang="en-US" sz="1800" dirty="0"/>
            </a:br>
            <a:r>
              <a:rPr lang="en-US" sz="1800" dirty="0"/>
              <a:t>high priorities for time-restrictive tasks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1800" i="1" dirty="0">
                <a:solidFill>
                  <a:schemeClr val="folHlink"/>
                </a:solidFill>
              </a:rPr>
              <a:t>timer support</a:t>
            </a:r>
            <a:r>
              <a:rPr lang="en-US" sz="1800" dirty="0"/>
              <a:t>  – </a:t>
            </a:r>
            <a:br>
              <a:rPr lang="en-US" sz="1800" dirty="0"/>
            </a:br>
            <a:r>
              <a:rPr lang="en-US" sz="1800" dirty="0"/>
              <a:t>clock with fine granularity and event scheduling with high accuracy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1800" i="1" dirty="0">
                <a:solidFill>
                  <a:schemeClr val="folHlink"/>
                </a:solidFill>
              </a:rPr>
              <a:t>kernel preemption  </a:t>
            </a:r>
            <a:r>
              <a:rPr lang="en-US" sz="1800" dirty="0"/>
              <a:t>– </a:t>
            </a:r>
            <a:br>
              <a:rPr lang="en-US" sz="1800" dirty="0"/>
            </a:br>
            <a:r>
              <a:rPr lang="en-US" sz="1800" dirty="0"/>
              <a:t>avoid long periods where low priority processes cannot be interrupted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1800" i="1" dirty="0">
                <a:solidFill>
                  <a:schemeClr val="folHlink"/>
                </a:solidFill>
              </a:rPr>
              <a:t>efficient memory management </a:t>
            </a:r>
            <a:r>
              <a:rPr lang="en-US" sz="1800" dirty="0"/>
              <a:t> – </a:t>
            </a:r>
            <a:br>
              <a:rPr lang="en-US" sz="1800" dirty="0"/>
            </a:br>
            <a:r>
              <a:rPr lang="en-US" sz="1800" dirty="0"/>
              <a:t>prevent code and data for real-time programs from being paged out </a:t>
            </a:r>
            <a:br>
              <a:rPr lang="en-US" sz="1800" dirty="0"/>
            </a:br>
            <a:r>
              <a:rPr lang="en-US" sz="1800" dirty="0"/>
              <a:t>(replacement)</a:t>
            </a:r>
          </a:p>
          <a:p>
            <a:pPr lvl="1">
              <a:lnSpc>
                <a:spcPct val="80000"/>
              </a:lnSpc>
              <a:spcAft>
                <a:spcPct val="20000"/>
              </a:spcAft>
            </a:pPr>
            <a:r>
              <a:rPr lang="en-US" sz="1800" i="1" dirty="0">
                <a:solidFill>
                  <a:schemeClr val="folHlink"/>
                </a:solidFill>
              </a:rPr>
              <a:t>fast switching</a:t>
            </a:r>
            <a:r>
              <a:rPr lang="en-US" sz="1800" dirty="0"/>
              <a:t>  – </a:t>
            </a:r>
            <a:br>
              <a:rPr lang="en-US" sz="1800" dirty="0"/>
            </a:br>
            <a:r>
              <a:rPr lang="en-US" sz="1800" dirty="0"/>
              <a:t>both interrupts and context </a:t>
            </a:r>
            <a:r>
              <a:rPr lang="en-US" sz="1800" dirty="0" smtClean="0"/>
              <a:t>switches </a:t>
            </a:r>
            <a:r>
              <a:rPr lang="en-US" sz="1800" dirty="0"/>
              <a:t>should be fast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 dirty="0" smtClean="0"/>
              <a:t>Timeliness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5863"/>
            <a:ext cx="9144000" cy="5073650"/>
          </a:xfrm>
        </p:spPr>
        <p:txBody>
          <a:bodyPr/>
          <a:lstStyle/>
          <a:p>
            <a:r>
              <a:rPr lang="en-US"/>
              <a:t>Server examples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Resources, real-time, “continuous” media streams, …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(CPU) Scheduling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>
                <a:solidFill>
                  <a:srgbClr val="808080"/>
                </a:solidFill>
              </a:rPr>
              <a:t>Next time, memory and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8964613" cy="5648325"/>
          </a:xfrm>
        </p:spPr>
        <p:txBody>
          <a:bodyPr/>
          <a:lstStyle/>
          <a:p>
            <a:r>
              <a:rPr lang="en-US" sz="2400"/>
              <a:t>Start presenting data (e.g., video playout) at </a:t>
            </a:r>
            <a:r>
              <a:rPr lang="en-US" sz="2400">
                <a:solidFill>
                  <a:schemeClr val="hlink"/>
                </a:solidFill>
              </a:rPr>
              <a:t>t</a:t>
            </a:r>
            <a:r>
              <a:rPr lang="en-US" sz="2400" baseline="-25000">
                <a:solidFill>
                  <a:schemeClr val="hlink"/>
                </a:solidFill>
              </a:rPr>
              <a:t>1</a:t>
            </a:r>
            <a:br>
              <a:rPr lang="en-US" sz="2400" baseline="-25000">
                <a:solidFill>
                  <a:schemeClr val="hlink"/>
                </a:solidFill>
              </a:rPr>
            </a:br>
            <a:r>
              <a:rPr lang="en-US" sz="2400" baseline="-25000">
                <a:solidFill>
                  <a:schemeClr val="hlink"/>
                </a:solidFill>
              </a:rPr>
              <a:t/>
            </a:r>
            <a:br>
              <a:rPr lang="en-US" sz="2400" baseline="-25000">
                <a:solidFill>
                  <a:schemeClr val="hlink"/>
                </a:solidFill>
              </a:rPr>
            </a:br>
            <a:endParaRPr lang="en-US" sz="2400" baseline="-25000">
              <a:solidFill>
                <a:schemeClr val="hlink"/>
              </a:solidFill>
            </a:endParaRPr>
          </a:p>
          <a:p>
            <a:r>
              <a:rPr lang="en-US" sz="2400">
                <a:solidFill>
                  <a:schemeClr val="folHlink"/>
                </a:solidFill>
              </a:rPr>
              <a:t>Consumed</a:t>
            </a:r>
            <a:r>
              <a:rPr lang="en-US" sz="2400"/>
              <a:t> bytes (offset) </a:t>
            </a:r>
          </a:p>
          <a:p>
            <a:pPr lvl="1"/>
            <a:r>
              <a:rPr lang="en-US" sz="2000"/>
              <a:t>variable rate</a:t>
            </a:r>
          </a:p>
          <a:p>
            <a:pPr lvl="1"/>
            <a:r>
              <a:rPr lang="en-US" sz="2000"/>
              <a:t>constant rate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400"/>
              <a:t>Must start retrieving </a:t>
            </a:r>
            <a:br>
              <a:rPr lang="en-US" sz="2400"/>
            </a:br>
            <a:r>
              <a:rPr lang="en-US" sz="2400"/>
              <a:t>data earlier</a:t>
            </a:r>
          </a:p>
          <a:p>
            <a:pPr lvl="1"/>
            <a:r>
              <a:rPr lang="en-US" sz="2000"/>
              <a:t>Data must </a:t>
            </a:r>
            <a:r>
              <a:rPr lang="en-US" sz="2000">
                <a:solidFill>
                  <a:srgbClr val="009900"/>
                </a:solidFill>
              </a:rPr>
              <a:t>arrive</a:t>
            </a:r>
            <a:r>
              <a:rPr lang="en-US" sz="2000"/>
              <a:t> before</a:t>
            </a:r>
            <a:br>
              <a:rPr lang="en-US" sz="2000"/>
            </a:br>
            <a:r>
              <a:rPr lang="en-US" sz="2000"/>
              <a:t>consumption time</a:t>
            </a:r>
          </a:p>
          <a:p>
            <a:pPr lvl="1"/>
            <a:r>
              <a:rPr lang="en-US" sz="2000"/>
              <a:t>Data must be </a:t>
            </a:r>
            <a:r>
              <a:rPr lang="en-US" sz="2000">
                <a:solidFill>
                  <a:srgbClr val="FF9933"/>
                </a:solidFill>
              </a:rPr>
              <a:t>sent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before arrival time</a:t>
            </a:r>
          </a:p>
          <a:p>
            <a:pPr lvl="1"/>
            <a:r>
              <a:rPr lang="en-US" sz="2000"/>
              <a:t>Data must be </a:t>
            </a:r>
            <a:r>
              <a:rPr lang="en-US" sz="2000">
                <a:solidFill>
                  <a:schemeClr val="hlink"/>
                </a:solidFill>
              </a:rPr>
              <a:t>read</a:t>
            </a:r>
            <a:r>
              <a:rPr lang="en-US" sz="2000"/>
              <a:t> from </a:t>
            </a:r>
            <a:br>
              <a:rPr lang="en-US" sz="2000"/>
            </a:br>
            <a:r>
              <a:rPr lang="en-US" sz="2000"/>
              <a:t>disk before sending time</a:t>
            </a:r>
          </a:p>
        </p:txBody>
      </p:sp>
      <p:sp>
        <p:nvSpPr>
          <p:cNvPr id="1173507" name="Rectangle 3" descr="Wide upward diagonal"/>
          <p:cNvSpPr>
            <a:spLocks noChangeArrowheads="1"/>
          </p:cNvSpPr>
          <p:nvPr/>
        </p:nvSpPr>
        <p:spPr bwMode="auto">
          <a:xfrm>
            <a:off x="4030663" y="2565400"/>
            <a:ext cx="146050" cy="2808288"/>
          </a:xfrm>
          <a:prstGeom prst="rect">
            <a:avLst/>
          </a:prstGeom>
          <a:pattFill prst="wdUpDiag">
            <a:fgClr>
              <a:schemeClr val="folHlink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3508" name="Rectangle 4"/>
          <p:cNvSpPr>
            <a:spLocks noChangeArrowheads="1"/>
          </p:cNvSpPr>
          <p:nvPr/>
        </p:nvSpPr>
        <p:spPr bwMode="auto">
          <a:xfrm>
            <a:off x="4103688" y="5265738"/>
            <a:ext cx="936625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3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Timeliness: Streaming</a:t>
            </a:r>
            <a:endParaRPr lang="en-US" dirty="0"/>
          </a:p>
        </p:txBody>
      </p:sp>
      <p:grpSp>
        <p:nvGrpSpPr>
          <p:cNvPr id="1173510" name="Group 6"/>
          <p:cNvGrpSpPr>
            <a:grpSpLocks/>
          </p:cNvGrpSpPr>
          <p:nvPr/>
        </p:nvGrpSpPr>
        <p:grpSpPr bwMode="auto">
          <a:xfrm>
            <a:off x="4840288" y="3459163"/>
            <a:ext cx="360362" cy="2382837"/>
            <a:chOff x="3049" y="2137"/>
            <a:chExt cx="227" cy="1733"/>
          </a:xfrm>
        </p:grpSpPr>
        <p:sp>
          <p:nvSpPr>
            <p:cNvPr id="1173511" name="Text Box 7"/>
            <p:cNvSpPr txBox="1">
              <a:spLocks noChangeArrowheads="1"/>
            </p:cNvSpPr>
            <p:nvPr/>
          </p:nvSpPr>
          <p:spPr bwMode="auto">
            <a:xfrm>
              <a:off x="3049" y="3581"/>
              <a:ext cx="22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hlink"/>
                  </a:solidFill>
                </a:rPr>
                <a:t>t</a:t>
              </a:r>
              <a:r>
                <a:rPr lang="en-US" sz="2000" b="0" baseline="-25000">
                  <a:solidFill>
                    <a:schemeClr val="hlink"/>
                  </a:solidFill>
                </a:rPr>
                <a:t>1</a:t>
              </a:r>
            </a:p>
          </p:txBody>
        </p:sp>
        <p:sp>
          <p:nvSpPr>
            <p:cNvPr id="1173512" name="Line 8"/>
            <p:cNvSpPr>
              <a:spLocks noChangeShapeType="1"/>
            </p:cNvSpPr>
            <p:nvPr/>
          </p:nvSpPr>
          <p:spPr bwMode="auto">
            <a:xfrm flipV="1">
              <a:off x="3175" y="2137"/>
              <a:ext cx="0" cy="1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173513" name="Group 9"/>
          <p:cNvGrpSpPr>
            <a:grpSpLocks/>
          </p:cNvGrpSpPr>
          <p:nvPr/>
        </p:nvGrpSpPr>
        <p:grpSpPr bwMode="auto">
          <a:xfrm>
            <a:off x="3305175" y="1952625"/>
            <a:ext cx="5838825" cy="3455988"/>
            <a:chOff x="2082" y="1230"/>
            <a:chExt cx="3678" cy="2177"/>
          </a:xfrm>
        </p:grpSpPr>
        <p:sp>
          <p:nvSpPr>
            <p:cNvPr id="1173514" name="Line 10"/>
            <p:cNvSpPr>
              <a:spLocks noChangeShapeType="1"/>
            </p:cNvSpPr>
            <p:nvPr/>
          </p:nvSpPr>
          <p:spPr bwMode="auto">
            <a:xfrm>
              <a:off x="2585" y="3385"/>
              <a:ext cx="30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cxnSp>
          <p:nvCxnSpPr>
            <p:cNvPr id="1173515" name="AutoShape 11"/>
            <p:cNvCxnSpPr>
              <a:cxnSpLocks noChangeShapeType="1"/>
            </p:cNvCxnSpPr>
            <p:nvPr/>
          </p:nvCxnSpPr>
          <p:spPr bwMode="auto">
            <a:xfrm flipV="1">
              <a:off x="2585" y="1434"/>
              <a:ext cx="0" cy="19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3516" name="Text Box 12"/>
            <p:cNvSpPr txBox="1">
              <a:spLocks noChangeArrowheads="1"/>
            </p:cNvSpPr>
            <p:nvPr/>
          </p:nvSpPr>
          <p:spPr bwMode="auto">
            <a:xfrm>
              <a:off x="5274" y="3119"/>
              <a:ext cx="4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/>
                <a:t>time</a:t>
              </a:r>
            </a:p>
          </p:txBody>
        </p:sp>
        <p:sp>
          <p:nvSpPr>
            <p:cNvPr id="1173517" name="Text Box 13"/>
            <p:cNvSpPr txBox="1">
              <a:spLocks noChangeArrowheads="1"/>
            </p:cNvSpPr>
            <p:nvPr/>
          </p:nvSpPr>
          <p:spPr bwMode="auto">
            <a:xfrm rot="19673445">
              <a:off x="2082" y="1230"/>
              <a:ext cx="10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/>
                <a:t>data offset</a:t>
              </a:r>
            </a:p>
          </p:txBody>
        </p:sp>
      </p:grpSp>
      <p:sp>
        <p:nvSpPr>
          <p:cNvPr id="1173518" name="Freeform 14"/>
          <p:cNvSpPr>
            <a:spLocks/>
          </p:cNvSpPr>
          <p:nvPr/>
        </p:nvSpPr>
        <p:spPr bwMode="auto">
          <a:xfrm>
            <a:off x="5040313" y="2565400"/>
            <a:ext cx="3779837" cy="2808288"/>
          </a:xfrm>
          <a:custGeom>
            <a:avLst/>
            <a:gdLst>
              <a:gd name="T0" fmla="*/ 0 w 2381"/>
              <a:gd name="T1" fmla="*/ 1769 h 1769"/>
              <a:gd name="T2" fmla="*/ 204 w 2381"/>
              <a:gd name="T3" fmla="*/ 1633 h 1769"/>
              <a:gd name="T4" fmla="*/ 317 w 2381"/>
              <a:gd name="T5" fmla="*/ 1406 h 1769"/>
              <a:gd name="T6" fmla="*/ 590 w 2381"/>
              <a:gd name="T7" fmla="*/ 1338 h 1769"/>
              <a:gd name="T8" fmla="*/ 612 w 2381"/>
              <a:gd name="T9" fmla="*/ 1179 h 1769"/>
              <a:gd name="T10" fmla="*/ 975 w 2381"/>
              <a:gd name="T11" fmla="*/ 1066 h 1769"/>
              <a:gd name="T12" fmla="*/ 1270 w 2381"/>
              <a:gd name="T13" fmla="*/ 839 h 1769"/>
              <a:gd name="T14" fmla="*/ 1542 w 2381"/>
              <a:gd name="T15" fmla="*/ 793 h 1769"/>
              <a:gd name="T16" fmla="*/ 1633 w 2381"/>
              <a:gd name="T17" fmla="*/ 544 h 1769"/>
              <a:gd name="T18" fmla="*/ 1769 w 2381"/>
              <a:gd name="T19" fmla="*/ 476 h 1769"/>
              <a:gd name="T20" fmla="*/ 1928 w 2381"/>
              <a:gd name="T21" fmla="*/ 272 h 1769"/>
              <a:gd name="T22" fmla="*/ 2200 w 2381"/>
              <a:gd name="T23" fmla="*/ 181 h 1769"/>
              <a:gd name="T24" fmla="*/ 2381 w 2381"/>
              <a:gd name="T25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81" h="1769">
                <a:moveTo>
                  <a:pt x="0" y="1769"/>
                </a:moveTo>
                <a:lnTo>
                  <a:pt x="204" y="1633"/>
                </a:lnTo>
                <a:lnTo>
                  <a:pt x="317" y="1406"/>
                </a:lnTo>
                <a:lnTo>
                  <a:pt x="590" y="1338"/>
                </a:lnTo>
                <a:lnTo>
                  <a:pt x="612" y="1179"/>
                </a:lnTo>
                <a:lnTo>
                  <a:pt x="975" y="1066"/>
                </a:lnTo>
                <a:lnTo>
                  <a:pt x="1270" y="839"/>
                </a:lnTo>
                <a:lnTo>
                  <a:pt x="1542" y="793"/>
                </a:lnTo>
                <a:lnTo>
                  <a:pt x="1633" y="544"/>
                </a:lnTo>
                <a:lnTo>
                  <a:pt x="1769" y="476"/>
                </a:lnTo>
                <a:lnTo>
                  <a:pt x="1928" y="272"/>
                </a:lnTo>
                <a:lnTo>
                  <a:pt x="2200" y="181"/>
                </a:lnTo>
                <a:lnTo>
                  <a:pt x="2381" y="0"/>
                </a:lnTo>
              </a:path>
            </a:pathLst>
          </a:custGeom>
          <a:noFill/>
          <a:ln w="28575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3519" name="Line 15"/>
          <p:cNvSpPr>
            <a:spLocks noChangeShapeType="1"/>
          </p:cNvSpPr>
          <p:nvPr/>
        </p:nvSpPr>
        <p:spPr bwMode="auto">
          <a:xfrm flipV="1">
            <a:off x="5040313" y="2565400"/>
            <a:ext cx="3779837" cy="28082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3520" name="Freeform 16"/>
          <p:cNvSpPr>
            <a:spLocks/>
          </p:cNvSpPr>
          <p:nvPr/>
        </p:nvSpPr>
        <p:spPr bwMode="auto">
          <a:xfrm>
            <a:off x="4633913" y="2565400"/>
            <a:ext cx="4186237" cy="2808288"/>
          </a:xfrm>
          <a:custGeom>
            <a:avLst/>
            <a:gdLst>
              <a:gd name="T0" fmla="*/ 0 w 2472"/>
              <a:gd name="T1" fmla="*/ 1747 h 1747"/>
              <a:gd name="T2" fmla="*/ 45 w 2472"/>
              <a:gd name="T3" fmla="*/ 1520 h 1747"/>
              <a:gd name="T4" fmla="*/ 272 w 2472"/>
              <a:gd name="T5" fmla="*/ 1520 h 1747"/>
              <a:gd name="T6" fmla="*/ 590 w 2472"/>
              <a:gd name="T7" fmla="*/ 817 h 1747"/>
              <a:gd name="T8" fmla="*/ 1270 w 2472"/>
              <a:gd name="T9" fmla="*/ 817 h 1747"/>
              <a:gd name="T10" fmla="*/ 1361 w 2472"/>
              <a:gd name="T11" fmla="*/ 499 h 1747"/>
              <a:gd name="T12" fmla="*/ 1656 w 2472"/>
              <a:gd name="T13" fmla="*/ 499 h 1747"/>
              <a:gd name="T14" fmla="*/ 1837 w 2472"/>
              <a:gd name="T15" fmla="*/ 182 h 1747"/>
              <a:gd name="T16" fmla="*/ 2109 w 2472"/>
              <a:gd name="T17" fmla="*/ 182 h 1747"/>
              <a:gd name="T18" fmla="*/ 2223 w 2472"/>
              <a:gd name="T19" fmla="*/ 0 h 1747"/>
              <a:gd name="T20" fmla="*/ 2472 w 2472"/>
              <a:gd name="T21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2" h="1747">
                <a:moveTo>
                  <a:pt x="0" y="1747"/>
                </a:moveTo>
                <a:lnTo>
                  <a:pt x="45" y="1520"/>
                </a:lnTo>
                <a:lnTo>
                  <a:pt x="272" y="1520"/>
                </a:lnTo>
                <a:lnTo>
                  <a:pt x="590" y="817"/>
                </a:lnTo>
                <a:lnTo>
                  <a:pt x="1270" y="817"/>
                </a:lnTo>
                <a:lnTo>
                  <a:pt x="1361" y="499"/>
                </a:lnTo>
                <a:lnTo>
                  <a:pt x="1656" y="499"/>
                </a:lnTo>
                <a:lnTo>
                  <a:pt x="1837" y="182"/>
                </a:lnTo>
                <a:lnTo>
                  <a:pt x="2109" y="182"/>
                </a:lnTo>
                <a:lnTo>
                  <a:pt x="2223" y="0"/>
                </a:lnTo>
                <a:lnTo>
                  <a:pt x="2472" y="0"/>
                </a:ln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3521" name="Freeform 17"/>
          <p:cNvSpPr>
            <a:spLocks/>
          </p:cNvSpPr>
          <p:nvPr/>
        </p:nvSpPr>
        <p:spPr bwMode="auto">
          <a:xfrm>
            <a:off x="4441825" y="2565400"/>
            <a:ext cx="4378325" cy="2808288"/>
          </a:xfrm>
          <a:custGeom>
            <a:avLst/>
            <a:gdLst>
              <a:gd name="T0" fmla="*/ 0 w 2585"/>
              <a:gd name="T1" fmla="*/ 1769 h 1769"/>
              <a:gd name="T2" fmla="*/ 68 w 2585"/>
              <a:gd name="T3" fmla="*/ 1474 h 1769"/>
              <a:gd name="T4" fmla="*/ 363 w 2585"/>
              <a:gd name="T5" fmla="*/ 1474 h 1769"/>
              <a:gd name="T6" fmla="*/ 680 w 2585"/>
              <a:gd name="T7" fmla="*/ 725 h 1769"/>
              <a:gd name="T8" fmla="*/ 1338 w 2585"/>
              <a:gd name="T9" fmla="*/ 725 h 1769"/>
              <a:gd name="T10" fmla="*/ 1497 w 2585"/>
              <a:gd name="T11" fmla="*/ 204 h 1769"/>
              <a:gd name="T12" fmla="*/ 1859 w 2585"/>
              <a:gd name="T13" fmla="*/ 204 h 1769"/>
              <a:gd name="T14" fmla="*/ 1927 w 2585"/>
              <a:gd name="T15" fmla="*/ 0 h 1769"/>
              <a:gd name="T16" fmla="*/ 2585 w 2585"/>
              <a:gd name="T17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85" h="1769">
                <a:moveTo>
                  <a:pt x="0" y="1769"/>
                </a:moveTo>
                <a:lnTo>
                  <a:pt x="68" y="1474"/>
                </a:lnTo>
                <a:lnTo>
                  <a:pt x="363" y="1474"/>
                </a:lnTo>
                <a:lnTo>
                  <a:pt x="680" y="725"/>
                </a:lnTo>
                <a:lnTo>
                  <a:pt x="1338" y="725"/>
                </a:lnTo>
                <a:lnTo>
                  <a:pt x="1497" y="204"/>
                </a:lnTo>
                <a:lnTo>
                  <a:pt x="1859" y="204"/>
                </a:lnTo>
                <a:lnTo>
                  <a:pt x="1927" y="0"/>
                </a:lnTo>
                <a:lnTo>
                  <a:pt x="2585" y="0"/>
                </a:lnTo>
              </a:path>
            </a:pathLst>
          </a:custGeom>
          <a:noFill/>
          <a:ln w="28575" cmpd="sng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3522" name="Freeform 18"/>
          <p:cNvSpPr>
            <a:spLocks/>
          </p:cNvSpPr>
          <p:nvPr/>
        </p:nvSpPr>
        <p:spPr bwMode="auto">
          <a:xfrm>
            <a:off x="4211638" y="2565400"/>
            <a:ext cx="4608512" cy="2808288"/>
          </a:xfrm>
          <a:custGeom>
            <a:avLst/>
            <a:gdLst>
              <a:gd name="T0" fmla="*/ 0 w 2721"/>
              <a:gd name="T1" fmla="*/ 1769 h 1769"/>
              <a:gd name="T2" fmla="*/ 68 w 2721"/>
              <a:gd name="T3" fmla="*/ 1474 h 1769"/>
              <a:gd name="T4" fmla="*/ 90 w 2721"/>
              <a:gd name="T5" fmla="*/ 1406 h 1769"/>
              <a:gd name="T6" fmla="*/ 476 w 2721"/>
              <a:gd name="T7" fmla="*/ 1406 h 1769"/>
              <a:gd name="T8" fmla="*/ 816 w 2721"/>
              <a:gd name="T9" fmla="*/ 589 h 1769"/>
              <a:gd name="T10" fmla="*/ 1406 w 2721"/>
              <a:gd name="T11" fmla="*/ 589 h 1769"/>
              <a:gd name="T12" fmla="*/ 1565 w 2721"/>
              <a:gd name="T13" fmla="*/ 90 h 1769"/>
              <a:gd name="T14" fmla="*/ 1927 w 2721"/>
              <a:gd name="T15" fmla="*/ 90 h 1769"/>
              <a:gd name="T16" fmla="*/ 1973 w 2721"/>
              <a:gd name="T17" fmla="*/ 0 h 1769"/>
              <a:gd name="T18" fmla="*/ 2721 w 2721"/>
              <a:gd name="T19" fmla="*/ 0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21" h="1769">
                <a:moveTo>
                  <a:pt x="0" y="1769"/>
                </a:moveTo>
                <a:lnTo>
                  <a:pt x="68" y="1474"/>
                </a:lnTo>
                <a:lnTo>
                  <a:pt x="90" y="1406"/>
                </a:lnTo>
                <a:lnTo>
                  <a:pt x="476" y="1406"/>
                </a:lnTo>
                <a:lnTo>
                  <a:pt x="816" y="589"/>
                </a:lnTo>
                <a:lnTo>
                  <a:pt x="1406" y="589"/>
                </a:lnTo>
                <a:lnTo>
                  <a:pt x="1565" y="90"/>
                </a:lnTo>
                <a:lnTo>
                  <a:pt x="1927" y="90"/>
                </a:lnTo>
                <a:lnTo>
                  <a:pt x="1973" y="0"/>
                </a:lnTo>
                <a:lnTo>
                  <a:pt x="2721" y="0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3523" name="Group 19"/>
          <p:cNvGrpSpPr>
            <a:grpSpLocks/>
          </p:cNvGrpSpPr>
          <p:nvPr/>
        </p:nvGrpSpPr>
        <p:grpSpPr bwMode="auto">
          <a:xfrm>
            <a:off x="4211638" y="1773238"/>
            <a:ext cx="4629150" cy="2994025"/>
            <a:chOff x="2653" y="1117"/>
            <a:chExt cx="2916" cy="1886"/>
          </a:xfrm>
        </p:grpSpPr>
        <p:sp>
          <p:nvSpPr>
            <p:cNvPr id="1173524" name="Text Box 20"/>
            <p:cNvSpPr txBox="1">
              <a:spLocks noChangeArrowheads="1"/>
            </p:cNvSpPr>
            <p:nvPr/>
          </p:nvSpPr>
          <p:spPr bwMode="auto">
            <a:xfrm>
              <a:off x="3843" y="2772"/>
              <a:ext cx="12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chemeClr val="folHlink"/>
                  </a:solidFill>
                </a:rPr>
                <a:t>consume function</a:t>
              </a:r>
            </a:p>
          </p:txBody>
        </p:sp>
        <p:grpSp>
          <p:nvGrpSpPr>
            <p:cNvPr id="1173525" name="Group 21"/>
            <p:cNvGrpSpPr>
              <a:grpSpLocks/>
            </p:cNvGrpSpPr>
            <p:nvPr/>
          </p:nvGrpSpPr>
          <p:grpSpPr bwMode="auto">
            <a:xfrm>
              <a:off x="4536" y="1117"/>
              <a:ext cx="1033" cy="680"/>
              <a:chOff x="4536" y="1117"/>
              <a:chExt cx="1033" cy="680"/>
            </a:xfrm>
          </p:grpSpPr>
          <p:sp>
            <p:nvSpPr>
              <p:cNvPr id="1173526" name="Text Box 22"/>
              <p:cNvSpPr txBox="1">
                <a:spLocks noChangeArrowheads="1"/>
              </p:cNvSpPr>
              <p:nvPr/>
            </p:nvSpPr>
            <p:spPr bwMode="auto">
              <a:xfrm>
                <a:off x="4536" y="1117"/>
                <a:ext cx="10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rgbClr val="009900"/>
                    </a:solidFill>
                  </a:rPr>
                  <a:t>arrive function</a:t>
                </a:r>
              </a:p>
            </p:txBody>
          </p:sp>
          <p:sp>
            <p:nvSpPr>
              <p:cNvPr id="1173527" name="Line 23"/>
              <p:cNvSpPr>
                <a:spLocks noChangeShapeType="1"/>
              </p:cNvSpPr>
              <p:nvPr/>
            </p:nvSpPr>
            <p:spPr bwMode="auto">
              <a:xfrm flipV="1">
                <a:off x="4989" y="1298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73528" name="Group 24"/>
            <p:cNvGrpSpPr>
              <a:grpSpLocks/>
            </p:cNvGrpSpPr>
            <p:nvPr/>
          </p:nvGrpSpPr>
          <p:grpSpPr bwMode="auto">
            <a:xfrm>
              <a:off x="3266" y="1657"/>
              <a:ext cx="972" cy="684"/>
              <a:chOff x="3266" y="1657"/>
              <a:chExt cx="972" cy="684"/>
            </a:xfrm>
          </p:grpSpPr>
          <p:sp>
            <p:nvSpPr>
              <p:cNvPr id="1173529" name="Text Box 25"/>
              <p:cNvSpPr txBox="1">
                <a:spLocks noChangeArrowheads="1"/>
              </p:cNvSpPr>
              <p:nvPr/>
            </p:nvSpPr>
            <p:spPr bwMode="auto">
              <a:xfrm>
                <a:off x="3266" y="1657"/>
                <a:ext cx="9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rgbClr val="FF9933"/>
                    </a:solidFill>
                  </a:rPr>
                  <a:t>send function</a:t>
                </a:r>
              </a:p>
            </p:txBody>
          </p:sp>
          <p:sp>
            <p:nvSpPr>
              <p:cNvPr id="1173530" name="Line 26"/>
              <p:cNvSpPr>
                <a:spLocks noChangeShapeType="1"/>
              </p:cNvSpPr>
              <p:nvPr/>
            </p:nvSpPr>
            <p:spPr bwMode="auto">
              <a:xfrm flipV="1">
                <a:off x="3878" y="1842"/>
                <a:ext cx="0" cy="499"/>
              </a:xfrm>
              <a:prstGeom prst="line">
                <a:avLst/>
              </a:prstGeom>
              <a:noFill/>
              <a:ln w="9525">
                <a:solidFill>
                  <a:srgbClr val="FF9933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173531" name="Group 27"/>
            <p:cNvGrpSpPr>
              <a:grpSpLocks/>
            </p:cNvGrpSpPr>
            <p:nvPr/>
          </p:nvGrpSpPr>
          <p:grpSpPr bwMode="auto">
            <a:xfrm>
              <a:off x="2653" y="1865"/>
              <a:ext cx="956" cy="567"/>
              <a:chOff x="2653" y="1865"/>
              <a:chExt cx="956" cy="567"/>
            </a:xfrm>
          </p:grpSpPr>
          <p:sp>
            <p:nvSpPr>
              <p:cNvPr id="1173532" name="Text Box 28"/>
              <p:cNvSpPr txBox="1">
                <a:spLocks noChangeArrowheads="1"/>
              </p:cNvSpPr>
              <p:nvPr/>
            </p:nvSpPr>
            <p:spPr bwMode="auto">
              <a:xfrm>
                <a:off x="2653" y="1865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chemeClr val="hlink"/>
                    </a:solidFill>
                  </a:rPr>
                  <a:t>read function</a:t>
                </a:r>
              </a:p>
            </p:txBody>
          </p:sp>
          <p:sp>
            <p:nvSpPr>
              <p:cNvPr id="1173533" name="Line 29"/>
              <p:cNvSpPr>
                <a:spLocks noChangeShapeType="1"/>
              </p:cNvSpPr>
              <p:nvPr/>
            </p:nvSpPr>
            <p:spPr bwMode="auto">
              <a:xfrm flipH="1" flipV="1">
                <a:off x="3152" y="2047"/>
                <a:ext cx="272" cy="38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prstDash val="dash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7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7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6" grpId="0" build="p" bldLvl="3"/>
      <p:bldP spid="1173507" grpId="0" animBg="1"/>
      <p:bldP spid="1173508" grpId="0" animBg="1"/>
      <p:bldP spid="1173508" grpId="1" animBg="1"/>
      <p:bldP spid="1173518" grpId="0" animBg="1"/>
      <p:bldP spid="1173518" grpId="1" animBg="1"/>
      <p:bldP spid="1173519" grpId="0" animBg="1"/>
      <p:bldP spid="1173520" grpId="0" animBg="1"/>
      <p:bldP spid="1173521" grpId="0" animBg="1"/>
      <p:bldP spid="11735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580063"/>
          </a:xfrm>
        </p:spPr>
        <p:txBody>
          <a:bodyPr/>
          <a:lstStyle/>
          <a:p>
            <a:r>
              <a:rPr lang="en-US" sz="2000"/>
              <a:t>Need buffers to hold data between the functions, </a:t>
            </a:r>
            <a:br>
              <a:rPr lang="en-US" sz="2000"/>
            </a:br>
            <a:r>
              <a:rPr lang="en-US" sz="2000"/>
              <a:t>e.g., client B(t) = </a:t>
            </a:r>
            <a:r>
              <a:rPr lang="en-US" sz="2000">
                <a:solidFill>
                  <a:srgbClr val="009900"/>
                </a:solidFill>
              </a:rPr>
              <a:t>A(t)</a:t>
            </a:r>
            <a:r>
              <a:rPr lang="en-US" sz="2000"/>
              <a:t> – </a:t>
            </a:r>
            <a:r>
              <a:rPr lang="en-US" sz="2000">
                <a:solidFill>
                  <a:schemeClr val="folHlink"/>
                </a:solidFill>
              </a:rPr>
              <a:t>C(t)</a:t>
            </a:r>
            <a:r>
              <a:rPr lang="en-US" sz="2000"/>
              <a:t>, i.e.,</a:t>
            </a: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>
                <a:sym typeface="Symbol" pitchFamily="18" charset="2"/>
              </a:rPr>
              <a:t> t :</a:t>
            </a:r>
            <a:r>
              <a:rPr lang="en-US" sz="200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rgbClr val="009900"/>
                </a:solidFill>
              </a:rPr>
              <a:t>A(t)</a:t>
            </a:r>
            <a:r>
              <a:rPr lang="en-US" sz="2000"/>
              <a:t> ≥ </a:t>
            </a:r>
            <a:r>
              <a:rPr lang="en-US" sz="2000">
                <a:solidFill>
                  <a:schemeClr val="folHlink"/>
                </a:solidFill>
              </a:rPr>
              <a:t>C(t)</a:t>
            </a:r>
            <a:br>
              <a:rPr lang="en-US" sz="2000">
                <a:solidFill>
                  <a:schemeClr val="folHlink"/>
                </a:solidFill>
              </a:rPr>
            </a:br>
            <a:r>
              <a:rPr lang="en-US" sz="2000">
                <a:solidFill>
                  <a:schemeClr val="folHlink"/>
                </a:solidFill>
              </a:rPr>
              <a:t/>
            </a:r>
            <a:br>
              <a:rPr lang="en-US" sz="2000">
                <a:solidFill>
                  <a:schemeClr val="folHlink"/>
                </a:solidFill>
              </a:rPr>
            </a:br>
            <a:endParaRPr lang="en-US" sz="1000">
              <a:solidFill>
                <a:schemeClr val="folHlink"/>
              </a:solidFill>
            </a:endParaRPr>
          </a:p>
          <a:p>
            <a:r>
              <a:rPr lang="en-US" sz="2000"/>
              <a:t>Latest start of data arrival </a:t>
            </a:r>
            <a:br>
              <a:rPr lang="en-US" sz="2000"/>
            </a:br>
            <a:r>
              <a:rPr lang="en-US" sz="2000"/>
              <a:t>is given by </a:t>
            </a:r>
            <a:br>
              <a:rPr lang="en-US" sz="2000"/>
            </a:br>
            <a:r>
              <a:rPr lang="en-US" sz="1800">
                <a:solidFill>
                  <a:schemeClr val="hlink"/>
                </a:solidFill>
              </a:rPr>
              <a:t>min[B(t,t</a:t>
            </a:r>
            <a:r>
              <a:rPr lang="en-US" sz="1800" baseline="-25000">
                <a:solidFill>
                  <a:schemeClr val="hlink"/>
                </a:solidFill>
              </a:rPr>
              <a:t>0</a:t>
            </a:r>
            <a:r>
              <a:rPr lang="en-US" sz="1800">
                <a:solidFill>
                  <a:schemeClr val="hlink"/>
                </a:solidFill>
              </a:rPr>
              <a:t>,t</a:t>
            </a:r>
            <a:r>
              <a:rPr lang="en-US" sz="1800" baseline="-25000">
                <a:solidFill>
                  <a:schemeClr val="hlink"/>
                </a:solidFill>
              </a:rPr>
              <a:t>1</a:t>
            </a:r>
            <a:r>
              <a:rPr lang="en-US" sz="1800">
                <a:solidFill>
                  <a:schemeClr val="hlink"/>
                </a:solidFill>
              </a:rPr>
              <a:t>) ; </a:t>
            </a:r>
            <a:r>
              <a:rPr lang="en-US" sz="1800">
                <a:solidFill>
                  <a:schemeClr val="hlink"/>
                </a:solidFill>
                <a:sym typeface="Symbol" pitchFamily="18" charset="2"/>
              </a:rPr>
              <a:t> t </a:t>
            </a:r>
            <a:r>
              <a:rPr lang="en-US" sz="1800">
                <a:solidFill>
                  <a:schemeClr val="hlink"/>
                </a:solidFill>
              </a:rPr>
              <a:t>B(t,t</a:t>
            </a:r>
            <a:r>
              <a:rPr lang="en-US" sz="1800" baseline="-25000">
                <a:solidFill>
                  <a:schemeClr val="hlink"/>
                </a:solidFill>
              </a:rPr>
              <a:t>0</a:t>
            </a:r>
            <a:r>
              <a:rPr lang="en-US" sz="1800">
                <a:solidFill>
                  <a:schemeClr val="hlink"/>
                </a:solidFill>
              </a:rPr>
              <a:t>,t</a:t>
            </a:r>
            <a:r>
              <a:rPr lang="en-US" sz="1800" baseline="-25000">
                <a:solidFill>
                  <a:schemeClr val="hlink"/>
                </a:solidFill>
              </a:rPr>
              <a:t>1</a:t>
            </a:r>
            <a:r>
              <a:rPr lang="en-US" sz="1800">
                <a:solidFill>
                  <a:schemeClr val="hlink"/>
                </a:solidFill>
              </a:rPr>
              <a:t>) ≥ 0]</a:t>
            </a:r>
            <a:r>
              <a:rPr lang="en-US" sz="1800"/>
              <a:t>,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>i.e., the buffer must at all </a:t>
            </a:r>
            <a:br>
              <a:rPr lang="en-US" sz="2000"/>
            </a:br>
            <a:r>
              <a:rPr lang="en-US" sz="2000"/>
              <a:t>times </a:t>
            </a:r>
            <a:r>
              <a:rPr lang="en-US" sz="2000" b="1"/>
              <a:t>t</a:t>
            </a:r>
            <a:r>
              <a:rPr lang="en-US" sz="2000"/>
              <a:t> have more data to </a:t>
            </a:r>
            <a:br>
              <a:rPr lang="en-US" sz="2000"/>
            </a:br>
            <a:r>
              <a:rPr lang="en-US" sz="2000"/>
              <a:t>consume</a:t>
            </a:r>
            <a:br>
              <a:rPr lang="en-US" sz="2000"/>
            </a:br>
            <a:endParaRPr lang="en-US" sz="2000"/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Timeliness: Streaming</a:t>
            </a:r>
            <a:endParaRPr lang="en-US" dirty="0"/>
          </a:p>
        </p:txBody>
      </p:sp>
      <p:grpSp>
        <p:nvGrpSpPr>
          <p:cNvPr id="1174532" name="Group 4"/>
          <p:cNvGrpSpPr>
            <a:grpSpLocks/>
          </p:cNvGrpSpPr>
          <p:nvPr/>
        </p:nvGrpSpPr>
        <p:grpSpPr bwMode="auto">
          <a:xfrm>
            <a:off x="3305175" y="1763713"/>
            <a:ext cx="5838825" cy="4095750"/>
            <a:chOff x="2082" y="1117"/>
            <a:chExt cx="3678" cy="2574"/>
          </a:xfrm>
        </p:grpSpPr>
        <p:grpSp>
          <p:nvGrpSpPr>
            <p:cNvPr id="1174533" name="Group 5"/>
            <p:cNvGrpSpPr>
              <a:grpSpLocks/>
            </p:cNvGrpSpPr>
            <p:nvPr/>
          </p:nvGrpSpPr>
          <p:grpSpPr bwMode="auto">
            <a:xfrm>
              <a:off x="2082" y="1230"/>
              <a:ext cx="3678" cy="2177"/>
              <a:chOff x="2082" y="1230"/>
              <a:chExt cx="3678" cy="2177"/>
            </a:xfrm>
          </p:grpSpPr>
          <p:sp>
            <p:nvSpPr>
              <p:cNvPr id="1174534" name="Line 6"/>
              <p:cNvSpPr>
                <a:spLocks noChangeShapeType="1"/>
              </p:cNvSpPr>
              <p:nvPr/>
            </p:nvSpPr>
            <p:spPr bwMode="auto">
              <a:xfrm>
                <a:off x="2585" y="3385"/>
                <a:ext cx="30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cxnSp>
            <p:nvCxnSpPr>
              <p:cNvPr id="1174535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2585" y="1434"/>
                <a:ext cx="0" cy="193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74536" name="Text Box 8"/>
              <p:cNvSpPr txBox="1">
                <a:spLocks noChangeArrowheads="1"/>
              </p:cNvSpPr>
              <p:nvPr/>
            </p:nvSpPr>
            <p:spPr bwMode="auto">
              <a:xfrm>
                <a:off x="5274" y="3119"/>
                <a:ext cx="48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0"/>
                  <a:t>time</a:t>
                </a:r>
              </a:p>
            </p:txBody>
          </p:sp>
          <p:sp>
            <p:nvSpPr>
              <p:cNvPr id="1174537" name="Text Box 9"/>
              <p:cNvSpPr txBox="1">
                <a:spLocks noChangeArrowheads="1"/>
              </p:cNvSpPr>
              <p:nvPr/>
            </p:nvSpPr>
            <p:spPr bwMode="auto">
              <a:xfrm rot="19673445">
                <a:off x="2082" y="1230"/>
                <a:ext cx="10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b="0"/>
                  <a:t>data offset</a:t>
                </a:r>
              </a:p>
            </p:txBody>
          </p:sp>
        </p:grpSp>
        <p:grpSp>
          <p:nvGrpSpPr>
            <p:cNvPr id="1174538" name="Group 10"/>
            <p:cNvGrpSpPr>
              <a:grpSpLocks/>
            </p:cNvGrpSpPr>
            <p:nvPr/>
          </p:nvGrpSpPr>
          <p:grpSpPr bwMode="auto">
            <a:xfrm>
              <a:off x="2795" y="1117"/>
              <a:ext cx="2774" cy="2574"/>
              <a:chOff x="2795" y="1117"/>
              <a:chExt cx="2774" cy="2574"/>
            </a:xfrm>
          </p:grpSpPr>
          <p:grpSp>
            <p:nvGrpSpPr>
              <p:cNvPr id="1174539" name="Group 11"/>
              <p:cNvGrpSpPr>
                <a:grpSpLocks/>
              </p:cNvGrpSpPr>
              <p:nvPr/>
            </p:nvGrpSpPr>
            <p:grpSpPr bwMode="auto">
              <a:xfrm>
                <a:off x="3049" y="2179"/>
                <a:ext cx="227" cy="1501"/>
                <a:chOff x="3049" y="2137"/>
                <a:chExt cx="227" cy="1733"/>
              </a:xfrm>
            </p:grpSpPr>
            <p:sp>
              <p:nvSpPr>
                <p:cNvPr id="117454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049" y="3581"/>
                  <a:ext cx="227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chemeClr val="hlink"/>
                      </a:solidFill>
                    </a:rPr>
                    <a:t>t</a:t>
                  </a:r>
                  <a:r>
                    <a:rPr lang="en-US" sz="2000" b="0" baseline="-25000">
                      <a:solidFill>
                        <a:schemeClr val="hlink"/>
                      </a:solidFill>
                    </a:rPr>
                    <a:t>1</a:t>
                  </a:r>
                </a:p>
              </p:txBody>
            </p:sp>
            <p:sp>
              <p:nvSpPr>
                <p:cNvPr id="117454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175" y="2137"/>
                  <a:ext cx="0" cy="1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1174542" name="Line 14"/>
              <p:cNvSpPr>
                <a:spLocks noChangeShapeType="1"/>
              </p:cNvSpPr>
              <p:nvPr/>
            </p:nvSpPr>
            <p:spPr bwMode="auto">
              <a:xfrm flipV="1">
                <a:off x="3175" y="1616"/>
                <a:ext cx="2381" cy="1769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4543" name="Freeform 15"/>
              <p:cNvSpPr>
                <a:spLocks/>
              </p:cNvSpPr>
              <p:nvPr/>
            </p:nvSpPr>
            <p:spPr bwMode="auto">
              <a:xfrm>
                <a:off x="2919" y="1616"/>
                <a:ext cx="2637" cy="1769"/>
              </a:xfrm>
              <a:custGeom>
                <a:avLst/>
                <a:gdLst>
                  <a:gd name="T0" fmla="*/ 0 w 2472"/>
                  <a:gd name="T1" fmla="*/ 1747 h 1747"/>
                  <a:gd name="T2" fmla="*/ 45 w 2472"/>
                  <a:gd name="T3" fmla="*/ 1520 h 1747"/>
                  <a:gd name="T4" fmla="*/ 272 w 2472"/>
                  <a:gd name="T5" fmla="*/ 1520 h 1747"/>
                  <a:gd name="T6" fmla="*/ 590 w 2472"/>
                  <a:gd name="T7" fmla="*/ 817 h 1747"/>
                  <a:gd name="T8" fmla="*/ 1270 w 2472"/>
                  <a:gd name="T9" fmla="*/ 817 h 1747"/>
                  <a:gd name="T10" fmla="*/ 1361 w 2472"/>
                  <a:gd name="T11" fmla="*/ 499 h 1747"/>
                  <a:gd name="T12" fmla="*/ 1656 w 2472"/>
                  <a:gd name="T13" fmla="*/ 499 h 1747"/>
                  <a:gd name="T14" fmla="*/ 1837 w 2472"/>
                  <a:gd name="T15" fmla="*/ 182 h 1747"/>
                  <a:gd name="T16" fmla="*/ 2109 w 2472"/>
                  <a:gd name="T17" fmla="*/ 182 h 1747"/>
                  <a:gd name="T18" fmla="*/ 2223 w 2472"/>
                  <a:gd name="T19" fmla="*/ 0 h 1747"/>
                  <a:gd name="T20" fmla="*/ 2472 w 2472"/>
                  <a:gd name="T21" fmla="*/ 0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2" h="1747">
                    <a:moveTo>
                      <a:pt x="0" y="1747"/>
                    </a:moveTo>
                    <a:lnTo>
                      <a:pt x="45" y="1520"/>
                    </a:lnTo>
                    <a:lnTo>
                      <a:pt x="272" y="1520"/>
                    </a:lnTo>
                    <a:lnTo>
                      <a:pt x="590" y="817"/>
                    </a:lnTo>
                    <a:lnTo>
                      <a:pt x="1270" y="817"/>
                    </a:lnTo>
                    <a:lnTo>
                      <a:pt x="1361" y="499"/>
                    </a:lnTo>
                    <a:lnTo>
                      <a:pt x="1656" y="499"/>
                    </a:lnTo>
                    <a:lnTo>
                      <a:pt x="1837" y="182"/>
                    </a:lnTo>
                    <a:lnTo>
                      <a:pt x="2109" y="182"/>
                    </a:lnTo>
                    <a:lnTo>
                      <a:pt x="2223" y="0"/>
                    </a:lnTo>
                    <a:lnTo>
                      <a:pt x="2472" y="0"/>
                    </a:ln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74544" name="Text Box 16"/>
              <p:cNvSpPr txBox="1">
                <a:spLocks noChangeArrowheads="1"/>
              </p:cNvSpPr>
              <p:nvPr/>
            </p:nvSpPr>
            <p:spPr bwMode="auto">
              <a:xfrm>
                <a:off x="3843" y="2772"/>
                <a:ext cx="123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>
                    <a:solidFill>
                      <a:schemeClr val="folHlink"/>
                    </a:solidFill>
                  </a:rPr>
                  <a:t>consume function</a:t>
                </a:r>
              </a:p>
            </p:txBody>
          </p:sp>
          <p:grpSp>
            <p:nvGrpSpPr>
              <p:cNvPr id="1174545" name="Group 17"/>
              <p:cNvGrpSpPr>
                <a:grpSpLocks/>
              </p:cNvGrpSpPr>
              <p:nvPr/>
            </p:nvGrpSpPr>
            <p:grpSpPr bwMode="auto">
              <a:xfrm>
                <a:off x="4536" y="1117"/>
                <a:ext cx="1033" cy="680"/>
                <a:chOff x="4536" y="1117"/>
                <a:chExt cx="1033" cy="680"/>
              </a:xfrm>
            </p:grpSpPr>
            <p:sp>
              <p:nvSpPr>
                <p:cNvPr id="117454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536" y="1117"/>
                  <a:ext cx="103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0">
                      <a:solidFill>
                        <a:srgbClr val="009900"/>
                      </a:solidFill>
                    </a:rPr>
                    <a:t>arrive function</a:t>
                  </a:r>
                </a:p>
              </p:txBody>
            </p:sp>
            <p:sp>
              <p:nvSpPr>
                <p:cNvPr id="117454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4989" y="1298"/>
                  <a:ext cx="0" cy="499"/>
                </a:xfrm>
                <a:prstGeom prst="line">
                  <a:avLst/>
                </a:prstGeom>
                <a:noFill/>
                <a:ln w="9525">
                  <a:solidFill>
                    <a:srgbClr val="009900"/>
                  </a:solidFill>
                  <a:prstDash val="dash"/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74548" name="Group 20"/>
              <p:cNvGrpSpPr>
                <a:grpSpLocks/>
              </p:cNvGrpSpPr>
              <p:nvPr/>
            </p:nvGrpSpPr>
            <p:grpSpPr bwMode="auto">
              <a:xfrm>
                <a:off x="2795" y="2190"/>
                <a:ext cx="247" cy="1501"/>
                <a:chOff x="3049" y="2137"/>
                <a:chExt cx="247" cy="1733"/>
              </a:xfrm>
            </p:grpSpPr>
            <p:sp>
              <p:nvSpPr>
                <p:cNvPr id="117454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49" y="3581"/>
                  <a:ext cx="247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0">
                      <a:solidFill>
                        <a:schemeClr val="hlink"/>
                      </a:solidFill>
                    </a:rPr>
                    <a:t>t</a:t>
                  </a:r>
                  <a:r>
                    <a:rPr lang="en-US" sz="800" b="0">
                      <a:solidFill>
                        <a:schemeClr val="hlink"/>
                      </a:solidFill>
                    </a:rPr>
                    <a:t> </a:t>
                  </a:r>
                  <a:r>
                    <a:rPr lang="en-US" sz="2000" b="0" baseline="-25000">
                      <a:solidFill>
                        <a:schemeClr val="hlink"/>
                      </a:solidFill>
                    </a:rPr>
                    <a:t>0</a:t>
                  </a:r>
                </a:p>
              </p:txBody>
            </p:sp>
            <p:sp>
              <p:nvSpPr>
                <p:cNvPr id="11745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175" y="2137"/>
                  <a:ext cx="0" cy="14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noFill/>
                    </a14:hiddenFill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</p:grpSp>
      <p:sp>
        <p:nvSpPr>
          <p:cNvPr id="1174551" name="Freeform 23"/>
          <p:cNvSpPr>
            <a:spLocks/>
          </p:cNvSpPr>
          <p:nvPr/>
        </p:nvSpPr>
        <p:spPr bwMode="auto">
          <a:xfrm>
            <a:off x="5065713" y="2555875"/>
            <a:ext cx="4186237" cy="2808288"/>
          </a:xfrm>
          <a:custGeom>
            <a:avLst/>
            <a:gdLst>
              <a:gd name="T0" fmla="*/ 0 w 2472"/>
              <a:gd name="T1" fmla="*/ 1747 h 1747"/>
              <a:gd name="T2" fmla="*/ 45 w 2472"/>
              <a:gd name="T3" fmla="*/ 1520 h 1747"/>
              <a:gd name="T4" fmla="*/ 272 w 2472"/>
              <a:gd name="T5" fmla="*/ 1520 h 1747"/>
              <a:gd name="T6" fmla="*/ 590 w 2472"/>
              <a:gd name="T7" fmla="*/ 817 h 1747"/>
              <a:gd name="T8" fmla="*/ 1270 w 2472"/>
              <a:gd name="T9" fmla="*/ 817 h 1747"/>
              <a:gd name="T10" fmla="*/ 1361 w 2472"/>
              <a:gd name="T11" fmla="*/ 499 h 1747"/>
              <a:gd name="T12" fmla="*/ 1656 w 2472"/>
              <a:gd name="T13" fmla="*/ 499 h 1747"/>
              <a:gd name="T14" fmla="*/ 1837 w 2472"/>
              <a:gd name="T15" fmla="*/ 182 h 1747"/>
              <a:gd name="T16" fmla="*/ 2109 w 2472"/>
              <a:gd name="T17" fmla="*/ 182 h 1747"/>
              <a:gd name="T18" fmla="*/ 2223 w 2472"/>
              <a:gd name="T19" fmla="*/ 0 h 1747"/>
              <a:gd name="T20" fmla="*/ 2472 w 2472"/>
              <a:gd name="T21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2" h="1747">
                <a:moveTo>
                  <a:pt x="0" y="1747"/>
                </a:moveTo>
                <a:lnTo>
                  <a:pt x="45" y="1520"/>
                </a:lnTo>
                <a:lnTo>
                  <a:pt x="272" y="1520"/>
                </a:lnTo>
                <a:lnTo>
                  <a:pt x="590" y="817"/>
                </a:lnTo>
                <a:lnTo>
                  <a:pt x="1270" y="817"/>
                </a:lnTo>
                <a:lnTo>
                  <a:pt x="1361" y="499"/>
                </a:lnTo>
                <a:lnTo>
                  <a:pt x="1656" y="499"/>
                </a:lnTo>
                <a:lnTo>
                  <a:pt x="1837" y="182"/>
                </a:lnTo>
                <a:lnTo>
                  <a:pt x="2109" y="182"/>
                </a:lnTo>
                <a:lnTo>
                  <a:pt x="2223" y="0"/>
                </a:lnTo>
                <a:lnTo>
                  <a:pt x="2472" y="0"/>
                </a:lnTo>
              </a:path>
            </a:pathLst>
          </a:custGeom>
          <a:noFill/>
          <a:ln w="28575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552" name="Freeform 24"/>
          <p:cNvSpPr>
            <a:spLocks/>
          </p:cNvSpPr>
          <p:nvPr/>
        </p:nvSpPr>
        <p:spPr bwMode="auto">
          <a:xfrm>
            <a:off x="4165600" y="2555875"/>
            <a:ext cx="4186238" cy="2808288"/>
          </a:xfrm>
          <a:custGeom>
            <a:avLst/>
            <a:gdLst>
              <a:gd name="T0" fmla="*/ 0 w 2472"/>
              <a:gd name="T1" fmla="*/ 1747 h 1747"/>
              <a:gd name="T2" fmla="*/ 45 w 2472"/>
              <a:gd name="T3" fmla="*/ 1520 h 1747"/>
              <a:gd name="T4" fmla="*/ 272 w 2472"/>
              <a:gd name="T5" fmla="*/ 1520 h 1747"/>
              <a:gd name="T6" fmla="*/ 590 w 2472"/>
              <a:gd name="T7" fmla="*/ 817 h 1747"/>
              <a:gd name="T8" fmla="*/ 1270 w 2472"/>
              <a:gd name="T9" fmla="*/ 817 h 1747"/>
              <a:gd name="T10" fmla="*/ 1361 w 2472"/>
              <a:gd name="T11" fmla="*/ 499 h 1747"/>
              <a:gd name="T12" fmla="*/ 1656 w 2472"/>
              <a:gd name="T13" fmla="*/ 499 h 1747"/>
              <a:gd name="T14" fmla="*/ 1837 w 2472"/>
              <a:gd name="T15" fmla="*/ 182 h 1747"/>
              <a:gd name="T16" fmla="*/ 2109 w 2472"/>
              <a:gd name="T17" fmla="*/ 182 h 1747"/>
              <a:gd name="T18" fmla="*/ 2223 w 2472"/>
              <a:gd name="T19" fmla="*/ 0 h 1747"/>
              <a:gd name="T20" fmla="*/ 2472 w 2472"/>
              <a:gd name="T21" fmla="*/ 0 h 1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2" h="1747">
                <a:moveTo>
                  <a:pt x="0" y="1747"/>
                </a:moveTo>
                <a:lnTo>
                  <a:pt x="45" y="1520"/>
                </a:lnTo>
                <a:lnTo>
                  <a:pt x="272" y="1520"/>
                </a:lnTo>
                <a:lnTo>
                  <a:pt x="590" y="817"/>
                </a:lnTo>
                <a:lnTo>
                  <a:pt x="1270" y="817"/>
                </a:lnTo>
                <a:lnTo>
                  <a:pt x="1361" y="499"/>
                </a:lnTo>
                <a:lnTo>
                  <a:pt x="1656" y="499"/>
                </a:lnTo>
                <a:lnTo>
                  <a:pt x="1837" y="182"/>
                </a:lnTo>
                <a:lnTo>
                  <a:pt x="2109" y="182"/>
                </a:lnTo>
                <a:lnTo>
                  <a:pt x="2223" y="0"/>
                </a:lnTo>
                <a:lnTo>
                  <a:pt x="2472" y="0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7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build="p"/>
      <p:bldP spid="1174551" grpId="0" animBg="1"/>
      <p:bldP spid="11745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554" name="Group 2"/>
          <p:cNvGrpSpPr>
            <a:grpSpLocks/>
          </p:cNvGrpSpPr>
          <p:nvPr/>
        </p:nvGrpSpPr>
        <p:grpSpPr bwMode="auto">
          <a:xfrm>
            <a:off x="3708400" y="1627188"/>
            <a:ext cx="5400675" cy="4826000"/>
            <a:chOff x="2336" y="1025"/>
            <a:chExt cx="3402" cy="3040"/>
          </a:xfrm>
        </p:grpSpPr>
        <p:pic>
          <p:nvPicPr>
            <p:cNvPr id="1175555" name="Picture 3" descr="j02382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272"/>
              <a:ext cx="953" cy="793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5556" name="Group 4"/>
            <p:cNvGrpSpPr>
              <a:grpSpLocks/>
            </p:cNvGrpSpPr>
            <p:nvPr/>
          </p:nvGrpSpPr>
          <p:grpSpPr bwMode="auto">
            <a:xfrm>
              <a:off x="2336" y="2183"/>
              <a:ext cx="3402" cy="636"/>
              <a:chOff x="2336" y="2183"/>
              <a:chExt cx="3402" cy="636"/>
            </a:xfrm>
          </p:grpSpPr>
          <p:sp>
            <p:nvSpPr>
              <p:cNvPr id="1175557" name="AutoShape 5"/>
              <p:cNvSpPr>
                <a:spLocks noChangeArrowheads="1"/>
              </p:cNvSpPr>
              <p:nvPr/>
            </p:nvSpPr>
            <p:spPr bwMode="auto">
              <a:xfrm>
                <a:off x="2336" y="2183"/>
                <a:ext cx="1474" cy="63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file system</a:t>
                </a:r>
              </a:p>
            </p:txBody>
          </p:sp>
          <p:sp>
            <p:nvSpPr>
              <p:cNvPr id="1175558" name="AutoShape 6"/>
              <p:cNvSpPr>
                <a:spLocks noChangeArrowheads="1"/>
              </p:cNvSpPr>
              <p:nvPr/>
            </p:nvSpPr>
            <p:spPr bwMode="auto">
              <a:xfrm>
                <a:off x="4264" y="2183"/>
                <a:ext cx="1474" cy="636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communication 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</a:rPr>
                  <a:t>system</a:t>
                </a:r>
              </a:p>
            </p:txBody>
          </p:sp>
        </p:grpSp>
        <p:sp>
          <p:nvSpPr>
            <p:cNvPr id="1175559" name="AutoShape 7"/>
            <p:cNvSpPr>
              <a:spLocks noChangeArrowheads="1"/>
            </p:cNvSpPr>
            <p:nvPr/>
          </p:nvSpPr>
          <p:spPr bwMode="auto">
            <a:xfrm>
              <a:off x="3175" y="1025"/>
              <a:ext cx="1724" cy="63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application</a:t>
              </a:r>
            </a:p>
          </p:txBody>
        </p:sp>
        <p:pic>
          <p:nvPicPr>
            <p:cNvPr id="1175560" name="Picture 8" descr="nettverksko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3341"/>
              <a:ext cx="89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5561" name="Freeform 9"/>
          <p:cNvSpPr>
            <a:spLocks/>
          </p:cNvSpPr>
          <p:nvPr/>
        </p:nvSpPr>
        <p:spPr bwMode="auto">
          <a:xfrm>
            <a:off x="4751388" y="2024063"/>
            <a:ext cx="4321175" cy="3744912"/>
          </a:xfrm>
          <a:custGeom>
            <a:avLst/>
            <a:gdLst>
              <a:gd name="T0" fmla="*/ 0 w 2722"/>
              <a:gd name="T1" fmla="*/ 2337 h 2359"/>
              <a:gd name="T2" fmla="*/ 0 w 2722"/>
              <a:gd name="T3" fmla="*/ 1044 h 2359"/>
              <a:gd name="T4" fmla="*/ 1044 w 2722"/>
              <a:gd name="T5" fmla="*/ 0 h 2359"/>
              <a:gd name="T6" fmla="*/ 2064 w 2722"/>
              <a:gd name="T7" fmla="*/ 1021 h 2359"/>
              <a:gd name="T8" fmla="*/ 2064 w 2722"/>
              <a:gd name="T9" fmla="*/ 2359 h 2359"/>
              <a:gd name="T10" fmla="*/ 2722 w 2722"/>
              <a:gd name="T11" fmla="*/ 2359 h 2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2" h="2359">
                <a:moveTo>
                  <a:pt x="0" y="2337"/>
                </a:moveTo>
                <a:lnTo>
                  <a:pt x="0" y="1044"/>
                </a:lnTo>
                <a:lnTo>
                  <a:pt x="1044" y="0"/>
                </a:lnTo>
                <a:lnTo>
                  <a:pt x="2064" y="1021"/>
                </a:lnTo>
                <a:lnTo>
                  <a:pt x="2064" y="2359"/>
                </a:lnTo>
                <a:lnTo>
                  <a:pt x="2722" y="2359"/>
                </a:ln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5562" name="Rectangle 10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hlink"/>
                </a:solidFill>
              </a:rPr>
              <a:t>“Continuous Media”</a:t>
            </a:r>
            <a:r>
              <a:rPr lang="en-US" sz="2400"/>
              <a:t> and </a:t>
            </a:r>
            <a:r>
              <a:rPr lang="en-US" sz="2400">
                <a:solidFill>
                  <a:schemeClr val="hlink"/>
                </a:solidFill>
              </a:rPr>
              <a:t>“continuous streams”</a:t>
            </a:r>
            <a:r>
              <a:rPr lang="en-US" sz="2400"/>
              <a:t> are </a:t>
            </a:r>
            <a:r>
              <a:rPr lang="en-US" sz="2400">
                <a:solidFill>
                  <a:schemeClr val="hlink"/>
                </a:solidFill>
              </a:rPr>
              <a:t>ILLUSIONS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retrieve data in blocks from disk</a:t>
            </a:r>
            <a:r>
              <a:rPr lang="en-US" sz="1000"/>
              <a:t/>
            </a:r>
            <a:br>
              <a:rPr lang="en-US" sz="1000"/>
            </a:br>
            <a:endParaRPr lang="en-US" sz="1000"/>
          </a:p>
          <a:p>
            <a:pPr lvl="1">
              <a:lnSpc>
                <a:spcPct val="80000"/>
              </a:lnSpc>
            </a:pPr>
            <a:r>
              <a:rPr lang="en-US" sz="1800"/>
              <a:t>transfer blocks from file </a:t>
            </a:r>
            <a:br>
              <a:rPr lang="en-US" sz="1800"/>
            </a:br>
            <a:r>
              <a:rPr lang="en-US" sz="1800"/>
              <a:t>system to application</a:t>
            </a:r>
            <a:r>
              <a:rPr lang="en-US" sz="1000"/>
              <a:t/>
            </a:r>
            <a:br>
              <a:rPr lang="en-US" sz="1000"/>
            </a:br>
            <a:endParaRPr lang="en-US" sz="1000"/>
          </a:p>
          <a:p>
            <a:pPr lvl="1">
              <a:lnSpc>
                <a:spcPct val="80000"/>
              </a:lnSpc>
            </a:pPr>
            <a:r>
              <a:rPr lang="en-US" sz="1800"/>
              <a:t>send packets to communication system</a:t>
            </a:r>
            <a:r>
              <a:rPr lang="en-US" sz="1000"/>
              <a:t/>
            </a:r>
            <a:br>
              <a:rPr lang="en-US" sz="1000"/>
            </a:br>
            <a:endParaRPr lang="en-US" sz="1000"/>
          </a:p>
          <a:p>
            <a:pPr lvl="1">
              <a:lnSpc>
                <a:spcPct val="80000"/>
              </a:lnSpc>
            </a:pPr>
            <a:r>
              <a:rPr lang="en-US" sz="1800"/>
              <a:t>split packets into appropriate MTUs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... (intermediate nodes)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... (client)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  <a:buFont typeface="Wingdings" pitchFamily="2" charset="2"/>
              <a:buChar char="è"/>
            </a:pPr>
            <a:r>
              <a:rPr lang="en-US" sz="1800"/>
              <a:t>different optimal sizes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pseudo-parallel processes </a:t>
            </a:r>
            <a:br>
              <a:rPr lang="en-US" sz="1800"/>
            </a:br>
            <a:r>
              <a:rPr lang="en-US" sz="1800"/>
              <a:t>(run in time slices)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F"/>
            </a:pPr>
            <a:r>
              <a:rPr lang="en-US">
                <a:solidFill>
                  <a:schemeClr val="folHlink"/>
                </a:solidFill>
              </a:rPr>
              <a:t>need for scheduling</a:t>
            </a:r>
            <a:r>
              <a:rPr lang="en-US" sz="2000"/>
              <a:t/>
            </a:r>
            <a:br>
              <a:rPr lang="en-US" sz="2000"/>
            </a:br>
            <a:r>
              <a:rPr lang="en-US" sz="1900"/>
              <a:t>(to have timing and </a:t>
            </a:r>
            <a:br>
              <a:rPr lang="en-US" sz="1900"/>
            </a:br>
            <a:r>
              <a:rPr lang="en-US" sz="1900"/>
              <a:t>appropriate resource allocation)</a:t>
            </a:r>
          </a:p>
        </p:txBody>
      </p:sp>
      <p:sp>
        <p:nvSpPr>
          <p:cNvPr id="11755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Timeliness: </a:t>
            </a:r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175564" name="Freeform 12"/>
          <p:cNvSpPr>
            <a:spLocks/>
          </p:cNvSpPr>
          <p:nvPr/>
        </p:nvSpPr>
        <p:spPr bwMode="auto">
          <a:xfrm>
            <a:off x="4751388" y="2024063"/>
            <a:ext cx="4321175" cy="3744912"/>
          </a:xfrm>
          <a:custGeom>
            <a:avLst/>
            <a:gdLst>
              <a:gd name="T0" fmla="*/ 0 w 2722"/>
              <a:gd name="T1" fmla="*/ 2337 h 2359"/>
              <a:gd name="T2" fmla="*/ 0 w 2722"/>
              <a:gd name="T3" fmla="*/ 1044 h 2359"/>
              <a:gd name="T4" fmla="*/ 1044 w 2722"/>
              <a:gd name="T5" fmla="*/ 0 h 2359"/>
              <a:gd name="T6" fmla="*/ 2064 w 2722"/>
              <a:gd name="T7" fmla="*/ 1021 h 2359"/>
              <a:gd name="T8" fmla="*/ 2064 w 2722"/>
              <a:gd name="T9" fmla="*/ 2359 h 2359"/>
              <a:gd name="T10" fmla="*/ 2722 w 2722"/>
              <a:gd name="T11" fmla="*/ 2359 h 2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2" h="2359">
                <a:moveTo>
                  <a:pt x="0" y="2337"/>
                </a:moveTo>
                <a:lnTo>
                  <a:pt x="0" y="1044"/>
                </a:lnTo>
                <a:lnTo>
                  <a:pt x="1044" y="0"/>
                </a:lnTo>
                <a:lnTo>
                  <a:pt x="2064" y="1021"/>
                </a:lnTo>
                <a:lnTo>
                  <a:pt x="2064" y="2359"/>
                </a:lnTo>
                <a:lnTo>
                  <a:pt x="2722" y="2359"/>
                </a:lnTo>
              </a:path>
            </a:pathLst>
          </a:custGeom>
          <a:noFill/>
          <a:ln w="254000" cmpd="sng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5565" name="Rectangle 13"/>
          <p:cNvSpPr>
            <a:spLocks noChangeArrowheads="1"/>
          </p:cNvSpPr>
          <p:nvPr/>
        </p:nvSpPr>
        <p:spPr bwMode="auto">
          <a:xfrm rot="2602033">
            <a:off x="4824413" y="3465513"/>
            <a:ext cx="71437" cy="2159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66" name="Rectangle 14"/>
          <p:cNvSpPr>
            <a:spLocks noChangeArrowheads="1"/>
          </p:cNvSpPr>
          <p:nvPr/>
        </p:nvSpPr>
        <p:spPr bwMode="auto">
          <a:xfrm rot="18844058">
            <a:off x="6465888" y="1979613"/>
            <a:ext cx="77787" cy="2873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67" name="Rectangle 15"/>
          <p:cNvSpPr>
            <a:spLocks noChangeArrowheads="1"/>
          </p:cNvSpPr>
          <p:nvPr/>
        </p:nvSpPr>
        <p:spPr bwMode="auto">
          <a:xfrm>
            <a:off x="4716463" y="5157788"/>
            <a:ext cx="71437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68" name="Rectangle 16"/>
          <p:cNvSpPr>
            <a:spLocks noChangeArrowheads="1"/>
          </p:cNvSpPr>
          <p:nvPr/>
        </p:nvSpPr>
        <p:spPr bwMode="auto">
          <a:xfrm>
            <a:off x="7993063" y="3644900"/>
            <a:ext cx="71437" cy="1079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69" name="Oval 17"/>
          <p:cNvSpPr>
            <a:spLocks noChangeArrowheads="1"/>
          </p:cNvSpPr>
          <p:nvPr/>
        </p:nvSpPr>
        <p:spPr bwMode="auto">
          <a:xfrm>
            <a:off x="5148263" y="1520825"/>
            <a:ext cx="252412" cy="2571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0" name="Oval 18"/>
          <p:cNvSpPr>
            <a:spLocks noChangeArrowheads="1"/>
          </p:cNvSpPr>
          <p:nvPr/>
        </p:nvSpPr>
        <p:spPr bwMode="auto">
          <a:xfrm>
            <a:off x="5435600" y="1520825"/>
            <a:ext cx="252413" cy="257175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1" name="Oval 19"/>
          <p:cNvSpPr>
            <a:spLocks noChangeArrowheads="1"/>
          </p:cNvSpPr>
          <p:nvPr/>
        </p:nvSpPr>
        <p:spPr bwMode="auto">
          <a:xfrm>
            <a:off x="5722938" y="1520825"/>
            <a:ext cx="252412" cy="2571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2" name="Oval 20"/>
          <p:cNvSpPr>
            <a:spLocks noChangeArrowheads="1"/>
          </p:cNvSpPr>
          <p:nvPr/>
        </p:nvSpPr>
        <p:spPr bwMode="auto">
          <a:xfrm>
            <a:off x="6011863" y="1520825"/>
            <a:ext cx="252412" cy="257175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3" name="Oval 21"/>
          <p:cNvSpPr>
            <a:spLocks noChangeArrowheads="1"/>
          </p:cNvSpPr>
          <p:nvPr/>
        </p:nvSpPr>
        <p:spPr bwMode="auto">
          <a:xfrm>
            <a:off x="6299200" y="1520825"/>
            <a:ext cx="252413" cy="257175"/>
          </a:xfrm>
          <a:prstGeom prst="ellipse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4" name="Oval 22"/>
          <p:cNvSpPr>
            <a:spLocks noChangeArrowheads="1"/>
          </p:cNvSpPr>
          <p:nvPr/>
        </p:nvSpPr>
        <p:spPr bwMode="auto">
          <a:xfrm>
            <a:off x="6586538" y="1520825"/>
            <a:ext cx="252412" cy="257175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5" name="Oval 23"/>
          <p:cNvSpPr>
            <a:spLocks noChangeArrowheads="1"/>
          </p:cNvSpPr>
          <p:nvPr/>
        </p:nvSpPr>
        <p:spPr bwMode="auto">
          <a:xfrm>
            <a:off x="6875463" y="1520825"/>
            <a:ext cx="252412" cy="257175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6" name="Oval 24"/>
          <p:cNvSpPr>
            <a:spLocks noChangeArrowheads="1"/>
          </p:cNvSpPr>
          <p:nvPr/>
        </p:nvSpPr>
        <p:spPr bwMode="auto">
          <a:xfrm>
            <a:off x="7162800" y="1520825"/>
            <a:ext cx="252413" cy="25717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77" name="Oval 25"/>
          <p:cNvSpPr>
            <a:spLocks noChangeArrowheads="1"/>
          </p:cNvSpPr>
          <p:nvPr/>
        </p:nvSpPr>
        <p:spPr bwMode="auto">
          <a:xfrm>
            <a:off x="7450138" y="1520825"/>
            <a:ext cx="252412" cy="257175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08721E-7 L 1.94444E-6 -0.2308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175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509 L 0.15365 -0.2047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0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162 L 0.15105 0.20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75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0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7495E-6 L -1.94444E-6 0.30326 L 0.09757 0.30326 " pathEditMode="relative" ptsTypes="AAA">
                                      <p:cBhvr>
                                        <p:cTn id="54" dur="500" fill="hold"/>
                                        <p:tgtEl>
                                          <p:spTgt spid="1175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7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117556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117557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117557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117557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117557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500" fill="hold"/>
                                        <p:tgtEl>
                                          <p:spTgt spid="11755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117557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17557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500" fill="hold"/>
                                        <p:tgtEl>
                                          <p:spTgt spid="11755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755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61" grpId="0" animBg="1"/>
      <p:bldP spid="1175562" grpId="0" build="p" bldLvl="2"/>
      <p:bldP spid="1175564" grpId="0" animBg="1"/>
      <p:bldP spid="1175564" grpId="1" animBg="1"/>
      <p:bldP spid="1175565" grpId="0" animBg="1"/>
      <p:bldP spid="1175565" grpId="1" animBg="1"/>
      <p:bldP spid="1175565" grpId="2" animBg="1"/>
      <p:bldP spid="1175566" grpId="0" animBg="1"/>
      <p:bldP spid="1175566" grpId="1" animBg="1"/>
      <p:bldP spid="1175566" grpId="2" animBg="1"/>
      <p:bldP spid="1175567" grpId="0" animBg="1"/>
      <p:bldP spid="1175567" grpId="1" animBg="1"/>
      <p:bldP spid="1175567" grpId="2" animBg="1"/>
      <p:bldP spid="1175568" grpId="0" animBg="1"/>
      <p:bldP spid="1175568" grpId="1" animBg="1"/>
      <p:bldP spid="1175568" grpId="2" animBg="1"/>
      <p:bldP spid="1175569" grpId="0" animBg="1"/>
      <p:bldP spid="1175569" grpId="1" animBg="1"/>
      <p:bldP spid="1175570" grpId="0" animBg="1"/>
      <p:bldP spid="1175570" grpId="1" animBg="1"/>
      <p:bldP spid="1175571" grpId="0" animBg="1"/>
      <p:bldP spid="1175571" grpId="1" animBg="1"/>
      <p:bldP spid="1175572" grpId="0" animBg="1"/>
      <p:bldP spid="1175572" grpId="1" animBg="1"/>
      <p:bldP spid="1175573" grpId="0" animBg="1"/>
      <p:bldP spid="1175573" grpId="1" animBg="1"/>
      <p:bldP spid="1175574" grpId="0" animBg="1"/>
      <p:bldP spid="1175574" grpId="1" animBg="1"/>
      <p:bldP spid="1175575" grpId="0" animBg="1"/>
      <p:bldP spid="1175575" grpId="1" animBg="1"/>
      <p:bldP spid="1175576" grpId="0" animBg="1"/>
      <p:bldP spid="1175576" grpId="1" animBg="1"/>
      <p:bldP spid="1175577" grpId="0" animBg="1"/>
      <p:bldP spid="117557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(CPU)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8802688" cy="5648325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181850" algn="l"/>
              </a:tabLst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folHlink"/>
                </a:solidFill>
              </a:rPr>
              <a:t>task</a:t>
            </a:r>
            <a:r>
              <a:rPr lang="en-US" sz="2400" dirty="0"/>
              <a:t> is a schedulable entity </a:t>
            </a:r>
            <a:br>
              <a:rPr lang="en-US" sz="2400" dirty="0"/>
            </a:br>
            <a:r>
              <a:rPr lang="en-US" sz="2000" dirty="0"/>
              <a:t>(a process/thread executing a job, e.g., </a:t>
            </a:r>
            <a:br>
              <a:rPr lang="en-US" sz="2000" dirty="0"/>
            </a:br>
            <a:r>
              <a:rPr lang="en-US" sz="2000" dirty="0"/>
              <a:t>a packet through the communication </a:t>
            </a:r>
            <a:br>
              <a:rPr lang="en-US" sz="2000" dirty="0"/>
            </a:br>
            <a:r>
              <a:rPr lang="en-US" sz="2000" dirty="0"/>
              <a:t>system or a disk request through the file system)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80000"/>
              </a:lnSpc>
              <a:tabLst>
                <a:tab pos="7181850" algn="l"/>
              </a:tabLst>
            </a:pPr>
            <a:r>
              <a:rPr lang="en-US" sz="2400" dirty="0"/>
              <a:t>In a multi-tasking system, several </a:t>
            </a:r>
            <a:br>
              <a:rPr lang="en-US" sz="2400" dirty="0"/>
            </a:br>
            <a:r>
              <a:rPr lang="en-US" sz="2400" dirty="0"/>
              <a:t>tasks may wish to use a resource </a:t>
            </a:r>
            <a:br>
              <a:rPr lang="en-US" sz="2400" dirty="0"/>
            </a:br>
            <a:r>
              <a:rPr lang="en-US" sz="2400" dirty="0"/>
              <a:t>simultaneously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  <a:tabLst>
                <a:tab pos="7181850" algn="l"/>
              </a:tabLst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folHlink"/>
                </a:solidFill>
              </a:rPr>
              <a:t>scheduler</a:t>
            </a:r>
            <a:r>
              <a:rPr lang="en-US" sz="2400" dirty="0"/>
              <a:t> decides which task </a:t>
            </a:r>
            <a:br>
              <a:rPr lang="en-US" sz="2400" dirty="0"/>
            </a:br>
            <a:r>
              <a:rPr lang="en-US" sz="2400" dirty="0"/>
              <a:t>that may use the resource, </a:t>
            </a:r>
            <a:br>
              <a:rPr lang="en-US" sz="2400" dirty="0"/>
            </a:br>
            <a:r>
              <a:rPr lang="en-US" sz="2400" dirty="0"/>
              <a:t>i.e., determines order </a:t>
            </a:r>
            <a:br>
              <a:rPr lang="en-US" sz="2400" dirty="0"/>
            </a:br>
            <a:r>
              <a:rPr lang="en-US" sz="2400" dirty="0"/>
              <a:t>by which requests are serviced, </a:t>
            </a:r>
            <a:br>
              <a:rPr lang="en-US" sz="2400" dirty="0"/>
            </a:br>
            <a:r>
              <a:rPr lang="en-US" sz="2400" dirty="0"/>
              <a:t>using a </a:t>
            </a:r>
            <a:r>
              <a:rPr lang="en-US" sz="2400" dirty="0">
                <a:solidFill>
                  <a:schemeClr val="folHlink"/>
                </a:solidFill>
              </a:rPr>
              <a:t>scheduling algorithm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80000"/>
              </a:lnSpc>
              <a:tabLst>
                <a:tab pos="7181850" algn="l"/>
              </a:tabLst>
            </a:pPr>
            <a:r>
              <a:rPr lang="en-US" sz="2400" dirty="0"/>
              <a:t>Each active (CPU, disk, NIC) </a:t>
            </a:r>
            <a:r>
              <a:rPr lang="en-US" sz="2400" dirty="0" smtClean="0"/>
              <a:t>resource </a:t>
            </a:r>
            <a:r>
              <a:rPr lang="en-US" sz="2400" dirty="0"/>
              <a:t>needs a scheduler</a:t>
            </a:r>
            <a:br>
              <a:rPr lang="en-US" sz="2400" dirty="0"/>
            </a:br>
            <a:r>
              <a:rPr lang="en-US" sz="500" dirty="0"/>
              <a:t/>
            </a:r>
            <a:br>
              <a:rPr lang="en-US" sz="500" dirty="0"/>
            </a:br>
            <a:r>
              <a:rPr lang="en-US" sz="2000" dirty="0"/>
              <a:t>(passive resources are also “scheduled”, but in a slightly different way)</a:t>
            </a:r>
          </a:p>
        </p:txBody>
      </p:sp>
      <p:sp>
        <p:nvSpPr>
          <p:cNvPr id="1198084" name="AutoShape 4"/>
          <p:cNvSpPr>
            <a:spLocks noChangeArrowheads="1"/>
          </p:cNvSpPr>
          <p:nvPr/>
        </p:nvSpPr>
        <p:spPr bwMode="auto">
          <a:xfrm>
            <a:off x="6551613" y="3825875"/>
            <a:ext cx="1800225" cy="5937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resource</a:t>
            </a:r>
          </a:p>
        </p:txBody>
      </p:sp>
      <p:sp>
        <p:nvSpPr>
          <p:cNvPr id="1198085" name="Text Box 5"/>
          <p:cNvSpPr txBox="1">
            <a:spLocks noChangeArrowheads="1"/>
          </p:cNvSpPr>
          <p:nvPr/>
        </p:nvSpPr>
        <p:spPr bwMode="auto">
          <a:xfrm>
            <a:off x="6931025" y="1628775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requests</a:t>
            </a:r>
          </a:p>
        </p:txBody>
      </p:sp>
      <p:sp>
        <p:nvSpPr>
          <p:cNvPr id="1198086" name="Line 6"/>
          <p:cNvSpPr>
            <a:spLocks noChangeShapeType="1"/>
          </p:cNvSpPr>
          <p:nvPr/>
        </p:nvSpPr>
        <p:spPr bwMode="auto">
          <a:xfrm>
            <a:off x="7454900" y="19954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087" name="Line 7"/>
          <p:cNvSpPr>
            <a:spLocks noChangeShapeType="1"/>
          </p:cNvSpPr>
          <p:nvPr/>
        </p:nvSpPr>
        <p:spPr bwMode="auto">
          <a:xfrm>
            <a:off x="7118350" y="1989138"/>
            <a:ext cx="2698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088" name="Line 8"/>
          <p:cNvSpPr>
            <a:spLocks noChangeShapeType="1"/>
          </p:cNvSpPr>
          <p:nvPr/>
        </p:nvSpPr>
        <p:spPr bwMode="auto">
          <a:xfrm flipH="1">
            <a:off x="7523163" y="1995488"/>
            <a:ext cx="26987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089" name="Line 9"/>
          <p:cNvSpPr>
            <a:spLocks noChangeShapeType="1"/>
          </p:cNvSpPr>
          <p:nvPr/>
        </p:nvSpPr>
        <p:spPr bwMode="auto">
          <a:xfrm>
            <a:off x="7478713" y="27543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090" name="Line 10"/>
          <p:cNvSpPr>
            <a:spLocks noChangeShapeType="1"/>
          </p:cNvSpPr>
          <p:nvPr/>
        </p:nvSpPr>
        <p:spPr bwMode="auto">
          <a:xfrm>
            <a:off x="7478713" y="44196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091" name="AutoShape 11"/>
          <p:cNvSpPr>
            <a:spLocks noChangeArrowheads="1"/>
          </p:cNvSpPr>
          <p:nvPr/>
        </p:nvSpPr>
        <p:spPr bwMode="auto">
          <a:xfrm>
            <a:off x="6551613" y="2709863"/>
            <a:ext cx="1800225" cy="4492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scheduler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3" grpId="0" build="p"/>
      <p:bldP spid="11980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Scheduling algorithm classification: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dynamic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makes </a:t>
            </a:r>
            <a:r>
              <a:rPr lang="en-US" sz="1600" dirty="0"/>
              <a:t>scheduling decisions at </a:t>
            </a:r>
            <a:r>
              <a:rPr lang="en-US" sz="1600" i="1" dirty="0"/>
              <a:t>run-time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flexible to adapt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considers only actual task requests and execution time parameters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large run-time overhead finding a schedule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static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makes </a:t>
            </a:r>
            <a:r>
              <a:rPr lang="en-US" sz="1600" dirty="0"/>
              <a:t>scheduling decisions at</a:t>
            </a:r>
            <a:r>
              <a:rPr lang="en-US" sz="1600" i="1" dirty="0"/>
              <a:t> off-line </a:t>
            </a:r>
            <a:r>
              <a:rPr lang="en-US" sz="1600" dirty="0"/>
              <a:t>(also called pre-run-time)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generates a dispatching table for run-time dispatcher at compile time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needs complete knowledge of task before compiling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small run-time overhead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preemptive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currently executing tasks may be interrupted (preempted) by higher priority processes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the preempted process continues later at the same state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potential frequent contexts switching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solidFill>
                  <a:srgbClr val="C0C0C0"/>
                </a:solidFill>
              </a:rPr>
              <a:t>(almost!?)</a:t>
            </a:r>
            <a:r>
              <a:rPr lang="en-US" sz="1600" dirty="0"/>
              <a:t> useless for disk and network cards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non-preemptive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running tasks will be allowed to finish its time-slot (higher priority processes must wait)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reasonable for short tasks like sending a packet (used by disk and network cards)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less frequent 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7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5832475" cy="5716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Preemption: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tasks waits for processing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scheduler assigns priorities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task with highest priority will be </a:t>
            </a:r>
            <a:br>
              <a:rPr lang="en-US" sz="1800"/>
            </a:br>
            <a:r>
              <a:rPr lang="en-US" sz="1800"/>
              <a:t>scheduled first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preempt current execution if a higher priority (more urgent) task arrives</a:t>
            </a:r>
            <a:br>
              <a:rPr lang="en-US" sz="1800"/>
            </a:b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rgbClr val="FF9933"/>
                </a:solidFill>
              </a:rPr>
              <a:t>real-time</a:t>
            </a:r>
            <a:r>
              <a:rPr lang="en-US" sz="1800"/>
              <a:t> and </a:t>
            </a:r>
            <a:r>
              <a:rPr lang="en-US" sz="1800">
                <a:solidFill>
                  <a:schemeClr val="accent1"/>
                </a:solidFill>
              </a:rPr>
              <a:t>best effort</a:t>
            </a:r>
            <a:r>
              <a:rPr lang="en-US" sz="1800"/>
              <a:t> priorities</a:t>
            </a:r>
            <a:br>
              <a:rPr lang="en-US" sz="1800"/>
            </a:br>
            <a:r>
              <a:rPr lang="en-US" sz="1800"/>
              <a:t>(real-time processes have higher priority </a:t>
            </a:r>
            <a:br>
              <a:rPr lang="en-US" sz="1800"/>
            </a:br>
            <a:r>
              <a:rPr lang="en-US" sz="1800"/>
              <a:t>- if exists, they will run)</a:t>
            </a:r>
            <a:br>
              <a:rPr lang="en-US" sz="1800"/>
            </a:b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/>
              <a:t>to kinds of preemption: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preemption points</a:t>
            </a:r>
          </a:p>
          <a:p>
            <a:pPr lvl="3">
              <a:lnSpc>
                <a:spcPct val="90000"/>
              </a:lnSpc>
            </a:pPr>
            <a:r>
              <a:rPr lang="en-US" sz="1500"/>
              <a:t>predictable overhead</a:t>
            </a:r>
          </a:p>
          <a:p>
            <a:pPr lvl="3">
              <a:lnSpc>
                <a:spcPct val="90000"/>
              </a:lnSpc>
            </a:pPr>
            <a:r>
              <a:rPr lang="en-US" sz="1500"/>
              <a:t>simplified scheduler accounting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immediate preemption</a:t>
            </a:r>
          </a:p>
          <a:p>
            <a:pPr lvl="3">
              <a:lnSpc>
                <a:spcPct val="90000"/>
              </a:lnSpc>
            </a:pPr>
            <a:r>
              <a:rPr lang="en-US" sz="1500"/>
              <a:t>needed for hard real-time systems</a:t>
            </a:r>
          </a:p>
          <a:p>
            <a:pPr lvl="3">
              <a:lnSpc>
                <a:spcPct val="90000"/>
              </a:lnSpc>
            </a:pPr>
            <a:r>
              <a:rPr lang="en-US" sz="1500"/>
              <a:t>needs special timers and </a:t>
            </a:r>
            <a:br>
              <a:rPr lang="en-US" sz="1500"/>
            </a:br>
            <a:r>
              <a:rPr lang="en-US" sz="1500"/>
              <a:t>fast interrupt and context switch handling</a:t>
            </a:r>
          </a:p>
        </p:txBody>
      </p:sp>
      <p:sp>
        <p:nvSpPr>
          <p:cNvPr id="1200132" name="AutoShape 4"/>
          <p:cNvSpPr>
            <a:spLocks noChangeArrowheads="1"/>
          </p:cNvSpPr>
          <p:nvPr/>
        </p:nvSpPr>
        <p:spPr bwMode="auto">
          <a:xfrm>
            <a:off x="5832475" y="3825875"/>
            <a:ext cx="1800225" cy="5937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resource</a:t>
            </a:r>
          </a:p>
        </p:txBody>
      </p:sp>
      <p:sp>
        <p:nvSpPr>
          <p:cNvPr id="1200133" name="Text Box 5"/>
          <p:cNvSpPr txBox="1">
            <a:spLocks noChangeArrowheads="1"/>
          </p:cNvSpPr>
          <p:nvPr/>
        </p:nvSpPr>
        <p:spPr bwMode="auto">
          <a:xfrm>
            <a:off x="6211888" y="908050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requests</a:t>
            </a:r>
          </a:p>
        </p:txBody>
      </p:sp>
      <p:sp>
        <p:nvSpPr>
          <p:cNvPr id="1200134" name="Line 6"/>
          <p:cNvSpPr>
            <a:spLocks noChangeShapeType="1"/>
          </p:cNvSpPr>
          <p:nvPr/>
        </p:nvSpPr>
        <p:spPr bwMode="auto">
          <a:xfrm>
            <a:off x="6735763" y="1274763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0135" name="Line 7"/>
          <p:cNvSpPr>
            <a:spLocks noChangeShapeType="1"/>
          </p:cNvSpPr>
          <p:nvPr/>
        </p:nvSpPr>
        <p:spPr bwMode="auto">
          <a:xfrm>
            <a:off x="6399213" y="1268413"/>
            <a:ext cx="2698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0136" name="Line 8"/>
          <p:cNvSpPr>
            <a:spLocks noChangeShapeType="1"/>
          </p:cNvSpPr>
          <p:nvPr/>
        </p:nvSpPr>
        <p:spPr bwMode="auto">
          <a:xfrm flipH="1">
            <a:off x="6804025" y="1274763"/>
            <a:ext cx="26987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0137" name="Line 9"/>
          <p:cNvSpPr>
            <a:spLocks noChangeShapeType="1"/>
          </p:cNvSpPr>
          <p:nvPr/>
        </p:nvSpPr>
        <p:spPr bwMode="auto">
          <a:xfrm>
            <a:off x="6759575" y="27543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0138" name="Line 10"/>
          <p:cNvSpPr>
            <a:spLocks noChangeShapeType="1"/>
          </p:cNvSpPr>
          <p:nvPr/>
        </p:nvSpPr>
        <p:spPr bwMode="auto">
          <a:xfrm>
            <a:off x="6759575" y="44196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0139" name="AutoShape 11"/>
          <p:cNvSpPr>
            <a:spLocks noChangeArrowheads="1"/>
          </p:cNvSpPr>
          <p:nvPr/>
        </p:nvSpPr>
        <p:spPr bwMode="auto">
          <a:xfrm>
            <a:off x="5832475" y="2033588"/>
            <a:ext cx="1800225" cy="11255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scheduler</a:t>
            </a:r>
          </a:p>
        </p:txBody>
      </p:sp>
      <p:sp>
        <p:nvSpPr>
          <p:cNvPr id="1200140" name="Rectangle 12"/>
          <p:cNvSpPr>
            <a:spLocks noChangeArrowheads="1"/>
          </p:cNvSpPr>
          <p:nvPr/>
        </p:nvSpPr>
        <p:spPr bwMode="auto">
          <a:xfrm>
            <a:off x="7046913" y="2124075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1" name="Rectangle 13"/>
          <p:cNvSpPr>
            <a:spLocks noChangeArrowheads="1"/>
          </p:cNvSpPr>
          <p:nvPr/>
        </p:nvSpPr>
        <p:spPr bwMode="auto">
          <a:xfrm>
            <a:off x="7046913" y="2303463"/>
            <a:ext cx="179387" cy="179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2" name="Rectangle 14"/>
          <p:cNvSpPr>
            <a:spLocks noChangeArrowheads="1"/>
          </p:cNvSpPr>
          <p:nvPr/>
        </p:nvSpPr>
        <p:spPr bwMode="auto">
          <a:xfrm>
            <a:off x="7046913" y="2482850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3" name="Rectangle 15"/>
          <p:cNvSpPr>
            <a:spLocks noChangeArrowheads="1"/>
          </p:cNvSpPr>
          <p:nvPr/>
        </p:nvSpPr>
        <p:spPr bwMode="auto">
          <a:xfrm>
            <a:off x="7046913" y="2662238"/>
            <a:ext cx="179387" cy="179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4" name="Rectangle 16"/>
          <p:cNvSpPr>
            <a:spLocks noChangeArrowheads="1"/>
          </p:cNvSpPr>
          <p:nvPr/>
        </p:nvSpPr>
        <p:spPr bwMode="auto">
          <a:xfrm>
            <a:off x="6237288" y="2124075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5" name="Rectangle 17"/>
          <p:cNvSpPr>
            <a:spLocks noChangeArrowheads="1"/>
          </p:cNvSpPr>
          <p:nvPr/>
        </p:nvSpPr>
        <p:spPr bwMode="auto">
          <a:xfrm>
            <a:off x="6237288" y="2303463"/>
            <a:ext cx="179387" cy="179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6" name="Rectangle 18"/>
          <p:cNvSpPr>
            <a:spLocks noChangeArrowheads="1"/>
          </p:cNvSpPr>
          <p:nvPr/>
        </p:nvSpPr>
        <p:spPr bwMode="auto">
          <a:xfrm>
            <a:off x="6237288" y="2482850"/>
            <a:ext cx="179387" cy="179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7" name="Rectangle 19"/>
          <p:cNvSpPr>
            <a:spLocks noChangeArrowheads="1"/>
          </p:cNvSpPr>
          <p:nvPr/>
        </p:nvSpPr>
        <p:spPr bwMode="auto">
          <a:xfrm>
            <a:off x="6237288" y="2662238"/>
            <a:ext cx="179387" cy="17938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8" name="Rectangle 20"/>
          <p:cNvSpPr>
            <a:spLocks noChangeArrowheads="1"/>
          </p:cNvSpPr>
          <p:nvPr/>
        </p:nvSpPr>
        <p:spPr bwMode="auto">
          <a:xfrm>
            <a:off x="6237288" y="2663825"/>
            <a:ext cx="179387" cy="179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0149" name="Rectangle 21"/>
          <p:cNvSpPr>
            <a:spLocks noChangeArrowheads="1"/>
          </p:cNvSpPr>
          <p:nvPr/>
        </p:nvSpPr>
        <p:spPr bwMode="auto">
          <a:xfrm>
            <a:off x="7046913" y="2663825"/>
            <a:ext cx="179387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00150" name="Group 22"/>
          <p:cNvGrpSpPr>
            <a:grpSpLocks/>
          </p:cNvGrpSpPr>
          <p:nvPr/>
        </p:nvGrpSpPr>
        <p:grpSpPr bwMode="auto">
          <a:xfrm>
            <a:off x="6958013" y="1898650"/>
            <a:ext cx="2193925" cy="2070100"/>
            <a:chOff x="4383" y="1196"/>
            <a:chExt cx="1382" cy="1304"/>
          </a:xfrm>
        </p:grpSpPr>
        <p:sp>
          <p:nvSpPr>
            <p:cNvPr id="1200151" name="Freeform 23"/>
            <p:cNvSpPr>
              <a:spLocks/>
            </p:cNvSpPr>
            <p:nvPr/>
          </p:nvSpPr>
          <p:spPr bwMode="auto">
            <a:xfrm>
              <a:off x="4383" y="1196"/>
              <a:ext cx="652" cy="1304"/>
            </a:xfrm>
            <a:custGeom>
              <a:avLst/>
              <a:gdLst>
                <a:gd name="T0" fmla="*/ 0 w 652"/>
                <a:gd name="T1" fmla="*/ 1332 h 1332"/>
                <a:gd name="T2" fmla="*/ 652 w 652"/>
                <a:gd name="T3" fmla="*/ 1332 h 1332"/>
                <a:gd name="T4" fmla="*/ 652 w 652"/>
                <a:gd name="T5" fmla="*/ 0 h 1332"/>
                <a:gd name="T6" fmla="*/ 113 w 652"/>
                <a:gd name="T7" fmla="*/ 0 h 1332"/>
                <a:gd name="T8" fmla="*/ 113 w 652"/>
                <a:gd name="T9" fmla="*/ 453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332">
                  <a:moveTo>
                    <a:pt x="0" y="1332"/>
                  </a:moveTo>
                  <a:lnTo>
                    <a:pt x="652" y="1332"/>
                  </a:lnTo>
                  <a:lnTo>
                    <a:pt x="652" y="0"/>
                  </a:lnTo>
                  <a:lnTo>
                    <a:pt x="113" y="0"/>
                  </a:lnTo>
                  <a:lnTo>
                    <a:pt x="113" y="45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0152" name="Text Box 24"/>
            <p:cNvSpPr txBox="1">
              <a:spLocks noChangeArrowheads="1"/>
            </p:cNvSpPr>
            <p:nvPr/>
          </p:nvSpPr>
          <p:spPr bwMode="auto">
            <a:xfrm>
              <a:off x="5006" y="1763"/>
              <a:ext cx="7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preemption</a:t>
              </a:r>
            </a:p>
          </p:txBody>
        </p:sp>
      </p:grpSp>
      <p:sp>
        <p:nvSpPr>
          <p:cNvPr id="1200153" name="Rectangle 25"/>
          <p:cNvSpPr>
            <a:spLocks noChangeArrowheads="1"/>
          </p:cNvSpPr>
          <p:nvPr/>
        </p:nvSpPr>
        <p:spPr bwMode="auto">
          <a:xfrm>
            <a:off x="6686550" y="3879850"/>
            <a:ext cx="179388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243 0.01226 0.00486 0.02452 0.01267 0.03377 C 0.02049 0.04303 0.04167 0.03146 0.04722 0.05529 C 0.05278 0.07911 0.04931 0.12769 0.04601 0.17627 " pathEditMode="relative" ptsTypes="aaaA">
                                      <p:cBhvr>
                                        <p:cTn id="40" dur="2000" fill="hold"/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200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00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200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104 0.01087 0.00208 0.02174 0.00938 0.02915 C 0.01667 0.03655 0.0375 0.0192 0.04375 0.04465 C 0.05 0.07009 0.04861 0.12607 0.04722 0.18228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7495E-6 C 1.66667E-6 0.01296 0.00017 0.02614 -0.00573 0.03516 C -0.01163 0.04418 -0.03038 0.02961 -0.03559 0.05367 C -0.0408 0.07773 -0.03611 0.15846 -0.03681 0.17928 " pathEditMode="relative" ptsTypes="aaaA">
                                      <p:cBhvr>
                                        <p:cTn id="64" dur="2000" fill="hold"/>
                                        <p:tgtEl>
                                          <p:spTgt spid="1200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93 L 0.12986 -0.00093 L 0.12986 -0.30257 L 0.03629 -0.30257 L 0.03629 -0.1846 " pathEditMode="relative" ptsTypes="AAAAA">
                                      <p:cBhvr>
                                        <p:cTn id="84" dur="2000" fill="hold"/>
                                        <p:tgtEl>
                                          <p:spTgt spid="1200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00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7 L 0.0066 0.03215 L 0.04601 0.0451 L 0.04601 0.17626 " pathEditMode="relative" ptsTypes="AAAA">
                                      <p:cBhvr>
                                        <p:cTn id="100" dur="2000" fill="hold"/>
                                        <p:tgtEl>
                                          <p:spTgt spid="1200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200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1" grpId="0" build="p"/>
      <p:bldP spid="1200140" grpId="0" animBg="1"/>
      <p:bldP spid="1200141" grpId="0" animBg="1"/>
      <p:bldP spid="1200142" grpId="0" animBg="1"/>
      <p:bldP spid="1200143" grpId="0" animBg="1"/>
      <p:bldP spid="1200144" grpId="0" animBg="1"/>
      <p:bldP spid="1200145" grpId="0" animBg="1"/>
      <p:bldP spid="1200146" grpId="0" animBg="1"/>
      <p:bldP spid="1200147" grpId="0" animBg="1"/>
      <p:bldP spid="1200148" grpId="0" animBg="1"/>
      <p:bldP spid="1200148" grpId="1" animBg="1"/>
      <p:bldP spid="1200148" grpId="2" animBg="1"/>
      <p:bldP spid="1200148" grpId="3" animBg="1"/>
      <p:bldP spid="1200148" grpId="4" animBg="1"/>
      <p:bldP spid="1200148" grpId="5" animBg="1"/>
      <p:bldP spid="1200149" grpId="0" animBg="1"/>
      <p:bldP spid="1200149" grpId="1" animBg="1"/>
      <p:bldP spid="1200149" grpId="2" animBg="1"/>
      <p:bldP spid="1200153" grpId="0" animBg="1"/>
      <p:bldP spid="1200153" grpId="1" animBg="1"/>
      <p:bldP spid="1200153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73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Scheduling is difficult and takes time – RT vs NRT example: </a:t>
            </a:r>
            <a:br>
              <a:rPr lang="en-US" sz="2400"/>
            </a:br>
            <a:endParaRPr lang="en-US" sz="2400"/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1774825" y="2465388"/>
            <a:ext cx="1046163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1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281146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2</a:t>
            </a:r>
          </a:p>
        </p:txBody>
      </p:sp>
      <p:sp>
        <p:nvSpPr>
          <p:cNvPr id="1201158" name="Text Box 6"/>
          <p:cNvSpPr txBox="1">
            <a:spLocks noChangeArrowheads="1"/>
          </p:cNvSpPr>
          <p:nvPr/>
        </p:nvSpPr>
        <p:spPr bwMode="auto">
          <a:xfrm>
            <a:off x="384651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3</a:t>
            </a:r>
          </a:p>
        </p:txBody>
      </p:sp>
      <p:sp>
        <p:nvSpPr>
          <p:cNvPr id="1201159" name="Text Box 7"/>
          <p:cNvSpPr txBox="1">
            <a:spLocks noChangeArrowheads="1"/>
          </p:cNvSpPr>
          <p:nvPr/>
        </p:nvSpPr>
        <p:spPr bwMode="auto">
          <a:xfrm>
            <a:off x="488156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4</a:t>
            </a:r>
          </a:p>
        </p:txBody>
      </p:sp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6311900" y="2465388"/>
            <a:ext cx="1069975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N</a:t>
            </a: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7362825" y="2465388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5921375" y="2465388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…</a:t>
            </a:r>
          </a:p>
        </p:txBody>
      </p:sp>
      <p:sp>
        <p:nvSpPr>
          <p:cNvPr id="1201163" name="Text Box 11"/>
          <p:cNvSpPr txBox="1">
            <a:spLocks noChangeArrowheads="1"/>
          </p:cNvSpPr>
          <p:nvPr/>
        </p:nvSpPr>
        <p:spPr bwMode="auto">
          <a:xfrm>
            <a:off x="1781175" y="1655763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1201164" name="Group 12"/>
          <p:cNvGrpSpPr>
            <a:grpSpLocks/>
          </p:cNvGrpSpPr>
          <p:nvPr/>
        </p:nvGrpSpPr>
        <p:grpSpPr bwMode="auto">
          <a:xfrm>
            <a:off x="1511300" y="2016125"/>
            <a:ext cx="854075" cy="449263"/>
            <a:chOff x="952" y="1395"/>
            <a:chExt cx="538" cy="283"/>
          </a:xfrm>
        </p:grpSpPr>
        <p:sp>
          <p:nvSpPr>
            <p:cNvPr id="1201165" name="Line 13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66" name="Text Box 14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67" name="Text Box 15"/>
          <p:cNvSpPr txBox="1">
            <a:spLocks noChangeArrowheads="1"/>
          </p:cNvSpPr>
          <p:nvPr/>
        </p:nvSpPr>
        <p:spPr bwMode="auto">
          <a:xfrm>
            <a:off x="71438" y="2465388"/>
            <a:ext cx="136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round-robin</a:t>
            </a:r>
          </a:p>
        </p:txBody>
      </p:sp>
      <p:sp>
        <p:nvSpPr>
          <p:cNvPr id="1201168" name="Text Box 16"/>
          <p:cNvSpPr txBox="1">
            <a:spLocks noChangeArrowheads="1"/>
          </p:cNvSpPr>
          <p:nvPr/>
        </p:nvSpPr>
        <p:spPr bwMode="auto">
          <a:xfrm>
            <a:off x="1774825" y="3905250"/>
            <a:ext cx="1046163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1</a:t>
            </a:r>
          </a:p>
        </p:txBody>
      </p:sp>
      <p:grpSp>
        <p:nvGrpSpPr>
          <p:cNvPr id="1201169" name="Group 17"/>
          <p:cNvGrpSpPr>
            <a:grpSpLocks/>
          </p:cNvGrpSpPr>
          <p:nvPr/>
        </p:nvGrpSpPr>
        <p:grpSpPr bwMode="auto">
          <a:xfrm>
            <a:off x="2811463" y="3905250"/>
            <a:ext cx="4570412" cy="366713"/>
            <a:chOff x="1771" y="2439"/>
            <a:chExt cx="2879" cy="231"/>
          </a:xfrm>
        </p:grpSpPr>
        <p:sp>
          <p:nvSpPr>
            <p:cNvPr id="1201170" name="Text Box 18"/>
            <p:cNvSpPr txBox="1">
              <a:spLocks noChangeArrowheads="1"/>
            </p:cNvSpPr>
            <p:nvPr/>
          </p:nvSpPr>
          <p:spPr bwMode="auto">
            <a:xfrm>
              <a:off x="1771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2</a:t>
              </a:r>
            </a:p>
          </p:txBody>
        </p:sp>
        <p:sp>
          <p:nvSpPr>
            <p:cNvPr id="1201171" name="Text Box 19"/>
            <p:cNvSpPr txBox="1">
              <a:spLocks noChangeArrowheads="1"/>
            </p:cNvSpPr>
            <p:nvPr/>
          </p:nvSpPr>
          <p:spPr bwMode="auto">
            <a:xfrm>
              <a:off x="2423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3</a:t>
              </a:r>
            </a:p>
          </p:txBody>
        </p:sp>
        <p:sp>
          <p:nvSpPr>
            <p:cNvPr id="1201172" name="Text Box 20"/>
            <p:cNvSpPr txBox="1">
              <a:spLocks noChangeArrowheads="1"/>
            </p:cNvSpPr>
            <p:nvPr/>
          </p:nvSpPr>
          <p:spPr bwMode="auto">
            <a:xfrm>
              <a:off x="3075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4</a:t>
              </a:r>
            </a:p>
          </p:txBody>
        </p:sp>
        <p:sp>
          <p:nvSpPr>
            <p:cNvPr id="1201173" name="Text Box 21"/>
            <p:cNvSpPr txBox="1">
              <a:spLocks noChangeArrowheads="1"/>
            </p:cNvSpPr>
            <p:nvPr/>
          </p:nvSpPr>
          <p:spPr bwMode="auto">
            <a:xfrm>
              <a:off x="3976" y="2439"/>
              <a:ext cx="674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N</a:t>
              </a:r>
            </a:p>
          </p:txBody>
        </p:sp>
        <p:sp>
          <p:nvSpPr>
            <p:cNvPr id="1201174" name="Text Box 22"/>
            <p:cNvSpPr txBox="1">
              <a:spLocks noChangeArrowheads="1"/>
            </p:cNvSpPr>
            <p:nvPr/>
          </p:nvSpPr>
          <p:spPr bwMode="auto">
            <a:xfrm>
              <a:off x="3730" y="243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…</a:t>
              </a:r>
            </a:p>
          </p:txBody>
        </p:sp>
      </p:grpSp>
      <p:sp>
        <p:nvSpPr>
          <p:cNvPr id="1201175" name="Text Box 23"/>
          <p:cNvSpPr txBox="1">
            <a:spLocks noChangeArrowheads="1"/>
          </p:cNvSpPr>
          <p:nvPr/>
        </p:nvSpPr>
        <p:spPr bwMode="auto">
          <a:xfrm>
            <a:off x="1781175" y="3095625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1201176" name="Group 24"/>
          <p:cNvGrpSpPr>
            <a:grpSpLocks/>
          </p:cNvGrpSpPr>
          <p:nvPr/>
        </p:nvGrpSpPr>
        <p:grpSpPr bwMode="auto">
          <a:xfrm>
            <a:off x="1511300" y="3455988"/>
            <a:ext cx="854075" cy="449262"/>
            <a:chOff x="952" y="1395"/>
            <a:chExt cx="538" cy="283"/>
          </a:xfrm>
        </p:grpSpPr>
        <p:sp>
          <p:nvSpPr>
            <p:cNvPr id="1201177" name="Line 25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78" name="Text Box 26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79" name="Text Box 27"/>
          <p:cNvSpPr txBox="1">
            <a:spLocks noChangeArrowheads="1"/>
          </p:cNvSpPr>
          <p:nvPr/>
        </p:nvSpPr>
        <p:spPr bwMode="auto">
          <a:xfrm>
            <a:off x="71438" y="3687763"/>
            <a:ext cx="165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priority,</a:t>
            </a:r>
            <a:br>
              <a:rPr lang="en-US" sz="1800" b="0">
                <a:solidFill>
                  <a:schemeClr val="folHlink"/>
                </a:solidFill>
              </a:rPr>
            </a:br>
            <a:r>
              <a:rPr lang="en-US" sz="1800" b="0">
                <a:solidFill>
                  <a:schemeClr val="folHlink"/>
                </a:solidFill>
              </a:rPr>
              <a:t>non-preemtive</a:t>
            </a:r>
          </a:p>
        </p:txBody>
      </p:sp>
      <p:sp>
        <p:nvSpPr>
          <p:cNvPr id="1201180" name="AutoShape 28"/>
          <p:cNvSpPr>
            <a:spLocks/>
          </p:cNvSpPr>
          <p:nvPr/>
        </p:nvSpPr>
        <p:spPr bwMode="auto">
          <a:xfrm rot="5400000">
            <a:off x="4617244" y="-278606"/>
            <a:ext cx="450850" cy="5040312"/>
          </a:xfrm>
          <a:prstGeom prst="leftBrace">
            <a:avLst>
              <a:gd name="adj1" fmla="val 931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1181" name="Text Box 29"/>
          <p:cNvSpPr txBox="1">
            <a:spLocks noChangeArrowheads="1"/>
          </p:cNvSpPr>
          <p:nvPr/>
        </p:nvSpPr>
        <p:spPr bwMode="auto">
          <a:xfrm>
            <a:off x="4483100" y="1700213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delay</a:t>
            </a:r>
          </a:p>
        </p:txBody>
      </p:sp>
      <p:sp>
        <p:nvSpPr>
          <p:cNvPr id="1201182" name="Text Box 30"/>
          <p:cNvSpPr txBox="1">
            <a:spLocks noChangeArrowheads="1"/>
          </p:cNvSpPr>
          <p:nvPr/>
        </p:nvSpPr>
        <p:spPr bwMode="auto">
          <a:xfrm>
            <a:off x="2816225" y="3905250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183" name="AutoShape 31"/>
          <p:cNvSpPr>
            <a:spLocks/>
          </p:cNvSpPr>
          <p:nvPr/>
        </p:nvSpPr>
        <p:spPr bwMode="auto">
          <a:xfrm rot="5400000">
            <a:off x="2501900" y="3552826"/>
            <a:ext cx="134937" cy="493712"/>
          </a:xfrm>
          <a:prstGeom prst="leftBrace">
            <a:avLst>
              <a:gd name="adj1" fmla="val 304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1184" name="Text Box 32"/>
          <p:cNvSpPr txBox="1">
            <a:spLocks noChangeArrowheads="1"/>
          </p:cNvSpPr>
          <p:nvPr/>
        </p:nvSpPr>
        <p:spPr bwMode="auto">
          <a:xfrm>
            <a:off x="2501900" y="3500438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delay</a:t>
            </a:r>
          </a:p>
        </p:txBody>
      </p:sp>
      <p:grpSp>
        <p:nvGrpSpPr>
          <p:cNvPr id="1201185" name="Group 33"/>
          <p:cNvGrpSpPr>
            <a:grpSpLocks/>
          </p:cNvGrpSpPr>
          <p:nvPr/>
        </p:nvGrpSpPr>
        <p:grpSpPr bwMode="auto">
          <a:xfrm>
            <a:off x="1774825" y="5391150"/>
            <a:ext cx="5607050" cy="366713"/>
            <a:chOff x="1118" y="3549"/>
            <a:chExt cx="3532" cy="231"/>
          </a:xfrm>
        </p:grpSpPr>
        <p:sp>
          <p:nvSpPr>
            <p:cNvPr id="1201186" name="Text Box 34"/>
            <p:cNvSpPr txBox="1">
              <a:spLocks noChangeArrowheads="1"/>
            </p:cNvSpPr>
            <p:nvPr/>
          </p:nvSpPr>
          <p:spPr bwMode="auto">
            <a:xfrm>
              <a:off x="1118" y="354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1</a:t>
              </a:r>
            </a:p>
          </p:txBody>
        </p:sp>
        <p:grpSp>
          <p:nvGrpSpPr>
            <p:cNvPr id="1201187" name="Group 35"/>
            <p:cNvGrpSpPr>
              <a:grpSpLocks/>
            </p:cNvGrpSpPr>
            <p:nvPr/>
          </p:nvGrpSpPr>
          <p:grpSpPr bwMode="auto">
            <a:xfrm>
              <a:off x="1771" y="3549"/>
              <a:ext cx="2879" cy="231"/>
              <a:chOff x="1771" y="2439"/>
              <a:chExt cx="2879" cy="231"/>
            </a:xfrm>
          </p:grpSpPr>
          <p:sp>
            <p:nvSpPr>
              <p:cNvPr id="1201188" name="Text Box 36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189" name="Text Box 37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190" name="Text Box 38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191" name="Text Box 39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192" name="Text Box 40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grpSp>
        <p:nvGrpSpPr>
          <p:cNvPr id="1201193" name="Group 41"/>
          <p:cNvGrpSpPr>
            <a:grpSpLocks/>
          </p:cNvGrpSpPr>
          <p:nvPr/>
        </p:nvGrpSpPr>
        <p:grpSpPr bwMode="auto">
          <a:xfrm>
            <a:off x="1511300" y="4941888"/>
            <a:ext cx="854075" cy="449262"/>
            <a:chOff x="952" y="1395"/>
            <a:chExt cx="538" cy="283"/>
          </a:xfrm>
        </p:grpSpPr>
        <p:sp>
          <p:nvSpPr>
            <p:cNvPr id="1201194" name="Line 42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95" name="Text Box 43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96" name="Text Box 44"/>
          <p:cNvSpPr txBox="1">
            <a:spLocks noChangeArrowheads="1"/>
          </p:cNvSpPr>
          <p:nvPr/>
        </p:nvSpPr>
        <p:spPr bwMode="auto">
          <a:xfrm>
            <a:off x="71438" y="5173663"/>
            <a:ext cx="1190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priority,</a:t>
            </a:r>
            <a:br>
              <a:rPr lang="en-US" sz="1800" b="0">
                <a:solidFill>
                  <a:schemeClr val="folHlink"/>
                </a:solidFill>
              </a:rPr>
            </a:br>
            <a:r>
              <a:rPr lang="en-US" sz="1800" b="0">
                <a:solidFill>
                  <a:schemeClr val="folHlink"/>
                </a:solidFill>
              </a:rPr>
              <a:t>preemtive</a:t>
            </a:r>
          </a:p>
        </p:txBody>
      </p:sp>
      <p:sp>
        <p:nvSpPr>
          <p:cNvPr id="1201197" name="Text Box 45"/>
          <p:cNvSpPr txBox="1">
            <a:spLocks noChangeArrowheads="1"/>
          </p:cNvSpPr>
          <p:nvPr/>
        </p:nvSpPr>
        <p:spPr bwMode="auto">
          <a:xfrm>
            <a:off x="1781175" y="5391150"/>
            <a:ext cx="541338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p 1</a:t>
            </a:r>
          </a:p>
        </p:txBody>
      </p:sp>
      <p:grpSp>
        <p:nvGrpSpPr>
          <p:cNvPr id="1201198" name="Group 46"/>
          <p:cNvGrpSpPr>
            <a:grpSpLocks/>
          </p:cNvGrpSpPr>
          <p:nvPr/>
        </p:nvGrpSpPr>
        <p:grpSpPr bwMode="auto">
          <a:xfrm>
            <a:off x="2322513" y="5391150"/>
            <a:ext cx="5110162" cy="366713"/>
            <a:chOff x="1463" y="3549"/>
            <a:chExt cx="3219" cy="231"/>
          </a:xfrm>
        </p:grpSpPr>
        <p:sp>
          <p:nvSpPr>
            <p:cNvPr id="1201199" name="Text Box 47"/>
            <p:cNvSpPr txBox="1">
              <a:spLocks noChangeArrowheads="1"/>
            </p:cNvSpPr>
            <p:nvPr/>
          </p:nvSpPr>
          <p:spPr bwMode="auto">
            <a:xfrm>
              <a:off x="1463" y="3549"/>
              <a:ext cx="341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p 1</a:t>
              </a:r>
            </a:p>
          </p:txBody>
        </p:sp>
        <p:grpSp>
          <p:nvGrpSpPr>
            <p:cNvPr id="1201200" name="Group 48"/>
            <p:cNvGrpSpPr>
              <a:grpSpLocks/>
            </p:cNvGrpSpPr>
            <p:nvPr/>
          </p:nvGrpSpPr>
          <p:grpSpPr bwMode="auto">
            <a:xfrm>
              <a:off x="1803" y="3549"/>
              <a:ext cx="2879" cy="231"/>
              <a:chOff x="1771" y="2439"/>
              <a:chExt cx="2879" cy="231"/>
            </a:xfrm>
          </p:grpSpPr>
          <p:sp>
            <p:nvSpPr>
              <p:cNvPr id="1201201" name="Text Box 49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202" name="Text Box 50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203" name="Text Box 51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204" name="Text Box 52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205" name="Text Box 53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sp>
        <p:nvSpPr>
          <p:cNvPr id="1201206" name="Text Box 54"/>
          <p:cNvSpPr txBox="1">
            <a:spLocks noChangeArrowheads="1"/>
          </p:cNvSpPr>
          <p:nvPr/>
        </p:nvSpPr>
        <p:spPr bwMode="auto">
          <a:xfrm>
            <a:off x="1781175" y="4581525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207" name="Text Box 55"/>
          <p:cNvSpPr txBox="1">
            <a:spLocks noChangeArrowheads="1"/>
          </p:cNvSpPr>
          <p:nvPr/>
        </p:nvSpPr>
        <p:spPr bwMode="auto">
          <a:xfrm>
            <a:off x="2312988" y="5391150"/>
            <a:ext cx="1179512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1201208" name="Group 56"/>
          <p:cNvGrpSpPr>
            <a:grpSpLocks/>
          </p:cNvGrpSpPr>
          <p:nvPr/>
        </p:nvGrpSpPr>
        <p:grpSpPr bwMode="auto">
          <a:xfrm>
            <a:off x="3492500" y="5391150"/>
            <a:ext cx="5110163" cy="366713"/>
            <a:chOff x="1463" y="3549"/>
            <a:chExt cx="3219" cy="231"/>
          </a:xfrm>
        </p:grpSpPr>
        <p:sp>
          <p:nvSpPr>
            <p:cNvPr id="1201209" name="Text Box 57"/>
            <p:cNvSpPr txBox="1">
              <a:spLocks noChangeArrowheads="1"/>
            </p:cNvSpPr>
            <p:nvPr/>
          </p:nvSpPr>
          <p:spPr bwMode="auto">
            <a:xfrm>
              <a:off x="1463" y="3549"/>
              <a:ext cx="341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p 1</a:t>
              </a:r>
            </a:p>
          </p:txBody>
        </p:sp>
        <p:grpSp>
          <p:nvGrpSpPr>
            <p:cNvPr id="1201210" name="Group 58"/>
            <p:cNvGrpSpPr>
              <a:grpSpLocks/>
            </p:cNvGrpSpPr>
            <p:nvPr/>
          </p:nvGrpSpPr>
          <p:grpSpPr bwMode="auto">
            <a:xfrm>
              <a:off x="1803" y="3549"/>
              <a:ext cx="2879" cy="231"/>
              <a:chOff x="1771" y="2439"/>
              <a:chExt cx="2879" cy="231"/>
            </a:xfrm>
          </p:grpSpPr>
          <p:sp>
            <p:nvSpPr>
              <p:cNvPr id="1201211" name="Text Box 59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212" name="Text Box 60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213" name="Text Box 61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214" name="Text Box 62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215" name="Text Box 63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grpSp>
        <p:nvGrpSpPr>
          <p:cNvPr id="1201216" name="Group 64"/>
          <p:cNvGrpSpPr>
            <a:grpSpLocks/>
          </p:cNvGrpSpPr>
          <p:nvPr/>
        </p:nvGrpSpPr>
        <p:grpSpPr bwMode="auto">
          <a:xfrm>
            <a:off x="2366963" y="4895850"/>
            <a:ext cx="4156075" cy="449263"/>
            <a:chOff x="1463" y="3266"/>
            <a:chExt cx="2618" cy="283"/>
          </a:xfrm>
        </p:grpSpPr>
        <p:sp>
          <p:nvSpPr>
            <p:cNvPr id="1201217" name="Text Box 65"/>
            <p:cNvSpPr txBox="1">
              <a:spLocks noChangeArrowheads="1"/>
            </p:cNvSpPr>
            <p:nvPr/>
          </p:nvSpPr>
          <p:spPr bwMode="auto">
            <a:xfrm>
              <a:off x="1576" y="3266"/>
              <a:ext cx="25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only delay of switching and interrupts</a:t>
              </a:r>
            </a:p>
          </p:txBody>
        </p:sp>
        <p:sp>
          <p:nvSpPr>
            <p:cNvPr id="1201218" name="Line 66"/>
            <p:cNvSpPr>
              <a:spLocks noChangeShapeType="1"/>
            </p:cNvSpPr>
            <p:nvPr/>
          </p:nvSpPr>
          <p:spPr bwMode="auto">
            <a:xfrm flipH="1">
              <a:off x="1463" y="3436"/>
              <a:ext cx="141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1025 0.11821 " pathEditMode="relative" ptsTypes="AA">
                                      <p:cBhvr>
                                        <p:cTn id="28" dur="2000" fill="hold"/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3049E-6 L 0.1296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01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7601E-6 L 0.11285 0.11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5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883E-7 L 0.12414 -0.000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01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5417 0.1182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 animBg="1"/>
      <p:bldP spid="1201157" grpId="0" animBg="1"/>
      <p:bldP spid="1201158" grpId="0" animBg="1"/>
      <p:bldP spid="1201159" grpId="0" animBg="1"/>
      <p:bldP spid="1201160" grpId="0" animBg="1"/>
      <p:bldP spid="1201161" grpId="0" animBg="1"/>
      <p:bldP spid="1201162" grpId="0"/>
      <p:bldP spid="1201163" grpId="0" animBg="1"/>
      <p:bldP spid="1201163" grpId="1" animBg="1"/>
      <p:bldP spid="1201163" grpId="2" animBg="1"/>
      <p:bldP spid="1201167" grpId="0"/>
      <p:bldP spid="1201168" grpId="0" animBg="1"/>
      <p:bldP spid="1201175" grpId="0" animBg="1"/>
      <p:bldP spid="1201175" grpId="1" animBg="1"/>
      <p:bldP spid="1201175" grpId="2" animBg="1"/>
      <p:bldP spid="1201179" grpId="0"/>
      <p:bldP spid="1201180" grpId="0" animBg="1"/>
      <p:bldP spid="1201181" grpId="0"/>
      <p:bldP spid="1201182" grpId="0" animBg="1"/>
      <p:bldP spid="1201183" grpId="0" animBg="1"/>
      <p:bldP spid="1201184" grpId="0"/>
      <p:bldP spid="1201196" grpId="0"/>
      <p:bldP spid="1201197" grpId="0" animBg="1"/>
      <p:bldP spid="1201206" grpId="0" animBg="1"/>
      <p:bldP spid="1201206" grpId="1" animBg="1"/>
      <p:bldP spid="1201206" grpId="2" animBg="1"/>
      <p:bldP spid="12012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Linux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067300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Preemptive kernel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Threads and processes used to be equal, </a:t>
            </a:r>
            <a:br>
              <a:rPr lang="en-US" sz="1600" dirty="0"/>
            </a:br>
            <a:r>
              <a:rPr lang="en-US" sz="1600" dirty="0"/>
              <a:t>but Linux uses (in 2.6) thread scheduling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folHlink"/>
                </a:solidFill>
              </a:rPr>
              <a:t>SCHED_FIFO</a:t>
            </a:r>
            <a:endParaRPr lang="en-US" sz="1600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may run forever, no </a:t>
            </a:r>
            <a:r>
              <a:rPr lang="en-US" sz="1400" dirty="0" err="1"/>
              <a:t>timeslices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may use it’s own scheduling algorithm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SCHED_RR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each priority in RR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timeslices</a:t>
            </a:r>
            <a:r>
              <a:rPr lang="en-US" sz="1400" dirty="0"/>
              <a:t> of 10 ms (</a:t>
            </a:r>
            <a:r>
              <a:rPr lang="en-US" sz="1400" dirty="0" err="1"/>
              <a:t>quantums</a:t>
            </a:r>
            <a:r>
              <a:rPr lang="en-US" sz="1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009900"/>
                </a:solidFill>
              </a:rPr>
              <a:t>SCHED_OTHER</a:t>
            </a:r>
            <a:endParaRPr lang="en-US" sz="1600" dirty="0">
              <a:solidFill>
                <a:srgbClr val="0099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ordinary user processes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uses “nice”-values: 1≤ priority≤40 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timeslices</a:t>
            </a:r>
            <a:r>
              <a:rPr lang="en-US" sz="1400" dirty="0"/>
              <a:t> of 10 ms (</a:t>
            </a:r>
            <a:r>
              <a:rPr lang="en-US" sz="1400" dirty="0" err="1"/>
              <a:t>quantums</a:t>
            </a:r>
            <a:r>
              <a:rPr lang="en-US" sz="1400" dirty="0"/>
              <a:t>)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endParaRPr lang="en-US" sz="1600" i="1" dirty="0"/>
          </a:p>
          <a:p>
            <a:pPr>
              <a:lnSpc>
                <a:spcPct val="80000"/>
              </a:lnSpc>
            </a:pPr>
            <a:r>
              <a:rPr lang="en-US" sz="1600" dirty="0"/>
              <a:t>Threads with highest</a:t>
            </a:r>
            <a:r>
              <a:rPr lang="en-US" sz="1600" i="1" dirty="0"/>
              <a:t> goodness</a:t>
            </a:r>
            <a:r>
              <a:rPr lang="en-US" sz="1600" dirty="0"/>
              <a:t> are selected first: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realtime</a:t>
            </a:r>
            <a:r>
              <a:rPr lang="en-US" sz="1400" dirty="0"/>
              <a:t> (</a:t>
            </a:r>
            <a:r>
              <a:rPr lang="en-US" sz="1400" dirty="0">
                <a:solidFill>
                  <a:schemeClr val="folHlink"/>
                </a:solidFill>
              </a:rPr>
              <a:t>FIFO </a:t>
            </a:r>
            <a:r>
              <a:rPr lang="en-US" sz="1400" dirty="0"/>
              <a:t>and</a:t>
            </a:r>
            <a:r>
              <a:rPr lang="en-US" sz="1400" dirty="0">
                <a:solidFill>
                  <a:schemeClr val="folHlink"/>
                </a:solidFill>
              </a:rPr>
              <a:t> </a:t>
            </a:r>
            <a:r>
              <a:rPr lang="en-US" sz="1400" dirty="0">
                <a:solidFill>
                  <a:schemeClr val="hlink"/>
                </a:solidFill>
              </a:rPr>
              <a:t>RR</a:t>
            </a:r>
            <a:r>
              <a:rPr lang="en-US" sz="1400" dirty="0"/>
              <a:t>):</a:t>
            </a:r>
            <a:br>
              <a:rPr lang="en-US" sz="1400" dirty="0"/>
            </a:br>
            <a:r>
              <a:rPr lang="en-US" sz="1400" dirty="0"/>
              <a:t>goodness = 1000 + priority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timesharing (</a:t>
            </a:r>
            <a:r>
              <a:rPr lang="en-US" sz="1400" dirty="0">
                <a:solidFill>
                  <a:srgbClr val="009900"/>
                </a:solidFill>
              </a:rPr>
              <a:t>OTHER</a:t>
            </a:r>
            <a:r>
              <a:rPr lang="en-US" sz="1400" dirty="0"/>
              <a:t>): </a:t>
            </a:r>
            <a:br>
              <a:rPr lang="en-US" sz="1400" dirty="0"/>
            </a:br>
            <a:r>
              <a:rPr lang="en-US" sz="1400" dirty="0"/>
              <a:t>goodness = (quantum &gt; 0 ? quantum + priority : 0)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i="1" dirty="0" err="1"/>
              <a:t>Quantums</a:t>
            </a:r>
            <a:r>
              <a:rPr lang="en-US" sz="1600" dirty="0"/>
              <a:t> are reset when no ready </a:t>
            </a:r>
            <a:br>
              <a:rPr lang="en-US" sz="1600" dirty="0"/>
            </a:br>
            <a:r>
              <a:rPr lang="en-US" sz="1600" dirty="0"/>
              <a:t>process has </a:t>
            </a:r>
            <a:r>
              <a:rPr lang="en-US" sz="1600" dirty="0" err="1"/>
              <a:t>quantums</a:t>
            </a:r>
            <a:r>
              <a:rPr lang="en-US" sz="1600" dirty="0"/>
              <a:t> left (end of </a:t>
            </a:r>
            <a:r>
              <a:rPr lang="en-US" sz="1600" i="1" dirty="0"/>
              <a:t>epoch</a:t>
            </a:r>
            <a:r>
              <a:rPr lang="en-US" sz="1600" dirty="0"/>
              <a:t>):</a:t>
            </a:r>
            <a:br>
              <a:rPr lang="en-US" sz="1600" dirty="0"/>
            </a:br>
            <a:r>
              <a:rPr lang="en-US" sz="1600" dirty="0"/>
              <a:t>quantum = (quantum/2) + priority</a:t>
            </a:r>
          </a:p>
        </p:txBody>
      </p:sp>
      <p:graphicFrame>
        <p:nvGraphicFramePr>
          <p:cNvPr id="1202180" name="Group 4"/>
          <p:cNvGraphicFramePr>
            <a:graphicFrameLocks noGrp="1"/>
          </p:cNvGraphicFramePr>
          <p:nvPr/>
        </p:nvGraphicFramePr>
        <p:xfrm>
          <a:off x="5067300" y="1222375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2198" name="Group 22"/>
          <p:cNvGraphicFramePr>
            <a:graphicFrameLocks noGrp="1"/>
          </p:cNvGraphicFramePr>
          <p:nvPr/>
        </p:nvGraphicFramePr>
        <p:xfrm>
          <a:off x="5067300" y="3644900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2216" name="Group 40"/>
          <p:cNvGraphicFramePr>
            <a:graphicFrameLocks noGrp="1"/>
          </p:cNvGraphicFramePr>
          <p:nvPr/>
        </p:nvGraphicFramePr>
        <p:xfrm>
          <a:off x="5067300" y="6065838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default (20)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2222" name="Group 46"/>
          <p:cNvGraphicFramePr>
            <a:graphicFrameLocks noGrp="1"/>
          </p:cNvGraphicFramePr>
          <p:nvPr/>
        </p:nvGraphicFramePr>
        <p:xfrm>
          <a:off x="8307388" y="4552950"/>
          <a:ext cx="720725" cy="1890713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240" name="Text Box 64"/>
          <p:cNvSpPr txBox="1">
            <a:spLocks noChangeArrowheads="1"/>
          </p:cNvSpPr>
          <p:nvPr/>
        </p:nvSpPr>
        <p:spPr bwMode="auto">
          <a:xfrm>
            <a:off x="4527550" y="908050"/>
            <a:ext cx="1377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folHlink"/>
                </a:solidFill>
              </a:rPr>
              <a:t>SCHED_FIFO</a:t>
            </a:r>
            <a:endParaRPr lang="en-US" sz="1600" b="0" dirty="0">
              <a:solidFill>
                <a:schemeClr val="folHlink"/>
              </a:solidFill>
            </a:endParaRPr>
          </a:p>
        </p:txBody>
      </p:sp>
      <p:sp>
        <p:nvSpPr>
          <p:cNvPr id="1202241" name="Text Box 65"/>
          <p:cNvSpPr txBox="1">
            <a:spLocks noChangeArrowheads="1"/>
          </p:cNvSpPr>
          <p:nvPr/>
        </p:nvSpPr>
        <p:spPr bwMode="auto">
          <a:xfrm>
            <a:off x="4527550" y="3338513"/>
            <a:ext cx="1181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hlink"/>
                </a:solidFill>
              </a:rPr>
              <a:t>SCHED_RR</a:t>
            </a:r>
            <a:endParaRPr lang="en-US" sz="1600" b="0" dirty="0">
              <a:solidFill>
                <a:schemeClr val="hlink"/>
              </a:solidFill>
            </a:endParaRPr>
          </a:p>
        </p:txBody>
      </p:sp>
      <p:sp>
        <p:nvSpPr>
          <p:cNvPr id="1202242" name="Text Box 66"/>
          <p:cNvSpPr txBox="1">
            <a:spLocks noChangeArrowheads="1"/>
          </p:cNvSpPr>
          <p:nvPr/>
        </p:nvSpPr>
        <p:spPr bwMode="auto">
          <a:xfrm>
            <a:off x="4527550" y="5767388"/>
            <a:ext cx="1568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9900"/>
                </a:solidFill>
              </a:rPr>
              <a:t>SCHED_OTHER</a:t>
            </a:r>
            <a:endParaRPr lang="en-US" sz="1600" b="0" dirty="0">
              <a:solidFill>
                <a:srgbClr val="009900"/>
              </a:solidFill>
            </a:endParaRPr>
          </a:p>
        </p:txBody>
      </p:sp>
      <p:sp>
        <p:nvSpPr>
          <p:cNvPr id="1202243" name="Line 67"/>
          <p:cNvSpPr>
            <a:spLocks noChangeShapeType="1"/>
          </p:cNvSpPr>
          <p:nvPr/>
        </p:nvSpPr>
        <p:spPr bwMode="auto">
          <a:xfrm flipV="1">
            <a:off x="7002463" y="4552950"/>
            <a:ext cx="1304925" cy="153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2244" name="Line 68"/>
          <p:cNvSpPr>
            <a:spLocks noChangeShapeType="1"/>
          </p:cNvSpPr>
          <p:nvPr/>
        </p:nvSpPr>
        <p:spPr bwMode="auto">
          <a:xfrm>
            <a:off x="7002463" y="64436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2245" name="Text Box 69"/>
          <p:cNvSpPr txBox="1">
            <a:spLocks noChangeArrowheads="1"/>
          </p:cNvSpPr>
          <p:nvPr/>
        </p:nvSpPr>
        <p:spPr bwMode="auto">
          <a:xfrm>
            <a:off x="8347075" y="42021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9" grpId="0" build="p"/>
      <p:bldP spid="1202243" grpId="0" animBg="1"/>
      <p:bldP spid="12022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Linux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2.6.23 kernel used the new </a:t>
            </a:r>
            <a:br>
              <a:rPr lang="en-US" sz="2400" dirty="0"/>
            </a:br>
            <a:r>
              <a:rPr lang="en-US" sz="2400" i="1" dirty="0"/>
              <a:t>Completely Fair Scheduler (CFS)</a:t>
            </a:r>
          </a:p>
          <a:p>
            <a:pPr lvl="1"/>
            <a:r>
              <a:rPr lang="en-US" sz="2000" dirty="0"/>
              <a:t>address unfairness in desktop and server workloads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uses ns granularity, does not rely on jiffies or HZ details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 smtClean="0"/>
              <a:t>uses </a:t>
            </a:r>
            <a:r>
              <a:rPr lang="en-US" sz="2000" dirty="0"/>
              <a:t>extensible hierarchical scheduling classes</a:t>
            </a:r>
            <a:br>
              <a:rPr lang="en-US" sz="2000" dirty="0"/>
            </a:br>
            <a:endParaRPr lang="en-US" sz="2000" dirty="0"/>
          </a:p>
          <a:p>
            <a:pPr lvl="2"/>
            <a:r>
              <a:rPr lang="en-US" sz="1800" dirty="0">
                <a:solidFill>
                  <a:schemeClr val="folHlink"/>
                </a:solidFill>
              </a:rPr>
              <a:t>SCHED_FAIR</a:t>
            </a:r>
            <a:r>
              <a:rPr lang="en-US" sz="1800" dirty="0"/>
              <a:t> (</a:t>
            </a:r>
            <a:r>
              <a:rPr lang="en-US" sz="1800" dirty="0">
                <a:solidFill>
                  <a:schemeClr val="folHlink"/>
                </a:solidFill>
              </a:rPr>
              <a:t>SCHED_NORMAL</a:t>
            </a:r>
            <a:r>
              <a:rPr lang="en-US" sz="1800" dirty="0"/>
              <a:t>) – the CFS desktop scheduler – replace </a:t>
            </a:r>
            <a:r>
              <a:rPr lang="en-US" sz="1800" dirty="0">
                <a:solidFill>
                  <a:schemeClr val="folHlink"/>
                </a:solidFill>
              </a:rPr>
              <a:t>SCHED_OTHER</a:t>
            </a:r>
          </a:p>
          <a:p>
            <a:pPr lvl="3"/>
            <a:r>
              <a:rPr lang="en-US" sz="1700" dirty="0"/>
              <a:t>no run-queues, a tree-based timeline of future tasks</a:t>
            </a:r>
            <a:br>
              <a:rPr lang="en-US" sz="1700" dirty="0"/>
            </a:br>
            <a:endParaRPr lang="en-US" sz="1700" dirty="0"/>
          </a:p>
          <a:p>
            <a:pPr lvl="2"/>
            <a:r>
              <a:rPr lang="en-US" sz="1800" dirty="0">
                <a:solidFill>
                  <a:schemeClr val="folHlink"/>
                </a:solidFill>
              </a:rPr>
              <a:t>SCHED_BATCH</a:t>
            </a:r>
            <a:r>
              <a:rPr lang="en-US" sz="1800" dirty="0"/>
              <a:t> – similar to SCHED_OTHER, but always assumes CPU intensive workloads  (actually new from 2.6.16)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 err="1"/>
              <a:t>sched_rt</a:t>
            </a:r>
            <a:r>
              <a:rPr lang="en-US" sz="1800" dirty="0"/>
              <a:t> </a:t>
            </a:r>
            <a:r>
              <a:rPr lang="en-US" sz="1800" dirty="0" smtClean="0"/>
              <a:t>replaces </a:t>
            </a:r>
            <a:r>
              <a:rPr lang="en-US" sz="1800" dirty="0">
                <a:solidFill>
                  <a:schemeClr val="folHlink"/>
                </a:solidFill>
              </a:rPr>
              <a:t>SCHED_RR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folHlink"/>
                </a:solidFill>
              </a:rPr>
              <a:t>SCHED_FIFO</a:t>
            </a:r>
          </a:p>
          <a:p>
            <a:pPr lvl="3"/>
            <a:r>
              <a:rPr lang="en-US" sz="1700" dirty="0"/>
              <a:t>uses 100 run-queues  	</a:t>
            </a:r>
          </a:p>
        </p:txBody>
      </p:sp>
      <p:sp>
        <p:nvSpPr>
          <p:cNvPr id="1389572" name="Text Box 4"/>
          <p:cNvSpPr txBox="1">
            <a:spLocks noChangeArrowheads="1"/>
          </p:cNvSpPr>
          <p:nvPr/>
        </p:nvSpPr>
        <p:spPr bwMode="auto">
          <a:xfrm>
            <a:off x="6821488" y="401638"/>
            <a:ext cx="234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http://kerneltrap.org/node/8059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Server Examples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Scheduling </a:t>
            </a:r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Resource reservation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QoS can be guaranteed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relies on knowledge of tasks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fairness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origin: time sharing operating systems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e.g., </a:t>
            </a:r>
            <a:r>
              <a:rPr lang="en-US" sz="2000">
                <a:solidFill>
                  <a:schemeClr val="folHlink"/>
                </a:solidFill>
              </a:rPr>
              <a:t>earliest deadline first (EDF)</a:t>
            </a:r>
            <a:r>
              <a:rPr lang="en-US" sz="2000"/>
              <a:t> and </a:t>
            </a:r>
            <a:r>
              <a:rPr lang="en-US" sz="2000">
                <a:solidFill>
                  <a:schemeClr val="folHlink"/>
                </a:solidFill>
              </a:rPr>
              <a:t>rate monotonic (RM)</a:t>
            </a:r>
            <a:r>
              <a:rPr lang="en-US" sz="2000"/>
              <a:t/>
            </a:r>
            <a:br>
              <a:rPr lang="en-US" sz="2000"/>
            </a:br>
            <a:r>
              <a:rPr lang="en-US" sz="2000">
                <a:solidFill>
                  <a:srgbClr val="C0C0C0"/>
                </a:solidFill>
              </a:rPr>
              <a:t>(AQUA, HeiTS, RT Upcalls, ...)</a:t>
            </a:r>
            <a:br>
              <a:rPr lang="en-US" sz="2000">
                <a:solidFill>
                  <a:srgbClr val="C0C0C0"/>
                </a:solidFill>
              </a:rPr>
            </a:br>
            <a:endParaRPr lang="en-US" sz="2000">
              <a:solidFill>
                <a:srgbClr val="C0C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Proportional share resource allocation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 guarantees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requirements are specified by a relative share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allocation in proportion to competing shares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size of a share depends on system state and time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origin: packet switched networks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e.g., </a:t>
            </a:r>
            <a:r>
              <a:rPr lang="en-US" sz="2000">
                <a:solidFill>
                  <a:schemeClr val="folHlink"/>
                </a:solidFill>
              </a:rPr>
              <a:t>Scheduler for Multimedia And Real-Time (SMART)</a:t>
            </a:r>
            <a:r>
              <a:rPr lang="en-US" sz="2000"/>
              <a:t/>
            </a:r>
            <a:br>
              <a:rPr lang="en-US" sz="2000"/>
            </a:br>
            <a:r>
              <a:rPr lang="en-US" sz="2000">
                <a:solidFill>
                  <a:srgbClr val="C0C0C0"/>
                </a:solidFill>
              </a:rPr>
              <a:t>(Lottery, Stride, Move-to-Rear List, ...)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Earliest Deadline First (EDF)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6950"/>
            <a:ext cx="9144000" cy="5627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Preemptive scheduling based on dynamic task priorities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Task with </a:t>
            </a:r>
            <a:r>
              <a:rPr lang="en-US" sz="2400" i="1">
                <a:solidFill>
                  <a:schemeClr val="folHlink"/>
                </a:solidFill>
              </a:rPr>
              <a:t>closest deadline has highest priority (dynamic)</a:t>
            </a:r>
            <a:r>
              <a:rPr lang="en-US" sz="2400" i="1"/>
              <a:t/>
            </a:r>
            <a:br>
              <a:rPr lang="en-US" sz="2400" i="1"/>
            </a:br>
            <a:r>
              <a:rPr lang="en-US" sz="2400">
                <a:sym typeface="Wingdings" pitchFamily="2" charset="2"/>
              </a:rPr>
              <a:t> stream priorities vary with time</a:t>
            </a:r>
            <a:br>
              <a:rPr lang="en-US" sz="2400">
                <a:sym typeface="Wingdings" pitchFamily="2" charset="2"/>
              </a:rPr>
            </a:br>
            <a:endParaRPr lang="en-US" sz="24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400"/>
              <a:t>Dispatcher selects the highest priority task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Optimal: if any task schedule without deadline violations exits, EDF will find it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Assumptions: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requests for all tasks with deadlines are periodic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deadline of a task is equal to the end on its period (starting of next)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independent tasks (no precedence)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run-time for each task is known and constant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context switches can be ignored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Earliest Deadline First (EDF)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093788"/>
          </a:xfrm>
        </p:spPr>
        <p:txBody>
          <a:bodyPr/>
          <a:lstStyle/>
          <a:p>
            <a:endParaRPr lang="en-US"/>
          </a:p>
          <a:p>
            <a:r>
              <a:rPr lang="en-US"/>
              <a:t>Example:</a:t>
            </a:r>
          </a:p>
        </p:txBody>
      </p:sp>
      <p:sp>
        <p:nvSpPr>
          <p:cNvPr id="1205252" name="Text Box 4"/>
          <p:cNvSpPr txBox="1">
            <a:spLocks noChangeArrowheads="1"/>
          </p:cNvSpPr>
          <p:nvPr/>
        </p:nvSpPr>
        <p:spPr bwMode="auto">
          <a:xfrm>
            <a:off x="1430338" y="33845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Task A</a:t>
            </a:r>
          </a:p>
        </p:txBody>
      </p:sp>
      <p:sp>
        <p:nvSpPr>
          <p:cNvPr id="1205253" name="Line 5"/>
          <p:cNvSpPr>
            <a:spLocks noChangeShapeType="1"/>
          </p:cNvSpPr>
          <p:nvPr/>
        </p:nvSpPr>
        <p:spPr bwMode="auto">
          <a:xfrm>
            <a:off x="2501900" y="3835400"/>
            <a:ext cx="418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54" name="Rectangle 6"/>
          <p:cNvSpPr>
            <a:spLocks noChangeArrowheads="1"/>
          </p:cNvSpPr>
          <p:nvPr/>
        </p:nvSpPr>
        <p:spPr bwMode="auto">
          <a:xfrm>
            <a:off x="2501900" y="3475038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55" name="Rectangle 7"/>
          <p:cNvSpPr>
            <a:spLocks noChangeArrowheads="1"/>
          </p:cNvSpPr>
          <p:nvPr/>
        </p:nvSpPr>
        <p:spPr bwMode="auto">
          <a:xfrm>
            <a:off x="3222625" y="3475038"/>
            <a:ext cx="358775" cy="2238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56" name="Rectangle 8"/>
          <p:cNvSpPr>
            <a:spLocks noChangeArrowheads="1"/>
          </p:cNvSpPr>
          <p:nvPr/>
        </p:nvSpPr>
        <p:spPr bwMode="auto">
          <a:xfrm>
            <a:off x="3943350" y="3475038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57" name="Rectangle 9"/>
          <p:cNvSpPr>
            <a:spLocks noChangeArrowheads="1"/>
          </p:cNvSpPr>
          <p:nvPr/>
        </p:nvSpPr>
        <p:spPr bwMode="auto">
          <a:xfrm>
            <a:off x="4662488" y="3475038"/>
            <a:ext cx="358775" cy="2238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58" name="Rectangle 10"/>
          <p:cNvSpPr>
            <a:spLocks noChangeArrowheads="1"/>
          </p:cNvSpPr>
          <p:nvPr/>
        </p:nvSpPr>
        <p:spPr bwMode="auto">
          <a:xfrm>
            <a:off x="5383213" y="3475038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59" name="Text Box 11"/>
          <p:cNvSpPr txBox="1">
            <a:spLocks noChangeArrowheads="1"/>
          </p:cNvSpPr>
          <p:nvPr/>
        </p:nvSpPr>
        <p:spPr bwMode="auto">
          <a:xfrm>
            <a:off x="1430338" y="3887788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Task B</a:t>
            </a:r>
          </a:p>
        </p:txBody>
      </p:sp>
      <p:sp>
        <p:nvSpPr>
          <p:cNvPr id="1205260" name="Rectangle 12"/>
          <p:cNvSpPr>
            <a:spLocks noChangeArrowheads="1"/>
          </p:cNvSpPr>
          <p:nvPr/>
        </p:nvSpPr>
        <p:spPr bwMode="auto">
          <a:xfrm>
            <a:off x="2501900" y="3970338"/>
            <a:ext cx="900113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1" name="Rectangle 13"/>
          <p:cNvSpPr>
            <a:spLocks noChangeArrowheads="1"/>
          </p:cNvSpPr>
          <p:nvPr/>
        </p:nvSpPr>
        <p:spPr bwMode="auto">
          <a:xfrm>
            <a:off x="4302125" y="3970338"/>
            <a:ext cx="900113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2" name="Text Box 14"/>
          <p:cNvSpPr txBox="1">
            <a:spLocks noChangeArrowheads="1"/>
          </p:cNvSpPr>
          <p:nvPr/>
        </p:nvSpPr>
        <p:spPr bwMode="auto">
          <a:xfrm>
            <a:off x="6205538" y="3754438"/>
            <a:ext cx="52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time</a:t>
            </a:r>
          </a:p>
        </p:txBody>
      </p:sp>
      <p:sp>
        <p:nvSpPr>
          <p:cNvPr id="1205263" name="Text Box 15"/>
          <p:cNvSpPr txBox="1">
            <a:spLocks noChangeArrowheads="1"/>
          </p:cNvSpPr>
          <p:nvPr/>
        </p:nvSpPr>
        <p:spPr bwMode="auto">
          <a:xfrm>
            <a:off x="925513" y="4914900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Dispatching</a:t>
            </a:r>
          </a:p>
        </p:txBody>
      </p:sp>
      <p:sp>
        <p:nvSpPr>
          <p:cNvPr id="1205264" name="Rectangle 16"/>
          <p:cNvSpPr>
            <a:spLocks noChangeArrowheads="1"/>
          </p:cNvSpPr>
          <p:nvPr/>
        </p:nvSpPr>
        <p:spPr bwMode="auto">
          <a:xfrm>
            <a:off x="2860675" y="5027613"/>
            <a:ext cx="896938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5" name="Rectangle 17"/>
          <p:cNvSpPr>
            <a:spLocks noChangeArrowheads="1"/>
          </p:cNvSpPr>
          <p:nvPr/>
        </p:nvSpPr>
        <p:spPr bwMode="auto">
          <a:xfrm>
            <a:off x="2860675" y="5027613"/>
            <a:ext cx="358775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6" name="Rectangle 18"/>
          <p:cNvSpPr>
            <a:spLocks noChangeArrowheads="1"/>
          </p:cNvSpPr>
          <p:nvPr/>
        </p:nvSpPr>
        <p:spPr bwMode="auto">
          <a:xfrm>
            <a:off x="2501900" y="5027613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7" name="Rectangle 19"/>
          <p:cNvSpPr>
            <a:spLocks noChangeArrowheads="1"/>
          </p:cNvSpPr>
          <p:nvPr/>
        </p:nvSpPr>
        <p:spPr bwMode="auto">
          <a:xfrm>
            <a:off x="3222625" y="5027613"/>
            <a:ext cx="358775" cy="2238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8" name="Rectangle 20"/>
          <p:cNvSpPr>
            <a:spLocks noChangeArrowheads="1"/>
          </p:cNvSpPr>
          <p:nvPr/>
        </p:nvSpPr>
        <p:spPr bwMode="auto">
          <a:xfrm>
            <a:off x="3584575" y="5027613"/>
            <a:ext cx="538163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69" name="Rectangle 21"/>
          <p:cNvSpPr>
            <a:spLocks noChangeArrowheads="1"/>
          </p:cNvSpPr>
          <p:nvPr/>
        </p:nvSpPr>
        <p:spPr bwMode="auto">
          <a:xfrm>
            <a:off x="4122738" y="5027613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70" name="Rectangle 22"/>
          <p:cNvSpPr>
            <a:spLocks noChangeArrowheads="1"/>
          </p:cNvSpPr>
          <p:nvPr/>
        </p:nvSpPr>
        <p:spPr bwMode="auto">
          <a:xfrm>
            <a:off x="4481513" y="5027613"/>
            <a:ext cx="900112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71" name="Rectangle 23"/>
          <p:cNvSpPr>
            <a:spLocks noChangeArrowheads="1"/>
          </p:cNvSpPr>
          <p:nvPr/>
        </p:nvSpPr>
        <p:spPr bwMode="auto">
          <a:xfrm>
            <a:off x="4483100" y="5027613"/>
            <a:ext cx="179388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72" name="Rectangle 24"/>
          <p:cNvSpPr>
            <a:spLocks noChangeArrowheads="1"/>
          </p:cNvSpPr>
          <p:nvPr/>
        </p:nvSpPr>
        <p:spPr bwMode="auto">
          <a:xfrm>
            <a:off x="4662488" y="5027613"/>
            <a:ext cx="358775" cy="2238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73" name="Rectangle 25"/>
          <p:cNvSpPr>
            <a:spLocks noChangeArrowheads="1"/>
          </p:cNvSpPr>
          <p:nvPr/>
        </p:nvSpPr>
        <p:spPr bwMode="auto">
          <a:xfrm>
            <a:off x="5018088" y="5027613"/>
            <a:ext cx="712787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74" name="Rectangle 26"/>
          <p:cNvSpPr>
            <a:spLocks noChangeArrowheads="1"/>
          </p:cNvSpPr>
          <p:nvPr/>
        </p:nvSpPr>
        <p:spPr bwMode="auto">
          <a:xfrm>
            <a:off x="5730875" y="5027613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5275" name="Line 27"/>
          <p:cNvSpPr>
            <a:spLocks noChangeShapeType="1"/>
          </p:cNvSpPr>
          <p:nvPr/>
        </p:nvSpPr>
        <p:spPr bwMode="auto">
          <a:xfrm flipH="1" flipV="1">
            <a:off x="6100763" y="3970338"/>
            <a:ext cx="1587" cy="404812"/>
          </a:xfrm>
          <a:prstGeom prst="line">
            <a:avLst/>
          </a:prstGeom>
          <a:noFill/>
          <a:ln w="2857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76" name="Line 28"/>
          <p:cNvSpPr>
            <a:spLocks noChangeShapeType="1"/>
          </p:cNvSpPr>
          <p:nvPr/>
        </p:nvSpPr>
        <p:spPr bwMode="auto">
          <a:xfrm flipH="1" flipV="1">
            <a:off x="6102350" y="3294063"/>
            <a:ext cx="1588" cy="40481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77" name="Line 29"/>
          <p:cNvSpPr>
            <a:spLocks noChangeShapeType="1"/>
          </p:cNvSpPr>
          <p:nvPr/>
        </p:nvSpPr>
        <p:spPr bwMode="auto">
          <a:xfrm>
            <a:off x="2501900" y="3294063"/>
            <a:ext cx="0" cy="2025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78" name="Line 30"/>
          <p:cNvSpPr>
            <a:spLocks noChangeShapeType="1"/>
          </p:cNvSpPr>
          <p:nvPr/>
        </p:nvSpPr>
        <p:spPr bwMode="auto">
          <a:xfrm>
            <a:off x="3222625" y="3294063"/>
            <a:ext cx="0" cy="2025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79" name="Line 31"/>
          <p:cNvSpPr>
            <a:spLocks noChangeShapeType="1"/>
          </p:cNvSpPr>
          <p:nvPr/>
        </p:nvSpPr>
        <p:spPr bwMode="auto">
          <a:xfrm>
            <a:off x="3941763" y="3294063"/>
            <a:ext cx="0" cy="2025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0" name="Line 32"/>
          <p:cNvSpPr>
            <a:spLocks noChangeShapeType="1"/>
          </p:cNvSpPr>
          <p:nvPr/>
        </p:nvSpPr>
        <p:spPr bwMode="auto">
          <a:xfrm>
            <a:off x="4302125" y="3294063"/>
            <a:ext cx="0" cy="2025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1" name="Line 33"/>
          <p:cNvSpPr>
            <a:spLocks noChangeShapeType="1"/>
          </p:cNvSpPr>
          <p:nvPr/>
        </p:nvSpPr>
        <p:spPr bwMode="auto">
          <a:xfrm>
            <a:off x="4662488" y="3294063"/>
            <a:ext cx="0" cy="2025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2" name="Line 34"/>
          <p:cNvSpPr>
            <a:spLocks noChangeShapeType="1"/>
          </p:cNvSpPr>
          <p:nvPr/>
        </p:nvSpPr>
        <p:spPr bwMode="auto">
          <a:xfrm>
            <a:off x="5381625" y="3294063"/>
            <a:ext cx="0" cy="20256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3" name="Line 35"/>
          <p:cNvSpPr>
            <a:spLocks noChangeShapeType="1"/>
          </p:cNvSpPr>
          <p:nvPr/>
        </p:nvSpPr>
        <p:spPr bwMode="auto">
          <a:xfrm flipH="1" flipV="1">
            <a:off x="4302125" y="3970338"/>
            <a:ext cx="1588" cy="404812"/>
          </a:xfrm>
          <a:prstGeom prst="line">
            <a:avLst/>
          </a:prstGeom>
          <a:noFill/>
          <a:ln w="28575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4" name="Line 36"/>
          <p:cNvSpPr>
            <a:spLocks noChangeShapeType="1"/>
          </p:cNvSpPr>
          <p:nvPr/>
        </p:nvSpPr>
        <p:spPr bwMode="auto">
          <a:xfrm flipH="1" flipV="1">
            <a:off x="4662488" y="3294063"/>
            <a:ext cx="1587" cy="40481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5" name="Line 37"/>
          <p:cNvSpPr>
            <a:spLocks noChangeShapeType="1"/>
          </p:cNvSpPr>
          <p:nvPr/>
        </p:nvSpPr>
        <p:spPr bwMode="auto">
          <a:xfrm flipH="1" flipV="1">
            <a:off x="3222625" y="3294063"/>
            <a:ext cx="1588" cy="404812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6" name="Line 38"/>
          <p:cNvSpPr>
            <a:spLocks noChangeShapeType="1"/>
          </p:cNvSpPr>
          <p:nvPr/>
        </p:nvSpPr>
        <p:spPr bwMode="auto">
          <a:xfrm flipH="1" flipV="1">
            <a:off x="3940175" y="3294063"/>
            <a:ext cx="1588" cy="404812"/>
          </a:xfrm>
          <a:prstGeom prst="line">
            <a:avLst/>
          </a:prstGeom>
          <a:noFill/>
          <a:ln w="28575" cap="rnd">
            <a:solidFill>
              <a:srgbClr val="66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7" name="Line 39"/>
          <p:cNvSpPr>
            <a:spLocks noChangeShapeType="1"/>
          </p:cNvSpPr>
          <p:nvPr/>
        </p:nvSpPr>
        <p:spPr bwMode="auto">
          <a:xfrm flipH="1" flipV="1">
            <a:off x="5380038" y="3294063"/>
            <a:ext cx="1587" cy="404812"/>
          </a:xfrm>
          <a:prstGeom prst="line">
            <a:avLst/>
          </a:prstGeom>
          <a:noFill/>
          <a:ln w="28575" cap="rnd">
            <a:solidFill>
              <a:srgbClr val="66CC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8" name="Line 40"/>
          <p:cNvSpPr>
            <a:spLocks noChangeShapeType="1"/>
          </p:cNvSpPr>
          <p:nvPr/>
        </p:nvSpPr>
        <p:spPr bwMode="auto">
          <a:xfrm>
            <a:off x="7092950" y="3519488"/>
            <a:ext cx="314325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5289" name="Text Box 41"/>
          <p:cNvSpPr txBox="1">
            <a:spLocks noChangeArrowheads="1"/>
          </p:cNvSpPr>
          <p:nvPr/>
        </p:nvSpPr>
        <p:spPr bwMode="auto">
          <a:xfrm>
            <a:off x="7340600" y="3340100"/>
            <a:ext cx="922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deadlines</a:t>
            </a:r>
          </a:p>
        </p:txBody>
      </p:sp>
      <p:grpSp>
        <p:nvGrpSpPr>
          <p:cNvPr id="1205290" name="Group 42"/>
          <p:cNvGrpSpPr>
            <a:grpSpLocks/>
          </p:cNvGrpSpPr>
          <p:nvPr/>
        </p:nvGrpSpPr>
        <p:grpSpPr bwMode="auto">
          <a:xfrm>
            <a:off x="1738313" y="2643188"/>
            <a:ext cx="2090737" cy="1641475"/>
            <a:chOff x="1194" y="1665"/>
            <a:chExt cx="1317" cy="1034"/>
          </a:xfrm>
        </p:grpSpPr>
        <p:sp>
          <p:nvSpPr>
            <p:cNvPr id="1205291" name="Line 43"/>
            <p:cNvSpPr>
              <a:spLocks noChangeShapeType="1"/>
            </p:cNvSpPr>
            <p:nvPr/>
          </p:nvSpPr>
          <p:spPr bwMode="auto">
            <a:xfrm>
              <a:off x="1859" y="1905"/>
              <a:ext cx="0" cy="794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5292" name="Text Box 44"/>
            <p:cNvSpPr txBox="1">
              <a:spLocks noChangeArrowheads="1"/>
            </p:cNvSpPr>
            <p:nvPr/>
          </p:nvSpPr>
          <p:spPr bwMode="auto">
            <a:xfrm>
              <a:off x="1194" y="1665"/>
              <a:ext cx="1317" cy="21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priority A &gt; priority B</a:t>
              </a:r>
            </a:p>
          </p:txBody>
        </p:sp>
      </p:grpSp>
      <p:grpSp>
        <p:nvGrpSpPr>
          <p:cNvPr id="1205293" name="Group 45"/>
          <p:cNvGrpSpPr>
            <a:grpSpLocks/>
          </p:cNvGrpSpPr>
          <p:nvPr/>
        </p:nvGrpSpPr>
        <p:grpSpPr bwMode="auto">
          <a:xfrm>
            <a:off x="2981325" y="2079625"/>
            <a:ext cx="2090738" cy="2205038"/>
            <a:chOff x="1944" y="1310"/>
            <a:chExt cx="1317" cy="1389"/>
          </a:xfrm>
        </p:grpSpPr>
        <p:sp>
          <p:nvSpPr>
            <p:cNvPr id="1205294" name="Line 46"/>
            <p:cNvSpPr>
              <a:spLocks noChangeShapeType="1"/>
            </p:cNvSpPr>
            <p:nvPr/>
          </p:nvSpPr>
          <p:spPr bwMode="auto">
            <a:xfrm>
              <a:off x="2597" y="1508"/>
              <a:ext cx="12" cy="119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5295" name="Text Box 47"/>
            <p:cNvSpPr txBox="1">
              <a:spLocks noChangeArrowheads="1"/>
            </p:cNvSpPr>
            <p:nvPr/>
          </p:nvSpPr>
          <p:spPr bwMode="auto">
            <a:xfrm>
              <a:off x="1944" y="1310"/>
              <a:ext cx="1317" cy="212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priority A &lt; priority 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263" grpId="0"/>
      <p:bldP spid="1205264" grpId="0" animBg="1"/>
      <p:bldP spid="1205264" grpId="1" animBg="1"/>
      <p:bldP spid="1205265" grpId="0" animBg="1"/>
      <p:bldP spid="1205266" grpId="0" animBg="1"/>
      <p:bldP spid="1205267" grpId="0" animBg="1"/>
      <p:bldP spid="1205268" grpId="0" animBg="1"/>
      <p:bldP spid="1205269" grpId="0" animBg="1"/>
      <p:bldP spid="1205270" grpId="0" animBg="1"/>
      <p:bldP spid="1205270" grpId="1" animBg="1"/>
      <p:bldP spid="1205271" grpId="0" animBg="1"/>
      <p:bldP spid="1205272" grpId="0" animBg="1"/>
      <p:bldP spid="1205273" grpId="0" animBg="1"/>
      <p:bldP spid="1205274" grpId="0" animBg="1"/>
      <p:bldP spid="1205277" grpId="0" animBg="1"/>
      <p:bldP spid="1205277" grpId="1" animBg="1"/>
      <p:bldP spid="1205278" grpId="0" animBg="1"/>
      <p:bldP spid="1205278" grpId="1" animBg="1"/>
      <p:bldP spid="1205279" grpId="0" animBg="1"/>
      <p:bldP spid="1205279" grpId="1" animBg="1"/>
      <p:bldP spid="1205280" grpId="0" animBg="1"/>
      <p:bldP spid="1205280" grpId="1" animBg="1"/>
      <p:bldP spid="1205281" grpId="0" animBg="1"/>
      <p:bldP spid="1205281" grpId="1" animBg="1"/>
      <p:bldP spid="120528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Monotonic (RM) Scheduling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Classic algorithm for hard real-time systems with one CPU </a:t>
            </a:r>
            <a:br>
              <a:rPr lang="en-US" sz="2400"/>
            </a:br>
            <a:r>
              <a:rPr lang="en-US" sz="1800"/>
              <a:t>[Liu &amp; Layland ‘73]</a:t>
            </a:r>
            <a:br>
              <a:rPr lang="en-US" sz="1800"/>
            </a:br>
            <a:endParaRPr lang="en-US" sz="1800"/>
          </a:p>
          <a:p>
            <a:pPr>
              <a:lnSpc>
                <a:spcPct val="90000"/>
              </a:lnSpc>
            </a:pPr>
            <a:r>
              <a:rPr lang="en-US" sz="2400"/>
              <a:t>Pre-emptive scheduling based on </a:t>
            </a:r>
            <a:r>
              <a:rPr lang="en-US" sz="2400" i="1">
                <a:solidFill>
                  <a:schemeClr val="folHlink"/>
                </a:solidFill>
              </a:rPr>
              <a:t>static task priorities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Optimal: no other algorithms with </a:t>
            </a:r>
            <a:r>
              <a:rPr lang="en-US" sz="2400" i="1"/>
              <a:t>static </a:t>
            </a:r>
            <a:r>
              <a:rPr lang="en-US" sz="2400"/>
              <a:t> task priorities can schedule tasks that cannot be scheduled by RM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Assumptions: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requests for all tasks with deadlines are periodic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deadline of a task is equal to the end on its period (starting of next)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independent tasks (no precedence)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run-time for each task is known and constant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context switches can be ignored</a:t>
            </a:r>
          </a:p>
          <a:p>
            <a:pPr lvl="1">
              <a:lnSpc>
                <a:spcPct val="90000"/>
              </a:lnSpc>
            </a:pPr>
            <a:r>
              <a:rPr lang="en-US" sz="2000" i="1"/>
              <a:t>any non-periodic task has no deadline</a:t>
            </a:r>
          </a:p>
          <a:p>
            <a:pPr lvl="1">
              <a:lnSpc>
                <a:spcPct val="9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31875"/>
            <a:ext cx="9144000" cy="2971800"/>
          </a:xfrm>
        </p:spPr>
        <p:txBody>
          <a:bodyPr/>
          <a:lstStyle/>
          <a:p>
            <a:pPr>
              <a:tabLst>
                <a:tab pos="541338" algn="l"/>
              </a:tabLst>
            </a:pPr>
            <a:r>
              <a:rPr lang="en-US" sz="2400"/>
              <a:t>Process priority based on task periods</a:t>
            </a:r>
          </a:p>
          <a:p>
            <a:pPr lvl="1">
              <a:tabLst>
                <a:tab pos="541338" algn="l"/>
              </a:tabLst>
            </a:pPr>
            <a:r>
              <a:rPr lang="en-US" sz="2000"/>
              <a:t>task with shortest period gets </a:t>
            </a:r>
            <a:br>
              <a:rPr lang="en-US" sz="2000"/>
            </a:br>
            <a:r>
              <a:rPr lang="en-US" sz="2000"/>
              <a:t>highest </a:t>
            </a:r>
            <a:r>
              <a:rPr lang="en-US" sz="2000" i="1"/>
              <a:t>static</a:t>
            </a:r>
            <a:r>
              <a:rPr lang="en-US" sz="2000"/>
              <a:t> priority</a:t>
            </a:r>
          </a:p>
          <a:p>
            <a:pPr lvl="1">
              <a:tabLst>
                <a:tab pos="541338" algn="l"/>
              </a:tabLst>
            </a:pPr>
            <a:r>
              <a:rPr lang="en-US" sz="2000"/>
              <a:t>task with longest period gets </a:t>
            </a:r>
            <a:br>
              <a:rPr lang="en-US" sz="2000"/>
            </a:br>
            <a:r>
              <a:rPr lang="en-US" sz="2000"/>
              <a:t>lowest </a:t>
            </a:r>
            <a:r>
              <a:rPr lang="en-US" sz="2000" i="1"/>
              <a:t>static</a:t>
            </a:r>
            <a:r>
              <a:rPr lang="en-US" sz="2000"/>
              <a:t> priority</a:t>
            </a:r>
          </a:p>
          <a:p>
            <a:pPr lvl="1">
              <a:tabLst>
                <a:tab pos="541338" algn="l"/>
              </a:tabLst>
            </a:pPr>
            <a:r>
              <a:rPr lang="en-US" sz="2000"/>
              <a:t>dispatcher always selects task requests with highest priority</a:t>
            </a:r>
            <a:br>
              <a:rPr lang="en-US" sz="2000"/>
            </a:br>
            <a:endParaRPr lang="en-US" sz="2000"/>
          </a:p>
          <a:p>
            <a:pPr>
              <a:tabLst>
                <a:tab pos="541338" algn="l"/>
              </a:tabLst>
            </a:pPr>
            <a:r>
              <a:rPr lang="en-US" sz="2400"/>
              <a:t>Example: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Monotonic (RM) Scheduling</a:t>
            </a:r>
          </a:p>
        </p:txBody>
      </p:sp>
      <p:sp>
        <p:nvSpPr>
          <p:cNvPr id="1207300" name="Line 4"/>
          <p:cNvSpPr>
            <a:spLocks noChangeShapeType="1"/>
          </p:cNvSpPr>
          <p:nvPr/>
        </p:nvSpPr>
        <p:spPr bwMode="auto">
          <a:xfrm>
            <a:off x="6132513" y="2601913"/>
            <a:ext cx="2052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01" name="Line 5"/>
          <p:cNvSpPr>
            <a:spLocks noChangeShapeType="1"/>
          </p:cNvSpPr>
          <p:nvPr/>
        </p:nvSpPr>
        <p:spPr bwMode="auto">
          <a:xfrm flipV="1">
            <a:off x="6132513" y="1017588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02" name="Text Box 6"/>
          <p:cNvSpPr txBox="1">
            <a:spLocks noChangeArrowheads="1"/>
          </p:cNvSpPr>
          <p:nvPr/>
        </p:nvSpPr>
        <p:spPr bwMode="auto">
          <a:xfrm rot="16200000">
            <a:off x="5580062" y="1581151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folHlink"/>
                </a:solidFill>
              </a:rPr>
              <a:t>priority</a:t>
            </a:r>
          </a:p>
        </p:txBody>
      </p:sp>
      <p:sp>
        <p:nvSpPr>
          <p:cNvPr id="1207303" name="Text Box 7"/>
          <p:cNvSpPr txBox="1">
            <a:spLocks noChangeArrowheads="1"/>
          </p:cNvSpPr>
          <p:nvPr/>
        </p:nvSpPr>
        <p:spPr bwMode="auto">
          <a:xfrm>
            <a:off x="6456363" y="2528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folHlink"/>
                </a:solidFill>
              </a:rPr>
              <a:t>period length</a:t>
            </a:r>
          </a:p>
        </p:txBody>
      </p:sp>
      <p:sp>
        <p:nvSpPr>
          <p:cNvPr id="1207304" name="Oval 8"/>
          <p:cNvSpPr>
            <a:spLocks noChangeArrowheads="1"/>
          </p:cNvSpPr>
          <p:nvPr/>
        </p:nvSpPr>
        <p:spPr bwMode="auto">
          <a:xfrm>
            <a:off x="6240463" y="1089025"/>
            <a:ext cx="107950" cy="87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05" name="Oval 9"/>
          <p:cNvSpPr>
            <a:spLocks noChangeArrowheads="1"/>
          </p:cNvSpPr>
          <p:nvPr/>
        </p:nvSpPr>
        <p:spPr bwMode="auto">
          <a:xfrm>
            <a:off x="6492875" y="1304925"/>
            <a:ext cx="107950" cy="87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06" name="Oval 10"/>
          <p:cNvSpPr>
            <a:spLocks noChangeArrowheads="1"/>
          </p:cNvSpPr>
          <p:nvPr/>
        </p:nvSpPr>
        <p:spPr bwMode="auto">
          <a:xfrm>
            <a:off x="6708775" y="1630363"/>
            <a:ext cx="107950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07" name="Oval 11"/>
          <p:cNvSpPr>
            <a:spLocks noChangeArrowheads="1"/>
          </p:cNvSpPr>
          <p:nvPr/>
        </p:nvSpPr>
        <p:spPr bwMode="auto">
          <a:xfrm>
            <a:off x="7069138" y="1809750"/>
            <a:ext cx="107950" cy="87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08" name="Oval 12"/>
          <p:cNvSpPr>
            <a:spLocks noChangeArrowheads="1"/>
          </p:cNvSpPr>
          <p:nvPr/>
        </p:nvSpPr>
        <p:spPr bwMode="auto">
          <a:xfrm>
            <a:off x="7285038" y="1954213"/>
            <a:ext cx="107950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09" name="Oval 13"/>
          <p:cNvSpPr>
            <a:spLocks noChangeArrowheads="1"/>
          </p:cNvSpPr>
          <p:nvPr/>
        </p:nvSpPr>
        <p:spPr bwMode="auto">
          <a:xfrm>
            <a:off x="7572375" y="2170113"/>
            <a:ext cx="107950" cy="87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10" name="Oval 14"/>
          <p:cNvSpPr>
            <a:spLocks noChangeArrowheads="1"/>
          </p:cNvSpPr>
          <p:nvPr/>
        </p:nvSpPr>
        <p:spPr bwMode="auto">
          <a:xfrm>
            <a:off x="7861300" y="2314575"/>
            <a:ext cx="107950" cy="87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11" name="Text Box 15"/>
          <p:cNvSpPr txBox="1">
            <a:spLocks noChangeArrowheads="1"/>
          </p:cNvSpPr>
          <p:nvPr/>
        </p:nvSpPr>
        <p:spPr bwMode="auto">
          <a:xfrm>
            <a:off x="6132513" y="728663"/>
            <a:ext cx="1103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shortest period, </a:t>
            </a:r>
            <a:br>
              <a:rPr lang="en-US" sz="1000" b="0"/>
            </a:br>
            <a:r>
              <a:rPr lang="en-US" sz="1000" b="0"/>
              <a:t>highest priority</a:t>
            </a:r>
          </a:p>
        </p:txBody>
      </p:sp>
      <p:sp>
        <p:nvSpPr>
          <p:cNvPr id="1207312" name="Text Box 16"/>
          <p:cNvSpPr txBox="1">
            <a:spLocks noChangeArrowheads="1"/>
          </p:cNvSpPr>
          <p:nvPr/>
        </p:nvSpPr>
        <p:spPr bwMode="auto">
          <a:xfrm>
            <a:off x="7896225" y="2168525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longest period, </a:t>
            </a:r>
            <a:br>
              <a:rPr lang="en-US" sz="1000" b="0"/>
            </a:br>
            <a:r>
              <a:rPr lang="en-US" sz="1000" b="0"/>
              <a:t>lowest priority</a:t>
            </a:r>
          </a:p>
        </p:txBody>
      </p:sp>
      <p:sp>
        <p:nvSpPr>
          <p:cNvPr id="1207313" name="Line 17"/>
          <p:cNvSpPr>
            <a:spLocks noChangeShapeType="1"/>
          </p:cNvSpPr>
          <p:nvPr/>
        </p:nvSpPr>
        <p:spPr bwMode="auto">
          <a:xfrm>
            <a:off x="6203950" y="1377950"/>
            <a:ext cx="1657350" cy="11874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14" name="Line 18"/>
          <p:cNvSpPr>
            <a:spLocks noChangeShapeType="1"/>
          </p:cNvSpPr>
          <p:nvPr/>
        </p:nvSpPr>
        <p:spPr bwMode="auto">
          <a:xfrm>
            <a:off x="1582738" y="4581525"/>
            <a:ext cx="478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15" name="Rectangle 19"/>
          <p:cNvSpPr>
            <a:spLocks noChangeArrowheads="1"/>
          </p:cNvSpPr>
          <p:nvPr/>
        </p:nvSpPr>
        <p:spPr bwMode="auto">
          <a:xfrm>
            <a:off x="1908175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16" name="Rectangle 20"/>
          <p:cNvSpPr>
            <a:spLocks noChangeArrowheads="1"/>
          </p:cNvSpPr>
          <p:nvPr/>
        </p:nvSpPr>
        <p:spPr bwMode="auto">
          <a:xfrm>
            <a:off x="2411413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17" name="Rectangle 21"/>
          <p:cNvSpPr>
            <a:spLocks noChangeArrowheads="1"/>
          </p:cNvSpPr>
          <p:nvPr/>
        </p:nvSpPr>
        <p:spPr bwMode="auto">
          <a:xfrm>
            <a:off x="2916238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18" name="Rectangle 22"/>
          <p:cNvSpPr>
            <a:spLocks noChangeArrowheads="1"/>
          </p:cNvSpPr>
          <p:nvPr/>
        </p:nvSpPr>
        <p:spPr bwMode="auto">
          <a:xfrm>
            <a:off x="3419475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19" name="Rectangle 23"/>
          <p:cNvSpPr>
            <a:spLocks noChangeArrowheads="1"/>
          </p:cNvSpPr>
          <p:nvPr/>
        </p:nvSpPr>
        <p:spPr bwMode="auto">
          <a:xfrm>
            <a:off x="3924300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20" name="Rectangle 24"/>
          <p:cNvSpPr>
            <a:spLocks noChangeArrowheads="1"/>
          </p:cNvSpPr>
          <p:nvPr/>
        </p:nvSpPr>
        <p:spPr bwMode="auto">
          <a:xfrm>
            <a:off x="4429125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21" name="Rectangle 25"/>
          <p:cNvSpPr>
            <a:spLocks noChangeArrowheads="1"/>
          </p:cNvSpPr>
          <p:nvPr/>
        </p:nvSpPr>
        <p:spPr bwMode="auto">
          <a:xfrm>
            <a:off x="4932363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22" name="Rectangle 26"/>
          <p:cNvSpPr>
            <a:spLocks noChangeArrowheads="1"/>
          </p:cNvSpPr>
          <p:nvPr/>
        </p:nvSpPr>
        <p:spPr bwMode="auto">
          <a:xfrm>
            <a:off x="5437188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23" name="Rectangle 27"/>
          <p:cNvSpPr>
            <a:spLocks noChangeArrowheads="1"/>
          </p:cNvSpPr>
          <p:nvPr/>
        </p:nvSpPr>
        <p:spPr bwMode="auto">
          <a:xfrm>
            <a:off x="5940425" y="4329113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24" name="Text Box 28"/>
          <p:cNvSpPr txBox="1">
            <a:spLocks noChangeArrowheads="1"/>
          </p:cNvSpPr>
          <p:nvPr/>
        </p:nvSpPr>
        <p:spPr bwMode="auto">
          <a:xfrm>
            <a:off x="142875" y="4292600"/>
            <a:ext cx="92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Task 1</a:t>
            </a:r>
          </a:p>
        </p:txBody>
      </p:sp>
      <p:grpSp>
        <p:nvGrpSpPr>
          <p:cNvPr id="1207325" name="Group 29"/>
          <p:cNvGrpSpPr>
            <a:grpSpLocks/>
          </p:cNvGrpSpPr>
          <p:nvPr/>
        </p:nvGrpSpPr>
        <p:grpSpPr bwMode="auto">
          <a:xfrm>
            <a:off x="1908175" y="3789363"/>
            <a:ext cx="503238" cy="503237"/>
            <a:chOff x="1202" y="2387"/>
            <a:chExt cx="317" cy="317"/>
          </a:xfrm>
        </p:grpSpPr>
        <p:sp>
          <p:nvSpPr>
            <p:cNvPr id="1207326" name="AutoShape 30"/>
            <p:cNvSpPr>
              <a:spLocks/>
            </p:cNvSpPr>
            <p:nvPr/>
          </p:nvSpPr>
          <p:spPr bwMode="auto">
            <a:xfrm rot="16200000" flipV="1">
              <a:off x="1316" y="2500"/>
              <a:ext cx="90" cy="317"/>
            </a:xfrm>
            <a:prstGeom prst="rightBrace">
              <a:avLst>
                <a:gd name="adj1" fmla="val 2935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7327" name="Text Box 31"/>
            <p:cNvSpPr txBox="1">
              <a:spLocks noChangeArrowheads="1"/>
            </p:cNvSpPr>
            <p:nvPr/>
          </p:nvSpPr>
          <p:spPr bwMode="auto">
            <a:xfrm>
              <a:off x="1247" y="2387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p</a:t>
              </a:r>
              <a:r>
                <a:rPr lang="en-US" sz="1800" b="0" baseline="-25000"/>
                <a:t>1</a:t>
              </a:r>
            </a:p>
          </p:txBody>
        </p:sp>
      </p:grpSp>
      <p:sp>
        <p:nvSpPr>
          <p:cNvPr id="1207328" name="Line 32"/>
          <p:cNvSpPr>
            <a:spLocks noChangeShapeType="1"/>
          </p:cNvSpPr>
          <p:nvPr/>
        </p:nvSpPr>
        <p:spPr bwMode="auto">
          <a:xfrm>
            <a:off x="1574800" y="6165850"/>
            <a:ext cx="478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29" name="Text Box 33"/>
          <p:cNvSpPr txBox="1">
            <a:spLocks noChangeArrowheads="1"/>
          </p:cNvSpPr>
          <p:nvPr/>
        </p:nvSpPr>
        <p:spPr bwMode="auto">
          <a:xfrm>
            <a:off x="142875" y="5876925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Dispatching</a:t>
            </a:r>
          </a:p>
        </p:txBody>
      </p:sp>
      <p:sp>
        <p:nvSpPr>
          <p:cNvPr id="1207330" name="Line 34"/>
          <p:cNvSpPr>
            <a:spLocks noChangeShapeType="1"/>
          </p:cNvSpPr>
          <p:nvPr/>
        </p:nvSpPr>
        <p:spPr bwMode="auto">
          <a:xfrm>
            <a:off x="1582738" y="5373688"/>
            <a:ext cx="478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31" name="Rectangle 35"/>
          <p:cNvSpPr>
            <a:spLocks noChangeArrowheads="1"/>
          </p:cNvSpPr>
          <p:nvPr/>
        </p:nvSpPr>
        <p:spPr bwMode="auto">
          <a:xfrm>
            <a:off x="1908175" y="5121275"/>
            <a:ext cx="250825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32" name="Rectangle 36"/>
          <p:cNvSpPr>
            <a:spLocks noChangeArrowheads="1"/>
          </p:cNvSpPr>
          <p:nvPr/>
        </p:nvSpPr>
        <p:spPr bwMode="auto">
          <a:xfrm>
            <a:off x="3276600" y="5121275"/>
            <a:ext cx="250825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33" name="Rectangle 37"/>
          <p:cNvSpPr>
            <a:spLocks noChangeArrowheads="1"/>
          </p:cNvSpPr>
          <p:nvPr/>
        </p:nvSpPr>
        <p:spPr bwMode="auto">
          <a:xfrm>
            <a:off x="4645025" y="5121275"/>
            <a:ext cx="250825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34" name="Rectangle 38"/>
          <p:cNvSpPr>
            <a:spLocks noChangeArrowheads="1"/>
          </p:cNvSpPr>
          <p:nvPr/>
        </p:nvSpPr>
        <p:spPr bwMode="auto">
          <a:xfrm>
            <a:off x="6013450" y="5121275"/>
            <a:ext cx="250825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35" name="Text Box 39"/>
          <p:cNvSpPr txBox="1">
            <a:spLocks noChangeArrowheads="1"/>
          </p:cNvSpPr>
          <p:nvPr/>
        </p:nvSpPr>
        <p:spPr bwMode="auto">
          <a:xfrm>
            <a:off x="142875" y="5084763"/>
            <a:ext cx="92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Task 2</a:t>
            </a:r>
          </a:p>
        </p:txBody>
      </p:sp>
      <p:sp>
        <p:nvSpPr>
          <p:cNvPr id="1207336" name="AutoShape 40"/>
          <p:cNvSpPr>
            <a:spLocks/>
          </p:cNvSpPr>
          <p:nvPr/>
        </p:nvSpPr>
        <p:spPr bwMode="auto">
          <a:xfrm rot="16200000" flipV="1">
            <a:off x="2520950" y="4329113"/>
            <a:ext cx="142875" cy="1368425"/>
          </a:xfrm>
          <a:prstGeom prst="rightBrace">
            <a:avLst>
              <a:gd name="adj1" fmla="val 798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37" name="Text Box 41"/>
          <p:cNvSpPr txBox="1">
            <a:spLocks noChangeArrowheads="1"/>
          </p:cNvSpPr>
          <p:nvPr/>
        </p:nvSpPr>
        <p:spPr bwMode="auto">
          <a:xfrm>
            <a:off x="2414588" y="4581525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p</a:t>
            </a:r>
            <a:r>
              <a:rPr lang="en-US" sz="1800" b="0" baseline="-25000"/>
              <a:t>2</a:t>
            </a:r>
          </a:p>
        </p:txBody>
      </p:sp>
      <p:sp>
        <p:nvSpPr>
          <p:cNvPr id="1207338" name="Text Box 42"/>
          <p:cNvSpPr txBox="1">
            <a:spLocks noChangeArrowheads="1"/>
          </p:cNvSpPr>
          <p:nvPr/>
        </p:nvSpPr>
        <p:spPr bwMode="auto">
          <a:xfrm>
            <a:off x="6544098" y="4652963"/>
            <a:ext cx="2594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hlink"/>
                </a:solidFill>
              </a:rPr>
              <a:t>P</a:t>
            </a:r>
            <a:r>
              <a:rPr lang="en-US" sz="1800" b="0" baseline="-25000" dirty="0">
                <a:solidFill>
                  <a:schemeClr val="hlink"/>
                </a:solidFill>
              </a:rPr>
              <a:t>1 </a:t>
            </a:r>
            <a:r>
              <a:rPr lang="en-US" sz="1800" b="0" dirty="0">
                <a:solidFill>
                  <a:schemeClr val="hlink"/>
                </a:solidFill>
              </a:rPr>
              <a:t>&lt; P</a:t>
            </a:r>
            <a:r>
              <a:rPr lang="en-US" sz="1800" b="0" baseline="-25000" dirty="0">
                <a:solidFill>
                  <a:schemeClr val="hlink"/>
                </a:solidFill>
              </a:rPr>
              <a:t>2 </a:t>
            </a:r>
            <a:br>
              <a:rPr lang="en-US" sz="1800" b="0" baseline="-25000" dirty="0">
                <a:solidFill>
                  <a:schemeClr val="hlink"/>
                </a:solidFill>
              </a:rPr>
            </a:br>
            <a:r>
              <a:rPr lang="en-US" sz="1800" b="0" dirty="0" err="1">
                <a:solidFill>
                  <a:schemeClr val="hlink"/>
                </a:solidFill>
                <a:sym typeface="Wingdings" pitchFamily="2" charset="2"/>
              </a:rPr>
              <a:t></a:t>
            </a:r>
            <a:r>
              <a:rPr lang="en-US" sz="1800" b="0" dirty="0" smtClean="0">
                <a:solidFill>
                  <a:schemeClr val="hlink"/>
                </a:solidFill>
              </a:rPr>
              <a:t> Task</a:t>
            </a:r>
            <a:r>
              <a:rPr lang="en-US" sz="1800" b="0" baseline="-25000" dirty="0" smtClean="0">
                <a:solidFill>
                  <a:schemeClr val="hlink"/>
                </a:solidFill>
              </a:rPr>
              <a:t>1 </a:t>
            </a:r>
            <a:r>
              <a:rPr lang="en-US" sz="1800" b="0" dirty="0">
                <a:solidFill>
                  <a:schemeClr val="hlink"/>
                </a:solidFill>
              </a:rPr>
              <a:t>highest priority</a:t>
            </a:r>
          </a:p>
        </p:txBody>
      </p:sp>
      <p:sp>
        <p:nvSpPr>
          <p:cNvPr id="1207339" name="Rectangle 43"/>
          <p:cNvSpPr>
            <a:spLocks noChangeArrowheads="1"/>
          </p:cNvSpPr>
          <p:nvPr/>
        </p:nvSpPr>
        <p:spPr bwMode="auto">
          <a:xfrm>
            <a:off x="1908175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0" name="Rectangle 44"/>
          <p:cNvSpPr>
            <a:spLocks noChangeArrowheads="1"/>
          </p:cNvSpPr>
          <p:nvPr/>
        </p:nvSpPr>
        <p:spPr bwMode="auto">
          <a:xfrm>
            <a:off x="2159000" y="5913438"/>
            <a:ext cx="250825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1" name="Rectangle 45"/>
          <p:cNvSpPr>
            <a:spLocks noChangeArrowheads="1"/>
          </p:cNvSpPr>
          <p:nvPr/>
        </p:nvSpPr>
        <p:spPr bwMode="auto">
          <a:xfrm>
            <a:off x="2411413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2" name="Rectangle 46"/>
          <p:cNvSpPr>
            <a:spLocks noChangeArrowheads="1"/>
          </p:cNvSpPr>
          <p:nvPr/>
        </p:nvSpPr>
        <p:spPr bwMode="auto">
          <a:xfrm>
            <a:off x="2916238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3" name="Rectangle 47"/>
          <p:cNvSpPr>
            <a:spLocks noChangeArrowheads="1"/>
          </p:cNvSpPr>
          <p:nvPr/>
        </p:nvSpPr>
        <p:spPr bwMode="auto">
          <a:xfrm>
            <a:off x="3276600" y="5913438"/>
            <a:ext cx="250825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4" name="Rectangle 48"/>
          <p:cNvSpPr>
            <a:spLocks noChangeArrowheads="1"/>
          </p:cNvSpPr>
          <p:nvPr/>
        </p:nvSpPr>
        <p:spPr bwMode="auto">
          <a:xfrm>
            <a:off x="3419475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5" name="Rectangle 49"/>
          <p:cNvSpPr>
            <a:spLocks noChangeArrowheads="1"/>
          </p:cNvSpPr>
          <p:nvPr/>
        </p:nvSpPr>
        <p:spPr bwMode="auto">
          <a:xfrm>
            <a:off x="3659188" y="5913438"/>
            <a:ext cx="107950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6" name="Rectangle 50"/>
          <p:cNvSpPr>
            <a:spLocks noChangeArrowheads="1"/>
          </p:cNvSpPr>
          <p:nvPr/>
        </p:nvSpPr>
        <p:spPr bwMode="auto">
          <a:xfrm>
            <a:off x="3924300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7" name="Rectangle 51"/>
          <p:cNvSpPr>
            <a:spLocks noChangeArrowheads="1"/>
          </p:cNvSpPr>
          <p:nvPr/>
        </p:nvSpPr>
        <p:spPr bwMode="auto">
          <a:xfrm>
            <a:off x="4429125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8" name="Rectangle 52"/>
          <p:cNvSpPr>
            <a:spLocks noChangeArrowheads="1"/>
          </p:cNvSpPr>
          <p:nvPr/>
        </p:nvSpPr>
        <p:spPr bwMode="auto">
          <a:xfrm>
            <a:off x="4679950" y="5913438"/>
            <a:ext cx="250825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49" name="Rectangle 53"/>
          <p:cNvSpPr>
            <a:spLocks noChangeArrowheads="1"/>
          </p:cNvSpPr>
          <p:nvPr/>
        </p:nvSpPr>
        <p:spPr bwMode="auto">
          <a:xfrm>
            <a:off x="4932363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50" name="Rectangle 54"/>
          <p:cNvSpPr>
            <a:spLocks noChangeArrowheads="1"/>
          </p:cNvSpPr>
          <p:nvPr/>
        </p:nvSpPr>
        <p:spPr bwMode="auto">
          <a:xfrm>
            <a:off x="5435600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51" name="Rectangle 55"/>
          <p:cNvSpPr>
            <a:spLocks noChangeArrowheads="1"/>
          </p:cNvSpPr>
          <p:nvPr/>
        </p:nvSpPr>
        <p:spPr bwMode="auto">
          <a:xfrm>
            <a:off x="5938838" y="5913438"/>
            <a:ext cx="250825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52" name="Rectangle 56"/>
          <p:cNvSpPr>
            <a:spLocks noChangeArrowheads="1"/>
          </p:cNvSpPr>
          <p:nvPr/>
        </p:nvSpPr>
        <p:spPr bwMode="auto">
          <a:xfrm>
            <a:off x="6192838" y="5913438"/>
            <a:ext cx="250825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7353" name="Line 57"/>
          <p:cNvSpPr>
            <a:spLocks noChangeShapeType="1"/>
          </p:cNvSpPr>
          <p:nvPr/>
        </p:nvSpPr>
        <p:spPr bwMode="auto">
          <a:xfrm flipV="1">
            <a:off x="1908175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54" name="Line 58"/>
          <p:cNvSpPr>
            <a:spLocks noChangeShapeType="1"/>
          </p:cNvSpPr>
          <p:nvPr/>
        </p:nvSpPr>
        <p:spPr bwMode="auto">
          <a:xfrm flipV="1">
            <a:off x="2411413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55" name="Line 59"/>
          <p:cNvSpPr>
            <a:spLocks noChangeShapeType="1"/>
          </p:cNvSpPr>
          <p:nvPr/>
        </p:nvSpPr>
        <p:spPr bwMode="auto">
          <a:xfrm flipV="1">
            <a:off x="2916238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56" name="Line 60"/>
          <p:cNvSpPr>
            <a:spLocks noChangeShapeType="1"/>
          </p:cNvSpPr>
          <p:nvPr/>
        </p:nvSpPr>
        <p:spPr bwMode="auto">
          <a:xfrm flipV="1">
            <a:off x="3276600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57" name="Line 61"/>
          <p:cNvSpPr>
            <a:spLocks noChangeShapeType="1"/>
          </p:cNvSpPr>
          <p:nvPr/>
        </p:nvSpPr>
        <p:spPr bwMode="auto">
          <a:xfrm flipV="1">
            <a:off x="3419475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58" name="Line 62"/>
          <p:cNvSpPr>
            <a:spLocks noChangeShapeType="1"/>
          </p:cNvSpPr>
          <p:nvPr/>
        </p:nvSpPr>
        <p:spPr bwMode="auto">
          <a:xfrm flipV="1">
            <a:off x="3924300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59" name="Line 63"/>
          <p:cNvSpPr>
            <a:spLocks noChangeShapeType="1"/>
          </p:cNvSpPr>
          <p:nvPr/>
        </p:nvSpPr>
        <p:spPr bwMode="auto">
          <a:xfrm flipV="1">
            <a:off x="4427538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60" name="Line 64"/>
          <p:cNvSpPr>
            <a:spLocks noChangeShapeType="1"/>
          </p:cNvSpPr>
          <p:nvPr/>
        </p:nvSpPr>
        <p:spPr bwMode="auto">
          <a:xfrm flipV="1">
            <a:off x="4643438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61" name="Line 65"/>
          <p:cNvSpPr>
            <a:spLocks noChangeShapeType="1"/>
          </p:cNvSpPr>
          <p:nvPr/>
        </p:nvSpPr>
        <p:spPr bwMode="auto">
          <a:xfrm flipV="1">
            <a:off x="4932363" y="3824288"/>
            <a:ext cx="0" cy="25574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7362" name="Text Box 66"/>
          <p:cNvSpPr txBox="1">
            <a:spLocks noChangeArrowheads="1"/>
          </p:cNvSpPr>
          <p:nvPr/>
        </p:nvSpPr>
        <p:spPr bwMode="auto">
          <a:xfrm>
            <a:off x="5472113" y="3473450"/>
            <a:ext cx="241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hlink"/>
                </a:solidFill>
              </a:rPr>
              <a:t>P</a:t>
            </a:r>
            <a:r>
              <a:rPr lang="en-US" sz="1800" b="0" baseline="-25000">
                <a:solidFill>
                  <a:schemeClr val="hlink"/>
                </a:solidFill>
              </a:rPr>
              <a:t>i </a:t>
            </a:r>
            <a:r>
              <a:rPr lang="en-US" sz="1800" b="0">
                <a:solidFill>
                  <a:schemeClr val="hlink"/>
                </a:solidFill>
              </a:rPr>
              <a:t>= </a:t>
            </a:r>
            <a:r>
              <a:rPr lang="pt-BR" sz="1800" b="0">
                <a:solidFill>
                  <a:schemeClr val="hlink"/>
                </a:solidFill>
              </a:rPr>
              <a:t>period for task i</a:t>
            </a:r>
            <a:endParaRPr lang="en-US" sz="1800" b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298" grpId="0" build="p"/>
      <p:bldP spid="1207314" grpId="0" animBg="1"/>
      <p:bldP spid="1207315" grpId="0" animBg="1"/>
      <p:bldP spid="1207316" grpId="0" animBg="1"/>
      <p:bldP spid="1207317" grpId="0" animBg="1"/>
      <p:bldP spid="1207318" grpId="0" animBg="1"/>
      <p:bldP spid="1207319" grpId="0" animBg="1"/>
      <p:bldP spid="1207320" grpId="0" animBg="1"/>
      <p:bldP spid="1207321" grpId="0" animBg="1"/>
      <p:bldP spid="1207322" grpId="0" animBg="1"/>
      <p:bldP spid="1207323" grpId="0" animBg="1"/>
      <p:bldP spid="1207324" grpId="0"/>
      <p:bldP spid="1207328" grpId="0" animBg="1"/>
      <p:bldP spid="1207329" grpId="0"/>
      <p:bldP spid="1207330" grpId="0" animBg="1"/>
      <p:bldP spid="1207331" grpId="0" animBg="1"/>
      <p:bldP spid="1207332" grpId="0" animBg="1"/>
      <p:bldP spid="1207333" grpId="0" animBg="1"/>
      <p:bldP spid="1207334" grpId="0" animBg="1"/>
      <p:bldP spid="1207335" grpId="0"/>
      <p:bldP spid="1207336" grpId="0" animBg="1"/>
      <p:bldP spid="1207337" grpId="0"/>
      <p:bldP spid="1207338" grpId="0"/>
      <p:bldP spid="1207339" grpId="0" animBg="1"/>
      <p:bldP spid="1207340" grpId="0" animBg="1"/>
      <p:bldP spid="1207341" grpId="0" animBg="1"/>
      <p:bldP spid="1207342" grpId="0" animBg="1"/>
      <p:bldP spid="1207343" grpId="0" animBg="1"/>
      <p:bldP spid="1207344" grpId="0" animBg="1"/>
      <p:bldP spid="1207345" grpId="0" animBg="1"/>
      <p:bldP spid="1207346" grpId="0" animBg="1"/>
      <p:bldP spid="1207347" grpId="0" animBg="1"/>
      <p:bldP spid="1207348" grpId="0" animBg="1"/>
      <p:bldP spid="1207349" grpId="0" animBg="1"/>
      <p:bldP spid="1207350" grpId="0" animBg="1"/>
      <p:bldP spid="1207351" grpId="0" animBg="1"/>
      <p:bldP spid="1207352" grpId="0" animBg="1"/>
      <p:bldP spid="1207353" grpId="0" animBg="1"/>
      <p:bldP spid="1207353" grpId="1" animBg="1"/>
      <p:bldP spid="1207354" grpId="0" animBg="1"/>
      <p:bldP spid="1207354" grpId="1" animBg="1"/>
      <p:bldP spid="1207355" grpId="0" animBg="1"/>
      <p:bldP spid="1207355" grpId="1" animBg="1"/>
      <p:bldP spid="1207356" grpId="0" animBg="1"/>
      <p:bldP spid="1207356" grpId="1" animBg="1"/>
      <p:bldP spid="1207357" grpId="0" animBg="1"/>
      <p:bldP spid="1207357" grpId="1" animBg="1"/>
      <p:bldP spid="1207358" grpId="0" animBg="1"/>
      <p:bldP spid="1207358" grpId="1" animBg="1"/>
      <p:bldP spid="1207359" grpId="0" animBg="1"/>
      <p:bldP spid="1207359" grpId="1" animBg="1"/>
      <p:bldP spid="1207360" grpId="0" animBg="1"/>
      <p:bldP spid="1207360" grpId="1" animBg="1"/>
      <p:bldP spid="1207361" grpId="0" animBg="1"/>
      <p:bldP spid="1207361" grpId="1" animBg="1"/>
      <p:bldP spid="1207362" grpId="0"/>
      <p:bldP spid="1207362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ChangeArrowheads="1"/>
          </p:cNvSpPr>
          <p:nvPr/>
        </p:nvSpPr>
        <p:spPr bwMode="auto">
          <a:xfrm>
            <a:off x="3584575" y="2844800"/>
            <a:ext cx="538163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23" name="Rectangle 3"/>
          <p:cNvSpPr>
            <a:spLocks noChangeArrowheads="1"/>
          </p:cNvSpPr>
          <p:nvPr/>
        </p:nvSpPr>
        <p:spPr bwMode="auto">
          <a:xfrm>
            <a:off x="2860675" y="2844800"/>
            <a:ext cx="896938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EDF Versus RM</a:t>
            </a:r>
          </a:p>
        </p:txBody>
      </p:sp>
      <p:sp>
        <p:nvSpPr>
          <p:cNvPr id="1208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409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It might be impossible to prevent deadline misses in a strict, fixed priority system: </a:t>
            </a:r>
          </a:p>
        </p:txBody>
      </p:sp>
      <p:sp>
        <p:nvSpPr>
          <p:cNvPr id="1208326" name="Text Box 6"/>
          <p:cNvSpPr txBox="1">
            <a:spLocks noChangeArrowheads="1"/>
          </p:cNvSpPr>
          <p:nvPr/>
        </p:nvSpPr>
        <p:spPr bwMode="auto">
          <a:xfrm>
            <a:off x="1430338" y="149383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tx2"/>
                </a:solidFill>
              </a:rPr>
              <a:t>Task A</a:t>
            </a:r>
          </a:p>
        </p:txBody>
      </p:sp>
      <p:sp>
        <p:nvSpPr>
          <p:cNvPr id="1208327" name="Line 7"/>
          <p:cNvSpPr>
            <a:spLocks noChangeShapeType="1"/>
          </p:cNvSpPr>
          <p:nvPr/>
        </p:nvSpPr>
        <p:spPr bwMode="auto">
          <a:xfrm>
            <a:off x="2501900" y="1944688"/>
            <a:ext cx="418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28" name="Text Box 8"/>
          <p:cNvSpPr txBox="1">
            <a:spLocks noChangeArrowheads="1"/>
          </p:cNvSpPr>
          <p:nvPr/>
        </p:nvSpPr>
        <p:spPr bwMode="auto">
          <a:xfrm>
            <a:off x="1430338" y="1997075"/>
            <a:ext cx="933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1"/>
                </a:solidFill>
              </a:rPr>
              <a:t>Task B</a:t>
            </a:r>
          </a:p>
        </p:txBody>
      </p:sp>
      <p:sp>
        <p:nvSpPr>
          <p:cNvPr id="1208329" name="Text Box 9"/>
          <p:cNvSpPr txBox="1">
            <a:spLocks noChangeArrowheads="1"/>
          </p:cNvSpPr>
          <p:nvPr/>
        </p:nvSpPr>
        <p:spPr bwMode="auto">
          <a:xfrm>
            <a:off x="115888" y="2663825"/>
            <a:ext cx="2295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Fixed priorities,</a:t>
            </a:r>
            <a:br>
              <a:rPr lang="en-US" sz="1400" b="0"/>
            </a:br>
            <a:r>
              <a:rPr lang="en-US" sz="1400"/>
              <a:t>A</a:t>
            </a:r>
            <a:r>
              <a:rPr lang="en-US" sz="1400" b="0"/>
              <a:t> has priority, no dropping</a:t>
            </a:r>
          </a:p>
        </p:txBody>
      </p:sp>
      <p:sp>
        <p:nvSpPr>
          <p:cNvPr id="1208330" name="Rectangle 10"/>
          <p:cNvSpPr>
            <a:spLocks noChangeArrowheads="1"/>
          </p:cNvSpPr>
          <p:nvPr/>
        </p:nvSpPr>
        <p:spPr bwMode="auto">
          <a:xfrm>
            <a:off x="2860675" y="2844800"/>
            <a:ext cx="358775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1" name="Rectangle 11"/>
          <p:cNvSpPr>
            <a:spLocks noChangeArrowheads="1"/>
          </p:cNvSpPr>
          <p:nvPr/>
        </p:nvSpPr>
        <p:spPr bwMode="auto">
          <a:xfrm>
            <a:off x="3584575" y="2844800"/>
            <a:ext cx="358775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2" name="Rectangle 12"/>
          <p:cNvSpPr>
            <a:spLocks noChangeArrowheads="1"/>
          </p:cNvSpPr>
          <p:nvPr/>
        </p:nvSpPr>
        <p:spPr bwMode="auto">
          <a:xfrm>
            <a:off x="4302125" y="2844800"/>
            <a:ext cx="179388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3" name="Rectangle 13"/>
          <p:cNvSpPr>
            <a:spLocks noChangeArrowheads="1"/>
          </p:cNvSpPr>
          <p:nvPr/>
        </p:nvSpPr>
        <p:spPr bwMode="auto">
          <a:xfrm>
            <a:off x="2501900" y="2844800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4" name="Rectangle 14"/>
          <p:cNvSpPr>
            <a:spLocks noChangeArrowheads="1"/>
          </p:cNvSpPr>
          <p:nvPr/>
        </p:nvSpPr>
        <p:spPr bwMode="auto">
          <a:xfrm>
            <a:off x="3943350" y="2844800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5" name="Rectangle 15"/>
          <p:cNvSpPr>
            <a:spLocks noChangeArrowheads="1"/>
          </p:cNvSpPr>
          <p:nvPr/>
        </p:nvSpPr>
        <p:spPr bwMode="auto">
          <a:xfrm>
            <a:off x="2501900" y="2079625"/>
            <a:ext cx="900113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6" name="Rectangle 16"/>
          <p:cNvSpPr>
            <a:spLocks noChangeArrowheads="1"/>
          </p:cNvSpPr>
          <p:nvPr/>
        </p:nvSpPr>
        <p:spPr bwMode="auto">
          <a:xfrm>
            <a:off x="2501900" y="4305300"/>
            <a:ext cx="900113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37" name="Text Box 17"/>
          <p:cNvSpPr txBox="1">
            <a:spLocks noChangeArrowheads="1"/>
          </p:cNvSpPr>
          <p:nvPr/>
        </p:nvSpPr>
        <p:spPr bwMode="auto">
          <a:xfrm>
            <a:off x="115888" y="4081463"/>
            <a:ext cx="2295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Fixed priorities,</a:t>
            </a:r>
            <a:br>
              <a:rPr lang="en-US" sz="1400" b="0"/>
            </a:br>
            <a:r>
              <a:rPr lang="en-US" sz="1400"/>
              <a:t>B</a:t>
            </a:r>
            <a:r>
              <a:rPr lang="en-US" sz="1400" b="0"/>
              <a:t> has priority, no dropping</a:t>
            </a:r>
          </a:p>
        </p:txBody>
      </p:sp>
      <p:sp>
        <p:nvSpPr>
          <p:cNvPr id="1208338" name="Rectangle 18"/>
          <p:cNvSpPr>
            <a:spLocks noChangeArrowheads="1"/>
          </p:cNvSpPr>
          <p:nvPr/>
        </p:nvSpPr>
        <p:spPr bwMode="auto">
          <a:xfrm>
            <a:off x="3402013" y="4305300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08339" name="Group 19"/>
          <p:cNvGrpSpPr>
            <a:grpSpLocks/>
          </p:cNvGrpSpPr>
          <p:nvPr/>
        </p:nvGrpSpPr>
        <p:grpSpPr bwMode="auto">
          <a:xfrm>
            <a:off x="115888" y="3317875"/>
            <a:ext cx="5805487" cy="517525"/>
            <a:chOff x="73" y="2231"/>
            <a:chExt cx="3657" cy="326"/>
          </a:xfrm>
        </p:grpSpPr>
        <p:sp>
          <p:nvSpPr>
            <p:cNvPr id="1208340" name="Text Box 20"/>
            <p:cNvSpPr txBox="1">
              <a:spLocks noChangeArrowheads="1"/>
            </p:cNvSpPr>
            <p:nvPr/>
          </p:nvSpPr>
          <p:spPr bwMode="auto">
            <a:xfrm>
              <a:off x="73" y="2231"/>
              <a:ext cx="12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Fixed priorities,</a:t>
              </a:r>
              <a:br>
                <a:rPr lang="en-US" sz="1400" b="0"/>
              </a:br>
              <a:r>
                <a:rPr lang="en-US" sz="1400"/>
                <a:t>A</a:t>
              </a:r>
              <a:r>
                <a:rPr lang="en-US" sz="1400" b="0"/>
                <a:t> has priority, dropping</a:t>
              </a:r>
            </a:p>
          </p:txBody>
        </p:sp>
        <p:sp>
          <p:nvSpPr>
            <p:cNvPr id="1208341" name="Rectangle 21"/>
            <p:cNvSpPr>
              <a:spLocks noChangeArrowheads="1"/>
            </p:cNvSpPr>
            <p:nvPr/>
          </p:nvSpPr>
          <p:spPr bwMode="auto">
            <a:xfrm>
              <a:off x="1802" y="2345"/>
              <a:ext cx="22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2" name="Rectangle 22"/>
            <p:cNvSpPr>
              <a:spLocks noChangeArrowheads="1"/>
            </p:cNvSpPr>
            <p:nvPr/>
          </p:nvSpPr>
          <p:spPr bwMode="auto">
            <a:xfrm>
              <a:off x="2256" y="2345"/>
              <a:ext cx="22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3" name="Rectangle 23"/>
            <p:cNvSpPr>
              <a:spLocks noChangeArrowheads="1"/>
            </p:cNvSpPr>
            <p:nvPr/>
          </p:nvSpPr>
          <p:spPr bwMode="auto">
            <a:xfrm>
              <a:off x="2710" y="2345"/>
              <a:ext cx="226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4" name="Rectangle 24"/>
            <p:cNvSpPr>
              <a:spLocks noChangeArrowheads="1"/>
            </p:cNvSpPr>
            <p:nvPr/>
          </p:nvSpPr>
          <p:spPr bwMode="auto">
            <a:xfrm>
              <a:off x="3163" y="2345"/>
              <a:ext cx="226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5" name="Rectangle 25"/>
            <p:cNvSpPr>
              <a:spLocks noChangeArrowheads="1"/>
            </p:cNvSpPr>
            <p:nvPr/>
          </p:nvSpPr>
          <p:spPr bwMode="auto">
            <a:xfrm>
              <a:off x="3617" y="2345"/>
              <a:ext cx="113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6" name="Rectangle 26"/>
            <p:cNvSpPr>
              <a:spLocks noChangeArrowheads="1"/>
            </p:cNvSpPr>
            <p:nvPr/>
          </p:nvSpPr>
          <p:spPr bwMode="auto">
            <a:xfrm>
              <a:off x="1576" y="2345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7" name="Rectangle 27"/>
            <p:cNvSpPr>
              <a:spLocks noChangeArrowheads="1"/>
            </p:cNvSpPr>
            <p:nvPr/>
          </p:nvSpPr>
          <p:spPr bwMode="auto">
            <a:xfrm>
              <a:off x="2484" y="2345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8" name="Rectangle 28"/>
            <p:cNvSpPr>
              <a:spLocks noChangeArrowheads="1"/>
            </p:cNvSpPr>
            <p:nvPr/>
          </p:nvSpPr>
          <p:spPr bwMode="auto">
            <a:xfrm>
              <a:off x="2937" y="2345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49" name="Rectangle 29"/>
            <p:cNvSpPr>
              <a:spLocks noChangeArrowheads="1"/>
            </p:cNvSpPr>
            <p:nvPr/>
          </p:nvSpPr>
          <p:spPr bwMode="auto">
            <a:xfrm>
              <a:off x="3389" y="2345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50" name="Rectangle 30"/>
            <p:cNvSpPr>
              <a:spLocks noChangeArrowheads="1"/>
            </p:cNvSpPr>
            <p:nvPr/>
          </p:nvSpPr>
          <p:spPr bwMode="auto">
            <a:xfrm>
              <a:off x="2030" y="2345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08351" name="Group 31"/>
          <p:cNvGrpSpPr>
            <a:grpSpLocks/>
          </p:cNvGrpSpPr>
          <p:nvPr/>
        </p:nvGrpSpPr>
        <p:grpSpPr bwMode="auto">
          <a:xfrm>
            <a:off x="115888" y="4711700"/>
            <a:ext cx="5445125" cy="517525"/>
            <a:chOff x="73" y="3280"/>
            <a:chExt cx="3430" cy="326"/>
          </a:xfrm>
        </p:grpSpPr>
        <p:sp>
          <p:nvSpPr>
            <p:cNvPr id="1208352" name="Rectangle 32"/>
            <p:cNvSpPr>
              <a:spLocks noChangeArrowheads="1"/>
            </p:cNvSpPr>
            <p:nvPr/>
          </p:nvSpPr>
          <p:spPr bwMode="auto">
            <a:xfrm>
              <a:off x="1576" y="3421"/>
              <a:ext cx="567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53" name="Rectangle 33"/>
            <p:cNvSpPr>
              <a:spLocks noChangeArrowheads="1"/>
            </p:cNvSpPr>
            <p:nvPr/>
          </p:nvSpPr>
          <p:spPr bwMode="auto">
            <a:xfrm>
              <a:off x="2710" y="3421"/>
              <a:ext cx="567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54" name="Text Box 34"/>
            <p:cNvSpPr txBox="1">
              <a:spLocks noChangeArrowheads="1"/>
            </p:cNvSpPr>
            <p:nvPr/>
          </p:nvSpPr>
          <p:spPr bwMode="auto">
            <a:xfrm>
              <a:off x="73" y="3280"/>
              <a:ext cx="12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Fixed priorities,</a:t>
              </a:r>
              <a:br>
                <a:rPr lang="en-US" sz="1400" b="0"/>
              </a:br>
              <a:r>
                <a:rPr lang="en-US" sz="1400"/>
                <a:t>B</a:t>
              </a:r>
              <a:r>
                <a:rPr lang="en-US" sz="1400" b="0"/>
                <a:t> has priority, dropping</a:t>
              </a:r>
            </a:p>
          </p:txBody>
        </p:sp>
        <p:sp>
          <p:nvSpPr>
            <p:cNvPr id="1208355" name="Rectangle 35"/>
            <p:cNvSpPr>
              <a:spLocks noChangeArrowheads="1"/>
            </p:cNvSpPr>
            <p:nvPr/>
          </p:nvSpPr>
          <p:spPr bwMode="auto">
            <a:xfrm>
              <a:off x="2143" y="3421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56" name="Rectangle 36"/>
            <p:cNvSpPr>
              <a:spLocks noChangeArrowheads="1"/>
            </p:cNvSpPr>
            <p:nvPr/>
          </p:nvSpPr>
          <p:spPr bwMode="auto">
            <a:xfrm>
              <a:off x="2368" y="3421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357" name="Rectangle 37"/>
            <p:cNvSpPr>
              <a:spLocks noChangeArrowheads="1"/>
            </p:cNvSpPr>
            <p:nvPr/>
          </p:nvSpPr>
          <p:spPr bwMode="auto">
            <a:xfrm>
              <a:off x="3277" y="3421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08358" name="Text Box 38"/>
          <p:cNvSpPr txBox="1">
            <a:spLocks noChangeArrowheads="1"/>
          </p:cNvSpPr>
          <p:nvPr/>
        </p:nvSpPr>
        <p:spPr bwMode="auto">
          <a:xfrm>
            <a:off x="6205538" y="1863725"/>
            <a:ext cx="527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time</a:t>
            </a:r>
          </a:p>
        </p:txBody>
      </p:sp>
      <p:grpSp>
        <p:nvGrpSpPr>
          <p:cNvPr id="1208359" name="Group 39"/>
          <p:cNvGrpSpPr>
            <a:grpSpLocks/>
          </p:cNvGrpSpPr>
          <p:nvPr/>
        </p:nvGrpSpPr>
        <p:grpSpPr bwMode="auto">
          <a:xfrm>
            <a:off x="4298950" y="2438400"/>
            <a:ext cx="1308100" cy="406400"/>
            <a:chOff x="4264" y="3110"/>
            <a:chExt cx="824" cy="326"/>
          </a:xfrm>
        </p:grpSpPr>
        <p:sp>
          <p:nvSpPr>
            <p:cNvPr id="1208360" name="Text Box 40"/>
            <p:cNvSpPr txBox="1">
              <a:spLocks noChangeArrowheads="1"/>
            </p:cNvSpPr>
            <p:nvPr/>
          </p:nvSpPr>
          <p:spPr bwMode="auto">
            <a:xfrm>
              <a:off x="4302" y="3110"/>
              <a:ext cx="78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deadline miss</a:t>
              </a:r>
            </a:p>
          </p:txBody>
        </p:sp>
        <p:sp>
          <p:nvSpPr>
            <p:cNvPr id="1208361" name="Line 41"/>
            <p:cNvSpPr>
              <a:spLocks noChangeShapeType="1"/>
            </p:cNvSpPr>
            <p:nvPr/>
          </p:nvSpPr>
          <p:spPr bwMode="auto">
            <a:xfrm flipH="1">
              <a:off x="4264" y="3251"/>
              <a:ext cx="9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08362" name="Group 42"/>
          <p:cNvGrpSpPr>
            <a:grpSpLocks/>
          </p:cNvGrpSpPr>
          <p:nvPr/>
        </p:nvGrpSpPr>
        <p:grpSpPr bwMode="auto">
          <a:xfrm>
            <a:off x="4298950" y="3114675"/>
            <a:ext cx="1308100" cy="360363"/>
            <a:chOff x="4264" y="3110"/>
            <a:chExt cx="824" cy="326"/>
          </a:xfrm>
        </p:grpSpPr>
        <p:sp>
          <p:nvSpPr>
            <p:cNvPr id="1208363" name="Text Box 43"/>
            <p:cNvSpPr txBox="1">
              <a:spLocks noChangeArrowheads="1"/>
            </p:cNvSpPr>
            <p:nvPr/>
          </p:nvSpPr>
          <p:spPr bwMode="auto">
            <a:xfrm>
              <a:off x="4302" y="3110"/>
              <a:ext cx="786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0"/>
                <a:t>deadline miss</a:t>
              </a:r>
            </a:p>
          </p:txBody>
        </p:sp>
        <p:sp>
          <p:nvSpPr>
            <p:cNvPr id="1208364" name="Line 44"/>
            <p:cNvSpPr>
              <a:spLocks noChangeShapeType="1"/>
            </p:cNvSpPr>
            <p:nvPr/>
          </p:nvSpPr>
          <p:spPr bwMode="auto">
            <a:xfrm flipH="1">
              <a:off x="4264" y="3251"/>
              <a:ext cx="9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08365" name="Group 45"/>
          <p:cNvGrpSpPr>
            <a:grpSpLocks/>
          </p:cNvGrpSpPr>
          <p:nvPr/>
        </p:nvGrpSpPr>
        <p:grpSpPr bwMode="auto">
          <a:xfrm>
            <a:off x="3222625" y="3878263"/>
            <a:ext cx="1308100" cy="404812"/>
            <a:chOff x="4264" y="3110"/>
            <a:chExt cx="824" cy="326"/>
          </a:xfrm>
        </p:grpSpPr>
        <p:sp>
          <p:nvSpPr>
            <p:cNvPr id="1208366" name="Text Box 46"/>
            <p:cNvSpPr txBox="1">
              <a:spLocks noChangeArrowheads="1"/>
            </p:cNvSpPr>
            <p:nvPr/>
          </p:nvSpPr>
          <p:spPr bwMode="auto">
            <a:xfrm>
              <a:off x="4302" y="3110"/>
              <a:ext cx="78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b="0"/>
                <a:t>deadline miss</a:t>
              </a:r>
            </a:p>
          </p:txBody>
        </p:sp>
        <p:sp>
          <p:nvSpPr>
            <p:cNvPr id="1208367" name="Line 47"/>
            <p:cNvSpPr>
              <a:spLocks noChangeShapeType="1"/>
            </p:cNvSpPr>
            <p:nvPr/>
          </p:nvSpPr>
          <p:spPr bwMode="auto">
            <a:xfrm flipH="1">
              <a:off x="4264" y="3251"/>
              <a:ext cx="90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208373" name="Group 53"/>
          <p:cNvGrpSpPr>
            <a:grpSpLocks/>
          </p:cNvGrpSpPr>
          <p:nvPr/>
        </p:nvGrpSpPr>
        <p:grpSpPr bwMode="auto">
          <a:xfrm>
            <a:off x="3763963" y="4059238"/>
            <a:ext cx="2336800" cy="469900"/>
            <a:chOff x="2371" y="2784"/>
            <a:chExt cx="1472" cy="296"/>
          </a:xfrm>
        </p:grpSpPr>
        <p:grpSp>
          <p:nvGrpSpPr>
            <p:cNvPr id="1208374" name="Group 54"/>
            <p:cNvGrpSpPr>
              <a:grpSpLocks/>
            </p:cNvGrpSpPr>
            <p:nvPr/>
          </p:nvGrpSpPr>
          <p:grpSpPr bwMode="auto">
            <a:xfrm>
              <a:off x="2371" y="2939"/>
              <a:ext cx="1472" cy="141"/>
              <a:chOff x="2371" y="2939"/>
              <a:chExt cx="1472" cy="141"/>
            </a:xfrm>
          </p:grpSpPr>
          <p:sp>
            <p:nvSpPr>
              <p:cNvPr id="1208375" name="Rectangle 55"/>
              <p:cNvSpPr>
                <a:spLocks noChangeArrowheads="1"/>
              </p:cNvSpPr>
              <p:nvPr/>
            </p:nvSpPr>
            <p:spPr bwMode="auto">
              <a:xfrm>
                <a:off x="2710" y="2939"/>
                <a:ext cx="567" cy="141"/>
              </a:xfrm>
              <a:prstGeom prst="rect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08376" name="Rectangle 56"/>
              <p:cNvSpPr>
                <a:spLocks noChangeArrowheads="1"/>
              </p:cNvSpPr>
              <p:nvPr/>
            </p:nvSpPr>
            <p:spPr bwMode="auto">
              <a:xfrm>
                <a:off x="2371" y="2939"/>
                <a:ext cx="226" cy="14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08377" name="Rectangle 57"/>
              <p:cNvSpPr>
                <a:spLocks noChangeArrowheads="1"/>
              </p:cNvSpPr>
              <p:nvPr/>
            </p:nvSpPr>
            <p:spPr bwMode="auto">
              <a:xfrm>
                <a:off x="2597" y="2939"/>
                <a:ext cx="113" cy="14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08378" name="Rectangle 58"/>
              <p:cNvSpPr>
                <a:spLocks noChangeArrowheads="1"/>
              </p:cNvSpPr>
              <p:nvPr/>
            </p:nvSpPr>
            <p:spPr bwMode="auto">
              <a:xfrm>
                <a:off x="3278" y="2939"/>
                <a:ext cx="113" cy="14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08379" name="Rectangle 59"/>
              <p:cNvSpPr>
                <a:spLocks noChangeArrowheads="1"/>
              </p:cNvSpPr>
              <p:nvPr/>
            </p:nvSpPr>
            <p:spPr bwMode="auto">
              <a:xfrm>
                <a:off x="3391" y="2939"/>
                <a:ext cx="226" cy="141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08380" name="Rectangle 60"/>
              <p:cNvSpPr>
                <a:spLocks noChangeArrowheads="1"/>
              </p:cNvSpPr>
              <p:nvPr/>
            </p:nvSpPr>
            <p:spPr bwMode="auto">
              <a:xfrm>
                <a:off x="3617" y="2939"/>
                <a:ext cx="226" cy="141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208381" name="Line 61"/>
            <p:cNvSpPr>
              <a:spLocks noChangeShapeType="1"/>
            </p:cNvSpPr>
            <p:nvPr/>
          </p:nvSpPr>
          <p:spPr bwMode="auto">
            <a:xfrm flipH="1">
              <a:off x="2484" y="2784"/>
              <a:ext cx="61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82" name="Line 62"/>
            <p:cNvSpPr>
              <a:spLocks noChangeShapeType="1"/>
            </p:cNvSpPr>
            <p:nvPr/>
          </p:nvSpPr>
          <p:spPr bwMode="auto">
            <a:xfrm flipH="1">
              <a:off x="2932" y="2784"/>
              <a:ext cx="61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83" name="Line 63"/>
            <p:cNvSpPr>
              <a:spLocks noChangeShapeType="1"/>
            </p:cNvSpPr>
            <p:nvPr/>
          </p:nvSpPr>
          <p:spPr bwMode="auto">
            <a:xfrm flipH="1">
              <a:off x="3386" y="2784"/>
              <a:ext cx="61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8384" name="Text Box 64"/>
          <p:cNvSpPr txBox="1">
            <a:spLocks noChangeArrowheads="1"/>
          </p:cNvSpPr>
          <p:nvPr/>
        </p:nvSpPr>
        <p:spPr bwMode="auto">
          <a:xfrm>
            <a:off x="115888" y="5554663"/>
            <a:ext cx="182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Earliest deadline first</a:t>
            </a:r>
          </a:p>
        </p:txBody>
      </p:sp>
      <p:sp>
        <p:nvSpPr>
          <p:cNvPr id="1208385" name="Rectangle 65"/>
          <p:cNvSpPr>
            <a:spLocks noChangeArrowheads="1"/>
          </p:cNvSpPr>
          <p:nvPr/>
        </p:nvSpPr>
        <p:spPr bwMode="auto">
          <a:xfrm>
            <a:off x="2860675" y="5576888"/>
            <a:ext cx="896938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86" name="Rectangle 66"/>
          <p:cNvSpPr>
            <a:spLocks noChangeArrowheads="1"/>
          </p:cNvSpPr>
          <p:nvPr/>
        </p:nvSpPr>
        <p:spPr bwMode="auto">
          <a:xfrm>
            <a:off x="2860675" y="5576888"/>
            <a:ext cx="358775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87" name="Rectangle 67"/>
          <p:cNvSpPr>
            <a:spLocks noChangeArrowheads="1"/>
          </p:cNvSpPr>
          <p:nvPr/>
        </p:nvSpPr>
        <p:spPr bwMode="auto">
          <a:xfrm>
            <a:off x="2501900" y="5576888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88" name="Rectangle 68"/>
          <p:cNvSpPr>
            <a:spLocks noChangeArrowheads="1"/>
          </p:cNvSpPr>
          <p:nvPr/>
        </p:nvSpPr>
        <p:spPr bwMode="auto">
          <a:xfrm>
            <a:off x="3222625" y="5576888"/>
            <a:ext cx="358775" cy="2238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89" name="Rectangle 69"/>
          <p:cNvSpPr>
            <a:spLocks noChangeArrowheads="1"/>
          </p:cNvSpPr>
          <p:nvPr/>
        </p:nvSpPr>
        <p:spPr bwMode="auto">
          <a:xfrm>
            <a:off x="3584575" y="5576888"/>
            <a:ext cx="538163" cy="223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0" name="Rectangle 70"/>
          <p:cNvSpPr>
            <a:spLocks noChangeArrowheads="1"/>
          </p:cNvSpPr>
          <p:nvPr/>
        </p:nvSpPr>
        <p:spPr bwMode="auto">
          <a:xfrm>
            <a:off x="4122738" y="5576888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1" name="Rectangle 71"/>
          <p:cNvSpPr>
            <a:spLocks noChangeArrowheads="1"/>
          </p:cNvSpPr>
          <p:nvPr/>
        </p:nvSpPr>
        <p:spPr bwMode="auto">
          <a:xfrm>
            <a:off x="4481513" y="5576888"/>
            <a:ext cx="900112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2" name="Rectangle 72"/>
          <p:cNvSpPr>
            <a:spLocks noChangeArrowheads="1"/>
          </p:cNvSpPr>
          <p:nvPr/>
        </p:nvSpPr>
        <p:spPr bwMode="auto">
          <a:xfrm>
            <a:off x="4483100" y="5576888"/>
            <a:ext cx="179388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3" name="Rectangle 73"/>
          <p:cNvSpPr>
            <a:spLocks noChangeArrowheads="1"/>
          </p:cNvSpPr>
          <p:nvPr/>
        </p:nvSpPr>
        <p:spPr bwMode="auto">
          <a:xfrm>
            <a:off x="4662488" y="5576888"/>
            <a:ext cx="358775" cy="2238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4" name="Rectangle 74"/>
          <p:cNvSpPr>
            <a:spLocks noChangeArrowheads="1"/>
          </p:cNvSpPr>
          <p:nvPr/>
        </p:nvSpPr>
        <p:spPr bwMode="auto">
          <a:xfrm>
            <a:off x="5018088" y="5576888"/>
            <a:ext cx="712787" cy="22383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5" name="Rectangle 75"/>
          <p:cNvSpPr>
            <a:spLocks noChangeArrowheads="1"/>
          </p:cNvSpPr>
          <p:nvPr/>
        </p:nvSpPr>
        <p:spPr bwMode="auto">
          <a:xfrm>
            <a:off x="5730875" y="5576888"/>
            <a:ext cx="358775" cy="2238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396" name="Line 76"/>
          <p:cNvSpPr>
            <a:spLocks noChangeShapeType="1"/>
          </p:cNvSpPr>
          <p:nvPr/>
        </p:nvSpPr>
        <p:spPr bwMode="auto">
          <a:xfrm flipH="1" flipV="1">
            <a:off x="6100763" y="2079625"/>
            <a:ext cx="1587" cy="404813"/>
          </a:xfrm>
          <a:prstGeom prst="line">
            <a:avLst/>
          </a:prstGeom>
          <a:noFill/>
          <a:ln w="28575" cap="rnd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97" name="Line 77"/>
          <p:cNvSpPr>
            <a:spLocks noChangeShapeType="1"/>
          </p:cNvSpPr>
          <p:nvPr/>
        </p:nvSpPr>
        <p:spPr bwMode="auto">
          <a:xfrm flipH="1" flipV="1">
            <a:off x="6102350" y="1403350"/>
            <a:ext cx="1588" cy="404813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98" name="Line 78"/>
          <p:cNvSpPr>
            <a:spLocks noChangeShapeType="1"/>
          </p:cNvSpPr>
          <p:nvPr/>
        </p:nvSpPr>
        <p:spPr bwMode="auto">
          <a:xfrm>
            <a:off x="2501900" y="1268413"/>
            <a:ext cx="0" cy="50863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99" name="Line 79"/>
          <p:cNvSpPr>
            <a:spLocks noChangeShapeType="1"/>
          </p:cNvSpPr>
          <p:nvPr/>
        </p:nvSpPr>
        <p:spPr bwMode="auto">
          <a:xfrm>
            <a:off x="3222625" y="1268413"/>
            <a:ext cx="0" cy="50863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400" name="Line 80"/>
          <p:cNvSpPr>
            <a:spLocks noChangeShapeType="1"/>
          </p:cNvSpPr>
          <p:nvPr/>
        </p:nvSpPr>
        <p:spPr bwMode="auto">
          <a:xfrm>
            <a:off x="3941763" y="1268413"/>
            <a:ext cx="0" cy="50863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401" name="Line 81"/>
          <p:cNvSpPr>
            <a:spLocks noChangeShapeType="1"/>
          </p:cNvSpPr>
          <p:nvPr/>
        </p:nvSpPr>
        <p:spPr bwMode="auto">
          <a:xfrm>
            <a:off x="4302125" y="1268413"/>
            <a:ext cx="0" cy="50863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402" name="Line 82"/>
          <p:cNvSpPr>
            <a:spLocks noChangeShapeType="1"/>
          </p:cNvSpPr>
          <p:nvPr/>
        </p:nvSpPr>
        <p:spPr bwMode="auto">
          <a:xfrm>
            <a:off x="4662488" y="1268413"/>
            <a:ext cx="0" cy="50863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403" name="Line 83"/>
          <p:cNvSpPr>
            <a:spLocks noChangeShapeType="1"/>
          </p:cNvSpPr>
          <p:nvPr/>
        </p:nvSpPr>
        <p:spPr bwMode="auto">
          <a:xfrm>
            <a:off x="5381625" y="1268413"/>
            <a:ext cx="0" cy="50863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208404" name="Group 84"/>
          <p:cNvGrpSpPr>
            <a:grpSpLocks/>
          </p:cNvGrpSpPr>
          <p:nvPr/>
        </p:nvGrpSpPr>
        <p:grpSpPr bwMode="auto">
          <a:xfrm>
            <a:off x="2501900" y="1403350"/>
            <a:ext cx="3240088" cy="1081088"/>
            <a:chOff x="1576" y="884"/>
            <a:chExt cx="2041" cy="681"/>
          </a:xfrm>
        </p:grpSpPr>
        <p:sp>
          <p:nvSpPr>
            <p:cNvPr id="1208405" name="Rectangle 85"/>
            <p:cNvSpPr>
              <a:spLocks noChangeArrowheads="1"/>
            </p:cNvSpPr>
            <p:nvPr/>
          </p:nvSpPr>
          <p:spPr bwMode="auto">
            <a:xfrm>
              <a:off x="1576" y="998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06" name="Rectangle 86"/>
            <p:cNvSpPr>
              <a:spLocks noChangeArrowheads="1"/>
            </p:cNvSpPr>
            <p:nvPr/>
          </p:nvSpPr>
          <p:spPr bwMode="auto">
            <a:xfrm>
              <a:off x="2030" y="998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07" name="Rectangle 87"/>
            <p:cNvSpPr>
              <a:spLocks noChangeArrowheads="1"/>
            </p:cNvSpPr>
            <p:nvPr/>
          </p:nvSpPr>
          <p:spPr bwMode="auto">
            <a:xfrm>
              <a:off x="2484" y="998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08" name="Rectangle 88"/>
            <p:cNvSpPr>
              <a:spLocks noChangeArrowheads="1"/>
            </p:cNvSpPr>
            <p:nvPr/>
          </p:nvSpPr>
          <p:spPr bwMode="auto">
            <a:xfrm>
              <a:off x="2937" y="998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09" name="Rectangle 89"/>
            <p:cNvSpPr>
              <a:spLocks noChangeArrowheads="1"/>
            </p:cNvSpPr>
            <p:nvPr/>
          </p:nvSpPr>
          <p:spPr bwMode="auto">
            <a:xfrm>
              <a:off x="3391" y="998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10" name="Rectangle 90"/>
            <p:cNvSpPr>
              <a:spLocks noChangeArrowheads="1"/>
            </p:cNvSpPr>
            <p:nvPr/>
          </p:nvSpPr>
          <p:spPr bwMode="auto">
            <a:xfrm>
              <a:off x="2710" y="1310"/>
              <a:ext cx="567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208411" name="Group 91"/>
            <p:cNvGrpSpPr>
              <a:grpSpLocks/>
            </p:cNvGrpSpPr>
            <p:nvPr/>
          </p:nvGrpSpPr>
          <p:grpSpPr bwMode="auto">
            <a:xfrm>
              <a:off x="2030" y="884"/>
              <a:ext cx="1360" cy="681"/>
              <a:chOff x="2030" y="884"/>
              <a:chExt cx="1360" cy="681"/>
            </a:xfrm>
          </p:grpSpPr>
          <p:sp>
            <p:nvSpPr>
              <p:cNvPr id="1208412" name="Line 92"/>
              <p:cNvSpPr>
                <a:spLocks noChangeShapeType="1"/>
              </p:cNvSpPr>
              <p:nvPr/>
            </p:nvSpPr>
            <p:spPr bwMode="auto">
              <a:xfrm flipH="1" flipV="1">
                <a:off x="2710" y="1310"/>
                <a:ext cx="1" cy="255"/>
              </a:xfrm>
              <a:prstGeom prst="line">
                <a:avLst/>
              </a:prstGeom>
              <a:noFill/>
              <a:ln w="28575" cap="rnd">
                <a:solidFill>
                  <a:schemeClr val="accent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208413" name="Line 93"/>
              <p:cNvSpPr>
                <a:spLocks noChangeShapeType="1"/>
              </p:cNvSpPr>
              <p:nvPr/>
            </p:nvSpPr>
            <p:spPr bwMode="auto">
              <a:xfrm flipH="1" flipV="1">
                <a:off x="2937" y="884"/>
                <a:ext cx="1" cy="255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208414" name="Line 94"/>
              <p:cNvSpPr>
                <a:spLocks noChangeShapeType="1"/>
              </p:cNvSpPr>
              <p:nvPr/>
            </p:nvSpPr>
            <p:spPr bwMode="auto">
              <a:xfrm flipH="1" flipV="1">
                <a:off x="2030" y="884"/>
                <a:ext cx="1" cy="255"/>
              </a:xfrm>
              <a:prstGeom prst="line">
                <a:avLst/>
              </a:prstGeom>
              <a:noFill/>
              <a:ln w="2857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208415" name="Line 95"/>
              <p:cNvSpPr>
                <a:spLocks noChangeShapeType="1"/>
              </p:cNvSpPr>
              <p:nvPr/>
            </p:nvSpPr>
            <p:spPr bwMode="auto">
              <a:xfrm flipH="1" flipV="1">
                <a:off x="2482" y="884"/>
                <a:ext cx="1" cy="255"/>
              </a:xfrm>
              <a:prstGeom prst="line">
                <a:avLst/>
              </a:prstGeom>
              <a:noFill/>
              <a:ln w="28575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208416" name="Line 96"/>
              <p:cNvSpPr>
                <a:spLocks noChangeShapeType="1"/>
              </p:cNvSpPr>
              <p:nvPr/>
            </p:nvSpPr>
            <p:spPr bwMode="auto">
              <a:xfrm flipH="1" flipV="1">
                <a:off x="3389" y="884"/>
                <a:ext cx="1" cy="255"/>
              </a:xfrm>
              <a:prstGeom prst="line">
                <a:avLst/>
              </a:prstGeom>
              <a:noFill/>
              <a:ln w="28575" cap="rnd">
                <a:solidFill>
                  <a:srgbClr val="66CC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1208417" name="Line 97"/>
          <p:cNvSpPr>
            <a:spLocks noChangeShapeType="1"/>
          </p:cNvSpPr>
          <p:nvPr/>
        </p:nvSpPr>
        <p:spPr bwMode="auto">
          <a:xfrm>
            <a:off x="7092950" y="1628775"/>
            <a:ext cx="314325" cy="0"/>
          </a:xfrm>
          <a:prstGeom prst="line">
            <a:avLst/>
          </a:prstGeom>
          <a:noFill/>
          <a:ln w="28575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418" name="Text Box 98"/>
          <p:cNvSpPr txBox="1">
            <a:spLocks noChangeArrowheads="1"/>
          </p:cNvSpPr>
          <p:nvPr/>
        </p:nvSpPr>
        <p:spPr bwMode="auto">
          <a:xfrm>
            <a:off x="7340600" y="1449388"/>
            <a:ext cx="922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deadlines</a:t>
            </a:r>
          </a:p>
        </p:txBody>
      </p:sp>
      <p:sp>
        <p:nvSpPr>
          <p:cNvPr id="1208419" name="Text Box 99"/>
          <p:cNvSpPr txBox="1">
            <a:spLocks noChangeArrowheads="1"/>
          </p:cNvSpPr>
          <p:nvPr/>
        </p:nvSpPr>
        <p:spPr bwMode="auto">
          <a:xfrm>
            <a:off x="6642100" y="2798763"/>
            <a:ext cx="14097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waste of time</a:t>
            </a:r>
          </a:p>
        </p:txBody>
      </p:sp>
      <p:sp>
        <p:nvSpPr>
          <p:cNvPr id="1208420" name="Text Box 100"/>
          <p:cNvSpPr txBox="1">
            <a:spLocks noChangeArrowheads="1"/>
          </p:cNvSpPr>
          <p:nvPr/>
        </p:nvSpPr>
        <p:spPr bwMode="auto">
          <a:xfrm>
            <a:off x="6654800" y="3440113"/>
            <a:ext cx="14097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waste of time</a:t>
            </a:r>
          </a:p>
        </p:txBody>
      </p:sp>
      <p:sp>
        <p:nvSpPr>
          <p:cNvPr id="1208421" name="Rectangle 101"/>
          <p:cNvSpPr>
            <a:spLocks noChangeArrowheads="1"/>
          </p:cNvSpPr>
          <p:nvPr/>
        </p:nvSpPr>
        <p:spPr bwMode="auto">
          <a:xfrm>
            <a:off x="2862263" y="3500438"/>
            <a:ext cx="360362" cy="22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22" name="Rectangle 102"/>
          <p:cNvSpPr>
            <a:spLocks noChangeArrowheads="1"/>
          </p:cNvSpPr>
          <p:nvPr/>
        </p:nvSpPr>
        <p:spPr bwMode="auto">
          <a:xfrm>
            <a:off x="3581400" y="3500438"/>
            <a:ext cx="360363" cy="22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208423" name="Group 103"/>
          <p:cNvGrpSpPr>
            <a:grpSpLocks/>
          </p:cNvGrpSpPr>
          <p:nvPr/>
        </p:nvGrpSpPr>
        <p:grpSpPr bwMode="auto">
          <a:xfrm>
            <a:off x="3402013" y="4203700"/>
            <a:ext cx="4662487" cy="325438"/>
            <a:chOff x="2143" y="2875"/>
            <a:chExt cx="2937" cy="205"/>
          </a:xfrm>
        </p:grpSpPr>
        <p:sp>
          <p:nvSpPr>
            <p:cNvPr id="1208424" name="Text Box 104"/>
            <p:cNvSpPr txBox="1">
              <a:spLocks noChangeArrowheads="1"/>
            </p:cNvSpPr>
            <p:nvPr/>
          </p:nvSpPr>
          <p:spPr bwMode="auto">
            <a:xfrm>
              <a:off x="4192" y="2875"/>
              <a:ext cx="888" cy="19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waste of time</a:t>
              </a:r>
            </a:p>
          </p:txBody>
        </p:sp>
        <p:sp>
          <p:nvSpPr>
            <p:cNvPr id="1208425" name="Rectangle 105"/>
            <p:cNvSpPr>
              <a:spLocks noChangeArrowheads="1"/>
            </p:cNvSpPr>
            <p:nvPr/>
          </p:nvSpPr>
          <p:spPr bwMode="auto">
            <a:xfrm>
              <a:off x="2143" y="2938"/>
              <a:ext cx="567" cy="1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26" name="Rectangle 106"/>
            <p:cNvSpPr>
              <a:spLocks noChangeArrowheads="1"/>
            </p:cNvSpPr>
            <p:nvPr/>
          </p:nvSpPr>
          <p:spPr bwMode="auto">
            <a:xfrm>
              <a:off x="3277" y="2938"/>
              <a:ext cx="340" cy="14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08427" name="Group 107"/>
          <p:cNvGrpSpPr>
            <a:grpSpLocks/>
          </p:cNvGrpSpPr>
          <p:nvPr/>
        </p:nvGrpSpPr>
        <p:grpSpPr bwMode="auto">
          <a:xfrm>
            <a:off x="115888" y="5824538"/>
            <a:ext cx="5984875" cy="565150"/>
            <a:chOff x="73" y="3669"/>
            <a:chExt cx="3770" cy="356"/>
          </a:xfrm>
        </p:grpSpPr>
        <p:sp>
          <p:nvSpPr>
            <p:cNvPr id="1208428" name="Text Box 108"/>
            <p:cNvSpPr txBox="1">
              <a:spLocks noChangeArrowheads="1"/>
            </p:cNvSpPr>
            <p:nvPr/>
          </p:nvSpPr>
          <p:spPr bwMode="auto">
            <a:xfrm>
              <a:off x="73" y="3833"/>
              <a:ext cx="1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Rate monotonic (as the first)</a:t>
              </a:r>
            </a:p>
          </p:txBody>
        </p:sp>
        <p:sp>
          <p:nvSpPr>
            <p:cNvPr id="1208429" name="Rectangle 109"/>
            <p:cNvSpPr>
              <a:spLocks noChangeArrowheads="1"/>
            </p:cNvSpPr>
            <p:nvPr/>
          </p:nvSpPr>
          <p:spPr bwMode="auto">
            <a:xfrm>
              <a:off x="2258" y="3862"/>
              <a:ext cx="339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0" name="Rectangle 110"/>
            <p:cNvSpPr>
              <a:spLocks noChangeArrowheads="1"/>
            </p:cNvSpPr>
            <p:nvPr/>
          </p:nvSpPr>
          <p:spPr bwMode="auto">
            <a:xfrm>
              <a:off x="1802" y="3862"/>
              <a:ext cx="565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1" name="Rectangle 111"/>
            <p:cNvSpPr>
              <a:spLocks noChangeArrowheads="1"/>
            </p:cNvSpPr>
            <p:nvPr/>
          </p:nvSpPr>
          <p:spPr bwMode="auto">
            <a:xfrm>
              <a:off x="2258" y="3862"/>
              <a:ext cx="226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2" name="Rectangle 112"/>
            <p:cNvSpPr>
              <a:spLocks noChangeArrowheads="1"/>
            </p:cNvSpPr>
            <p:nvPr/>
          </p:nvSpPr>
          <p:spPr bwMode="auto">
            <a:xfrm>
              <a:off x="2710" y="3862"/>
              <a:ext cx="113" cy="14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3" name="Rectangle 113"/>
            <p:cNvSpPr>
              <a:spLocks noChangeArrowheads="1"/>
            </p:cNvSpPr>
            <p:nvPr/>
          </p:nvSpPr>
          <p:spPr bwMode="auto">
            <a:xfrm>
              <a:off x="1576" y="3862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4" name="Rectangle 114"/>
            <p:cNvSpPr>
              <a:spLocks noChangeArrowheads="1"/>
            </p:cNvSpPr>
            <p:nvPr/>
          </p:nvSpPr>
          <p:spPr bwMode="auto">
            <a:xfrm>
              <a:off x="2030" y="3862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5" name="Rectangle 115"/>
            <p:cNvSpPr>
              <a:spLocks noChangeArrowheads="1"/>
            </p:cNvSpPr>
            <p:nvPr/>
          </p:nvSpPr>
          <p:spPr bwMode="auto">
            <a:xfrm>
              <a:off x="2484" y="3862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6" name="Rectangle 116"/>
            <p:cNvSpPr>
              <a:spLocks noChangeArrowheads="1"/>
            </p:cNvSpPr>
            <p:nvPr/>
          </p:nvSpPr>
          <p:spPr bwMode="auto">
            <a:xfrm>
              <a:off x="2823" y="3862"/>
              <a:ext cx="113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7" name="Rectangle 117"/>
            <p:cNvSpPr>
              <a:spLocks noChangeArrowheads="1"/>
            </p:cNvSpPr>
            <p:nvPr/>
          </p:nvSpPr>
          <p:spPr bwMode="auto">
            <a:xfrm>
              <a:off x="3163" y="3862"/>
              <a:ext cx="226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8" name="Rectangle 118"/>
            <p:cNvSpPr>
              <a:spLocks noChangeArrowheads="1"/>
            </p:cNvSpPr>
            <p:nvPr/>
          </p:nvSpPr>
          <p:spPr bwMode="auto">
            <a:xfrm>
              <a:off x="3617" y="3862"/>
              <a:ext cx="226" cy="14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39" name="Rectangle 119"/>
            <p:cNvSpPr>
              <a:spLocks noChangeArrowheads="1"/>
            </p:cNvSpPr>
            <p:nvPr/>
          </p:nvSpPr>
          <p:spPr bwMode="auto">
            <a:xfrm>
              <a:off x="2937" y="3862"/>
              <a:ext cx="226" cy="141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40" name="Rectangle 120"/>
            <p:cNvSpPr>
              <a:spLocks noChangeArrowheads="1"/>
            </p:cNvSpPr>
            <p:nvPr/>
          </p:nvSpPr>
          <p:spPr bwMode="auto">
            <a:xfrm>
              <a:off x="3389" y="3862"/>
              <a:ext cx="226" cy="14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08441" name="Text Box 121"/>
            <p:cNvSpPr txBox="1">
              <a:spLocks noChangeArrowheads="1"/>
            </p:cNvSpPr>
            <p:nvPr/>
          </p:nvSpPr>
          <p:spPr bwMode="auto">
            <a:xfrm>
              <a:off x="2748" y="3669"/>
              <a:ext cx="7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deadline miss</a:t>
              </a:r>
            </a:p>
          </p:txBody>
        </p:sp>
        <p:sp>
          <p:nvSpPr>
            <p:cNvPr id="1208442" name="Line 122"/>
            <p:cNvSpPr>
              <a:spLocks noChangeShapeType="1"/>
            </p:cNvSpPr>
            <p:nvPr/>
          </p:nvSpPr>
          <p:spPr bwMode="auto">
            <a:xfrm flipH="1">
              <a:off x="2710" y="3717"/>
              <a:ext cx="9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8443" name="AutoShape 123"/>
          <p:cNvSpPr>
            <a:spLocks/>
          </p:cNvSpPr>
          <p:nvPr/>
        </p:nvSpPr>
        <p:spPr bwMode="auto">
          <a:xfrm>
            <a:off x="6146800" y="5408613"/>
            <a:ext cx="225425" cy="1081087"/>
          </a:xfrm>
          <a:prstGeom prst="rightBrace">
            <a:avLst>
              <a:gd name="adj1" fmla="val 399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44" name="Text Box 124"/>
          <p:cNvSpPr txBox="1">
            <a:spLocks noChangeArrowheads="1"/>
          </p:cNvSpPr>
          <p:nvPr/>
        </p:nvSpPr>
        <p:spPr bwMode="auto">
          <a:xfrm>
            <a:off x="6391275" y="5454650"/>
            <a:ext cx="2635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RM may give some</a:t>
            </a:r>
          </a:p>
          <a:p>
            <a:r>
              <a:rPr lang="en-US" sz="1800" b="0"/>
              <a:t>deadline violations</a:t>
            </a:r>
            <a:br>
              <a:rPr lang="en-US" sz="1800" b="0"/>
            </a:br>
            <a:r>
              <a:rPr lang="en-US" sz="1800" b="0"/>
              <a:t>which is avoided by EDF</a:t>
            </a:r>
          </a:p>
        </p:txBody>
      </p:sp>
      <p:sp>
        <p:nvSpPr>
          <p:cNvPr id="1208445" name="Rectangle 125"/>
          <p:cNvSpPr>
            <a:spLocks noChangeArrowheads="1"/>
          </p:cNvSpPr>
          <p:nvPr/>
        </p:nvSpPr>
        <p:spPr bwMode="auto">
          <a:xfrm>
            <a:off x="4302125" y="2079625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46" name="Rectangle 126"/>
          <p:cNvSpPr>
            <a:spLocks noChangeArrowheads="1"/>
          </p:cNvSpPr>
          <p:nvPr/>
        </p:nvSpPr>
        <p:spPr bwMode="auto">
          <a:xfrm>
            <a:off x="4662488" y="2079625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47" name="Rectangle 127"/>
          <p:cNvSpPr>
            <a:spLocks noChangeArrowheads="1"/>
          </p:cNvSpPr>
          <p:nvPr/>
        </p:nvSpPr>
        <p:spPr bwMode="auto">
          <a:xfrm>
            <a:off x="5021263" y="2079625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48" name="Rectangle 128"/>
          <p:cNvSpPr>
            <a:spLocks noChangeArrowheads="1"/>
          </p:cNvSpPr>
          <p:nvPr/>
        </p:nvSpPr>
        <p:spPr bwMode="auto">
          <a:xfrm>
            <a:off x="5380038" y="2079625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49" name="Rectangle 129"/>
          <p:cNvSpPr>
            <a:spLocks noChangeArrowheads="1"/>
          </p:cNvSpPr>
          <p:nvPr/>
        </p:nvSpPr>
        <p:spPr bwMode="auto">
          <a:xfrm>
            <a:off x="5738813" y="2079625"/>
            <a:ext cx="358775" cy="2238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50" name="Rectangle 130"/>
          <p:cNvSpPr>
            <a:spLocks noChangeArrowheads="1"/>
          </p:cNvSpPr>
          <p:nvPr/>
        </p:nvSpPr>
        <p:spPr bwMode="auto">
          <a:xfrm>
            <a:off x="3402013" y="2079625"/>
            <a:ext cx="900112" cy="2238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8451" name="Rectangle 131"/>
          <p:cNvSpPr>
            <a:spLocks noChangeArrowheads="1"/>
          </p:cNvSpPr>
          <p:nvPr/>
        </p:nvSpPr>
        <p:spPr bwMode="auto">
          <a:xfrm>
            <a:off x="3222625" y="2844800"/>
            <a:ext cx="358775" cy="2238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45" name="Group 144"/>
          <p:cNvGrpSpPr/>
          <p:nvPr/>
        </p:nvGrpSpPr>
        <p:grpSpPr>
          <a:xfrm>
            <a:off x="3225800" y="4554538"/>
            <a:ext cx="2254251" cy="382587"/>
            <a:chOff x="3225800" y="4554538"/>
            <a:chExt cx="2254251" cy="382587"/>
          </a:xfrm>
        </p:grpSpPr>
        <p:grpSp>
          <p:nvGrpSpPr>
            <p:cNvPr id="1208369" name="Group 49"/>
            <p:cNvGrpSpPr>
              <a:grpSpLocks/>
            </p:cNvGrpSpPr>
            <p:nvPr/>
          </p:nvGrpSpPr>
          <p:grpSpPr bwMode="auto">
            <a:xfrm>
              <a:off x="3225800" y="4554538"/>
              <a:ext cx="1308100" cy="382587"/>
              <a:chOff x="4264" y="3110"/>
              <a:chExt cx="824" cy="326"/>
            </a:xfrm>
          </p:grpSpPr>
          <p:sp>
            <p:nvSpPr>
              <p:cNvPr id="1208370" name="Text Box 50"/>
              <p:cNvSpPr txBox="1">
                <a:spLocks noChangeArrowheads="1"/>
              </p:cNvSpPr>
              <p:nvPr/>
            </p:nvSpPr>
            <p:spPr bwMode="auto">
              <a:xfrm>
                <a:off x="4302" y="3110"/>
                <a:ext cx="786" cy="2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400" b="0"/>
                  <a:t>deadline miss</a:t>
                </a:r>
              </a:p>
            </p:txBody>
          </p:sp>
          <p:sp>
            <p:nvSpPr>
              <p:cNvPr id="1208371" name="Line 51"/>
              <p:cNvSpPr>
                <a:spLocks noChangeShapeType="1"/>
              </p:cNvSpPr>
              <p:nvPr/>
            </p:nvSpPr>
            <p:spPr bwMode="auto">
              <a:xfrm flipH="1">
                <a:off x="4264" y="3251"/>
                <a:ext cx="90" cy="1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208372" name="Line 52"/>
            <p:cNvSpPr>
              <a:spLocks noChangeShapeType="1"/>
            </p:cNvSpPr>
            <p:nvPr/>
          </p:nvSpPr>
          <p:spPr bwMode="auto">
            <a:xfrm flipH="1">
              <a:off x="5383213" y="4770477"/>
              <a:ext cx="96838" cy="165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" name="Line 52"/>
            <p:cNvSpPr>
              <a:spLocks noChangeShapeType="1"/>
            </p:cNvSpPr>
            <p:nvPr/>
          </p:nvSpPr>
          <p:spPr bwMode="auto">
            <a:xfrm flipH="1">
              <a:off x="4656448" y="4755393"/>
              <a:ext cx="96838" cy="165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4" name="Line 52"/>
            <p:cNvSpPr>
              <a:spLocks noChangeShapeType="1"/>
            </p:cNvSpPr>
            <p:nvPr/>
          </p:nvSpPr>
          <p:spPr bwMode="auto">
            <a:xfrm flipH="1">
              <a:off x="3957593" y="4768223"/>
              <a:ext cx="96838" cy="165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5978E-6 L -0.19687 -0.07229 " pathEditMode="relative" ptsTypes="AA">
                                      <p:cBhvr>
                                        <p:cTn id="6" dur="2000" fill="hold"/>
                                        <p:tgtEl>
                                          <p:spTgt spid="120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4374E-6 L -0.15243 -0.072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0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36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5.00463E-7 L -0.11806 -0.072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0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36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00463E-7 L -0.07848 -0.075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37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00463E-7 L -0.03923 -0.072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0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36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5.00463E-7 L 0.10347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0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08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208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208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208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1208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208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084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08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08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08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2" grpId="0" animBg="1"/>
      <p:bldP spid="1208322" grpId="1" animBg="1"/>
      <p:bldP spid="1208323" grpId="0" animBg="1"/>
      <p:bldP spid="1208323" grpId="1" animBg="1"/>
      <p:bldP spid="1208326" grpId="0"/>
      <p:bldP spid="1208328" grpId="0"/>
      <p:bldP spid="1208329" grpId="0"/>
      <p:bldP spid="1208330" grpId="0" animBg="1"/>
      <p:bldP spid="1208331" grpId="0" animBg="1"/>
      <p:bldP spid="1208332" grpId="0" animBg="1"/>
      <p:bldP spid="1208333" grpId="0" animBg="1"/>
      <p:bldP spid="1208334" grpId="0" animBg="1"/>
      <p:bldP spid="1208336" grpId="0" animBg="1"/>
      <p:bldP spid="1208338" grpId="0" animBg="1"/>
      <p:bldP spid="1208384" grpId="0"/>
      <p:bldP spid="1208385" grpId="0" animBg="1"/>
      <p:bldP spid="1208385" grpId="1" animBg="1"/>
      <p:bldP spid="1208386" grpId="0" animBg="1"/>
      <p:bldP spid="1208387" grpId="0" animBg="1"/>
      <p:bldP spid="1208388" grpId="0" animBg="1"/>
      <p:bldP spid="1208389" grpId="0" animBg="1"/>
      <p:bldP spid="1208390" grpId="0" animBg="1"/>
      <p:bldP spid="1208391" grpId="0" animBg="1"/>
      <p:bldP spid="1208391" grpId="1" animBg="1"/>
      <p:bldP spid="1208392" grpId="0" animBg="1"/>
      <p:bldP spid="1208393" grpId="0" animBg="1"/>
      <p:bldP spid="1208394" grpId="0" animBg="1"/>
      <p:bldP spid="1208395" grpId="0" animBg="1"/>
      <p:bldP spid="1208398" grpId="0" animBg="1"/>
      <p:bldP spid="1208398" grpId="1" animBg="1"/>
      <p:bldP spid="1208398" grpId="2" animBg="1"/>
      <p:bldP spid="1208398" grpId="3" animBg="1"/>
      <p:bldP spid="1208398" grpId="4" animBg="1"/>
      <p:bldP spid="1208398" grpId="5" animBg="1"/>
      <p:bldP spid="1208399" grpId="0" animBg="1"/>
      <p:bldP spid="1208399" grpId="1" animBg="1"/>
      <p:bldP spid="1208399" grpId="2" animBg="1"/>
      <p:bldP spid="1208399" grpId="3" animBg="1"/>
      <p:bldP spid="1208399" grpId="4" animBg="1"/>
      <p:bldP spid="1208399" grpId="5" animBg="1"/>
      <p:bldP spid="1208400" grpId="0" animBg="1"/>
      <p:bldP spid="1208400" grpId="1" animBg="1"/>
      <p:bldP spid="1208400" grpId="2" animBg="1"/>
      <p:bldP spid="1208400" grpId="3" animBg="1"/>
      <p:bldP spid="1208401" grpId="0" animBg="1"/>
      <p:bldP spid="1208401" grpId="1" animBg="1"/>
      <p:bldP spid="1208401" grpId="2" animBg="1"/>
      <p:bldP spid="1208401" grpId="3" animBg="1"/>
      <p:bldP spid="1208402" grpId="0" animBg="1"/>
      <p:bldP spid="1208402" grpId="1" animBg="1"/>
      <p:bldP spid="1208403" grpId="0" animBg="1"/>
      <p:bldP spid="1208419" grpId="0" animBg="1"/>
      <p:bldP spid="1208420" grpId="0" animBg="1"/>
      <p:bldP spid="1208421" grpId="0" animBg="1"/>
      <p:bldP spid="1208422" grpId="0" animBg="1"/>
      <p:bldP spid="1208443" grpId="0" animBg="1"/>
      <p:bldP spid="1208444" grpId="0"/>
      <p:bldP spid="1208445" grpId="0" animBg="1"/>
      <p:bldP spid="1208445" grpId="1" animBg="1"/>
      <p:bldP spid="1208446" grpId="0" animBg="1"/>
      <p:bldP spid="1208446" grpId="1" animBg="1"/>
      <p:bldP spid="1208447" grpId="0" animBg="1"/>
      <p:bldP spid="1208447" grpId="1" animBg="1"/>
      <p:bldP spid="1208448" grpId="0" animBg="1"/>
      <p:bldP spid="1208448" grpId="1" animBg="1"/>
      <p:bldP spid="1208449" grpId="0" animBg="1"/>
      <p:bldP spid="1208449" grpId="1" animBg="1"/>
      <p:bldP spid="1208450" grpId="0" animBg="1"/>
      <p:bldP spid="1208450" grpId="1" animBg="1"/>
      <p:bldP spid="120845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33738" algn="l"/>
              </a:tabLst>
            </a:pPr>
            <a:r>
              <a:rPr lang="en-US" sz="2800"/>
              <a:t>SMART</a:t>
            </a:r>
            <a:r>
              <a:rPr lang="en-US" sz="3200"/>
              <a:t> </a:t>
            </a:r>
            <a:r>
              <a:rPr lang="en-US" sz="2200"/>
              <a:t>(</a:t>
            </a:r>
            <a:r>
              <a:rPr lang="en-US" sz="2200" b="1"/>
              <a:t>S</a:t>
            </a:r>
            <a:r>
              <a:rPr lang="en-US" sz="2200"/>
              <a:t>cheduler for</a:t>
            </a:r>
            <a:r>
              <a:rPr lang="en-US" sz="2200" b="1"/>
              <a:t> M</a:t>
            </a:r>
            <a:r>
              <a:rPr lang="en-US" sz="2200"/>
              <a:t>ultimedia </a:t>
            </a:r>
            <a:r>
              <a:rPr lang="en-US" sz="2200" b="1"/>
              <a:t>A</a:t>
            </a:r>
            <a:r>
              <a:rPr lang="en-US" sz="2200"/>
              <a:t>nd</a:t>
            </a:r>
            <a:r>
              <a:rPr lang="en-US" sz="2200" b="1"/>
              <a:t> R</a:t>
            </a:r>
            <a:r>
              <a:rPr lang="en-US" sz="2200"/>
              <a:t>eal–</a:t>
            </a:r>
            <a:r>
              <a:rPr lang="en-US" sz="2200" b="1"/>
              <a:t>T</a:t>
            </a:r>
            <a:r>
              <a:rPr lang="en-US" sz="2200"/>
              <a:t>ime applications)</a:t>
            </a:r>
            <a:r>
              <a:rPr lang="en-US" sz="3200"/>
              <a:t> 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0000"/>
              </a:spcAft>
            </a:pPr>
            <a:r>
              <a:rPr lang="en-US" sz="2400"/>
              <a:t>Designed for multimedia and real-time applications</a:t>
            </a:r>
            <a:br>
              <a:rPr lang="en-US" sz="2400"/>
            </a:br>
            <a:endParaRPr lang="en-US" sz="2400"/>
          </a:p>
          <a:p>
            <a:pPr>
              <a:spcAft>
                <a:spcPct val="30000"/>
              </a:spcAft>
            </a:pPr>
            <a:r>
              <a:rPr lang="en-US" sz="2400"/>
              <a:t>Principles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000">
                <a:solidFill>
                  <a:schemeClr val="folHlink"/>
                </a:solidFill>
              </a:rPr>
              <a:t>priority</a:t>
            </a:r>
            <a:r>
              <a:rPr lang="en-US" sz="2000"/>
              <a:t> – high priority tasks should not suffer degradation due to presence of low priority tasks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000">
                <a:solidFill>
                  <a:schemeClr val="folHlink"/>
                </a:solidFill>
              </a:rPr>
              <a:t>proportional sharing</a:t>
            </a:r>
            <a:r>
              <a:rPr lang="en-US" sz="2000"/>
              <a:t> – allocate resources proportionally and distribute unused resources (work conserving)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000">
                <a:solidFill>
                  <a:schemeClr val="folHlink"/>
                </a:solidFill>
              </a:rPr>
              <a:t>tradeoff immediate fairness</a:t>
            </a:r>
            <a:r>
              <a:rPr lang="en-US" sz="2000"/>
              <a:t> –  real-time and less competitive processes (short-lived, interactive, I/O-bound, ...) get instantaneous higher shares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000">
                <a:solidFill>
                  <a:schemeClr val="folHlink"/>
                </a:solidFill>
              </a:rPr>
              <a:t>graceful transitions</a:t>
            </a:r>
            <a:r>
              <a:rPr lang="en-US" sz="2000"/>
              <a:t> – adapt smoothly to resource demand changes</a:t>
            </a:r>
          </a:p>
          <a:p>
            <a:pPr lvl="1">
              <a:spcBef>
                <a:spcPct val="30000"/>
              </a:spcBef>
              <a:spcAft>
                <a:spcPct val="30000"/>
              </a:spcAft>
            </a:pPr>
            <a:r>
              <a:rPr lang="en-US" sz="2000">
                <a:solidFill>
                  <a:schemeClr val="folHlink"/>
                </a:solidFill>
              </a:rPr>
              <a:t>notification</a:t>
            </a:r>
            <a:r>
              <a:rPr lang="en-US" sz="2000"/>
              <a:t> – notify applications of resource changes</a:t>
            </a:r>
            <a:br>
              <a:rPr lang="en-US" sz="2000"/>
            </a:b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Tasks have…</a:t>
            </a:r>
            <a:endParaRPr lang="en-US" sz="2400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folHlink"/>
                </a:solidFill>
              </a:rPr>
              <a:t>urgency</a:t>
            </a:r>
            <a:r>
              <a:rPr lang="en-US" sz="2000" dirty="0"/>
              <a:t> – an immediate real-time constraint, short deadline</a:t>
            </a:r>
            <a:br>
              <a:rPr lang="en-US" sz="2000" dirty="0"/>
            </a:br>
            <a:r>
              <a:rPr lang="en-US" sz="2000" dirty="0"/>
              <a:t>(determine when a task will get resources)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folHlink"/>
                </a:solidFill>
              </a:rPr>
              <a:t>importance</a:t>
            </a:r>
            <a:r>
              <a:rPr lang="en-US" sz="2000" dirty="0"/>
              <a:t> – a priority measure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expressed by a </a:t>
            </a:r>
            <a:r>
              <a:rPr lang="en-US" sz="1800" dirty="0" err="1"/>
              <a:t>tuple</a:t>
            </a:r>
            <a:r>
              <a:rPr lang="en-US" sz="1800" dirty="0"/>
              <a:t>: </a:t>
            </a:r>
            <a:br>
              <a:rPr lang="en-US" sz="1800" dirty="0"/>
            </a:br>
            <a:r>
              <a:rPr lang="en-US" sz="1800" dirty="0">
                <a:latin typeface="Courier New" pitchFamily="49" charset="0"/>
              </a:rPr>
              <a:t>[ priority </a:t>
            </a:r>
            <a:r>
              <a:rPr lang="en-US" sz="1800" b="1" i="1" dirty="0" err="1">
                <a:latin typeface="Courier New" pitchFamily="49" charset="0"/>
              </a:rPr>
              <a:t>p</a:t>
            </a:r>
            <a:r>
              <a:rPr lang="en-US" sz="1800" i="1" dirty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, biased virtual finishing time </a:t>
            </a:r>
            <a:r>
              <a:rPr lang="en-US" sz="1800" b="1" i="1" dirty="0" err="1">
                <a:latin typeface="Courier New" pitchFamily="49" charset="0"/>
              </a:rPr>
              <a:t>bvft</a:t>
            </a:r>
            <a:r>
              <a:rPr lang="en-US" sz="1800" i="1" dirty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]</a:t>
            </a:r>
            <a:br>
              <a:rPr lang="en-US" sz="1800" dirty="0">
                <a:latin typeface="Courier New" pitchFamily="49" charset="0"/>
              </a:rPr>
            </a:br>
            <a:endParaRPr lang="en-US" sz="1600" dirty="0">
              <a:latin typeface="Courier New" pitchFamily="49" charset="0"/>
            </a:endParaRPr>
          </a:p>
          <a:p>
            <a:pPr lvl="2">
              <a:lnSpc>
                <a:spcPct val="80000"/>
              </a:lnSpc>
            </a:pPr>
            <a:r>
              <a:rPr lang="nb-NO" sz="1800" b="1" dirty="0"/>
              <a:t>p</a:t>
            </a:r>
            <a:r>
              <a:rPr lang="nb-NO" sz="1800" dirty="0"/>
              <a:t> is </a:t>
            </a:r>
            <a:r>
              <a:rPr lang="nb-NO" sz="1800" dirty="0" err="1"/>
              <a:t>static</a:t>
            </a:r>
            <a:r>
              <a:rPr lang="nb-NO" sz="1800" dirty="0"/>
              <a:t>: </a:t>
            </a:r>
            <a:r>
              <a:rPr lang="nb-NO" sz="1800" dirty="0" err="1"/>
              <a:t>supplied</a:t>
            </a:r>
            <a:r>
              <a:rPr lang="nb-NO" sz="1800" dirty="0"/>
              <a:t> by </a:t>
            </a:r>
            <a:r>
              <a:rPr lang="nb-NO" sz="1800" dirty="0" err="1"/>
              <a:t>user</a:t>
            </a:r>
            <a:r>
              <a:rPr lang="nb-NO" sz="1800" dirty="0"/>
              <a:t> or </a:t>
            </a:r>
            <a:r>
              <a:rPr lang="nb-NO" sz="1800" dirty="0" err="1"/>
              <a:t>assigned</a:t>
            </a:r>
            <a:r>
              <a:rPr lang="nb-NO" sz="1800" dirty="0"/>
              <a:t> a </a:t>
            </a:r>
            <a:r>
              <a:rPr lang="nb-NO" sz="1800" dirty="0" err="1"/>
              <a:t>default</a:t>
            </a:r>
            <a:r>
              <a:rPr lang="nb-NO" sz="1800" dirty="0"/>
              <a:t> </a:t>
            </a:r>
            <a:r>
              <a:rPr lang="nb-NO" sz="1800" dirty="0" err="1"/>
              <a:t>value</a:t>
            </a:r>
            <a:r>
              <a:rPr lang="nb-NO" sz="1800" dirty="0"/>
              <a:t/>
            </a:r>
            <a:br>
              <a:rPr lang="nb-NO" sz="1800" dirty="0"/>
            </a:b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b="1" dirty="0" err="1"/>
              <a:t>bvft</a:t>
            </a:r>
            <a:r>
              <a:rPr lang="en-US" sz="1800" dirty="0"/>
              <a:t> is dynamic:</a:t>
            </a:r>
          </a:p>
          <a:p>
            <a:pPr lvl="3">
              <a:lnSpc>
                <a:spcPct val="80000"/>
              </a:lnSpc>
            </a:pPr>
            <a:r>
              <a:rPr lang="en-US" sz="1700" dirty="0"/>
              <a:t>virtual finishing time: measure for the degree to which the proportional </a:t>
            </a:r>
            <a:br>
              <a:rPr lang="en-US" sz="1700" dirty="0"/>
            </a:br>
            <a:r>
              <a:rPr lang="en-US" sz="1700" dirty="0"/>
              <a:t>			 share has been given</a:t>
            </a:r>
          </a:p>
          <a:p>
            <a:pPr lvl="3">
              <a:lnSpc>
                <a:spcPct val="80000"/>
              </a:lnSpc>
            </a:pPr>
            <a:r>
              <a:rPr lang="en-US" sz="1700" dirty="0"/>
              <a:t>bias: bonus for interactive and real-time tasks</a:t>
            </a:r>
            <a:br>
              <a:rPr lang="en-US" sz="1700" dirty="0"/>
            </a:br>
            <a:endParaRPr lang="en-US" sz="1700" dirty="0"/>
          </a:p>
          <a:p>
            <a:pPr>
              <a:lnSpc>
                <a:spcPct val="80000"/>
              </a:lnSpc>
            </a:pPr>
            <a:r>
              <a:rPr lang="en-US" sz="2400" i="1" dirty="0"/>
              <a:t>Best effort schedule</a:t>
            </a:r>
            <a:r>
              <a:rPr lang="en-US" sz="2400" dirty="0"/>
              <a:t>  based on urgency and importance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"/>
            </a:pPr>
            <a:r>
              <a:rPr lang="en-US" sz="2000" dirty="0"/>
              <a:t>find most </a:t>
            </a:r>
            <a:r>
              <a:rPr lang="en-US" sz="2000" dirty="0">
                <a:solidFill>
                  <a:schemeClr val="folHlink"/>
                </a:solidFill>
              </a:rPr>
              <a:t>important</a:t>
            </a:r>
            <a:r>
              <a:rPr lang="en-US" sz="2000" dirty="0"/>
              <a:t> tasks </a:t>
            </a:r>
            <a:r>
              <a:rPr lang="en-US" sz="2000" i="1" dirty="0"/>
              <a:t>integrating priorities and weighted fair queuing</a:t>
            </a:r>
            <a:r>
              <a:rPr lang="en-US" sz="2000" dirty="0"/>
              <a:t> – compare </a:t>
            </a:r>
            <a:r>
              <a:rPr lang="en-US" sz="2000" dirty="0" err="1"/>
              <a:t>tuple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 &gt;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>
                <a:sym typeface="Symbol" pitchFamily="18" charset="2"/>
              </a:rPr>
              <a:t></a:t>
            </a:r>
            <a:r>
              <a:rPr lang="en-US" sz="2000" dirty="0">
                <a:sym typeface="Symbol" pitchFamily="18" charset="2"/>
              </a:rPr>
              <a:t> (p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 &gt; p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) </a:t>
            </a:r>
            <a:r>
              <a:rPr lang="en-US" sz="2000" dirty="0" err="1">
                <a:sym typeface="Symbol" pitchFamily="18" charset="2"/>
              </a:rPr>
              <a:t></a:t>
            </a:r>
            <a:r>
              <a:rPr lang="en-US" sz="2000" dirty="0">
                <a:sym typeface="Symbol" pitchFamily="18" charset="2"/>
              </a:rPr>
              <a:t>  (p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 = p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</a:t>
            </a:r>
            <a:r>
              <a:rPr lang="en-US" sz="2000" dirty="0">
                <a:sym typeface="Symbol" pitchFamily="18" charset="2"/>
              </a:rPr>
              <a:t> bvft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 &gt; bvft</a:t>
            </a:r>
            <a:r>
              <a:rPr lang="en-US" sz="2000" baseline="-25000" dirty="0">
                <a:sym typeface="Symbol" pitchFamily="18" charset="2"/>
              </a:rPr>
              <a:t>2</a:t>
            </a:r>
            <a:r>
              <a:rPr lang="en-US" sz="2000" dirty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"/>
            </a:pPr>
            <a:r>
              <a:rPr lang="en-US" sz="2000" dirty="0"/>
              <a:t>sort each group after </a:t>
            </a:r>
            <a:r>
              <a:rPr lang="en-US" sz="2000" dirty="0">
                <a:solidFill>
                  <a:schemeClr val="folHlink"/>
                </a:solidFill>
              </a:rPr>
              <a:t>urgency </a:t>
            </a:r>
            <a:r>
              <a:rPr lang="en-US" sz="2000" dirty="0"/>
              <a:t>(EDF based sorting)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"/>
            </a:pPr>
            <a:r>
              <a:rPr lang="nb-NO" sz="2000" dirty="0" err="1"/>
              <a:t>iteratively</a:t>
            </a:r>
            <a:r>
              <a:rPr lang="nb-NO" sz="2000" dirty="0"/>
              <a:t> </a:t>
            </a:r>
            <a:r>
              <a:rPr lang="nb-NO" sz="2000" dirty="0" err="1"/>
              <a:t>select</a:t>
            </a:r>
            <a:r>
              <a:rPr lang="nb-NO" sz="2000" dirty="0"/>
              <a:t> </a:t>
            </a:r>
            <a:r>
              <a:rPr lang="nb-NO" sz="2000" dirty="0" err="1"/>
              <a:t>task</a:t>
            </a:r>
            <a:r>
              <a:rPr lang="nb-NO" sz="2000" dirty="0"/>
              <a:t> from </a:t>
            </a:r>
            <a:r>
              <a:rPr lang="nb-NO" sz="2000" dirty="0" err="1"/>
              <a:t>candidate</a:t>
            </a:r>
            <a:r>
              <a:rPr lang="nb-NO" sz="2000" dirty="0"/>
              <a:t> </a:t>
            </a:r>
            <a:r>
              <a:rPr lang="nb-NO" sz="2000" dirty="0" err="1"/>
              <a:t>set</a:t>
            </a:r>
            <a:r>
              <a:rPr lang="nb-NO" sz="2000" dirty="0"/>
              <a:t> as </a:t>
            </a:r>
            <a:r>
              <a:rPr lang="nb-NO" sz="2000" dirty="0" err="1"/>
              <a:t>long</a:t>
            </a:r>
            <a:r>
              <a:rPr lang="nb-NO" sz="2000" dirty="0"/>
              <a:t> as </a:t>
            </a:r>
            <a:r>
              <a:rPr lang="nb-NO" sz="2000" dirty="0" err="1"/>
              <a:t>schedule</a:t>
            </a:r>
            <a:r>
              <a:rPr lang="nb-NO" sz="2000" dirty="0"/>
              <a:t> is </a:t>
            </a:r>
            <a:r>
              <a:rPr lang="nb-NO" sz="2000" dirty="0" err="1" smtClean="0"/>
              <a:t>feasible</a:t>
            </a: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1200" dirty="0" smtClean="0"/>
              <a:t>(</a:t>
            </a:r>
            <a:r>
              <a:rPr lang="nb-NO" sz="1200" dirty="0" err="1" smtClean="0"/>
              <a:t>select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</a:t>
            </a:r>
            <a:r>
              <a:rPr lang="nb-NO" sz="1200" dirty="0" err="1" smtClean="0"/>
              <a:t>task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</a:t>
            </a:r>
            <a:r>
              <a:rPr lang="nb-NO" sz="1200" dirty="0" err="1" smtClean="0"/>
              <a:t>shortest</a:t>
            </a:r>
            <a:r>
              <a:rPr lang="nb-NO" sz="1200" dirty="0" smtClean="0"/>
              <a:t> deadline as </a:t>
            </a:r>
            <a:r>
              <a:rPr lang="nb-NO" sz="1200" dirty="0" err="1" smtClean="0"/>
              <a:t>long</a:t>
            </a:r>
            <a:r>
              <a:rPr lang="nb-NO" sz="1200" dirty="0" smtClean="0"/>
              <a:t> as it </a:t>
            </a:r>
            <a:r>
              <a:rPr lang="nb-NO" sz="1200" dirty="0" err="1" smtClean="0"/>
              <a:t>does</a:t>
            </a:r>
            <a:r>
              <a:rPr lang="nb-NO" sz="1200" dirty="0" smtClean="0"/>
              <a:t> not </a:t>
            </a:r>
            <a:r>
              <a:rPr lang="nb-NO" sz="1200" dirty="0" err="1" smtClean="0"/>
              <a:t>influence</a:t>
            </a:r>
            <a:r>
              <a:rPr lang="nb-NO" sz="1200" dirty="0" smtClean="0"/>
              <a:t> </a:t>
            </a:r>
            <a:r>
              <a:rPr lang="nb-NO" sz="1200" dirty="0" err="1" smtClean="0"/>
              <a:t>the</a:t>
            </a:r>
            <a:r>
              <a:rPr lang="nb-NO" sz="1200" dirty="0" smtClean="0"/>
              <a:t> deadline </a:t>
            </a:r>
            <a:r>
              <a:rPr lang="nb-NO" sz="1200" dirty="0" err="1" smtClean="0"/>
              <a:t>of</a:t>
            </a:r>
            <a:r>
              <a:rPr lang="nb-NO" sz="1200" dirty="0" smtClean="0"/>
              <a:t> </a:t>
            </a:r>
            <a:r>
              <a:rPr lang="nb-NO" sz="1200" dirty="0" err="1" smtClean="0"/>
              <a:t>tasks</a:t>
            </a:r>
            <a:r>
              <a:rPr lang="nb-NO" sz="1200" dirty="0" smtClean="0"/>
              <a:t> </a:t>
            </a:r>
            <a:r>
              <a:rPr lang="nb-NO" sz="1200" dirty="0" err="1" smtClean="0"/>
              <a:t>with</a:t>
            </a:r>
            <a:r>
              <a:rPr lang="nb-NO" sz="1200" dirty="0" smtClean="0"/>
              <a:t> </a:t>
            </a:r>
            <a:r>
              <a:rPr lang="nb-NO" sz="1200" dirty="0" err="1" smtClean="0"/>
              <a:t>higher</a:t>
            </a:r>
            <a:r>
              <a:rPr lang="nb-NO" sz="1200" dirty="0" smtClean="0"/>
              <a:t> </a:t>
            </a:r>
            <a:r>
              <a:rPr lang="nb-NO" sz="1200" dirty="0" err="1" smtClean="0"/>
              <a:t>importance</a:t>
            </a:r>
            <a:r>
              <a:rPr lang="nb-NO" sz="1200" dirty="0" smtClean="0"/>
              <a:t>)</a:t>
            </a:r>
            <a:endParaRPr lang="en-US" sz="1200" dirty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SMART</a:t>
            </a:r>
            <a:r>
              <a:rPr lang="en-US" sz="3200"/>
              <a:t> </a:t>
            </a:r>
            <a:r>
              <a:rPr lang="en-US" sz="2200"/>
              <a:t>(</a:t>
            </a:r>
            <a:r>
              <a:rPr lang="en-US" sz="2200" b="1"/>
              <a:t>S</a:t>
            </a:r>
            <a:r>
              <a:rPr lang="en-US" sz="2200"/>
              <a:t>cheduler for</a:t>
            </a:r>
            <a:r>
              <a:rPr lang="en-US" sz="2200" b="1"/>
              <a:t> M</a:t>
            </a:r>
            <a:r>
              <a:rPr lang="en-US" sz="2200"/>
              <a:t>ultimedia </a:t>
            </a:r>
            <a:r>
              <a:rPr lang="en-US" sz="2200" b="1"/>
              <a:t>A</a:t>
            </a:r>
            <a:r>
              <a:rPr lang="en-US" sz="2200"/>
              <a:t>nd</a:t>
            </a:r>
            <a:r>
              <a:rPr lang="en-US" sz="2200" b="1"/>
              <a:t> R</a:t>
            </a:r>
            <a:r>
              <a:rPr lang="en-US" sz="2200"/>
              <a:t>eal–</a:t>
            </a:r>
            <a:r>
              <a:rPr lang="en-US" sz="2200" b="1"/>
              <a:t>T</a:t>
            </a:r>
            <a:r>
              <a:rPr lang="en-US" sz="2200"/>
              <a:t>ime applications)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 Real-Time Scheduling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Tests performed</a:t>
            </a:r>
          </a:p>
          <a:p>
            <a:pPr lvl="1"/>
            <a:r>
              <a:rPr lang="en-US"/>
              <a:t>by IBM (1993)</a:t>
            </a:r>
          </a:p>
          <a:p>
            <a:pPr lvl="1"/>
            <a:r>
              <a:rPr lang="en-US"/>
              <a:t>executing tasks with and without EDF</a:t>
            </a:r>
          </a:p>
          <a:p>
            <a:pPr lvl="1"/>
            <a:r>
              <a:rPr lang="en-US"/>
              <a:t>on an 57 MHz, 32 MB RAM, AIX Power 1</a:t>
            </a:r>
          </a:p>
          <a:p>
            <a:endParaRPr lang="en-US"/>
          </a:p>
          <a:p>
            <a:r>
              <a:rPr lang="en-US">
                <a:solidFill>
                  <a:schemeClr val="folHlink"/>
                </a:solidFill>
              </a:rPr>
              <a:t>Video playback program:</a:t>
            </a:r>
          </a:p>
          <a:p>
            <a:pPr lvl="1"/>
            <a:r>
              <a:rPr lang="en-US"/>
              <a:t>one real-time process</a:t>
            </a:r>
          </a:p>
          <a:p>
            <a:pPr lvl="2"/>
            <a:r>
              <a:rPr lang="en-US"/>
              <a:t>read compressed data</a:t>
            </a:r>
          </a:p>
          <a:p>
            <a:pPr lvl="2"/>
            <a:r>
              <a:rPr lang="en-US"/>
              <a:t>decompress data</a:t>
            </a:r>
          </a:p>
          <a:p>
            <a:pPr lvl="2"/>
            <a:r>
              <a:rPr lang="en-US"/>
              <a:t>present video frames via X server to user</a:t>
            </a:r>
          </a:p>
          <a:p>
            <a:pPr lvl="1"/>
            <a:r>
              <a:rPr lang="en-US"/>
              <a:t>process requires 15 timeslots of 28 ms each per second</a:t>
            </a:r>
            <a:br>
              <a:rPr lang="en-US"/>
            </a:br>
            <a:r>
              <a:rPr lang="en-US">
                <a:sym typeface="Wingdings" pitchFamily="2" charset="2"/>
              </a:rPr>
              <a:t> 42 % of the CPU time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 Real-Time Scheduling </a:t>
            </a:r>
          </a:p>
        </p:txBody>
      </p:sp>
      <p:sp>
        <p:nvSpPr>
          <p:cNvPr id="1212419" name="Text Box 3"/>
          <p:cNvSpPr txBox="1">
            <a:spLocks noChangeArrowheads="1"/>
          </p:cNvSpPr>
          <p:nvPr/>
        </p:nvSpPr>
        <p:spPr bwMode="auto">
          <a:xfrm>
            <a:off x="6057900" y="6197600"/>
            <a:ext cx="1303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task number</a:t>
            </a:r>
          </a:p>
        </p:txBody>
      </p:sp>
      <p:pic>
        <p:nvPicPr>
          <p:cNvPr id="1212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57" t="2600" r="64531" b="65186"/>
          <a:stretch>
            <a:fillRect/>
          </a:stretch>
        </p:blipFill>
        <p:spPr bwMode="auto">
          <a:xfrm>
            <a:off x="973138" y="1133475"/>
            <a:ext cx="6345237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2421" name="Text Box 5"/>
          <p:cNvSpPr txBox="1">
            <a:spLocks noChangeArrowheads="1"/>
          </p:cNvSpPr>
          <p:nvPr/>
        </p:nvSpPr>
        <p:spPr bwMode="auto">
          <a:xfrm rot="16200000">
            <a:off x="-900112" y="3860800"/>
            <a:ext cx="327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laxity (remaining time to deadline)</a:t>
            </a:r>
          </a:p>
        </p:txBody>
      </p:sp>
      <p:sp>
        <p:nvSpPr>
          <p:cNvPr id="1212422" name="Rectangle 6"/>
          <p:cNvSpPr>
            <a:spLocks noChangeArrowheads="1"/>
          </p:cNvSpPr>
          <p:nvPr/>
        </p:nvSpPr>
        <p:spPr bwMode="auto">
          <a:xfrm>
            <a:off x="1017588" y="1898650"/>
            <a:ext cx="674687" cy="2160588"/>
          </a:xfrm>
          <a:prstGeom prst="rect">
            <a:avLst/>
          </a:prstGeom>
          <a:gradFill rotWithShape="1">
            <a:gsLst>
              <a:gs pos="0">
                <a:srgbClr val="009900">
                  <a:alpha val="39999"/>
                </a:srgbClr>
              </a:gs>
              <a:gs pos="100000">
                <a:srgbClr val="009900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3" name="Rectangle 7"/>
          <p:cNvSpPr>
            <a:spLocks noChangeArrowheads="1"/>
          </p:cNvSpPr>
          <p:nvPr/>
        </p:nvSpPr>
        <p:spPr bwMode="auto">
          <a:xfrm>
            <a:off x="1017588" y="4059238"/>
            <a:ext cx="674687" cy="2160587"/>
          </a:xfrm>
          <a:prstGeom prst="rect">
            <a:avLst/>
          </a:pr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4" name="Rectangle 8"/>
          <p:cNvSpPr>
            <a:spLocks noChangeArrowheads="1"/>
          </p:cNvSpPr>
          <p:nvPr/>
        </p:nvSpPr>
        <p:spPr bwMode="auto">
          <a:xfrm>
            <a:off x="1736725" y="2484438"/>
            <a:ext cx="5356225" cy="539750"/>
          </a:xfrm>
          <a:prstGeom prst="rect">
            <a:avLst/>
          </a:prstGeom>
          <a:gradFill rotWithShape="1">
            <a:gsLst>
              <a:gs pos="0">
                <a:srgbClr val="009900">
                  <a:alpha val="39999"/>
                </a:srgbClr>
              </a:gs>
              <a:gs pos="100000">
                <a:srgbClr val="009900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5" name="Rectangle 9"/>
          <p:cNvSpPr>
            <a:spLocks noChangeArrowheads="1"/>
          </p:cNvSpPr>
          <p:nvPr/>
        </p:nvSpPr>
        <p:spPr bwMode="auto">
          <a:xfrm>
            <a:off x="1736725" y="4059238"/>
            <a:ext cx="5356225" cy="1844675"/>
          </a:xfrm>
          <a:prstGeom prst="rect">
            <a:avLst/>
          </a:pr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6" name="AutoShape 10"/>
          <p:cNvSpPr>
            <a:spLocks/>
          </p:cNvSpPr>
          <p:nvPr/>
        </p:nvSpPr>
        <p:spPr bwMode="auto">
          <a:xfrm>
            <a:off x="7227888" y="4059238"/>
            <a:ext cx="225425" cy="1890712"/>
          </a:xfrm>
          <a:prstGeom prst="rightBrace">
            <a:avLst>
              <a:gd name="adj1" fmla="val 698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426325" y="4429125"/>
            <a:ext cx="16525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several deadline</a:t>
            </a:r>
            <a:br>
              <a:rPr lang="en-US" sz="1600" b="0"/>
            </a:br>
            <a:r>
              <a:rPr lang="en-US" sz="1600" b="0"/>
              <a:t>violations by the</a:t>
            </a:r>
          </a:p>
          <a:p>
            <a:r>
              <a:rPr lang="en-US" sz="1600" b="0"/>
              <a:t>non-real-time</a:t>
            </a:r>
            <a:br>
              <a:rPr lang="en-US" sz="1600" b="0"/>
            </a:br>
            <a:r>
              <a:rPr lang="en-US" sz="1600" b="0"/>
              <a:t>scheduler</a:t>
            </a:r>
          </a:p>
        </p:txBody>
      </p:sp>
      <p:sp>
        <p:nvSpPr>
          <p:cNvPr id="1212428" name="AutoShape 12"/>
          <p:cNvSpPr>
            <a:spLocks/>
          </p:cNvSpPr>
          <p:nvPr/>
        </p:nvSpPr>
        <p:spPr bwMode="auto">
          <a:xfrm>
            <a:off x="7227888" y="2484438"/>
            <a:ext cx="225425" cy="584200"/>
          </a:xfrm>
          <a:prstGeom prst="rightBrace">
            <a:avLst>
              <a:gd name="adj1" fmla="val 215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2429" name="Text Box 13"/>
          <p:cNvSpPr txBox="1">
            <a:spLocks noChangeArrowheads="1"/>
          </p:cNvSpPr>
          <p:nvPr/>
        </p:nvSpPr>
        <p:spPr bwMode="auto">
          <a:xfrm>
            <a:off x="7426325" y="2349500"/>
            <a:ext cx="18716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the real-time scheduler reaches all its deadlines</a:t>
            </a:r>
          </a:p>
        </p:txBody>
      </p:sp>
      <p:sp>
        <p:nvSpPr>
          <p:cNvPr id="1212430" name="Text Box 14"/>
          <p:cNvSpPr txBox="1">
            <a:spLocks noChangeArrowheads="1"/>
          </p:cNvSpPr>
          <p:nvPr/>
        </p:nvSpPr>
        <p:spPr bwMode="auto">
          <a:xfrm>
            <a:off x="26988" y="954088"/>
            <a:ext cx="3452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3 load processes</a:t>
            </a:r>
            <a:br>
              <a:rPr lang="en-US" sz="2000" b="0"/>
            </a:br>
            <a:r>
              <a:rPr lang="en-US" sz="1600" b="0"/>
              <a:t>(competing with the video playback)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1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2" grpId="0" animBg="1"/>
      <p:bldP spid="1212422" grpId="1" animBg="1"/>
      <p:bldP spid="1212423" grpId="0" animBg="1"/>
      <p:bldP spid="1212423" grpId="1" animBg="1"/>
      <p:bldP spid="1212424" grpId="0" animBg="1"/>
      <p:bldP spid="1212425" grpId="0" animBg="1"/>
      <p:bldP spid="1212426" grpId="0" animBg="1"/>
      <p:bldP spid="1212427" grpId="0"/>
      <p:bldP spid="1212428" grpId="0" animBg="1"/>
      <p:bldP spid="1212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(Video) Server Product Examples</a:t>
            </a:r>
          </a:p>
        </p:txBody>
      </p:sp>
      <p:sp>
        <p:nvSpPr>
          <p:cNvPr id="1187843" name="Text Box 3"/>
          <p:cNvSpPr txBox="1">
            <a:spLocks noChangeArrowheads="1"/>
          </p:cNvSpPr>
          <p:nvPr/>
        </p:nvSpPr>
        <p:spPr bwMode="auto">
          <a:xfrm>
            <a:off x="0" y="787400"/>
            <a:ext cx="8929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>
                <a:solidFill>
                  <a:schemeClr val="folHlink"/>
                </a:solidFill>
              </a:rPr>
              <a:t>1) Real server, VXtreme, Starlight, Netscape Media Server, </a:t>
            </a:r>
            <a:br>
              <a:rPr lang="en-US" sz="2000" b="0">
                <a:solidFill>
                  <a:schemeClr val="folHlink"/>
                </a:solidFill>
              </a:rPr>
            </a:br>
            <a:r>
              <a:rPr lang="en-US" sz="2000" b="0">
                <a:solidFill>
                  <a:schemeClr val="folHlink"/>
                </a:solidFill>
              </a:rPr>
              <a:t>    MS MediaServer, Apple Darwin,  Move Networks, MS Smooth Streaming …</a:t>
            </a:r>
          </a:p>
        </p:txBody>
      </p:sp>
      <p:grpSp>
        <p:nvGrpSpPr>
          <p:cNvPr id="1187845" name="Group 5"/>
          <p:cNvGrpSpPr>
            <a:grpSpLocks/>
          </p:cNvGrpSpPr>
          <p:nvPr/>
        </p:nvGrpSpPr>
        <p:grpSpPr bwMode="auto">
          <a:xfrm>
            <a:off x="215900" y="1530350"/>
            <a:ext cx="2770188" cy="1800225"/>
            <a:chOff x="136" y="913"/>
            <a:chExt cx="1745" cy="1134"/>
          </a:xfrm>
        </p:grpSpPr>
        <p:sp>
          <p:nvSpPr>
            <p:cNvPr id="1187846" name="Rectangle 6"/>
            <p:cNvSpPr>
              <a:spLocks noChangeArrowheads="1"/>
            </p:cNvSpPr>
            <p:nvPr/>
          </p:nvSpPr>
          <p:spPr bwMode="auto">
            <a:xfrm>
              <a:off x="136" y="913"/>
              <a:ext cx="1089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chemeClr val="folHlink"/>
                  </a:solidFill>
                </a:rPr>
                <a:t>user level server</a:t>
              </a:r>
            </a:p>
          </p:txBody>
        </p:sp>
        <p:sp>
          <p:nvSpPr>
            <p:cNvPr id="1187847" name="Rectangle 7"/>
            <p:cNvSpPr>
              <a:spLocks noChangeArrowheads="1"/>
            </p:cNvSpPr>
            <p:nvPr/>
          </p:nvSpPr>
          <p:spPr bwMode="auto">
            <a:xfrm>
              <a:off x="136" y="1276"/>
              <a:ext cx="1089" cy="40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chemeClr val="folHlink"/>
                  </a:solidFill>
                </a:rPr>
                <a:t>standard</a:t>
              </a:r>
              <a:br>
                <a:rPr lang="en-US" sz="1600" b="0">
                  <a:solidFill>
                    <a:schemeClr val="folHlink"/>
                  </a:solidFill>
                </a:rPr>
              </a:br>
              <a:r>
                <a:rPr lang="en-US" sz="1600" b="0">
                  <a:solidFill>
                    <a:schemeClr val="folHlink"/>
                  </a:solidFill>
                </a:rPr>
                <a:t>OS</a:t>
              </a:r>
            </a:p>
          </p:txBody>
        </p:sp>
        <p:sp>
          <p:nvSpPr>
            <p:cNvPr id="1187848" name="Rectangle 8"/>
            <p:cNvSpPr>
              <a:spLocks noChangeArrowheads="1"/>
            </p:cNvSpPr>
            <p:nvPr/>
          </p:nvSpPr>
          <p:spPr bwMode="auto">
            <a:xfrm>
              <a:off x="136" y="1684"/>
              <a:ext cx="1089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chemeClr val="folHlink"/>
                  </a:solidFill>
                </a:rPr>
                <a:t>all standard HW</a:t>
              </a:r>
            </a:p>
          </p:txBody>
        </p:sp>
        <p:sp>
          <p:nvSpPr>
            <p:cNvPr id="1187849" name="Line 9"/>
            <p:cNvSpPr>
              <a:spLocks noChangeShapeType="1"/>
            </p:cNvSpPr>
            <p:nvPr/>
          </p:nvSpPr>
          <p:spPr bwMode="auto">
            <a:xfrm>
              <a:off x="1270" y="1026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7850" name="Line 10"/>
            <p:cNvSpPr>
              <a:spLocks noChangeShapeType="1"/>
            </p:cNvSpPr>
            <p:nvPr/>
          </p:nvSpPr>
          <p:spPr bwMode="auto">
            <a:xfrm>
              <a:off x="1270" y="1139"/>
              <a:ext cx="2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7851" name="Text Box 11"/>
            <p:cNvSpPr txBox="1">
              <a:spLocks noChangeArrowheads="1"/>
            </p:cNvSpPr>
            <p:nvPr/>
          </p:nvSpPr>
          <p:spPr bwMode="auto">
            <a:xfrm>
              <a:off x="1497" y="1049"/>
              <a:ext cx="38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folHlink"/>
                  </a:solidFill>
                </a:rPr>
                <a:t>RTP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HTTP</a:t>
              </a:r>
            </a:p>
          </p:txBody>
        </p:sp>
        <p:sp>
          <p:nvSpPr>
            <p:cNvPr id="1187852" name="Text Box 12"/>
            <p:cNvSpPr txBox="1">
              <a:spLocks noChangeArrowheads="1"/>
            </p:cNvSpPr>
            <p:nvPr/>
          </p:nvSpPr>
          <p:spPr bwMode="auto">
            <a:xfrm>
              <a:off x="1497" y="925"/>
              <a:ext cx="3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folHlink"/>
                  </a:solidFill>
                </a:rPr>
                <a:t>RTSP</a:t>
              </a:r>
            </a:p>
          </p:txBody>
        </p:sp>
      </p:grpSp>
      <p:sp>
        <p:nvSpPr>
          <p:cNvPr id="1187853" name="Text Box 13"/>
          <p:cNvSpPr txBox="1">
            <a:spLocks noChangeArrowheads="1"/>
          </p:cNvSpPr>
          <p:nvPr/>
        </p:nvSpPr>
        <p:spPr bwMode="auto">
          <a:xfrm>
            <a:off x="4811713" y="2646363"/>
            <a:ext cx="4332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>
                <a:solidFill>
                  <a:schemeClr val="hlink"/>
                </a:solidFill>
              </a:rPr>
              <a:t>2) IBM Mediastreamer, </a:t>
            </a:r>
            <a:br>
              <a:rPr lang="en-US" sz="2000" b="0">
                <a:solidFill>
                  <a:schemeClr val="hlink"/>
                </a:solidFill>
              </a:rPr>
            </a:br>
            <a:r>
              <a:rPr lang="en-US" sz="2000" b="0">
                <a:solidFill>
                  <a:schemeClr val="hlink"/>
                </a:solidFill>
              </a:rPr>
              <a:t>    Oracle Video Cartridge, N-Cube,…</a:t>
            </a:r>
          </a:p>
        </p:txBody>
      </p:sp>
      <p:grpSp>
        <p:nvGrpSpPr>
          <p:cNvPr id="1187855" name="Group 15"/>
          <p:cNvGrpSpPr>
            <a:grpSpLocks/>
          </p:cNvGrpSpPr>
          <p:nvPr/>
        </p:nvGrpSpPr>
        <p:grpSpPr bwMode="auto">
          <a:xfrm>
            <a:off x="5000625" y="3432175"/>
            <a:ext cx="4143375" cy="2089150"/>
            <a:chOff x="3150" y="2182"/>
            <a:chExt cx="2610" cy="1316"/>
          </a:xfrm>
        </p:grpSpPr>
        <p:sp>
          <p:nvSpPr>
            <p:cNvPr id="1187856" name="Rectangle 16"/>
            <p:cNvSpPr>
              <a:spLocks noChangeArrowheads="1"/>
            </p:cNvSpPr>
            <p:nvPr/>
          </p:nvSpPr>
          <p:spPr bwMode="auto">
            <a:xfrm>
              <a:off x="3150" y="2182"/>
              <a:ext cx="1386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user level layer</a:t>
              </a:r>
            </a:p>
          </p:txBody>
        </p:sp>
        <p:sp>
          <p:nvSpPr>
            <p:cNvPr id="1187857" name="Rectangle 17"/>
            <p:cNvSpPr>
              <a:spLocks noChangeArrowheads="1"/>
            </p:cNvSpPr>
            <p:nvPr/>
          </p:nvSpPr>
          <p:spPr bwMode="auto">
            <a:xfrm>
              <a:off x="3150" y="2545"/>
              <a:ext cx="1386" cy="59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scalable, RT-aware OS,</a:t>
              </a:r>
              <a:br>
                <a:rPr lang="en-US" sz="1600" b="0">
                  <a:solidFill>
                    <a:schemeClr val="hlink"/>
                  </a:solidFill>
                </a:rPr>
              </a:br>
              <a:r>
                <a:rPr lang="en-US" sz="1600" b="0">
                  <a:solidFill>
                    <a:schemeClr val="hlink"/>
                  </a:solidFill>
                </a:rPr>
                <a:t>RT OS, or</a:t>
              </a:r>
              <a:br>
                <a:rPr lang="en-US" sz="1600" b="0">
                  <a:solidFill>
                    <a:schemeClr val="hlink"/>
                  </a:solidFill>
                </a:rPr>
              </a:br>
              <a:r>
                <a:rPr lang="en-US" sz="1600" b="0">
                  <a:solidFill>
                    <a:schemeClr val="hlink"/>
                  </a:solidFill>
                </a:rPr>
                <a:t>OS derivation</a:t>
              </a:r>
            </a:p>
          </p:txBody>
        </p:sp>
        <p:sp>
          <p:nvSpPr>
            <p:cNvPr id="1187858" name="Rectangle 18"/>
            <p:cNvSpPr>
              <a:spLocks noChangeArrowheads="1"/>
            </p:cNvSpPr>
            <p:nvPr/>
          </p:nvSpPr>
          <p:spPr bwMode="auto">
            <a:xfrm>
              <a:off x="3150" y="3135"/>
              <a:ext cx="1386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>
                  <a:solidFill>
                    <a:schemeClr val="hlink"/>
                  </a:solidFill>
                </a:rPr>
                <a:t>custom/special HW</a:t>
              </a:r>
            </a:p>
          </p:txBody>
        </p:sp>
        <p:grpSp>
          <p:nvGrpSpPr>
            <p:cNvPr id="1187859" name="Group 19"/>
            <p:cNvGrpSpPr>
              <a:grpSpLocks/>
            </p:cNvGrpSpPr>
            <p:nvPr/>
          </p:nvGrpSpPr>
          <p:grpSpPr bwMode="auto">
            <a:xfrm>
              <a:off x="4604" y="2300"/>
              <a:ext cx="216" cy="109"/>
              <a:chOff x="4519" y="1928"/>
              <a:chExt cx="301" cy="114"/>
            </a:xfrm>
          </p:grpSpPr>
          <p:sp>
            <p:nvSpPr>
              <p:cNvPr id="1187860" name="Line 20"/>
              <p:cNvSpPr>
                <a:spLocks noChangeShapeType="1"/>
              </p:cNvSpPr>
              <p:nvPr/>
            </p:nvSpPr>
            <p:spPr bwMode="auto">
              <a:xfrm>
                <a:off x="4519" y="1928"/>
                <a:ext cx="30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7861" name="Line 21"/>
              <p:cNvSpPr>
                <a:spLocks noChangeShapeType="1"/>
              </p:cNvSpPr>
              <p:nvPr/>
            </p:nvSpPr>
            <p:spPr bwMode="auto">
              <a:xfrm>
                <a:off x="4519" y="2041"/>
                <a:ext cx="301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87862" name="Text Box 22"/>
            <p:cNvSpPr txBox="1">
              <a:spLocks noChangeArrowheads="1"/>
            </p:cNvSpPr>
            <p:nvPr/>
          </p:nvSpPr>
          <p:spPr bwMode="auto">
            <a:xfrm>
              <a:off x="4843" y="2318"/>
              <a:ext cx="8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hlink"/>
                  </a:solidFill>
                </a:rPr>
                <a:t>ATM, analog, …</a:t>
              </a:r>
            </a:p>
          </p:txBody>
        </p:sp>
        <p:sp>
          <p:nvSpPr>
            <p:cNvPr id="1187863" name="Text Box 23"/>
            <p:cNvSpPr txBox="1">
              <a:spLocks noChangeArrowheads="1"/>
            </p:cNvSpPr>
            <p:nvPr/>
          </p:nvSpPr>
          <p:spPr bwMode="auto">
            <a:xfrm>
              <a:off x="4843" y="2194"/>
              <a:ext cx="9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hlink"/>
                  </a:solidFill>
                </a:rPr>
                <a:t>DSM CC, private</a:t>
              </a:r>
            </a:p>
          </p:txBody>
        </p:sp>
      </p:grpSp>
      <p:sp>
        <p:nvSpPr>
          <p:cNvPr id="1187864" name="Text Box 24"/>
          <p:cNvSpPr txBox="1">
            <a:spLocks noChangeArrowheads="1"/>
          </p:cNvSpPr>
          <p:nvPr/>
        </p:nvSpPr>
        <p:spPr bwMode="auto">
          <a:xfrm>
            <a:off x="382588" y="3675063"/>
            <a:ext cx="3873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3) SGI/Kassena Media Base,</a:t>
            </a:r>
            <a:br>
              <a:rPr lang="en-US" sz="2000" b="0"/>
            </a:br>
            <a:r>
              <a:rPr lang="en-US" sz="2000" b="0"/>
              <a:t>    SUN Media Center, </a:t>
            </a:r>
            <a:br>
              <a:rPr lang="en-US" sz="2000" b="0"/>
            </a:br>
            <a:r>
              <a:rPr lang="en-US" sz="2000" b="0"/>
              <a:t>    IBM VideoCharger, …</a:t>
            </a:r>
          </a:p>
        </p:txBody>
      </p:sp>
      <p:grpSp>
        <p:nvGrpSpPr>
          <p:cNvPr id="1187865" name="Group 25"/>
          <p:cNvGrpSpPr>
            <a:grpSpLocks/>
          </p:cNvGrpSpPr>
          <p:nvPr/>
        </p:nvGrpSpPr>
        <p:grpSpPr bwMode="auto">
          <a:xfrm>
            <a:off x="742950" y="4708525"/>
            <a:ext cx="3440113" cy="1800225"/>
            <a:chOff x="340" y="3022"/>
            <a:chExt cx="2167" cy="1134"/>
          </a:xfrm>
        </p:grpSpPr>
        <p:sp>
          <p:nvSpPr>
            <p:cNvPr id="1187866" name="Rectangle 26"/>
            <p:cNvSpPr>
              <a:spLocks noChangeArrowheads="1"/>
            </p:cNvSpPr>
            <p:nvPr/>
          </p:nvSpPr>
          <p:spPr bwMode="auto">
            <a:xfrm>
              <a:off x="340" y="3022"/>
              <a:ext cx="1519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/>
                <a:t>user level server</a:t>
              </a:r>
            </a:p>
          </p:txBody>
        </p:sp>
        <p:sp>
          <p:nvSpPr>
            <p:cNvPr id="1187867" name="Rectangle 27"/>
            <p:cNvSpPr>
              <a:spLocks noChangeArrowheads="1"/>
            </p:cNvSpPr>
            <p:nvPr/>
          </p:nvSpPr>
          <p:spPr bwMode="auto">
            <a:xfrm>
              <a:off x="1156" y="3385"/>
              <a:ext cx="703" cy="40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/>
                <a:t>RT</a:t>
              </a:r>
              <a:br>
                <a:rPr lang="en-US" sz="1600" b="0"/>
              </a:br>
              <a:r>
                <a:rPr lang="en-US" sz="1600" b="0"/>
                <a:t>extensions</a:t>
              </a:r>
            </a:p>
          </p:txBody>
        </p:sp>
        <p:sp>
          <p:nvSpPr>
            <p:cNvPr id="1187868" name="Rectangle 28"/>
            <p:cNvSpPr>
              <a:spLocks noChangeArrowheads="1"/>
            </p:cNvSpPr>
            <p:nvPr/>
          </p:nvSpPr>
          <p:spPr bwMode="auto">
            <a:xfrm>
              <a:off x="340" y="3793"/>
              <a:ext cx="1519" cy="3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/>
                <a:t>selected</a:t>
              </a:r>
              <a:br>
                <a:rPr lang="en-US" sz="1600" b="0"/>
              </a:br>
              <a:r>
                <a:rPr lang="en-US" sz="1600" b="0"/>
                <a:t> standard HW</a:t>
              </a:r>
            </a:p>
          </p:txBody>
        </p:sp>
        <p:grpSp>
          <p:nvGrpSpPr>
            <p:cNvPr id="1187869" name="Group 29"/>
            <p:cNvGrpSpPr>
              <a:grpSpLocks/>
            </p:cNvGrpSpPr>
            <p:nvPr/>
          </p:nvGrpSpPr>
          <p:grpSpPr bwMode="auto">
            <a:xfrm>
              <a:off x="1905" y="3034"/>
              <a:ext cx="602" cy="316"/>
              <a:chOff x="1905" y="3034"/>
              <a:chExt cx="602" cy="316"/>
            </a:xfrm>
          </p:grpSpPr>
          <p:sp>
            <p:nvSpPr>
              <p:cNvPr id="1187870" name="Line 30"/>
              <p:cNvSpPr>
                <a:spLocks noChangeShapeType="1"/>
              </p:cNvSpPr>
              <p:nvPr/>
            </p:nvSpPr>
            <p:spPr bwMode="auto">
              <a:xfrm>
                <a:off x="1905" y="3135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7871" name="Line 31"/>
              <p:cNvSpPr>
                <a:spLocks noChangeShapeType="1"/>
              </p:cNvSpPr>
              <p:nvPr/>
            </p:nvSpPr>
            <p:spPr bwMode="auto">
              <a:xfrm>
                <a:off x="1905" y="3248"/>
                <a:ext cx="2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7872" name="Text Box 32"/>
              <p:cNvSpPr txBox="1">
                <a:spLocks noChangeArrowheads="1"/>
              </p:cNvSpPr>
              <p:nvPr/>
            </p:nvSpPr>
            <p:spPr bwMode="auto">
              <a:xfrm>
                <a:off x="2132" y="3158"/>
                <a:ext cx="31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/>
                  <a:t>RTP</a:t>
                </a:r>
              </a:p>
            </p:txBody>
          </p:sp>
          <p:sp>
            <p:nvSpPr>
              <p:cNvPr id="1187873" name="Text Box 33"/>
              <p:cNvSpPr txBox="1">
                <a:spLocks noChangeArrowheads="1"/>
              </p:cNvSpPr>
              <p:nvPr/>
            </p:nvSpPr>
            <p:spPr bwMode="auto">
              <a:xfrm>
                <a:off x="2132" y="3034"/>
                <a:ext cx="37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0"/>
                  <a:t>RTSP</a:t>
                </a:r>
              </a:p>
            </p:txBody>
          </p:sp>
        </p:grpSp>
        <p:sp>
          <p:nvSpPr>
            <p:cNvPr id="1187874" name="Rectangle 34"/>
            <p:cNvSpPr>
              <a:spLocks noChangeArrowheads="1"/>
            </p:cNvSpPr>
            <p:nvPr/>
          </p:nvSpPr>
          <p:spPr bwMode="auto">
            <a:xfrm>
              <a:off x="589" y="3385"/>
              <a:ext cx="567" cy="40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/>
                <a:t>standard</a:t>
              </a:r>
              <a:br>
                <a:rPr lang="en-US" sz="1600" b="0"/>
              </a:br>
              <a:r>
                <a:rPr lang="en-US" sz="1600" b="0"/>
                <a:t>OS</a:t>
              </a:r>
            </a:p>
          </p:txBody>
        </p:sp>
        <p:sp>
          <p:nvSpPr>
            <p:cNvPr id="1187875" name="Rectangle 35"/>
            <p:cNvSpPr>
              <a:spLocks noChangeArrowheads="1"/>
            </p:cNvSpPr>
            <p:nvPr/>
          </p:nvSpPr>
          <p:spPr bwMode="auto">
            <a:xfrm>
              <a:off x="340" y="3385"/>
              <a:ext cx="249" cy="40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0"/>
                <a:t>MM</a:t>
              </a:r>
              <a:br>
                <a:rPr lang="en-US" sz="1600" b="0"/>
              </a:br>
              <a:r>
                <a:rPr lang="en-US" sz="1600" b="0"/>
                <a:t>FS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53" grpId="0"/>
      <p:bldP spid="11878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 Real-Time Scheduling</a:t>
            </a:r>
          </a:p>
        </p:txBody>
      </p:sp>
      <p:pic>
        <p:nvPicPr>
          <p:cNvPr id="1213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38288"/>
            <a:ext cx="6840538" cy="49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5922963" y="6354763"/>
            <a:ext cx="1303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task number</a:t>
            </a:r>
          </a:p>
        </p:txBody>
      </p:sp>
      <p:sp>
        <p:nvSpPr>
          <p:cNvPr id="1213445" name="Text Box 5"/>
          <p:cNvSpPr txBox="1">
            <a:spLocks noChangeArrowheads="1"/>
          </p:cNvSpPr>
          <p:nvPr/>
        </p:nvSpPr>
        <p:spPr bwMode="auto">
          <a:xfrm rot="16200000">
            <a:off x="-1395412" y="3860800"/>
            <a:ext cx="327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laxity (remaining time to deadline)</a:t>
            </a:r>
          </a:p>
        </p:txBody>
      </p:sp>
      <p:sp>
        <p:nvSpPr>
          <p:cNvPr id="1213446" name="Text Box 6"/>
          <p:cNvSpPr txBox="1">
            <a:spLocks noChangeArrowheads="1"/>
          </p:cNvSpPr>
          <p:nvPr/>
        </p:nvSpPr>
        <p:spPr bwMode="auto">
          <a:xfrm>
            <a:off x="1001713" y="728663"/>
            <a:ext cx="4291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Varied the number of load processes</a:t>
            </a:r>
            <a:br>
              <a:rPr lang="en-US" sz="2000" b="0"/>
            </a:br>
            <a:r>
              <a:rPr lang="en-US" sz="1600" b="0"/>
              <a:t>(competing with the video playback)</a:t>
            </a:r>
          </a:p>
        </p:txBody>
      </p:sp>
      <p:sp>
        <p:nvSpPr>
          <p:cNvPr id="1213447" name="Text Box 7"/>
          <p:cNvSpPr txBox="1">
            <a:spLocks noChangeArrowheads="1"/>
          </p:cNvSpPr>
          <p:nvPr/>
        </p:nvSpPr>
        <p:spPr bwMode="auto">
          <a:xfrm>
            <a:off x="7200900" y="5003800"/>
            <a:ext cx="1943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 i="1">
                <a:solidFill>
                  <a:schemeClr val="hlink"/>
                </a:solidFill>
              </a:rPr>
              <a:t>NB! The EDF scheduler kept its deadlines</a:t>
            </a:r>
            <a:endParaRPr lang="en-US" sz="1600" b="0" i="1">
              <a:solidFill>
                <a:schemeClr val="hlink"/>
              </a:solidFill>
            </a:endParaRPr>
          </a:p>
        </p:txBody>
      </p:sp>
      <p:sp>
        <p:nvSpPr>
          <p:cNvPr id="1213448" name="Line 8"/>
          <p:cNvSpPr>
            <a:spLocks noChangeShapeType="1"/>
          </p:cNvSpPr>
          <p:nvPr/>
        </p:nvSpPr>
        <p:spPr bwMode="auto">
          <a:xfrm flipH="1">
            <a:off x="4841875" y="1268413"/>
            <a:ext cx="1439863" cy="184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3449" name="Line 9"/>
          <p:cNvSpPr>
            <a:spLocks noChangeShapeType="1"/>
          </p:cNvSpPr>
          <p:nvPr/>
        </p:nvSpPr>
        <p:spPr bwMode="auto">
          <a:xfrm flipH="1" flipV="1">
            <a:off x="5697538" y="2979738"/>
            <a:ext cx="1800225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3450" name="Line 10"/>
          <p:cNvSpPr>
            <a:spLocks noChangeShapeType="1"/>
          </p:cNvSpPr>
          <p:nvPr/>
        </p:nvSpPr>
        <p:spPr bwMode="auto">
          <a:xfrm flipH="1" flipV="1">
            <a:off x="5607050" y="4103688"/>
            <a:ext cx="1800225" cy="31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3451" name="Text Box 11"/>
          <p:cNvSpPr txBox="1">
            <a:spLocks noChangeArrowheads="1"/>
          </p:cNvSpPr>
          <p:nvPr/>
        </p:nvSpPr>
        <p:spPr bwMode="auto">
          <a:xfrm>
            <a:off x="7407275" y="2982913"/>
            <a:ext cx="1169988" cy="58102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4 other </a:t>
            </a:r>
          </a:p>
          <a:p>
            <a:r>
              <a:rPr lang="en-US" sz="1600" b="0"/>
              <a:t>processes</a:t>
            </a:r>
          </a:p>
        </p:txBody>
      </p:sp>
      <p:sp>
        <p:nvSpPr>
          <p:cNvPr id="1213452" name="Text Box 12"/>
          <p:cNvSpPr txBox="1">
            <a:spLocks noChangeArrowheads="1"/>
          </p:cNvSpPr>
          <p:nvPr/>
        </p:nvSpPr>
        <p:spPr bwMode="auto">
          <a:xfrm>
            <a:off x="7362825" y="4103688"/>
            <a:ext cx="1216025" cy="5810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16 other processes</a:t>
            </a:r>
          </a:p>
        </p:txBody>
      </p:sp>
      <p:sp>
        <p:nvSpPr>
          <p:cNvPr id="1213453" name="Text Box 13"/>
          <p:cNvSpPr txBox="1">
            <a:spLocks noChangeArrowheads="1"/>
          </p:cNvSpPr>
          <p:nvPr/>
        </p:nvSpPr>
        <p:spPr bwMode="auto">
          <a:xfrm>
            <a:off x="6237288" y="998538"/>
            <a:ext cx="196215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Only video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1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1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1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3446" grpId="0"/>
      <p:bldP spid="1213447" grpId="0"/>
      <p:bldP spid="1213448" grpId="0" animBg="1"/>
      <p:bldP spid="1213449" grpId="0" animBg="1"/>
      <p:bldP spid="1213450" grpId="0" animBg="1"/>
      <p:bldP spid="1213451" grpId="0" animBg="1"/>
      <p:bldP spid="1213452" grpId="0" animBg="1"/>
      <p:bldP spid="12134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 Real-Time Scheduling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Tests again performed</a:t>
            </a:r>
          </a:p>
          <a:p>
            <a:pPr lvl="1"/>
            <a:r>
              <a:rPr lang="en-US"/>
              <a:t>by IBM (1993)</a:t>
            </a:r>
          </a:p>
          <a:p>
            <a:pPr lvl="1"/>
            <a:r>
              <a:rPr lang="en-US"/>
              <a:t>on an 57 MHz, 32 MB RAM, AIX Power 1</a:t>
            </a:r>
          </a:p>
          <a:p>
            <a:endParaRPr lang="en-US"/>
          </a:p>
          <a:p>
            <a:r>
              <a:rPr lang="en-US">
                <a:solidFill>
                  <a:schemeClr val="folHlink"/>
                </a:solidFill>
              </a:rPr>
              <a:t>“Stupid” end system program:</a:t>
            </a:r>
          </a:p>
          <a:p>
            <a:pPr lvl="1"/>
            <a:r>
              <a:rPr lang="en-US"/>
              <a:t>3 real-time processes only requesting CPU cycles</a:t>
            </a:r>
          </a:p>
          <a:p>
            <a:pPr lvl="1"/>
            <a:r>
              <a:rPr lang="en-US"/>
              <a:t>each process requires 15 timeslots of 21 ms each per second</a:t>
            </a:r>
            <a:br>
              <a:rPr lang="en-US"/>
            </a:br>
            <a:r>
              <a:rPr lang="en-US">
                <a:sym typeface="Wingdings" pitchFamily="2" charset="2"/>
              </a:rPr>
              <a:t> 31.5 % of the CPU time each</a:t>
            </a:r>
            <a:br>
              <a:rPr lang="en-US">
                <a:sym typeface="Wingdings" pitchFamily="2" charset="2"/>
              </a:rPr>
            </a:br>
            <a:r>
              <a:rPr lang="en-US">
                <a:sym typeface="Wingdings" pitchFamily="2" charset="2"/>
              </a:rPr>
              <a:t> 94.5 % of the CPU time required for real-time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 Real-Time Scheduling</a:t>
            </a:r>
          </a:p>
        </p:txBody>
      </p:sp>
      <p:pic>
        <p:nvPicPr>
          <p:cNvPr id="1215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42" t="4150" r="67445" b="63580"/>
          <a:stretch>
            <a:fillRect/>
          </a:stretch>
        </p:blipFill>
        <p:spPr bwMode="auto">
          <a:xfrm>
            <a:off x="969963" y="1157288"/>
            <a:ext cx="634682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5492" name="Text Box 4"/>
          <p:cNvSpPr txBox="1">
            <a:spLocks noChangeArrowheads="1"/>
          </p:cNvSpPr>
          <p:nvPr/>
        </p:nvSpPr>
        <p:spPr bwMode="auto">
          <a:xfrm>
            <a:off x="989013" y="698500"/>
            <a:ext cx="205263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1 load process</a:t>
            </a:r>
            <a:br>
              <a:rPr lang="en-US" sz="2000" b="0"/>
            </a:br>
            <a:r>
              <a:rPr lang="en-US" sz="1600" b="0"/>
              <a:t>(competing with the </a:t>
            </a:r>
            <a:br>
              <a:rPr lang="en-US" sz="1600" b="0"/>
            </a:br>
            <a:r>
              <a:rPr lang="en-US" sz="1600" b="0"/>
              <a:t>real-time processes)</a:t>
            </a:r>
          </a:p>
        </p:txBody>
      </p:sp>
      <p:sp>
        <p:nvSpPr>
          <p:cNvPr id="1215493" name="Text Box 5"/>
          <p:cNvSpPr txBox="1">
            <a:spLocks noChangeArrowheads="1"/>
          </p:cNvSpPr>
          <p:nvPr/>
        </p:nvSpPr>
        <p:spPr bwMode="auto">
          <a:xfrm>
            <a:off x="5967413" y="6354763"/>
            <a:ext cx="1303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task number</a:t>
            </a:r>
          </a:p>
        </p:txBody>
      </p:sp>
      <p:sp>
        <p:nvSpPr>
          <p:cNvPr id="1215494" name="Text Box 6"/>
          <p:cNvSpPr txBox="1">
            <a:spLocks noChangeArrowheads="1"/>
          </p:cNvSpPr>
          <p:nvPr/>
        </p:nvSpPr>
        <p:spPr bwMode="auto">
          <a:xfrm rot="16200000">
            <a:off x="-990600" y="3884613"/>
            <a:ext cx="327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laxity (remaining time to deadline)</a:t>
            </a:r>
          </a:p>
        </p:txBody>
      </p:sp>
      <p:sp>
        <p:nvSpPr>
          <p:cNvPr id="1215495" name="Rectangle 7"/>
          <p:cNvSpPr>
            <a:spLocks noChangeArrowheads="1"/>
          </p:cNvSpPr>
          <p:nvPr/>
        </p:nvSpPr>
        <p:spPr bwMode="auto">
          <a:xfrm>
            <a:off x="1646238" y="2303463"/>
            <a:ext cx="5265737" cy="1350962"/>
          </a:xfrm>
          <a:prstGeom prst="rect">
            <a:avLst/>
          </a:prstGeom>
          <a:gradFill rotWithShape="1">
            <a:gsLst>
              <a:gs pos="0">
                <a:srgbClr val="009900">
                  <a:alpha val="39999"/>
                </a:srgbClr>
              </a:gs>
              <a:gs pos="100000">
                <a:srgbClr val="009900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5496" name="AutoShape 8"/>
          <p:cNvSpPr>
            <a:spLocks/>
          </p:cNvSpPr>
          <p:nvPr/>
        </p:nvSpPr>
        <p:spPr bwMode="auto">
          <a:xfrm>
            <a:off x="7002463" y="2303463"/>
            <a:ext cx="225425" cy="1350962"/>
          </a:xfrm>
          <a:prstGeom prst="rightBrace">
            <a:avLst>
              <a:gd name="adj1" fmla="val 49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5497" name="Text Box 9"/>
          <p:cNvSpPr txBox="1">
            <a:spLocks noChangeArrowheads="1"/>
          </p:cNvSpPr>
          <p:nvPr/>
        </p:nvSpPr>
        <p:spPr bwMode="auto">
          <a:xfrm>
            <a:off x="7227888" y="2559050"/>
            <a:ext cx="18716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the real-time scheduler reaches all its deadlines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5495" grpId="0" animBg="1"/>
      <p:bldP spid="1215496" grpId="0" animBg="1"/>
      <p:bldP spid="121549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a Real-Time Scheduling</a:t>
            </a:r>
          </a:p>
        </p:txBody>
      </p:sp>
      <p:sp>
        <p:nvSpPr>
          <p:cNvPr id="1216515" name="Text Box 3"/>
          <p:cNvSpPr txBox="1">
            <a:spLocks noChangeArrowheads="1"/>
          </p:cNvSpPr>
          <p:nvPr/>
        </p:nvSpPr>
        <p:spPr bwMode="auto">
          <a:xfrm>
            <a:off x="1871663" y="773113"/>
            <a:ext cx="386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16 load processes</a:t>
            </a:r>
            <a:r>
              <a:rPr lang="en-US" sz="2000" b="0"/>
              <a:t/>
            </a:r>
            <a:br>
              <a:rPr lang="en-US" sz="2000" b="0"/>
            </a:br>
            <a:r>
              <a:rPr lang="en-US" sz="1600" b="0"/>
              <a:t>(competing with the real-time processes)</a:t>
            </a:r>
          </a:p>
        </p:txBody>
      </p:sp>
      <p:sp>
        <p:nvSpPr>
          <p:cNvPr id="1216516" name="Text Box 4"/>
          <p:cNvSpPr txBox="1">
            <a:spLocks noChangeArrowheads="1"/>
          </p:cNvSpPr>
          <p:nvPr/>
        </p:nvSpPr>
        <p:spPr bwMode="auto">
          <a:xfrm>
            <a:off x="5538788" y="6153150"/>
            <a:ext cx="1303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task number</a:t>
            </a:r>
          </a:p>
        </p:txBody>
      </p:sp>
      <p:sp>
        <p:nvSpPr>
          <p:cNvPr id="1216517" name="Text Box 5"/>
          <p:cNvSpPr txBox="1">
            <a:spLocks noChangeArrowheads="1"/>
          </p:cNvSpPr>
          <p:nvPr/>
        </p:nvSpPr>
        <p:spPr bwMode="auto">
          <a:xfrm rot="16200000">
            <a:off x="-1395412" y="3683000"/>
            <a:ext cx="3270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CC0000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rgbClr val="CC0000"/>
                </a:solidFill>
              </a:rPr>
              <a:t>laxity (remaining time to deadline)</a:t>
            </a:r>
          </a:p>
        </p:txBody>
      </p:sp>
      <p:pic>
        <p:nvPicPr>
          <p:cNvPr id="1216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4433" t="8203" r="32999" b="63857"/>
          <a:stretch>
            <a:fillRect/>
          </a:stretch>
        </p:blipFill>
        <p:spPr bwMode="auto">
          <a:xfrm>
            <a:off x="498475" y="1719263"/>
            <a:ext cx="6435725" cy="45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6843713" y="2763838"/>
            <a:ext cx="2332037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Regardless of </a:t>
            </a:r>
            <a:br>
              <a:rPr lang="en-US" sz="1800" b="0"/>
            </a:br>
            <a:r>
              <a:rPr lang="en-US" sz="1800" b="0"/>
              <a:t>other load, the </a:t>
            </a:r>
            <a:br>
              <a:rPr lang="en-US" sz="1800" b="0"/>
            </a:br>
            <a:r>
              <a:rPr lang="en-US" sz="1800" b="0"/>
              <a:t>EDF-scheduler reach </a:t>
            </a:r>
            <a:br>
              <a:rPr lang="en-US" sz="1800" b="0"/>
            </a:br>
            <a:r>
              <a:rPr lang="en-US" sz="1800" b="0"/>
              <a:t>its  deadlines</a:t>
            </a:r>
            <a:br>
              <a:rPr lang="en-US" sz="1800" b="0"/>
            </a:br>
            <a:r>
              <a:rPr lang="en-US" sz="1800" b="0"/>
              <a:t>(laxity almost equal </a:t>
            </a:r>
            <a:br>
              <a:rPr lang="en-US" sz="1800" b="0"/>
            </a:br>
            <a:r>
              <a:rPr lang="en-US" sz="1800" b="0"/>
              <a:t>as in 1 load process </a:t>
            </a:r>
            <a:br>
              <a:rPr lang="en-US" sz="1800" b="0"/>
            </a:br>
            <a:r>
              <a:rPr lang="en-US" sz="1800" b="0"/>
              <a:t>scenario)</a:t>
            </a:r>
            <a:endParaRPr lang="en-US" sz="1400" b="0"/>
          </a:p>
        </p:txBody>
      </p:sp>
      <p:sp>
        <p:nvSpPr>
          <p:cNvPr id="1216520" name="Text Box 8"/>
          <p:cNvSpPr txBox="1">
            <a:spLocks noChangeArrowheads="1"/>
          </p:cNvSpPr>
          <p:nvPr/>
        </p:nvSpPr>
        <p:spPr bwMode="auto">
          <a:xfrm>
            <a:off x="5246688" y="2259013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process 1</a:t>
            </a:r>
            <a:endParaRPr lang="en-US" sz="1600" b="0"/>
          </a:p>
        </p:txBody>
      </p:sp>
      <p:sp>
        <p:nvSpPr>
          <p:cNvPr id="1216521" name="Text Box 9"/>
          <p:cNvSpPr txBox="1">
            <a:spLocks noChangeArrowheads="1"/>
          </p:cNvSpPr>
          <p:nvPr/>
        </p:nvSpPr>
        <p:spPr bwMode="auto">
          <a:xfrm>
            <a:off x="5246688" y="3924300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process 2</a:t>
            </a:r>
            <a:endParaRPr lang="en-US" sz="1600" b="0"/>
          </a:p>
        </p:txBody>
      </p:sp>
      <p:sp>
        <p:nvSpPr>
          <p:cNvPr id="1216522" name="Text Box 10"/>
          <p:cNvSpPr txBox="1">
            <a:spLocks noChangeArrowheads="1"/>
          </p:cNvSpPr>
          <p:nvPr/>
        </p:nvSpPr>
        <p:spPr bwMode="auto">
          <a:xfrm>
            <a:off x="5214938" y="5192713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process 3</a:t>
            </a:r>
            <a:endParaRPr lang="en-US" sz="1600" b="0"/>
          </a:p>
        </p:txBody>
      </p:sp>
      <p:sp>
        <p:nvSpPr>
          <p:cNvPr id="1216523" name="Text Box 11"/>
          <p:cNvSpPr txBox="1">
            <a:spLocks noChangeArrowheads="1"/>
          </p:cNvSpPr>
          <p:nvPr/>
        </p:nvSpPr>
        <p:spPr bwMode="auto">
          <a:xfrm>
            <a:off x="6845300" y="5033963"/>
            <a:ext cx="2362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NOTE: Processes are </a:t>
            </a:r>
            <a:br>
              <a:rPr lang="en-US" sz="1800" b="0"/>
            </a:br>
            <a:r>
              <a:rPr lang="en-US" sz="1800" b="0"/>
              <a:t>scheduled in same </a:t>
            </a:r>
            <a:br>
              <a:rPr lang="en-US" sz="1800" b="0"/>
            </a:br>
            <a:r>
              <a:rPr lang="en-US" sz="1800" b="0"/>
              <a:t>order </a:t>
            </a:r>
            <a:r>
              <a:rPr lang="en-US" sz="1800" b="0">
                <a:sym typeface="Wingdings" pitchFamily="2" charset="2"/>
              </a:rPr>
              <a:t> </a:t>
            </a:r>
            <a:endParaRPr lang="en-US" sz="1400" b="0"/>
          </a:p>
        </p:txBody>
      </p:sp>
      <p:pic>
        <p:nvPicPr>
          <p:cNvPr id="12165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42" t="4150" r="67445" b="63580"/>
          <a:stretch>
            <a:fillRect/>
          </a:stretch>
        </p:blipFill>
        <p:spPr bwMode="auto">
          <a:xfrm>
            <a:off x="969963" y="1157288"/>
            <a:ext cx="6346825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16524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5.87555E-7 L 0.40122 -0.313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16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5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5" grpId="0"/>
      <p:bldP spid="1216516" grpId="0"/>
      <p:bldP spid="1216517" grpId="0"/>
      <p:bldP spid="1216519" grpId="0"/>
      <p:bldP spid="1216520" grpId="0"/>
      <p:bldP spid="1216521" grpId="0"/>
      <p:bldP spid="1216522" grpId="0"/>
      <p:bldP spid="12165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Multicore</a:t>
            </a: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4171950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 far, one single core…</a:t>
            </a:r>
          </a:p>
          <a:p>
            <a:pPr>
              <a:lnSpc>
                <a:spcPct val="90000"/>
              </a:lnSpc>
              <a:buFont typeface="Wingdings" pitchFamily="2" charset="2"/>
              <a:buChar char="Ä"/>
            </a:pPr>
            <a:r>
              <a:rPr lang="en-US" sz="2400"/>
              <a:t>… multiple cores/CPUs</a:t>
            </a:r>
            <a:br>
              <a:rPr lang="en-US" sz="2400"/>
            </a:br>
            <a:endParaRPr lang="en-US" sz="1400"/>
          </a:p>
          <a:p>
            <a:pPr lvl="1">
              <a:lnSpc>
                <a:spcPct val="90000"/>
              </a:lnSpc>
            </a:pPr>
            <a:r>
              <a:rPr lang="en-US" sz="2000"/>
              <a:t>1 single queue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potential bottleneck?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Ä"/>
            </a:pPr>
            <a:r>
              <a:rPr lang="en-US" sz="1800"/>
              <a:t>locking/contention on the single queue</a:t>
            </a:r>
            <a:br>
              <a:rPr lang="en-US" sz="1800"/>
            </a:b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/>
              <a:t>Multiple queues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potential bottleneck?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Ä"/>
            </a:pPr>
            <a:r>
              <a:rPr lang="en-US" sz="1800"/>
              <a:t>load balancing</a:t>
            </a:r>
            <a:br>
              <a:rPr lang="en-US" sz="1800"/>
            </a:b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2000"/>
              <a:t>Load balancing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Linux checks every 200 ms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But where to place a new process?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And where to wake up a blocked process?</a:t>
            </a:r>
          </a:p>
        </p:txBody>
      </p:sp>
      <p:graphicFrame>
        <p:nvGraphicFramePr>
          <p:cNvPr id="1403908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4905375" y="1717675"/>
          <a:ext cx="444500" cy="1566864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03922" name="Group 18"/>
          <p:cNvGraphicFramePr>
            <a:graphicFrameLocks noGrp="1"/>
          </p:cNvGraphicFramePr>
          <p:nvPr>
            <p:ph sz="quarter" idx="4294967295"/>
          </p:nvPr>
        </p:nvGraphicFramePr>
        <p:xfrm>
          <a:off x="8013700" y="1662113"/>
          <a:ext cx="444500" cy="1566864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03936" name="Group 32"/>
          <p:cNvGraphicFramePr>
            <a:graphicFrameLocks noGrp="1"/>
          </p:cNvGraphicFramePr>
          <p:nvPr>
            <p:ph sz="quarter" idx="4294967295"/>
          </p:nvPr>
        </p:nvGraphicFramePr>
        <p:xfrm>
          <a:off x="4905375" y="4532313"/>
          <a:ext cx="444500" cy="1566864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03950" name="Picture 46" descr="MCj03109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544763"/>
            <a:ext cx="860425" cy="67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3951" name="Picture 47" descr="MCj03109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381625"/>
            <a:ext cx="860425" cy="671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3952" name="Picture 48" descr="MCj03109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381625"/>
            <a:ext cx="860425" cy="671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3953" name="Picture 49" descr="MCj03109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544763"/>
            <a:ext cx="860425" cy="67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03954" name="Group 50"/>
          <p:cNvGraphicFramePr>
            <a:graphicFrameLocks noGrp="1"/>
          </p:cNvGraphicFramePr>
          <p:nvPr>
            <p:ph sz="quarter" idx="4294967295"/>
          </p:nvPr>
        </p:nvGraphicFramePr>
        <p:xfrm>
          <a:off x="8013700" y="4476750"/>
          <a:ext cx="444500" cy="1566864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968" name="Freeform 64"/>
          <p:cNvSpPr>
            <a:spLocks/>
          </p:cNvSpPr>
          <p:nvPr/>
        </p:nvSpPr>
        <p:spPr bwMode="auto">
          <a:xfrm>
            <a:off x="5148263" y="3278188"/>
            <a:ext cx="619125" cy="196850"/>
          </a:xfrm>
          <a:custGeom>
            <a:avLst/>
            <a:gdLst>
              <a:gd name="T0" fmla="*/ 0 w 390"/>
              <a:gd name="T1" fmla="*/ 0 h 124"/>
              <a:gd name="T2" fmla="*/ 284 w 390"/>
              <a:gd name="T3" fmla="*/ 124 h 124"/>
              <a:gd name="T4" fmla="*/ 390 w 390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24">
                <a:moveTo>
                  <a:pt x="0" y="0"/>
                </a:moveTo>
                <a:cubicBezTo>
                  <a:pt x="109" y="62"/>
                  <a:pt x="219" y="124"/>
                  <a:pt x="284" y="124"/>
                </a:cubicBezTo>
                <a:cubicBezTo>
                  <a:pt x="349" y="124"/>
                  <a:pt x="369" y="6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69" name="Freeform 65"/>
          <p:cNvSpPr>
            <a:spLocks/>
          </p:cNvSpPr>
          <p:nvPr/>
        </p:nvSpPr>
        <p:spPr bwMode="auto">
          <a:xfrm>
            <a:off x="5148263" y="3278188"/>
            <a:ext cx="2052637" cy="820737"/>
          </a:xfrm>
          <a:custGeom>
            <a:avLst/>
            <a:gdLst>
              <a:gd name="T0" fmla="*/ 0 w 1293"/>
              <a:gd name="T1" fmla="*/ 18 h 517"/>
              <a:gd name="T2" fmla="*/ 700 w 1293"/>
              <a:gd name="T3" fmla="*/ 514 h 517"/>
              <a:gd name="T4" fmla="*/ 1293 w 1293"/>
              <a:gd name="T5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3" h="517">
                <a:moveTo>
                  <a:pt x="0" y="18"/>
                </a:moveTo>
                <a:cubicBezTo>
                  <a:pt x="242" y="267"/>
                  <a:pt x="485" y="517"/>
                  <a:pt x="700" y="514"/>
                </a:cubicBezTo>
                <a:cubicBezTo>
                  <a:pt x="915" y="511"/>
                  <a:pt x="1104" y="255"/>
                  <a:pt x="129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0" name="Freeform 66"/>
          <p:cNvSpPr>
            <a:spLocks/>
          </p:cNvSpPr>
          <p:nvPr/>
        </p:nvSpPr>
        <p:spPr bwMode="auto">
          <a:xfrm>
            <a:off x="5148263" y="3278188"/>
            <a:ext cx="2039937" cy="2138362"/>
          </a:xfrm>
          <a:custGeom>
            <a:avLst/>
            <a:gdLst>
              <a:gd name="T0" fmla="*/ 0 w 1285"/>
              <a:gd name="T1" fmla="*/ 0 h 1347"/>
              <a:gd name="T2" fmla="*/ 523 w 1285"/>
              <a:gd name="T3" fmla="*/ 691 h 1347"/>
              <a:gd name="T4" fmla="*/ 1285 w 1285"/>
              <a:gd name="T5" fmla="*/ 1347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5" h="1347">
                <a:moveTo>
                  <a:pt x="0" y="0"/>
                </a:moveTo>
                <a:cubicBezTo>
                  <a:pt x="154" y="233"/>
                  <a:pt x="309" y="467"/>
                  <a:pt x="523" y="691"/>
                </a:cubicBezTo>
                <a:cubicBezTo>
                  <a:pt x="737" y="915"/>
                  <a:pt x="1011" y="1131"/>
                  <a:pt x="1285" y="13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1" name="Freeform 67"/>
          <p:cNvSpPr>
            <a:spLocks/>
          </p:cNvSpPr>
          <p:nvPr/>
        </p:nvSpPr>
        <p:spPr bwMode="auto">
          <a:xfrm>
            <a:off x="5148263" y="3278188"/>
            <a:ext cx="704850" cy="2068512"/>
          </a:xfrm>
          <a:custGeom>
            <a:avLst/>
            <a:gdLst>
              <a:gd name="T0" fmla="*/ 10 w 444"/>
              <a:gd name="T1" fmla="*/ 0 h 1303"/>
              <a:gd name="T2" fmla="*/ 72 w 444"/>
              <a:gd name="T3" fmla="*/ 381 h 1303"/>
              <a:gd name="T4" fmla="*/ 444 w 444"/>
              <a:gd name="T5" fmla="*/ 1303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" h="1303">
                <a:moveTo>
                  <a:pt x="10" y="0"/>
                </a:moveTo>
                <a:cubicBezTo>
                  <a:pt x="5" y="82"/>
                  <a:pt x="0" y="164"/>
                  <a:pt x="72" y="381"/>
                </a:cubicBezTo>
                <a:cubicBezTo>
                  <a:pt x="144" y="598"/>
                  <a:pt x="294" y="950"/>
                  <a:pt x="444" y="130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2" name="Freeform 68"/>
          <p:cNvSpPr>
            <a:spLocks/>
          </p:cNvSpPr>
          <p:nvPr/>
        </p:nvSpPr>
        <p:spPr bwMode="auto">
          <a:xfrm>
            <a:off x="5143500" y="3273425"/>
            <a:ext cx="619125" cy="196850"/>
          </a:xfrm>
          <a:custGeom>
            <a:avLst/>
            <a:gdLst>
              <a:gd name="T0" fmla="*/ 0 w 390"/>
              <a:gd name="T1" fmla="*/ 0 h 124"/>
              <a:gd name="T2" fmla="*/ 284 w 390"/>
              <a:gd name="T3" fmla="*/ 124 h 124"/>
              <a:gd name="T4" fmla="*/ 390 w 390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24">
                <a:moveTo>
                  <a:pt x="0" y="0"/>
                </a:moveTo>
                <a:cubicBezTo>
                  <a:pt x="109" y="62"/>
                  <a:pt x="219" y="124"/>
                  <a:pt x="284" y="124"/>
                </a:cubicBezTo>
                <a:cubicBezTo>
                  <a:pt x="349" y="124"/>
                  <a:pt x="369" y="6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3" name="Freeform 69"/>
          <p:cNvSpPr>
            <a:spLocks/>
          </p:cNvSpPr>
          <p:nvPr/>
        </p:nvSpPr>
        <p:spPr bwMode="auto">
          <a:xfrm>
            <a:off x="5127625" y="6126163"/>
            <a:ext cx="619125" cy="196850"/>
          </a:xfrm>
          <a:custGeom>
            <a:avLst/>
            <a:gdLst>
              <a:gd name="T0" fmla="*/ 0 w 390"/>
              <a:gd name="T1" fmla="*/ 0 h 124"/>
              <a:gd name="T2" fmla="*/ 284 w 390"/>
              <a:gd name="T3" fmla="*/ 124 h 124"/>
              <a:gd name="T4" fmla="*/ 390 w 390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24">
                <a:moveTo>
                  <a:pt x="0" y="0"/>
                </a:moveTo>
                <a:cubicBezTo>
                  <a:pt x="109" y="62"/>
                  <a:pt x="219" y="124"/>
                  <a:pt x="284" y="124"/>
                </a:cubicBezTo>
                <a:cubicBezTo>
                  <a:pt x="349" y="124"/>
                  <a:pt x="369" y="6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4" name="Freeform 70"/>
          <p:cNvSpPr>
            <a:spLocks/>
          </p:cNvSpPr>
          <p:nvPr/>
        </p:nvSpPr>
        <p:spPr bwMode="auto">
          <a:xfrm flipH="1">
            <a:off x="7613650" y="6067425"/>
            <a:ext cx="619125" cy="196850"/>
          </a:xfrm>
          <a:custGeom>
            <a:avLst/>
            <a:gdLst>
              <a:gd name="T0" fmla="*/ 0 w 390"/>
              <a:gd name="T1" fmla="*/ 0 h 124"/>
              <a:gd name="T2" fmla="*/ 284 w 390"/>
              <a:gd name="T3" fmla="*/ 124 h 124"/>
              <a:gd name="T4" fmla="*/ 390 w 390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24">
                <a:moveTo>
                  <a:pt x="0" y="0"/>
                </a:moveTo>
                <a:cubicBezTo>
                  <a:pt x="109" y="62"/>
                  <a:pt x="219" y="124"/>
                  <a:pt x="284" y="124"/>
                </a:cubicBezTo>
                <a:cubicBezTo>
                  <a:pt x="349" y="124"/>
                  <a:pt x="369" y="6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5" name="Freeform 71"/>
          <p:cNvSpPr>
            <a:spLocks/>
          </p:cNvSpPr>
          <p:nvPr/>
        </p:nvSpPr>
        <p:spPr bwMode="auto">
          <a:xfrm flipH="1">
            <a:off x="7597775" y="3251200"/>
            <a:ext cx="619125" cy="196850"/>
          </a:xfrm>
          <a:custGeom>
            <a:avLst/>
            <a:gdLst>
              <a:gd name="T0" fmla="*/ 0 w 390"/>
              <a:gd name="T1" fmla="*/ 0 h 124"/>
              <a:gd name="T2" fmla="*/ 284 w 390"/>
              <a:gd name="T3" fmla="*/ 124 h 124"/>
              <a:gd name="T4" fmla="*/ 390 w 390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24">
                <a:moveTo>
                  <a:pt x="0" y="0"/>
                </a:moveTo>
                <a:cubicBezTo>
                  <a:pt x="109" y="62"/>
                  <a:pt x="219" y="124"/>
                  <a:pt x="284" y="124"/>
                </a:cubicBezTo>
                <a:cubicBezTo>
                  <a:pt x="349" y="124"/>
                  <a:pt x="369" y="6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03976" name="Rectangle 72"/>
          <p:cNvSpPr>
            <a:spLocks noChangeArrowheads="1"/>
          </p:cNvSpPr>
          <p:nvPr/>
        </p:nvSpPr>
        <p:spPr bwMode="auto">
          <a:xfrm>
            <a:off x="5018088" y="2079625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77" name="Rectangle 73"/>
          <p:cNvSpPr>
            <a:spLocks noChangeArrowheads="1"/>
          </p:cNvSpPr>
          <p:nvPr/>
        </p:nvSpPr>
        <p:spPr bwMode="auto">
          <a:xfrm>
            <a:off x="5018088" y="2386013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78" name="Rectangle 74"/>
          <p:cNvSpPr>
            <a:spLocks noChangeArrowheads="1"/>
          </p:cNvSpPr>
          <p:nvPr/>
        </p:nvSpPr>
        <p:spPr bwMode="auto">
          <a:xfrm>
            <a:off x="5018088" y="2693988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79" name="Rectangle 75"/>
          <p:cNvSpPr>
            <a:spLocks noChangeArrowheads="1"/>
          </p:cNvSpPr>
          <p:nvPr/>
        </p:nvSpPr>
        <p:spPr bwMode="auto">
          <a:xfrm>
            <a:off x="5018088" y="3014663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0" name="Rectangle 76"/>
          <p:cNvSpPr>
            <a:spLocks noChangeArrowheads="1"/>
          </p:cNvSpPr>
          <p:nvPr/>
        </p:nvSpPr>
        <p:spPr bwMode="auto">
          <a:xfrm>
            <a:off x="8124825" y="2035175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1" name="Rectangle 77"/>
          <p:cNvSpPr>
            <a:spLocks noChangeArrowheads="1"/>
          </p:cNvSpPr>
          <p:nvPr/>
        </p:nvSpPr>
        <p:spPr bwMode="auto">
          <a:xfrm>
            <a:off x="8124825" y="2341563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2" name="Rectangle 78"/>
          <p:cNvSpPr>
            <a:spLocks noChangeArrowheads="1"/>
          </p:cNvSpPr>
          <p:nvPr/>
        </p:nvSpPr>
        <p:spPr bwMode="auto">
          <a:xfrm>
            <a:off x="8124825" y="2649538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3" name="Rectangle 79"/>
          <p:cNvSpPr>
            <a:spLocks noChangeArrowheads="1"/>
          </p:cNvSpPr>
          <p:nvPr/>
        </p:nvSpPr>
        <p:spPr bwMode="auto">
          <a:xfrm>
            <a:off x="8124825" y="2970213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4" name="Rectangle 80"/>
          <p:cNvSpPr>
            <a:spLocks noChangeArrowheads="1"/>
          </p:cNvSpPr>
          <p:nvPr/>
        </p:nvSpPr>
        <p:spPr bwMode="auto">
          <a:xfrm>
            <a:off x="5002213" y="4891088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5" name="Rectangle 81"/>
          <p:cNvSpPr>
            <a:spLocks noChangeArrowheads="1"/>
          </p:cNvSpPr>
          <p:nvPr/>
        </p:nvSpPr>
        <p:spPr bwMode="auto">
          <a:xfrm>
            <a:off x="5002213" y="5197475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6" name="Rectangle 82"/>
          <p:cNvSpPr>
            <a:spLocks noChangeArrowheads="1"/>
          </p:cNvSpPr>
          <p:nvPr/>
        </p:nvSpPr>
        <p:spPr bwMode="auto">
          <a:xfrm>
            <a:off x="5002213" y="5505450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7" name="Rectangle 83"/>
          <p:cNvSpPr>
            <a:spLocks noChangeArrowheads="1"/>
          </p:cNvSpPr>
          <p:nvPr/>
        </p:nvSpPr>
        <p:spPr bwMode="auto">
          <a:xfrm>
            <a:off x="5002213" y="5826125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8" name="Rectangle 84"/>
          <p:cNvSpPr>
            <a:spLocks noChangeArrowheads="1"/>
          </p:cNvSpPr>
          <p:nvPr/>
        </p:nvSpPr>
        <p:spPr bwMode="auto">
          <a:xfrm>
            <a:off x="8124825" y="4849813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89" name="Rectangle 85"/>
          <p:cNvSpPr>
            <a:spLocks noChangeArrowheads="1"/>
          </p:cNvSpPr>
          <p:nvPr/>
        </p:nvSpPr>
        <p:spPr bwMode="auto">
          <a:xfrm>
            <a:off x="8124825" y="5156200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90" name="Rectangle 86"/>
          <p:cNvSpPr>
            <a:spLocks noChangeArrowheads="1"/>
          </p:cNvSpPr>
          <p:nvPr/>
        </p:nvSpPr>
        <p:spPr bwMode="auto">
          <a:xfrm>
            <a:off x="8124825" y="5464175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91" name="Rectangle 87"/>
          <p:cNvSpPr>
            <a:spLocks noChangeArrowheads="1"/>
          </p:cNvSpPr>
          <p:nvPr/>
        </p:nvSpPr>
        <p:spPr bwMode="auto">
          <a:xfrm>
            <a:off x="8124825" y="5784850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92" name="Rectangle 88"/>
          <p:cNvSpPr>
            <a:spLocks noChangeArrowheads="1"/>
          </p:cNvSpPr>
          <p:nvPr/>
        </p:nvSpPr>
        <p:spPr bwMode="auto">
          <a:xfrm>
            <a:off x="5016500" y="825500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93" name="Rectangle 89"/>
          <p:cNvSpPr>
            <a:spLocks noChangeArrowheads="1"/>
          </p:cNvSpPr>
          <p:nvPr/>
        </p:nvSpPr>
        <p:spPr bwMode="auto">
          <a:xfrm>
            <a:off x="5016500" y="1131888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94" name="Rectangle 90"/>
          <p:cNvSpPr>
            <a:spLocks noChangeArrowheads="1"/>
          </p:cNvSpPr>
          <p:nvPr/>
        </p:nvSpPr>
        <p:spPr bwMode="auto">
          <a:xfrm>
            <a:off x="5016500" y="1439863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03995" name="Rectangle 91"/>
          <p:cNvSpPr>
            <a:spLocks noChangeArrowheads="1"/>
          </p:cNvSpPr>
          <p:nvPr/>
        </p:nvSpPr>
        <p:spPr bwMode="auto">
          <a:xfrm>
            <a:off x="5016500" y="1760538"/>
            <a:ext cx="228600" cy="2254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130556" name="Picture 60" descr="MCj04244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843213"/>
            <a:ext cx="673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0" descr="MCj04244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743200"/>
            <a:ext cx="673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998" name="Picture 94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601913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3999" name="Picture 95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51675" y="2617788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4000" name="Picture 96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27688" y="5486400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4001" name="Picture 97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484813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4002" name="Picture 98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486400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4003" name="Picture 99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484813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04004" name="Picture 100" descr="MCj043437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1600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03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03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3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3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3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3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0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3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03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03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0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0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0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0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0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0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0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03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0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0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0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40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0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0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0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0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0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0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0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40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40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0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40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40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40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0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40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40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40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40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140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40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1403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403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403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403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1403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403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140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403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1403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40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40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40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40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2000"/>
                                        <p:tgtEl>
                                          <p:spTgt spid="1403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2000"/>
                                        <p:tgtEl>
                                          <p:spTgt spid="1403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2" dur="2000"/>
                                        <p:tgtEl>
                                          <p:spTgt spid="140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2000"/>
                                        <p:tgtEl>
                                          <p:spTgt spid="140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2000"/>
                                        <p:tgtEl>
                                          <p:spTgt spid="1403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2000"/>
                                        <p:tgtEl>
                                          <p:spTgt spid="1403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2000"/>
                                        <p:tgtEl>
                                          <p:spTgt spid="140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2000"/>
                                        <p:tgtEl>
                                          <p:spTgt spid="140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2000"/>
                                        <p:tgtEl>
                                          <p:spTgt spid="140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2000"/>
                                        <p:tgtEl>
                                          <p:spTgt spid="140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2000"/>
                                        <p:tgtEl>
                                          <p:spTgt spid="140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2000"/>
                                        <p:tgtEl>
                                          <p:spTgt spid="140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07" grpId="0" build="p" bldLvl="3"/>
      <p:bldP spid="1403968" grpId="0" animBg="1"/>
      <p:bldP spid="1403968" grpId="1" animBg="1"/>
      <p:bldP spid="1403969" grpId="0" animBg="1"/>
      <p:bldP spid="1403969" grpId="1" animBg="1"/>
      <p:bldP spid="1403970" grpId="0" animBg="1"/>
      <p:bldP spid="1403970" grpId="1" animBg="1"/>
      <p:bldP spid="1403971" grpId="0" animBg="1"/>
      <p:bldP spid="1403971" grpId="1" animBg="1"/>
      <p:bldP spid="1403972" grpId="0" animBg="1"/>
      <p:bldP spid="1403973" grpId="0" animBg="1"/>
      <p:bldP spid="1403974" grpId="0" animBg="1"/>
      <p:bldP spid="1403975" grpId="0" animBg="1"/>
      <p:bldP spid="1403976" grpId="0" animBg="1"/>
      <p:bldP spid="1403977" grpId="0" animBg="1"/>
      <p:bldP spid="1403980" grpId="0" animBg="1"/>
      <p:bldP spid="1403980" grpId="1" animBg="1"/>
      <p:bldP spid="1403981" grpId="0" animBg="1"/>
      <p:bldP spid="1403981" grpId="1" animBg="1"/>
      <p:bldP spid="1403982" grpId="0" animBg="1"/>
      <p:bldP spid="1403982" grpId="1" animBg="1"/>
      <p:bldP spid="1403982" grpId="2" animBg="1"/>
      <p:bldP spid="1403983" grpId="0" animBg="1"/>
      <p:bldP spid="1403983" grpId="1" animBg="1"/>
      <p:bldP spid="1403983" grpId="2" animBg="1"/>
      <p:bldP spid="1403984" grpId="0" animBg="1"/>
      <p:bldP spid="1403984" grpId="1" animBg="1"/>
      <p:bldP spid="1403985" grpId="0" animBg="1"/>
      <p:bldP spid="1403985" grpId="1" animBg="1"/>
      <p:bldP spid="1403986" grpId="0" animBg="1"/>
      <p:bldP spid="1403986" grpId="1" animBg="1"/>
      <p:bldP spid="1403986" grpId="2" animBg="1"/>
      <p:bldP spid="1403987" grpId="0" animBg="1"/>
      <p:bldP spid="1403987" grpId="1" animBg="1"/>
      <p:bldP spid="1403987" grpId="2" animBg="1"/>
      <p:bldP spid="1403988" grpId="0" animBg="1"/>
      <p:bldP spid="1403988" grpId="1" animBg="1"/>
      <p:bldP spid="1403989" grpId="0" animBg="1"/>
      <p:bldP spid="1403989" grpId="1" animBg="1"/>
      <p:bldP spid="1403990" grpId="0" animBg="1"/>
      <p:bldP spid="1403990" grpId="1" animBg="1"/>
      <p:bldP spid="1403990" grpId="2" animBg="1"/>
      <p:bldP spid="1403991" grpId="0" animBg="1"/>
      <p:bldP spid="1403991" grpId="1" animBg="1"/>
      <p:bldP spid="1403991" grpId="2" animBg="1"/>
      <p:bldP spid="1403992" grpId="0" animBg="1"/>
      <p:bldP spid="1403992" grpId="1" animBg="1"/>
      <p:bldP spid="1403993" grpId="0" animBg="1"/>
      <p:bldP spid="1403993" grpId="1" animBg="1"/>
      <p:bldP spid="1403994" grpId="0" animBg="1"/>
      <p:bldP spid="1403994" grpId="1" animBg="1"/>
      <p:bldP spid="1403995" grpId="0" animBg="1"/>
      <p:bldP spid="1403995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Multicore: Work Stealing</a:t>
            </a:r>
          </a:p>
        </p:txBody>
      </p:sp>
      <p:graphicFrame>
        <p:nvGraphicFramePr>
          <p:cNvPr id="1395763" name="Group 51"/>
          <p:cNvGraphicFramePr>
            <a:graphicFrameLocks noGrp="1"/>
          </p:cNvGraphicFramePr>
          <p:nvPr>
            <p:ph sz="quarter" idx="4294967295"/>
          </p:nvPr>
        </p:nvGraphicFramePr>
        <p:xfrm>
          <a:off x="4905375" y="1346200"/>
          <a:ext cx="444500" cy="1566864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95767" name="Group 55"/>
          <p:cNvGraphicFramePr>
            <a:graphicFrameLocks noGrp="1"/>
          </p:cNvGraphicFramePr>
          <p:nvPr>
            <p:ph sz="quarter" idx="4294967295"/>
          </p:nvPr>
        </p:nvGraphicFramePr>
        <p:xfrm>
          <a:off x="8013700" y="1290638"/>
          <a:ext cx="444500" cy="1566864"/>
        </p:xfrm>
        <a:graphic>
          <a:graphicData uri="http://schemas.openxmlformats.org/drawingml/2006/table">
            <a:tbl>
              <a:tblPr/>
              <a:tblGrid>
                <a:gridCol w="4445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95716" name="Picture 4" descr="MCj03109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173288"/>
            <a:ext cx="860425" cy="67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395766" name="Picture 54" descr="MCj03109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173288"/>
            <a:ext cx="860425" cy="6715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95816" name="Freeform 104"/>
          <p:cNvSpPr>
            <a:spLocks/>
          </p:cNvSpPr>
          <p:nvPr/>
        </p:nvSpPr>
        <p:spPr bwMode="auto">
          <a:xfrm>
            <a:off x="5148263" y="2820988"/>
            <a:ext cx="619125" cy="196850"/>
          </a:xfrm>
          <a:custGeom>
            <a:avLst/>
            <a:gdLst>
              <a:gd name="T0" fmla="*/ 0 w 390"/>
              <a:gd name="T1" fmla="*/ 0 h 124"/>
              <a:gd name="T2" fmla="*/ 284 w 390"/>
              <a:gd name="T3" fmla="*/ 124 h 124"/>
              <a:gd name="T4" fmla="*/ 390 w 390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" h="124">
                <a:moveTo>
                  <a:pt x="0" y="0"/>
                </a:moveTo>
                <a:cubicBezTo>
                  <a:pt x="109" y="62"/>
                  <a:pt x="219" y="124"/>
                  <a:pt x="284" y="124"/>
                </a:cubicBezTo>
                <a:cubicBezTo>
                  <a:pt x="349" y="124"/>
                  <a:pt x="369" y="62"/>
                  <a:pt x="3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59" name="Line 147"/>
          <p:cNvSpPr>
            <a:spLocks noChangeShapeType="1"/>
          </p:cNvSpPr>
          <p:nvPr/>
        </p:nvSpPr>
        <p:spPr bwMode="auto">
          <a:xfrm>
            <a:off x="4994275" y="2719388"/>
            <a:ext cx="0" cy="617537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62" name="Freeform 150"/>
          <p:cNvSpPr>
            <a:spLocks/>
          </p:cNvSpPr>
          <p:nvPr/>
        </p:nvSpPr>
        <p:spPr bwMode="auto">
          <a:xfrm>
            <a:off x="5191125" y="2633663"/>
            <a:ext cx="2166938" cy="701675"/>
          </a:xfrm>
          <a:custGeom>
            <a:avLst/>
            <a:gdLst>
              <a:gd name="T0" fmla="*/ 1365 w 1365"/>
              <a:gd name="T1" fmla="*/ 0 h 442"/>
              <a:gd name="T2" fmla="*/ 656 w 1365"/>
              <a:gd name="T3" fmla="*/ 390 h 442"/>
              <a:gd name="T4" fmla="*/ 151 w 1365"/>
              <a:gd name="T5" fmla="*/ 311 h 442"/>
              <a:gd name="T6" fmla="*/ 0 w 1365"/>
              <a:gd name="T7" fmla="*/ 6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5" h="442">
                <a:moveTo>
                  <a:pt x="1365" y="0"/>
                </a:moveTo>
                <a:cubicBezTo>
                  <a:pt x="1111" y="169"/>
                  <a:pt x="858" y="338"/>
                  <a:pt x="656" y="390"/>
                </a:cubicBezTo>
                <a:cubicBezTo>
                  <a:pt x="454" y="442"/>
                  <a:pt x="260" y="366"/>
                  <a:pt x="151" y="311"/>
                </a:cubicBezTo>
                <a:cubicBezTo>
                  <a:pt x="42" y="256"/>
                  <a:pt x="21" y="159"/>
                  <a:pt x="0" y="62"/>
                </a:cubicBez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63" name="Freeform 151"/>
          <p:cNvSpPr>
            <a:spLocks/>
          </p:cNvSpPr>
          <p:nvPr/>
        </p:nvSpPr>
        <p:spPr bwMode="auto">
          <a:xfrm>
            <a:off x="5106988" y="720725"/>
            <a:ext cx="3122612" cy="1974850"/>
          </a:xfrm>
          <a:custGeom>
            <a:avLst/>
            <a:gdLst>
              <a:gd name="T0" fmla="*/ 0 w 1967"/>
              <a:gd name="T1" fmla="*/ 464 h 1244"/>
              <a:gd name="T2" fmla="*/ 868 w 1967"/>
              <a:gd name="T3" fmla="*/ 56 h 1244"/>
              <a:gd name="T4" fmla="*/ 1701 w 1967"/>
              <a:gd name="T5" fmla="*/ 198 h 1244"/>
              <a:gd name="T6" fmla="*/ 1967 w 1967"/>
              <a:gd name="T7" fmla="*/ 1244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7" h="1244">
                <a:moveTo>
                  <a:pt x="0" y="464"/>
                </a:moveTo>
                <a:cubicBezTo>
                  <a:pt x="292" y="282"/>
                  <a:pt x="585" y="100"/>
                  <a:pt x="868" y="56"/>
                </a:cubicBezTo>
                <a:cubicBezTo>
                  <a:pt x="1151" y="12"/>
                  <a:pt x="1518" y="0"/>
                  <a:pt x="1701" y="198"/>
                </a:cubicBezTo>
                <a:cubicBezTo>
                  <a:pt x="1884" y="396"/>
                  <a:pt x="1925" y="820"/>
                  <a:pt x="1967" y="1244"/>
                </a:cubicBezTo>
              </a:path>
            </a:pathLst>
          </a:custGeom>
          <a:noFill/>
          <a:ln w="28575" cmpd="sng">
            <a:solidFill>
              <a:srgbClr val="008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64" name="Line 152"/>
          <p:cNvSpPr>
            <a:spLocks noChangeShapeType="1"/>
          </p:cNvSpPr>
          <p:nvPr/>
        </p:nvSpPr>
        <p:spPr bwMode="auto">
          <a:xfrm flipV="1">
            <a:off x="5078413" y="2806700"/>
            <a:ext cx="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65" name="Freeform 153"/>
          <p:cNvSpPr>
            <a:spLocks/>
          </p:cNvSpPr>
          <p:nvPr/>
        </p:nvSpPr>
        <p:spPr bwMode="auto">
          <a:xfrm>
            <a:off x="7456488" y="2667000"/>
            <a:ext cx="758825" cy="590550"/>
          </a:xfrm>
          <a:custGeom>
            <a:avLst/>
            <a:gdLst>
              <a:gd name="T0" fmla="*/ 0 w 478"/>
              <a:gd name="T1" fmla="*/ 0 h 372"/>
              <a:gd name="T2" fmla="*/ 186 w 478"/>
              <a:gd name="T3" fmla="*/ 363 h 372"/>
              <a:gd name="T4" fmla="*/ 478 w 478"/>
              <a:gd name="T5" fmla="*/ 53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8" h="372">
                <a:moveTo>
                  <a:pt x="0" y="0"/>
                </a:moveTo>
                <a:cubicBezTo>
                  <a:pt x="53" y="177"/>
                  <a:pt x="106" y="354"/>
                  <a:pt x="186" y="363"/>
                </a:cubicBezTo>
                <a:cubicBezTo>
                  <a:pt x="266" y="372"/>
                  <a:pt x="372" y="212"/>
                  <a:pt x="478" y="53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395867" name="Picture 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9448" r="17882"/>
          <a:stretch>
            <a:fillRect/>
          </a:stretch>
        </p:blipFill>
        <p:spPr bwMode="auto">
          <a:xfrm>
            <a:off x="6240463" y="4708525"/>
            <a:ext cx="2409825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5866" name="Picture 1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62438" y="4945063"/>
            <a:ext cx="1785937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868" name="Freeform 156"/>
          <p:cNvSpPr>
            <a:spLocks/>
          </p:cNvSpPr>
          <p:nvPr/>
        </p:nvSpPr>
        <p:spPr bwMode="auto">
          <a:xfrm>
            <a:off x="6821488" y="5492750"/>
            <a:ext cx="1666875" cy="614363"/>
          </a:xfrm>
          <a:custGeom>
            <a:avLst/>
            <a:gdLst>
              <a:gd name="T0" fmla="*/ 0 w 1050"/>
              <a:gd name="T1" fmla="*/ 387 h 387"/>
              <a:gd name="T2" fmla="*/ 177 w 1050"/>
              <a:gd name="T3" fmla="*/ 252 h 387"/>
              <a:gd name="T4" fmla="*/ 354 w 1050"/>
              <a:gd name="T5" fmla="*/ 144 h 387"/>
              <a:gd name="T6" fmla="*/ 528 w 1050"/>
              <a:gd name="T7" fmla="*/ 69 h 387"/>
              <a:gd name="T8" fmla="*/ 699 w 1050"/>
              <a:gd name="T9" fmla="*/ 21 h 387"/>
              <a:gd name="T10" fmla="*/ 873 w 1050"/>
              <a:gd name="T11" fmla="*/ 9 h 387"/>
              <a:gd name="T12" fmla="*/ 1050 w 1050"/>
              <a:gd name="T13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0" h="387">
                <a:moveTo>
                  <a:pt x="0" y="387"/>
                </a:moveTo>
                <a:lnTo>
                  <a:pt x="177" y="252"/>
                </a:lnTo>
                <a:lnTo>
                  <a:pt x="354" y="144"/>
                </a:lnTo>
                <a:lnTo>
                  <a:pt x="528" y="69"/>
                </a:lnTo>
                <a:lnTo>
                  <a:pt x="699" y="21"/>
                </a:lnTo>
                <a:lnTo>
                  <a:pt x="873" y="9"/>
                </a:lnTo>
                <a:lnTo>
                  <a:pt x="1050" y="0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69" name="Freeform 157"/>
          <p:cNvSpPr>
            <a:spLocks/>
          </p:cNvSpPr>
          <p:nvPr/>
        </p:nvSpPr>
        <p:spPr bwMode="auto">
          <a:xfrm>
            <a:off x="6816725" y="4772025"/>
            <a:ext cx="1666875" cy="752475"/>
          </a:xfrm>
          <a:custGeom>
            <a:avLst/>
            <a:gdLst>
              <a:gd name="T0" fmla="*/ 0 w 1050"/>
              <a:gd name="T1" fmla="*/ 474 h 474"/>
              <a:gd name="T2" fmla="*/ 180 w 1050"/>
              <a:gd name="T3" fmla="*/ 285 h 474"/>
              <a:gd name="T4" fmla="*/ 354 w 1050"/>
              <a:gd name="T5" fmla="*/ 165 h 474"/>
              <a:gd name="T6" fmla="*/ 525 w 1050"/>
              <a:gd name="T7" fmla="*/ 102 h 474"/>
              <a:gd name="T8" fmla="*/ 699 w 1050"/>
              <a:gd name="T9" fmla="*/ 54 h 474"/>
              <a:gd name="T10" fmla="*/ 876 w 1050"/>
              <a:gd name="T11" fmla="*/ 21 h 474"/>
              <a:gd name="T12" fmla="*/ 1050 w 1050"/>
              <a:gd name="T13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0" h="474">
                <a:moveTo>
                  <a:pt x="0" y="474"/>
                </a:moveTo>
                <a:lnTo>
                  <a:pt x="180" y="285"/>
                </a:lnTo>
                <a:lnTo>
                  <a:pt x="354" y="165"/>
                </a:lnTo>
                <a:lnTo>
                  <a:pt x="525" y="102"/>
                </a:lnTo>
                <a:lnTo>
                  <a:pt x="699" y="54"/>
                </a:lnTo>
                <a:lnTo>
                  <a:pt x="876" y="21"/>
                </a:lnTo>
                <a:lnTo>
                  <a:pt x="1050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95871" name="Text Box 159"/>
          <p:cNvSpPr txBox="1">
            <a:spLocks noChangeArrowheads="1"/>
          </p:cNvSpPr>
          <p:nvPr/>
        </p:nvSpPr>
        <p:spPr bwMode="auto">
          <a:xfrm>
            <a:off x="444500" y="6262688"/>
            <a:ext cx="3576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solidFill>
                  <a:srgbClr val="CC0000"/>
                </a:solidFill>
                <a:sym typeface="Wingdings" pitchFamily="2" charset="2"/>
              </a:rPr>
              <a:t> </a:t>
            </a:r>
            <a:r>
              <a:rPr lang="en-US" sz="1400" b="0">
                <a:solidFill>
                  <a:srgbClr val="CC0000"/>
                </a:solidFill>
              </a:rPr>
              <a:t>300.000 more steal attempts per second</a:t>
            </a:r>
          </a:p>
        </p:txBody>
      </p:sp>
      <p:sp>
        <p:nvSpPr>
          <p:cNvPr id="1395814" name="Rectangle 10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4608513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Scheduling mechanism in the Intel Tread Building Block (TBB) framework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LIFO queues (insert and remove from beginning of queues)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One master CPU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66CCFF"/>
                </a:solidFill>
              </a:rPr>
              <a:t>new processes are placed here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CC0000"/>
                </a:solidFill>
              </a:rPr>
              <a:t>awaken processes are placed here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800" dirty="0"/>
              <a:t>If own queue is empty, STEAL: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select random </a:t>
            </a:r>
            <a:r>
              <a:rPr lang="en-US" sz="1600" dirty="0" err="1"/>
              <a:t>CPU</a:t>
            </a:r>
            <a:r>
              <a:rPr lang="en-US" sz="1600" baseline="-25000" dirty="0" err="1"/>
              <a:t>x</a:t>
            </a:r>
            <a:endParaRPr lang="en-US" sz="1600" baseline="-250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if </a:t>
            </a:r>
            <a:r>
              <a:rPr lang="en-US" sz="1600" dirty="0" err="1"/>
              <a:t>CPU</a:t>
            </a:r>
            <a:r>
              <a:rPr lang="en-US" sz="1600" baseline="-25000" dirty="0" err="1"/>
              <a:t>x</a:t>
            </a:r>
            <a:r>
              <a:rPr lang="en-US" sz="1600" baseline="-25000" dirty="0"/>
              <a:t> </a:t>
            </a:r>
            <a:r>
              <a:rPr lang="en-US" sz="1600" dirty="0"/>
              <a:t>queue not empty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008000"/>
                </a:solidFill>
              </a:rPr>
              <a:t>steal from the back of the queue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008000"/>
                </a:solidFill>
              </a:rPr>
              <a:t>place first in own queue</a:t>
            </a:r>
            <a:br>
              <a:rPr lang="en-US" sz="1400" dirty="0">
                <a:solidFill>
                  <a:srgbClr val="008000"/>
                </a:solidFill>
              </a:rPr>
            </a:br>
            <a:endParaRPr lang="en-US" sz="14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/>
              <a:t>Importance of process placement?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change CPU of where wake up a process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scatter-gather workload </a:t>
            </a:r>
            <a:br>
              <a:rPr lang="en-US" sz="1600" dirty="0"/>
            </a:br>
            <a:r>
              <a:rPr lang="en-US" sz="1400" dirty="0"/>
              <a:t>(100 </a:t>
            </a:r>
            <a:r>
              <a:rPr lang="el-GR" sz="1400" dirty="0">
                <a:cs typeface="Tahoma" pitchFamily="34" charset="0"/>
              </a:rPr>
              <a:t>μ</a:t>
            </a:r>
            <a:r>
              <a:rPr lang="en-US" sz="1400" dirty="0" err="1"/>
              <a:t>s</a:t>
            </a:r>
            <a:r>
              <a:rPr lang="en-US" sz="1400" dirty="0"/>
              <a:t> work per thread, 12500 iterations,</a:t>
            </a:r>
            <a:br>
              <a:rPr lang="en-US" sz="1400" dirty="0"/>
            </a:br>
            <a:r>
              <a:rPr lang="en-US" sz="1400" dirty="0"/>
              <a:t>8</a:t>
            </a:r>
            <a:r>
              <a:rPr lang="en-US" sz="1400" dirty="0" smtClean="0"/>
              <a:t> over </a:t>
            </a:r>
            <a:r>
              <a:rPr lang="en-US" sz="1400" dirty="0"/>
              <a:t>1 CPU speedup)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95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9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9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3957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9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395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9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39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39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39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9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9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5816" grpId="0" animBg="1"/>
      <p:bldP spid="1395816" grpId="1" animBg="1"/>
      <p:bldP spid="1395859" grpId="0" animBg="1"/>
      <p:bldP spid="1395862" grpId="0" animBg="1"/>
      <p:bldP spid="1395862" grpId="1" animBg="1"/>
      <p:bldP spid="1395863" grpId="0" animBg="1"/>
      <p:bldP spid="1395864" grpId="0" animBg="1"/>
      <p:bldP spid="1395864" grpId="1" animBg="1"/>
      <p:bldP spid="1395865" grpId="0" animBg="1"/>
      <p:bldP spid="1395868" grpId="0" animBg="1"/>
      <p:bldP spid="1395869" grpId="0" animBg="1"/>
      <p:bldP spid="13958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Future Chips: Intel’s Single-chip Cloud Computer (SCC)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2401455" cy="5648325"/>
          </a:xfrm>
        </p:spPr>
        <p:txBody>
          <a:bodyPr/>
          <a:lstStyle/>
          <a:p>
            <a:r>
              <a:rPr lang="en-US" sz="2000" dirty="0" smtClean="0"/>
              <a:t>What does introduction of such processors mean in terms of scheduling?</a:t>
            </a:r>
            <a:endParaRPr lang="en-US" sz="2000" dirty="0"/>
          </a:p>
        </p:txBody>
      </p:sp>
      <p:pic>
        <p:nvPicPr>
          <p:cNvPr id="6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01688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68736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34679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0622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66565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2510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901688" y="1782568"/>
            <a:ext cx="3715189" cy="300839"/>
            <a:chOff x="4665126" y="1934909"/>
            <a:chExt cx="3715189" cy="300839"/>
          </a:xfrm>
        </p:grpSpPr>
        <p:pic>
          <p:nvPicPr>
            <p:cNvPr id="1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3901688" y="2516503"/>
            <a:ext cx="3715189" cy="300839"/>
            <a:chOff x="4665126" y="1934909"/>
            <a:chExt cx="3715189" cy="300839"/>
          </a:xfrm>
        </p:grpSpPr>
        <p:pic>
          <p:nvPicPr>
            <p:cNvPr id="20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901688" y="3250437"/>
            <a:ext cx="3715189" cy="300839"/>
            <a:chOff x="4665126" y="1934909"/>
            <a:chExt cx="3715189" cy="300839"/>
          </a:xfrm>
        </p:grpSpPr>
        <p:pic>
          <p:nvPicPr>
            <p:cNvPr id="27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654768" y="857204"/>
            <a:ext cx="4214403" cy="2903005"/>
            <a:chOff x="2938978" y="1535243"/>
            <a:chExt cx="4214403" cy="2903005"/>
          </a:xfrm>
        </p:grpSpPr>
        <p:cxnSp>
          <p:nvCxnSpPr>
            <p:cNvPr id="34" name="Straight Connector 33"/>
            <p:cNvCxnSpPr/>
            <p:nvPr/>
          </p:nvCxnSpPr>
          <p:spPr bwMode="auto">
            <a:xfrm rot="5400000">
              <a:off x="1793031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2461765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130499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799233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467967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5136702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38978" y="1939989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938978" y="2677823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938978" y="3415657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938978" y="4153490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8" name="Group 77"/>
          <p:cNvGrpSpPr/>
          <p:nvPr/>
        </p:nvGrpSpPr>
        <p:grpSpPr>
          <a:xfrm>
            <a:off x="3352553" y="4132182"/>
            <a:ext cx="5486400" cy="2249714"/>
            <a:chOff x="2636763" y="4293812"/>
            <a:chExt cx="5486400" cy="2249714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636763" y="4293812"/>
              <a:ext cx="4136572" cy="2249714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5400000">
              <a:off x="5993410" y="5780888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Rounded Rectangle 47"/>
            <p:cNvSpPr/>
            <p:nvPr/>
          </p:nvSpPr>
          <p:spPr bwMode="auto">
            <a:xfrm>
              <a:off x="2781686" y="4503384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P54C core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2909896" y="4873494"/>
              <a:ext cx="863821" cy="242789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L1 cache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788946" y="5526624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P54C core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917156" y="5896734"/>
              <a:ext cx="863821" cy="242789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L1 cache</a:t>
              </a: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5536985" y="5879800"/>
              <a:ext cx="1127492" cy="421820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message passing buffer</a:t>
              </a:r>
            </a:p>
          </p:txBody>
        </p:sp>
        <p:cxnSp>
          <p:nvCxnSpPr>
            <p:cNvPr id="59" name="Elbow Connector 58"/>
            <p:cNvCxnSpPr>
              <a:stCxn id="48" idx="2"/>
            </p:cNvCxnSpPr>
            <p:nvPr/>
          </p:nvCxnSpPr>
          <p:spPr bwMode="auto">
            <a:xfrm rot="16200000" flipH="1">
              <a:off x="4420680" y="4082013"/>
              <a:ext cx="108856" cy="229835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>
              <a:stCxn id="51" idx="0"/>
              <a:endCxn id="54" idx="1"/>
            </p:cNvCxnSpPr>
            <p:nvPr/>
          </p:nvCxnSpPr>
          <p:spPr bwMode="auto">
            <a:xfrm rot="5400000" flipH="1" flipV="1">
              <a:off x="4385721" y="4358439"/>
              <a:ext cx="115654" cy="222071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4442797" y="5161615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4437962" y="5543820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Rounded Rectangle 49"/>
            <p:cNvSpPr/>
            <p:nvPr/>
          </p:nvSpPr>
          <p:spPr bwMode="auto">
            <a:xfrm>
              <a:off x="4034752" y="4510641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L2 cache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4042012" y="5533881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L2 cache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553907" y="5074280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mesh interface unit</a:t>
              </a:r>
            </a:p>
          </p:txBody>
        </p:sp>
        <p:cxnSp>
          <p:nvCxnSpPr>
            <p:cNvPr id="75" name="Straight Connector 74"/>
            <p:cNvCxnSpPr>
              <a:stCxn id="54" idx="3"/>
            </p:cNvCxnSpPr>
            <p:nvPr/>
          </p:nvCxnSpPr>
          <p:spPr bwMode="auto">
            <a:xfrm flipV="1">
              <a:off x="6642395" y="5406571"/>
              <a:ext cx="675224" cy="4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Rounded Rectangle 75"/>
            <p:cNvSpPr/>
            <p:nvPr/>
          </p:nvSpPr>
          <p:spPr bwMode="auto">
            <a:xfrm>
              <a:off x="6995671" y="516134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router</a:t>
              </a:r>
            </a:p>
          </p:txBody>
        </p:sp>
      </p:grpSp>
      <p:sp>
        <p:nvSpPr>
          <p:cNvPr id="79" name="Trapezoid 78"/>
          <p:cNvSpPr/>
          <p:nvPr/>
        </p:nvSpPr>
        <p:spPr bwMode="auto">
          <a:xfrm>
            <a:off x="3195314" y="2777514"/>
            <a:ext cx="5769428" cy="1270012"/>
          </a:xfrm>
          <a:prstGeom prst="trapezoid">
            <a:avLst>
              <a:gd name="adj" fmla="val 28576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566143" y="1046993"/>
            <a:ext cx="6342935" cy="1897411"/>
            <a:chOff x="1850353" y="1208623"/>
            <a:chExt cx="6342935" cy="1897411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1850353" y="1249744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1857613" y="2684214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058536" y="120862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065796" y="264309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r="http://schemas.openxmlformats.org/officeDocument/2006/relationships" xmlns:mc="http://schemas.openxmlformats.org/markup-compatibility/2006" xmlns:mv="urn:schemas-microsoft-com:mac:vml" xmlns:p="http://schemas.openxmlformats.org/presentationml/2006/main" xmlns="" xmlns:a="http://schemas.openxmlformats.org/drawingml/2006/main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Resources need to be properly scheduled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CPU is an important resource</a:t>
            </a:r>
          </a:p>
          <a:p>
            <a:pPr>
              <a:lnSpc>
                <a:spcPct val="90000"/>
              </a:lnSpc>
            </a:pPr>
            <a:r>
              <a:rPr lang="en-US" dirty="0"/>
              <a:t>Many ways to schedule depending on workload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Hierarchical, multi-queue priority schedulers have existed a long time already, and newer ones usually try to improve </a:t>
            </a:r>
            <a:r>
              <a:rPr lang="en-US" dirty="0" smtClean="0"/>
              <a:t>upon </a:t>
            </a:r>
            <a:r>
              <a:rPr lang="en-US" dirty="0"/>
              <a:t>this idea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Next week, </a:t>
            </a:r>
            <a:r>
              <a:rPr lang="en-US" dirty="0">
                <a:solidFill>
                  <a:schemeClr val="folHlink"/>
                </a:solidFill>
              </a:rPr>
              <a:t>memory and </a:t>
            </a:r>
            <a:r>
              <a:rPr lang="en-US">
                <a:solidFill>
                  <a:schemeClr val="folHlink"/>
                </a:solidFill>
              </a:rPr>
              <a:t>persistent </a:t>
            </a:r>
            <a:r>
              <a:rPr lang="en-US" smtClean="0">
                <a:solidFill>
                  <a:schemeClr val="folHlink"/>
                </a:solidFill>
              </a:rPr>
              <a:t>storage</a:t>
            </a:r>
            <a:endParaRPr lang="en-US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References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AMD, http://multicore.amd.com/en/Products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C-COR, http://www.c-cor.com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Haskin, R.L: “Tiger Shark--A scalable file system for multimedia”, IBM Journal of Research and Development, Vol. 42, No. 2, 1997, p. 185 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IBM: http://www-306.ibm.com/software/data/videocharger/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Intel, http://www.intel.com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MPEG.org, http://www.mpeg.org/MPEG/DVD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nCUBE, http://ncube.com (not available after Jan. 2005)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Sitaram, D., Dan, A.: “Multimedia Servers – Applications, Environments, and Design”, Morgan Kaufmann Publishers, 2000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Tendler, J.M., Dodson, S., Fields, S.: “IBM e-server: POWER 4 System Microarchitecture”, Technical white paper, 2001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400"/>
              <a:t>Tetzlaff, W., Flynn, R.: “Elements of Scalable Video Servers”, IBM Research Report 19871 (87884), 1994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866" name="Group 2"/>
          <p:cNvGrpSpPr>
            <a:grpSpLocks/>
          </p:cNvGrpSpPr>
          <p:nvPr/>
        </p:nvGrpSpPr>
        <p:grpSpPr bwMode="auto">
          <a:xfrm>
            <a:off x="3203575" y="1951038"/>
            <a:ext cx="5091113" cy="4573587"/>
            <a:chOff x="2018" y="1229"/>
            <a:chExt cx="3207" cy="2881"/>
          </a:xfrm>
        </p:grpSpPr>
        <p:sp>
          <p:nvSpPr>
            <p:cNvPr id="1188867" name="Rectangle 3"/>
            <p:cNvSpPr>
              <a:spLocks noChangeArrowheads="1"/>
            </p:cNvSpPr>
            <p:nvPr/>
          </p:nvSpPr>
          <p:spPr bwMode="auto">
            <a:xfrm>
              <a:off x="2494" y="1525"/>
              <a:ext cx="2699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88868" name="Group 4"/>
            <p:cNvGrpSpPr>
              <a:grpSpLocks/>
            </p:cNvGrpSpPr>
            <p:nvPr/>
          </p:nvGrpSpPr>
          <p:grpSpPr bwMode="auto">
            <a:xfrm>
              <a:off x="2018" y="1229"/>
              <a:ext cx="3198" cy="2881"/>
              <a:chOff x="2018" y="1229"/>
              <a:chExt cx="3289" cy="2881"/>
            </a:xfrm>
          </p:grpSpPr>
          <p:sp>
            <p:nvSpPr>
              <p:cNvPr id="1188869" name="Rectangle 5"/>
              <p:cNvSpPr>
                <a:spLocks noChangeArrowheads="1"/>
              </p:cNvSpPr>
              <p:nvPr/>
            </p:nvSpPr>
            <p:spPr bwMode="auto">
              <a:xfrm>
                <a:off x="2064" y="1229"/>
                <a:ext cx="3243" cy="1180"/>
              </a:xfrm>
              <a:prstGeom prst="rect">
                <a:avLst/>
              </a:prstGeom>
              <a:gradFill rotWithShape="1">
                <a:gsLst>
                  <a:gs pos="0">
                    <a:srgbClr val="6699FF">
                      <a:alpha val="35001"/>
                    </a:srgbClr>
                  </a:gs>
                  <a:gs pos="100000">
                    <a:srgbClr val="6699FF">
                      <a:alpha val="35001"/>
                    </a:srgb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nb-NO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188870" name="Rectangle 6"/>
              <p:cNvSpPr>
                <a:spLocks noChangeArrowheads="1"/>
              </p:cNvSpPr>
              <p:nvPr/>
            </p:nvSpPr>
            <p:spPr bwMode="auto">
              <a:xfrm>
                <a:off x="2064" y="2409"/>
                <a:ext cx="3243" cy="1701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alpha val="35001"/>
                    </a:schemeClr>
                  </a:gs>
                  <a:gs pos="100000">
                    <a:schemeClr val="hlink">
                      <a:alpha val="35001"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nb-NO" b="0">
                  <a:solidFill>
                    <a:schemeClr val="hlink"/>
                  </a:solidFill>
                </a:endParaRPr>
              </a:p>
            </p:txBody>
          </p:sp>
          <p:sp>
            <p:nvSpPr>
              <p:cNvPr id="1188871" name="Text Box 7"/>
              <p:cNvSpPr txBox="1">
                <a:spLocks noChangeArrowheads="1"/>
              </p:cNvSpPr>
              <p:nvPr/>
            </p:nvSpPr>
            <p:spPr bwMode="auto">
              <a:xfrm>
                <a:off x="2018" y="2205"/>
                <a:ext cx="473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/>
                  <a:t>user</a:t>
                </a:r>
                <a:endParaRPr lang="en-US" sz="800" b="0"/>
              </a:p>
              <a:p>
                <a:r>
                  <a:rPr lang="en-US" sz="1600" b="0"/>
                  <a:t>kernel</a:t>
                </a:r>
              </a:p>
            </p:txBody>
          </p:sp>
        </p:grpSp>
        <p:sp>
          <p:nvSpPr>
            <p:cNvPr id="1188872" name="Text Box 8"/>
            <p:cNvSpPr txBox="1">
              <a:spLocks noChangeArrowheads="1"/>
            </p:cNvSpPr>
            <p:nvPr/>
          </p:nvSpPr>
          <p:spPr bwMode="auto">
            <a:xfrm>
              <a:off x="4762" y="1480"/>
              <a:ext cx="4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server</a:t>
              </a:r>
            </a:p>
          </p:txBody>
        </p:sp>
      </p:grpSp>
      <p:sp>
        <p:nvSpPr>
          <p:cNvPr id="11888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Server</a:t>
            </a:r>
          </a:p>
        </p:txBody>
      </p:sp>
      <p:sp>
        <p:nvSpPr>
          <p:cNvPr id="1188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4176713" cy="5648325"/>
          </a:xfrm>
        </p:spPr>
        <p:txBody>
          <a:bodyPr/>
          <a:lstStyle/>
          <a:p>
            <a:r>
              <a:rPr lang="en-US" sz="2000"/>
              <a:t>User space implementation</a:t>
            </a:r>
          </a:p>
          <a:p>
            <a:pPr lvl="1"/>
            <a:r>
              <a:rPr lang="en-US" sz="1800"/>
              <a:t>one control server</a:t>
            </a:r>
          </a:p>
          <a:p>
            <a:pPr lvl="1"/>
            <a:r>
              <a:rPr lang="en-US" sz="1800"/>
              <a:t>several protocols</a:t>
            </a:r>
          </a:p>
          <a:p>
            <a:pPr lvl="1"/>
            <a:r>
              <a:rPr lang="en-US" sz="1800"/>
              <a:t>several versions of data </a:t>
            </a:r>
            <a:br>
              <a:rPr lang="en-US" sz="1800"/>
            </a:br>
            <a:r>
              <a:rPr lang="en-US" sz="1800"/>
              <a:t>in same file</a:t>
            </a:r>
          </a:p>
          <a:p>
            <a:pPr lvl="1"/>
            <a:r>
              <a:rPr lang="en-US" sz="1800"/>
              <a:t>adapts to resources</a:t>
            </a:r>
            <a:br>
              <a:rPr lang="en-US" sz="1800"/>
            </a:br>
            <a:endParaRPr lang="en-US" sz="1800"/>
          </a:p>
          <a:p>
            <a:r>
              <a:rPr lang="en-US" sz="2000"/>
              <a:t>Several formats, e.g., </a:t>
            </a:r>
          </a:p>
          <a:p>
            <a:pPr lvl="1"/>
            <a:r>
              <a:rPr lang="en-US" sz="1800"/>
              <a:t>Real’s own</a:t>
            </a:r>
          </a:p>
          <a:p>
            <a:pPr lvl="1"/>
            <a:r>
              <a:rPr lang="en-US" sz="1800"/>
              <a:t>MPEG-2 version with </a:t>
            </a:r>
            <a:br>
              <a:rPr lang="en-US" sz="1800"/>
            </a:br>
            <a:r>
              <a:rPr lang="en-US" sz="1800"/>
              <a:t>“stream thinning”</a:t>
            </a:r>
            <a:br>
              <a:rPr lang="en-US" sz="1800"/>
            </a:br>
            <a:r>
              <a:rPr lang="en-US" sz="1800"/>
              <a:t>(dropped with REAL</a:t>
            </a:r>
            <a:r>
              <a:rPr lang="en-US" sz="900"/>
              <a:t> </a:t>
            </a:r>
            <a:r>
              <a:rPr lang="en-US" sz="2000" b="1">
                <a:sym typeface="Wingdings" pitchFamily="2" charset="2"/>
              </a:rPr>
              <a:t>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MPEG4, QT, …</a:t>
            </a:r>
            <a:br>
              <a:rPr lang="en-US" sz="1800"/>
            </a:br>
            <a:endParaRPr lang="en-US" sz="1800"/>
          </a:p>
          <a:p>
            <a:r>
              <a:rPr lang="en-US" sz="2000"/>
              <a:t>Does not support</a:t>
            </a:r>
          </a:p>
          <a:p>
            <a:pPr lvl="1"/>
            <a:r>
              <a:rPr lang="en-US" sz="1800"/>
              <a:t>Quality-of-Service</a:t>
            </a:r>
          </a:p>
          <a:p>
            <a:pPr lvl="1"/>
            <a:r>
              <a:rPr lang="en-US" sz="1800"/>
              <a:t>load leveling </a:t>
            </a:r>
          </a:p>
        </p:txBody>
      </p:sp>
      <p:pic>
        <p:nvPicPr>
          <p:cNvPr id="1188875" name="Picture 11" descr="nettverks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64275" y="5876925"/>
            <a:ext cx="7778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88876" name="Group 12"/>
          <p:cNvGrpSpPr>
            <a:grpSpLocks/>
          </p:cNvGrpSpPr>
          <p:nvPr/>
        </p:nvGrpSpPr>
        <p:grpSpPr bwMode="auto">
          <a:xfrm>
            <a:off x="3527425" y="4256088"/>
            <a:ext cx="1049338" cy="2089150"/>
            <a:chOff x="2118" y="2817"/>
            <a:chExt cx="661" cy="1316"/>
          </a:xfrm>
        </p:grpSpPr>
        <p:grpSp>
          <p:nvGrpSpPr>
            <p:cNvPr id="1188877" name="Group 13"/>
            <p:cNvGrpSpPr>
              <a:grpSpLocks/>
            </p:cNvGrpSpPr>
            <p:nvPr/>
          </p:nvGrpSpPr>
          <p:grpSpPr bwMode="auto">
            <a:xfrm>
              <a:off x="2118" y="2817"/>
              <a:ext cx="651" cy="817"/>
              <a:chOff x="2118" y="2817"/>
              <a:chExt cx="651" cy="817"/>
            </a:xfrm>
          </p:grpSpPr>
          <p:sp>
            <p:nvSpPr>
              <p:cNvPr id="1188878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2036" y="3117"/>
                <a:ext cx="817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0"/>
                  <a:t>track 1</a:t>
                </a:r>
              </a:p>
            </p:txBody>
          </p:sp>
          <p:sp>
            <p:nvSpPr>
              <p:cNvPr id="1188879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251" y="3117"/>
                <a:ext cx="817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0"/>
                  <a:t>track 2</a:t>
                </a:r>
              </a:p>
            </p:txBody>
          </p:sp>
          <p:sp>
            <p:nvSpPr>
              <p:cNvPr id="1188880" name="Text Box 16"/>
              <p:cNvSpPr txBox="1">
                <a:spLocks noChangeArrowheads="1"/>
              </p:cNvSpPr>
              <p:nvPr/>
            </p:nvSpPr>
            <p:spPr bwMode="auto">
              <a:xfrm rot="16200000">
                <a:off x="1819" y="3117"/>
                <a:ext cx="816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0"/>
                  <a:t>index</a:t>
                </a:r>
              </a:p>
            </p:txBody>
          </p:sp>
        </p:grpSp>
        <p:cxnSp>
          <p:nvCxnSpPr>
            <p:cNvPr id="1188881" name="AutoShape 17"/>
            <p:cNvCxnSpPr>
              <a:cxnSpLocks noChangeShapeType="1"/>
            </p:cNvCxnSpPr>
            <p:nvPr/>
          </p:nvCxnSpPr>
          <p:spPr bwMode="auto">
            <a:xfrm>
              <a:off x="2227" y="3634"/>
              <a:ext cx="331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8882" name="AutoShape 18"/>
            <p:cNvCxnSpPr>
              <a:cxnSpLocks noChangeShapeType="1"/>
            </p:cNvCxnSpPr>
            <p:nvPr/>
          </p:nvCxnSpPr>
          <p:spPr bwMode="auto">
            <a:xfrm flipV="1">
              <a:off x="2558" y="3635"/>
              <a:ext cx="103" cy="4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88883" name="Picture 19" descr="j02382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3764"/>
              <a:ext cx="443" cy="36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8884" name="Group 20"/>
          <p:cNvGrpSpPr>
            <a:grpSpLocks/>
          </p:cNvGrpSpPr>
          <p:nvPr/>
        </p:nvGrpSpPr>
        <p:grpSpPr bwMode="auto">
          <a:xfrm>
            <a:off x="4284663" y="1808163"/>
            <a:ext cx="4824412" cy="684212"/>
            <a:chOff x="2699" y="1139"/>
            <a:chExt cx="3039" cy="431"/>
          </a:xfrm>
        </p:grpSpPr>
        <p:sp>
          <p:nvSpPr>
            <p:cNvPr id="1188885" name="Freeform 21"/>
            <p:cNvSpPr>
              <a:spLocks/>
            </p:cNvSpPr>
            <p:nvPr/>
          </p:nvSpPr>
          <p:spPr bwMode="auto">
            <a:xfrm>
              <a:off x="2699" y="1321"/>
              <a:ext cx="2993" cy="249"/>
            </a:xfrm>
            <a:custGeom>
              <a:avLst/>
              <a:gdLst>
                <a:gd name="T0" fmla="*/ 2993 w 2993"/>
                <a:gd name="T1" fmla="*/ 0 h 249"/>
                <a:gd name="T2" fmla="*/ 113 w 2993"/>
                <a:gd name="T3" fmla="*/ 0 h 249"/>
                <a:gd name="T4" fmla="*/ 0 w 2993"/>
                <a:gd name="T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3" h="249">
                  <a:moveTo>
                    <a:pt x="2993" y="0"/>
                  </a:moveTo>
                  <a:lnTo>
                    <a:pt x="113" y="0"/>
                  </a:lnTo>
                  <a:lnTo>
                    <a:pt x="0" y="24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8886" name="Text Box 22"/>
            <p:cNvSpPr txBox="1">
              <a:spLocks noChangeArrowheads="1"/>
            </p:cNvSpPr>
            <p:nvPr/>
          </p:nvSpPr>
          <p:spPr bwMode="auto">
            <a:xfrm>
              <a:off x="5253" y="1139"/>
              <a:ext cx="48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chemeClr val="hlink"/>
                  </a:solidFill>
                </a:rPr>
                <a:t>request</a:t>
              </a:r>
            </a:p>
          </p:txBody>
        </p:sp>
      </p:grpSp>
      <p:sp>
        <p:nvSpPr>
          <p:cNvPr id="1188890" name="Text Box 26"/>
          <p:cNvSpPr txBox="1">
            <a:spLocks noChangeArrowheads="1"/>
          </p:cNvSpPr>
          <p:nvPr/>
        </p:nvSpPr>
        <p:spPr bwMode="auto">
          <a:xfrm>
            <a:off x="5184775" y="5357813"/>
            <a:ext cx="3024188" cy="376237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/>
              <a:t>IP</a:t>
            </a:r>
          </a:p>
        </p:txBody>
      </p:sp>
      <p:sp>
        <p:nvSpPr>
          <p:cNvPr id="1188891" name="Text Box 27"/>
          <p:cNvSpPr txBox="1">
            <a:spLocks noChangeArrowheads="1"/>
          </p:cNvSpPr>
          <p:nvPr/>
        </p:nvSpPr>
        <p:spPr bwMode="auto">
          <a:xfrm>
            <a:off x="6192838" y="4149725"/>
            <a:ext cx="2016125" cy="120015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/>
              <a:t>UDP</a:t>
            </a:r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</p:txBody>
      </p:sp>
      <p:sp>
        <p:nvSpPr>
          <p:cNvPr id="1188892" name="Text Box 28"/>
          <p:cNvSpPr txBox="1">
            <a:spLocks noChangeArrowheads="1"/>
          </p:cNvSpPr>
          <p:nvPr/>
        </p:nvSpPr>
        <p:spPr bwMode="auto">
          <a:xfrm>
            <a:off x="7200900" y="3101975"/>
            <a:ext cx="1008063" cy="650875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/>
              <a:t>RTP/</a:t>
            </a:r>
          </a:p>
          <a:p>
            <a:pPr algn="ctr"/>
            <a:r>
              <a:rPr lang="en-US" sz="1800" b="0"/>
              <a:t>RTCP</a:t>
            </a:r>
          </a:p>
        </p:txBody>
      </p:sp>
      <p:sp>
        <p:nvSpPr>
          <p:cNvPr id="1188893" name="Text Box 29"/>
          <p:cNvSpPr txBox="1">
            <a:spLocks noChangeArrowheads="1"/>
          </p:cNvSpPr>
          <p:nvPr/>
        </p:nvSpPr>
        <p:spPr bwMode="auto">
          <a:xfrm>
            <a:off x="6192838" y="3101975"/>
            <a:ext cx="1008062" cy="650875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/>
              <a:t>Real’s</a:t>
            </a:r>
          </a:p>
          <a:p>
            <a:pPr algn="ctr"/>
            <a:r>
              <a:rPr lang="en-US" sz="1800" b="0"/>
              <a:t>protocol</a:t>
            </a:r>
          </a:p>
        </p:txBody>
      </p:sp>
      <p:sp>
        <p:nvSpPr>
          <p:cNvPr id="1188894" name="Text Box 30"/>
          <p:cNvSpPr txBox="1">
            <a:spLocks noChangeArrowheads="1"/>
          </p:cNvSpPr>
          <p:nvPr/>
        </p:nvSpPr>
        <p:spPr bwMode="auto">
          <a:xfrm>
            <a:off x="5184775" y="4149725"/>
            <a:ext cx="1008063" cy="120015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/>
              <a:t>TCP</a:t>
            </a:r>
          </a:p>
          <a:p>
            <a:pPr algn="ctr"/>
            <a:endParaRPr lang="en-US" sz="1800" b="0"/>
          </a:p>
          <a:p>
            <a:pPr algn="ctr"/>
            <a:endParaRPr lang="en-US" sz="1800" b="0"/>
          </a:p>
          <a:p>
            <a:pPr algn="ctr"/>
            <a:endParaRPr lang="en-US" sz="1800" b="0"/>
          </a:p>
        </p:txBody>
      </p:sp>
      <p:sp>
        <p:nvSpPr>
          <p:cNvPr id="1188895" name="Text Box 31"/>
          <p:cNvSpPr txBox="1">
            <a:spLocks noChangeArrowheads="1"/>
          </p:cNvSpPr>
          <p:nvPr/>
        </p:nvSpPr>
        <p:spPr bwMode="auto">
          <a:xfrm>
            <a:off x="5184775" y="3101975"/>
            <a:ext cx="1008063" cy="650875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 b="0"/>
          </a:p>
          <a:p>
            <a:pPr algn="ctr"/>
            <a:endParaRPr lang="en-US" sz="1800" b="0"/>
          </a:p>
        </p:txBody>
      </p:sp>
      <p:sp>
        <p:nvSpPr>
          <p:cNvPr id="1188896" name="Text Box 32"/>
          <p:cNvSpPr txBox="1">
            <a:spLocks noChangeArrowheads="1"/>
          </p:cNvSpPr>
          <p:nvPr/>
        </p:nvSpPr>
        <p:spPr bwMode="auto">
          <a:xfrm>
            <a:off x="6472238" y="262413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1</a:t>
            </a:r>
          </a:p>
        </p:txBody>
      </p:sp>
      <p:sp>
        <p:nvSpPr>
          <p:cNvPr id="1188897" name="Text Box 33"/>
          <p:cNvSpPr txBox="1">
            <a:spLocks noChangeArrowheads="1"/>
          </p:cNvSpPr>
          <p:nvPr/>
        </p:nvSpPr>
        <p:spPr bwMode="auto">
          <a:xfrm>
            <a:off x="7480300" y="262413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</a:t>
            </a:r>
          </a:p>
        </p:txBody>
      </p:sp>
      <p:sp>
        <p:nvSpPr>
          <p:cNvPr id="1188898" name="Text Box 34"/>
          <p:cNvSpPr txBox="1">
            <a:spLocks noChangeArrowheads="1"/>
          </p:cNvSpPr>
          <p:nvPr/>
        </p:nvSpPr>
        <p:spPr bwMode="auto">
          <a:xfrm>
            <a:off x="5543550" y="2624138"/>
            <a:ext cx="29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3</a:t>
            </a:r>
          </a:p>
        </p:txBody>
      </p:sp>
      <p:sp>
        <p:nvSpPr>
          <p:cNvPr id="1188899" name="Freeform 35"/>
          <p:cNvSpPr>
            <a:spLocks/>
          </p:cNvSpPr>
          <p:nvPr/>
        </p:nvSpPr>
        <p:spPr bwMode="auto">
          <a:xfrm>
            <a:off x="4032250" y="2708275"/>
            <a:ext cx="1044575" cy="1657350"/>
          </a:xfrm>
          <a:custGeom>
            <a:avLst/>
            <a:gdLst>
              <a:gd name="T0" fmla="*/ 0 w 658"/>
              <a:gd name="T1" fmla="*/ 1044 h 1044"/>
              <a:gd name="T2" fmla="*/ 113 w 658"/>
              <a:gd name="T3" fmla="*/ 250 h 1044"/>
              <a:gd name="T4" fmla="*/ 385 w 658"/>
              <a:gd name="T5" fmla="*/ 0 h 1044"/>
              <a:gd name="T6" fmla="*/ 658 w 658"/>
              <a:gd name="T7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8" h="1044">
                <a:moveTo>
                  <a:pt x="0" y="1044"/>
                </a:moveTo>
                <a:lnTo>
                  <a:pt x="113" y="250"/>
                </a:lnTo>
                <a:lnTo>
                  <a:pt x="385" y="0"/>
                </a:lnTo>
                <a:lnTo>
                  <a:pt x="658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88900" name="Group 36"/>
          <p:cNvGrpSpPr>
            <a:grpSpLocks/>
          </p:cNvGrpSpPr>
          <p:nvPr/>
        </p:nvGrpSpPr>
        <p:grpSpPr bwMode="auto">
          <a:xfrm>
            <a:off x="4860925" y="3414713"/>
            <a:ext cx="3865563" cy="1954212"/>
            <a:chOff x="3062" y="2151"/>
            <a:chExt cx="2435" cy="1231"/>
          </a:xfrm>
        </p:grpSpPr>
        <p:grpSp>
          <p:nvGrpSpPr>
            <p:cNvPr id="1188901" name="Group 37"/>
            <p:cNvGrpSpPr>
              <a:grpSpLocks/>
            </p:cNvGrpSpPr>
            <p:nvPr/>
          </p:nvGrpSpPr>
          <p:grpSpPr bwMode="auto">
            <a:xfrm>
              <a:off x="3062" y="2251"/>
              <a:ext cx="793" cy="1131"/>
              <a:chOff x="4452" y="323"/>
              <a:chExt cx="854" cy="827"/>
            </a:xfrm>
          </p:grpSpPr>
          <p:sp>
            <p:nvSpPr>
              <p:cNvPr id="1188902" name="Text Box 38"/>
              <p:cNvSpPr txBox="1">
                <a:spLocks noChangeArrowheads="1"/>
              </p:cNvSpPr>
              <p:nvPr/>
            </p:nvSpPr>
            <p:spPr bwMode="auto">
              <a:xfrm rot="16200000">
                <a:off x="4252" y="722"/>
                <a:ext cx="628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/>
                  <a:t>backpressure</a:t>
                </a:r>
              </a:p>
            </p:txBody>
          </p:sp>
          <p:sp>
            <p:nvSpPr>
              <p:cNvPr id="1188903" name="Line 39"/>
              <p:cNvSpPr>
                <a:spLocks noChangeShapeType="1"/>
              </p:cNvSpPr>
              <p:nvPr/>
            </p:nvSpPr>
            <p:spPr bwMode="auto">
              <a:xfrm flipV="1">
                <a:off x="4740" y="323"/>
                <a:ext cx="0" cy="7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88904" name="Rectangle 40"/>
              <p:cNvSpPr>
                <a:spLocks noChangeArrowheads="1"/>
              </p:cNvSpPr>
              <p:nvPr/>
            </p:nvSpPr>
            <p:spPr bwMode="auto">
              <a:xfrm>
                <a:off x="4853" y="935"/>
                <a:ext cx="114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8905" name="Rectangle 41"/>
              <p:cNvSpPr>
                <a:spLocks noChangeArrowheads="1"/>
              </p:cNvSpPr>
              <p:nvPr/>
            </p:nvSpPr>
            <p:spPr bwMode="auto">
              <a:xfrm>
                <a:off x="4966" y="935"/>
                <a:ext cx="114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8906" name="Rectangle 42"/>
              <p:cNvSpPr>
                <a:spLocks noChangeArrowheads="1"/>
              </p:cNvSpPr>
              <p:nvPr/>
            </p:nvSpPr>
            <p:spPr bwMode="auto">
              <a:xfrm>
                <a:off x="5079" y="935"/>
                <a:ext cx="114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88907" name="Rectangle 43"/>
              <p:cNvSpPr>
                <a:spLocks noChangeArrowheads="1"/>
              </p:cNvSpPr>
              <p:nvPr/>
            </p:nvSpPr>
            <p:spPr bwMode="auto">
              <a:xfrm>
                <a:off x="5192" y="935"/>
                <a:ext cx="114" cy="1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88908" name="Group 44"/>
            <p:cNvGrpSpPr>
              <a:grpSpLocks/>
            </p:cNvGrpSpPr>
            <p:nvPr/>
          </p:nvGrpSpPr>
          <p:grpSpPr bwMode="auto">
            <a:xfrm>
              <a:off x="5261" y="2151"/>
              <a:ext cx="236" cy="825"/>
              <a:chOff x="4400" y="210"/>
              <a:chExt cx="236" cy="825"/>
            </a:xfrm>
          </p:grpSpPr>
          <p:sp>
            <p:nvSpPr>
              <p:cNvPr id="1188909" name="Text Box 45"/>
              <p:cNvSpPr txBox="1">
                <a:spLocks noChangeArrowheads="1"/>
              </p:cNvSpPr>
              <p:nvPr/>
            </p:nvSpPr>
            <p:spPr bwMode="auto">
              <a:xfrm rot="16200000">
                <a:off x="4218" y="618"/>
                <a:ext cx="6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b="0"/>
                  <a:t>feedback</a:t>
                </a:r>
              </a:p>
            </p:txBody>
          </p:sp>
          <p:sp>
            <p:nvSpPr>
              <p:cNvPr id="1188910" name="Line 46"/>
              <p:cNvSpPr>
                <a:spLocks noChangeShapeType="1"/>
              </p:cNvSpPr>
              <p:nvPr/>
            </p:nvSpPr>
            <p:spPr bwMode="auto">
              <a:xfrm flipV="1">
                <a:off x="4400" y="210"/>
                <a:ext cx="0" cy="7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1188887" name="Freeform 23"/>
          <p:cNvSpPr>
            <a:spLocks/>
          </p:cNvSpPr>
          <p:nvPr/>
        </p:nvSpPr>
        <p:spPr bwMode="auto">
          <a:xfrm>
            <a:off x="6711950" y="2924175"/>
            <a:ext cx="2016125" cy="3241675"/>
          </a:xfrm>
          <a:custGeom>
            <a:avLst/>
            <a:gdLst>
              <a:gd name="T0" fmla="*/ 0 w 1270"/>
              <a:gd name="T1" fmla="*/ 0 h 1951"/>
              <a:gd name="T2" fmla="*/ 0 w 1270"/>
              <a:gd name="T3" fmla="*/ 1951 h 1951"/>
              <a:gd name="T4" fmla="*/ 1270 w 1270"/>
              <a:gd name="T5" fmla="*/ 1951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1951">
                <a:moveTo>
                  <a:pt x="0" y="0"/>
                </a:moveTo>
                <a:lnTo>
                  <a:pt x="0" y="1951"/>
                </a:lnTo>
                <a:lnTo>
                  <a:pt x="1270" y="1951"/>
                </a:lnTo>
              </a:path>
            </a:pathLst>
          </a:custGeom>
          <a:noFill/>
          <a:ln w="5715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88" name="Freeform 24"/>
          <p:cNvSpPr>
            <a:spLocks/>
          </p:cNvSpPr>
          <p:nvPr/>
        </p:nvSpPr>
        <p:spPr bwMode="auto">
          <a:xfrm>
            <a:off x="5775325" y="2924175"/>
            <a:ext cx="2952750" cy="3384550"/>
          </a:xfrm>
          <a:custGeom>
            <a:avLst/>
            <a:gdLst>
              <a:gd name="T0" fmla="*/ 0 w 1270"/>
              <a:gd name="T1" fmla="*/ 0 h 1951"/>
              <a:gd name="T2" fmla="*/ 0 w 1270"/>
              <a:gd name="T3" fmla="*/ 1951 h 1951"/>
              <a:gd name="T4" fmla="*/ 1270 w 1270"/>
              <a:gd name="T5" fmla="*/ 1951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0" h="1951">
                <a:moveTo>
                  <a:pt x="0" y="0"/>
                </a:moveTo>
                <a:lnTo>
                  <a:pt x="0" y="1951"/>
                </a:lnTo>
                <a:lnTo>
                  <a:pt x="1270" y="1951"/>
                </a:ln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89" name="Freeform 25"/>
          <p:cNvSpPr>
            <a:spLocks/>
          </p:cNvSpPr>
          <p:nvPr/>
        </p:nvSpPr>
        <p:spPr bwMode="auto">
          <a:xfrm>
            <a:off x="6891338" y="2924175"/>
            <a:ext cx="1836737" cy="3060700"/>
          </a:xfrm>
          <a:custGeom>
            <a:avLst/>
            <a:gdLst>
              <a:gd name="T0" fmla="*/ 522 w 1157"/>
              <a:gd name="T1" fmla="*/ 0 h 1951"/>
              <a:gd name="T2" fmla="*/ 522 w 1157"/>
              <a:gd name="T3" fmla="*/ 1339 h 1951"/>
              <a:gd name="T4" fmla="*/ 0 w 1157"/>
              <a:gd name="T5" fmla="*/ 1951 h 1951"/>
              <a:gd name="T6" fmla="*/ 1157 w 1157"/>
              <a:gd name="T7" fmla="*/ 1951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7" h="1951">
                <a:moveTo>
                  <a:pt x="522" y="0"/>
                </a:moveTo>
                <a:lnTo>
                  <a:pt x="522" y="1339"/>
                </a:lnTo>
                <a:lnTo>
                  <a:pt x="0" y="1951"/>
                </a:lnTo>
                <a:lnTo>
                  <a:pt x="1157" y="1951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18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18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118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4063 -7.40741E-7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18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74" grpId="0" build="p" bldLvl="2"/>
      <p:bldP spid="1188890" grpId="0" uiExpand="1" animBg="1"/>
      <p:bldP spid="1188891" grpId="0" uiExpand="1" animBg="1"/>
      <p:bldP spid="1188892" grpId="0" uiExpand="1" animBg="1"/>
      <p:bldP spid="1188893" grpId="0" uiExpand="1" animBg="1"/>
      <p:bldP spid="1188894" grpId="0" uiExpand="1" animBg="1"/>
      <p:bldP spid="1188895" grpId="0" uiExpand="1" animBg="1"/>
      <p:bldP spid="1188896" grpId="0" uiExpand="1"/>
      <p:bldP spid="1188897" grpId="0" uiExpand="1"/>
      <p:bldP spid="1188898" grpId="0" uiExpand="1"/>
      <p:bldP spid="1188899" grpId="0" animBg="1"/>
      <p:bldP spid="1188899" grpId="1" animBg="1"/>
      <p:bldP spid="1188887" grpId="0" animBg="1"/>
      <p:bldP spid="1188888" grpId="0" animBg="1"/>
      <p:bldP spid="11888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36000" tIns="36000" bIns="36000" anchor="ctr">
            <a:spAutoFit/>
          </a:bodyPr>
          <a:lstStyle/>
          <a:p>
            <a:r>
              <a:rPr lang="en-US"/>
              <a:t>Torrent-like HTTP streaming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" y="866775"/>
            <a:ext cx="4313238" cy="5648325"/>
          </a:xfrm>
        </p:spPr>
        <p:txBody>
          <a:bodyPr lIns="0" tIns="0" rIns="0" bIns="0"/>
          <a:lstStyle/>
          <a:p>
            <a:pPr marL="284163" indent="-284163"/>
            <a:r>
              <a:rPr lang="en-US" sz="2000"/>
              <a:t>For load-balancing and scaling multiple servers, taking the best from several worlds….</a:t>
            </a:r>
            <a:br>
              <a:rPr lang="en-US" sz="2000"/>
            </a:br>
            <a:endParaRPr lang="en-US" sz="2000"/>
          </a:p>
          <a:p>
            <a:pPr marL="284163" indent="-284163"/>
            <a:r>
              <a:rPr lang="en-US" sz="2000"/>
              <a:t>Downloads segments </a:t>
            </a:r>
            <a:br>
              <a:rPr lang="en-US" sz="2000"/>
            </a:br>
            <a:endParaRPr lang="en-US" sz="2000"/>
          </a:p>
          <a:p>
            <a:pPr marL="284163" indent="-284163"/>
            <a:r>
              <a:rPr lang="en-US" sz="2000"/>
              <a:t>Tracker manages information </a:t>
            </a:r>
            <a:br>
              <a:rPr lang="en-US" sz="2000"/>
            </a:br>
            <a:r>
              <a:rPr lang="en-US" sz="2000"/>
              <a:t>about segment locations</a:t>
            </a:r>
            <a:br>
              <a:rPr lang="en-US" sz="2000"/>
            </a:br>
            <a:endParaRPr lang="en-US" sz="2000"/>
          </a:p>
          <a:p>
            <a:pPr marL="284163" indent="-284163"/>
            <a:r>
              <a:rPr lang="en-US" sz="2000"/>
              <a:t>The user contacts the tracker </a:t>
            </a:r>
            <a:br>
              <a:rPr lang="en-US" sz="2000"/>
            </a:br>
            <a:r>
              <a:rPr lang="en-US" sz="2000"/>
              <a:t>for segment locations</a:t>
            </a:r>
            <a:br>
              <a:rPr lang="en-US" sz="2000"/>
            </a:br>
            <a:endParaRPr lang="en-US" sz="2000"/>
          </a:p>
          <a:p>
            <a:pPr marL="284163" indent="-284163"/>
            <a:r>
              <a:rPr lang="en-US" sz="2000"/>
              <a:t>Users send </a:t>
            </a:r>
            <a:r>
              <a:rPr lang="en-US" sz="2000" b="1">
                <a:solidFill>
                  <a:srgbClr val="FF0000"/>
                </a:solidFill>
              </a:rPr>
              <a:t>HTTP GET requests</a:t>
            </a:r>
            <a:r>
              <a:rPr lang="en-US" sz="2000"/>
              <a:t> to download </a:t>
            </a:r>
            <a:r>
              <a:rPr lang="en-US" sz="2000" b="1">
                <a:solidFill>
                  <a:srgbClr val="0066CC"/>
                </a:solidFill>
              </a:rPr>
              <a:t>video segments</a:t>
            </a:r>
            <a:endParaRPr lang="en-US" sz="2000" b="1">
              <a:solidFill>
                <a:schemeClr val="hlink"/>
              </a:solidFill>
            </a:endParaRP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4826000" y="1349375"/>
            <a:ext cx="4048125" cy="1504950"/>
          </a:xfrm>
          <a:prstGeom prst="cloudCallout">
            <a:avLst>
              <a:gd name="adj1" fmla="val -1218"/>
              <a:gd name="adj2" fmla="val 5593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1" hangingPunct="1">
              <a:lnSpc>
                <a:spcPts val="6600"/>
              </a:lnSpc>
            </a:pPr>
            <a:endParaRPr lang="nb-NO" sz="2000" b="0">
              <a:solidFill>
                <a:schemeClr val="hlin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4859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5113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367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621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5875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6383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6891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7145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7399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129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6637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7653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7907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8161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8415338" y="922338"/>
            <a:ext cx="255587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8667750" y="922338"/>
            <a:ext cx="255588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4835525" y="195263"/>
            <a:ext cx="1308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6600"/>
              </a:lnSpc>
            </a:pPr>
            <a:r>
              <a:rPr lang="en-US" sz="1800">
                <a:solidFill>
                  <a:schemeClr val="hlink"/>
                </a:solidFill>
                <a:ea typeface="ＭＳ Ｐゴシック" charset="-128"/>
              </a:rPr>
              <a:t>Data object:</a:t>
            </a:r>
          </a:p>
        </p:txBody>
      </p:sp>
      <p:pic>
        <p:nvPicPr>
          <p:cNvPr id="133128" name="Picture 9" descr="j0434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85896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9" descr="j0434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54788" y="194627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9" descr="j0434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32738" y="160813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9" name="Picture 9" descr="j0434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7178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0" name="Line 30"/>
          <p:cNvSpPr>
            <a:spLocks noChangeShapeType="1"/>
          </p:cNvSpPr>
          <p:nvPr/>
        </p:nvSpPr>
        <p:spPr bwMode="auto">
          <a:xfrm flipH="1" flipV="1">
            <a:off x="4675188" y="3262313"/>
            <a:ext cx="1089025" cy="14255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nb-NO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H="1" flipV="1">
            <a:off x="4854575" y="3187700"/>
            <a:ext cx="1089025" cy="14255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nb-NO"/>
          </a:p>
        </p:txBody>
      </p:sp>
      <p:sp>
        <p:nvSpPr>
          <p:cNvPr id="133155" name="Rectangle 35"/>
          <p:cNvSpPr>
            <a:spLocks noChangeArrowheads="1"/>
          </p:cNvSpPr>
          <p:nvPr/>
        </p:nvSpPr>
        <p:spPr bwMode="auto">
          <a:xfrm>
            <a:off x="5095875" y="2155825"/>
            <a:ext cx="255588" cy="255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7150" y="4267200"/>
            <a:ext cx="68263" cy="952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ts val="200"/>
              </a:lnSpc>
            </a:pPr>
            <a:endParaRPr lang="nb-NO" sz="700" b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6675438" y="4268788"/>
            <a:ext cx="68262" cy="952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ts val="200"/>
              </a:lnSpc>
            </a:pPr>
            <a:endParaRPr lang="nb-NO" sz="700" b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6538913" y="2187575"/>
            <a:ext cx="255587" cy="25558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6918325" y="4270375"/>
            <a:ext cx="68263" cy="952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ts val="200"/>
              </a:lnSpc>
            </a:pPr>
            <a:endParaRPr lang="nb-NO" sz="700" b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3161" name="Rectangle 41"/>
          <p:cNvSpPr>
            <a:spLocks noChangeArrowheads="1"/>
          </p:cNvSpPr>
          <p:nvPr/>
        </p:nvSpPr>
        <p:spPr bwMode="auto">
          <a:xfrm>
            <a:off x="7874000" y="1868488"/>
            <a:ext cx="255588" cy="25558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nb-NO" sz="3200" b="0">
              <a:solidFill>
                <a:schemeClr val="tx2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33152" name="Picture 32" descr="j0195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3300" y="4292600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3" name="Picture 33" descr="j016296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8975"/>
            <a:ext cx="441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700" name="Picture 3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7350" y="5776913"/>
            <a:ext cx="21304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701" name="Picture 37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776913"/>
            <a:ext cx="26035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5 0.1666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83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17205 0.1763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88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9548 0.1254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63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1319 0.176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88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8681 0.1805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90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8385 0.1254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63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12935 0.12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65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05451 0.180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90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2309 0.158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79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09114 0.1648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82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5 0.1606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0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4844 0.1273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64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8976 0.1608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80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1024 0.1254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3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-0.19253 0.1784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89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37066 0.1645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82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3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3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13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13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2.59259E-6 L -0.1 -0.2960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2.22222E-6 C -0.00955 0.0412 -0.01893 0.08264 0.00729 0.1412 C 0.03351 0.19977 0.09531 0.27523 0.15729 0.35092 " pathEditMode="relative" ptsTypes="aaA">
                                      <p:cBhvr>
                                        <p:cTn id="181" dur="2000" fill="hold"/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6" presetClass="path" presetSubtype="0" repeatCount="indefinite" accel="50000" decel="50000" fill="hold" nodeType="withEffect">
                                  <p:stCondLst>
                                    <p:cond delay="4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1.85185E-6 L 0.01025 -0.2803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400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grpId="1" nodeType="withEffect">
                                  <p:stCondLst>
                                    <p:cond delay="6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1.48148E-6 C -0.00052 0.03935 -0.00104 0.0787 0.00035 0.13472 C 0.00191 0.19074 0.00538 0.26273 0.00903 0.33518 " pathEditMode="relative" rAng="0" ptsTypes="aaA">
                                      <p:cBhvr>
                                        <p:cTn id="189" dur="2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680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6" presetClass="path" presetSubtype="0" repeatCount="indefinite" accel="50000" decel="50000" fill="hold" nodeType="withEffect">
                                  <p:stCondLst>
                                    <p:cond delay="5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3.7037E-7 L 0.13993 -0.33935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" y="-1700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1" nodeType="withEffect">
                                  <p:stCondLst>
                                    <p:cond delay="7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1.11111E-6 C -0.02743 0.04283 -0.05487 0.08588 -0.07639 0.14884 C -0.09792 0.21181 -0.11372 0.29491 -0.12934 0.37824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30" grpId="0" animBg="1"/>
      <p:bldP spid="133130" grpId="1" animBg="1"/>
      <p:bldP spid="133130" grpId="2" animBg="1"/>
      <p:bldP spid="133131" grpId="0" animBg="1"/>
      <p:bldP spid="133131" grpId="1" animBg="1"/>
      <p:bldP spid="133131" grpId="2" animBg="1"/>
      <p:bldP spid="133132" grpId="0" animBg="1"/>
      <p:bldP spid="133132" grpId="1" animBg="1"/>
      <p:bldP spid="133132" grpId="2" animBg="1"/>
      <p:bldP spid="133133" grpId="0" animBg="1"/>
      <p:bldP spid="133133" grpId="1" animBg="1"/>
      <p:bldP spid="133133" grpId="2" animBg="1"/>
      <p:bldP spid="133134" grpId="0" animBg="1"/>
      <p:bldP spid="133134" grpId="1" animBg="1"/>
      <p:bldP spid="133134" grpId="2" animBg="1"/>
      <p:bldP spid="133135" grpId="0" animBg="1"/>
      <p:bldP spid="133135" grpId="1" animBg="1"/>
      <p:bldP spid="133135" grpId="2" animBg="1"/>
      <p:bldP spid="133136" grpId="0" animBg="1"/>
      <p:bldP spid="133136" grpId="1" animBg="1"/>
      <p:bldP spid="133136" grpId="2" animBg="1"/>
      <p:bldP spid="133137" grpId="0" animBg="1"/>
      <p:bldP spid="133137" grpId="1" animBg="1"/>
      <p:bldP spid="133137" grpId="2" animBg="1"/>
      <p:bldP spid="133138" grpId="0" animBg="1"/>
      <p:bldP spid="133138" grpId="1" animBg="1"/>
      <p:bldP spid="133138" grpId="2" animBg="1"/>
      <p:bldP spid="133139" grpId="0" animBg="1"/>
      <p:bldP spid="133139" grpId="1" animBg="1"/>
      <p:bldP spid="133139" grpId="2" animBg="1"/>
      <p:bldP spid="133140" grpId="0" animBg="1"/>
      <p:bldP spid="133140" grpId="1" animBg="1"/>
      <p:bldP spid="133140" grpId="2" animBg="1"/>
      <p:bldP spid="133143" grpId="0" animBg="1"/>
      <p:bldP spid="133143" grpId="1" animBg="1"/>
      <p:bldP spid="133143" grpId="2" animBg="1"/>
      <p:bldP spid="133144" grpId="0" animBg="1"/>
      <p:bldP spid="133144" grpId="1" animBg="1"/>
      <p:bldP spid="133144" grpId="2" animBg="1"/>
      <p:bldP spid="133145" grpId="0" animBg="1"/>
      <p:bldP spid="133145" grpId="1" animBg="1"/>
      <p:bldP spid="133145" grpId="2" animBg="1"/>
      <p:bldP spid="133146" grpId="0" animBg="1"/>
      <p:bldP spid="133146" grpId="1" animBg="1"/>
      <p:bldP spid="133146" grpId="2" animBg="1"/>
      <p:bldP spid="133147" grpId="0" animBg="1"/>
      <p:bldP spid="133147" grpId="1" animBg="1"/>
      <p:bldP spid="133147" grpId="2" animBg="1"/>
      <p:bldP spid="133148" grpId="0"/>
      <p:bldP spid="133148" grpId="1"/>
      <p:bldP spid="133150" grpId="0" animBg="1"/>
      <p:bldP spid="133151" grpId="0" animBg="1"/>
      <p:bldP spid="133155" grpId="0" animBg="1"/>
      <p:bldP spid="133155" grpId="1" animBg="1"/>
      <p:bldP spid="133159" grpId="0" animBg="1"/>
      <p:bldP spid="133159" grpId="1" animBg="1"/>
      <p:bldP spid="133161" grpId="0" animBg="1"/>
      <p:bldP spid="1331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5060950" y="3506788"/>
            <a:ext cx="3862388" cy="257175"/>
            <a:chOff x="3301" y="2321"/>
            <a:chExt cx="2433" cy="162"/>
          </a:xfrm>
        </p:grpSpPr>
        <p:sp>
          <p:nvSpPr>
            <p:cNvPr id="22632" name="Rectangle 137"/>
            <p:cNvSpPr>
              <a:spLocks noChangeArrowheads="1"/>
            </p:cNvSpPr>
            <p:nvPr/>
          </p:nvSpPr>
          <p:spPr bwMode="auto">
            <a:xfrm>
              <a:off x="4058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3" name="Rectangle 138"/>
            <p:cNvSpPr>
              <a:spLocks noChangeArrowheads="1"/>
            </p:cNvSpPr>
            <p:nvPr/>
          </p:nvSpPr>
          <p:spPr bwMode="auto">
            <a:xfrm>
              <a:off x="4310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4" name="Rectangle 139"/>
            <p:cNvSpPr>
              <a:spLocks noChangeArrowheads="1"/>
            </p:cNvSpPr>
            <p:nvPr/>
          </p:nvSpPr>
          <p:spPr bwMode="auto">
            <a:xfrm>
              <a:off x="4563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5" name="Rectangle 140"/>
            <p:cNvSpPr>
              <a:spLocks noChangeArrowheads="1"/>
            </p:cNvSpPr>
            <p:nvPr/>
          </p:nvSpPr>
          <p:spPr bwMode="auto">
            <a:xfrm>
              <a:off x="4815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6" name="Rectangle 141"/>
            <p:cNvSpPr>
              <a:spLocks noChangeArrowheads="1"/>
            </p:cNvSpPr>
            <p:nvPr/>
          </p:nvSpPr>
          <p:spPr bwMode="auto">
            <a:xfrm>
              <a:off x="5068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7" name="Rectangle 142"/>
            <p:cNvSpPr>
              <a:spLocks noChangeArrowheads="1"/>
            </p:cNvSpPr>
            <p:nvPr/>
          </p:nvSpPr>
          <p:spPr bwMode="auto">
            <a:xfrm>
              <a:off x="5320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8" name="Rectangle 143"/>
            <p:cNvSpPr>
              <a:spLocks noChangeArrowheads="1"/>
            </p:cNvSpPr>
            <p:nvPr/>
          </p:nvSpPr>
          <p:spPr bwMode="auto">
            <a:xfrm>
              <a:off x="5573" y="2321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39" name="Rectangle 144"/>
            <p:cNvSpPr>
              <a:spLocks noChangeArrowheads="1"/>
            </p:cNvSpPr>
            <p:nvPr/>
          </p:nvSpPr>
          <p:spPr bwMode="auto">
            <a:xfrm>
              <a:off x="3301" y="2322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40" name="Rectangle 145"/>
            <p:cNvSpPr>
              <a:spLocks noChangeArrowheads="1"/>
            </p:cNvSpPr>
            <p:nvPr/>
          </p:nvSpPr>
          <p:spPr bwMode="auto">
            <a:xfrm>
              <a:off x="3553" y="2322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41" name="Rectangle 146"/>
            <p:cNvSpPr>
              <a:spLocks noChangeArrowheads="1"/>
            </p:cNvSpPr>
            <p:nvPr/>
          </p:nvSpPr>
          <p:spPr bwMode="auto">
            <a:xfrm>
              <a:off x="3805" y="2322"/>
              <a:ext cx="161" cy="161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738" y="150813"/>
            <a:ext cx="8797925" cy="512762"/>
          </a:xfrm>
        </p:spPr>
        <p:txBody>
          <a:bodyPr lIns="36000" tIns="36000" bIns="36000" anchor="ctr">
            <a:spAutoFit/>
          </a:bodyPr>
          <a:lstStyle/>
          <a:p>
            <a:pPr eaLnBrk="1" hangingPunct="1"/>
            <a:r>
              <a:rPr lang="en-US"/>
              <a:t>Torrent-like HTTP streaming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908675" y="919163"/>
            <a:ext cx="1422400" cy="695325"/>
            <a:chOff x="91" y="653"/>
            <a:chExt cx="896" cy="438"/>
          </a:xfrm>
        </p:grpSpPr>
        <p:pic>
          <p:nvPicPr>
            <p:cNvPr id="22630" name="Picture 4" descr="j028687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33" y="653"/>
              <a:ext cx="354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31" name="Picture 5" descr="j00787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" y="665"/>
              <a:ext cx="460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6965950" y="1385888"/>
            <a:ext cx="255588" cy="255587"/>
          </a:xfrm>
          <a:prstGeom prst="rect">
            <a:avLst/>
          </a:prstGeom>
          <a:solidFill>
            <a:srgbClr val="BC4D0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98" name="Rectangle 30"/>
          <p:cNvSpPr>
            <a:spLocks noChangeArrowheads="1"/>
          </p:cNvSpPr>
          <p:nvPr/>
        </p:nvSpPr>
        <p:spPr bwMode="auto">
          <a:xfrm>
            <a:off x="6262688" y="3505200"/>
            <a:ext cx="255587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6662738" y="3505200"/>
            <a:ext cx="255587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00" name="Rectangle 32"/>
          <p:cNvSpPr>
            <a:spLocks noChangeArrowheads="1"/>
          </p:cNvSpPr>
          <p:nvPr/>
        </p:nvSpPr>
        <p:spPr bwMode="auto">
          <a:xfrm>
            <a:off x="7064375" y="3505200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01" name="Rectangle 33"/>
          <p:cNvSpPr>
            <a:spLocks noChangeArrowheads="1"/>
          </p:cNvSpPr>
          <p:nvPr/>
        </p:nvSpPr>
        <p:spPr bwMode="auto">
          <a:xfrm>
            <a:off x="7464425" y="3505200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02" name="Rectangle 34"/>
          <p:cNvSpPr>
            <a:spLocks noChangeArrowheads="1"/>
          </p:cNvSpPr>
          <p:nvPr/>
        </p:nvSpPr>
        <p:spPr bwMode="auto">
          <a:xfrm>
            <a:off x="7866063" y="3505200"/>
            <a:ext cx="255587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03" name="Rectangle 35"/>
          <p:cNvSpPr>
            <a:spLocks noChangeArrowheads="1"/>
          </p:cNvSpPr>
          <p:nvPr/>
        </p:nvSpPr>
        <p:spPr bwMode="auto">
          <a:xfrm>
            <a:off x="8266113" y="3505200"/>
            <a:ext cx="255587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04" name="Rectangle 36"/>
          <p:cNvSpPr>
            <a:spLocks noChangeArrowheads="1"/>
          </p:cNvSpPr>
          <p:nvPr/>
        </p:nvSpPr>
        <p:spPr bwMode="auto">
          <a:xfrm>
            <a:off x="8667750" y="3505200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09" name="Rectangle 41"/>
          <p:cNvSpPr>
            <a:spLocks noChangeArrowheads="1"/>
          </p:cNvSpPr>
          <p:nvPr/>
        </p:nvSpPr>
        <p:spPr bwMode="auto">
          <a:xfrm>
            <a:off x="6932613" y="2706688"/>
            <a:ext cx="255587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5060950" y="3914775"/>
            <a:ext cx="3862388" cy="723900"/>
            <a:chOff x="3188" y="2466"/>
            <a:chExt cx="2433" cy="456"/>
          </a:xfrm>
        </p:grpSpPr>
        <p:sp>
          <p:nvSpPr>
            <p:cNvPr id="22600" name="Rectangle 9"/>
            <p:cNvSpPr>
              <a:spLocks noChangeArrowheads="1"/>
            </p:cNvSpPr>
            <p:nvPr/>
          </p:nvSpPr>
          <p:spPr bwMode="auto">
            <a:xfrm>
              <a:off x="3945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1" name="Rectangle 10"/>
            <p:cNvSpPr>
              <a:spLocks noChangeArrowheads="1"/>
            </p:cNvSpPr>
            <p:nvPr/>
          </p:nvSpPr>
          <p:spPr bwMode="auto">
            <a:xfrm>
              <a:off x="4197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2" name="Rectangle 11"/>
            <p:cNvSpPr>
              <a:spLocks noChangeArrowheads="1"/>
            </p:cNvSpPr>
            <p:nvPr/>
          </p:nvSpPr>
          <p:spPr bwMode="auto">
            <a:xfrm>
              <a:off x="4450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3" name="Rectangle 12"/>
            <p:cNvSpPr>
              <a:spLocks noChangeArrowheads="1"/>
            </p:cNvSpPr>
            <p:nvPr/>
          </p:nvSpPr>
          <p:spPr bwMode="auto">
            <a:xfrm>
              <a:off x="4702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4" name="Rectangle 13"/>
            <p:cNvSpPr>
              <a:spLocks noChangeArrowheads="1"/>
            </p:cNvSpPr>
            <p:nvPr/>
          </p:nvSpPr>
          <p:spPr bwMode="auto">
            <a:xfrm>
              <a:off x="4955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5" name="Rectangle 14"/>
            <p:cNvSpPr>
              <a:spLocks noChangeArrowheads="1"/>
            </p:cNvSpPr>
            <p:nvPr/>
          </p:nvSpPr>
          <p:spPr bwMode="auto">
            <a:xfrm>
              <a:off x="5207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6" name="Rectangle 15"/>
            <p:cNvSpPr>
              <a:spLocks noChangeArrowheads="1"/>
            </p:cNvSpPr>
            <p:nvPr/>
          </p:nvSpPr>
          <p:spPr bwMode="auto">
            <a:xfrm>
              <a:off x="5460" y="2466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7" name="Rectangle 16"/>
            <p:cNvSpPr>
              <a:spLocks noChangeArrowheads="1"/>
            </p:cNvSpPr>
            <p:nvPr/>
          </p:nvSpPr>
          <p:spPr bwMode="auto">
            <a:xfrm>
              <a:off x="3945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8" name="Rectangle 17"/>
            <p:cNvSpPr>
              <a:spLocks noChangeArrowheads="1"/>
            </p:cNvSpPr>
            <p:nvPr/>
          </p:nvSpPr>
          <p:spPr bwMode="auto">
            <a:xfrm>
              <a:off x="4197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09" name="Rectangle 18"/>
            <p:cNvSpPr>
              <a:spLocks noChangeArrowheads="1"/>
            </p:cNvSpPr>
            <p:nvPr/>
          </p:nvSpPr>
          <p:spPr bwMode="auto">
            <a:xfrm>
              <a:off x="4450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0" name="Rectangle 19"/>
            <p:cNvSpPr>
              <a:spLocks noChangeArrowheads="1"/>
            </p:cNvSpPr>
            <p:nvPr/>
          </p:nvSpPr>
          <p:spPr bwMode="auto">
            <a:xfrm>
              <a:off x="4702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1" name="Rectangle 20"/>
            <p:cNvSpPr>
              <a:spLocks noChangeArrowheads="1"/>
            </p:cNvSpPr>
            <p:nvPr/>
          </p:nvSpPr>
          <p:spPr bwMode="auto">
            <a:xfrm>
              <a:off x="4955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2" name="Rectangle 21"/>
            <p:cNvSpPr>
              <a:spLocks noChangeArrowheads="1"/>
            </p:cNvSpPr>
            <p:nvPr/>
          </p:nvSpPr>
          <p:spPr bwMode="auto">
            <a:xfrm>
              <a:off x="5207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3" name="Rectangle 22"/>
            <p:cNvSpPr>
              <a:spLocks noChangeArrowheads="1"/>
            </p:cNvSpPr>
            <p:nvPr/>
          </p:nvSpPr>
          <p:spPr bwMode="auto">
            <a:xfrm>
              <a:off x="5460" y="2679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4" name="Rectangle 23"/>
            <p:cNvSpPr>
              <a:spLocks noChangeArrowheads="1"/>
            </p:cNvSpPr>
            <p:nvPr/>
          </p:nvSpPr>
          <p:spPr bwMode="auto">
            <a:xfrm>
              <a:off x="3945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5" name="Rectangle 24"/>
            <p:cNvSpPr>
              <a:spLocks noChangeArrowheads="1"/>
            </p:cNvSpPr>
            <p:nvPr/>
          </p:nvSpPr>
          <p:spPr bwMode="auto">
            <a:xfrm>
              <a:off x="4197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6" name="Rectangle 25"/>
            <p:cNvSpPr>
              <a:spLocks noChangeArrowheads="1"/>
            </p:cNvSpPr>
            <p:nvPr/>
          </p:nvSpPr>
          <p:spPr bwMode="auto">
            <a:xfrm>
              <a:off x="4450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7" name="Rectangle 26"/>
            <p:cNvSpPr>
              <a:spLocks noChangeArrowheads="1"/>
            </p:cNvSpPr>
            <p:nvPr/>
          </p:nvSpPr>
          <p:spPr bwMode="auto">
            <a:xfrm>
              <a:off x="4702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8" name="Rectangle 27"/>
            <p:cNvSpPr>
              <a:spLocks noChangeArrowheads="1"/>
            </p:cNvSpPr>
            <p:nvPr/>
          </p:nvSpPr>
          <p:spPr bwMode="auto">
            <a:xfrm>
              <a:off x="4955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19" name="Rectangle 28"/>
            <p:cNvSpPr>
              <a:spLocks noChangeArrowheads="1"/>
            </p:cNvSpPr>
            <p:nvPr/>
          </p:nvSpPr>
          <p:spPr bwMode="auto">
            <a:xfrm>
              <a:off x="5207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0" name="Rectangle 29"/>
            <p:cNvSpPr>
              <a:spLocks noChangeArrowheads="1"/>
            </p:cNvSpPr>
            <p:nvPr/>
          </p:nvSpPr>
          <p:spPr bwMode="auto">
            <a:xfrm>
              <a:off x="5460" y="2863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1" name="Rectangle 42"/>
            <p:cNvSpPr>
              <a:spLocks noChangeArrowheads="1"/>
            </p:cNvSpPr>
            <p:nvPr/>
          </p:nvSpPr>
          <p:spPr bwMode="auto">
            <a:xfrm>
              <a:off x="3188" y="2467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2" name="Rectangle 43"/>
            <p:cNvSpPr>
              <a:spLocks noChangeArrowheads="1"/>
            </p:cNvSpPr>
            <p:nvPr/>
          </p:nvSpPr>
          <p:spPr bwMode="auto">
            <a:xfrm>
              <a:off x="3440" y="2467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3" name="Rectangle 44"/>
            <p:cNvSpPr>
              <a:spLocks noChangeArrowheads="1"/>
            </p:cNvSpPr>
            <p:nvPr/>
          </p:nvSpPr>
          <p:spPr bwMode="auto">
            <a:xfrm>
              <a:off x="3692" y="2467"/>
              <a:ext cx="161" cy="115"/>
            </a:xfrm>
            <a:prstGeom prst="rect">
              <a:avLst/>
            </a:prstGeom>
            <a:solidFill>
              <a:srgbClr val="0066C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4" name="Rectangle 45"/>
            <p:cNvSpPr>
              <a:spLocks noChangeArrowheads="1"/>
            </p:cNvSpPr>
            <p:nvPr/>
          </p:nvSpPr>
          <p:spPr bwMode="auto">
            <a:xfrm>
              <a:off x="3188" y="2680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5" name="Rectangle 46"/>
            <p:cNvSpPr>
              <a:spLocks noChangeArrowheads="1"/>
            </p:cNvSpPr>
            <p:nvPr/>
          </p:nvSpPr>
          <p:spPr bwMode="auto">
            <a:xfrm>
              <a:off x="3440" y="2680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6" name="Rectangle 47"/>
            <p:cNvSpPr>
              <a:spLocks noChangeArrowheads="1"/>
            </p:cNvSpPr>
            <p:nvPr/>
          </p:nvSpPr>
          <p:spPr bwMode="auto">
            <a:xfrm>
              <a:off x="3692" y="2680"/>
              <a:ext cx="161" cy="86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7" name="Rectangle 48"/>
            <p:cNvSpPr>
              <a:spLocks noChangeArrowheads="1"/>
            </p:cNvSpPr>
            <p:nvPr/>
          </p:nvSpPr>
          <p:spPr bwMode="auto">
            <a:xfrm>
              <a:off x="3188" y="2864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8" name="Rectangle 49"/>
            <p:cNvSpPr>
              <a:spLocks noChangeArrowheads="1"/>
            </p:cNvSpPr>
            <p:nvPr/>
          </p:nvSpPr>
          <p:spPr bwMode="auto">
            <a:xfrm>
              <a:off x="3440" y="2864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629" name="Rectangle 50"/>
            <p:cNvSpPr>
              <a:spLocks noChangeArrowheads="1"/>
            </p:cNvSpPr>
            <p:nvPr/>
          </p:nvSpPr>
          <p:spPr bwMode="auto">
            <a:xfrm>
              <a:off x="3692" y="2864"/>
              <a:ext cx="161" cy="58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ts val="6600"/>
                </a:lnSpc>
              </a:pPr>
              <a:endParaRPr lang="en-US" b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5219" name="Rectangle 51"/>
          <p:cNvSpPr>
            <a:spLocks noChangeArrowheads="1"/>
          </p:cNvSpPr>
          <p:nvPr/>
        </p:nvSpPr>
        <p:spPr bwMode="auto">
          <a:xfrm>
            <a:off x="5060950" y="3506788"/>
            <a:ext cx="255588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20" name="Rectangle 52"/>
          <p:cNvSpPr>
            <a:spLocks noChangeArrowheads="1"/>
          </p:cNvSpPr>
          <p:nvPr/>
        </p:nvSpPr>
        <p:spPr bwMode="auto">
          <a:xfrm>
            <a:off x="5461000" y="3506788"/>
            <a:ext cx="255588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21" name="Rectangle 53"/>
          <p:cNvSpPr>
            <a:spLocks noChangeArrowheads="1"/>
          </p:cNvSpPr>
          <p:nvPr/>
        </p:nvSpPr>
        <p:spPr bwMode="auto">
          <a:xfrm>
            <a:off x="5861050" y="3506788"/>
            <a:ext cx="255588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54" name="Rectangle 86"/>
          <p:cNvSpPr>
            <a:spLocks noChangeArrowheads="1"/>
          </p:cNvSpPr>
          <p:nvPr/>
        </p:nvSpPr>
        <p:spPr bwMode="auto">
          <a:xfrm>
            <a:off x="6934200" y="2695575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55" name="Rectangle 87"/>
          <p:cNvSpPr>
            <a:spLocks noChangeArrowheads="1"/>
          </p:cNvSpPr>
          <p:nvPr/>
        </p:nvSpPr>
        <p:spPr bwMode="auto">
          <a:xfrm>
            <a:off x="6923088" y="2697163"/>
            <a:ext cx="255587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56" name="Rectangle 88"/>
          <p:cNvSpPr>
            <a:spLocks noChangeArrowheads="1"/>
          </p:cNvSpPr>
          <p:nvPr/>
        </p:nvSpPr>
        <p:spPr bwMode="auto">
          <a:xfrm>
            <a:off x="6937375" y="2686050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57" name="Rectangle 89"/>
          <p:cNvSpPr>
            <a:spLocks noChangeArrowheads="1"/>
          </p:cNvSpPr>
          <p:nvPr/>
        </p:nvSpPr>
        <p:spPr bwMode="auto">
          <a:xfrm>
            <a:off x="6926263" y="2700338"/>
            <a:ext cx="255587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58" name="Rectangle 90"/>
          <p:cNvSpPr>
            <a:spLocks noChangeArrowheads="1"/>
          </p:cNvSpPr>
          <p:nvPr/>
        </p:nvSpPr>
        <p:spPr bwMode="auto">
          <a:xfrm>
            <a:off x="6940550" y="2689225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59" name="Rectangle 91"/>
          <p:cNvSpPr>
            <a:spLocks noChangeArrowheads="1"/>
          </p:cNvSpPr>
          <p:nvPr/>
        </p:nvSpPr>
        <p:spPr bwMode="auto">
          <a:xfrm>
            <a:off x="6942138" y="2703513"/>
            <a:ext cx="255587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0" name="Rectangle 92"/>
          <p:cNvSpPr>
            <a:spLocks noChangeArrowheads="1"/>
          </p:cNvSpPr>
          <p:nvPr/>
        </p:nvSpPr>
        <p:spPr bwMode="auto">
          <a:xfrm>
            <a:off x="6943725" y="2705100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1" name="Rectangle 93"/>
          <p:cNvSpPr>
            <a:spLocks noChangeArrowheads="1"/>
          </p:cNvSpPr>
          <p:nvPr/>
        </p:nvSpPr>
        <p:spPr bwMode="auto">
          <a:xfrm>
            <a:off x="6932613" y="2706688"/>
            <a:ext cx="255587" cy="255587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2" name="Rectangle 94"/>
          <p:cNvSpPr>
            <a:spLocks noChangeArrowheads="1"/>
          </p:cNvSpPr>
          <p:nvPr/>
        </p:nvSpPr>
        <p:spPr bwMode="auto">
          <a:xfrm>
            <a:off x="6946900" y="2695575"/>
            <a:ext cx="255588" cy="25558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5175" name="Picture 9" descr="j04348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2438" y="2493963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65" name="Rectangle 97"/>
          <p:cNvSpPr>
            <a:spLocks noChangeArrowheads="1"/>
          </p:cNvSpPr>
          <p:nvPr/>
        </p:nvSpPr>
        <p:spPr bwMode="auto">
          <a:xfrm>
            <a:off x="6262688" y="3914775"/>
            <a:ext cx="255587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6" name="Rectangle 98"/>
          <p:cNvSpPr>
            <a:spLocks noChangeArrowheads="1"/>
          </p:cNvSpPr>
          <p:nvPr/>
        </p:nvSpPr>
        <p:spPr bwMode="auto">
          <a:xfrm>
            <a:off x="6662738" y="3914775"/>
            <a:ext cx="255587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7" name="Rectangle 99"/>
          <p:cNvSpPr>
            <a:spLocks noChangeArrowheads="1"/>
          </p:cNvSpPr>
          <p:nvPr/>
        </p:nvSpPr>
        <p:spPr bwMode="auto">
          <a:xfrm>
            <a:off x="7064375" y="3914775"/>
            <a:ext cx="255588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8" name="Rectangle 100"/>
          <p:cNvSpPr>
            <a:spLocks noChangeArrowheads="1"/>
          </p:cNvSpPr>
          <p:nvPr/>
        </p:nvSpPr>
        <p:spPr bwMode="auto">
          <a:xfrm>
            <a:off x="7464425" y="3914775"/>
            <a:ext cx="255588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69" name="Rectangle 101"/>
          <p:cNvSpPr>
            <a:spLocks noChangeArrowheads="1"/>
          </p:cNvSpPr>
          <p:nvPr/>
        </p:nvSpPr>
        <p:spPr bwMode="auto">
          <a:xfrm>
            <a:off x="7866063" y="3914775"/>
            <a:ext cx="255587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0" name="Rectangle 102"/>
          <p:cNvSpPr>
            <a:spLocks noChangeArrowheads="1"/>
          </p:cNvSpPr>
          <p:nvPr/>
        </p:nvSpPr>
        <p:spPr bwMode="auto">
          <a:xfrm>
            <a:off x="8266113" y="3914775"/>
            <a:ext cx="255587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1" name="Rectangle 103"/>
          <p:cNvSpPr>
            <a:spLocks noChangeArrowheads="1"/>
          </p:cNvSpPr>
          <p:nvPr/>
        </p:nvSpPr>
        <p:spPr bwMode="auto">
          <a:xfrm>
            <a:off x="8667750" y="3914775"/>
            <a:ext cx="255588" cy="182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2" name="Rectangle 104"/>
          <p:cNvSpPr>
            <a:spLocks noChangeArrowheads="1"/>
          </p:cNvSpPr>
          <p:nvPr/>
        </p:nvSpPr>
        <p:spPr bwMode="auto">
          <a:xfrm>
            <a:off x="6262688" y="4252913"/>
            <a:ext cx="255587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3" name="Rectangle 105"/>
          <p:cNvSpPr>
            <a:spLocks noChangeArrowheads="1"/>
          </p:cNvSpPr>
          <p:nvPr/>
        </p:nvSpPr>
        <p:spPr bwMode="auto">
          <a:xfrm>
            <a:off x="6662738" y="4252913"/>
            <a:ext cx="255587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4" name="Rectangle 106"/>
          <p:cNvSpPr>
            <a:spLocks noChangeArrowheads="1"/>
          </p:cNvSpPr>
          <p:nvPr/>
        </p:nvSpPr>
        <p:spPr bwMode="auto">
          <a:xfrm>
            <a:off x="7064375" y="4252913"/>
            <a:ext cx="255588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5" name="Rectangle 107"/>
          <p:cNvSpPr>
            <a:spLocks noChangeArrowheads="1"/>
          </p:cNvSpPr>
          <p:nvPr/>
        </p:nvSpPr>
        <p:spPr bwMode="auto">
          <a:xfrm>
            <a:off x="7464425" y="4252913"/>
            <a:ext cx="255588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6" name="Rectangle 108"/>
          <p:cNvSpPr>
            <a:spLocks noChangeArrowheads="1"/>
          </p:cNvSpPr>
          <p:nvPr/>
        </p:nvSpPr>
        <p:spPr bwMode="auto">
          <a:xfrm>
            <a:off x="7866063" y="4252913"/>
            <a:ext cx="255587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7" name="Rectangle 109"/>
          <p:cNvSpPr>
            <a:spLocks noChangeArrowheads="1"/>
          </p:cNvSpPr>
          <p:nvPr/>
        </p:nvSpPr>
        <p:spPr bwMode="auto">
          <a:xfrm>
            <a:off x="8266113" y="4252913"/>
            <a:ext cx="255587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8" name="Rectangle 110"/>
          <p:cNvSpPr>
            <a:spLocks noChangeArrowheads="1"/>
          </p:cNvSpPr>
          <p:nvPr/>
        </p:nvSpPr>
        <p:spPr bwMode="auto">
          <a:xfrm>
            <a:off x="8667750" y="4252913"/>
            <a:ext cx="255588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79" name="Rectangle 111"/>
          <p:cNvSpPr>
            <a:spLocks noChangeArrowheads="1"/>
          </p:cNvSpPr>
          <p:nvPr/>
        </p:nvSpPr>
        <p:spPr bwMode="auto">
          <a:xfrm>
            <a:off x="6262688" y="4545013"/>
            <a:ext cx="255587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0" name="Rectangle 112"/>
          <p:cNvSpPr>
            <a:spLocks noChangeArrowheads="1"/>
          </p:cNvSpPr>
          <p:nvPr/>
        </p:nvSpPr>
        <p:spPr bwMode="auto">
          <a:xfrm>
            <a:off x="6662738" y="4545013"/>
            <a:ext cx="255587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1" name="Rectangle 113"/>
          <p:cNvSpPr>
            <a:spLocks noChangeArrowheads="1"/>
          </p:cNvSpPr>
          <p:nvPr/>
        </p:nvSpPr>
        <p:spPr bwMode="auto">
          <a:xfrm>
            <a:off x="7064375" y="4545013"/>
            <a:ext cx="255588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2" name="Rectangle 114"/>
          <p:cNvSpPr>
            <a:spLocks noChangeArrowheads="1"/>
          </p:cNvSpPr>
          <p:nvPr/>
        </p:nvSpPr>
        <p:spPr bwMode="auto">
          <a:xfrm>
            <a:off x="7464425" y="4545013"/>
            <a:ext cx="255588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3" name="Rectangle 115"/>
          <p:cNvSpPr>
            <a:spLocks noChangeArrowheads="1"/>
          </p:cNvSpPr>
          <p:nvPr/>
        </p:nvSpPr>
        <p:spPr bwMode="auto">
          <a:xfrm>
            <a:off x="7866063" y="4545013"/>
            <a:ext cx="255587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4" name="Rectangle 116"/>
          <p:cNvSpPr>
            <a:spLocks noChangeArrowheads="1"/>
          </p:cNvSpPr>
          <p:nvPr/>
        </p:nvSpPr>
        <p:spPr bwMode="auto">
          <a:xfrm>
            <a:off x="8266113" y="4545013"/>
            <a:ext cx="255587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5" name="Rectangle 117"/>
          <p:cNvSpPr>
            <a:spLocks noChangeArrowheads="1"/>
          </p:cNvSpPr>
          <p:nvPr/>
        </p:nvSpPr>
        <p:spPr bwMode="auto">
          <a:xfrm>
            <a:off x="8667750" y="4545013"/>
            <a:ext cx="255588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6" name="Rectangle 118"/>
          <p:cNvSpPr>
            <a:spLocks noChangeArrowheads="1"/>
          </p:cNvSpPr>
          <p:nvPr/>
        </p:nvSpPr>
        <p:spPr bwMode="auto">
          <a:xfrm>
            <a:off x="5060950" y="3916363"/>
            <a:ext cx="255588" cy="182562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7" name="Rectangle 119"/>
          <p:cNvSpPr>
            <a:spLocks noChangeArrowheads="1"/>
          </p:cNvSpPr>
          <p:nvPr/>
        </p:nvSpPr>
        <p:spPr bwMode="auto">
          <a:xfrm>
            <a:off x="5461000" y="3916363"/>
            <a:ext cx="255588" cy="182562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8" name="Rectangle 120"/>
          <p:cNvSpPr>
            <a:spLocks noChangeArrowheads="1"/>
          </p:cNvSpPr>
          <p:nvPr/>
        </p:nvSpPr>
        <p:spPr bwMode="auto">
          <a:xfrm>
            <a:off x="5861050" y="3916363"/>
            <a:ext cx="255588" cy="182562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89" name="Rectangle 121"/>
          <p:cNvSpPr>
            <a:spLocks noChangeArrowheads="1"/>
          </p:cNvSpPr>
          <p:nvPr/>
        </p:nvSpPr>
        <p:spPr bwMode="auto">
          <a:xfrm>
            <a:off x="5060950" y="4254500"/>
            <a:ext cx="255588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90" name="Rectangle 122"/>
          <p:cNvSpPr>
            <a:spLocks noChangeArrowheads="1"/>
          </p:cNvSpPr>
          <p:nvPr/>
        </p:nvSpPr>
        <p:spPr bwMode="auto">
          <a:xfrm>
            <a:off x="5461000" y="4254500"/>
            <a:ext cx="255588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91" name="Rectangle 123"/>
          <p:cNvSpPr>
            <a:spLocks noChangeArrowheads="1"/>
          </p:cNvSpPr>
          <p:nvPr/>
        </p:nvSpPr>
        <p:spPr bwMode="auto">
          <a:xfrm>
            <a:off x="5861050" y="4254500"/>
            <a:ext cx="255588" cy="1365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92" name="Rectangle 124"/>
          <p:cNvSpPr>
            <a:spLocks noChangeArrowheads="1"/>
          </p:cNvSpPr>
          <p:nvPr/>
        </p:nvSpPr>
        <p:spPr bwMode="auto">
          <a:xfrm>
            <a:off x="5060950" y="4546600"/>
            <a:ext cx="255588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93" name="Rectangle 125"/>
          <p:cNvSpPr>
            <a:spLocks noChangeArrowheads="1"/>
          </p:cNvSpPr>
          <p:nvPr/>
        </p:nvSpPr>
        <p:spPr bwMode="auto">
          <a:xfrm>
            <a:off x="5461000" y="4546600"/>
            <a:ext cx="255588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294" name="Rectangle 126"/>
          <p:cNvSpPr>
            <a:spLocks noChangeArrowheads="1"/>
          </p:cNvSpPr>
          <p:nvPr/>
        </p:nvSpPr>
        <p:spPr bwMode="auto">
          <a:xfrm>
            <a:off x="5861050" y="4546600"/>
            <a:ext cx="255588" cy="920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5296" name="Picture 128" descr="j04325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4842141"/>
            <a:ext cx="2019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5010150" y="3117850"/>
            <a:ext cx="3889375" cy="204788"/>
            <a:chOff x="3156" y="1964"/>
            <a:chExt cx="2450" cy="129"/>
          </a:xfrm>
        </p:grpSpPr>
        <p:sp>
          <p:nvSpPr>
            <p:cNvPr id="22598" name="Line 148"/>
            <p:cNvSpPr>
              <a:spLocks noChangeShapeType="1"/>
            </p:cNvSpPr>
            <p:nvPr/>
          </p:nvSpPr>
          <p:spPr bwMode="auto">
            <a:xfrm flipV="1">
              <a:off x="3164" y="2093"/>
              <a:ext cx="24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99" name="Text Box 149"/>
            <p:cNvSpPr txBox="1">
              <a:spLocks noChangeArrowheads="1"/>
            </p:cNvSpPr>
            <p:nvPr/>
          </p:nvSpPr>
          <p:spPr bwMode="auto">
            <a:xfrm>
              <a:off x="3156" y="1964"/>
              <a:ext cx="69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5000"/>
                </a:lnSpc>
              </a:pPr>
              <a:r>
                <a:rPr lang="en-US" sz="1600" b="0">
                  <a:solidFill>
                    <a:schemeClr val="folHlin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playout time</a:t>
              </a:r>
            </a:p>
          </p:txBody>
        </p:sp>
      </p:grp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4251325" y="3335338"/>
            <a:ext cx="641350" cy="1352550"/>
            <a:chOff x="2678" y="2101"/>
            <a:chExt cx="404" cy="852"/>
          </a:xfrm>
        </p:grpSpPr>
        <p:sp>
          <p:nvSpPr>
            <p:cNvPr id="22596" name="Line 150"/>
            <p:cNvSpPr>
              <a:spLocks noChangeShapeType="1"/>
            </p:cNvSpPr>
            <p:nvPr/>
          </p:nvSpPr>
          <p:spPr bwMode="auto">
            <a:xfrm flipV="1">
              <a:off x="3082" y="2101"/>
              <a:ext cx="0" cy="8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97" name="Text Box 151"/>
            <p:cNvSpPr txBox="1">
              <a:spLocks noChangeArrowheads="1"/>
            </p:cNvSpPr>
            <p:nvPr/>
          </p:nvSpPr>
          <p:spPr bwMode="auto">
            <a:xfrm>
              <a:off x="2678" y="2839"/>
              <a:ext cx="36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65000"/>
                </a:lnSpc>
              </a:pPr>
              <a:r>
                <a:rPr lang="en-US" sz="1600" b="0">
                  <a:solidFill>
                    <a:schemeClr val="folHlink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quality</a:t>
              </a:r>
            </a:p>
          </p:txBody>
        </p:sp>
      </p:grpSp>
      <p:sp>
        <p:nvSpPr>
          <p:cNvPr id="83056" name="Freeform 112"/>
          <p:cNvSpPr>
            <a:spLocks/>
          </p:cNvSpPr>
          <p:nvPr/>
        </p:nvSpPr>
        <p:spPr bwMode="auto">
          <a:xfrm>
            <a:off x="5110163" y="3641725"/>
            <a:ext cx="3697287" cy="981075"/>
          </a:xfrm>
          <a:custGeom>
            <a:avLst/>
            <a:gdLst>
              <a:gd name="T0" fmla="*/ 0 w 2329"/>
              <a:gd name="T1" fmla="*/ 1496972813 h 618"/>
              <a:gd name="T2" fmla="*/ 854332059 w 2329"/>
              <a:gd name="T3" fmla="*/ 1496972813 h 618"/>
              <a:gd name="T4" fmla="*/ 1194553901 w 2329"/>
              <a:gd name="T5" fmla="*/ 1134070313 h 618"/>
              <a:gd name="T6" fmla="*/ 1428927607 w 2329"/>
              <a:gd name="T7" fmla="*/ 1071067200 h 618"/>
              <a:gd name="T8" fmla="*/ 2147483647 w 2329"/>
              <a:gd name="T9" fmla="*/ 1071067200 h 618"/>
              <a:gd name="T10" fmla="*/ 2147483647 w 2329"/>
              <a:gd name="T11" fmla="*/ 899696575 h 618"/>
              <a:gd name="T12" fmla="*/ 2147483647 w 2329"/>
              <a:gd name="T13" fmla="*/ 622479388 h 618"/>
              <a:gd name="T14" fmla="*/ 2147483647 w 2329"/>
              <a:gd name="T15" fmla="*/ 579635938 h 618"/>
              <a:gd name="T16" fmla="*/ 2147483647 w 2329"/>
              <a:gd name="T17" fmla="*/ 579635938 h 618"/>
              <a:gd name="T18" fmla="*/ 2147483647 w 2329"/>
              <a:gd name="T19" fmla="*/ 430947513 h 618"/>
              <a:gd name="T20" fmla="*/ 2147483647 w 2329"/>
              <a:gd name="T21" fmla="*/ 68045013 h 618"/>
              <a:gd name="T22" fmla="*/ 2147483647 w 2329"/>
              <a:gd name="T23" fmla="*/ 25201563 h 618"/>
              <a:gd name="T24" fmla="*/ 2147483647 w 2329"/>
              <a:gd name="T25" fmla="*/ 25201563 h 6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29"/>
              <a:gd name="T40" fmla="*/ 0 h 618"/>
              <a:gd name="T41" fmla="*/ 2329 w 2329"/>
              <a:gd name="T42" fmla="*/ 618 h 6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29" h="618">
                <a:moveTo>
                  <a:pt x="0" y="594"/>
                </a:moveTo>
                <a:cubicBezTo>
                  <a:pt x="130" y="606"/>
                  <a:pt x="260" y="618"/>
                  <a:pt x="339" y="594"/>
                </a:cubicBezTo>
                <a:cubicBezTo>
                  <a:pt x="418" y="570"/>
                  <a:pt x="436" y="478"/>
                  <a:pt x="474" y="450"/>
                </a:cubicBezTo>
                <a:cubicBezTo>
                  <a:pt x="512" y="422"/>
                  <a:pt x="470" y="429"/>
                  <a:pt x="567" y="425"/>
                </a:cubicBezTo>
                <a:cubicBezTo>
                  <a:pt x="664" y="421"/>
                  <a:pt x="959" y="436"/>
                  <a:pt x="1059" y="425"/>
                </a:cubicBezTo>
                <a:cubicBezTo>
                  <a:pt x="1159" y="414"/>
                  <a:pt x="1135" y="387"/>
                  <a:pt x="1169" y="357"/>
                </a:cubicBezTo>
                <a:cubicBezTo>
                  <a:pt x="1203" y="327"/>
                  <a:pt x="1234" y="268"/>
                  <a:pt x="1262" y="247"/>
                </a:cubicBezTo>
                <a:cubicBezTo>
                  <a:pt x="1290" y="226"/>
                  <a:pt x="1283" y="233"/>
                  <a:pt x="1338" y="230"/>
                </a:cubicBezTo>
                <a:cubicBezTo>
                  <a:pt x="1393" y="227"/>
                  <a:pt x="1541" y="240"/>
                  <a:pt x="1592" y="230"/>
                </a:cubicBezTo>
                <a:cubicBezTo>
                  <a:pt x="1643" y="220"/>
                  <a:pt x="1622" y="205"/>
                  <a:pt x="1643" y="171"/>
                </a:cubicBezTo>
                <a:cubicBezTo>
                  <a:pt x="1664" y="137"/>
                  <a:pt x="1686" y="54"/>
                  <a:pt x="1719" y="27"/>
                </a:cubicBezTo>
                <a:cubicBezTo>
                  <a:pt x="1752" y="0"/>
                  <a:pt x="1736" y="13"/>
                  <a:pt x="1838" y="10"/>
                </a:cubicBezTo>
                <a:cubicBezTo>
                  <a:pt x="1940" y="7"/>
                  <a:pt x="2134" y="8"/>
                  <a:pt x="2329" y="10"/>
                </a:cubicBezTo>
              </a:path>
            </a:pathLst>
          </a:custGeom>
          <a:noFill/>
          <a:ln w="38100">
            <a:solidFill>
              <a:srgbClr val="FC0A04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ts val="6600"/>
              </a:lnSpc>
            </a:pPr>
            <a:endParaRPr lang="en-US" b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88900" y="1116539"/>
            <a:ext cx="4818063" cy="52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84163" lvl="0" indent="-284163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400" b="0" kern="0" dirty="0" smtClean="0">
                <a:solidFill>
                  <a:srgbClr val="000000"/>
                </a:solidFill>
                <a:latin typeface="Tahoma"/>
              </a:rPr>
              <a:t>Move use </a:t>
            </a:r>
            <a:br>
              <a:rPr lang="en-US" sz="2400" b="0" kern="0" dirty="0" smtClean="0">
                <a:solidFill>
                  <a:srgbClr val="000000"/>
                </a:solidFill>
                <a:latin typeface="Tahoma"/>
              </a:rPr>
            </a:br>
            <a:r>
              <a:rPr lang="en-US" sz="2400" b="0" kern="0" dirty="0" smtClean="0">
                <a:solidFill>
                  <a:srgbClr val="000000"/>
                </a:solidFill>
                <a:latin typeface="Tahoma"/>
              </a:rPr>
              <a:t>2 second segments </a:t>
            </a:r>
          </a:p>
          <a:p>
            <a:pPr marL="758825" lvl="1" indent="-284163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2000" b="0" kern="0" dirty="0" smtClean="0">
                <a:solidFill>
                  <a:srgbClr val="000000"/>
                </a:solidFill>
                <a:latin typeface="Tahoma"/>
              </a:rPr>
              <a:t>coded in on2`s VP7 </a:t>
            </a:r>
            <a:r>
              <a:rPr lang="en-US" sz="1800" b="0" kern="0" dirty="0" smtClean="0">
                <a:solidFill>
                  <a:srgbClr val="000000"/>
                </a:solidFill>
                <a:latin typeface="Tahoma"/>
              </a:rPr>
              <a:t>(but other formats could be used)</a:t>
            </a:r>
          </a:p>
          <a:p>
            <a:pPr marL="758825" lvl="1" indent="-284163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 kern="0" dirty="0" smtClean="0">
                <a:solidFill>
                  <a:srgbClr val="000000"/>
                </a:solidFill>
                <a:latin typeface="Tahoma"/>
              </a:rPr>
              <a:t>a 2-hour move contains 3600 segments</a:t>
            </a:r>
            <a:br>
              <a:rPr lang="en-US" sz="1800" b="0" kern="0" dirty="0" smtClean="0">
                <a:solidFill>
                  <a:srgbClr val="000000"/>
                </a:solidFill>
                <a:latin typeface="Tahoma"/>
              </a:rPr>
            </a:br>
            <a:r>
              <a:rPr lang="en-US" sz="1800" b="0" kern="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en-US" sz="1800" b="0" kern="0" dirty="0" smtClean="0">
                <a:solidFill>
                  <a:srgbClr val="000000"/>
                </a:solidFill>
                <a:latin typeface="Tahoma"/>
              </a:rPr>
            </a:br>
            <a:r>
              <a:rPr lang="en-US" sz="1800" b="0" kern="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en-US" sz="1800" b="0" kern="0" dirty="0" smtClean="0">
                <a:solidFill>
                  <a:srgbClr val="000000"/>
                </a:solidFill>
                <a:latin typeface="Tahoma"/>
              </a:rPr>
            </a:br>
            <a:endParaRPr lang="en-US" sz="900" b="0" dirty="0" smtClean="0"/>
          </a:p>
          <a:p>
            <a:pPr marL="284163" indent="-28416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2000" b="0" dirty="0" smtClean="0"/>
              <a:t>To </a:t>
            </a:r>
            <a:r>
              <a:rPr lang="en-US" sz="2000" b="0" dirty="0"/>
              <a:t>support adaptation to </a:t>
            </a:r>
            <a:br>
              <a:rPr lang="en-US" sz="2000" b="0" dirty="0"/>
            </a:br>
            <a:r>
              <a:rPr lang="en-US" sz="2000" b="0" dirty="0"/>
              <a:t>available resources, each </a:t>
            </a:r>
            <a:br>
              <a:rPr lang="en-US" sz="2000" b="0" dirty="0"/>
            </a:br>
            <a:r>
              <a:rPr lang="en-US" sz="2000" b="0" dirty="0"/>
              <a:t>segment is coded </a:t>
            </a:r>
            <a:br>
              <a:rPr lang="en-US" sz="2000" b="0" dirty="0"/>
            </a:br>
            <a:r>
              <a:rPr lang="en-US" sz="2000" b="0" dirty="0"/>
              <a:t>in </a:t>
            </a:r>
            <a:r>
              <a:rPr lang="en-US" sz="2000" b="0" dirty="0">
                <a:solidFill>
                  <a:schemeClr val="folHlink"/>
                </a:solidFill>
              </a:rPr>
              <a:t>many quality levels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500" b="0" dirty="0"/>
          </a:p>
        </p:txBody>
      </p:sp>
      <p:pic>
        <p:nvPicPr>
          <p:cNvPr id="1301622" name="Picture 118" descr="1a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7525" y="4979988"/>
            <a:ext cx="17668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1623" name="Picture 119" descr="1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67525" y="4979988"/>
            <a:ext cx="17668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1624" name="Picture 120" descr="1d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7525" y="4979988"/>
            <a:ext cx="17668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1625" name="Picture 121" descr="1b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7525" y="4979988"/>
            <a:ext cx="1766888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281E-7 L 0 0.1748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9.89824E-7 L -0.20434 0.11772 " pathEditMode="relative" ptsTypes="AA">
                                      <p:cBhvr>
                                        <p:cTn id="18" dur="10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47 0.0007 L -0.16041 0.1202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833 0.00741 L -0.11493 0.1193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04 0.00393 L -0.07344 0.1200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139 0.00185 L -0.02899 0.1177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277 -0.00023 L 0.01441 0.1195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122 0.00324 L 0.05781 0.1172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0278 0.00185 L 0.10278 0.1158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0087 0.00278 L 0.14722 0.1167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0139 0.00185 L 0.18681 0.1177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66327E-6 C -0.04357 0.03006 -0.08697 0.06013 -0.05364 0.08511 C -0.02031 0.11008 0.08976 0.1302 0.20001 0.15056 " pathEditMode="relative" ptsTypes="aaA">
                                      <p:cBhvr>
                                        <p:cTn id="186" dur="3000" fill="hold"/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8575E-6 C -0.0566 0.02544 -0.11319 0.05111 -0.08559 0.07724 C -0.05798 0.10338 0.05347 0.12974 0.16511 0.15634 " pathEditMode="relative" ptsTypes="aaA">
                                      <p:cBhvr>
                                        <p:cTn id="192" dur="3000" fill="hold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2858E-6 C -0.08368 0.03585 -0.16718 0.07169 -0.14635 0.10222 C -0.12552 0.13275 -0.00052 0.15796 0.12466 0.18339 " pathEditMode="relative" ptsTypes="aaA">
                                      <p:cBhvr>
                                        <p:cTn id="196" dur="3000" fill="hold"/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6735E-6 C -0.08733 0.03446 -0.17448 0.06915 -0.16094 0.10037 C -0.1474 0.13159 -0.03316 0.15934 0.08108 0.18732 " pathEditMode="relative" ptsTypes="aaA">
                                      <p:cBhvr>
                                        <p:cTn id="204" dur="3000" fill="hold"/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"/>
                            </p:stCondLst>
                            <p:childTnLst>
                              <p:par>
                                <p:cTn id="2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0611E-6 C -0.11319 0.037 -0.22639 0.07424 -0.22031 0.10615 C -0.21423 0.13806 -0.08906 0.16443 0.03629 0.19103 " pathEditMode="relative" ptsTypes="aaA">
                                      <p:cBhvr>
                                        <p:cTn id="207" dur="3000" fill="hold"/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9000"/>
                            </p:stCondLst>
                            <p:childTnLst>
                              <p:par>
                                <p:cTn id="20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6531E-6 C -0.12292 0.05365 -0.24584 0.1073 -0.24636 0.14662 C -0.24688 0.18593 -0.12483 0.21068 -0.00278 0.23543 " pathEditMode="relative" ptsTypes="aaA">
                                      <p:cBhvr>
                                        <p:cTn id="210" dur="3000" fill="hold"/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32655E-6 C -0.14775 0.05434 -0.29549 0.10892 -0.30435 0.14847 C -0.3132 0.18802 -0.18351 0.21253 -0.05365 0.23728 " pathEditMode="relative" ptsTypes="aaA">
                                      <p:cBhvr>
                                        <p:cTn id="218" dur="3000" fill="hold"/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521E-7 C -0.1632 0.07192 -0.32639 0.14385 -0.34202 0.19103 C -0.35764 0.23821 -0.22604 0.26087 -0.09427 0.28376 " pathEditMode="relative" ptsTypes="aaA">
                                      <p:cBhvr>
                                        <p:cTn id="221" dur="3000" fill="hold"/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876E-7 C -0.18194 0.07516 -0.36389 0.15032 -0.38559 0.19866 C -0.40729 0.24699 -0.26892 0.26827 -0.13055 0.28955 " pathEditMode="relative" ptsTypes="aaA">
                                      <p:cBhvr>
                                        <p:cTn id="229" dur="3000" fill="hold"/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876E-7 C -0.20469 0.06776 -0.4092 0.13575 -0.44063 0.18339 C -0.47205 0.23104 -0.33021 0.25833 -0.18837 0.28561 " pathEditMode="relative" ptsTypes="aaA">
                                      <p:cBhvr>
                                        <p:cTn id="232" dur="3000" fill="hold"/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 animBg="1"/>
      <p:bldP spid="135176" grpId="1" animBg="1"/>
      <p:bldP spid="135198" grpId="0" animBg="1"/>
      <p:bldP spid="135199" grpId="0" animBg="1"/>
      <p:bldP spid="135200" grpId="0" animBg="1"/>
      <p:bldP spid="135201" grpId="0" animBg="1"/>
      <p:bldP spid="135202" grpId="0" animBg="1"/>
      <p:bldP spid="135202" grpId="1" animBg="1"/>
      <p:bldP spid="135203" grpId="0" animBg="1"/>
      <p:bldP spid="135203" grpId="1" animBg="1"/>
      <p:bldP spid="135204" grpId="0" animBg="1"/>
      <p:bldP spid="135204" grpId="1" animBg="1"/>
      <p:bldP spid="135209" grpId="0" animBg="1"/>
      <p:bldP spid="135209" grpId="1" animBg="1"/>
      <p:bldP spid="135209" grpId="2" animBg="1"/>
      <p:bldP spid="135219" grpId="0" animBg="1"/>
      <p:bldP spid="135220" grpId="0" animBg="1"/>
      <p:bldP spid="135221" grpId="0" animBg="1"/>
      <p:bldP spid="135254" grpId="0" animBg="1"/>
      <p:bldP spid="135254" grpId="1" animBg="1"/>
      <p:bldP spid="135254" grpId="2" animBg="1"/>
      <p:bldP spid="135255" grpId="0" animBg="1"/>
      <p:bldP spid="135255" grpId="1" animBg="1"/>
      <p:bldP spid="135255" grpId="2" animBg="1"/>
      <p:bldP spid="135256" grpId="0" animBg="1"/>
      <p:bldP spid="135256" grpId="1" animBg="1"/>
      <p:bldP spid="135256" grpId="2" animBg="1"/>
      <p:bldP spid="135257" grpId="0" animBg="1"/>
      <p:bldP spid="135257" grpId="1" animBg="1"/>
      <p:bldP spid="135257" grpId="2" animBg="1"/>
      <p:bldP spid="135258" grpId="0" animBg="1"/>
      <p:bldP spid="135258" grpId="1" animBg="1"/>
      <p:bldP spid="135258" grpId="2" animBg="1"/>
      <p:bldP spid="135259" grpId="0" animBg="1"/>
      <p:bldP spid="135259" grpId="1" animBg="1"/>
      <p:bldP spid="135259" grpId="2" animBg="1"/>
      <p:bldP spid="135260" grpId="0" animBg="1"/>
      <p:bldP spid="135260" grpId="1" animBg="1"/>
      <p:bldP spid="135260" grpId="2" animBg="1"/>
      <p:bldP spid="135261" grpId="0" animBg="1"/>
      <p:bldP spid="135261" grpId="1" animBg="1"/>
      <p:bldP spid="135261" grpId="2" animBg="1"/>
      <p:bldP spid="135262" grpId="0" animBg="1"/>
      <p:bldP spid="135262" grpId="1" animBg="1"/>
      <p:bldP spid="135262" grpId="2" animBg="1"/>
      <p:bldP spid="135265" grpId="0" animBg="1"/>
      <p:bldP spid="135266" grpId="0" animBg="1"/>
      <p:bldP spid="135267" grpId="0" animBg="1"/>
      <p:bldP spid="135267" grpId="1" animBg="1"/>
      <p:bldP spid="135268" grpId="0" animBg="1"/>
      <p:bldP spid="135268" grpId="1" animBg="1"/>
      <p:bldP spid="135269" grpId="0" animBg="1"/>
      <p:bldP spid="135270" grpId="0" animBg="1"/>
      <p:bldP spid="135271" grpId="0" animBg="1"/>
      <p:bldP spid="135272" grpId="0" animBg="1"/>
      <p:bldP spid="135272" grpId="1" animBg="1"/>
      <p:bldP spid="135273" grpId="0" animBg="1"/>
      <p:bldP spid="135273" grpId="1" animBg="1"/>
      <p:bldP spid="135274" grpId="0" animBg="1"/>
      <p:bldP spid="135275" grpId="0" animBg="1"/>
      <p:bldP spid="135276" grpId="0" animBg="1"/>
      <p:bldP spid="135277" grpId="0" animBg="1"/>
      <p:bldP spid="135278" grpId="0" animBg="1"/>
      <p:bldP spid="135279" grpId="0" animBg="1"/>
      <p:bldP spid="135280" grpId="0" animBg="1"/>
      <p:bldP spid="135281" grpId="0" animBg="1"/>
      <p:bldP spid="135282" grpId="0" animBg="1"/>
      <p:bldP spid="135283" grpId="0" animBg="1"/>
      <p:bldP spid="135284" grpId="0" animBg="1"/>
      <p:bldP spid="135285" grpId="0" animBg="1"/>
      <p:bldP spid="135286" grpId="0" animBg="1"/>
      <p:bldP spid="135287" grpId="0" animBg="1"/>
      <p:bldP spid="135288" grpId="0" animBg="1"/>
      <p:bldP spid="135289" grpId="0" animBg="1"/>
      <p:bldP spid="135290" grpId="0" animBg="1"/>
      <p:bldP spid="135291" grpId="0" animBg="1"/>
      <p:bldP spid="135291" grpId="1" animBg="1"/>
      <p:bldP spid="135292" grpId="0" animBg="1"/>
      <p:bldP spid="135292" grpId="1" animBg="1"/>
      <p:bldP spid="135293" grpId="0" animBg="1"/>
      <p:bldP spid="135293" grpId="1" animBg="1"/>
      <p:bldP spid="135294" grpId="0" animBg="1"/>
      <p:bldP spid="830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VideoCharger</a:t>
            </a:r>
          </a:p>
        </p:txBody>
      </p:sp>
      <p:sp>
        <p:nvSpPr>
          <p:cNvPr id="1190150" name="Text Box 262"/>
          <p:cNvSpPr txBox="1">
            <a:spLocks noChangeArrowheads="1"/>
          </p:cNvSpPr>
          <p:nvPr/>
        </p:nvSpPr>
        <p:spPr bwMode="auto">
          <a:xfrm>
            <a:off x="1017588" y="1177925"/>
            <a:ext cx="6867525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/>
              <a:t>“</a:t>
            </a:r>
            <a:r>
              <a:rPr lang="en-US" sz="2400" b="0">
                <a:solidFill>
                  <a:schemeClr val="folHlink"/>
                </a:solidFill>
              </a:rPr>
              <a:t>IBM® Content Manager VideoCharger</a:t>
            </a:r>
            <a:r>
              <a:rPr lang="en-US" sz="2400" b="0"/>
              <a:t> delivers </a:t>
            </a:r>
            <a:br>
              <a:rPr lang="en-US" sz="2400" b="0"/>
            </a:br>
            <a:r>
              <a:rPr lang="en-US" sz="2400" b="0"/>
              <a:t>high-quality audio and video streams over </a:t>
            </a:r>
            <a:br>
              <a:rPr lang="en-US" sz="2400" b="0"/>
            </a:br>
            <a:r>
              <a:rPr lang="en-US" sz="2400" b="0"/>
              <a:t>corporate intranet or the Internet.</a:t>
            </a:r>
          </a:p>
          <a:p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It provides users the latest standard formats, </a:t>
            </a:r>
            <a:br>
              <a:rPr lang="en-US" sz="2400" b="0"/>
            </a:br>
            <a:r>
              <a:rPr lang="en-US" sz="2400" b="0"/>
              <a:t>including MPEG-4 and Apple QuickTime 6, </a:t>
            </a:r>
            <a:br>
              <a:rPr lang="en-US" sz="2400" b="0"/>
            </a:br>
            <a:r>
              <a:rPr lang="en-US" sz="2400" b="0"/>
              <a:t>and does not require that the file be downloaded </a:t>
            </a:r>
            <a:br>
              <a:rPr lang="en-US" sz="2400" b="0"/>
            </a:br>
            <a:r>
              <a:rPr lang="en-US" sz="2400" b="0"/>
              <a:t>or saved before being played.</a:t>
            </a:r>
            <a:br>
              <a:rPr lang="en-US" sz="2400" b="0"/>
            </a:br>
            <a:endParaRPr lang="en-US" sz="2400" b="0"/>
          </a:p>
          <a:p>
            <a:r>
              <a:rPr lang="en-US" sz="2400" b="0"/>
              <a:t>Effective 07/15/09,</a:t>
            </a:r>
            <a:br>
              <a:rPr lang="en-US" sz="2400" b="0"/>
            </a:br>
            <a:r>
              <a:rPr lang="en-US" sz="2400" b="0"/>
              <a:t>IBM </a:t>
            </a:r>
            <a:r>
              <a:rPr lang="en-US" sz="2400"/>
              <a:t>withdrew</a:t>
            </a:r>
            <a:r>
              <a:rPr lang="en-US" sz="2400" b="0"/>
              <a:t> Content Manager VideoCharger </a:t>
            </a:r>
            <a:br>
              <a:rPr lang="en-US" sz="2400" b="0"/>
            </a:br>
            <a:r>
              <a:rPr lang="en-US" sz="2400" b="0"/>
              <a:t>from marketing.”</a:t>
            </a:r>
          </a:p>
          <a:p>
            <a:endParaRPr lang="en-US" sz="2400" b="0"/>
          </a:p>
          <a:p>
            <a:r>
              <a:rPr lang="en-US" sz="1200" b="0"/>
              <a:t>			http://www-01.ibm.com/software/data/videocharger/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39742</TotalTime>
  <Words>5066</Words>
  <Application>Microsoft Macintosh PowerPoint</Application>
  <PresentationFormat>On-screen Show (4:3)</PresentationFormat>
  <Paragraphs>837</Paragraphs>
  <Slides>58</Slides>
  <Notes>13</Notes>
  <HiddenSlides>3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1_paalh</vt:lpstr>
      <vt:lpstr>Image</vt:lpstr>
      <vt:lpstr>Clip</vt:lpstr>
      <vt:lpstr>Server Resources: Server Examples, Resources and CPU Scheduling</vt:lpstr>
      <vt:lpstr>Motivation</vt:lpstr>
      <vt:lpstr>Overview</vt:lpstr>
      <vt:lpstr>Server Examples</vt:lpstr>
      <vt:lpstr>(Video) Server Product Examples</vt:lpstr>
      <vt:lpstr>Real Server</vt:lpstr>
      <vt:lpstr>Torrent-like HTTP streaming</vt:lpstr>
      <vt:lpstr>Torrent-like HTTP streaming</vt:lpstr>
      <vt:lpstr>IBM VideoCharger</vt:lpstr>
      <vt:lpstr>IBM VideoCharger</vt:lpstr>
      <vt:lpstr>nCUBE</vt:lpstr>
      <vt:lpstr>nCUBE: Naturally load-balanced</vt:lpstr>
      <vt:lpstr>Small Video Server Comparison</vt:lpstr>
      <vt:lpstr>Funcom’s Anarchy Online</vt:lpstr>
      <vt:lpstr>Funcom’s Anarchy Online</vt:lpstr>
      <vt:lpstr>Blizzard: World of Warcraft</vt:lpstr>
      <vt:lpstr>EVE online</vt:lpstr>
      <vt:lpstr>Small Comparison: Video vs. Games</vt:lpstr>
      <vt:lpstr>Server Structures</vt:lpstr>
      <vt:lpstr> (Video) Server Components &amp; Switches</vt:lpstr>
      <vt:lpstr> Server Topology – I </vt:lpstr>
      <vt:lpstr> Server Topology – II</vt:lpstr>
      <vt:lpstr>Data Retrieval</vt:lpstr>
      <vt:lpstr>Resources and Real-Time</vt:lpstr>
      <vt:lpstr>Resources</vt:lpstr>
      <vt:lpstr>Deadlines and Real-Time</vt:lpstr>
      <vt:lpstr>Admission and Reservation</vt:lpstr>
      <vt:lpstr>Real-Time Support</vt:lpstr>
      <vt:lpstr>Timeliness</vt:lpstr>
      <vt:lpstr>Timeliness: Streaming</vt:lpstr>
      <vt:lpstr>Timeliness: Streaming</vt:lpstr>
      <vt:lpstr>Timeliness: Streaming</vt:lpstr>
      <vt:lpstr>(CPU) Scheduling</vt:lpstr>
      <vt:lpstr>Scheduling </vt:lpstr>
      <vt:lpstr>Scheduling </vt:lpstr>
      <vt:lpstr>Scheduling </vt:lpstr>
      <vt:lpstr>Scheduling </vt:lpstr>
      <vt:lpstr>Scheduling in Linux</vt:lpstr>
      <vt:lpstr>Scheduling in Linux</vt:lpstr>
      <vt:lpstr>Real-Time Scheduling </vt:lpstr>
      <vt:lpstr>Earliest Deadline First (EDF)</vt:lpstr>
      <vt:lpstr>Earliest Deadline First (EDF)</vt:lpstr>
      <vt:lpstr>Rate Monotonic (RM) Scheduling</vt:lpstr>
      <vt:lpstr>Rate Monotonic (RM) Scheduling</vt:lpstr>
      <vt:lpstr>EDF Versus RM</vt:lpstr>
      <vt:lpstr>SMART (Scheduler for Multimedia And Real–Time applications) </vt:lpstr>
      <vt:lpstr>SMART (Scheduler for Multimedia And Real–Time applications)</vt:lpstr>
      <vt:lpstr>Evaluation of a Real-Time Scheduling</vt:lpstr>
      <vt:lpstr>Evaluation of a Real-Time Scheduling </vt:lpstr>
      <vt:lpstr>Evaluation of a Real-Time Scheduling</vt:lpstr>
      <vt:lpstr>Evaluation of a Real-Time Scheduling</vt:lpstr>
      <vt:lpstr>Evaluation of a Real-Time Scheduling</vt:lpstr>
      <vt:lpstr>Evaluation of a Real-Time Scheduling</vt:lpstr>
      <vt:lpstr>Multicore</vt:lpstr>
      <vt:lpstr>Multicore: Work Stealing</vt:lpstr>
      <vt:lpstr>Future Chips: Intel’s Single-chip Cloud Computer (SCC)</vt:lpstr>
      <vt:lpstr>Summary</vt:lpstr>
      <vt:lpstr>Some References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1776</cp:revision>
  <dcterms:created xsi:type="dcterms:W3CDTF">2010-09-09T20:16:46Z</dcterms:created>
  <dcterms:modified xsi:type="dcterms:W3CDTF">2010-09-10T08:06:34Z</dcterms:modified>
</cp:coreProperties>
</file>